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66" r:id="rId3"/>
    <p:sldId id="280" r:id="rId4"/>
    <p:sldId id="273" r:id="rId5"/>
    <p:sldId id="275" r:id="rId6"/>
    <p:sldId id="283" r:id="rId7"/>
    <p:sldId id="276" r:id="rId8"/>
    <p:sldId id="284" r:id="rId9"/>
    <p:sldId id="277" r:id="rId10"/>
    <p:sldId id="285" r:id="rId11"/>
    <p:sldId id="278" r:id="rId12"/>
    <p:sldId id="288" r:id="rId13"/>
    <p:sldId id="264" r:id="rId14"/>
    <p:sldId id="265" r:id="rId15"/>
    <p:sldId id="287" r:id="rId16"/>
    <p:sldId id="289" r:id="rId17"/>
    <p:sldId id="290" r:id="rId18"/>
    <p:sldId id="291" r:id="rId19"/>
    <p:sldId id="292" r:id="rId20"/>
    <p:sldId id="269" r:id="rId21"/>
    <p:sldId id="295" r:id="rId22"/>
    <p:sldId id="294" r:id="rId23"/>
    <p:sldId id="293" r:id="rId24"/>
    <p:sldId id="270" r:id="rId25"/>
    <p:sldId id="296" r:id="rId26"/>
    <p:sldId id="299" r:id="rId27"/>
    <p:sldId id="298" r:id="rId28"/>
    <p:sldId id="297" r:id="rId29"/>
    <p:sldId id="300" r:id="rId30"/>
    <p:sldId id="271" r:id="rId31"/>
    <p:sldId id="301" r:id="rId32"/>
    <p:sldId id="260" r:id="rId33"/>
    <p:sldId id="279" r:id="rId34"/>
  </p:sldIdLst>
  <p:sldSz cx="9144000" cy="6858000" type="screen4x3"/>
  <p:notesSz cx="7315200" cy="9902825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39"/>
    <p:restoredTop sz="94706"/>
  </p:normalViewPr>
  <p:slideViewPr>
    <p:cSldViewPr>
      <p:cViewPr>
        <p:scale>
          <a:sx n="140" d="100"/>
          <a:sy n="140" d="100"/>
        </p:scale>
        <p:origin x="-624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81100" y="742950"/>
            <a:ext cx="4953000" cy="3714750"/>
          </a:xfrm>
          <a:prstGeom prst="rect">
            <a:avLst/>
          </a:prstGeom>
        </p:spPr>
        <p:txBody>
          <a:bodyPr lIns="96661" tIns="48331" rIns="96661" bIns="48331"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75361" y="4703842"/>
            <a:ext cx="5364480" cy="4456271"/>
          </a:xfrm>
          <a:prstGeom prst="rect">
            <a:avLst/>
          </a:prstGeom>
        </p:spPr>
        <p:txBody>
          <a:bodyPr lIns="96661" tIns="48331" rIns="96661" bIns="48331"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16, 1-2 November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4791846" y="6096000"/>
            <a:ext cx="4343400" cy="4001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defTabSz="91440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SIT Tech. Workshop 2015  EUMETSAT, Darmstadt, Germany</a:t>
            </a:r>
            <a:br>
              <a:rPr lang="en-US" dirty="0" smtClean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dirty="0" smtClean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17</a:t>
            </a:r>
            <a:r>
              <a:rPr lang="en-US" baseline="30666" dirty="0" smtClean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dirty="0" smtClean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-18</a:t>
            </a:r>
            <a:r>
              <a:rPr lang="en-US" baseline="30666" dirty="0" smtClean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dirty="0" smtClean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September</a:t>
            </a:r>
            <a:endParaRPr lang="en-US" dirty="0">
              <a:solidFill>
                <a:srgbClr val="000000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0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311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622789" y="3632406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Arial Bold"/>
                <a:cs typeface="Arial Bold"/>
                <a:sym typeface="Arial Bold"/>
              </a:rPr>
              <a:t>Thomas Schroeder (CSIRO)</a:t>
            </a:r>
          </a:p>
          <a:p>
            <a:pPr lvl="0" defTabSz="914400">
              <a:spcAft>
                <a:spcPts val="1200"/>
              </a:spcAft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Arial Bold"/>
                <a:cs typeface="Arial Bold"/>
                <a:sym typeface="Arial Bold"/>
              </a:rPr>
              <a:t>On behalf of the NMA Ad-hoc Team</a:t>
            </a:r>
            <a:endParaRPr dirty="0">
              <a:solidFill>
                <a:srgbClr val="FFFFFF"/>
              </a:solidFill>
              <a:latin typeface="Calibri" pitchFamily="34" charset="0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Calibri" pitchFamily="34" charset="0"/>
                <a:ea typeface="Arial Bold"/>
                <a:cs typeface="Arial Bold"/>
                <a:sym typeface="Arial Bold"/>
              </a:rPr>
              <a:t>CEOS Plenary 2016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Calibri" pitchFamily="34" charset="0"/>
                <a:ea typeface="Arial Bold"/>
                <a:cs typeface="Arial Bold"/>
                <a:sym typeface="Arial Bold"/>
              </a:rPr>
              <a:t>Agenda </a:t>
            </a:r>
            <a:r>
              <a:rPr>
                <a:solidFill>
                  <a:srgbClr val="FFFFFF"/>
                </a:solidFill>
                <a:latin typeface="Calibri" pitchFamily="34" charset="0"/>
                <a:ea typeface="Arial Bold"/>
                <a:cs typeface="Arial Bold"/>
                <a:sym typeface="Arial Bold"/>
              </a:rPr>
              <a:t>Item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Arial Bold"/>
                <a:cs typeface="Arial Bold"/>
                <a:sym typeface="Arial Bold"/>
              </a:rPr>
              <a:t>6.1</a:t>
            </a:r>
            <a:endParaRPr dirty="0">
              <a:solidFill>
                <a:srgbClr val="FFFFFF"/>
              </a:solidFill>
              <a:latin typeface="Calibri" pitchFamily="34" charset="0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Calibri" pitchFamily="34" charset="0"/>
                <a:ea typeface="Arial Bold"/>
                <a:cs typeface="Arial Bold"/>
                <a:sym typeface="Arial Bold"/>
              </a:rPr>
              <a:t>Brisbane, Australia</a:t>
            </a:r>
            <a:endParaRPr dirty="0">
              <a:solidFill>
                <a:srgbClr val="FFFFFF"/>
              </a:solidFill>
              <a:latin typeface="Calibri" pitchFamily="34" charset="0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Calibri" pitchFamily="34" charset="0"/>
                <a:ea typeface="Arial Bold"/>
                <a:cs typeface="Arial Bold"/>
                <a:sym typeface="Arial Bold"/>
              </a:rPr>
              <a:t>1</a:t>
            </a:r>
            <a:r>
              <a:rPr lang="en-AU" baseline="30000" dirty="0" smtClean="0">
                <a:solidFill>
                  <a:srgbClr val="FFFFFF"/>
                </a:solidFill>
                <a:latin typeface="Calibri" pitchFamily="34" charset="0"/>
                <a:ea typeface="Arial Bold"/>
                <a:cs typeface="Arial Bold"/>
                <a:sym typeface="Arial Bold"/>
              </a:rPr>
              <a:t>st</a:t>
            </a:r>
            <a:r>
              <a:rPr lang="en-AU" dirty="0" smtClean="0">
                <a:solidFill>
                  <a:srgbClr val="FFFFFF"/>
                </a:solidFill>
                <a:latin typeface="Calibri" pitchFamily="34" charset="0"/>
                <a:ea typeface="Arial Bold"/>
                <a:cs typeface="Arial Bold"/>
                <a:sym typeface="Arial Bold"/>
              </a:rPr>
              <a:t> – 2</a:t>
            </a:r>
            <a:r>
              <a:rPr lang="en-AU" baseline="30000" dirty="0" smtClean="0">
                <a:solidFill>
                  <a:srgbClr val="FFFFFF"/>
                </a:solidFill>
                <a:latin typeface="Calibri" pitchFamily="34" charset="0"/>
                <a:ea typeface="Arial Bold"/>
                <a:cs typeface="Arial Bold"/>
                <a:sym typeface="Arial Bold"/>
              </a:rPr>
              <a:t>nd</a:t>
            </a:r>
            <a:r>
              <a:rPr lang="en-AU" dirty="0" smtClean="0">
                <a:solidFill>
                  <a:srgbClr val="FFFFFF"/>
                </a:solidFill>
                <a:latin typeface="Calibri" pitchFamily="34" charset="0"/>
                <a:ea typeface="Arial Bold"/>
                <a:cs typeface="Arial Bold"/>
                <a:sym typeface="Arial Bold"/>
              </a:rPr>
              <a:t> November 2016</a:t>
            </a:r>
            <a:endParaRPr dirty="0">
              <a:solidFill>
                <a:srgbClr val="FFFFFF"/>
              </a:solidFill>
              <a:latin typeface="Calibri" pitchFamily="34" charset="0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8382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18674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6" name="Shape 10"/>
          <p:cNvSpPr txBox="1">
            <a:spLocks/>
          </p:cNvSpPr>
          <p:nvPr/>
        </p:nvSpPr>
        <p:spPr>
          <a:xfrm>
            <a:off x="622789" y="2135395"/>
            <a:ext cx="7073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Droid Serif"/>
                <a:cs typeface="Droid Serif"/>
                <a:sym typeface="Droid Serif"/>
              </a:rPr>
              <a:t>Non-meteorological Applications (NMA) for </a:t>
            </a:r>
            <a:br>
              <a:rPr kumimoji="0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Droid Serif"/>
                <a:cs typeface="Droid Serif"/>
                <a:sym typeface="Droid Serif"/>
              </a:rPr>
            </a:br>
            <a:r>
              <a:rPr kumimoji="0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Droid Serif"/>
                <a:cs typeface="Droid Serif"/>
                <a:sym typeface="Droid Serif"/>
              </a:rPr>
              <a:t>Next Generation Geostationary Satellites Study</a:t>
            </a:r>
          </a:p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0" dirty="0" smtClean="0">
                <a:solidFill>
                  <a:srgbClr val="FFFFFF"/>
                </a:solidFill>
                <a:latin typeface="Calibri" pitchFamily="34" charset="0"/>
              </a:rPr>
              <a:t>Ad-hoc Team Report</a:t>
            </a:r>
            <a:endParaRPr kumimoji="0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A6CD36"/>
              </a:solidFill>
              <a:effectLst/>
              <a:uLnTx/>
              <a:uFillTx/>
              <a:latin typeface="Calibri" pitchFamily="34" charset="0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6858000" cy="533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Calibri" pitchFamily="34" charset="0"/>
              </a:rPr>
              <a:t>Example NMA - Land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99CC00"/>
                </a:solidFill>
                <a:latin typeface="Calibri" pitchFamily="34" charset="0"/>
              </a:rPr>
              <a:t>Flood mapping using VIIRS and </a:t>
            </a:r>
            <a:r>
              <a:rPr lang="en-US" sz="2000" dirty="0" smtClean="0">
                <a:solidFill>
                  <a:srgbClr val="99CC00"/>
                </a:solidFill>
                <a:latin typeface="Calibri" pitchFamily="34" charset="0"/>
              </a:rPr>
              <a:t>Himawari-8, China</a:t>
            </a:r>
            <a:endParaRPr lang="en-US" sz="2000" dirty="0">
              <a:solidFill>
                <a:srgbClr val="99CC0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2686050"/>
            <a:ext cx="86963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688887" y="5438003"/>
            <a:ext cx="115031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(Goldberg</a:t>
            </a:r>
            <a:r>
              <a:rPr lang="en-US" sz="1200" dirty="0" smtClean="0">
                <a:latin typeface="Calibri" pitchFamily="34" charset="0"/>
              </a:rPr>
              <a:t>, 2016</a:t>
            </a: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)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286000"/>
            <a:ext cx="235096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VIIRS – 3-day composite</a:t>
            </a:r>
            <a:endParaRPr kumimoji="0" lang="en-US" sz="18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286000"/>
            <a:ext cx="190853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Himawari-8 – 1 day</a:t>
            </a:r>
            <a:endParaRPr kumimoji="0" lang="en-US" sz="18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699" y="5715000"/>
            <a:ext cx="669510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Himawari-8 provided a more complete overview of this flooding event.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411071"/>
            <a:ext cx="488691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Floods are the most frequent of natural disasters.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Global techniques for flood detection are required.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4953000" cy="5334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NMA report …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447800"/>
            <a:ext cx="8153400" cy="47244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AU" sz="2000" dirty="0" smtClean="0"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Provided a comprehensive </a:t>
            </a:r>
            <a:r>
              <a:rPr lang="en-AU" sz="2000" b="1" dirty="0" smtClean="0"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survey of NMA across atmosphere, land and ocean </a:t>
            </a:r>
            <a:r>
              <a:rPr lang="en-AU" sz="2000" dirty="0" smtClean="0"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incl. </a:t>
            </a:r>
            <a:r>
              <a:rPr lang="en-AU" sz="2000" b="1" dirty="0" smtClean="0"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concept of operations </a:t>
            </a:r>
            <a:r>
              <a:rPr lang="en-AU" sz="2000" dirty="0" smtClean="0"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for key next generation imagers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A discussion</a:t>
            </a:r>
            <a:r>
              <a:rPr kumimoji="0" lang="en-AU" sz="2000" b="0" i="0" u="none" strike="noStrike" kern="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 on the </a:t>
            </a:r>
            <a:r>
              <a:rPr kumimoji="0" lang="en-AU" sz="2000" b="1" i="0" u="none" strike="noStrike" kern="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synergistic use of GEO and LEO systems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			GEO and LEO Level 1 data input to a single algorithm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			Merging GEO and LEO Level 2 and higher-level data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			GEO product input to LEO production or vice-versa</a:t>
            </a:r>
          </a:p>
          <a:p>
            <a:pPr marL="342900" lvl="5" indent="-342900" defTabSz="914400">
              <a:spcBef>
                <a:spcPts val="1200"/>
              </a:spcBef>
              <a:spcAft>
                <a:spcPts val="1200"/>
              </a:spcAft>
              <a:buSzPct val="100000"/>
              <a:buFont typeface="Arial"/>
              <a:buChar char="•"/>
            </a:pPr>
            <a:r>
              <a:rPr lang="en-US" sz="2000" dirty="0" smtClean="0"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n overview of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CGMS and other agency initiatives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 relevant to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 the further coordination and progression NMA from GEO orbit</a:t>
            </a:r>
          </a:p>
          <a:p>
            <a:pPr marL="342900" lvl="8" indent="-342900">
              <a:buSzPct val="100000"/>
            </a:pPr>
            <a:r>
              <a:rPr lang="en-US" dirty="0" smtClean="0">
                <a:latin typeface="Calibri" pitchFamily="34" charset="0"/>
              </a:rPr>
              <a:t>				User engagement - SATURN, EUMETRAIN, WMO-CGMS-</a:t>
            </a:r>
            <a:r>
              <a:rPr lang="en-US" dirty="0" err="1" smtClean="0">
                <a:latin typeface="Calibri" pitchFamily="34" charset="0"/>
              </a:rPr>
              <a:t>Vlab</a:t>
            </a:r>
            <a:endParaRPr lang="en-US" dirty="0" smtClean="0">
              <a:latin typeface="Calibri" pitchFamily="34" charset="0"/>
            </a:endParaRPr>
          </a:p>
          <a:p>
            <a:pPr marL="342900" lvl="8" indent="-342900">
              <a:buSzPct val="100000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				GSICS activities</a:t>
            </a:r>
          </a:p>
          <a:p>
            <a:pPr marL="342900" lvl="8" indent="-342900">
              <a:buSzPct val="100000"/>
            </a:pPr>
            <a:r>
              <a:rPr lang="en-US" dirty="0" smtClean="0"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				EUMETSAT Satellite Application Facilities</a:t>
            </a:r>
          </a:p>
          <a:p>
            <a:pPr marL="342900" lvl="8" indent="-342900">
              <a:spcAft>
                <a:spcPts val="1200"/>
              </a:spcAft>
              <a:buSzPct val="100000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				Bilateral collaboration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 Japan-Australia</a:t>
            </a:r>
          </a:p>
          <a:p>
            <a:pPr marL="342900" lvl="8" indent="-342900">
              <a:buSzPct val="100000"/>
              <a:buFont typeface="Arial" pitchFamily="34" charset="0"/>
              <a:buChar char="•"/>
            </a:pPr>
            <a:r>
              <a:rPr lang="en-US" sz="2000" baseline="0" dirty="0" smtClean="0"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Identified a </a:t>
            </a:r>
            <a:r>
              <a:rPr lang="en-US" sz="2000" b="1" baseline="0" dirty="0" smtClean="0"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series of opportunities to achiev</a:t>
            </a:r>
            <a:r>
              <a:rPr lang="en-US" sz="2000" b="1" dirty="0" smtClean="0"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e better integration and uptake</a:t>
            </a:r>
            <a:r>
              <a:rPr lang="en-US" sz="2000" dirty="0" smtClean="0"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 of non-meteorological GEO observations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The </a:t>
            </a:r>
            <a:r>
              <a:rPr lang="en-AU" b="1" dirty="0" smtClean="0">
                <a:latin typeface="Calibri" pitchFamily="34" charset="0"/>
              </a:rPr>
              <a:t>determination of user requirements </a:t>
            </a:r>
            <a:r>
              <a:rPr lang="en-AU" dirty="0" smtClean="0">
                <a:latin typeface="Calibri" pitchFamily="34" charset="0"/>
              </a:rPr>
              <a:t>and priorities would benefit from developing strong links with the relevant non-weather communities</a:t>
            </a:r>
            <a:r>
              <a:rPr lang="en-AU" dirty="0" smtClean="0">
                <a:latin typeface="Calibri" pitchFamily="34" charset="0"/>
              </a:rPr>
              <a:t>.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4953000" cy="533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User engagement</a:t>
            </a:r>
          </a:p>
          <a:p>
            <a:r>
              <a:rPr lang="en-US" sz="1800" dirty="0" smtClean="0">
                <a:solidFill>
                  <a:srgbClr val="99CC00"/>
                </a:solidFill>
                <a:latin typeface="Calibri" pitchFamily="34" charset="0"/>
              </a:rPr>
              <a:t>Opportunities</a:t>
            </a:r>
            <a:endParaRPr lang="en-US" sz="1800" dirty="0">
              <a:solidFill>
                <a:srgbClr val="99CC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The </a:t>
            </a:r>
            <a:r>
              <a:rPr lang="en-AU" b="1" dirty="0" smtClean="0">
                <a:latin typeface="Calibri" pitchFamily="34" charset="0"/>
              </a:rPr>
              <a:t>determination of user requirements </a:t>
            </a:r>
            <a:r>
              <a:rPr lang="en-AU" dirty="0" smtClean="0">
                <a:latin typeface="Calibri" pitchFamily="34" charset="0"/>
              </a:rPr>
              <a:t>and priorities would benefit from developing strong links with the relevant non-weather communities.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Study in detail the suitability of GEO observations to contribute to </a:t>
            </a:r>
            <a:endParaRPr lang="en-AU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AU" b="1" dirty="0" smtClean="0">
                <a:latin typeface="Calibri" pitchFamily="34" charset="0"/>
              </a:rPr>
              <a:t>	</a:t>
            </a:r>
            <a:r>
              <a:rPr lang="en-AU" b="1" dirty="0" smtClean="0">
                <a:latin typeface="Calibri" pitchFamily="34" charset="0"/>
              </a:rPr>
              <a:t>United Nations</a:t>
            </a:r>
            <a:r>
              <a:rPr lang="en-AU" dirty="0" smtClean="0">
                <a:latin typeface="Calibri" pitchFamily="34" charset="0"/>
              </a:rPr>
              <a:t> </a:t>
            </a:r>
            <a:r>
              <a:rPr lang="en-AU" b="1" dirty="0" smtClean="0">
                <a:latin typeface="Calibri" pitchFamily="34" charset="0"/>
              </a:rPr>
              <a:t>Sustainable Development Goals </a:t>
            </a:r>
            <a:r>
              <a:rPr lang="en-AU" dirty="0" smtClean="0">
                <a:latin typeface="Calibri" pitchFamily="34" charset="0"/>
              </a:rPr>
              <a:t>(UNSDG</a:t>
            </a:r>
            <a:r>
              <a:rPr lang="en-AU" dirty="0" smtClean="0">
                <a:latin typeface="Calibri" pitchFamily="34" charset="0"/>
              </a:rPr>
              <a:t>).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4953000" cy="533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User engagement</a:t>
            </a:r>
          </a:p>
          <a:p>
            <a:r>
              <a:rPr lang="en-US" sz="1800" dirty="0" smtClean="0">
                <a:solidFill>
                  <a:srgbClr val="99CC00"/>
                </a:solidFill>
                <a:latin typeface="Calibri" pitchFamily="34" charset="0"/>
              </a:rPr>
              <a:t>Opportunities</a:t>
            </a:r>
            <a:endParaRPr lang="en-US" sz="1800" dirty="0">
              <a:solidFill>
                <a:srgbClr val="99CC00"/>
              </a:solidFill>
              <a:latin typeface="Calibri" pitchFamily="34" charset="0"/>
            </a:endParaRPr>
          </a:p>
        </p:txBody>
      </p:sp>
      <p:pic>
        <p:nvPicPr>
          <p:cNvPr id="5" name="Picture 4" descr="E_SDG_Icons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657600"/>
            <a:ext cx="1472184" cy="14173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6" name="Picture 5" descr="E_SDG_Icons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657600"/>
            <a:ext cx="1420368" cy="14203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7" name="Picture 6" descr="E_SDG_Icons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657600"/>
            <a:ext cx="1420368" cy="14203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8" name="Picture 7" descr="E_SDG_Icons-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657600"/>
            <a:ext cx="1420368" cy="14203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523204" y="4535271"/>
            <a:ext cx="55399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…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1534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Support </a:t>
            </a:r>
            <a:r>
              <a:rPr lang="en-AU" b="1" dirty="0" smtClean="0">
                <a:latin typeface="Calibri" pitchFamily="34" charset="0"/>
              </a:rPr>
              <a:t>collaborative efforts for algorithm development </a:t>
            </a:r>
            <a:r>
              <a:rPr lang="en-AU" dirty="0" smtClean="0">
                <a:latin typeface="Calibri" pitchFamily="34" charset="0"/>
              </a:rPr>
              <a:t>and inter-comparison activities to achieve consistent </a:t>
            </a:r>
            <a:r>
              <a:rPr lang="en-AU" b="1" dirty="0" smtClean="0">
                <a:latin typeface="Calibri" pitchFamily="34" charset="0"/>
              </a:rPr>
              <a:t>GEO-ring </a:t>
            </a:r>
            <a:r>
              <a:rPr lang="en-AU" dirty="0" smtClean="0">
                <a:latin typeface="Calibri" pitchFamily="34" charset="0"/>
              </a:rPr>
              <a:t>products.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4953000" cy="533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Application development</a:t>
            </a:r>
          </a:p>
          <a:p>
            <a:r>
              <a:rPr lang="en-US" sz="1800" dirty="0" smtClean="0">
                <a:solidFill>
                  <a:srgbClr val="99CC00"/>
                </a:solidFill>
                <a:latin typeface="Calibri" pitchFamily="34" charset="0"/>
              </a:rPr>
              <a:t>Opportunities</a:t>
            </a:r>
            <a:endParaRPr lang="en-US" sz="1800" dirty="0">
              <a:solidFill>
                <a:srgbClr val="99CC00"/>
              </a:solidFill>
              <a:latin typeface="Calibri" pitchFamily="34" charset="0"/>
            </a:endParaRPr>
          </a:p>
        </p:txBody>
      </p:sp>
      <p:pic>
        <p:nvPicPr>
          <p:cNvPr id="5" name="Picture 4" descr="geo_locations_Aug20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476500"/>
            <a:ext cx="7086600" cy="35433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1534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AU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Support </a:t>
            </a:r>
            <a:r>
              <a:rPr lang="en-AU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collaborative efforts for algorithm development </a:t>
            </a:r>
            <a:r>
              <a:rPr lang="en-AU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and inter-comparison activities to achieve consistent GEO-ring products.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A </a:t>
            </a:r>
            <a:r>
              <a:rPr lang="en-AU" b="1" dirty="0" smtClean="0">
                <a:latin typeface="Calibri" pitchFamily="34" charset="0"/>
              </a:rPr>
              <a:t>broad engagement with the EO community and LEO science teams </a:t>
            </a:r>
            <a:r>
              <a:rPr lang="en-AU" dirty="0" smtClean="0">
                <a:latin typeface="Calibri" pitchFamily="34" charset="0"/>
              </a:rPr>
              <a:t>to foster collaborative developments of advanced algorithms, and identify potential non-meteorological applications for coordinated GEO-ring implementation</a:t>
            </a:r>
            <a:r>
              <a:rPr lang="en-AU" dirty="0" smtClean="0">
                <a:latin typeface="Calibri" pitchFamily="34" charset="0"/>
              </a:rPr>
              <a:t>.</a:t>
            </a:r>
            <a:endParaRPr lang="en-AU" dirty="0" smtClean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4953000" cy="533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Application development</a:t>
            </a:r>
          </a:p>
          <a:p>
            <a:r>
              <a:rPr lang="en-US" sz="1800" dirty="0" smtClean="0">
                <a:solidFill>
                  <a:srgbClr val="99CC00"/>
                </a:solidFill>
                <a:latin typeface="Calibri" pitchFamily="34" charset="0"/>
              </a:rPr>
              <a:t>Opportunities</a:t>
            </a:r>
            <a:endParaRPr lang="en-US" sz="1800" dirty="0">
              <a:solidFill>
                <a:srgbClr val="99CC00"/>
              </a:solidFill>
              <a:latin typeface="Calibri" pitchFamily="34" charset="0"/>
            </a:endParaRPr>
          </a:p>
        </p:txBody>
      </p:sp>
      <p:pic>
        <p:nvPicPr>
          <p:cNvPr id="5" name="Picture 4" descr="geo_locations_Aug20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86000" cy="1143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1534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AU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Support </a:t>
            </a:r>
            <a:r>
              <a:rPr lang="en-AU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collaborative efforts for algorithm development </a:t>
            </a:r>
            <a:r>
              <a:rPr lang="en-AU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and inter-comparison activities to achieve consistent GEO-ring products.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A </a:t>
            </a:r>
            <a:r>
              <a:rPr lang="en-AU" b="1" dirty="0" smtClean="0">
                <a:latin typeface="Calibri" pitchFamily="34" charset="0"/>
              </a:rPr>
              <a:t>broad engagement with the EO community and LEO science teams </a:t>
            </a:r>
            <a:r>
              <a:rPr lang="en-AU" dirty="0" smtClean="0">
                <a:latin typeface="Calibri" pitchFamily="34" charset="0"/>
              </a:rPr>
              <a:t>to foster collaborative developments of advanced algorithms, and identify potential non-meteorological applications for coordinated GEO-ring implementation.</a:t>
            </a: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Continue working towards the </a:t>
            </a:r>
            <a:r>
              <a:rPr lang="en-AU" b="1" dirty="0" smtClean="0">
                <a:latin typeface="Calibri" pitchFamily="34" charset="0"/>
              </a:rPr>
              <a:t>operational delivery of NMA geophysical </a:t>
            </a:r>
            <a:r>
              <a:rPr lang="en-AU" dirty="0" smtClean="0">
                <a:latin typeface="Calibri" pitchFamily="34" charset="0"/>
              </a:rPr>
              <a:t>products to achieve quasi-global consistent coverage, particularly </a:t>
            </a:r>
            <a:r>
              <a:rPr lang="en-AU" b="1" dirty="0" smtClean="0">
                <a:latin typeface="Calibri" pitchFamily="34" charset="0"/>
              </a:rPr>
              <a:t>radiometric products </a:t>
            </a:r>
            <a:r>
              <a:rPr lang="en-AU" dirty="0" smtClean="0">
                <a:latin typeface="Calibri" pitchFamily="34" charset="0"/>
              </a:rPr>
              <a:t>that underpin downstream products</a:t>
            </a:r>
            <a:r>
              <a:rPr lang="en-AU" dirty="0" smtClean="0">
                <a:latin typeface="Calibri" pitchFamily="34" charset="0"/>
              </a:rPr>
              <a:t>.</a:t>
            </a:r>
            <a:endParaRPr lang="en-AU" dirty="0" smtClean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4953000" cy="533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Application development</a:t>
            </a:r>
          </a:p>
          <a:p>
            <a:r>
              <a:rPr lang="en-US" sz="1800" dirty="0" smtClean="0">
                <a:solidFill>
                  <a:srgbClr val="99CC00"/>
                </a:solidFill>
                <a:latin typeface="Calibri" pitchFamily="34" charset="0"/>
              </a:rPr>
              <a:t>Opportunities</a:t>
            </a:r>
            <a:endParaRPr lang="en-US" sz="1800" dirty="0">
              <a:solidFill>
                <a:srgbClr val="99CC00"/>
              </a:solidFill>
              <a:latin typeface="Calibri" pitchFamily="34" charset="0"/>
            </a:endParaRPr>
          </a:p>
        </p:txBody>
      </p:sp>
      <p:pic>
        <p:nvPicPr>
          <p:cNvPr id="5" name="Picture 4" descr="geo_locations_Aug20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86000" cy="1143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1534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AU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Support </a:t>
            </a:r>
            <a:r>
              <a:rPr lang="en-AU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collaborative efforts for algorithm development </a:t>
            </a:r>
            <a:r>
              <a:rPr lang="en-AU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and inter-comparison activities to achieve consistent GEO-ring products.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A </a:t>
            </a:r>
            <a:r>
              <a:rPr lang="en-AU" b="1" dirty="0" smtClean="0">
                <a:latin typeface="Calibri" pitchFamily="34" charset="0"/>
              </a:rPr>
              <a:t>broad engagement with the EO community and LEO science teams </a:t>
            </a:r>
            <a:r>
              <a:rPr lang="en-AU" dirty="0" smtClean="0">
                <a:latin typeface="Calibri" pitchFamily="34" charset="0"/>
              </a:rPr>
              <a:t>to foster collaborative developments of advanced algorithms, and identify potential non-meteorological applications for coordinated GEO-ring implementation.</a:t>
            </a: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Continue working towards the </a:t>
            </a:r>
            <a:r>
              <a:rPr lang="en-AU" b="1" dirty="0" smtClean="0">
                <a:latin typeface="Calibri" pitchFamily="34" charset="0"/>
              </a:rPr>
              <a:t>operational delivery of NMA geophysical </a:t>
            </a:r>
            <a:r>
              <a:rPr lang="en-AU" dirty="0" smtClean="0">
                <a:latin typeface="Calibri" pitchFamily="34" charset="0"/>
              </a:rPr>
              <a:t>products to achieve quasi-global consistent coverage, particularly </a:t>
            </a:r>
            <a:r>
              <a:rPr lang="en-AU" b="1" dirty="0" smtClean="0">
                <a:latin typeface="Calibri" pitchFamily="34" charset="0"/>
              </a:rPr>
              <a:t>radiometric products </a:t>
            </a:r>
            <a:r>
              <a:rPr lang="en-AU" dirty="0" smtClean="0">
                <a:latin typeface="Calibri" pitchFamily="34" charset="0"/>
              </a:rPr>
              <a:t>that underpin downstream products.</a:t>
            </a: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Consider identifying a suitable </a:t>
            </a:r>
            <a:r>
              <a:rPr lang="en-AU" b="1" dirty="0" smtClean="0">
                <a:latin typeface="Calibri" pitchFamily="34" charset="0"/>
              </a:rPr>
              <a:t>pilot project for a new GEO-ring product </a:t>
            </a:r>
            <a:r>
              <a:rPr lang="en-AU" dirty="0" smtClean="0">
                <a:latin typeface="Calibri" pitchFamily="34" charset="0"/>
              </a:rPr>
              <a:t>within existing coordination activities</a:t>
            </a:r>
            <a:r>
              <a:rPr lang="en-AU" dirty="0" smtClean="0">
                <a:latin typeface="Calibri" pitchFamily="34" charset="0"/>
              </a:rPr>
              <a:t>.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4953000" cy="533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Application development</a:t>
            </a:r>
          </a:p>
          <a:p>
            <a:r>
              <a:rPr lang="en-US" sz="1800" dirty="0" smtClean="0">
                <a:solidFill>
                  <a:srgbClr val="99CC00"/>
                </a:solidFill>
                <a:latin typeface="Calibri" pitchFamily="34" charset="0"/>
              </a:rPr>
              <a:t>Opportunities</a:t>
            </a:r>
            <a:endParaRPr lang="en-US" sz="1800" dirty="0">
              <a:solidFill>
                <a:srgbClr val="99CC00"/>
              </a:solidFill>
              <a:latin typeface="Calibri" pitchFamily="34" charset="0"/>
            </a:endParaRPr>
          </a:p>
        </p:txBody>
      </p:sp>
      <p:pic>
        <p:nvPicPr>
          <p:cNvPr id="5" name="Picture 4" descr="geo_locations_Aug20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86000" cy="1143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18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1534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AU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Support </a:t>
            </a:r>
            <a:r>
              <a:rPr lang="en-AU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collaborative efforts for algorithm development </a:t>
            </a:r>
            <a:r>
              <a:rPr lang="en-AU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and inter-comparison activities to achieve consistent GEO-ring products.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A </a:t>
            </a:r>
            <a:r>
              <a:rPr lang="en-AU" b="1" dirty="0" smtClean="0">
                <a:latin typeface="Calibri" pitchFamily="34" charset="0"/>
              </a:rPr>
              <a:t>broad engagement with the EO community and LEO science teams </a:t>
            </a:r>
            <a:r>
              <a:rPr lang="en-AU" dirty="0" smtClean="0">
                <a:latin typeface="Calibri" pitchFamily="34" charset="0"/>
              </a:rPr>
              <a:t>to foster collaborative developments of advanced algorithms, and identify potential non-meteorological applications for coordinated GEO-ring implementation.</a:t>
            </a: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Continue working towards the </a:t>
            </a:r>
            <a:r>
              <a:rPr lang="en-AU" b="1" dirty="0" smtClean="0">
                <a:latin typeface="Calibri" pitchFamily="34" charset="0"/>
              </a:rPr>
              <a:t>operational delivery of NMA geophysical </a:t>
            </a:r>
            <a:r>
              <a:rPr lang="en-AU" dirty="0" smtClean="0">
                <a:latin typeface="Calibri" pitchFamily="34" charset="0"/>
              </a:rPr>
              <a:t>products to achieve quasi-global consistent coverage, particularly </a:t>
            </a:r>
            <a:r>
              <a:rPr lang="en-AU" b="1" dirty="0" smtClean="0">
                <a:latin typeface="Calibri" pitchFamily="34" charset="0"/>
              </a:rPr>
              <a:t>radiometric products </a:t>
            </a:r>
            <a:r>
              <a:rPr lang="en-AU" dirty="0" smtClean="0">
                <a:latin typeface="Calibri" pitchFamily="34" charset="0"/>
              </a:rPr>
              <a:t>that underpin downstream products.</a:t>
            </a: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Consider identifying a suitable </a:t>
            </a:r>
            <a:r>
              <a:rPr lang="en-AU" b="1" dirty="0" smtClean="0">
                <a:latin typeface="Calibri" pitchFamily="34" charset="0"/>
              </a:rPr>
              <a:t>pilot project for a new GEO-ring product </a:t>
            </a:r>
            <a:r>
              <a:rPr lang="en-AU" dirty="0" smtClean="0">
                <a:latin typeface="Calibri" pitchFamily="34" charset="0"/>
              </a:rPr>
              <a:t>within existing coordination activities.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b="1" dirty="0" smtClean="0">
                <a:latin typeface="Calibri" pitchFamily="34" charset="0"/>
              </a:rPr>
              <a:t>Synergistic use </a:t>
            </a:r>
            <a:r>
              <a:rPr lang="en-AU" dirty="0" smtClean="0">
                <a:latin typeface="Calibri" pitchFamily="34" charset="0"/>
              </a:rPr>
              <a:t>of data from GEO and LEO imagers is </a:t>
            </a:r>
            <a:r>
              <a:rPr lang="en-AU" b="1" dirty="0" smtClean="0">
                <a:latin typeface="Calibri" pitchFamily="34" charset="0"/>
              </a:rPr>
              <a:t>encouraged</a:t>
            </a:r>
            <a:r>
              <a:rPr lang="en-AU" dirty="0" smtClean="0">
                <a:latin typeface="Calibri" pitchFamily="34" charset="0"/>
              </a:rPr>
              <a:t>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4953000" cy="533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Application development</a:t>
            </a:r>
          </a:p>
          <a:p>
            <a:r>
              <a:rPr lang="en-US" sz="1800" dirty="0" smtClean="0">
                <a:solidFill>
                  <a:srgbClr val="99CC00"/>
                </a:solidFill>
                <a:latin typeface="Calibri" pitchFamily="34" charset="0"/>
              </a:rPr>
              <a:t>Opportunities</a:t>
            </a:r>
            <a:endParaRPr lang="en-US" sz="1800" dirty="0">
              <a:solidFill>
                <a:srgbClr val="99CC00"/>
              </a:solidFill>
              <a:latin typeface="Calibri" pitchFamily="34" charset="0"/>
            </a:endParaRPr>
          </a:p>
        </p:txBody>
      </p:sp>
      <p:pic>
        <p:nvPicPr>
          <p:cNvPr id="5" name="Picture 4" descr="geo_locations_Aug20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86000" cy="1143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19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1534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AU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Support </a:t>
            </a:r>
            <a:r>
              <a:rPr lang="en-AU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collaborative efforts for algorithm development </a:t>
            </a:r>
            <a:r>
              <a:rPr lang="en-AU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and inter-comparison activities to achieve consistent GEO-ring products.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A </a:t>
            </a:r>
            <a:r>
              <a:rPr lang="en-AU" b="1" dirty="0" smtClean="0">
                <a:latin typeface="Calibri" pitchFamily="34" charset="0"/>
              </a:rPr>
              <a:t>broad engagement with the EO community and LEO science teams </a:t>
            </a:r>
            <a:r>
              <a:rPr lang="en-AU" dirty="0" smtClean="0">
                <a:latin typeface="Calibri" pitchFamily="34" charset="0"/>
              </a:rPr>
              <a:t>to foster collaborative developments of advanced algorithms, and identify potential non-meteorological applications for coordinated GEO-ring implementation.</a:t>
            </a: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Continue working towards the </a:t>
            </a:r>
            <a:r>
              <a:rPr lang="en-AU" b="1" dirty="0" smtClean="0">
                <a:latin typeface="Calibri" pitchFamily="34" charset="0"/>
              </a:rPr>
              <a:t>operational delivery of NMA geophysical </a:t>
            </a:r>
            <a:r>
              <a:rPr lang="en-AU" dirty="0" smtClean="0">
                <a:latin typeface="Calibri" pitchFamily="34" charset="0"/>
              </a:rPr>
              <a:t>products to achieve quasi-global consistent coverage, particularly </a:t>
            </a:r>
            <a:r>
              <a:rPr lang="en-AU" b="1" dirty="0" smtClean="0">
                <a:latin typeface="Calibri" pitchFamily="34" charset="0"/>
              </a:rPr>
              <a:t>radiometric products </a:t>
            </a:r>
            <a:r>
              <a:rPr lang="en-AU" dirty="0" smtClean="0">
                <a:latin typeface="Calibri" pitchFamily="34" charset="0"/>
              </a:rPr>
              <a:t>that underpin downstream products.</a:t>
            </a: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Consider identifying a suitable </a:t>
            </a:r>
            <a:r>
              <a:rPr lang="en-AU" b="1" dirty="0" smtClean="0">
                <a:latin typeface="Calibri" pitchFamily="34" charset="0"/>
              </a:rPr>
              <a:t>pilot project for a new GEO-ring product </a:t>
            </a:r>
            <a:r>
              <a:rPr lang="en-AU" dirty="0" smtClean="0">
                <a:latin typeface="Calibri" pitchFamily="34" charset="0"/>
              </a:rPr>
              <a:t>within existing coordination activities.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b="1" dirty="0" smtClean="0">
                <a:latin typeface="Calibri" pitchFamily="34" charset="0"/>
              </a:rPr>
              <a:t>Synergistic use </a:t>
            </a:r>
            <a:r>
              <a:rPr lang="en-AU" dirty="0" smtClean="0">
                <a:latin typeface="Calibri" pitchFamily="34" charset="0"/>
              </a:rPr>
              <a:t>of data from GEO and LEO imagers is </a:t>
            </a:r>
            <a:r>
              <a:rPr lang="en-AU" b="1" dirty="0" smtClean="0">
                <a:latin typeface="Calibri" pitchFamily="34" charset="0"/>
              </a:rPr>
              <a:t>encouraged</a:t>
            </a:r>
            <a:r>
              <a:rPr lang="en-AU" dirty="0" smtClean="0">
                <a:latin typeface="Calibri" pitchFamily="34" charset="0"/>
              </a:rPr>
              <a:t>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Study in detail the suitability of GEOs to contribute to the </a:t>
            </a:r>
            <a:r>
              <a:rPr lang="en-AU" b="1" dirty="0" smtClean="0">
                <a:latin typeface="Calibri" pitchFamily="34" charset="0"/>
              </a:rPr>
              <a:t>climate monitoring framework</a:t>
            </a:r>
            <a:r>
              <a:rPr lang="en-AU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4953000" cy="533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Application development</a:t>
            </a:r>
          </a:p>
          <a:p>
            <a:r>
              <a:rPr lang="en-US" sz="1800" dirty="0" smtClean="0">
                <a:solidFill>
                  <a:srgbClr val="99CC00"/>
                </a:solidFill>
                <a:latin typeface="Calibri" pitchFamily="34" charset="0"/>
              </a:rPr>
              <a:t>Opportunities</a:t>
            </a:r>
            <a:endParaRPr lang="en-US" sz="1800" dirty="0">
              <a:solidFill>
                <a:srgbClr val="99CC00"/>
              </a:solidFill>
              <a:latin typeface="Calibri" pitchFamily="34" charset="0"/>
            </a:endParaRPr>
          </a:p>
        </p:txBody>
      </p:sp>
      <p:pic>
        <p:nvPicPr>
          <p:cNvPr id="5" name="Picture 4" descr="geo_locations_Aug20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86000" cy="1143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Introduction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80999" y="1371600"/>
            <a:ext cx="8401493" cy="485197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>
                <a:latin typeface="Calibri" pitchFamily="34" charset="0"/>
              </a:rPr>
              <a:t>One year study initiative to assess the potential and </a:t>
            </a:r>
            <a:r>
              <a:rPr lang="en-US" b="1" dirty="0" smtClean="0">
                <a:latin typeface="Calibri" pitchFamily="34" charset="0"/>
              </a:rPr>
              <a:t>new opportunities </a:t>
            </a:r>
            <a:r>
              <a:rPr lang="en-US" dirty="0" smtClean="0">
                <a:latin typeface="Calibri" pitchFamily="34" charset="0"/>
              </a:rPr>
              <a:t>arising </a:t>
            </a:r>
            <a:r>
              <a:rPr lang="en-US" b="1" dirty="0" smtClean="0">
                <a:latin typeface="Calibri" pitchFamily="34" charset="0"/>
              </a:rPr>
              <a:t>from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next generation geostationary </a:t>
            </a:r>
            <a:r>
              <a:rPr lang="en-US" dirty="0" smtClean="0">
                <a:latin typeface="Calibri" pitchFamily="34" charset="0"/>
              </a:rPr>
              <a:t>satellites and </a:t>
            </a:r>
            <a:r>
              <a:rPr lang="en-US" b="1" dirty="0" smtClean="0">
                <a:latin typeface="Calibri" pitchFamily="34" charset="0"/>
              </a:rPr>
              <a:t>GEO-LEO synergies</a:t>
            </a:r>
            <a:endParaRPr lang="en-US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>
                <a:latin typeface="Calibri" pitchFamily="34" charset="0"/>
              </a:rPr>
              <a:t>NMA Ad-hoc Team established in January 2016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b="1" dirty="0" smtClean="0">
                <a:latin typeface="Calibri" pitchFamily="34" charset="0"/>
              </a:rPr>
              <a:t>Co-chaired by CSIRO </a:t>
            </a:r>
            <a:r>
              <a:rPr lang="en-US" dirty="0" smtClean="0">
                <a:latin typeface="Calibri" pitchFamily="34" charset="0"/>
              </a:rPr>
              <a:t>(Thomas Schroeder), </a:t>
            </a:r>
            <a:r>
              <a:rPr lang="en-US" b="1" dirty="0" err="1" smtClean="0">
                <a:latin typeface="Calibri" pitchFamily="34" charset="0"/>
              </a:rPr>
              <a:t>ABoM</a:t>
            </a:r>
            <a:r>
              <a:rPr lang="en-US" dirty="0" smtClean="0">
                <a:latin typeface="Calibri" pitchFamily="34" charset="0"/>
              </a:rPr>
              <a:t> (Ian Grant), </a:t>
            </a:r>
            <a:r>
              <a:rPr lang="en-US" b="1" dirty="0" smtClean="0">
                <a:latin typeface="Calibri" pitchFamily="34" charset="0"/>
              </a:rPr>
              <a:t>EUMETSAT</a:t>
            </a:r>
            <a:r>
              <a:rPr lang="en-US" dirty="0" smtClean="0">
                <a:latin typeface="Calibri" pitchFamily="34" charset="0"/>
              </a:rPr>
              <a:t> (Kenneth </a:t>
            </a:r>
            <a:r>
              <a:rPr lang="en-US" dirty="0" err="1" smtClean="0">
                <a:latin typeface="Calibri" pitchFamily="34" charset="0"/>
              </a:rPr>
              <a:t>Holmlund</a:t>
            </a:r>
            <a:r>
              <a:rPr lang="en-US" dirty="0" smtClean="0">
                <a:latin typeface="Calibri" pitchFamily="34" charset="0"/>
              </a:rPr>
              <a:t>) and </a:t>
            </a:r>
            <a:r>
              <a:rPr lang="en-US" b="1" dirty="0" smtClean="0">
                <a:latin typeface="Calibri" pitchFamily="34" charset="0"/>
              </a:rPr>
              <a:t>NOAA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Satya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Kalluri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alibri" pitchFamily="34" charset="0"/>
              </a:rPr>
              <a:t>Supported by 14 other CEOS Agencies</a:t>
            </a:r>
            <a:r>
              <a:rPr lang="en-US" dirty="0" smtClean="0">
                <a:latin typeface="Calibri" pitchFamily="34" charset="0"/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>
                <a:latin typeface="Calibri" pitchFamily="34" charset="0"/>
              </a:rPr>
              <a:t>CNES, CSA, DLR, EC, ESA, GA, JAXA, JMA, KARI, NASA, NSMC-CMA, UKSA, USGS, WMO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n-US" b="1" dirty="0" smtClean="0">
                <a:latin typeface="Calibri" pitchFamily="34" charset="0"/>
              </a:rPr>
              <a:t>Consulted with CGMS </a:t>
            </a:r>
            <a:r>
              <a:rPr lang="en-US" dirty="0" smtClean="0">
                <a:latin typeface="Calibri" pitchFamily="34" charset="0"/>
              </a:rPr>
              <a:t>– side event at CGMS-44 Plenary (</a:t>
            </a:r>
            <a:r>
              <a:rPr lang="en-US" dirty="0" err="1" smtClean="0">
                <a:latin typeface="Calibri" pitchFamily="34" charset="0"/>
              </a:rPr>
              <a:t>Biot</a:t>
            </a:r>
            <a:r>
              <a:rPr lang="en-US" dirty="0" smtClean="0">
                <a:latin typeface="Calibri" pitchFamily="34" charset="0"/>
              </a:rPr>
              <a:t>, France)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n-US" b="1" dirty="0" smtClean="0">
                <a:latin typeface="Calibri" pitchFamily="34" charset="0"/>
              </a:rPr>
              <a:t>Study report delivered</a:t>
            </a:r>
            <a:r>
              <a:rPr lang="en-US" dirty="0" smtClean="0">
                <a:latin typeface="Calibri" pitchFamily="34" charset="0"/>
              </a:rPr>
              <a:t> by a smaller focus-team, NMA co-leads supported by Albrecht von </a:t>
            </a:r>
            <a:r>
              <a:rPr lang="en-US" dirty="0" err="1" smtClean="0">
                <a:latin typeface="Calibri" pitchFamily="34" charset="0"/>
              </a:rPr>
              <a:t>Bargen</a:t>
            </a:r>
            <a:r>
              <a:rPr lang="en-US" dirty="0" smtClean="0">
                <a:latin typeface="Calibri" pitchFamily="34" charset="0"/>
              </a:rPr>
              <a:t> (DLR), Robert Husband (EUMETSAT) and in the early phase by Tom </a:t>
            </a:r>
            <a:r>
              <a:rPr lang="en-US" dirty="0" err="1" smtClean="0">
                <a:latin typeface="Calibri" pitchFamily="34" charset="0"/>
              </a:rPr>
              <a:t>Cecere</a:t>
            </a:r>
            <a:r>
              <a:rPr lang="en-US" dirty="0" smtClean="0">
                <a:latin typeface="Calibri" pitchFamily="34" charset="0"/>
              </a:rPr>
              <a:t> (USGS) and </a:t>
            </a:r>
            <a:r>
              <a:rPr lang="en-US" b="1" dirty="0" smtClean="0">
                <a:latin typeface="Calibri" pitchFamily="34" charset="0"/>
              </a:rPr>
              <a:t>shared with CEOS WGs and CGMS </a:t>
            </a:r>
            <a:r>
              <a:rPr lang="en-US" dirty="0" smtClean="0">
                <a:latin typeface="Calibri" pitchFamily="34" charset="0"/>
              </a:rPr>
              <a:t>for review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20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Promote </a:t>
            </a:r>
            <a:r>
              <a:rPr lang="en-AU" b="1" dirty="0" smtClean="0">
                <a:latin typeface="Calibri" pitchFamily="34" charset="0"/>
              </a:rPr>
              <a:t>consistency of products and algorithms </a:t>
            </a:r>
            <a:r>
              <a:rPr lang="en-AU" dirty="0" smtClean="0">
                <a:latin typeface="Calibri" pitchFamily="34" charset="0"/>
              </a:rPr>
              <a:t>between platforms.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5715000" cy="533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Data calibration, validation, harmonization</a:t>
            </a:r>
          </a:p>
          <a:p>
            <a:r>
              <a:rPr lang="en-US" sz="1800" dirty="0" smtClean="0">
                <a:solidFill>
                  <a:srgbClr val="99CC00"/>
                </a:solidFill>
                <a:latin typeface="Calibri" pitchFamily="34" charset="0"/>
              </a:rPr>
              <a:t>Opportunities</a:t>
            </a:r>
            <a:endParaRPr lang="en-US" sz="1800" dirty="0">
              <a:solidFill>
                <a:srgbClr val="99CC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21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Promote </a:t>
            </a:r>
            <a:r>
              <a:rPr lang="en-AU" b="1" dirty="0" smtClean="0">
                <a:latin typeface="Calibri" pitchFamily="34" charset="0"/>
              </a:rPr>
              <a:t>consistency of products and algorithms </a:t>
            </a:r>
            <a:r>
              <a:rPr lang="en-AU" dirty="0" smtClean="0">
                <a:latin typeface="Calibri" pitchFamily="34" charset="0"/>
              </a:rPr>
              <a:t>between platforms.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To achieve consistent products </a:t>
            </a:r>
            <a:r>
              <a:rPr lang="en-AU" b="1" dirty="0" smtClean="0">
                <a:latin typeface="Calibri" pitchFamily="34" charset="0"/>
              </a:rPr>
              <a:t>continued strong inter-agency coordination and engagement </a:t>
            </a:r>
            <a:r>
              <a:rPr lang="en-AU" dirty="0" smtClean="0">
                <a:latin typeface="Calibri" pitchFamily="34" charset="0"/>
              </a:rPr>
              <a:t>in various calibration and validation initiatives, like GSICS and CEOS WGCV, is </a:t>
            </a:r>
            <a:r>
              <a:rPr lang="en-AU" b="1" dirty="0" smtClean="0">
                <a:latin typeface="Calibri" pitchFamily="34" charset="0"/>
              </a:rPr>
              <a:t>encouraged.</a:t>
            </a:r>
            <a:endParaRPr lang="en-US" b="1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5715000" cy="533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Data calibration, validation, harmonization</a:t>
            </a:r>
          </a:p>
          <a:p>
            <a:r>
              <a:rPr lang="en-US" sz="1800" dirty="0" smtClean="0">
                <a:solidFill>
                  <a:srgbClr val="99CC00"/>
                </a:solidFill>
                <a:latin typeface="Calibri" pitchFamily="34" charset="0"/>
              </a:rPr>
              <a:t>Opportunities</a:t>
            </a:r>
            <a:endParaRPr lang="en-US" sz="1800" dirty="0">
              <a:solidFill>
                <a:srgbClr val="99CC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Promote </a:t>
            </a:r>
            <a:r>
              <a:rPr lang="en-AU" b="1" dirty="0" smtClean="0">
                <a:latin typeface="Calibri" pitchFamily="34" charset="0"/>
              </a:rPr>
              <a:t>consistency of products and algorithms </a:t>
            </a:r>
            <a:r>
              <a:rPr lang="en-AU" dirty="0" smtClean="0">
                <a:latin typeface="Calibri" pitchFamily="34" charset="0"/>
              </a:rPr>
              <a:t>between platforms.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To achieve consistent products </a:t>
            </a:r>
            <a:r>
              <a:rPr lang="en-AU" b="1" dirty="0" smtClean="0">
                <a:latin typeface="Calibri" pitchFamily="34" charset="0"/>
              </a:rPr>
              <a:t>continued strong inter-agency coordination and engagement </a:t>
            </a:r>
            <a:r>
              <a:rPr lang="en-AU" dirty="0" smtClean="0">
                <a:latin typeface="Calibri" pitchFamily="34" charset="0"/>
              </a:rPr>
              <a:t>in various calibration and validation initiatives, like GSICS and CEOS WGCV, is </a:t>
            </a:r>
            <a:r>
              <a:rPr lang="en-AU" b="1" dirty="0" smtClean="0">
                <a:latin typeface="Calibri" pitchFamily="34" charset="0"/>
              </a:rPr>
              <a:t>encouraged.</a:t>
            </a:r>
            <a:endParaRPr lang="en-US" b="1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Algorithm development and validation benefits from </a:t>
            </a:r>
            <a:r>
              <a:rPr lang="en-AU" b="1" dirty="0" smtClean="0">
                <a:latin typeface="Calibri" pitchFamily="34" charset="0"/>
              </a:rPr>
              <a:t>openly shared in-situ validation data </a:t>
            </a:r>
            <a:r>
              <a:rPr lang="en-AU" dirty="0" smtClean="0">
                <a:latin typeface="Calibri" pitchFamily="34" charset="0"/>
              </a:rPr>
              <a:t>and simulated test data sets. </a:t>
            </a:r>
            <a:r>
              <a:rPr lang="en-AU" b="1" dirty="0" smtClean="0">
                <a:latin typeface="Calibri" pitchFamily="34" charset="0"/>
              </a:rPr>
              <a:t>Coordination of validation data acquisition</a:t>
            </a:r>
            <a:r>
              <a:rPr lang="en-AU" dirty="0" smtClean="0">
                <a:latin typeface="Calibri" pitchFamily="34" charset="0"/>
              </a:rPr>
              <a:t> such as from field campaigns, which are often resource intensive, would be highly beneficial.</a:t>
            </a:r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5715000" cy="533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Data calibration, validation, harmonization</a:t>
            </a:r>
          </a:p>
          <a:p>
            <a:r>
              <a:rPr lang="en-US" sz="1800" dirty="0" smtClean="0">
                <a:solidFill>
                  <a:srgbClr val="99CC00"/>
                </a:solidFill>
                <a:latin typeface="Calibri" pitchFamily="34" charset="0"/>
              </a:rPr>
              <a:t>Opportunities</a:t>
            </a:r>
            <a:endParaRPr lang="en-US" sz="1800" dirty="0">
              <a:solidFill>
                <a:srgbClr val="99CC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Promote </a:t>
            </a:r>
            <a:r>
              <a:rPr lang="en-AU" b="1" dirty="0" smtClean="0">
                <a:latin typeface="Calibri" pitchFamily="34" charset="0"/>
              </a:rPr>
              <a:t>consistency of products and algorithms </a:t>
            </a:r>
            <a:r>
              <a:rPr lang="en-AU" dirty="0" smtClean="0">
                <a:latin typeface="Calibri" pitchFamily="34" charset="0"/>
              </a:rPr>
              <a:t>between platforms.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To achieve consistent products </a:t>
            </a:r>
            <a:r>
              <a:rPr lang="en-AU" b="1" dirty="0" smtClean="0">
                <a:latin typeface="Calibri" pitchFamily="34" charset="0"/>
              </a:rPr>
              <a:t>continued strong inter-agency coordination and engagement </a:t>
            </a:r>
            <a:r>
              <a:rPr lang="en-AU" dirty="0" smtClean="0">
                <a:latin typeface="Calibri" pitchFamily="34" charset="0"/>
              </a:rPr>
              <a:t>in various calibration and validation initiatives, like GSICS and CEOS WGCV, is </a:t>
            </a:r>
            <a:r>
              <a:rPr lang="en-AU" b="1" dirty="0" smtClean="0">
                <a:latin typeface="Calibri" pitchFamily="34" charset="0"/>
              </a:rPr>
              <a:t>encouraged.</a:t>
            </a:r>
            <a:endParaRPr lang="en-US" b="1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Algorithm development and validation benefits from </a:t>
            </a:r>
            <a:r>
              <a:rPr lang="en-AU" b="1" dirty="0" smtClean="0">
                <a:latin typeface="Calibri" pitchFamily="34" charset="0"/>
              </a:rPr>
              <a:t>openly shared in-situ validation data </a:t>
            </a:r>
            <a:r>
              <a:rPr lang="en-AU" dirty="0" smtClean="0">
                <a:latin typeface="Calibri" pitchFamily="34" charset="0"/>
              </a:rPr>
              <a:t>and simulated test data sets. </a:t>
            </a:r>
            <a:r>
              <a:rPr lang="en-AU" b="1" dirty="0" smtClean="0">
                <a:latin typeface="Calibri" pitchFamily="34" charset="0"/>
              </a:rPr>
              <a:t>Coordination of validation data acquisition</a:t>
            </a:r>
            <a:r>
              <a:rPr lang="en-AU" dirty="0" smtClean="0">
                <a:latin typeface="Calibri" pitchFamily="34" charset="0"/>
              </a:rPr>
              <a:t> such as from field campaigns, which are often resource intensive, would be highly beneficial.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b="1" dirty="0" smtClean="0">
                <a:latin typeface="Calibri" pitchFamily="34" charset="0"/>
              </a:rPr>
              <a:t>Support to cal/</a:t>
            </a:r>
            <a:r>
              <a:rPr lang="en-AU" b="1" dirty="0" err="1" smtClean="0">
                <a:latin typeface="Calibri" pitchFamily="34" charset="0"/>
              </a:rPr>
              <a:t>val</a:t>
            </a:r>
            <a:r>
              <a:rPr lang="en-AU" b="1" dirty="0" smtClean="0">
                <a:latin typeface="Calibri" pitchFamily="34" charset="0"/>
              </a:rPr>
              <a:t> infrastructure </a:t>
            </a:r>
            <a:r>
              <a:rPr lang="en-AU" dirty="0" smtClean="0">
                <a:latin typeface="Calibri" pitchFamily="34" charset="0"/>
              </a:rPr>
              <a:t>for validation of radiometric products such as the </a:t>
            </a:r>
            <a:r>
              <a:rPr lang="en-AU" dirty="0" err="1" smtClean="0">
                <a:latin typeface="Calibri" pitchFamily="34" charset="0"/>
              </a:rPr>
              <a:t>RadCalNet</a:t>
            </a:r>
            <a:r>
              <a:rPr lang="en-AU" dirty="0" smtClean="0">
                <a:latin typeface="Calibri" pitchFamily="34" charset="0"/>
              </a:rPr>
              <a:t> or AERONET(-OC) networks including system vicarious calibration sites, fosters interactions with the user community in support of validation and accuracy assessments.</a:t>
            </a:r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5715000" cy="533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Data calibration, validation, harmonization</a:t>
            </a:r>
          </a:p>
          <a:p>
            <a:r>
              <a:rPr lang="en-US" sz="1800" dirty="0" smtClean="0">
                <a:solidFill>
                  <a:srgbClr val="99CC00"/>
                </a:solidFill>
                <a:latin typeface="Calibri" pitchFamily="34" charset="0"/>
              </a:rPr>
              <a:t>Opportunities</a:t>
            </a:r>
            <a:endParaRPr lang="en-US" sz="1800" dirty="0">
              <a:solidFill>
                <a:srgbClr val="99CC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Promote </a:t>
            </a:r>
            <a:r>
              <a:rPr lang="en-AU" b="1" dirty="0" smtClean="0">
                <a:latin typeface="Calibri" pitchFamily="34" charset="0"/>
              </a:rPr>
              <a:t>uniform data and metadata formats </a:t>
            </a:r>
            <a:r>
              <a:rPr lang="en-AU" dirty="0" smtClean="0">
                <a:latin typeface="Calibri" pitchFamily="34" charset="0"/>
              </a:rPr>
              <a:t>across missions.</a:t>
            </a:r>
          </a:p>
          <a:p>
            <a:pPr>
              <a:spcBef>
                <a:spcPts val="1200"/>
              </a:spcBef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5715000" cy="533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Data management</a:t>
            </a:r>
          </a:p>
          <a:p>
            <a:r>
              <a:rPr lang="en-US" sz="1800" dirty="0" smtClean="0">
                <a:solidFill>
                  <a:srgbClr val="99CC00"/>
                </a:solidFill>
                <a:latin typeface="Calibri" pitchFamily="34" charset="0"/>
              </a:rPr>
              <a:t>Opportunities</a:t>
            </a:r>
            <a:endParaRPr lang="en-US" sz="1800" dirty="0">
              <a:solidFill>
                <a:srgbClr val="99CC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Promote </a:t>
            </a:r>
            <a:r>
              <a:rPr lang="en-AU" b="1" dirty="0" smtClean="0">
                <a:latin typeface="Calibri" pitchFamily="34" charset="0"/>
              </a:rPr>
              <a:t>uniform data and metadata formats </a:t>
            </a:r>
            <a:r>
              <a:rPr lang="en-AU" dirty="0" smtClean="0">
                <a:latin typeface="Calibri" pitchFamily="34" charset="0"/>
              </a:rPr>
              <a:t>across missions.</a:t>
            </a:r>
          </a:p>
          <a:p>
            <a:pPr>
              <a:spcBef>
                <a:spcPts val="1200"/>
              </a:spcBef>
            </a:pPr>
            <a:r>
              <a:rPr lang="en-AU" b="1" dirty="0" smtClean="0">
                <a:latin typeface="Calibri" pitchFamily="34" charset="0"/>
              </a:rPr>
              <a:t>Take advantage of modern data approaches </a:t>
            </a:r>
            <a:r>
              <a:rPr lang="en-AU" dirty="0" smtClean="0">
                <a:latin typeface="Calibri" pitchFamily="34" charset="0"/>
              </a:rPr>
              <a:t>such as those identified by the CEOS Ad Hoc Team on Future Data Architectures.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5715000" cy="533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Data management</a:t>
            </a:r>
          </a:p>
          <a:p>
            <a:r>
              <a:rPr lang="en-US" sz="1800" dirty="0" smtClean="0">
                <a:solidFill>
                  <a:srgbClr val="99CC00"/>
                </a:solidFill>
                <a:latin typeface="Calibri" pitchFamily="34" charset="0"/>
              </a:rPr>
              <a:t>Opportunities</a:t>
            </a:r>
            <a:endParaRPr lang="en-US" sz="1800" dirty="0">
              <a:solidFill>
                <a:srgbClr val="99CC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Promote </a:t>
            </a:r>
            <a:r>
              <a:rPr lang="en-AU" b="1" dirty="0" smtClean="0">
                <a:latin typeface="Calibri" pitchFamily="34" charset="0"/>
              </a:rPr>
              <a:t>uniform data and metadata formats </a:t>
            </a:r>
            <a:r>
              <a:rPr lang="en-AU" dirty="0" smtClean="0">
                <a:latin typeface="Calibri" pitchFamily="34" charset="0"/>
              </a:rPr>
              <a:t>across missions.</a:t>
            </a:r>
          </a:p>
          <a:p>
            <a:pPr>
              <a:spcBef>
                <a:spcPts val="1200"/>
              </a:spcBef>
            </a:pPr>
            <a:r>
              <a:rPr lang="en-AU" b="1" dirty="0" smtClean="0">
                <a:latin typeface="Calibri" pitchFamily="34" charset="0"/>
              </a:rPr>
              <a:t>Take advantage of modern data approaches </a:t>
            </a:r>
            <a:r>
              <a:rPr lang="en-AU" dirty="0" smtClean="0">
                <a:latin typeface="Calibri" pitchFamily="34" charset="0"/>
              </a:rPr>
              <a:t>such as those identified by the CEOS Ad Hoc Team on Future Data Architectures.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Emphasise the </a:t>
            </a:r>
            <a:r>
              <a:rPr lang="en-AU" b="1" dirty="0" smtClean="0">
                <a:latin typeface="Calibri" pitchFamily="34" charset="0"/>
              </a:rPr>
              <a:t>generation of information </a:t>
            </a:r>
            <a:r>
              <a:rPr lang="en-AU" dirty="0" smtClean="0">
                <a:latin typeface="Calibri" pitchFamily="34" charset="0"/>
              </a:rPr>
              <a:t>rather than product files.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5715000" cy="533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Data management</a:t>
            </a:r>
          </a:p>
          <a:p>
            <a:r>
              <a:rPr lang="en-US" sz="1800" dirty="0" smtClean="0">
                <a:solidFill>
                  <a:srgbClr val="99CC00"/>
                </a:solidFill>
                <a:latin typeface="Calibri" pitchFamily="34" charset="0"/>
              </a:rPr>
              <a:t>Opportunities</a:t>
            </a:r>
            <a:endParaRPr lang="en-US" sz="1800" dirty="0">
              <a:solidFill>
                <a:srgbClr val="99CC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Promote </a:t>
            </a:r>
            <a:r>
              <a:rPr lang="en-AU" b="1" dirty="0" smtClean="0">
                <a:latin typeface="Calibri" pitchFamily="34" charset="0"/>
              </a:rPr>
              <a:t>uniform data and metadata formats </a:t>
            </a:r>
            <a:r>
              <a:rPr lang="en-AU" dirty="0" smtClean="0">
                <a:latin typeface="Calibri" pitchFamily="34" charset="0"/>
              </a:rPr>
              <a:t>across missions.</a:t>
            </a:r>
          </a:p>
          <a:p>
            <a:pPr>
              <a:spcBef>
                <a:spcPts val="1200"/>
              </a:spcBef>
            </a:pPr>
            <a:r>
              <a:rPr lang="en-AU" b="1" dirty="0" smtClean="0">
                <a:latin typeface="Calibri" pitchFamily="34" charset="0"/>
              </a:rPr>
              <a:t>Take advantage of modern data approaches </a:t>
            </a:r>
            <a:r>
              <a:rPr lang="en-AU" dirty="0" smtClean="0">
                <a:latin typeface="Calibri" pitchFamily="34" charset="0"/>
              </a:rPr>
              <a:t>such as those identified by the CEOS Ad Hoc Team on Future Data Architectures.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Emphasise the </a:t>
            </a:r>
            <a:r>
              <a:rPr lang="en-AU" b="1" dirty="0" smtClean="0">
                <a:latin typeface="Calibri" pitchFamily="34" charset="0"/>
              </a:rPr>
              <a:t>generation of information </a:t>
            </a:r>
            <a:r>
              <a:rPr lang="en-AU" dirty="0" smtClean="0">
                <a:latin typeface="Calibri" pitchFamily="34" charset="0"/>
              </a:rPr>
              <a:t>rather than product files.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Consider how the </a:t>
            </a:r>
            <a:r>
              <a:rPr lang="en-AU" b="1" dirty="0" smtClean="0">
                <a:latin typeface="Calibri" pitchFamily="34" charset="0"/>
              </a:rPr>
              <a:t>“Analysis-Ready Data” concept </a:t>
            </a:r>
            <a:r>
              <a:rPr lang="en-AU" dirty="0" smtClean="0">
                <a:latin typeface="Calibri" pitchFamily="34" charset="0"/>
              </a:rPr>
              <a:t>would apply to GEO-ring products and GEO-LEO integration.</a:t>
            </a:r>
          </a:p>
          <a:p>
            <a:pPr>
              <a:spcBef>
                <a:spcPts val="1200"/>
              </a:spcBef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5715000" cy="533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Data management</a:t>
            </a:r>
          </a:p>
          <a:p>
            <a:r>
              <a:rPr lang="en-US" sz="1800" dirty="0" smtClean="0">
                <a:solidFill>
                  <a:srgbClr val="99CC00"/>
                </a:solidFill>
                <a:latin typeface="Calibri" pitchFamily="34" charset="0"/>
              </a:rPr>
              <a:t>Opportunities</a:t>
            </a:r>
            <a:endParaRPr lang="en-US" sz="1800" dirty="0">
              <a:solidFill>
                <a:srgbClr val="99CC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28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Promote </a:t>
            </a:r>
            <a:r>
              <a:rPr lang="en-AU" b="1" dirty="0" smtClean="0">
                <a:latin typeface="Calibri" pitchFamily="34" charset="0"/>
              </a:rPr>
              <a:t>uniform data and metadata formats </a:t>
            </a:r>
            <a:r>
              <a:rPr lang="en-AU" dirty="0" smtClean="0">
                <a:latin typeface="Calibri" pitchFamily="34" charset="0"/>
              </a:rPr>
              <a:t>across missions.</a:t>
            </a:r>
          </a:p>
          <a:p>
            <a:pPr>
              <a:spcBef>
                <a:spcPts val="1200"/>
              </a:spcBef>
            </a:pPr>
            <a:r>
              <a:rPr lang="en-AU" b="1" dirty="0" smtClean="0">
                <a:latin typeface="Calibri" pitchFamily="34" charset="0"/>
              </a:rPr>
              <a:t>Take advantage of modern data approaches </a:t>
            </a:r>
            <a:r>
              <a:rPr lang="en-AU" dirty="0" smtClean="0">
                <a:latin typeface="Calibri" pitchFamily="34" charset="0"/>
              </a:rPr>
              <a:t>such as those identified by the CEOS Ad Hoc Team on Future Data Architectures.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Emphasise the </a:t>
            </a:r>
            <a:r>
              <a:rPr lang="en-AU" b="1" dirty="0" smtClean="0">
                <a:latin typeface="Calibri" pitchFamily="34" charset="0"/>
              </a:rPr>
              <a:t>generation of information </a:t>
            </a:r>
            <a:r>
              <a:rPr lang="en-AU" dirty="0" smtClean="0">
                <a:latin typeface="Calibri" pitchFamily="34" charset="0"/>
              </a:rPr>
              <a:t>rather than product files.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Consider how the </a:t>
            </a:r>
            <a:r>
              <a:rPr lang="en-AU" b="1" dirty="0" smtClean="0">
                <a:latin typeface="Calibri" pitchFamily="34" charset="0"/>
              </a:rPr>
              <a:t>“Analysis-Ready Data” concept </a:t>
            </a:r>
            <a:r>
              <a:rPr lang="en-AU" dirty="0" smtClean="0">
                <a:latin typeface="Calibri" pitchFamily="34" charset="0"/>
              </a:rPr>
              <a:t>would apply to GEO-ring products and GEO-LEO integration.</a:t>
            </a: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Create data that is readable by </a:t>
            </a:r>
            <a:r>
              <a:rPr lang="en-AU" b="1" dirty="0" smtClean="0">
                <a:latin typeface="Calibri" pitchFamily="34" charset="0"/>
              </a:rPr>
              <a:t>non-meteorological application software </a:t>
            </a:r>
            <a:r>
              <a:rPr lang="en-AU" dirty="0" smtClean="0">
                <a:latin typeface="Calibri" pitchFamily="34" charset="0"/>
              </a:rPr>
              <a:t>such as GIS to broaden the user base.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5715000" cy="533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Data management</a:t>
            </a:r>
          </a:p>
          <a:p>
            <a:r>
              <a:rPr lang="en-US" sz="1800" dirty="0" smtClean="0">
                <a:solidFill>
                  <a:srgbClr val="99CC00"/>
                </a:solidFill>
                <a:latin typeface="Calibri" pitchFamily="34" charset="0"/>
              </a:rPr>
              <a:t>Opportunities</a:t>
            </a:r>
            <a:endParaRPr lang="en-US" sz="1800" dirty="0">
              <a:solidFill>
                <a:srgbClr val="99CC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29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Promote </a:t>
            </a:r>
            <a:r>
              <a:rPr lang="en-AU" b="1" dirty="0" smtClean="0">
                <a:latin typeface="Calibri" pitchFamily="34" charset="0"/>
              </a:rPr>
              <a:t>uniform data and metadata formats </a:t>
            </a:r>
            <a:r>
              <a:rPr lang="en-AU" dirty="0" smtClean="0">
                <a:latin typeface="Calibri" pitchFamily="34" charset="0"/>
              </a:rPr>
              <a:t>across missions.</a:t>
            </a:r>
          </a:p>
          <a:p>
            <a:pPr>
              <a:spcBef>
                <a:spcPts val="1200"/>
              </a:spcBef>
            </a:pPr>
            <a:r>
              <a:rPr lang="en-AU" b="1" dirty="0" smtClean="0">
                <a:latin typeface="Calibri" pitchFamily="34" charset="0"/>
              </a:rPr>
              <a:t>Take advantage of modern data approaches </a:t>
            </a:r>
            <a:r>
              <a:rPr lang="en-AU" dirty="0" smtClean="0">
                <a:latin typeface="Calibri" pitchFamily="34" charset="0"/>
              </a:rPr>
              <a:t>such as those identified by the CEOS Ad Hoc Team on Future Data Architectures.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Emphasise the </a:t>
            </a:r>
            <a:r>
              <a:rPr lang="en-AU" b="1" dirty="0" smtClean="0">
                <a:latin typeface="Calibri" pitchFamily="34" charset="0"/>
              </a:rPr>
              <a:t>generation of information </a:t>
            </a:r>
            <a:r>
              <a:rPr lang="en-AU" dirty="0" smtClean="0">
                <a:latin typeface="Calibri" pitchFamily="34" charset="0"/>
              </a:rPr>
              <a:t>rather than product files.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Consider how the </a:t>
            </a:r>
            <a:r>
              <a:rPr lang="en-AU" b="1" dirty="0" smtClean="0">
                <a:latin typeface="Calibri" pitchFamily="34" charset="0"/>
              </a:rPr>
              <a:t>“Analysis-Ready Data” concept </a:t>
            </a:r>
            <a:r>
              <a:rPr lang="en-AU" dirty="0" smtClean="0">
                <a:latin typeface="Calibri" pitchFamily="34" charset="0"/>
              </a:rPr>
              <a:t>would apply to GEO-ring products and GEO-LEO integration.</a:t>
            </a: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Create data that is readable by </a:t>
            </a:r>
            <a:r>
              <a:rPr lang="en-AU" b="1" dirty="0" smtClean="0">
                <a:latin typeface="Calibri" pitchFamily="34" charset="0"/>
              </a:rPr>
              <a:t>non-meteorological application software </a:t>
            </a:r>
            <a:r>
              <a:rPr lang="en-AU" dirty="0" smtClean="0">
                <a:latin typeface="Calibri" pitchFamily="34" charset="0"/>
              </a:rPr>
              <a:t>such as GIS to broaden the user base.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b="1" dirty="0" smtClean="0">
                <a:latin typeface="Calibri" pitchFamily="34" charset="0"/>
              </a:rPr>
              <a:t>Develop common tools </a:t>
            </a:r>
            <a:r>
              <a:rPr lang="en-AU" dirty="0" smtClean="0">
                <a:latin typeface="Calibri" pitchFamily="34" charset="0"/>
              </a:rPr>
              <a:t>so that GEO data and applications can be integrated into commercial or open source software.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5715000" cy="533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Data management</a:t>
            </a:r>
          </a:p>
          <a:p>
            <a:r>
              <a:rPr lang="en-US" sz="1800" dirty="0" smtClean="0">
                <a:solidFill>
                  <a:srgbClr val="99CC00"/>
                </a:solidFill>
                <a:latin typeface="Calibri" pitchFamily="34" charset="0"/>
              </a:rPr>
              <a:t>Opportunities</a:t>
            </a:r>
            <a:endParaRPr lang="en-US" sz="1800" dirty="0">
              <a:solidFill>
                <a:srgbClr val="99CC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Clarifying the scope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380999" y="1701222"/>
            <a:ext cx="8401493" cy="485197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</a:rPr>
              <a:t>What is meant by non-meteorological?</a:t>
            </a:r>
          </a:p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</a:rPr>
              <a:t>What is meant by next-generation geostationary satellites?</a:t>
            </a: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30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Explore opportunities to </a:t>
            </a:r>
            <a:r>
              <a:rPr lang="en-AU" b="1" dirty="0" smtClean="0">
                <a:latin typeface="Calibri" pitchFamily="34" charset="0"/>
              </a:rPr>
              <a:t>promote non-met GEO products widely</a:t>
            </a:r>
            <a:r>
              <a:rPr lang="en-AU" dirty="0" smtClean="0">
                <a:latin typeface="Calibri" pitchFamily="34" charset="0"/>
              </a:rPr>
              <a:t>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5715000" cy="533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Outreach</a:t>
            </a:r>
          </a:p>
          <a:p>
            <a:r>
              <a:rPr lang="en-US" sz="1800" dirty="0" smtClean="0">
                <a:solidFill>
                  <a:srgbClr val="99CC00"/>
                </a:solidFill>
                <a:latin typeface="Calibri" pitchFamily="34" charset="0"/>
              </a:rPr>
              <a:t>Opportunities</a:t>
            </a:r>
            <a:endParaRPr lang="en-US" sz="1800" dirty="0">
              <a:solidFill>
                <a:srgbClr val="99CC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31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Explore opportunities to </a:t>
            </a:r>
            <a:r>
              <a:rPr lang="en-AU" b="1" dirty="0" smtClean="0">
                <a:latin typeface="Calibri" pitchFamily="34" charset="0"/>
              </a:rPr>
              <a:t>promote non-met GEO products widely</a:t>
            </a:r>
            <a:r>
              <a:rPr lang="en-AU" dirty="0" smtClean="0">
                <a:latin typeface="Calibri" pitchFamily="34" charset="0"/>
              </a:rPr>
              <a:t>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AU" dirty="0" smtClean="0">
                <a:latin typeface="Calibri" pitchFamily="34" charset="0"/>
              </a:rPr>
              <a:t>Consider </a:t>
            </a:r>
            <a:r>
              <a:rPr lang="en-AU" b="1" dirty="0" smtClean="0">
                <a:latin typeface="Calibri" pitchFamily="34" charset="0"/>
              </a:rPr>
              <a:t>including appropriate non-meteorological products and applications into training activities </a:t>
            </a:r>
            <a:r>
              <a:rPr lang="en-AU" dirty="0" smtClean="0">
                <a:latin typeface="Calibri" pitchFamily="34" charset="0"/>
              </a:rPr>
              <a:t>such as SATURN, EUMETRAIN and WMO-CGMS </a:t>
            </a:r>
            <a:r>
              <a:rPr lang="en-AU" dirty="0" err="1" smtClean="0">
                <a:latin typeface="Calibri" pitchFamily="34" charset="0"/>
              </a:rPr>
              <a:t>Vlab</a:t>
            </a:r>
            <a:r>
              <a:rPr lang="en-AU" dirty="0" smtClean="0">
                <a:latin typeface="Calibri" pitchFamily="34" charset="0"/>
              </a:rPr>
              <a:t>.</a:t>
            </a:r>
            <a:endParaRPr lang="en-US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5715000" cy="533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Outreach</a:t>
            </a:r>
          </a:p>
          <a:p>
            <a:r>
              <a:rPr lang="en-US" sz="1800" dirty="0" smtClean="0">
                <a:solidFill>
                  <a:srgbClr val="99CC00"/>
                </a:solidFill>
                <a:latin typeface="Calibri" pitchFamily="34" charset="0"/>
              </a:rPr>
              <a:t>Opportunities</a:t>
            </a:r>
            <a:endParaRPr lang="en-US" sz="1800" dirty="0">
              <a:solidFill>
                <a:srgbClr val="99CC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 lvl="0"/>
            <a:r>
              <a:rPr lang="en-GB" dirty="0" smtClean="0">
                <a:latin typeface="Calibri" pitchFamily="34" charset="0"/>
              </a:rPr>
              <a:t>Meteorological </a:t>
            </a:r>
            <a:r>
              <a:rPr lang="en-GB" b="1" dirty="0" smtClean="0">
                <a:latin typeface="Calibri" pitchFamily="34" charset="0"/>
              </a:rPr>
              <a:t>geostationary satellites </a:t>
            </a:r>
            <a:r>
              <a:rPr lang="en-GB" dirty="0" smtClean="0">
                <a:latin typeface="Calibri" pitchFamily="34" charset="0"/>
              </a:rPr>
              <a:t>provide for many applications a </a:t>
            </a:r>
            <a:r>
              <a:rPr lang="en-GB" b="1" dirty="0" smtClean="0">
                <a:latin typeface="Calibri" pitchFamily="34" charset="0"/>
              </a:rPr>
              <a:t>distinct advantage </a:t>
            </a:r>
            <a:r>
              <a:rPr lang="en-GB" dirty="0" smtClean="0">
                <a:latin typeface="Calibri" pitchFamily="34" charset="0"/>
              </a:rPr>
              <a:t>of medium-resolution LEO satellites particularly </a:t>
            </a:r>
            <a:r>
              <a:rPr lang="en-GB" dirty="0" err="1" smtClean="0">
                <a:latin typeface="Calibri" pitchFamily="34" charset="0"/>
              </a:rPr>
              <a:t>wrt</a:t>
            </a:r>
            <a:r>
              <a:rPr lang="en-GB" dirty="0" smtClean="0">
                <a:latin typeface="Calibri" pitchFamily="34" charset="0"/>
              </a:rPr>
              <a:t> to temporal sampling that enables: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Early detection of </a:t>
            </a:r>
            <a:r>
              <a:rPr lang="en-GB" b="1" dirty="0" smtClean="0">
                <a:latin typeface="Calibri" pitchFamily="34" charset="0"/>
              </a:rPr>
              <a:t>rapidly changing phenomena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Better description of </a:t>
            </a:r>
            <a:r>
              <a:rPr lang="en-GB" b="1" dirty="0" smtClean="0">
                <a:latin typeface="Calibri" pitchFamily="34" charset="0"/>
              </a:rPr>
              <a:t>diurnal cycles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Increase opportunities of </a:t>
            </a:r>
            <a:r>
              <a:rPr lang="en-GB" b="1" dirty="0" smtClean="0">
                <a:latin typeface="Calibri" pitchFamily="34" charset="0"/>
              </a:rPr>
              <a:t>cloud free observations </a:t>
            </a:r>
            <a:r>
              <a:rPr lang="en-GB" dirty="0" smtClean="0">
                <a:latin typeface="Calibri" pitchFamily="34" charset="0"/>
              </a:rPr>
              <a:t>over limited time-period (e.g. one day)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Calibri" pitchFamily="34" charset="0"/>
              </a:rPr>
              <a:t>Study </a:t>
            </a:r>
            <a:r>
              <a:rPr lang="en-US" b="1" dirty="0" smtClean="0">
                <a:latin typeface="Calibri" pitchFamily="34" charset="0"/>
              </a:rPr>
              <a:t>highlighted the value of NMA from GEO orbit </a:t>
            </a:r>
            <a:r>
              <a:rPr lang="en-US" dirty="0" smtClean="0">
                <a:latin typeface="Calibri" pitchFamily="34" charset="0"/>
              </a:rPr>
              <a:t>and identified a series of opportunities to achieve better integration and uptake of NMA GEO observations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latin typeface="Calibri" pitchFamily="34" charset="0"/>
              </a:rPr>
              <a:t>Many opportunities for improved products though </a:t>
            </a:r>
            <a:r>
              <a:rPr lang="en-GB" b="1" dirty="0" smtClean="0">
                <a:latin typeface="Calibri" pitchFamily="34" charset="0"/>
              </a:rPr>
              <a:t>synergistic</a:t>
            </a:r>
            <a:r>
              <a:rPr lang="en-GB" dirty="0" smtClean="0">
                <a:latin typeface="Calibri" pitchFamily="34" charset="0"/>
              </a:rPr>
              <a:t> (LEO+GEO) use of data exist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Conclusions 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b="1" dirty="0" smtClean="0">
                <a:latin typeface="Calibri" pitchFamily="34" charset="0"/>
              </a:rPr>
              <a:t>Agencies can </a:t>
            </a:r>
            <a:r>
              <a:rPr lang="en-GB" b="1" dirty="0" smtClean="0">
                <a:latin typeface="Calibri" pitchFamily="34" charset="0"/>
              </a:rPr>
              <a:t>enhance their</a:t>
            </a:r>
            <a:r>
              <a:rPr lang="en-GB" b="1" dirty="0" smtClean="0">
                <a:latin typeface="Calibri" pitchFamily="34" charset="0"/>
              </a:rPr>
              <a:t> </a:t>
            </a:r>
            <a:r>
              <a:rPr lang="en-GB" b="1" dirty="0" smtClean="0">
                <a:latin typeface="Calibri" pitchFamily="34" charset="0"/>
              </a:rPr>
              <a:t>return </a:t>
            </a:r>
            <a:r>
              <a:rPr lang="en-GB" dirty="0" smtClean="0">
                <a:latin typeface="Calibri" pitchFamily="34" charset="0"/>
              </a:rPr>
              <a:t>on their existing substantial investment in GEO and LEO infrastructure and applications, by applying their infrastructure and expertise to non-meteorological GEO applications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latin typeface="Calibri" pitchFamily="34" charset="0"/>
              </a:rPr>
              <a:t>This will </a:t>
            </a:r>
            <a:r>
              <a:rPr lang="en-GB" b="1" dirty="0" smtClean="0">
                <a:latin typeface="Calibri" pitchFamily="34" charset="0"/>
              </a:rPr>
              <a:t>strengthen the science </a:t>
            </a:r>
            <a:r>
              <a:rPr lang="en-GB" dirty="0" smtClean="0">
                <a:latin typeface="Calibri" pitchFamily="34" charset="0"/>
              </a:rPr>
              <a:t>and environmental monitoring </a:t>
            </a:r>
            <a:r>
              <a:rPr lang="en-GB" dirty="0" smtClean="0">
                <a:latin typeface="Calibri" pitchFamily="34" charset="0"/>
              </a:rPr>
              <a:t>as well as </a:t>
            </a:r>
            <a:r>
              <a:rPr lang="en-GB" dirty="0" smtClean="0">
                <a:latin typeface="Calibri" pitchFamily="34" charset="0"/>
              </a:rPr>
              <a:t>the associated </a:t>
            </a:r>
            <a:r>
              <a:rPr lang="en-GB" b="1" dirty="0" smtClean="0">
                <a:latin typeface="Calibri" pitchFamily="34" charset="0"/>
              </a:rPr>
              <a:t>impact on the various SBA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latin typeface="Calibri" pitchFamily="34" charset="0"/>
              </a:rPr>
              <a:t>The geostationary NMA have a potential to have a </a:t>
            </a:r>
            <a:r>
              <a:rPr lang="en-GB" b="1" dirty="0" smtClean="0">
                <a:latin typeface="Calibri" pitchFamily="34" charset="0"/>
              </a:rPr>
              <a:t>positive impact on all associated SBAs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b="1" dirty="0" smtClean="0">
                <a:latin typeface="Calibri" pitchFamily="34" charset="0"/>
              </a:rPr>
              <a:t>Significant development activities are already taking place </a:t>
            </a:r>
            <a:r>
              <a:rPr lang="en-GB" dirty="0" smtClean="0">
                <a:latin typeface="Calibri" pitchFamily="34" charset="0"/>
              </a:rPr>
              <a:t>within the satellite agencies to derive NMA products from meteorological geostationary satellites</a:t>
            </a:r>
          </a:p>
          <a:p>
            <a:pPr lvl="0"/>
            <a:r>
              <a:rPr lang="en-US" b="1" dirty="0" smtClean="0">
                <a:latin typeface="Calibri" pitchFamily="34" charset="0"/>
              </a:rPr>
              <a:t>Plenary discussion to identify potential opportunities going forward and </a:t>
            </a:r>
            <a:r>
              <a:rPr lang="en-US" b="1" dirty="0" smtClean="0">
                <a:latin typeface="Calibri" pitchFamily="34" charset="0"/>
              </a:rPr>
              <a:t>appropriate course of action for CEOS</a:t>
            </a:r>
            <a:endParaRPr lang="en-GB" b="1" dirty="0" smtClean="0">
              <a:latin typeface="Calibri" pitchFamily="34" charset="0"/>
            </a:endParaRPr>
          </a:p>
          <a:p>
            <a:endParaRPr lang="en-GB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Conclusions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t="5118"/>
          <a:stretch>
            <a:fillRect/>
          </a:stretch>
        </p:blipFill>
        <p:spPr bwMode="auto">
          <a:xfrm>
            <a:off x="0" y="457200"/>
            <a:ext cx="9144000" cy="630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9160" y="6596392"/>
            <a:ext cx="146450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(Credits: T. </a:t>
            </a:r>
            <a:r>
              <a:rPr kumimoji="0" lang="en-US" sz="1100" b="0" i="1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Kurino</a:t>
            </a:r>
            <a:r>
              <a:rPr kumimoji="0" lang="en-US" sz="1100" b="0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, JMA)</a:t>
            </a:r>
            <a:endParaRPr kumimoji="0" lang="en-US" sz="1100" b="0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840" y="388196"/>
            <a:ext cx="66139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Oct 2014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5350" y="385328"/>
            <a:ext cx="46012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2020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5310" y="382460"/>
            <a:ext cx="46012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2018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7876" y="385328"/>
            <a:ext cx="46012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2016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8566" y="385328"/>
            <a:ext cx="46012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2016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1905000" y="651935"/>
            <a:ext cx="3108960" cy="5943600"/>
          </a:xfrm>
          <a:prstGeom prst="rect">
            <a:avLst/>
          </a:prstGeom>
          <a:noFill/>
          <a:ln w="47625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76200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        GEO</a:t>
            </a:r>
            <a:endParaRPr lang="en-US" sz="2000" b="1" dirty="0" smtClean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43600" y="76200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                      </a:t>
            </a:r>
            <a:r>
              <a:rPr lang="en-US" sz="2000" b="1" dirty="0" smtClean="0">
                <a:latin typeface="Calibri" pitchFamily="34" charset="0"/>
              </a:rPr>
              <a:t>LEO</a:t>
            </a:r>
            <a:endParaRPr lang="en-US" sz="2000" b="1" dirty="0" smtClean="0">
              <a:latin typeface="Calibri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505200" y="303551"/>
            <a:ext cx="2438400" cy="1249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533400" y="303211"/>
            <a:ext cx="2286000" cy="1588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>
            <a:off x="7848600" y="303212"/>
            <a:ext cx="990600" cy="1588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6096000" y="303211"/>
            <a:ext cx="1143000" cy="1588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Calibri" pitchFamily="34" charset="0"/>
              </a:rPr>
              <a:t>Non-meteorological applications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99CC00"/>
                </a:solidFill>
                <a:latin typeface="Calibri" pitchFamily="34" charset="0"/>
              </a:rPr>
              <a:t>Atmosphere</a:t>
            </a:r>
            <a:endParaRPr lang="en-US" sz="2000" dirty="0">
              <a:solidFill>
                <a:srgbClr val="99CC0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24000"/>
            <a:ext cx="81819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81431" y="6324600"/>
            <a:ext cx="352916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B=Baseline, F=Future capability/potential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6096000" cy="533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Calibri" pitchFamily="34" charset="0"/>
              </a:rPr>
              <a:t>Example NMA - Atmosphere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99CC00"/>
                </a:solidFill>
                <a:latin typeface="Calibri" pitchFamily="34" charset="0"/>
              </a:rPr>
              <a:t>Volcanic </a:t>
            </a:r>
            <a:r>
              <a:rPr lang="en-US" sz="2000" dirty="0" smtClean="0">
                <a:solidFill>
                  <a:srgbClr val="99CC00"/>
                </a:solidFill>
                <a:latin typeface="Calibri" pitchFamily="34" charset="0"/>
              </a:rPr>
              <a:t>ash plume </a:t>
            </a:r>
            <a:r>
              <a:rPr lang="en-US" sz="2000" dirty="0" smtClean="0">
                <a:solidFill>
                  <a:srgbClr val="99CC00"/>
                </a:solidFill>
                <a:latin typeface="Calibri" pitchFamily="34" charset="0"/>
              </a:rPr>
              <a:t>detection (Mt </a:t>
            </a:r>
            <a:r>
              <a:rPr lang="en-US" sz="2000" dirty="0" err="1" smtClean="0">
                <a:solidFill>
                  <a:srgbClr val="99CC00"/>
                </a:solidFill>
                <a:latin typeface="Calibri" pitchFamily="34" charset="0"/>
              </a:rPr>
              <a:t>Rinjani</a:t>
            </a:r>
            <a:r>
              <a:rPr lang="en-US" sz="2000" dirty="0" smtClean="0">
                <a:solidFill>
                  <a:srgbClr val="99CC00"/>
                </a:solidFill>
                <a:latin typeface="Calibri" pitchFamily="34" charset="0"/>
              </a:rPr>
              <a:t> Indonesia)</a:t>
            </a:r>
            <a:endParaRPr lang="en-US" sz="2000" dirty="0">
              <a:solidFill>
                <a:srgbClr val="99CC0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08022"/>
            <a:ext cx="6400800" cy="526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42746" y="6491257"/>
            <a:ext cx="283346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(Courtesy M. </a:t>
            </a:r>
            <a:r>
              <a:rPr kumimoji="0" lang="en-US" sz="12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Pavolonis</a:t>
            </a: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 NOAA NESDIS STAR)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1600200"/>
            <a:ext cx="145648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itchFamily="34" charset="0"/>
              </a:rPr>
              <a:t>Ash/Dust Height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4114800"/>
            <a:ext cx="155747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itchFamily="34" charset="0"/>
              </a:rPr>
              <a:t>Ash/Dust Loading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4114800"/>
            <a:ext cx="223073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itchFamily="34" charset="0"/>
              </a:rPr>
              <a:t>Ash/Dust Effective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itchFamily="34" charset="0"/>
              </a:rPr>
              <a:t> Radius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6156" y="1600200"/>
            <a:ext cx="111344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</a:rPr>
              <a:t>False </a:t>
            </a:r>
            <a:r>
              <a:rPr kumimoji="0" lang="en-US" sz="1600" b="0" i="0" u="none" strike="noStrike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</a:rPr>
              <a:t>Colour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Calibri" pitchFamily="34" charset="0"/>
              </a:rPr>
              <a:t>Non-meteorological applications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99CC00"/>
                </a:solidFill>
                <a:latin typeface="Calibri" pitchFamily="34" charset="0"/>
              </a:rPr>
              <a:t>Ocean</a:t>
            </a:r>
            <a:endParaRPr lang="en-US" sz="2000" dirty="0">
              <a:solidFill>
                <a:srgbClr val="99CC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5715000"/>
            <a:ext cx="352916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B=Baseline, F=Future capability/potential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B*= Operational late 2017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29600" cy="395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6400800" cy="533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Calibri" pitchFamily="34" charset="0"/>
              </a:rPr>
              <a:t>Example NMA - Ocean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99CC00"/>
                </a:solidFill>
                <a:latin typeface="Calibri" pitchFamily="34" charset="0"/>
              </a:rPr>
              <a:t>Chlorophyll-a retrieval using Himawari-8, Asia-Pacific</a:t>
            </a:r>
            <a:endParaRPr lang="en-US" sz="2000" dirty="0">
              <a:solidFill>
                <a:srgbClr val="99CC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6639" y="5514203"/>
            <a:ext cx="121443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(</a:t>
            </a:r>
            <a:r>
              <a:rPr lang="en-US" sz="1200" dirty="0" smtClean="0">
                <a:latin typeface="Calibri" pitchFamily="34" charset="0"/>
              </a:rPr>
              <a:t>Murakami</a:t>
            </a:r>
            <a:r>
              <a:rPr lang="en-US" sz="1200" dirty="0" smtClean="0">
                <a:latin typeface="Calibri" pitchFamily="34" charset="0"/>
              </a:rPr>
              <a:t>, 2016</a:t>
            </a: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)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1600200"/>
            <a:ext cx="7582829" cy="38862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4" name="Picture 13" descr="D:\Documents\GSICS\himawari_aero_oc\comp_ahi_cal_20150720_01_1H_chla_r12_r23_oci_mix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72203" r="827" b="44662"/>
          <a:stretch/>
        </p:blipFill>
        <p:spPr bwMode="auto">
          <a:xfrm>
            <a:off x="762000" y="1828800"/>
            <a:ext cx="3733800" cy="3509814"/>
          </a:xfrm>
          <a:prstGeom prst="rect">
            <a:avLst/>
          </a:prstGeom>
          <a:noFill/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:\Documents\GSICS\himawari_aero_oc\comp_ahi_cal_20150720_01_1H_chla_r12_r23_oci_mix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73908" t="57268" r="5629"/>
          <a:stretch/>
        </p:blipFill>
        <p:spPr bwMode="auto">
          <a:xfrm>
            <a:off x="4572000" y="1905000"/>
            <a:ext cx="3555018" cy="3344935"/>
          </a:xfrm>
          <a:prstGeom prst="rect">
            <a:avLst/>
          </a:prstGeom>
          <a:noFill/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61899" y="5791200"/>
            <a:ext cx="648190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High </a:t>
            </a:r>
            <a:r>
              <a:rPr lang="en-US" dirty="0" smtClean="0">
                <a:latin typeface="Calibri" pitchFamily="34" charset="0"/>
              </a:rPr>
              <a:t>radiometric requirements (</a:t>
            </a: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SNR)</a:t>
            </a:r>
            <a:r>
              <a:rPr kumimoji="0" lang="en-US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 for Ocean </a:t>
            </a:r>
            <a:r>
              <a:rPr kumimoji="0" lang="en-US" b="0" i="0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Colour</a:t>
            </a:r>
            <a:r>
              <a:rPr kumimoji="0" lang="en-US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 applications!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Calibri" pitchFamily="34" charset="0"/>
              </a:rPr>
              <a:t>Non-meteorological applications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99CC00"/>
                </a:solidFill>
                <a:latin typeface="Calibri" pitchFamily="34" charset="0"/>
              </a:rPr>
              <a:t>Land</a:t>
            </a:r>
            <a:endParaRPr lang="en-US" sz="2000" dirty="0">
              <a:solidFill>
                <a:srgbClr val="99CC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1431" y="6443248"/>
            <a:ext cx="352916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B=Baseline, F=Future capability/potential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8182" y="1337310"/>
            <a:ext cx="7836218" cy="5139690"/>
            <a:chOff x="698182" y="1337310"/>
            <a:chExt cx="7836218" cy="513969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8182" y="1337310"/>
              <a:ext cx="7836218" cy="5139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 l="49435" t="86657" r="46675" b="4448"/>
            <a:stretch>
              <a:fillRect/>
            </a:stretch>
          </p:blipFill>
          <p:spPr bwMode="auto">
            <a:xfrm>
              <a:off x="5250976" y="5784376"/>
              <a:ext cx="304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9954</TotalTime>
  <Words>1717</Words>
  <Application>Microsoft Macintosh PowerPoint</Application>
  <PresentationFormat>On-screen Show (4:3)</PresentationFormat>
  <Paragraphs>215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TS</cp:lastModifiedBy>
  <cp:revision>213</cp:revision>
  <dcterms:modified xsi:type="dcterms:W3CDTF">2016-11-01T08:57:25Z</dcterms:modified>
</cp:coreProperties>
</file>