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3" r:id="rId5"/>
    <p:sldId id="274" r:id="rId6"/>
    <p:sldId id="265" r:id="rId7"/>
    <p:sldId id="267" r:id="rId8"/>
    <p:sldId id="268" r:id="rId9"/>
    <p:sldId id="269" r:id="rId10"/>
    <p:sldId id="270" r:id="rId11"/>
    <p:sldId id="273" r:id="rId12"/>
    <p:sldId id="276" r:id="rId13"/>
    <p:sldId id="275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1"/>
    <p:restoredTop sz="50075" autoAdjust="0"/>
  </p:normalViewPr>
  <p:slideViewPr>
    <p:cSldViewPr>
      <p:cViewPr varScale="1">
        <p:scale>
          <a:sx n="115" d="100"/>
          <a:sy n="115" d="100"/>
        </p:scale>
        <p:origin x="15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presentation will take</a:t>
            </a:r>
            <a:r>
              <a:rPr lang="en-AU" baseline="0" dirty="0" smtClean="0"/>
              <a:t> about 10 minutes following which there is time for discussion	</a:t>
            </a:r>
          </a:p>
          <a:p>
            <a:r>
              <a:rPr lang="en-AU" baseline="0" dirty="0" smtClean="0"/>
              <a:t>LSI-VC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084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Both GEOGLAM</a:t>
            </a:r>
            <a:r>
              <a:rPr lang="en-AU" baseline="0" dirty="0" smtClean="0"/>
              <a:t> and GFOI have identified with the need for ARD during their presentations to Plenary.</a:t>
            </a:r>
          </a:p>
          <a:p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6330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989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table illustrates the type of structure that we are thinking</a:t>
            </a:r>
            <a:r>
              <a:rPr lang="en-AU" baseline="0" dirty="0" smtClean="0"/>
              <a:t> of </a:t>
            </a:r>
          </a:p>
          <a:p>
            <a:r>
              <a:rPr lang="en-AU" baseline="0" dirty="0" smtClean="0"/>
              <a:t>Update the table.</a:t>
            </a:r>
          </a:p>
          <a:p>
            <a:r>
              <a:rPr lang="en-AU" baseline="0" dirty="0" smtClean="0"/>
              <a:t>Link the spreadsheet to the requirements process that LSI-VC.</a:t>
            </a:r>
          </a:p>
          <a:p>
            <a:r>
              <a:rPr lang="en-AU" dirty="0" smtClean="0"/>
              <a:t>We have responses from JAXA</a:t>
            </a:r>
            <a:r>
              <a:rPr lang="en-AU" baseline="0" dirty="0" smtClean="0"/>
              <a:t>, CSA, ESA and NASA indicating willingness to participate in a SAR team to progress ARD for SAR, a call will go out including through WGCV.</a:t>
            </a:r>
          </a:p>
          <a:p>
            <a:r>
              <a:rPr lang="en-AU" baseline="0" dirty="0" smtClean="0"/>
              <a:t>The work on ARD is likely to feed into further work on FDAs: There is a demand for implementations of ARD and demonstration datasets for use in FDA.</a:t>
            </a:r>
          </a:p>
          <a:p>
            <a:endParaRPr lang="en-AU" baseline="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046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table illustrates the type of structure that we are thinking</a:t>
            </a:r>
            <a:r>
              <a:rPr lang="en-AU" baseline="0" dirty="0" smtClean="0"/>
              <a:t> of </a:t>
            </a:r>
          </a:p>
          <a:p>
            <a:r>
              <a:rPr lang="en-AU" baseline="0" dirty="0" smtClean="0"/>
              <a:t>Update the table.</a:t>
            </a:r>
          </a:p>
          <a:p>
            <a:r>
              <a:rPr lang="en-AU" baseline="0" dirty="0" smtClean="0"/>
              <a:t>Link the spreadsheet to the requirements process that LSI-VC.</a:t>
            </a:r>
          </a:p>
          <a:p>
            <a:r>
              <a:rPr lang="en-AU" dirty="0" smtClean="0"/>
              <a:t>We have responses from JAXA</a:t>
            </a:r>
            <a:r>
              <a:rPr lang="en-AU" baseline="0" dirty="0" smtClean="0"/>
              <a:t>, CSA, ESA and NASA indicating willingness to participate in a SAR team to progress ARD for SAR, a call will go out including through WGCV.</a:t>
            </a:r>
          </a:p>
          <a:p>
            <a:r>
              <a:rPr lang="en-AU" baseline="0" dirty="0" smtClean="0"/>
              <a:t>The work on ARD is likely to feed into further work on FDAs: There is a demand for implementations of ARD and demonstration datasets for use in FDA.</a:t>
            </a:r>
          </a:p>
          <a:p>
            <a:endParaRPr lang="en-AU" baseline="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046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Analysis ready data:</a:t>
            </a:r>
            <a:br>
              <a:rPr lang="en-AU" sz="4200" b="1" dirty="0" smtClean="0">
                <a:solidFill>
                  <a:srgbClr val="FFFFFF"/>
                </a:solidFill>
                <a:latin typeface="+mj-lt"/>
              </a:rPr>
            </a:b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definition document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Organization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5.4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Brisbane, Australia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– 2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November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371600"/>
            <a:ext cx="7978775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CARD4L – </a:t>
            </a:r>
            <a:r>
              <a:rPr lang="en-AU" dirty="0"/>
              <a:t>Description document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817439"/>
            <a:ext cx="4800600" cy="3691283"/>
            <a:chOff x="4495800" y="1779876"/>
            <a:chExt cx="4495800" cy="3691283"/>
          </a:xfrm>
        </p:grpSpPr>
        <p:sp>
          <p:nvSpPr>
            <p:cNvPr id="7" name="Rectangle 6"/>
            <p:cNvSpPr/>
            <p:nvPr/>
          </p:nvSpPr>
          <p:spPr>
            <a:xfrm>
              <a:off x="4495800" y="1779876"/>
              <a:ext cx="4495800" cy="95410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dirty="0" smtClean="0"/>
                <a:t/>
              </a:r>
              <a:br>
                <a:rPr lang="en-AU" dirty="0" smtClean="0"/>
              </a:br>
              <a:r>
                <a:rPr lang="en-AU" sz="2000" dirty="0" smtClean="0"/>
                <a:t>Requirements (optical and radar)</a:t>
              </a:r>
              <a:br>
                <a:rPr lang="en-AU" sz="2000" dirty="0" smtClean="0"/>
              </a:br>
              <a:endParaRPr lang="en-AU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0" y="3162837"/>
              <a:ext cx="4495800" cy="23083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342900" indent="-342900" algn="l" rtl="0" latinLnBrk="1" hangingPunct="0">
                <a:buAutoNum type="arabicParenBoth"/>
              </a:pPr>
              <a:r>
                <a:rPr lang="en-AU" dirty="0" smtClean="0">
                  <a:solidFill>
                    <a:srgbClr val="002569"/>
                  </a:solidFill>
                </a:rPr>
                <a:t>Optical : atmospheric and </a:t>
              </a:r>
              <a:br>
                <a:rPr lang="en-AU" dirty="0" smtClean="0">
                  <a:solidFill>
                    <a:srgbClr val="002569"/>
                  </a:solidFill>
                </a:rPr>
              </a:br>
              <a:r>
                <a:rPr lang="en-AU" dirty="0" smtClean="0">
                  <a:solidFill>
                    <a:srgbClr val="002569"/>
                  </a:solidFill>
                </a:rPr>
                <a:t>solar view angle corrections</a:t>
              </a:r>
            </a:p>
            <a:p>
              <a:pPr marL="342900" indent="-342900" algn="l" rtl="0" latinLnBrk="1" hangingPunct="0">
                <a:buAutoNum type="arabicParenBoth"/>
              </a:pPr>
              <a:r>
                <a:rPr lang="en-AU" dirty="0" smtClean="0">
                  <a:solidFill>
                    <a:srgbClr val="002569"/>
                  </a:solidFill>
                </a:rPr>
                <a:t>Radar: radiometric corrections for </a:t>
              </a:r>
              <a:br>
                <a:rPr lang="en-AU" dirty="0" smtClean="0">
                  <a:solidFill>
                    <a:srgbClr val="002569"/>
                  </a:solidFill>
                </a:rPr>
              </a:br>
              <a:r>
                <a:rPr lang="en-AU" dirty="0" smtClean="0">
                  <a:solidFill>
                    <a:srgbClr val="002569"/>
                  </a:solidFill>
                </a:rPr>
                <a:t>topography and incidence angle</a:t>
              </a:r>
            </a:p>
            <a:p>
              <a:pPr marL="342900" indent="-342900" algn="l" rtl="0" latinLnBrk="1" hangingPunct="0">
                <a:buAutoNum type="arabicParenBoth"/>
              </a:pPr>
              <a:endParaRPr lang="en-AU" dirty="0" smtClean="0">
                <a:solidFill>
                  <a:srgbClr val="002569"/>
                </a:solidFill>
              </a:endParaRPr>
            </a:p>
            <a:p>
              <a:pPr algn="l" rtl="0" latinLnBrk="1" hangingPunct="0"/>
              <a:endParaRPr lang="en-AU" dirty="0" smtClean="0">
                <a:solidFill>
                  <a:srgbClr val="002569"/>
                </a:solidFill>
              </a:endParaRPr>
            </a:p>
            <a:p>
              <a:pPr algn="l" rtl="0" latinLnBrk="1" hangingPunct="0"/>
              <a:endPara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  <a:p>
              <a:pPr algn="l" rtl="0" latinLnBrk="1" hangingPunct="0"/>
              <a:endPara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9" name="Straight Connector 8"/>
            <p:cNvCxnSpPr>
              <a:stCxn id="7" idx="2"/>
              <a:endCxn id="8" idx="0"/>
            </p:cNvCxnSpPr>
            <p:nvPr/>
          </p:nvCxnSpPr>
          <p:spPr>
            <a:xfrm>
              <a:off x="6743700" y="2733981"/>
              <a:ext cx="0" cy="428856"/>
            </a:xfrm>
            <a:prstGeom prst="line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8" name="Straight Arrow Connector 17"/>
          <p:cNvCxnSpPr/>
          <p:nvPr/>
        </p:nvCxnSpPr>
        <p:spPr>
          <a:xfrm flipH="1" flipV="1">
            <a:off x="2400300" y="2514600"/>
            <a:ext cx="2552700" cy="1676402"/>
          </a:xfrm>
          <a:prstGeom prst="straightConnector1">
            <a:avLst/>
          </a:prstGeom>
          <a:noFill/>
          <a:ln w="762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46584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1066800"/>
          </a:xfrm>
        </p:spPr>
        <p:txBody>
          <a:bodyPr/>
          <a:lstStyle/>
          <a:p>
            <a:r>
              <a:rPr lang="en-US" b="1" dirty="0" smtClean="0"/>
              <a:t>Following endorsement of the definition, Technical Specifications will also be needed. These will be the subject of further work with oversight by the LSI-VC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r>
              <a:rPr lang="en-AU" dirty="0" smtClean="0"/>
              <a:t>Next steps – CARD4L specifications</a:t>
            </a:r>
            <a:endParaRPr lang="en-AU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4400" y="2860620"/>
            <a:ext cx="7543800" cy="2701980"/>
            <a:chOff x="2514600" y="3352802"/>
            <a:chExt cx="7543800" cy="2701980"/>
          </a:xfrm>
        </p:grpSpPr>
        <p:sp>
          <p:nvSpPr>
            <p:cNvPr id="5" name="Rectangle 4"/>
            <p:cNvSpPr/>
            <p:nvPr/>
          </p:nvSpPr>
          <p:spPr>
            <a:xfrm>
              <a:off x="2514600" y="3352802"/>
              <a:ext cx="3352800" cy="646329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dirty="0" smtClean="0"/>
                <a:t>General Description</a:t>
              </a:r>
            </a:p>
            <a:p>
              <a:pPr marL="285750" marR="0" indent="-28575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kumimoji="0" lang="en-AU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minimum characteristics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4600" y="4300458"/>
              <a:ext cx="3352800" cy="1754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dirty="0" smtClean="0"/>
                <a:t>Technical Specifications</a:t>
              </a:r>
            </a:p>
            <a:p>
              <a:pPr marL="285750" marR="0" indent="-28575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lang="en-AU" dirty="0" smtClean="0"/>
                <a:t>specifically, what is needed </a:t>
              </a:r>
              <a:br>
                <a:rPr lang="en-AU" dirty="0" smtClean="0"/>
              </a:br>
              <a:r>
                <a:rPr lang="en-AU" dirty="0" smtClean="0"/>
                <a:t>for optical, radar or other </a:t>
              </a:r>
              <a:br>
                <a:rPr lang="en-AU" dirty="0" smtClean="0"/>
              </a:br>
              <a:r>
                <a:rPr lang="en-AU" dirty="0" smtClean="0"/>
                <a:t>datasets to be CARD4L? </a:t>
              </a:r>
            </a:p>
            <a:p>
              <a:pPr marL="285750" marR="0" indent="-28575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kumimoji="0" lang="en-AU" sz="18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</a:rPr>
                <a:t>E.g.</a:t>
              </a:r>
              <a:r>
                <a:rPr kumimoji="0" lang="en-AU" sz="1800" b="0" i="0" u="none" strike="noStrike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</a:rPr>
                <a:t> what is CARD4L </a:t>
              </a:r>
              <a:br>
                <a:rPr kumimoji="0" lang="en-AU" sz="1800" b="0" i="0" u="none" strike="noStrike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</a:rPr>
              </a:br>
              <a:r>
                <a:rPr kumimoji="0" lang="en-AU" sz="1800" b="0" i="0" u="none" strike="noStrike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</a:rPr>
                <a:t>surface reflectance?</a:t>
              </a:r>
              <a:endParaRPr kumimoji="0" lang="en-AU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endParaRPr>
            </a:p>
          </p:txBody>
        </p:sp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>
            <a:xfrm>
              <a:off x="4191000" y="3999131"/>
              <a:ext cx="0" cy="301327"/>
            </a:xfrm>
            <a:prstGeom prst="line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Rectangle 9"/>
            <p:cNvSpPr/>
            <p:nvPr/>
          </p:nvSpPr>
          <p:spPr>
            <a:xfrm>
              <a:off x="6096000" y="3491300"/>
              <a:ext cx="3962400" cy="369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dirty="0" smtClean="0"/>
                <a:t>For endorsement by plenary</a:t>
              </a:r>
              <a:endPara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95800" y="3946775"/>
            <a:ext cx="4419600" cy="120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dirty="0" smtClean="0"/>
              <a:t>Specifications are </a:t>
            </a:r>
            <a:r>
              <a:rPr lang="en-AU" dirty="0"/>
              <a:t>t</a:t>
            </a:r>
            <a:r>
              <a:rPr lang="en-AU" dirty="0" smtClean="0"/>
              <a:t>o follow 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dirty="0" smtClean="0"/>
              <a:t>Ongoing work, continuing development </a:t>
            </a:r>
            <a:endParaRPr lang="en-AU" dirty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dirty="0" smtClean="0"/>
              <a:t>Specifications will not change the 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dirty="0" smtClean="0"/>
              <a:t>General Description</a:t>
            </a:r>
          </a:p>
        </p:txBody>
      </p:sp>
    </p:spTree>
    <p:extLst>
      <p:ext uri="{BB962C8B-B14F-4D97-AF65-F5344CB8AC3E}">
        <p14:creationId xmlns:p14="http://schemas.microsoft.com/office/powerpoint/2010/main" val="912355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AU" dirty="0" smtClean="0"/>
              <a:t>CARD4L – Specifications</a:t>
            </a:r>
            <a:endParaRPr lang="en-AU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57200" y="1447800"/>
            <a:ext cx="8153400" cy="4724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b="1" dirty="0" smtClean="0"/>
              <a:t>Developing specifications (next steps / future work)</a:t>
            </a:r>
          </a:p>
          <a:p>
            <a:pPr defTabSz="914400"/>
            <a:r>
              <a:rPr lang="en-AU" dirty="0" smtClean="0"/>
              <a:t>Materials will be developed that map CEOS agency products to the high level requirements for CARD4L</a:t>
            </a:r>
          </a:p>
          <a:p>
            <a:pPr lvl="1" defTabSz="914400"/>
            <a:r>
              <a:rPr lang="en-US" dirty="0"/>
              <a:t>Work with CEOS agencies to generate prototype </a:t>
            </a:r>
            <a:r>
              <a:rPr lang="en-US" dirty="0" smtClean="0"/>
              <a:t>CARD4L </a:t>
            </a:r>
            <a:r>
              <a:rPr lang="en-US" dirty="0"/>
              <a:t>format data for </a:t>
            </a:r>
            <a:endParaRPr lang="en-US" dirty="0" smtClean="0"/>
          </a:p>
          <a:p>
            <a:pPr lvl="2" defTabSz="914400"/>
            <a:r>
              <a:rPr lang="en-US" dirty="0" smtClean="0"/>
              <a:t>CEOS data </a:t>
            </a:r>
            <a:r>
              <a:rPr lang="en-US" dirty="0"/>
              <a:t>cube </a:t>
            </a:r>
            <a:r>
              <a:rPr lang="en-US" dirty="0" smtClean="0"/>
              <a:t>and Future Data </a:t>
            </a:r>
            <a:r>
              <a:rPr lang="en-US" dirty="0"/>
              <a:t>Architecture </a:t>
            </a:r>
            <a:r>
              <a:rPr lang="en-US" dirty="0" smtClean="0"/>
              <a:t>pilots</a:t>
            </a:r>
          </a:p>
          <a:p>
            <a:pPr lvl="2" defTabSz="914400"/>
            <a:r>
              <a:rPr lang="en-US" dirty="0" smtClean="0"/>
              <a:t>Other CEOS pilots, e.g., European Platforms approach</a:t>
            </a:r>
          </a:p>
          <a:p>
            <a:pPr lvl="2" defTabSz="914400"/>
            <a:r>
              <a:rPr lang="en-US" dirty="0" smtClean="0"/>
              <a:t>GEOGLAM, GFOI and other user communities</a:t>
            </a:r>
            <a:endParaRPr lang="en-US" dirty="0"/>
          </a:p>
          <a:p>
            <a:pPr lvl="1" defTabSz="914400"/>
            <a:r>
              <a:rPr lang="en-AU" dirty="0"/>
              <a:t>This work will be one focus for LSI-VC-3, scheduled for March </a:t>
            </a:r>
            <a:r>
              <a:rPr lang="en-AU" dirty="0" smtClean="0"/>
              <a:t>2017</a:t>
            </a:r>
          </a:p>
          <a:p>
            <a:pPr defTabSz="914400"/>
            <a:r>
              <a:rPr lang="en-AU" dirty="0"/>
              <a:t>Several groups have been considering </a:t>
            </a:r>
            <a:r>
              <a:rPr lang="en-AU" dirty="0" smtClean="0"/>
              <a:t>specifications for analysis ready Radar data. </a:t>
            </a:r>
            <a:endParaRPr lang="en-AU" dirty="0"/>
          </a:p>
          <a:p>
            <a:pPr lvl="1" defTabSz="914400"/>
            <a:r>
              <a:rPr lang="en-AU" dirty="0"/>
              <a:t>A working team will be formed to focus on this. Nominations have already been received from key agencies.</a:t>
            </a:r>
          </a:p>
          <a:p>
            <a:pPr marL="0" indent="0" defTabSz="914400">
              <a:buNone/>
            </a:pPr>
            <a:endParaRPr lang="en-AU" dirty="0" smtClean="0"/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33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AU" dirty="0" smtClean="0"/>
              <a:t>CARD4L – Specifications</a:t>
            </a:r>
            <a:endParaRPr lang="en-AU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57200" y="1447800"/>
            <a:ext cx="8153400" cy="4724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b="1" dirty="0" smtClean="0"/>
              <a:t>Developing specifications (next steps / future work)</a:t>
            </a:r>
          </a:p>
          <a:p>
            <a:pPr defTabSz="914400"/>
            <a:r>
              <a:rPr lang="en-AU" dirty="0" smtClean="0"/>
              <a:t>Materials will be developed that map CEOS agency products to the high level requirements for CARD4L.</a:t>
            </a:r>
          </a:p>
          <a:p>
            <a:pPr defTabSz="914400"/>
            <a:r>
              <a:rPr lang="en-AU" dirty="0" smtClean="0"/>
              <a:t>An area of focus for LSI-VC-3, March 2017</a:t>
            </a:r>
          </a:p>
          <a:p>
            <a:pPr defTabSz="914400"/>
            <a:r>
              <a:rPr lang="en-AU" dirty="0" smtClean="0"/>
              <a:t>A RADAR working team will be formed to focus on ARD for radar</a:t>
            </a:r>
          </a:p>
          <a:p>
            <a:pPr defTabSz="914400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6" y="1905000"/>
            <a:ext cx="825130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575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The Land Surface Imaging Virtual Constellation (LSI-VC) </a:t>
            </a:r>
            <a:r>
              <a:rPr lang="en-AU" dirty="0" smtClean="0"/>
              <a:t>was tasked </a:t>
            </a:r>
            <a:r>
              <a:rPr lang="en-AU" dirty="0"/>
              <a:t>(Nov 2015) to “</a:t>
            </a:r>
            <a:r>
              <a:rPr lang="en-US" b="1" dirty="0"/>
              <a:t>Define intercomparable Analysis-Ready Data (ARD) products within the context of land surface imaging</a:t>
            </a:r>
            <a:r>
              <a:rPr lang="en-US" b="1" dirty="0" smtClean="0"/>
              <a:t>”. </a:t>
            </a:r>
          </a:p>
          <a:p>
            <a:r>
              <a:rPr lang="en-AU" dirty="0" smtClean="0"/>
              <a:t>This presentation: </a:t>
            </a:r>
          </a:p>
          <a:p>
            <a:pPr lvl="1"/>
            <a:r>
              <a:rPr lang="en-AU" dirty="0" smtClean="0"/>
              <a:t>Seeks </a:t>
            </a:r>
            <a:r>
              <a:rPr lang="en-AU" u="sng" dirty="0" smtClean="0"/>
              <a:t>endorsement</a:t>
            </a:r>
            <a:r>
              <a:rPr lang="en-AU" dirty="0" smtClean="0"/>
              <a:t> of the definition, and;</a:t>
            </a:r>
          </a:p>
          <a:p>
            <a:pPr lvl="1"/>
            <a:r>
              <a:rPr lang="en-AU" dirty="0" smtClean="0"/>
              <a:t>Provides additional context to inform discussion, including the steps that will follow, pending endorsement</a:t>
            </a:r>
          </a:p>
          <a:p>
            <a:r>
              <a:rPr lang="en-AU" dirty="0" smtClean="0"/>
              <a:t>The presentation progresses through:</a:t>
            </a:r>
          </a:p>
          <a:p>
            <a:pPr lvl="1"/>
            <a:r>
              <a:rPr lang="en-AU" dirty="0" smtClean="0"/>
              <a:t>Why analysis ready data is a valuable concept for CEOS</a:t>
            </a:r>
          </a:p>
          <a:p>
            <a:pPr lvl="1"/>
            <a:r>
              <a:rPr lang="en-AU" dirty="0" smtClean="0"/>
              <a:t>What the definition is saying</a:t>
            </a:r>
          </a:p>
          <a:p>
            <a:pPr lvl="1"/>
            <a:r>
              <a:rPr lang="en-AU" dirty="0" smtClean="0"/>
              <a:t>How the definition will be progressed to help CEOS achieve its objectives (next steps)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Analysis ready </a:t>
            </a:r>
            <a:r>
              <a:rPr lang="en-AU" dirty="0"/>
              <a:t>d</a:t>
            </a:r>
            <a:r>
              <a:rPr lang="en-AU" dirty="0" smtClean="0"/>
              <a:t>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4124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 smtClean="0"/>
              <a:t>CEOS’ users need information to support decision making</a:t>
            </a:r>
          </a:p>
          <a:p>
            <a:r>
              <a:rPr lang="en-AU" dirty="0" smtClean="0"/>
              <a:t>‘Analysis-ready’ data removes the burden of pre-processing from the user, allowing them to focus on the problem of interest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Benefits of analysis ready data</a:t>
            </a: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2819400"/>
            <a:ext cx="7822465" cy="4419600"/>
            <a:chOff x="914400" y="2133600"/>
            <a:chExt cx="7822465" cy="4419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133600"/>
              <a:ext cx="4625308" cy="350520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133600"/>
              <a:ext cx="3021865" cy="19351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750560" y="4191000"/>
              <a:ext cx="2986305" cy="23622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+mj-lt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+mj-lt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+mj-lt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+mj-lt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+mj-lt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None/>
              </a:pPr>
              <a:r>
                <a:rPr lang="en-AU" dirty="0" smtClean="0"/>
                <a:t>Surface area of water observed over (part of) Lake </a:t>
              </a:r>
              <a:r>
                <a:rPr lang="en-AU" dirty="0"/>
                <a:t>Chad </a:t>
              </a:r>
              <a:r>
                <a:rPr lang="en-AU" dirty="0" smtClean="0"/>
                <a:t/>
              </a:r>
              <a:br>
                <a:rPr lang="en-AU" dirty="0" smtClean="0"/>
              </a:br>
              <a:r>
                <a:rPr lang="en-AU" dirty="0" smtClean="0"/>
                <a:t>2006 to 2016</a:t>
              </a:r>
            </a:p>
            <a:p>
              <a:pPr marL="0" indent="0" defTabSz="914400">
                <a:buNone/>
              </a:pPr>
              <a:r>
                <a:rPr lang="en-AU" i="1" dirty="0" smtClean="0"/>
                <a:t>Courtesy of CEOS SEO</a:t>
              </a:r>
              <a:endParaRPr lang="en-AU" dirty="0" smtClean="0"/>
            </a:p>
            <a:p>
              <a:pPr defTabSz="914400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114950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Mission</a:t>
            </a:r>
            <a:r>
              <a:rPr lang="en-AU" dirty="0" smtClean="0"/>
              <a:t>:</a:t>
            </a:r>
          </a:p>
          <a:p>
            <a:r>
              <a:rPr lang="en-AU" i="1" dirty="0" smtClean="0"/>
              <a:t>CEOS … promotes exchange of data to optimize societal benefit and inform decision making …”</a:t>
            </a:r>
            <a:endParaRPr lang="en-AU" dirty="0" smtClean="0"/>
          </a:p>
          <a:p>
            <a:pPr marL="0" indent="0" algn="r">
              <a:buNone/>
            </a:pPr>
            <a:r>
              <a:rPr lang="en-AU" sz="1600" dirty="0" smtClean="0"/>
              <a:t>	(CEOS Strategic Guidance, Nov 2013)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b="1" dirty="0" smtClean="0"/>
              <a:t>The context for CEOS activities</a:t>
            </a:r>
            <a:r>
              <a:rPr lang="en-AU" dirty="0" smtClean="0"/>
              <a:t>:</a:t>
            </a:r>
          </a:p>
          <a:p>
            <a:r>
              <a:rPr lang="en-AU" dirty="0"/>
              <a:t>The number of Earth-observing satellites has vastly </a:t>
            </a:r>
            <a:r>
              <a:rPr lang="en-AU" dirty="0" smtClean="0"/>
              <a:t>increased</a:t>
            </a:r>
            <a:endParaRPr lang="en-AU" dirty="0"/>
          </a:p>
          <a:p>
            <a:r>
              <a:rPr lang="en-AU" dirty="0" smtClean="0"/>
              <a:t>New </a:t>
            </a:r>
            <a:r>
              <a:rPr lang="en-AU" dirty="0"/>
              <a:t>types of data in ever-growing </a:t>
            </a:r>
            <a:r>
              <a:rPr lang="en-AU" dirty="0" smtClean="0"/>
              <a:t>volumes</a:t>
            </a:r>
            <a:endParaRPr lang="en-AU" dirty="0"/>
          </a:p>
          <a:p>
            <a:r>
              <a:rPr lang="en-AU" dirty="0" smtClean="0"/>
              <a:t>Expanded and more </a:t>
            </a:r>
            <a:r>
              <a:rPr lang="en-AU" dirty="0"/>
              <a:t>diverse </a:t>
            </a:r>
            <a:r>
              <a:rPr lang="en-AU" dirty="0" smtClean="0"/>
              <a:t>user community and new applications</a:t>
            </a:r>
            <a:endParaRPr lang="en-AU" dirty="0"/>
          </a:p>
          <a:p>
            <a:pPr marL="0" indent="0" algn="r">
              <a:buNone/>
            </a:pPr>
            <a:r>
              <a:rPr lang="en-AU" sz="1600" dirty="0"/>
              <a:t>	(CEOS </a:t>
            </a:r>
            <a:r>
              <a:rPr lang="en-AU" sz="1600" dirty="0" smtClean="0"/>
              <a:t>Overview: </a:t>
            </a:r>
            <a:r>
              <a:rPr lang="en-AU" sz="1600" i="1" dirty="0" smtClean="0"/>
              <a:t>www.ceos.org</a:t>
            </a:r>
            <a:r>
              <a:rPr lang="en-AU" sz="1600" dirty="0" smtClean="0"/>
              <a:t>)</a:t>
            </a:r>
            <a:endParaRPr lang="en-AU" sz="1600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‘</a:t>
            </a:r>
            <a:r>
              <a:rPr lang="en-AU" b="1" dirty="0" smtClean="0"/>
              <a:t>Analysis-ready’ data removes the burden of pre-processing from the user, allowing them to focus on the problem of interest</a:t>
            </a:r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Benefits of analysis ready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4429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2800" dirty="0" smtClean="0"/>
              <a:t>CEOS Analysis Ready Data for Land (CARD4L), are satellite data that have been processed to a minimum set of requirements and organized into a form that allows immediate analysis with a minimum of additional user effort, and, interoperability both through time and with other datasets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The definition – CARD4L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7004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1066800"/>
          </a:xfrm>
        </p:spPr>
        <p:txBody>
          <a:bodyPr/>
          <a:lstStyle/>
          <a:p>
            <a:r>
              <a:rPr lang="en-US" b="1" dirty="0" smtClean="0"/>
              <a:t>CEOS Analysis Ready Data for Land (CARD4L) is defined in the ‘description document’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CARD4L – Description document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48" y="2362200"/>
            <a:ext cx="6447639" cy="415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70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371600"/>
            <a:ext cx="7978775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CARD4L – Description document</a:t>
            </a:r>
            <a:endParaRPr lang="en-AU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95800" y="1569436"/>
            <a:ext cx="4495800" cy="3038786"/>
            <a:chOff x="4800600" y="1649490"/>
            <a:chExt cx="3352800" cy="1714062"/>
          </a:xfrm>
        </p:grpSpPr>
        <p:sp>
          <p:nvSpPr>
            <p:cNvPr id="7" name="Rectangle 6"/>
            <p:cNvSpPr/>
            <p:nvPr/>
          </p:nvSpPr>
          <p:spPr>
            <a:xfrm>
              <a:off x="4800600" y="1649490"/>
              <a:ext cx="3352800" cy="52081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sz="1600" dirty="0" smtClean="0"/>
                <a:t/>
              </a:r>
              <a:br>
                <a:rPr lang="en-AU" sz="1600" dirty="0" smtClean="0"/>
              </a:br>
              <a:r>
                <a:rPr lang="en-AU" sz="2000" dirty="0" smtClean="0"/>
                <a:t>Preamble</a:t>
              </a:r>
              <a:r>
                <a:rPr lang="en-AU" dirty="0" smtClean="0"/>
                <a:t/>
              </a:r>
              <a:br>
                <a:rPr lang="en-AU" dirty="0" smtClean="0"/>
              </a:br>
              <a:endPara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600" y="2217761"/>
              <a:ext cx="3352800" cy="114579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R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AU" dirty="0" smtClean="0">
                  <a:solidFill>
                    <a:srgbClr val="002569"/>
                  </a:solidFill>
                </a:rPr>
                <a:t>(1) Data preparation is a major barrier</a:t>
              </a:r>
            </a:p>
            <a:p>
              <a:pPr marR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AU" dirty="0" smtClean="0">
                  <a:solidFill>
                    <a:srgbClr val="002569"/>
                  </a:solidFill>
                </a:rPr>
                <a:t>(2) There is a call for analysis ready data</a:t>
              </a:r>
            </a:p>
            <a:p>
              <a:pPr marR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AU" dirty="0" smtClean="0">
                  <a:solidFill>
                    <a:srgbClr val="002569"/>
                  </a:solidFill>
                </a:rPr>
                <a:t>(3) The need is growing: </a:t>
              </a:r>
            </a:p>
            <a:p>
              <a:pPr marR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AU" dirty="0">
                  <a:solidFill>
                    <a:srgbClr val="002569"/>
                  </a:solidFill>
                </a:rPr>
                <a:t>	</a:t>
              </a:r>
              <a:r>
                <a:rPr lang="en-AU" dirty="0" smtClean="0">
                  <a:solidFill>
                    <a:srgbClr val="002569"/>
                  </a:solidFill>
                </a:rPr>
                <a:t>data volumes are increasing; </a:t>
              </a:r>
            </a:p>
            <a:p>
              <a:pPr marR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AU" dirty="0">
                  <a:solidFill>
                    <a:srgbClr val="002569"/>
                  </a:solidFill>
                </a:rPr>
                <a:t>	</a:t>
              </a:r>
              <a:r>
                <a:rPr lang="en-AU" dirty="0" smtClean="0">
                  <a:solidFill>
                    <a:srgbClr val="002569"/>
                  </a:solidFill>
                </a:rPr>
                <a:t>time series analyses are needed; </a:t>
              </a:r>
            </a:p>
            <a:p>
              <a:pPr marR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AU" dirty="0">
                  <a:solidFill>
                    <a:srgbClr val="002569"/>
                  </a:solidFill>
                </a:rPr>
                <a:t>	</a:t>
              </a:r>
              <a:r>
                <a:rPr lang="en-AU" dirty="0" smtClean="0">
                  <a:solidFill>
                    <a:srgbClr val="002569"/>
                  </a:solidFill>
                </a:rPr>
                <a:t>constellations must be supported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9" name="Straight Connector 8"/>
            <p:cNvCxnSpPr>
              <a:stCxn id="7" idx="2"/>
              <a:endCxn id="8" idx="0"/>
            </p:cNvCxnSpPr>
            <p:nvPr/>
          </p:nvCxnSpPr>
          <p:spPr>
            <a:xfrm>
              <a:off x="6477000" y="2170304"/>
              <a:ext cx="0" cy="47457"/>
            </a:xfrm>
            <a:prstGeom prst="line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8" name="Straight Arrow Connector 17"/>
          <p:cNvCxnSpPr>
            <a:endCxn id="7" idx="1"/>
          </p:cNvCxnSpPr>
          <p:nvPr/>
        </p:nvCxnSpPr>
        <p:spPr>
          <a:xfrm flipV="1">
            <a:off x="1905000" y="2031100"/>
            <a:ext cx="2590800" cy="4"/>
          </a:xfrm>
          <a:prstGeom prst="straightConnector1">
            <a:avLst/>
          </a:prstGeom>
          <a:noFill/>
          <a:ln w="762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15648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371600"/>
            <a:ext cx="7978775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CARD4L – Description document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1779875"/>
            <a:ext cx="4495800" cy="9541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sz="2000" dirty="0" smtClean="0"/>
              <a:t>Definition paragraph</a:t>
            </a:r>
            <a:br>
              <a:rPr lang="en-AU" sz="2000" dirty="0" smtClean="0"/>
            </a:br>
            <a:endParaRPr lang="en-AU" dirty="0" smtClean="0"/>
          </a:p>
        </p:txBody>
      </p:sp>
      <p:sp>
        <p:nvSpPr>
          <p:cNvPr id="8" name="Rectangle 7"/>
          <p:cNvSpPr/>
          <p:nvPr/>
        </p:nvSpPr>
        <p:spPr>
          <a:xfrm>
            <a:off x="4495800" y="2757101"/>
            <a:ext cx="4495800" cy="36933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>
                <a:solidFill>
                  <a:srgbClr val="002569"/>
                </a:solidFill>
              </a:rPr>
              <a:t>CEOS Analysis Ready Data for Land </a:t>
            </a:r>
            <a:r>
              <a:rPr lang="en-AU" dirty="0" smtClean="0">
                <a:solidFill>
                  <a:srgbClr val="002569"/>
                </a:solidFill>
              </a:rPr>
              <a:t/>
            </a:r>
            <a:br>
              <a:rPr lang="en-AU" dirty="0" smtClean="0">
                <a:solidFill>
                  <a:srgbClr val="002569"/>
                </a:solidFill>
              </a:rPr>
            </a:br>
            <a:r>
              <a:rPr lang="en-AU" dirty="0" smtClean="0">
                <a:solidFill>
                  <a:srgbClr val="002569"/>
                </a:solidFill>
              </a:rPr>
              <a:t>(</a:t>
            </a:r>
            <a:r>
              <a:rPr lang="en-AU" dirty="0">
                <a:solidFill>
                  <a:srgbClr val="002569"/>
                </a:solidFill>
              </a:rPr>
              <a:t>CARD4L), are satellite data that have </a:t>
            </a:r>
            <a:r>
              <a:rPr lang="en-AU" dirty="0" smtClean="0">
                <a:solidFill>
                  <a:srgbClr val="002569"/>
                </a:solidFill>
              </a:rPr>
              <a:t/>
            </a:r>
            <a:br>
              <a:rPr lang="en-AU" dirty="0" smtClean="0">
                <a:solidFill>
                  <a:srgbClr val="002569"/>
                </a:solidFill>
              </a:rPr>
            </a:br>
            <a:r>
              <a:rPr lang="en-AU" dirty="0" smtClean="0">
                <a:solidFill>
                  <a:srgbClr val="002569"/>
                </a:solidFill>
              </a:rPr>
              <a:t>been </a:t>
            </a:r>
            <a:r>
              <a:rPr lang="en-AU" dirty="0">
                <a:solidFill>
                  <a:srgbClr val="002569"/>
                </a:solidFill>
              </a:rPr>
              <a:t>processed to a minimum set of </a:t>
            </a:r>
            <a:r>
              <a:rPr lang="en-AU" dirty="0" smtClean="0">
                <a:solidFill>
                  <a:srgbClr val="002569"/>
                </a:solidFill>
              </a:rPr>
              <a:t/>
            </a:r>
            <a:br>
              <a:rPr lang="en-AU" dirty="0" smtClean="0">
                <a:solidFill>
                  <a:srgbClr val="002569"/>
                </a:solidFill>
              </a:rPr>
            </a:br>
            <a:r>
              <a:rPr lang="en-AU" dirty="0" smtClean="0">
                <a:solidFill>
                  <a:srgbClr val="002569"/>
                </a:solidFill>
              </a:rPr>
              <a:t>requirements </a:t>
            </a:r>
            <a:r>
              <a:rPr lang="en-AU" dirty="0">
                <a:solidFill>
                  <a:srgbClr val="002569"/>
                </a:solidFill>
              </a:rPr>
              <a:t>and organized into a form </a:t>
            </a:r>
            <a:r>
              <a:rPr lang="en-AU" dirty="0" smtClean="0">
                <a:solidFill>
                  <a:srgbClr val="002569"/>
                </a:solidFill>
              </a:rPr>
              <a:t/>
            </a:r>
            <a:br>
              <a:rPr lang="en-AU" dirty="0" smtClean="0">
                <a:solidFill>
                  <a:srgbClr val="002569"/>
                </a:solidFill>
              </a:rPr>
            </a:br>
            <a:r>
              <a:rPr lang="en-AU" dirty="0" smtClean="0">
                <a:solidFill>
                  <a:srgbClr val="002569"/>
                </a:solidFill>
              </a:rPr>
              <a:t>that </a:t>
            </a:r>
            <a:r>
              <a:rPr lang="en-AU" dirty="0">
                <a:solidFill>
                  <a:srgbClr val="002569"/>
                </a:solidFill>
              </a:rPr>
              <a:t>allows immediate analysis with a </a:t>
            </a:r>
            <a:r>
              <a:rPr lang="en-AU" dirty="0" smtClean="0">
                <a:solidFill>
                  <a:srgbClr val="002569"/>
                </a:solidFill>
              </a:rPr>
              <a:t/>
            </a:r>
            <a:br>
              <a:rPr lang="en-AU" dirty="0" smtClean="0">
                <a:solidFill>
                  <a:srgbClr val="002569"/>
                </a:solidFill>
              </a:rPr>
            </a:br>
            <a:r>
              <a:rPr lang="en-AU" dirty="0" smtClean="0">
                <a:solidFill>
                  <a:srgbClr val="002569"/>
                </a:solidFill>
              </a:rPr>
              <a:t>minimum </a:t>
            </a:r>
            <a:r>
              <a:rPr lang="en-AU" dirty="0">
                <a:solidFill>
                  <a:srgbClr val="002569"/>
                </a:solidFill>
              </a:rPr>
              <a:t>of additional user effort, and, </a:t>
            </a:r>
            <a:r>
              <a:rPr lang="en-AU" dirty="0" smtClean="0">
                <a:solidFill>
                  <a:srgbClr val="002569"/>
                </a:solidFill>
              </a:rPr>
              <a:t/>
            </a:r>
            <a:br>
              <a:rPr lang="en-AU" dirty="0" smtClean="0">
                <a:solidFill>
                  <a:srgbClr val="002569"/>
                </a:solidFill>
              </a:rPr>
            </a:br>
            <a:r>
              <a:rPr lang="en-AU" dirty="0" smtClean="0">
                <a:solidFill>
                  <a:srgbClr val="002569"/>
                </a:solidFill>
              </a:rPr>
              <a:t>interoperability </a:t>
            </a:r>
            <a:r>
              <a:rPr lang="en-AU" dirty="0">
                <a:solidFill>
                  <a:srgbClr val="002569"/>
                </a:solidFill>
              </a:rPr>
              <a:t>both through time and with other </a:t>
            </a:r>
            <a:r>
              <a:rPr lang="en-AU" dirty="0" smtClean="0">
                <a:solidFill>
                  <a:srgbClr val="002569"/>
                </a:solidFill>
              </a:rPr>
              <a:t>datasets</a:t>
            </a:r>
          </a:p>
          <a:p>
            <a:pPr algn="l" rtl="0" latinLnBrk="1" hangingPunct="0"/>
            <a:endParaRPr lang="en-AU" dirty="0">
              <a:solidFill>
                <a:srgbClr val="002569"/>
              </a:solidFill>
            </a:endParaRPr>
          </a:p>
          <a:p>
            <a:pPr algn="l" rtl="0" latinLnBrk="1" hangingPunct="0"/>
            <a:r>
              <a:rPr lang="en-AU" u="sng" dirty="0" smtClean="0">
                <a:solidFill>
                  <a:srgbClr val="002569"/>
                </a:solidFill>
              </a:rPr>
              <a:t>Caveats</a:t>
            </a:r>
            <a:r>
              <a:rPr lang="en-AU" dirty="0" smtClean="0">
                <a:solidFill>
                  <a:srgbClr val="002569"/>
                </a:solidFill>
              </a:rPr>
              <a:t>: Agencies will also produce other products for their users.</a:t>
            </a:r>
          </a:p>
          <a:p>
            <a:pPr algn="l" rtl="0" latinLnBrk="1" hangingPunct="0"/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algn="l" rtl="0" latinLnBrk="1" hangingPunct="0"/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9" name="Straight Connector 8"/>
          <p:cNvCxnSpPr>
            <a:stCxn id="7" idx="2"/>
            <a:endCxn id="8" idx="0"/>
          </p:cNvCxnSpPr>
          <p:nvPr/>
        </p:nvCxnSpPr>
        <p:spPr>
          <a:xfrm>
            <a:off x="6743700" y="2733980"/>
            <a:ext cx="0" cy="23121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>
            <a:endCxn id="7" idx="1"/>
          </p:cNvCxnSpPr>
          <p:nvPr/>
        </p:nvCxnSpPr>
        <p:spPr>
          <a:xfrm flipV="1">
            <a:off x="1447800" y="2256928"/>
            <a:ext cx="3048000" cy="2696074"/>
          </a:xfrm>
          <a:prstGeom prst="straightConnector1">
            <a:avLst/>
          </a:prstGeom>
          <a:noFill/>
          <a:ln w="762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36775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371600"/>
            <a:ext cx="7978775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CARD4L – </a:t>
            </a:r>
            <a:r>
              <a:rPr lang="en-AU" dirty="0"/>
              <a:t>Description document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817439"/>
            <a:ext cx="4800600" cy="4446080"/>
            <a:chOff x="4495800" y="1779876"/>
            <a:chExt cx="4495800" cy="4446080"/>
          </a:xfrm>
        </p:grpSpPr>
        <p:sp>
          <p:nvSpPr>
            <p:cNvPr id="7" name="Rectangle 6"/>
            <p:cNvSpPr/>
            <p:nvPr/>
          </p:nvSpPr>
          <p:spPr>
            <a:xfrm>
              <a:off x="4495800" y="1779876"/>
              <a:ext cx="4495800" cy="95410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dirty="0" smtClean="0"/>
                <a:t/>
              </a:r>
              <a:br>
                <a:rPr lang="en-AU" dirty="0" smtClean="0"/>
              </a:br>
              <a:r>
                <a:rPr lang="en-AU" sz="2000" dirty="0" smtClean="0"/>
                <a:t>Requirements (minimum)</a:t>
              </a:r>
              <a:r>
                <a:rPr lang="en-AU" dirty="0" smtClean="0"/>
                <a:t/>
              </a:r>
              <a:br>
                <a:rPr lang="en-AU" dirty="0" smtClean="0"/>
              </a:br>
              <a:endParaRPr lang="en-AU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0" y="3086637"/>
              <a:ext cx="4495800" cy="313931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342900" indent="-342900" algn="l" rtl="0" latinLnBrk="1" hangingPunct="0">
                <a:buAutoNum type="arabicParenBoth"/>
              </a:pPr>
              <a:r>
                <a:rPr lang="en-AU" dirty="0" smtClean="0">
                  <a:solidFill>
                    <a:srgbClr val="002569"/>
                  </a:solidFill>
                </a:rPr>
                <a:t>General metadata </a:t>
              </a:r>
              <a:br>
                <a:rPr lang="en-AU" dirty="0" smtClean="0">
                  <a:solidFill>
                    <a:srgbClr val="002569"/>
                  </a:solidFill>
                </a:rPr>
              </a:br>
              <a:r>
                <a:rPr lang="en-AU" dirty="0" smtClean="0">
                  <a:solidFill>
                    <a:srgbClr val="002569"/>
                  </a:solidFill>
                </a:rPr>
                <a:t>lineage; authoritative data</a:t>
              </a:r>
            </a:p>
            <a:p>
              <a:pPr marL="342900" indent="-342900" algn="l" rtl="0" latinLnBrk="1" hangingPunct="0">
                <a:buAutoNum type="arabicParenBoth"/>
              </a:pPr>
              <a:r>
                <a:rPr lang="en-AU" dirty="0" smtClean="0">
                  <a:solidFill>
                    <a:srgbClr val="002569"/>
                  </a:solidFill>
                </a:rPr>
                <a:t>Quality metadata </a:t>
              </a:r>
              <a:br>
                <a:rPr lang="en-AU" dirty="0" smtClean="0">
                  <a:solidFill>
                    <a:srgbClr val="002569"/>
                  </a:solidFill>
                </a:rPr>
              </a:br>
              <a:r>
                <a:rPr lang="en-AU" dirty="0" smtClean="0">
                  <a:solidFill>
                    <a:srgbClr val="002569"/>
                  </a:solidFill>
                </a:rPr>
                <a:t>quality flags; suitability for a particular use</a:t>
              </a:r>
            </a:p>
            <a:p>
              <a:pPr marL="342900" indent="-342900" algn="l" rtl="0" latinLnBrk="1" hangingPunct="0">
                <a:buAutoNum type="arabicParenBoth"/>
              </a:pPr>
              <a:r>
                <a:rPr lang="en-AU" dirty="0" smtClean="0">
                  <a:solidFill>
                    <a:srgbClr val="002569"/>
                  </a:solidFill>
                </a:rPr>
                <a:t>Corrections </a:t>
              </a:r>
              <a:br>
                <a:rPr lang="en-AU" dirty="0" smtClean="0">
                  <a:solidFill>
                    <a:srgbClr val="002569"/>
                  </a:solidFill>
                </a:rPr>
              </a:br>
              <a:r>
                <a:rPr lang="en-AU" dirty="0" smtClean="0">
                  <a:solidFill>
                    <a:srgbClr val="002569"/>
                  </a:solidFill>
                </a:rPr>
                <a:t>allow the users  to use the data directly; geophysical measurement of the land surface</a:t>
              </a:r>
            </a:p>
            <a:p>
              <a:pPr marL="342900" indent="-342900" algn="l" rtl="0" latinLnBrk="1" hangingPunct="0">
                <a:buAutoNum type="arabicParenBoth"/>
              </a:pPr>
              <a:r>
                <a:rPr lang="en-AU" dirty="0" smtClean="0">
                  <a:solidFill>
                    <a:srgbClr val="002569"/>
                  </a:solidFill>
                </a:rPr>
                <a:t>Geometric correction </a:t>
              </a:r>
              <a:br>
                <a:rPr lang="en-AU" dirty="0" smtClean="0">
                  <a:solidFill>
                    <a:srgbClr val="002569"/>
                  </a:solidFill>
                </a:rPr>
              </a:br>
              <a:r>
                <a:rPr lang="en-AU" dirty="0" smtClean="0">
                  <a:solidFill>
                    <a:srgbClr val="002569"/>
                  </a:solidFill>
                </a:rPr>
                <a:t>accurate location; data can be ‘stacked as time-series’</a:t>
              </a:r>
              <a:endPara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  <a:p>
              <a:pPr algn="l" rtl="0" latinLnBrk="1" hangingPunct="0"/>
              <a:endPara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cxnSp>
          <p:nvCxnSpPr>
            <p:cNvPr id="9" name="Straight Connector 8"/>
            <p:cNvCxnSpPr>
              <a:stCxn id="7" idx="2"/>
              <a:endCxn id="8" idx="0"/>
            </p:cNvCxnSpPr>
            <p:nvPr/>
          </p:nvCxnSpPr>
          <p:spPr>
            <a:xfrm>
              <a:off x="6743700" y="2733981"/>
              <a:ext cx="0" cy="352656"/>
            </a:xfrm>
            <a:prstGeom prst="line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8" name="Straight Arrow Connector 17"/>
          <p:cNvCxnSpPr/>
          <p:nvPr/>
        </p:nvCxnSpPr>
        <p:spPr>
          <a:xfrm flipH="1">
            <a:off x="3200400" y="2286000"/>
            <a:ext cx="1828800" cy="0"/>
          </a:xfrm>
          <a:prstGeom prst="straightConnector1">
            <a:avLst/>
          </a:prstGeom>
          <a:noFill/>
          <a:ln w="762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9483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10368</TotalTime>
  <Words>767</Words>
  <Application>Microsoft Macintosh PowerPoint</Application>
  <PresentationFormat>On-screen Show (4:3)</PresentationFormat>
  <Paragraphs>118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Arial</vt:lpstr>
      <vt:lpstr>Default</vt:lpstr>
      <vt:lpstr>Analysis ready data: definition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144</cp:revision>
  <dcterms:modified xsi:type="dcterms:W3CDTF">2016-11-01T20:20:04Z</dcterms:modified>
</cp:coreProperties>
</file>