
<file path=[Content_Types].xml><?xml version="1.0" encoding="utf-8"?>
<Types xmlns="http://schemas.openxmlformats.org/package/2006/content-types">
  <Default Extension="xml" ContentType="application/xml"/>
  <Default Extension="jpeg" ContentType="image/jpeg"/>
  <Default Extension="mov" ContentType="video/quicktime"/>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Lst>
  <p:notesMasterIdLst>
    <p:notesMasterId r:id="rId14"/>
  </p:notesMasterIdLst>
  <p:sldIdLst>
    <p:sldId id="260" r:id="rId3"/>
    <p:sldId id="261" r:id="rId4"/>
    <p:sldId id="262" r:id="rId5"/>
    <p:sldId id="269" r:id="rId6"/>
    <p:sldId id="277" r:id="rId7"/>
    <p:sldId id="284" r:id="rId8"/>
    <p:sldId id="281" r:id="rId9"/>
    <p:sldId id="285" r:id="rId10"/>
    <p:sldId id="283" r:id="rId11"/>
    <p:sldId id="286" r:id="rId12"/>
    <p:sldId id="273" r:id="rId13"/>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1"/>
    <p:restoredTop sz="94778"/>
  </p:normalViewPr>
  <p:slideViewPr>
    <p:cSldViewPr>
      <p:cViewPr varScale="1">
        <p:scale>
          <a:sx n="103" d="100"/>
          <a:sy n="103" d="100"/>
        </p:scale>
        <p:origin x="190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3303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11</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71862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3303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4</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570497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xfrm>
            <a:off x="3883827" y="8684926"/>
            <a:ext cx="2972590"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43" tIns="45222" rIns="90443" bIns="45222"/>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6BBE0-5903-8148-8103-7D7D6F9BA880}" type="slidenum">
              <a:rPr lang="en-US" sz="1000">
                <a:solidFill>
                  <a:srgbClr val="000000"/>
                </a:solidFill>
                <a:latin typeface="Calibri" charset="0"/>
                <a:cs typeface="Arial" charset="0"/>
              </a:rPr>
              <a:pPr eaLnBrk="1" hangingPunct="1"/>
              <a:t>5</a:t>
            </a:fld>
            <a:endParaRPr lang="en-US" sz="1000" dirty="0">
              <a:solidFill>
                <a:srgbClr val="000000"/>
              </a:solidFill>
              <a:latin typeface="Calibri" charset="0"/>
              <a:cs typeface="Arial" charset="0"/>
            </a:endParaRPr>
          </a:p>
        </p:txBody>
      </p:sp>
      <p:sp>
        <p:nvSpPr>
          <p:cNvPr id="81924" name="Header Placeholder 4"/>
          <p:cNvSpPr>
            <a:spLocks noGrp="1"/>
          </p:cNvSpPr>
          <p:nvPr>
            <p:ph type="hdr" sz="quarter"/>
          </p:nvPr>
        </p:nvSpPr>
        <p:spPr bwMode="auto">
          <a:xfrm>
            <a:off x="1" y="0"/>
            <a:ext cx="2972591" cy="4575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2" rIns="90443" bIns="45222" numCol="1" anchor="t" anchorCtr="0" compatLnSpc="1">
            <a:prstTxWarp prst="textNoShape">
              <a:avLst/>
            </a:prstTxWarp>
          </a:bodyPr>
          <a:lstStyle>
            <a:lvl1pPr defTabSz="977881" eaLnBrk="0" hangingPunct="0">
              <a:defRPr sz="2400">
                <a:solidFill>
                  <a:schemeClr val="tx1"/>
                </a:solidFill>
                <a:latin typeface="Arial" charset="0"/>
                <a:ea typeface="ＭＳ Ｐゴシック" charset="0"/>
                <a:cs typeface="ＭＳ Ｐゴシック" charset="0"/>
              </a:defRPr>
            </a:lvl1pPr>
            <a:lvl2pPr marL="742935" indent="-285744" defTabSz="977881" eaLnBrk="0" hangingPunct="0">
              <a:defRPr sz="2400">
                <a:solidFill>
                  <a:schemeClr val="tx1"/>
                </a:solidFill>
                <a:latin typeface="Arial" charset="0"/>
                <a:ea typeface="ＭＳ Ｐゴシック" charset="0"/>
              </a:defRPr>
            </a:lvl2pPr>
            <a:lvl3pPr marL="1142977" indent="-228596" defTabSz="977881" eaLnBrk="0" hangingPunct="0">
              <a:defRPr sz="2400">
                <a:solidFill>
                  <a:schemeClr val="tx1"/>
                </a:solidFill>
                <a:latin typeface="Arial" charset="0"/>
                <a:ea typeface="ＭＳ Ｐゴシック" charset="0"/>
              </a:defRPr>
            </a:lvl3pPr>
            <a:lvl4pPr marL="1600168" indent="-228596" defTabSz="977881" eaLnBrk="0" hangingPunct="0">
              <a:defRPr sz="2400">
                <a:solidFill>
                  <a:schemeClr val="tx1"/>
                </a:solidFill>
                <a:latin typeface="Arial" charset="0"/>
                <a:ea typeface="ＭＳ Ｐゴシック" charset="0"/>
              </a:defRPr>
            </a:lvl4pPr>
            <a:lvl5pPr marL="2057359" indent="-228596" defTabSz="977881" eaLnBrk="0" hangingPunct="0">
              <a:defRPr sz="2400">
                <a:solidFill>
                  <a:schemeClr val="tx1"/>
                </a:solidFill>
                <a:latin typeface="Arial" charset="0"/>
                <a:ea typeface="ＭＳ Ｐゴシック" charset="0"/>
              </a:defRPr>
            </a:lvl5pPr>
            <a:lvl6pPr marL="2514550" indent="-228596" defTabSz="977881" eaLnBrk="0" fontAlgn="base" hangingPunct="0">
              <a:spcBef>
                <a:spcPct val="0"/>
              </a:spcBef>
              <a:spcAft>
                <a:spcPct val="0"/>
              </a:spcAft>
              <a:defRPr sz="2400">
                <a:solidFill>
                  <a:schemeClr val="tx1"/>
                </a:solidFill>
                <a:latin typeface="Arial" charset="0"/>
                <a:ea typeface="ＭＳ Ｐゴシック" charset="0"/>
              </a:defRPr>
            </a:lvl6pPr>
            <a:lvl7pPr marL="2971741" indent="-228596" defTabSz="977881" eaLnBrk="0" fontAlgn="base" hangingPunct="0">
              <a:spcBef>
                <a:spcPct val="0"/>
              </a:spcBef>
              <a:spcAft>
                <a:spcPct val="0"/>
              </a:spcAft>
              <a:defRPr sz="2400">
                <a:solidFill>
                  <a:schemeClr val="tx1"/>
                </a:solidFill>
                <a:latin typeface="Arial" charset="0"/>
                <a:ea typeface="ＭＳ Ｐゴシック" charset="0"/>
              </a:defRPr>
            </a:lvl7pPr>
            <a:lvl8pPr marL="3428932" indent="-228596" defTabSz="977881" eaLnBrk="0" fontAlgn="base" hangingPunct="0">
              <a:spcBef>
                <a:spcPct val="0"/>
              </a:spcBef>
              <a:spcAft>
                <a:spcPct val="0"/>
              </a:spcAft>
              <a:defRPr sz="2400">
                <a:solidFill>
                  <a:schemeClr val="tx1"/>
                </a:solidFill>
                <a:latin typeface="Arial" charset="0"/>
                <a:ea typeface="ＭＳ Ｐゴシック" charset="0"/>
              </a:defRPr>
            </a:lvl8pPr>
            <a:lvl9pPr marL="3886122" indent="-228596" defTabSz="977881"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sz="1000" dirty="0">
              <a:solidFill>
                <a:srgbClr val="000000"/>
              </a:solidFill>
              <a:latin typeface="Times New Roman" charset="0"/>
            </a:endParaRPr>
          </a:p>
        </p:txBody>
      </p:sp>
    </p:spTree>
    <p:extLst>
      <p:ext uri="{BB962C8B-B14F-4D97-AF65-F5344CB8AC3E}">
        <p14:creationId xmlns:p14="http://schemas.microsoft.com/office/powerpoint/2010/main" val="1991373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8434" name="Rectangle 3"/>
          <p:cNvSpPr>
            <a:spLocks noGrp="1"/>
          </p:cNvSpPr>
          <p:nvPr>
            <p:ph type="body" idx="1"/>
          </p:nvPr>
        </p:nvSpPr>
        <p:spPr/>
        <p:txBody>
          <a:bodyPr/>
          <a:lstStyle/>
          <a:p>
            <a:endParaRPr lang="en-AU" dirty="0" smtClean="0"/>
          </a:p>
        </p:txBody>
      </p:sp>
    </p:spTree>
    <p:extLst>
      <p:ext uri="{BB962C8B-B14F-4D97-AF65-F5344CB8AC3E}">
        <p14:creationId xmlns:p14="http://schemas.microsoft.com/office/powerpoint/2010/main" val="1842398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3303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Lake Chad</a:t>
            </a:r>
            <a:r>
              <a:rPr lang="en-US" baseline="0" dirty="0"/>
              <a:t> is a source of livelihood to 30 million people. </a:t>
            </a:r>
            <a:r>
              <a:rPr lang="en-US" dirty="0"/>
              <a:t>The shrinking lake has had a substantial impact on the local populations, as entire communities have switched from a fishing-lifestyle to one of farming and agriculture. Local communities that once ringed the shores of the lake are now isolated villages — miles from water — and these populations have literally begun farming the now-dry lake bottom. As of 2015, there are plans are in the works to divert water from the Congo River to the River Chari, which flows into Lake Chad, and revitalize the lake. </a:t>
            </a:r>
          </a:p>
        </p:txBody>
      </p:sp>
    </p:spTree>
    <p:extLst>
      <p:ext uri="{BB962C8B-B14F-4D97-AF65-F5344CB8AC3E}">
        <p14:creationId xmlns:p14="http://schemas.microsoft.com/office/powerpoint/2010/main" val="1583303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3303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Sedimentation is considered</a:t>
            </a:r>
            <a:r>
              <a:rPr lang="en-US" baseline="0" dirty="0"/>
              <a:t> to be the main environmental threat to Lake Baringo. It is reducing the depth and surface area of the lake and destroying aquatic life. Rain does not always increase turbidity and TSM. Commonly, erosion from rainfall causes higher TSM with more suspended matter, but increased rain may lead to lower water temperature and increased volume sufficient to dillute sediment and reduce algal growth. TSM animation (2006 to 2015): Higher TSM before 2013, then rains in 2013 lower the TSM before rising again in 2014-2015.</a:t>
            </a:r>
            <a:endParaRPr lang="en-US" dirty="0"/>
          </a:p>
        </p:txBody>
      </p:sp>
    </p:spTree>
    <p:extLst>
      <p:ext uri="{BB962C8B-B14F-4D97-AF65-F5344CB8AC3E}">
        <p14:creationId xmlns:p14="http://schemas.microsoft.com/office/powerpoint/2010/main" val="1583303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2"/>
          <p:cNvSpPr/>
          <p:nvPr userDrawn="1"/>
        </p:nvSpPr>
        <p:spPr>
          <a:xfrm>
            <a:off x="0" y="1219200"/>
            <a:ext cx="9144000" cy="563880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3458854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5925"/>
            <a:ext cx="8229600" cy="48895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981075"/>
            <a:ext cx="8229600" cy="52562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4284663" y="6459538"/>
            <a:ext cx="4751387" cy="414337"/>
          </a:xfrm>
          <a:prstGeom prst="rect">
            <a:avLst/>
          </a:prstGeom>
        </p:spPr>
        <p:txBody>
          <a:bodyPr/>
          <a:lstStyle>
            <a:lvl1pPr>
              <a:defRPr/>
            </a:lvl1pPr>
          </a:lstStyle>
          <a:p>
            <a:r>
              <a:rPr lang="en-AU" dirty="0" smtClean="0"/>
              <a:t>Datacube Training Workshop</a:t>
            </a:r>
            <a:endParaRPr lang="en-AU" dirty="0"/>
          </a:p>
        </p:txBody>
      </p:sp>
      <p:sp>
        <p:nvSpPr>
          <p:cNvPr id="5" name="Rectangle 4"/>
          <p:cNvSpPr/>
          <p:nvPr userDrawn="1"/>
        </p:nvSpPr>
        <p:spPr>
          <a:xfrm>
            <a:off x="0" y="1219200"/>
            <a:ext cx="9144000" cy="563880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2883645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276915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65627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222588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15925"/>
            <a:ext cx="8229600" cy="48895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981075"/>
            <a:ext cx="8229600" cy="52562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4284663" y="6459538"/>
            <a:ext cx="4751387" cy="414337"/>
          </a:xfrm>
          <a:prstGeom prst="rect">
            <a:avLst/>
          </a:prstGeom>
        </p:spPr>
        <p:txBody>
          <a:bodyPr/>
          <a:lstStyle>
            <a:lvl1pPr>
              <a:defRPr/>
            </a:lvl1pPr>
          </a:lstStyle>
          <a:p>
            <a:r>
              <a:rPr lang="en-AU" dirty="0" smtClean="0"/>
              <a:t>Datacube Training Workshop</a:t>
            </a:r>
            <a:endParaRPr lang="en-AU" dirty="0"/>
          </a:p>
        </p:txBody>
      </p:sp>
    </p:spTree>
    <p:extLst>
      <p:ext uri="{BB962C8B-B14F-4D97-AF65-F5344CB8AC3E}">
        <p14:creationId xmlns:p14="http://schemas.microsoft.com/office/powerpoint/2010/main" val="377301958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2"/>
          <p:cNvSpPr/>
          <p:nvPr userDrawn="1"/>
        </p:nvSpPr>
        <p:spPr>
          <a:xfrm>
            <a:off x="1308" y="895405"/>
            <a:ext cx="9144000" cy="528303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696969"/>
              </a:solidFill>
              <a:latin typeface="Avenir Roman"/>
              <a:ea typeface="Avenir Roman"/>
              <a:cs typeface="Avenir Roman"/>
            </a:endParaRPr>
          </a:p>
        </p:txBody>
      </p:sp>
    </p:spTree>
    <p:extLst>
      <p:ext uri="{BB962C8B-B14F-4D97-AF65-F5344CB8AC3E}">
        <p14:creationId xmlns:p14="http://schemas.microsoft.com/office/powerpoint/2010/main" val="1255223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009" y="89224"/>
            <a:ext cx="6004205" cy="698785"/>
          </a:xfrm>
          <a:prstGeom prst="rect">
            <a:avLst/>
          </a:prstGeom>
        </p:spPr>
        <p:txBody>
          <a:bodyPr>
            <a:noAutofit/>
          </a:bodyPr>
          <a:lstStyle>
            <a:lvl1pPr algn="l">
              <a:defRPr sz="3600" b="1">
                <a:solidFill>
                  <a:schemeClr val="bg1"/>
                </a:solidFill>
              </a:defRPr>
            </a:lvl1pPr>
          </a:lstStyle>
          <a:p>
            <a:r>
              <a:rPr lang="en-AU" dirty="0" smtClean="0"/>
              <a:t>Click to edit Master title style</a:t>
            </a:r>
            <a:endParaRPr lang="en-US" dirty="0"/>
          </a:p>
        </p:txBody>
      </p:sp>
      <p:sp>
        <p:nvSpPr>
          <p:cNvPr id="5" name="Footer Placeholder 4"/>
          <p:cNvSpPr>
            <a:spLocks noGrp="1"/>
          </p:cNvSpPr>
          <p:nvPr>
            <p:ph type="ftr" sz="quarter" idx="11"/>
          </p:nvPr>
        </p:nvSpPr>
        <p:spPr>
          <a:xfrm>
            <a:off x="3921447" y="6226899"/>
            <a:ext cx="1759106" cy="569336"/>
          </a:xfrm>
          <a:prstGeom prst="rect">
            <a:avLst/>
          </a:prstGeom>
        </p:spPr>
        <p:txBody>
          <a:bodyPr/>
          <a:lstStyle>
            <a:lvl1pPr>
              <a:defRPr sz="1050">
                <a:solidFill>
                  <a:srgbClr val="FFFFFF"/>
                </a:solidFill>
              </a:defRPr>
            </a:lvl1pPr>
          </a:lstStyle>
          <a:p>
            <a:pPr>
              <a:defRPr/>
            </a:pPr>
            <a:r>
              <a:rPr lang="en-US" b="1" dirty="0" smtClean="0"/>
              <a:t>SDCG-8</a:t>
            </a:r>
          </a:p>
          <a:p>
            <a:pPr>
              <a:defRPr/>
            </a:pPr>
            <a:r>
              <a:rPr lang="en-US" b="1" dirty="0" smtClean="0"/>
              <a:t>DLR, Bonn, Germany</a:t>
            </a:r>
            <a:endParaRPr lang="en-US" sz="1000" b="1" dirty="0" smtClean="0"/>
          </a:p>
          <a:p>
            <a:pPr>
              <a:defRPr/>
            </a:pPr>
            <a:r>
              <a:rPr lang="en-US" sz="1000" b="1" dirty="0" smtClean="0"/>
              <a:t>September 23</a:t>
            </a:r>
            <a:r>
              <a:rPr lang="en-US" sz="1000" b="1" baseline="30000" dirty="0" smtClean="0"/>
              <a:t>rd</a:t>
            </a:r>
            <a:r>
              <a:rPr lang="en-US" sz="1000" b="1" dirty="0" smtClean="0"/>
              <a:t>-25</a:t>
            </a:r>
            <a:r>
              <a:rPr lang="en-US" sz="1000" b="1" baseline="30000" dirty="0" smtClean="0"/>
              <a:t>th</a:t>
            </a:r>
            <a:r>
              <a:rPr lang="en-US" sz="1000" b="1" dirty="0" smtClean="0"/>
              <a:t> 2015</a:t>
            </a:r>
            <a:endParaRPr lang="en-US" sz="1000" dirty="0" smtClean="0"/>
          </a:p>
          <a:p>
            <a:endParaRPr lang="en-US" dirty="0"/>
          </a:p>
        </p:txBody>
      </p:sp>
      <p:sp>
        <p:nvSpPr>
          <p:cNvPr id="6" name="Slide Number Placeholder 5"/>
          <p:cNvSpPr>
            <a:spLocks noGrp="1"/>
          </p:cNvSpPr>
          <p:nvPr>
            <p:ph type="sldNum" sz="quarter" idx="12"/>
          </p:nvPr>
        </p:nvSpPr>
        <p:spPr>
          <a:xfrm>
            <a:off x="8491601" y="6322870"/>
            <a:ext cx="510387" cy="365125"/>
          </a:xfrm>
          <a:prstGeom prst="rect">
            <a:avLst/>
          </a:prstGeom>
        </p:spPr>
        <p:txBody>
          <a:bodyPr/>
          <a:lstStyle>
            <a:lvl1pPr>
              <a:defRPr sz="1200">
                <a:solidFill>
                  <a:srgbClr val="FFFFFF"/>
                </a:solidFill>
              </a:defRPr>
            </a:lvl1pPr>
          </a:lstStyle>
          <a:p>
            <a:pPr algn="ctr"/>
            <a:fld id="{82D36AB3-2316-484A-8EF9-67EFC1B9B32B}" type="slidenum">
              <a:rPr lang="en-US" smtClean="0"/>
              <a:pPr algn="ctr"/>
              <a:t>‹#›</a:t>
            </a:fld>
            <a:endParaRPr lang="en-US" dirty="0"/>
          </a:p>
        </p:txBody>
      </p:sp>
      <p:pic>
        <p:nvPicPr>
          <p:cNvPr id="7" name="Picture 6" descr="geo_logo.png"/>
          <p:cNvPicPr>
            <a:picLocks noChangeAspect="1"/>
          </p:cNvPicPr>
          <p:nvPr userDrawn="1"/>
        </p:nvPicPr>
        <p:blipFill rotWithShape="1">
          <a:blip r:embed="rId2">
            <a:extLst>
              <a:ext uri="{28A0092B-C50C-407E-A947-70E740481C1C}">
                <a14:useLocalDpi xmlns:a14="http://schemas.microsoft.com/office/drawing/2010/main" val="0"/>
              </a:ext>
            </a:extLst>
          </a:blip>
          <a:srcRect r="67152"/>
          <a:stretch/>
        </p:blipFill>
        <p:spPr>
          <a:xfrm>
            <a:off x="157593" y="6322870"/>
            <a:ext cx="889949" cy="398431"/>
          </a:xfrm>
          <a:prstGeom prst="rect">
            <a:avLst/>
          </a:prstGeom>
        </p:spPr>
      </p:pic>
      <p:sp>
        <p:nvSpPr>
          <p:cNvPr id="8" name="Rectangle 7"/>
          <p:cNvSpPr/>
          <p:nvPr userDrawn="1"/>
        </p:nvSpPr>
        <p:spPr>
          <a:xfrm>
            <a:off x="1308" y="895405"/>
            <a:ext cx="9144000" cy="528303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696969"/>
              </a:solidFill>
              <a:latin typeface="Avenir Roman"/>
              <a:ea typeface="Avenir Roman"/>
              <a:cs typeface="Avenir Roman"/>
            </a:endParaRPr>
          </a:p>
        </p:txBody>
      </p:sp>
    </p:spTree>
    <p:extLst>
      <p:ext uri="{BB962C8B-B14F-4D97-AF65-F5344CB8AC3E}">
        <p14:creationId xmlns:p14="http://schemas.microsoft.com/office/powerpoint/2010/main" val="1675617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theme" Target="../theme/theme2.xml"/><Relationship Id="rId7" Type="http://schemas.openxmlformats.org/officeDocument/2006/relationships/image" Target="../media/image1.jpeg"/><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
        <p:nvSpPr>
          <p:cNvPr id="3" name="Rectangle 2"/>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3" r:id="rId3"/>
    <p:sldLayoutId id="2147483655" r:id="rId4"/>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7"/>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5374" y="1188720"/>
            <a:ext cx="9144000" cy="566928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rtl="0" latinLnBrk="1" hangingPunct="0"/>
            <a:endParaRPr lang="en-US" dirty="0"/>
          </a:p>
        </p:txBody>
      </p:sp>
    </p:spTree>
    <p:extLst>
      <p:ext uri="{BB962C8B-B14F-4D97-AF65-F5344CB8AC3E}">
        <p14:creationId xmlns:p14="http://schemas.microsoft.com/office/powerpoint/2010/main" val="7639068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9.xml"/><Relationship Id="rId5" Type="http://schemas.openxmlformats.org/officeDocument/2006/relationships/image" Target="../media/image19.png"/><Relationship Id="rId1" Type="http://schemas.microsoft.com/office/2007/relationships/media" Target="../media/media1.mov"/><Relationship Id="rId2" Type="http://schemas.openxmlformats.org/officeDocument/2006/relationships/video" Target="../media/media1.mo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133600"/>
            <a:ext cx="6921011" cy="99313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200" b="1" dirty="0">
                <a:solidFill>
                  <a:srgbClr val="FFFFFF"/>
                </a:solidFill>
                <a:latin typeface="+mj-lt"/>
              </a:rPr>
              <a:t>CEOS Data Cube Initiative</a:t>
            </a:r>
            <a:endParaRPr sz="4200" b="1" dirty="0">
              <a:solidFill>
                <a:srgbClr val="FFFFFF"/>
              </a:solidFill>
              <a:latin typeface="+mj-lt"/>
            </a:endParaRPr>
          </a:p>
        </p:txBody>
      </p:sp>
      <p:sp>
        <p:nvSpPr>
          <p:cNvPr id="11" name="Shape 11"/>
          <p:cNvSpPr/>
          <p:nvPr/>
        </p:nvSpPr>
        <p:spPr>
          <a:xfrm>
            <a:off x="609600" y="3048000"/>
            <a:ext cx="4810858" cy="3124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US" dirty="0">
                <a:solidFill>
                  <a:srgbClr val="FFFFFF"/>
                </a:solidFill>
                <a:latin typeface="+mj-lt"/>
                <a:ea typeface="Arial Bold"/>
                <a:cs typeface="Arial Bold"/>
                <a:sym typeface="Arial Bold"/>
              </a:rPr>
              <a:t>Brian Killough</a:t>
            </a:r>
            <a:br>
              <a:rPr lang="en-US" dirty="0">
                <a:solidFill>
                  <a:srgbClr val="FFFFFF"/>
                </a:solidFill>
                <a:latin typeface="+mj-lt"/>
                <a:ea typeface="Arial Bold"/>
                <a:cs typeface="Arial Bold"/>
                <a:sym typeface="Arial Bold"/>
              </a:rPr>
            </a:br>
            <a:r>
              <a:rPr lang="en-US" dirty="0">
                <a:solidFill>
                  <a:srgbClr val="FFFFFF"/>
                </a:solidFill>
                <a:latin typeface="+mj-lt"/>
                <a:ea typeface="Arial Bold"/>
                <a:cs typeface="Arial Bold"/>
                <a:sym typeface="Arial Bold"/>
              </a:rPr>
              <a:t>NASA, CEOS Systems Engineering Office</a:t>
            </a:r>
          </a:p>
          <a:p>
            <a:pPr lvl="0" defTabSz="914400">
              <a:lnSpc>
                <a:spcPct val="150000"/>
              </a:lnSpc>
              <a:defRPr>
                <a:solidFill>
                  <a:srgbClr val="000000"/>
                </a:solidFill>
              </a:defRPr>
            </a:pP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CEOS Plenary 2016</a:t>
            </a: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Agenda Item 5.3</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Brisbane, Australia</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1-2 November 2016</a:t>
            </a:r>
            <a:endParaRPr dirty="0">
              <a:solidFill>
                <a:srgbClr val="FFFFFF"/>
              </a:solidFill>
              <a:latin typeface="+mj-lt"/>
              <a:ea typeface="Arial Bold"/>
              <a:cs typeface="Arial Bold"/>
              <a:sym typeface="Arial Bold"/>
            </a:endParaRPr>
          </a:p>
        </p:txBody>
      </p:sp>
      <p:pic>
        <p:nvPicPr>
          <p:cNvPr id="12" name="ceos_logo.png"/>
          <p:cNvPicPr/>
          <p:nvPr/>
        </p:nvPicPr>
        <p:blipFill>
          <a:blip r:embed="rId2">
            <a:extLst/>
          </a:blip>
          <a:stretch>
            <a:fillRect/>
          </a:stretch>
        </p:blipFill>
        <p:spPr>
          <a:xfrm>
            <a:off x="622789" y="533400"/>
            <a:ext cx="2507906" cy="993132"/>
          </a:xfrm>
          <a:prstGeom prst="rect">
            <a:avLst/>
          </a:prstGeom>
          <a:ln w="12700">
            <a:miter lim="400000"/>
          </a:ln>
        </p:spPr>
      </p:pic>
      <p:sp>
        <p:nvSpPr>
          <p:cNvPr id="5" name="Shape 10"/>
          <p:cNvSpPr txBox="1">
            <a:spLocks/>
          </p:cNvSpPr>
          <p:nvPr/>
        </p:nvSpPr>
        <p:spPr>
          <a:xfrm>
            <a:off x="622789" y="1524000"/>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latin typeface="+mj-lt"/>
              </a:rPr>
              <a:t>Committee on Earth Observation Satellites</a:t>
            </a:r>
            <a:endParaRPr lang="en-US" sz="1050" dirty="0">
              <a:solidFill>
                <a:schemeClr val="bg1">
                  <a:lumMod val="20000"/>
                  <a:lumOff val="80000"/>
                </a:schemeClr>
              </a:solidFill>
              <a:latin typeface="+mj-lt"/>
            </a:endParaRPr>
          </a:p>
        </p:txBody>
      </p:sp>
    </p:spTree>
    <p:extLst>
      <p:ext uri="{BB962C8B-B14F-4D97-AF65-F5344CB8AC3E}">
        <p14:creationId xmlns:p14="http://schemas.microsoft.com/office/powerpoint/2010/main" val="170721321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33600" y="152400"/>
            <a:ext cx="53340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2800" b="1" dirty="0">
                <a:latin typeface="Proxima Nova Regular"/>
                <a:ea typeface="Proxima Nova Regular"/>
                <a:cs typeface="Proxima Nova Regular"/>
              </a:rPr>
              <a:t>Lake Baringo, Kenya</a:t>
            </a:r>
            <a:br>
              <a:rPr lang="en-US" sz="2800" b="1" dirty="0">
                <a:latin typeface="Proxima Nova Regular"/>
                <a:ea typeface="Proxima Nova Regular"/>
                <a:cs typeface="Proxima Nova Regular"/>
              </a:rPr>
            </a:br>
            <a:r>
              <a:rPr lang="en-US" sz="2800" b="1" dirty="0">
                <a:latin typeface="Proxima Nova Regular"/>
                <a:ea typeface="Proxima Nova Regular"/>
                <a:cs typeface="Proxima Nova Regular"/>
              </a:rPr>
              <a:t>Time Series Animation</a:t>
            </a:r>
          </a:p>
        </p:txBody>
      </p:sp>
      <p:sp>
        <p:nvSpPr>
          <p:cNvPr id="7" name="Content Placeholder 2"/>
          <p:cNvSpPr txBox="1">
            <a:spLocks/>
          </p:cNvSpPr>
          <p:nvPr/>
        </p:nvSpPr>
        <p:spPr bwMode="auto">
          <a:xfrm>
            <a:off x="4114800" y="1371600"/>
            <a:ext cx="4800600" cy="5257800"/>
          </a:xfrm>
          <a:prstGeom prst="rect">
            <a:avLst/>
          </a:prstGeom>
          <a:solidFill>
            <a:schemeClr val="accent1">
              <a:lumMod val="20000"/>
              <a:lumOff val="80000"/>
            </a:schemeClr>
          </a:solidFill>
          <a:ln w="9525">
            <a:solidFill>
              <a:schemeClr val="tx1"/>
            </a:solid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2100" dirty="0">
                <a:solidFill>
                  <a:srgbClr val="002569"/>
                </a:solidFill>
                <a:latin typeface="Calibri" charset="0"/>
                <a:cs typeface="Calibri" charset="0"/>
              </a:rPr>
              <a:t>Sedimentation is considered to be the main environmental threat to Lake Baringo. It is reducing the depth and surface area of the lake and destroying aquatic life. </a:t>
            </a:r>
          </a:p>
          <a:p>
            <a:pPr marL="0" indent="0" defTabSz="914400">
              <a:spcBef>
                <a:spcPct val="20000"/>
              </a:spcBef>
            </a:pPr>
            <a:endParaRPr lang="en-US" sz="2100" dirty="0">
              <a:solidFill>
                <a:srgbClr val="002569"/>
              </a:solidFill>
              <a:latin typeface="Calibri" charset="0"/>
              <a:cs typeface="Calibri" charset="0"/>
            </a:endParaRPr>
          </a:p>
          <a:p>
            <a:pPr marL="0" indent="0" defTabSz="914400">
              <a:spcBef>
                <a:spcPct val="20000"/>
              </a:spcBef>
            </a:pPr>
            <a:r>
              <a:rPr lang="en-US" sz="2100" dirty="0">
                <a:solidFill>
                  <a:srgbClr val="002569"/>
                </a:solidFill>
                <a:latin typeface="Calibri" charset="0"/>
                <a:cs typeface="Calibri" charset="0"/>
              </a:rPr>
              <a:t>Rain does not always increase turbidity and TSM. Erosion from rainfall commonly causes higher TSM with more suspended matter, but increased rain may lead to lower water temperature and increased volume sufficient to dillute sediment and reduce algal growth. This effect is seen with increased rains and lake volume in 2013 and 2014</a:t>
            </a:r>
          </a:p>
        </p:txBody>
      </p:sp>
      <p:pic>
        <p:nvPicPr>
          <p:cNvPr id="4" name="Baringo_TSM_Annual_Anima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95400"/>
            <a:ext cx="3545435" cy="5410200"/>
          </a:xfrm>
          <a:prstGeom prst="rect">
            <a:avLst/>
          </a:prstGeom>
        </p:spPr>
      </p:pic>
    </p:spTree>
    <p:extLst>
      <p:ext uri="{BB962C8B-B14F-4D97-AF65-F5344CB8AC3E}">
        <p14:creationId xmlns:p14="http://schemas.microsoft.com/office/powerpoint/2010/main" val="1024514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286000" y="228600"/>
            <a:ext cx="5105400" cy="646331"/>
          </a:xfrm>
        </p:spPr>
        <p:txBody>
          <a:bodyPr wrap="square">
            <a:spAutoFit/>
          </a:bodyPr>
          <a:lstStyle/>
          <a:p>
            <a:pPr algn="l" eaLnBrk="1" hangingPunct="1"/>
            <a:r>
              <a:rPr lang="en-US" sz="3600" b="1" dirty="0">
                <a:latin typeface="Tahoma" charset="0"/>
                <a:ea typeface="ＭＳ Ｐゴシック" charset="0"/>
                <a:cs typeface="ＭＳ Ｐゴシック" charset="0"/>
              </a:rPr>
              <a:t>Plenary Decisions</a:t>
            </a:r>
            <a:endParaRPr lang="en-US" sz="40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11" name="Content Placeholder 2"/>
          <p:cNvSpPr txBox="1">
            <a:spLocks/>
          </p:cNvSpPr>
          <p:nvPr/>
        </p:nvSpPr>
        <p:spPr>
          <a:xfrm>
            <a:off x="152400" y="1295400"/>
            <a:ext cx="8839200" cy="54102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None/>
            </a:pPr>
            <a:r>
              <a:rPr lang="en-US" b="1" dirty="0">
                <a:solidFill>
                  <a:schemeClr val="tx1"/>
                </a:solidFill>
                <a:latin typeface="Calibri" charset="0"/>
                <a:ea typeface="ＭＳ Ｐゴシック" charset="0"/>
                <a:cs typeface="Calibri" charset="0"/>
              </a:rPr>
              <a:t>CEOS Plenary Decisions</a:t>
            </a:r>
          </a:p>
          <a:p>
            <a:pPr marL="222250" indent="-222250">
              <a:buFont typeface="Wingdings" charset="2"/>
              <a:buChar char="§"/>
            </a:pPr>
            <a:r>
              <a:rPr lang="en-US" b="1" dirty="0">
                <a:solidFill>
                  <a:srgbClr val="0000FF"/>
                </a:solidFill>
                <a:latin typeface="Calibri" charset="0"/>
                <a:ea typeface="ＭＳ Ｐゴシック" charset="0"/>
                <a:cs typeface="Calibri" charset="0"/>
              </a:rPr>
              <a:t>NONE</a:t>
            </a:r>
            <a:r>
              <a:rPr lang="en-US" dirty="0">
                <a:solidFill>
                  <a:schemeClr val="tx1"/>
                </a:solidFill>
                <a:latin typeface="Calibri" charset="0"/>
                <a:ea typeface="ＭＳ Ｐゴシック" charset="0"/>
                <a:cs typeface="Calibri" charset="0"/>
              </a:rPr>
              <a:t> ... The 3-year CEOS Data Cube Work Plan is provided “for information only”. This plan will continue to evolve. Updated released are expected at SIT-32 and the 2017 CEOS Plenary.</a:t>
            </a:r>
            <a:endParaRPr lang="en-US" b="1" dirty="0">
              <a:solidFill>
                <a:schemeClr val="tx1"/>
              </a:solidFill>
              <a:latin typeface="Calibri" charset="0"/>
              <a:ea typeface="ＭＳ Ｐゴシック" charset="0"/>
              <a:cs typeface="Calibri" charset="0"/>
            </a:endParaRPr>
          </a:p>
          <a:p>
            <a:pPr marL="0" indent="0">
              <a:buNone/>
            </a:pPr>
            <a:endParaRPr lang="en-US" b="1" dirty="0">
              <a:solidFill>
                <a:schemeClr val="tx1"/>
              </a:solidFill>
              <a:latin typeface="Calibri" charset="0"/>
              <a:ea typeface="ＭＳ Ｐゴシック" charset="0"/>
              <a:cs typeface="Calibri" charset="0"/>
            </a:endParaRPr>
          </a:p>
          <a:p>
            <a:pPr marL="0" indent="0">
              <a:buNone/>
            </a:pPr>
            <a:r>
              <a:rPr lang="en-US" b="1" dirty="0">
                <a:solidFill>
                  <a:schemeClr val="tx1"/>
                </a:solidFill>
                <a:latin typeface="Calibri" charset="0"/>
                <a:ea typeface="ＭＳ Ｐゴシック" charset="0"/>
                <a:cs typeface="Calibri" charset="0"/>
              </a:rPr>
              <a:t>Other Information</a:t>
            </a:r>
          </a:p>
          <a:p>
            <a:pPr marL="222250" indent="-222250">
              <a:buFont typeface="Wingdings" charset="2"/>
              <a:buChar char="§"/>
            </a:pPr>
            <a:r>
              <a:rPr lang="en-US" dirty="0">
                <a:solidFill>
                  <a:schemeClr val="tx1"/>
                </a:solidFill>
                <a:latin typeface="Calibri" charset="0"/>
                <a:ea typeface="ＭＳ Ｐゴシック" charset="0"/>
                <a:cs typeface="Calibri" charset="0"/>
              </a:rPr>
              <a:t>The CEOS Data Cube initiative was endorsed at the recent CEOS SIT Workshop.  The activity is led by the SEO, GA, and CSIRO and will continue as a “Future Data Architecture” task through 2017.</a:t>
            </a:r>
          </a:p>
          <a:p>
            <a:pPr marL="222250" indent="-222250">
              <a:buFont typeface="Wingdings" charset="2"/>
              <a:buChar char="§"/>
            </a:pPr>
            <a:r>
              <a:rPr lang="en-US" b="1" dirty="0">
                <a:solidFill>
                  <a:srgbClr val="0000FF"/>
                </a:solidFill>
                <a:latin typeface="Calibri" charset="0"/>
                <a:ea typeface="ＭＳ Ｐゴシック" charset="0"/>
                <a:cs typeface="Calibri" charset="0"/>
              </a:rPr>
              <a:t>Proposed Action</a:t>
            </a:r>
            <a:r>
              <a:rPr lang="en-US" dirty="0">
                <a:solidFill>
                  <a:srgbClr val="0000FF"/>
                </a:solidFill>
                <a:latin typeface="Calibri" charset="0"/>
                <a:ea typeface="ＭＳ Ｐゴシック" charset="0"/>
                <a:cs typeface="Calibri" charset="0"/>
              </a:rPr>
              <a:t>: </a:t>
            </a:r>
            <a:r>
              <a:rPr lang="en-US" dirty="0">
                <a:solidFill>
                  <a:schemeClr val="tx1"/>
                </a:solidFill>
                <a:latin typeface="Calibri" charset="0"/>
                <a:ea typeface="ＭＳ Ｐゴシック" charset="0"/>
                <a:cs typeface="Calibri" charset="0"/>
              </a:rPr>
              <a:t>CEOS Data Cube team to prepare a governance plan for management of a consolidated open source repository by SIT-32. This will lay the foundation for fostering and growing a larger community of contributors to the CEOS Data Cube effort.</a:t>
            </a:r>
          </a:p>
          <a:p>
            <a:pPr marL="222250" indent="-222250">
              <a:buFont typeface="Wingdings" charset="2"/>
              <a:buChar char="§"/>
            </a:pPr>
            <a:endParaRPr lang="en-US" dirty="0">
              <a:solidFill>
                <a:schemeClr val="tx1"/>
              </a:solidFill>
              <a:latin typeface="Calibri" charset="0"/>
              <a:ea typeface="ＭＳ Ｐゴシック" charset="0"/>
              <a:cs typeface="Calibri" charset="0"/>
            </a:endParaRPr>
          </a:p>
        </p:txBody>
      </p:sp>
    </p:spTree>
    <p:extLst>
      <p:ext uri="{BB962C8B-B14F-4D97-AF65-F5344CB8AC3E}">
        <p14:creationId xmlns:p14="http://schemas.microsoft.com/office/powerpoint/2010/main" val="3937908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33600" y="228600"/>
            <a:ext cx="5410200" cy="677108"/>
          </a:xfrm>
          <a:prstGeom prst="rect">
            <a:avLst/>
          </a:prstGeom>
          <a:ln w="12700">
            <a:miter lim="400000"/>
          </a:ln>
        </p:spPr>
        <p:txBody>
          <a:bodyPr wrap="square" lIns="0" tIns="0" rIns="0" bIns="0">
            <a:spAutoFit/>
          </a:bodyPr>
          <a:lstStyle/>
          <a:p>
            <a:pPr algn="l"/>
            <a:r>
              <a:rPr lang="en-US" sz="4400" b="1" dirty="0">
                <a:latin typeface="Proxima Nova Regular"/>
                <a:ea typeface="Proxima Nova Regular"/>
                <a:cs typeface="Proxima Nova Regular"/>
              </a:rPr>
              <a:t>The Latest Trends</a:t>
            </a:r>
          </a:p>
        </p:txBody>
      </p:sp>
      <p:sp>
        <p:nvSpPr>
          <p:cNvPr id="5" name="Content Placeholder 2"/>
          <p:cNvSpPr txBox="1">
            <a:spLocks/>
          </p:cNvSpPr>
          <p:nvPr/>
        </p:nvSpPr>
        <p:spPr bwMode="auto">
          <a:xfrm>
            <a:off x="304800" y="1524000"/>
            <a:ext cx="4419600" cy="49530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349250" indent="-349250" defTabSz="914400">
              <a:spcBef>
                <a:spcPct val="20000"/>
              </a:spcBef>
              <a:buFont typeface="Arial"/>
              <a:buChar char="•"/>
            </a:pPr>
            <a:r>
              <a:rPr lang="en-US" sz="3400" dirty="0">
                <a:solidFill>
                  <a:srgbClr val="002569"/>
                </a:solidFill>
                <a:latin typeface="Calibri" charset="0"/>
                <a:cs typeface="Calibri" charset="0"/>
              </a:rPr>
              <a:t>Free and open data</a:t>
            </a:r>
          </a:p>
          <a:p>
            <a:pPr marL="349250" indent="-349250" defTabSz="914400">
              <a:spcBef>
                <a:spcPct val="20000"/>
              </a:spcBef>
              <a:buFont typeface="Arial"/>
              <a:buChar char="•"/>
            </a:pPr>
            <a:r>
              <a:rPr lang="en-US" sz="3400" dirty="0">
                <a:solidFill>
                  <a:srgbClr val="002569"/>
                </a:solidFill>
                <a:latin typeface="Calibri" charset="0"/>
                <a:cs typeface="Calibri" charset="0"/>
              </a:rPr>
              <a:t>Growing data volumes</a:t>
            </a:r>
          </a:p>
          <a:p>
            <a:pPr marL="349250" indent="-349250" defTabSz="914400">
              <a:spcBef>
                <a:spcPct val="20000"/>
              </a:spcBef>
              <a:buFont typeface="Arial"/>
              <a:buChar char="•"/>
            </a:pPr>
            <a:r>
              <a:rPr lang="en-US" sz="3400" dirty="0">
                <a:solidFill>
                  <a:srgbClr val="002569"/>
                </a:solidFill>
                <a:latin typeface="Calibri" charset="0"/>
                <a:cs typeface="Calibri" charset="0"/>
              </a:rPr>
              <a:t>Improved computing technologies</a:t>
            </a:r>
          </a:p>
          <a:p>
            <a:pPr marL="349250" indent="-349250" defTabSz="914400">
              <a:spcBef>
                <a:spcPct val="20000"/>
              </a:spcBef>
              <a:buFont typeface="Arial"/>
              <a:buChar char="•"/>
            </a:pPr>
            <a:r>
              <a:rPr lang="en-US" sz="3400" dirty="0">
                <a:solidFill>
                  <a:srgbClr val="002569"/>
                </a:solidFill>
                <a:latin typeface="Calibri" charset="0"/>
                <a:cs typeface="Calibri" charset="0"/>
              </a:rPr>
              <a:t>Open source software</a:t>
            </a:r>
          </a:p>
          <a:p>
            <a:pPr marL="349250" indent="-349250" defTabSz="914400">
              <a:spcBef>
                <a:spcPct val="20000"/>
              </a:spcBef>
              <a:buFont typeface="Arial"/>
              <a:buChar char="•"/>
            </a:pPr>
            <a:r>
              <a:rPr lang="en-US" sz="3400" dirty="0">
                <a:solidFill>
                  <a:srgbClr val="002569"/>
                </a:solidFill>
                <a:latin typeface="Calibri" charset="0"/>
                <a:cs typeface="Calibri" charset="0"/>
              </a:rPr>
              <a:t>Pre-processed products</a:t>
            </a:r>
          </a:p>
        </p:txBody>
      </p:sp>
      <p:pic>
        <p:nvPicPr>
          <p:cNvPr id="4" name="Picture 3"/>
          <p:cNvPicPr>
            <a:picLocks noChangeAspect="1"/>
          </p:cNvPicPr>
          <p:nvPr/>
        </p:nvPicPr>
        <p:blipFill>
          <a:blip r:embed="rId3"/>
          <a:stretch>
            <a:fillRect/>
          </a:stretch>
        </p:blipFill>
        <p:spPr>
          <a:xfrm>
            <a:off x="4953000" y="1320800"/>
            <a:ext cx="4042986" cy="3175000"/>
          </a:xfrm>
          <a:prstGeom prst="rect">
            <a:avLst/>
          </a:prstGeom>
        </p:spPr>
      </p:pic>
      <p:pic>
        <p:nvPicPr>
          <p:cNvPr id="6" name="Picture 5"/>
          <p:cNvPicPr>
            <a:picLocks noChangeAspect="1"/>
          </p:cNvPicPr>
          <p:nvPr/>
        </p:nvPicPr>
        <p:blipFill>
          <a:blip r:embed="rId4"/>
          <a:stretch>
            <a:fillRect/>
          </a:stretch>
        </p:blipFill>
        <p:spPr>
          <a:xfrm>
            <a:off x="5105400" y="4691683"/>
            <a:ext cx="3886200" cy="1937717"/>
          </a:xfrm>
          <a:prstGeom prst="rect">
            <a:avLst/>
          </a:prstGeom>
        </p:spPr>
      </p:pic>
    </p:spTree>
    <p:extLst>
      <p:ext uri="{BB962C8B-B14F-4D97-AF65-F5344CB8AC3E}">
        <p14:creationId xmlns:p14="http://schemas.microsoft.com/office/powerpoint/2010/main" val="24921674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228600"/>
            <a:ext cx="5486400" cy="615553"/>
          </a:xfrm>
          <a:prstGeom prst="rect">
            <a:avLst/>
          </a:prstGeom>
          <a:ln w="12700">
            <a:miter lim="400000"/>
          </a:ln>
        </p:spPr>
        <p:txBody>
          <a:bodyPr wrap="square" lIns="0" tIns="0" rIns="0" bIns="0">
            <a:spAutoFit/>
          </a:bodyPr>
          <a:lstStyle/>
          <a:p>
            <a:pPr algn="l"/>
            <a:r>
              <a:rPr lang="en-US" sz="4000" b="1" dirty="0">
                <a:latin typeface="Proxima Nova Regular"/>
                <a:ea typeface="Proxima Nova Regular"/>
                <a:cs typeface="Proxima Nova Regular"/>
              </a:rPr>
              <a:t>What are Data Cubes?</a:t>
            </a:r>
          </a:p>
        </p:txBody>
      </p:sp>
      <p:sp>
        <p:nvSpPr>
          <p:cNvPr id="5" name="Content Placeholder 2"/>
          <p:cNvSpPr txBox="1">
            <a:spLocks/>
          </p:cNvSpPr>
          <p:nvPr/>
        </p:nvSpPr>
        <p:spPr bwMode="auto">
          <a:xfrm>
            <a:off x="76200" y="1219200"/>
            <a:ext cx="4800600" cy="51054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166688" indent="-166688" defTabSz="914400">
              <a:spcBef>
                <a:spcPct val="20000"/>
              </a:spcBef>
              <a:buFont typeface="Arial"/>
              <a:buChar char="•"/>
            </a:pPr>
            <a:r>
              <a:rPr lang="en-US" sz="1900" b="1" dirty="0">
                <a:solidFill>
                  <a:srgbClr val="002569"/>
                </a:solidFill>
                <a:latin typeface="Calibri" charset="0"/>
                <a:cs typeface="Calibri" charset="0"/>
              </a:rPr>
              <a:t>Data Cube </a:t>
            </a:r>
            <a:r>
              <a:rPr lang="en-US" sz="1900" dirty="0">
                <a:solidFill>
                  <a:srgbClr val="002569"/>
                </a:solidFill>
                <a:latin typeface="Calibri" charset="0"/>
                <a:cs typeface="Calibri" charset="0"/>
              </a:rPr>
              <a:t>= Time-series multi-dimensional (space, time, data type) stack of spatially aligned pixels ready for analysis</a:t>
            </a:r>
          </a:p>
          <a:p>
            <a:pPr marL="166688" indent="-166688" defTabSz="914400">
              <a:spcBef>
                <a:spcPct val="20000"/>
              </a:spcBef>
              <a:buFont typeface="Arial"/>
              <a:buChar char="•"/>
            </a:pPr>
            <a:r>
              <a:rPr lang="en-US" sz="1900" b="1" dirty="0">
                <a:solidFill>
                  <a:srgbClr val="002569"/>
                </a:solidFill>
                <a:latin typeface="Calibri" charset="0"/>
                <a:cs typeface="Calibri" charset="0"/>
              </a:rPr>
              <a:t>Proven concept </a:t>
            </a:r>
            <a:r>
              <a:rPr lang="en-US" sz="1900" dirty="0">
                <a:solidFill>
                  <a:srgbClr val="002569"/>
                </a:solidFill>
                <a:latin typeface="Calibri" charset="0"/>
                <a:cs typeface="Calibri" charset="0"/>
              </a:rPr>
              <a:t>by Geoscience Australia (GA) and the Australian Space Agency (CSIRO) and planned for the future USGS Landsat archive.</a:t>
            </a:r>
          </a:p>
          <a:p>
            <a:pPr marL="166688" indent="-166688" defTabSz="914400">
              <a:spcBef>
                <a:spcPct val="20000"/>
              </a:spcBef>
              <a:buFont typeface="Arial"/>
              <a:buChar char="•"/>
            </a:pPr>
            <a:r>
              <a:rPr lang="en-US" sz="1900" b="1" dirty="0" smtClean="0">
                <a:solidFill>
                  <a:srgbClr val="002569"/>
                </a:solidFill>
                <a:latin typeface="Calibri" charset="0"/>
                <a:cs typeface="Calibri" charset="0"/>
              </a:rPr>
              <a:t>Analysis </a:t>
            </a:r>
            <a:r>
              <a:rPr lang="en-US" sz="1900" b="1" dirty="0">
                <a:solidFill>
                  <a:srgbClr val="002569"/>
                </a:solidFill>
                <a:latin typeface="Calibri" charset="0"/>
                <a:cs typeface="Calibri" charset="0"/>
              </a:rPr>
              <a:t>Ready Data (ARD) .</a:t>
            </a:r>
            <a:r>
              <a:rPr lang="en-US" sz="1900" dirty="0">
                <a:solidFill>
                  <a:srgbClr val="002569"/>
                </a:solidFill>
                <a:latin typeface="Calibri" charset="0"/>
                <a:cs typeface="Calibri" charset="0"/>
              </a:rPr>
              <a:t>.. Dependent on processed products to reduce processing burden on users</a:t>
            </a:r>
          </a:p>
          <a:p>
            <a:pPr marL="166688" indent="-166688" defTabSz="914400">
              <a:spcBef>
                <a:spcPct val="20000"/>
              </a:spcBef>
              <a:buFont typeface="Arial"/>
              <a:buChar char="•"/>
            </a:pPr>
            <a:r>
              <a:rPr lang="en-US" sz="1900" b="1" dirty="0">
                <a:solidFill>
                  <a:srgbClr val="002569"/>
                </a:solidFill>
                <a:latin typeface="Calibri" charset="0"/>
                <a:cs typeface="Calibri" charset="0"/>
              </a:rPr>
              <a:t>Open source </a:t>
            </a:r>
            <a:r>
              <a:rPr lang="en-US" sz="1900" dirty="0">
                <a:solidFill>
                  <a:srgbClr val="002569"/>
                </a:solidFill>
                <a:latin typeface="Calibri" charset="0"/>
                <a:cs typeface="Calibri" charset="0"/>
              </a:rPr>
              <a:t>software approach allows free access, promotes expanded capabilities, and increases data usage. </a:t>
            </a:r>
          </a:p>
          <a:p>
            <a:pPr marL="166688" indent="-166688" defTabSz="914400">
              <a:spcBef>
                <a:spcPct val="20000"/>
              </a:spcBef>
              <a:buFont typeface="Arial"/>
              <a:buChar char="•"/>
            </a:pPr>
            <a:r>
              <a:rPr lang="en-US" sz="1900" b="1" dirty="0">
                <a:solidFill>
                  <a:srgbClr val="002569"/>
                </a:solidFill>
                <a:latin typeface="Calibri" charset="0"/>
                <a:cs typeface="Calibri" charset="0"/>
              </a:rPr>
              <a:t>Unique features: </a:t>
            </a:r>
            <a:r>
              <a:rPr lang="en-US" sz="1900" dirty="0">
                <a:solidFill>
                  <a:srgbClr val="002569"/>
                </a:solidFill>
                <a:latin typeface="Calibri" charset="0"/>
                <a:cs typeface="Calibri" charset="0"/>
              </a:rPr>
              <a:t>exploits time series, increases data interoperability, and supports many new</a:t>
            </a:r>
            <a:r>
              <a:rPr lang="en-US" sz="1900" b="1" dirty="0">
                <a:solidFill>
                  <a:srgbClr val="002569"/>
                </a:solidFill>
                <a:latin typeface="Calibri" charset="0"/>
                <a:cs typeface="Calibri" charset="0"/>
              </a:rPr>
              <a:t> </a:t>
            </a:r>
            <a:r>
              <a:rPr lang="en-US" sz="1900" dirty="0">
                <a:solidFill>
                  <a:srgbClr val="002569"/>
                </a:solidFill>
                <a:latin typeface="Calibri" charset="0"/>
                <a:cs typeface="Calibri" charset="0"/>
              </a:rPr>
              <a:t>applications.</a:t>
            </a:r>
          </a:p>
        </p:txBody>
      </p:sp>
      <p:pic>
        <p:nvPicPr>
          <p:cNvPr id="8" name="Picture 7"/>
          <p:cNvPicPr>
            <a:picLocks noChangeAspect="1"/>
          </p:cNvPicPr>
          <p:nvPr/>
        </p:nvPicPr>
        <p:blipFill>
          <a:blip r:embed="rId3"/>
          <a:stretch>
            <a:fillRect/>
          </a:stretch>
        </p:blipFill>
        <p:spPr>
          <a:xfrm>
            <a:off x="6934200" y="3886200"/>
            <a:ext cx="2133600" cy="2133600"/>
          </a:xfrm>
          <a:prstGeom prst="rect">
            <a:avLst/>
          </a:prstGeom>
        </p:spPr>
      </p:pic>
      <p:pic>
        <p:nvPicPr>
          <p:cNvPr id="3" name="Picture 2" descr="Cube_Laye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371600"/>
            <a:ext cx="2280693" cy="3204051"/>
          </a:xfrm>
          <a:prstGeom prst="rect">
            <a:avLst/>
          </a:prstGeom>
        </p:spPr>
      </p:pic>
      <p:cxnSp>
        <p:nvCxnSpPr>
          <p:cNvPr id="9" name="Straight Arrow Connector 8"/>
          <p:cNvCxnSpPr/>
          <p:nvPr/>
        </p:nvCxnSpPr>
        <p:spPr bwMode="auto">
          <a:xfrm>
            <a:off x="6172200" y="2514600"/>
            <a:ext cx="0" cy="2667000"/>
          </a:xfrm>
          <a:prstGeom prst="straightConnector1">
            <a:avLst/>
          </a:prstGeom>
          <a:ln w="76200">
            <a:solidFill>
              <a:srgbClr val="FF0000"/>
            </a:solidFill>
            <a:headEnd type="none" w="med" len="med"/>
            <a:tailEnd type="triangle" w="med" len="lg"/>
          </a:ln>
        </p:spPr>
        <p:style>
          <a:lnRef idx="3">
            <a:schemeClr val="accent6"/>
          </a:lnRef>
          <a:fillRef idx="0">
            <a:schemeClr val="accent6"/>
          </a:fillRef>
          <a:effectRef idx="2">
            <a:schemeClr val="accent6"/>
          </a:effectRef>
          <a:fontRef idx="minor">
            <a:schemeClr val="tx1"/>
          </a:fontRef>
        </p:style>
      </p:cxnSp>
      <p:sp>
        <p:nvSpPr>
          <p:cNvPr id="11" name="TextBox 10"/>
          <p:cNvSpPr txBox="1"/>
          <p:nvPr/>
        </p:nvSpPr>
        <p:spPr>
          <a:xfrm>
            <a:off x="5867400" y="5257800"/>
            <a:ext cx="64371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2569"/>
                </a:solidFill>
                <a:effectLst/>
                <a:uFillTx/>
              </a:rPr>
              <a:t>TIME</a:t>
            </a:r>
          </a:p>
        </p:txBody>
      </p:sp>
      <p:sp>
        <p:nvSpPr>
          <p:cNvPr id="10" name="Content Placeholder 2"/>
          <p:cNvSpPr txBox="1">
            <a:spLocks/>
          </p:cNvSpPr>
          <p:nvPr/>
        </p:nvSpPr>
        <p:spPr bwMode="auto">
          <a:xfrm>
            <a:off x="228600" y="6019800"/>
            <a:ext cx="8763000" cy="457200"/>
          </a:xfrm>
          <a:prstGeom prst="rect">
            <a:avLst/>
          </a:prstGeom>
          <a:noFill/>
          <a:ln w="9525">
            <a:no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2400" b="1" dirty="0">
                <a:solidFill>
                  <a:srgbClr val="FF0000"/>
                </a:solidFill>
                <a:latin typeface="Calibri" charset="0"/>
                <a:cs typeface="Calibri" charset="0"/>
              </a:rPr>
              <a:t>Data Cubes are one example of a Future Data Architecture</a:t>
            </a:r>
          </a:p>
        </p:txBody>
      </p:sp>
    </p:spTree>
    <p:extLst>
      <p:ext uri="{BB962C8B-B14F-4D97-AF65-F5344CB8AC3E}">
        <p14:creationId xmlns:p14="http://schemas.microsoft.com/office/powerpoint/2010/main" val="3647921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057400" y="228600"/>
            <a:ext cx="5410200" cy="646331"/>
          </a:xfrm>
        </p:spPr>
        <p:txBody>
          <a:bodyPr wrap="square">
            <a:spAutoFit/>
          </a:bodyPr>
          <a:lstStyle/>
          <a:p>
            <a:pPr algn="l" eaLnBrk="1" hangingPunct="1"/>
            <a:r>
              <a:rPr lang="en-US" sz="3600" b="1" dirty="0">
                <a:latin typeface="Tahoma" charset="0"/>
                <a:ea typeface="ＭＳ Ｐゴシック" charset="0"/>
                <a:cs typeface="ＭＳ Ｐゴシック" charset="0"/>
              </a:rPr>
              <a:t>Data Cube Work Plan</a:t>
            </a:r>
            <a:endParaRPr lang="en-US" sz="40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pic>
        <p:nvPicPr>
          <p:cNvPr id="3" name="Picture 2"/>
          <p:cNvPicPr>
            <a:picLocks noChangeAspect="1"/>
          </p:cNvPicPr>
          <p:nvPr/>
        </p:nvPicPr>
        <p:blipFill>
          <a:blip r:embed="rId3"/>
          <a:stretch>
            <a:fillRect/>
          </a:stretch>
        </p:blipFill>
        <p:spPr>
          <a:xfrm>
            <a:off x="6413699" y="1371601"/>
            <a:ext cx="2579812" cy="3657600"/>
          </a:xfrm>
          <a:prstGeom prst="rect">
            <a:avLst/>
          </a:prstGeom>
        </p:spPr>
      </p:pic>
      <p:sp>
        <p:nvSpPr>
          <p:cNvPr id="6" name="Content Placeholder 2"/>
          <p:cNvSpPr txBox="1">
            <a:spLocks/>
          </p:cNvSpPr>
          <p:nvPr/>
        </p:nvSpPr>
        <p:spPr>
          <a:xfrm>
            <a:off x="152400" y="1295400"/>
            <a:ext cx="6172200" cy="4953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22250" indent="-222250">
              <a:buFont typeface="Wingdings" charset="2"/>
              <a:buChar char="§"/>
            </a:pPr>
            <a:r>
              <a:rPr lang="en-US" sz="2000" dirty="0">
                <a:solidFill>
                  <a:schemeClr val="tx1"/>
                </a:solidFill>
                <a:latin typeface="Calibri" charset="0"/>
                <a:ea typeface="ＭＳ Ｐゴシック" charset="0"/>
                <a:cs typeface="Calibri" charset="0"/>
              </a:rPr>
              <a:t>Provides a reference for internal and external Data Cube activities as there is great interest in Data Cubes and Future Data Architectures (FDA)</a:t>
            </a:r>
          </a:p>
          <a:p>
            <a:pPr marL="222250" indent="-222250">
              <a:buFont typeface="Wingdings" charset="2"/>
              <a:buChar char="§"/>
            </a:pPr>
            <a:r>
              <a:rPr lang="en-US" sz="2000" dirty="0">
                <a:solidFill>
                  <a:schemeClr val="tx1"/>
                </a:solidFill>
                <a:latin typeface="Calibri" charset="0"/>
                <a:ea typeface="ＭＳ Ｐゴシック" charset="0"/>
                <a:cs typeface="Calibri" charset="0"/>
              </a:rPr>
              <a:t>Provides a reference for CEOS agency contributions and discussion by CEOS leadership regarding coordination to ensure outcomes</a:t>
            </a:r>
          </a:p>
          <a:p>
            <a:pPr marL="222250" indent="-222250">
              <a:buFont typeface="Wingdings" charset="2"/>
              <a:buChar char="§"/>
            </a:pPr>
            <a:r>
              <a:rPr lang="en-US" sz="2000" dirty="0">
                <a:solidFill>
                  <a:schemeClr val="tx1"/>
                </a:solidFill>
                <a:latin typeface="Calibri" charset="0"/>
                <a:ea typeface="ＭＳ Ｐゴシック" charset="0"/>
                <a:cs typeface="Calibri" charset="0"/>
              </a:rPr>
              <a:t>The majority of the work is managed and funded by the SEO and GA with significant contributions by CSIRO.</a:t>
            </a:r>
          </a:p>
          <a:p>
            <a:pPr marL="222250" indent="-222250">
              <a:buFont typeface="Wingdings" charset="2"/>
              <a:buChar char="§"/>
            </a:pPr>
            <a:r>
              <a:rPr lang="en-US" sz="2000" dirty="0">
                <a:solidFill>
                  <a:schemeClr val="tx1"/>
                </a:solidFill>
                <a:latin typeface="Calibri" charset="0"/>
                <a:ea typeface="ＭＳ Ｐゴシック" charset="0"/>
                <a:cs typeface="Calibri" charset="0"/>
              </a:rPr>
              <a:t>The plan utilizes elements of the Australian AGDC development and is consistent with the USGS LCMAP plans. </a:t>
            </a:r>
          </a:p>
          <a:p>
            <a:pPr marL="222250" indent="-222250">
              <a:buFont typeface="Wingdings" charset="2"/>
              <a:buChar char="§"/>
            </a:pPr>
            <a:r>
              <a:rPr lang="en-US" sz="2000" dirty="0">
                <a:solidFill>
                  <a:schemeClr val="tx1"/>
                </a:solidFill>
                <a:latin typeface="Calibri" charset="0"/>
                <a:ea typeface="ＭＳ Ｐゴシック" charset="0"/>
                <a:cs typeface="Calibri" charset="0"/>
              </a:rPr>
              <a:t>The document captures expected outcomes and planned tasks.</a:t>
            </a:r>
          </a:p>
          <a:p>
            <a:pPr marL="222250" indent="-222250">
              <a:buFont typeface="Wingdings" charset="2"/>
              <a:buChar char="§"/>
            </a:pPr>
            <a:r>
              <a:rPr lang="en-US" sz="2000" dirty="0">
                <a:solidFill>
                  <a:schemeClr val="tx1"/>
                </a:solidFill>
                <a:latin typeface="Calibri" charset="0"/>
                <a:ea typeface="ＭＳ Ｐゴシック" charset="0"/>
                <a:cs typeface="Calibri" charset="0"/>
              </a:rPr>
              <a:t>Version 1.0 released at SIT-WS (Sept 2016) </a:t>
            </a:r>
            <a:br>
              <a:rPr lang="en-US" sz="2000" dirty="0">
                <a:solidFill>
                  <a:schemeClr val="tx1"/>
                </a:solidFill>
                <a:latin typeface="Calibri" charset="0"/>
                <a:ea typeface="ＭＳ Ｐゴシック" charset="0"/>
                <a:cs typeface="Calibri" charset="0"/>
              </a:rPr>
            </a:br>
            <a:r>
              <a:rPr lang="en-US" sz="2000" dirty="0">
                <a:solidFill>
                  <a:schemeClr val="tx1"/>
                </a:solidFill>
                <a:latin typeface="Calibri" charset="0"/>
                <a:ea typeface="ＭＳ Ｐゴシック" charset="0"/>
                <a:cs typeface="Calibri" charset="0"/>
              </a:rPr>
              <a:t>Version 1.1 released at Plenary (Oct 2016)  </a:t>
            </a:r>
          </a:p>
          <a:p>
            <a:pPr marL="222250" indent="-222250">
              <a:buFont typeface="Wingdings" charset="2"/>
              <a:buChar char="§"/>
            </a:pPr>
            <a:endParaRPr lang="en-US" sz="2000" dirty="0">
              <a:solidFill>
                <a:schemeClr val="tx1"/>
              </a:solidFill>
              <a:latin typeface="Calibri" charset="0"/>
              <a:ea typeface="ＭＳ Ｐゴシック" charset="0"/>
              <a:cs typeface="Calibri" charset="0"/>
            </a:endParaRPr>
          </a:p>
        </p:txBody>
      </p:sp>
    </p:spTree>
    <p:extLst>
      <p:ext uri="{BB962C8B-B14F-4D97-AF65-F5344CB8AC3E}">
        <p14:creationId xmlns:p14="http://schemas.microsoft.com/office/powerpoint/2010/main" val="2067194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2057400" y="228600"/>
            <a:ext cx="5410200" cy="646331"/>
          </a:xfrm>
        </p:spPr>
        <p:txBody>
          <a:bodyPr wrap="square">
            <a:spAutoFit/>
          </a:bodyPr>
          <a:lstStyle/>
          <a:p>
            <a:pPr algn="l" eaLnBrk="1" hangingPunct="1"/>
            <a:r>
              <a:rPr lang="en-US" sz="3600" b="1" dirty="0">
                <a:latin typeface="Tahoma" charset="0"/>
                <a:ea typeface="ＭＳ Ｐゴシック" charset="0"/>
                <a:cs typeface="ＭＳ Ｐゴシック" charset="0"/>
              </a:rPr>
              <a:t>Work Plan Tasks</a:t>
            </a:r>
            <a:endParaRPr lang="en-US" sz="4000" b="1" dirty="0">
              <a:solidFill>
                <a:srgbClr val="FFD799"/>
              </a:solidFill>
              <a:latin typeface="Tahoma" charset="0"/>
              <a:ea typeface="ＭＳ Ｐゴシック" charset="0"/>
              <a:cs typeface="ＭＳ Ｐゴシック" charset="0"/>
            </a:endParaRPr>
          </a:p>
        </p:txBody>
      </p:sp>
      <p:cxnSp>
        <p:nvCxnSpPr>
          <p:cNvPr id="80905" name="Straight Arrow Connector 2"/>
          <p:cNvCxnSpPr>
            <a:cxnSpLocks noChangeShapeType="1"/>
          </p:cNvCxnSpPr>
          <p:nvPr/>
        </p:nvCxnSpPr>
        <p:spPr bwMode="auto">
          <a:xfrm flipH="1">
            <a:off x="1816100" y="6284913"/>
            <a:ext cx="949325" cy="344487"/>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arrow" w="med" len="med"/>
              </a14:hiddenLine>
            </a:ext>
          </a:extLst>
        </p:spPr>
      </p:cxnSp>
      <p:sp>
        <p:nvSpPr>
          <p:cNvPr id="6" name="Content Placeholder 2"/>
          <p:cNvSpPr txBox="1">
            <a:spLocks/>
          </p:cNvSpPr>
          <p:nvPr/>
        </p:nvSpPr>
        <p:spPr>
          <a:xfrm>
            <a:off x="152400" y="1295400"/>
            <a:ext cx="8839200" cy="4953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22250" indent="-222250">
              <a:buFont typeface="Wingdings" charset="2"/>
              <a:buChar char="§"/>
            </a:pPr>
            <a:r>
              <a:rPr lang="en-US" sz="2000" dirty="0">
                <a:solidFill>
                  <a:schemeClr val="tx1"/>
                </a:solidFill>
                <a:latin typeface="Calibri" charset="0"/>
                <a:ea typeface="ＭＳ Ｐゴシック" charset="0"/>
                <a:cs typeface="Calibri" charset="0"/>
              </a:rPr>
              <a:t>The Work Plan includes a new task summary that summarizes the responsible groups and the status and schedule for each task.</a:t>
            </a:r>
          </a:p>
          <a:p>
            <a:pPr marL="222250" indent="-222250">
              <a:buFont typeface="Wingdings" charset="2"/>
              <a:buChar char="§"/>
            </a:pPr>
            <a:r>
              <a:rPr lang="en-US" sz="2000" dirty="0">
                <a:solidFill>
                  <a:schemeClr val="tx1"/>
                </a:solidFill>
                <a:latin typeface="Calibri" charset="0"/>
                <a:ea typeface="ＭＳ Ｐゴシック" charset="0"/>
                <a:cs typeface="Calibri" charset="0"/>
              </a:rPr>
              <a:t>The tasks are grouped into 5 major categories ... (1) Core Technology, (2) Data Preparation and Formatting, (3) Prototypes, (4) User Requirements and Engagement, and (5) Capacity Building. Here are some highlights ...</a:t>
            </a:r>
            <a:br>
              <a:rPr lang="en-US" sz="2000" dirty="0">
                <a:solidFill>
                  <a:schemeClr val="tx1"/>
                </a:solidFill>
                <a:latin typeface="Calibri" charset="0"/>
                <a:ea typeface="ＭＳ Ｐゴシック" charset="0"/>
                <a:cs typeface="Calibri" charset="0"/>
              </a:rPr>
            </a:br>
            <a:endParaRPr lang="en-US" sz="2000" dirty="0">
              <a:solidFill>
                <a:schemeClr val="tx1"/>
              </a:solidFill>
              <a:latin typeface="Calibri" charset="0"/>
              <a:ea typeface="ＭＳ Ｐゴシック" charset="0"/>
              <a:cs typeface="Calibri" charset="0"/>
            </a:endParaRPr>
          </a:p>
          <a:p>
            <a:pPr marL="514350" lvl="1" indent="-288925">
              <a:buFont typeface="Courier New"/>
              <a:buChar char="o"/>
            </a:pPr>
            <a:r>
              <a:rPr lang="en-US" sz="2000" b="1" dirty="0">
                <a:solidFill>
                  <a:schemeClr val="tx1"/>
                </a:solidFill>
                <a:latin typeface="Calibri" charset="0"/>
                <a:ea typeface="ＭＳ Ｐゴシック" charset="0"/>
                <a:cs typeface="Calibri" charset="0"/>
              </a:rPr>
              <a:t>Core Technology </a:t>
            </a:r>
            <a:r>
              <a:rPr lang="en-US" sz="2000" dirty="0">
                <a:solidFill>
                  <a:schemeClr val="tx1"/>
                </a:solidFill>
                <a:latin typeface="Calibri" charset="0"/>
                <a:ea typeface="ＭＳ Ｐゴシック" charset="0"/>
                <a:cs typeface="Calibri" charset="0"/>
              </a:rPr>
              <a:t>... Amazon demo (</a:t>
            </a:r>
            <a:r>
              <a:rPr lang="en-US" sz="2000" dirty="0">
                <a:solidFill>
                  <a:srgbClr val="FF0000"/>
                </a:solidFill>
                <a:latin typeface="Calibri" charset="0"/>
                <a:ea typeface="ＭＳ Ｐゴシック" charset="0"/>
                <a:cs typeface="Calibri" charset="0"/>
              </a:rPr>
              <a:t>next charts</a:t>
            </a:r>
            <a:r>
              <a:rPr lang="en-US" sz="2000" dirty="0">
                <a:solidFill>
                  <a:schemeClr val="tx1"/>
                </a:solidFill>
                <a:latin typeface="Calibri" charset="0"/>
                <a:ea typeface="ＭＳ Ｐゴシック" charset="0"/>
                <a:cs typeface="Calibri" charset="0"/>
              </a:rPr>
              <a:t>), GIS integration (ArcGIS, QGIS), Change Detection (CCDC, BFAST)</a:t>
            </a:r>
          </a:p>
          <a:p>
            <a:pPr marL="514350" lvl="1" indent="-288925">
              <a:buFont typeface="Courier New"/>
              <a:buChar char="o"/>
            </a:pPr>
            <a:r>
              <a:rPr lang="en-US" sz="2000" b="1" dirty="0">
                <a:solidFill>
                  <a:schemeClr val="tx1"/>
                </a:solidFill>
                <a:latin typeface="Calibri" charset="0"/>
                <a:ea typeface="ＭＳ Ｐゴシック" charset="0"/>
                <a:cs typeface="Calibri" charset="0"/>
              </a:rPr>
              <a:t>Data Preparation </a:t>
            </a:r>
            <a:r>
              <a:rPr lang="en-US" sz="2000" dirty="0">
                <a:solidFill>
                  <a:schemeClr val="tx1"/>
                </a:solidFill>
                <a:latin typeface="Calibri" charset="0"/>
                <a:ea typeface="ＭＳ Ｐゴシック" charset="0"/>
                <a:cs typeface="Calibri" charset="0"/>
              </a:rPr>
              <a:t>... Working on Data Cube ingestors for Sentinels,</a:t>
            </a:r>
            <a:br>
              <a:rPr lang="en-US" sz="2000" dirty="0">
                <a:solidFill>
                  <a:schemeClr val="tx1"/>
                </a:solidFill>
                <a:latin typeface="Calibri" charset="0"/>
                <a:ea typeface="ＭＳ Ｐゴシック" charset="0"/>
                <a:cs typeface="Calibri" charset="0"/>
              </a:rPr>
            </a:br>
            <a:r>
              <a:rPr lang="en-US" sz="2000" dirty="0">
                <a:solidFill>
                  <a:schemeClr val="tx1"/>
                </a:solidFill>
                <a:latin typeface="Calibri" charset="0"/>
                <a:ea typeface="ＭＳ Ｐゴシック" charset="0"/>
                <a:cs typeface="Calibri" charset="0"/>
              </a:rPr>
              <a:t>SRTM/ASTER, SPOT-5, ALOS-PALSAR and climate data</a:t>
            </a:r>
          </a:p>
          <a:p>
            <a:pPr marL="514350" lvl="1" indent="-288925">
              <a:buFont typeface="Courier New"/>
              <a:buChar char="o"/>
            </a:pPr>
            <a:r>
              <a:rPr lang="en-US" sz="2000" b="1" dirty="0">
                <a:solidFill>
                  <a:schemeClr val="tx1"/>
                </a:solidFill>
                <a:latin typeface="Calibri" charset="0"/>
                <a:ea typeface="ＭＳ Ｐゴシック" charset="0"/>
                <a:cs typeface="Calibri" charset="0"/>
              </a:rPr>
              <a:t>Prototypes</a:t>
            </a:r>
            <a:r>
              <a:rPr lang="en-US" sz="2000" dirty="0">
                <a:solidFill>
                  <a:schemeClr val="tx1"/>
                </a:solidFill>
                <a:latin typeface="Calibri" charset="0"/>
                <a:ea typeface="ＭＳ Ｐゴシック" charset="0"/>
                <a:cs typeface="Calibri" charset="0"/>
              </a:rPr>
              <a:t> ... Colombia and Switzerland in progress. Others proposed or in planning: FDA pilot, Asia Cube, Balkans, Disasters Landslide Pilot</a:t>
            </a:r>
          </a:p>
          <a:p>
            <a:pPr marL="514350" lvl="1" indent="-288925">
              <a:buFont typeface="Courier New"/>
              <a:buChar char="o"/>
            </a:pPr>
            <a:r>
              <a:rPr lang="en-US" sz="2000" b="1" dirty="0">
                <a:solidFill>
                  <a:schemeClr val="tx1"/>
                </a:solidFill>
                <a:latin typeface="Calibri" charset="0"/>
                <a:ea typeface="ＭＳ Ｐゴシック" charset="0"/>
                <a:cs typeface="Calibri" charset="0"/>
              </a:rPr>
              <a:t>User Engagement </a:t>
            </a:r>
            <a:r>
              <a:rPr lang="en-US" sz="2000" dirty="0">
                <a:solidFill>
                  <a:schemeClr val="tx1"/>
                </a:solidFill>
                <a:latin typeface="Calibri" charset="0"/>
                <a:ea typeface="ＭＳ Ｐゴシック" charset="0"/>
                <a:cs typeface="Calibri" charset="0"/>
              </a:rPr>
              <a:t>... FAO Forest Division and SEPAL tool integration</a:t>
            </a:r>
          </a:p>
          <a:p>
            <a:pPr marL="514350" lvl="1" indent="-288925">
              <a:buFont typeface="Courier New"/>
              <a:buChar char="o"/>
            </a:pPr>
            <a:r>
              <a:rPr lang="en-US" sz="2000" b="1" dirty="0">
                <a:solidFill>
                  <a:schemeClr val="tx1"/>
                </a:solidFill>
                <a:latin typeface="Calibri" charset="0"/>
                <a:ea typeface="ＭＳ Ｐゴシック" charset="0"/>
                <a:cs typeface="Calibri" charset="0"/>
              </a:rPr>
              <a:t>Capacity Building </a:t>
            </a:r>
            <a:r>
              <a:rPr lang="en-US" sz="2000" dirty="0">
                <a:solidFill>
                  <a:schemeClr val="tx1"/>
                </a:solidFill>
                <a:latin typeface="Calibri" charset="0"/>
                <a:ea typeface="ＭＳ Ｐゴシック" charset="0"/>
                <a:cs typeface="Calibri" charset="0"/>
              </a:rPr>
              <a:t>... ALOS-PALSAR training manual completed, World Bank (Lake Chad, Tonga, Togo), SERVIR training in Jan 2017</a:t>
            </a:r>
          </a:p>
        </p:txBody>
      </p:sp>
    </p:spTree>
    <p:extLst>
      <p:ext uri="{BB962C8B-B14F-4D97-AF65-F5344CB8AC3E}">
        <p14:creationId xmlns:p14="http://schemas.microsoft.com/office/powerpoint/2010/main" val="415276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52400" y="1066800"/>
            <a:ext cx="4724400" cy="5715000"/>
          </a:xfrm>
          <a:prstGeom prst="rect">
            <a:avLst/>
          </a:prstGeom>
          <a:solidFill>
            <a:srgbClr val="FFFFFF"/>
          </a:solidFill>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2000" b="1" dirty="0">
                <a:latin typeface="Calibri" charset="0"/>
                <a:ea typeface="ＭＳ Ｐゴシック" charset="0"/>
                <a:cs typeface="Calibri" charset="0"/>
              </a:rPr>
              <a:t>Data Cubes</a:t>
            </a:r>
            <a:endParaRPr lang="en-US" sz="2000" dirty="0">
              <a:latin typeface="Calibri" charset="0"/>
              <a:ea typeface="ＭＳ Ｐゴシック" charset="0"/>
              <a:cs typeface="Calibri" charset="0"/>
            </a:endParaRPr>
          </a:p>
          <a:p>
            <a:pPr marL="171450" indent="-171450">
              <a:buFont typeface="Wingdings" charset="2"/>
              <a:buChar char="§"/>
            </a:pPr>
            <a:r>
              <a:rPr lang="en-US" sz="2000" dirty="0">
                <a:latin typeface="Calibri" charset="0"/>
                <a:ea typeface="ＭＳ Ｐゴシック" charset="0"/>
                <a:cs typeface="Calibri" charset="0"/>
              </a:rPr>
              <a:t>5 total cubes with 10+ years each</a:t>
            </a:r>
          </a:p>
          <a:p>
            <a:pPr marL="171450" indent="-171450">
              <a:buFont typeface="Wingdings" charset="2"/>
              <a:buChar char="§"/>
            </a:pPr>
            <a:r>
              <a:rPr lang="en-US" sz="2000" dirty="0">
                <a:latin typeface="Calibri" charset="0"/>
                <a:ea typeface="ＭＳ Ｐゴシック" charset="0"/>
                <a:cs typeface="Calibri" charset="0"/>
              </a:rPr>
              <a:t>Colombia: La Paya National Park </a:t>
            </a:r>
            <a:br>
              <a:rPr lang="en-US" sz="2000" dirty="0">
                <a:latin typeface="Calibri" charset="0"/>
                <a:ea typeface="ＭＳ Ｐゴシック" charset="0"/>
                <a:cs typeface="Calibri" charset="0"/>
              </a:rPr>
            </a:br>
            <a:r>
              <a:rPr lang="en-US" sz="2000" dirty="0">
                <a:latin typeface="Calibri" charset="0"/>
                <a:ea typeface="ＭＳ Ｐゴシック" charset="0"/>
                <a:cs typeface="Calibri" charset="0"/>
              </a:rPr>
              <a:t>and Meta River (RAPP region)</a:t>
            </a:r>
          </a:p>
          <a:p>
            <a:pPr marL="171450" indent="-171450">
              <a:buFont typeface="Wingdings" charset="2"/>
              <a:buChar char="§"/>
            </a:pPr>
            <a:r>
              <a:rPr lang="en-US" sz="2000" dirty="0">
                <a:latin typeface="Calibri" charset="0"/>
                <a:ea typeface="ＭＳ Ｐゴシック" charset="0"/>
                <a:cs typeface="Calibri" charset="0"/>
              </a:rPr>
              <a:t>Kenya: Western region (forests) </a:t>
            </a:r>
            <a:br>
              <a:rPr lang="en-US" sz="2000" dirty="0">
                <a:latin typeface="Calibri" charset="0"/>
                <a:ea typeface="ＭＳ Ｐゴシック" charset="0"/>
                <a:cs typeface="Calibri" charset="0"/>
              </a:rPr>
            </a:br>
            <a:r>
              <a:rPr lang="en-US" sz="2000" dirty="0">
                <a:latin typeface="Calibri" charset="0"/>
                <a:ea typeface="ＭＳ Ｐゴシック" charset="0"/>
                <a:cs typeface="Calibri" charset="0"/>
              </a:rPr>
              <a:t>and Lake Baringo</a:t>
            </a:r>
          </a:p>
          <a:p>
            <a:pPr marL="171450" indent="-171450">
              <a:buFont typeface="Wingdings" charset="2"/>
              <a:buChar char="§"/>
            </a:pPr>
            <a:r>
              <a:rPr lang="en-US" sz="2000" dirty="0">
                <a:latin typeface="Calibri" charset="0"/>
                <a:ea typeface="ＭＳ Ｐゴシック" charset="0"/>
                <a:cs typeface="Calibri" charset="0"/>
              </a:rPr>
              <a:t>Cameroon: Southern Lake Chad</a:t>
            </a:r>
          </a:p>
          <a:p>
            <a:pPr marL="0" indent="0">
              <a:buFont typeface="Arial"/>
              <a:buNone/>
            </a:pPr>
            <a:endParaRPr lang="en-US" sz="2000" dirty="0">
              <a:latin typeface="Calibri" charset="0"/>
              <a:ea typeface="ＭＳ Ｐゴシック" charset="0"/>
              <a:cs typeface="Calibri" charset="0"/>
            </a:endParaRPr>
          </a:p>
          <a:p>
            <a:pPr marL="0" indent="0">
              <a:buFont typeface="Arial"/>
              <a:buNone/>
            </a:pPr>
            <a:r>
              <a:rPr lang="en-US" sz="2000" b="1" dirty="0">
                <a:latin typeface="Calibri" charset="0"/>
                <a:ea typeface="ＭＳ Ｐゴシック" charset="0"/>
                <a:cs typeface="Calibri" charset="0"/>
              </a:rPr>
              <a:t>User Interface Features</a:t>
            </a:r>
          </a:p>
          <a:p>
            <a:pPr marL="171450" indent="-171450">
              <a:buFont typeface="Wingdings" charset="2"/>
              <a:buChar char="§"/>
            </a:pPr>
            <a:r>
              <a:rPr lang="en-US" sz="2000" dirty="0">
                <a:latin typeface="Calibri" charset="0"/>
                <a:ea typeface="ＭＳ Ｐゴシック" charset="0"/>
                <a:cs typeface="Calibri" charset="0"/>
              </a:rPr>
              <a:t>User-selected spatial region and time</a:t>
            </a:r>
          </a:p>
          <a:p>
            <a:pPr marL="171450" indent="-171450">
              <a:buFont typeface="Wingdings" charset="2"/>
              <a:buChar char="§"/>
            </a:pPr>
            <a:r>
              <a:rPr lang="en-US" sz="2000" dirty="0">
                <a:latin typeface="Calibri" charset="0"/>
                <a:ea typeface="ＭＳ Ｐゴシック" charset="0"/>
                <a:cs typeface="Calibri" charset="0"/>
              </a:rPr>
              <a:t>Analysis capability for custom cloud-free mosaics, WOFS water detection, Total Suspended Matter (TSM) water quality, and Fractional Cover (</a:t>
            </a:r>
            <a:r>
              <a:rPr lang="en-US" sz="2000" dirty="0">
                <a:solidFill>
                  <a:srgbClr val="FF0000"/>
                </a:solidFill>
                <a:latin typeface="Calibri" charset="0"/>
                <a:ea typeface="ＭＳ Ｐゴシック" charset="0"/>
                <a:cs typeface="Calibri" charset="0"/>
              </a:rPr>
              <a:t>coming soon</a:t>
            </a:r>
            <a:r>
              <a:rPr lang="en-US" sz="2000" dirty="0">
                <a:latin typeface="Calibri" charset="0"/>
                <a:ea typeface="ＭＳ Ｐゴシック" charset="0"/>
                <a:cs typeface="Calibri" charset="0"/>
              </a:rPr>
              <a:t>).</a:t>
            </a:r>
          </a:p>
          <a:p>
            <a:pPr marL="171450" indent="-171450">
              <a:buFont typeface="Wingdings" charset="2"/>
              <a:buChar char="§"/>
            </a:pPr>
            <a:r>
              <a:rPr lang="en-US" sz="2000" dirty="0">
                <a:latin typeface="Calibri" charset="0"/>
                <a:ea typeface="ＭＳ Ｐゴシック" charset="0"/>
                <a:cs typeface="Calibri" charset="0"/>
              </a:rPr>
              <a:t>Outputs in GEOTIFF and time series GIF animations</a:t>
            </a:r>
          </a:p>
        </p:txBody>
      </p:sp>
      <p:sp>
        <p:nvSpPr>
          <p:cNvPr id="6146" name="Title 1"/>
          <p:cNvSpPr>
            <a:spLocks noGrp="1"/>
          </p:cNvSpPr>
          <p:nvPr>
            <p:ph type="title"/>
          </p:nvPr>
        </p:nvSpPr>
        <p:spPr>
          <a:xfrm>
            <a:off x="2151688" y="152400"/>
            <a:ext cx="5163513" cy="553998"/>
          </a:xfrm>
          <a:ln w="12700">
            <a:miter lim="400000"/>
          </a:ln>
        </p:spPr>
        <p:txBody>
          <a:bodyPr wrap="square" lIns="0" tIns="0" rIns="0" bIns="0">
            <a:spAutoFit/>
          </a:bodyPr>
          <a:lstStyle/>
          <a:p>
            <a:r>
              <a:rPr lang="en-US" dirty="0">
                <a:solidFill>
                  <a:srgbClr val="FFFFFF"/>
                </a:solidFill>
                <a:latin typeface="Proxima Nova Regular"/>
                <a:ea typeface="Proxima Nova Regular"/>
                <a:cs typeface="Proxima Nova Regular"/>
              </a:rPr>
              <a:t>Amazon Cloud Demo</a:t>
            </a:r>
            <a:endParaRPr lang="pt-BR" dirty="0">
              <a:solidFill>
                <a:srgbClr val="FFFFFF"/>
              </a:solidFill>
              <a:latin typeface="Proxima Nova Regular"/>
              <a:ea typeface="Proxima Nova Regular"/>
              <a:cs typeface="Proxima Nova Regular"/>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066800"/>
            <a:ext cx="3979545" cy="2590800"/>
          </a:xfrm>
          <a:prstGeom prst="rect">
            <a:avLst/>
          </a:prstGeom>
          <a:noFill/>
          <a:ln>
            <a:noFill/>
          </a:ln>
          <a:extLst>
            <a:ext uri="{FAA26D3D-D897-4be2-8F04-BA451C77F1D7}">
              <ma14:placeholderFlag xmlns:ma14="http://schemas.microsoft.com/office/mac/drawingml/2011/main"/>
            </a:ext>
          </a:extLst>
        </p:spPr>
      </p:pic>
      <p:pic>
        <p:nvPicPr>
          <p:cNvPr id="2" name="Picture 1"/>
          <p:cNvPicPr>
            <a:picLocks noChangeAspect="1"/>
          </p:cNvPicPr>
          <p:nvPr/>
        </p:nvPicPr>
        <p:blipFill>
          <a:blip r:embed="rId4"/>
          <a:stretch>
            <a:fillRect/>
          </a:stretch>
        </p:blipFill>
        <p:spPr>
          <a:xfrm>
            <a:off x="6553200" y="5486400"/>
            <a:ext cx="2451100" cy="1218547"/>
          </a:xfrm>
          <a:prstGeom prst="rect">
            <a:avLst/>
          </a:prstGeom>
        </p:spPr>
      </p:pic>
      <p:sp>
        <p:nvSpPr>
          <p:cNvPr id="7" name="Content Placeholder 2"/>
          <p:cNvSpPr txBox="1">
            <a:spLocks/>
          </p:cNvSpPr>
          <p:nvPr/>
        </p:nvSpPr>
        <p:spPr bwMode="auto">
          <a:xfrm>
            <a:off x="5029200" y="3886200"/>
            <a:ext cx="3962400" cy="1325892"/>
          </a:xfrm>
          <a:prstGeom prst="rect">
            <a:avLst/>
          </a:prstGeom>
          <a:solidFill>
            <a:schemeClr val="accent1">
              <a:lumMod val="20000"/>
              <a:lumOff val="80000"/>
            </a:schemeClr>
          </a:solidFill>
          <a:ln w="9525">
            <a:solidFill>
              <a:schemeClr val="tx1"/>
            </a:solid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2000" b="1" dirty="0">
                <a:solidFill>
                  <a:srgbClr val="002569"/>
                </a:solidFill>
                <a:latin typeface="Calibri" charset="0"/>
                <a:cs typeface="Calibri" charset="0"/>
              </a:rPr>
              <a:t>This is the first “hands-on” global demo of the Data Cube to show its potential for rapid time series data applications</a:t>
            </a:r>
            <a:endParaRPr lang="en-US" sz="2000" dirty="0">
              <a:solidFill>
                <a:srgbClr val="002569"/>
              </a:solidFill>
              <a:latin typeface="Calibri" charset="0"/>
              <a:cs typeface="Calibri" charset="0"/>
            </a:endParaRPr>
          </a:p>
        </p:txBody>
      </p:sp>
    </p:spTree>
    <p:extLst>
      <p:ext uri="{BB962C8B-B14F-4D97-AF65-F5344CB8AC3E}">
        <p14:creationId xmlns:p14="http://schemas.microsoft.com/office/powerpoint/2010/main" val="1867447512"/>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7"/>
          <p:cNvSpPr txBox="1">
            <a:spLocks noChangeArrowheads="1"/>
          </p:cNvSpPr>
          <p:nvPr/>
        </p:nvSpPr>
        <p:spPr bwMode="auto">
          <a:xfrm>
            <a:off x="6629400" y="1295400"/>
            <a:ext cx="2362200" cy="3293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1600" dirty="0">
                <a:solidFill>
                  <a:srgbClr val="002569"/>
                </a:solidFill>
              </a:rPr>
              <a:t>The WOFS product shows the percent of observations detected as water over the full time series </a:t>
            </a:r>
          </a:p>
          <a:p>
            <a:pPr algn="l" rtl="0" eaLnBrk="1" hangingPunct="1"/>
            <a:endParaRPr lang="en-US" sz="1600" b="1" dirty="0">
              <a:solidFill>
                <a:srgbClr val="002569"/>
              </a:solidFill>
            </a:endParaRPr>
          </a:p>
          <a:p>
            <a:pPr algn="l" rtl="0" eaLnBrk="1" hangingPunct="1"/>
            <a:r>
              <a:rPr lang="en-US" sz="1600" b="1" dirty="0">
                <a:solidFill>
                  <a:srgbClr val="002569"/>
                </a:solidFill>
              </a:rPr>
              <a:t>Purple/Blue</a:t>
            </a:r>
            <a:r>
              <a:rPr lang="en-US" sz="1600" dirty="0">
                <a:solidFill>
                  <a:srgbClr val="002569"/>
                </a:solidFill>
              </a:rPr>
              <a:t>:</a:t>
            </a:r>
            <a:br>
              <a:rPr lang="en-US" sz="1600" dirty="0">
                <a:solidFill>
                  <a:srgbClr val="002569"/>
                </a:solidFill>
              </a:rPr>
            </a:br>
            <a:r>
              <a:rPr lang="en-US" sz="1600" dirty="0">
                <a:solidFill>
                  <a:srgbClr val="002569"/>
                </a:solidFill>
              </a:rPr>
              <a:t>Frequent water</a:t>
            </a:r>
          </a:p>
          <a:p>
            <a:pPr algn="l" rtl="0" eaLnBrk="1" hangingPunct="1"/>
            <a:r>
              <a:rPr lang="en-US" sz="1600" b="1" dirty="0">
                <a:solidFill>
                  <a:srgbClr val="002569"/>
                </a:solidFill>
              </a:rPr>
              <a:t/>
            </a:r>
            <a:br>
              <a:rPr lang="en-US" sz="1600" b="1" dirty="0">
                <a:solidFill>
                  <a:srgbClr val="002569"/>
                </a:solidFill>
              </a:rPr>
            </a:br>
            <a:r>
              <a:rPr lang="en-US" sz="1600" b="1" dirty="0">
                <a:solidFill>
                  <a:srgbClr val="002569"/>
                </a:solidFill>
              </a:rPr>
              <a:t>Green/Yellow:</a:t>
            </a:r>
            <a:r>
              <a:rPr lang="en-US" sz="1600" dirty="0">
                <a:solidFill>
                  <a:srgbClr val="002569"/>
                </a:solidFill>
              </a:rPr>
              <a:t> </a:t>
            </a:r>
            <a:br>
              <a:rPr lang="en-US" sz="1600" dirty="0">
                <a:solidFill>
                  <a:srgbClr val="002569"/>
                </a:solidFill>
              </a:rPr>
            </a:br>
            <a:r>
              <a:rPr lang="en-US" sz="1600" dirty="0">
                <a:solidFill>
                  <a:srgbClr val="002569"/>
                </a:solidFill>
              </a:rPr>
              <a:t>Infrequent water and/or flood events</a:t>
            </a:r>
          </a:p>
          <a:p>
            <a:pPr algn="l" rtl="0" eaLnBrk="1" hangingPunct="1"/>
            <a:endParaRPr lang="en-US" sz="1600" dirty="0">
              <a:solidFill>
                <a:srgbClr val="002569"/>
              </a:solidFill>
            </a:endParaRPr>
          </a:p>
        </p:txBody>
      </p:sp>
      <p:sp>
        <p:nvSpPr>
          <p:cNvPr id="6" name="Title 1"/>
          <p:cNvSpPr txBox="1">
            <a:spLocks/>
          </p:cNvSpPr>
          <p:nvPr/>
        </p:nvSpPr>
        <p:spPr>
          <a:xfrm>
            <a:off x="2133600" y="152400"/>
            <a:ext cx="53340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2800" b="1" dirty="0">
                <a:latin typeface="Proxima Nova Regular"/>
                <a:ea typeface="Proxima Nova Regular"/>
                <a:cs typeface="Proxima Nova Regular"/>
              </a:rPr>
              <a:t>Lake Chad, Cameroon, Africa</a:t>
            </a:r>
            <a:br>
              <a:rPr lang="en-US" sz="2800" b="1" dirty="0">
                <a:latin typeface="Proxima Nova Regular"/>
                <a:ea typeface="Proxima Nova Regular"/>
                <a:cs typeface="Proxima Nova Regular"/>
              </a:rPr>
            </a:br>
            <a:r>
              <a:rPr lang="en-US" sz="2800" b="1" dirty="0">
                <a:latin typeface="Proxima Nova Regular"/>
                <a:ea typeface="Proxima Nova Regular"/>
                <a:cs typeface="Proxima Nova Regular"/>
              </a:rPr>
              <a:t>10-year Time Series Results</a:t>
            </a: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5257800" y="1295400"/>
            <a:ext cx="1271905" cy="4465320"/>
          </a:xfrm>
          <a:prstGeom prst="rect">
            <a:avLst/>
          </a:prstGeom>
          <a:ln>
            <a:solidFill>
              <a:srgbClr val="000000"/>
            </a:solidFill>
          </a:ln>
        </p:spPr>
      </p:pic>
      <p:sp>
        <p:nvSpPr>
          <p:cNvPr id="10" name="TextBox 7"/>
          <p:cNvSpPr txBox="1">
            <a:spLocks noChangeArrowheads="1"/>
          </p:cNvSpPr>
          <p:nvPr/>
        </p:nvSpPr>
        <p:spPr bwMode="auto">
          <a:xfrm>
            <a:off x="6629400" y="4495800"/>
            <a:ext cx="25146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1600" b="1" dirty="0">
                <a:solidFill>
                  <a:srgbClr val="002569"/>
                </a:solidFill>
                <a:latin typeface="Tahoma" charset="0"/>
                <a:cs typeface="Tahoma" charset="0"/>
              </a:rPr>
              <a:t>World Bank has shown extreme interest </a:t>
            </a:r>
            <a:r>
              <a:rPr lang="en-US" sz="1600" dirty="0">
                <a:solidFill>
                  <a:srgbClr val="002569"/>
                </a:solidFill>
                <a:latin typeface="Tahoma" charset="0"/>
                <a:cs typeface="Tahoma" charset="0"/>
              </a:rPr>
              <a:t>in these results as they have a large water management project in that region. An expansion of the dataset to the full lake is planned.</a:t>
            </a:r>
            <a:endParaRPr lang="en-US" sz="1800" dirty="0">
              <a:solidFill>
                <a:srgbClr val="FF0000"/>
              </a:solidFill>
              <a:latin typeface="Tahoma" charset="0"/>
              <a:cs typeface="Tahoma" charset="0"/>
            </a:endParaRPr>
          </a:p>
        </p:txBody>
      </p:sp>
      <p:pic>
        <p:nvPicPr>
          <p:cNvPr id="11" name="Picture 10"/>
          <p:cNvPicPr/>
          <p:nvPr/>
        </p:nvPicPr>
        <p:blipFill>
          <a:blip r:embed="rId4" cstate="screen">
            <a:extLst>
              <a:ext uri="{28A0092B-C50C-407E-A947-70E740481C1C}">
                <a14:useLocalDpi xmlns:a14="http://schemas.microsoft.com/office/drawing/2010/main"/>
              </a:ext>
            </a:extLst>
          </a:blip>
          <a:stretch>
            <a:fillRect/>
          </a:stretch>
        </p:blipFill>
        <p:spPr>
          <a:xfrm>
            <a:off x="152400" y="1295400"/>
            <a:ext cx="5029200" cy="5123815"/>
          </a:xfrm>
          <a:prstGeom prst="rect">
            <a:avLst/>
          </a:prstGeom>
        </p:spPr>
      </p:pic>
    </p:spTree>
    <p:extLst>
      <p:ext uri="{BB962C8B-B14F-4D97-AF65-F5344CB8AC3E}">
        <p14:creationId xmlns:p14="http://schemas.microsoft.com/office/powerpoint/2010/main" val="2732348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133600" y="152400"/>
            <a:ext cx="53340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2800" b="1" dirty="0">
                <a:latin typeface="Proxima Nova Regular"/>
                <a:ea typeface="Proxima Nova Regular"/>
                <a:cs typeface="Proxima Nova Regular"/>
              </a:rPr>
              <a:t>Lake Chad, Cameroon, Africa</a:t>
            </a:r>
            <a:br>
              <a:rPr lang="en-US" sz="2800" b="1" dirty="0">
                <a:latin typeface="Proxima Nova Regular"/>
                <a:ea typeface="Proxima Nova Regular"/>
                <a:cs typeface="Proxima Nova Regular"/>
              </a:rPr>
            </a:br>
            <a:r>
              <a:rPr lang="en-US" sz="2800" b="1" dirty="0">
                <a:latin typeface="Proxima Nova Regular"/>
                <a:ea typeface="Proxima Nova Regular"/>
                <a:cs typeface="Proxima Nova Regular"/>
              </a:rPr>
              <a:t>10-year Time Series Results</a:t>
            </a:r>
          </a:p>
        </p:txBody>
      </p:sp>
      <p:pic>
        <p:nvPicPr>
          <p:cNvPr id="2" name="Picture 1"/>
          <p:cNvPicPr>
            <a:picLocks noChangeAspect="1"/>
          </p:cNvPicPr>
          <p:nvPr/>
        </p:nvPicPr>
        <p:blipFill>
          <a:blip r:embed="rId3"/>
          <a:stretch>
            <a:fillRect/>
          </a:stretch>
        </p:blipFill>
        <p:spPr>
          <a:xfrm>
            <a:off x="76200" y="1295400"/>
            <a:ext cx="8991600" cy="5410200"/>
          </a:xfrm>
          <a:prstGeom prst="rect">
            <a:avLst/>
          </a:prstGeom>
        </p:spPr>
      </p:pic>
      <p:sp>
        <p:nvSpPr>
          <p:cNvPr id="9" name="Content Placeholder 2"/>
          <p:cNvSpPr txBox="1">
            <a:spLocks/>
          </p:cNvSpPr>
          <p:nvPr/>
        </p:nvSpPr>
        <p:spPr bwMode="auto">
          <a:xfrm>
            <a:off x="4953000" y="1371600"/>
            <a:ext cx="3962400" cy="1219200"/>
          </a:xfrm>
          <a:prstGeom prst="rect">
            <a:avLst/>
          </a:prstGeom>
          <a:solidFill>
            <a:schemeClr val="accent1">
              <a:lumMod val="20000"/>
              <a:lumOff val="80000"/>
            </a:schemeClr>
          </a:solidFill>
          <a:ln w="9525">
            <a:solidFill>
              <a:schemeClr val="tx1"/>
            </a:solidFill>
            <a:miter lim="800000"/>
            <a:headEnd/>
            <a:tailEnd/>
          </a:ln>
        </p:spPr>
        <p:txBody>
          <a:bodyPr/>
          <a:lstStyle>
            <a:lvl1pPr marL="169863" indent="-169863">
              <a:defRPr sz="1000">
                <a:solidFill>
                  <a:schemeClr val="tx1"/>
                </a:solidFill>
                <a:latin typeface="Arial Unicode MS" charset="0"/>
                <a:ea typeface="ＭＳ Ｐゴシック" charset="0"/>
                <a:cs typeface="ＭＳ Ｐゴシック" charset="0"/>
              </a:defRPr>
            </a:lvl1pPr>
            <a:lvl2pPr marL="914400" indent="-457200">
              <a:defRPr sz="1000">
                <a:solidFill>
                  <a:schemeClr val="tx1"/>
                </a:solidFill>
                <a:latin typeface="Arial Unicode MS" charset="0"/>
                <a:ea typeface="ＭＳ Ｐゴシック" charset="0"/>
              </a:defRPr>
            </a:lvl2pPr>
            <a:lvl3pPr>
              <a:defRPr sz="1000">
                <a:solidFill>
                  <a:schemeClr val="tx1"/>
                </a:solidFill>
                <a:latin typeface="Arial Unicode MS" charset="0"/>
                <a:ea typeface="ＭＳ Ｐゴシック" charset="0"/>
              </a:defRPr>
            </a:lvl3pPr>
            <a:lvl4pPr>
              <a:defRPr sz="1000">
                <a:solidFill>
                  <a:schemeClr val="tx1"/>
                </a:solidFill>
                <a:latin typeface="Arial Unicode MS" charset="0"/>
                <a:ea typeface="ＭＳ Ｐゴシック" charset="0"/>
              </a:defRPr>
            </a:lvl4pPr>
            <a:lvl5pPr>
              <a:defRPr sz="1000">
                <a:solidFill>
                  <a:schemeClr val="tx1"/>
                </a:solidFill>
                <a:latin typeface="Arial Unicode MS" charset="0"/>
                <a:ea typeface="ＭＳ Ｐゴシック" charset="0"/>
              </a:defRPr>
            </a:lvl5pPr>
            <a:lvl6pPr marL="457200" eaLnBrk="0" fontAlgn="base" hangingPunct="0">
              <a:spcBef>
                <a:spcPct val="50000"/>
              </a:spcBef>
              <a:spcAft>
                <a:spcPct val="0"/>
              </a:spcAft>
              <a:defRPr sz="1000">
                <a:solidFill>
                  <a:schemeClr val="tx1"/>
                </a:solidFill>
                <a:latin typeface="Arial Unicode MS" charset="0"/>
                <a:ea typeface="ＭＳ Ｐゴシック" charset="0"/>
              </a:defRPr>
            </a:lvl6pPr>
            <a:lvl7pPr marL="914400" eaLnBrk="0" fontAlgn="base" hangingPunct="0">
              <a:spcBef>
                <a:spcPct val="50000"/>
              </a:spcBef>
              <a:spcAft>
                <a:spcPct val="0"/>
              </a:spcAft>
              <a:defRPr sz="1000">
                <a:solidFill>
                  <a:schemeClr val="tx1"/>
                </a:solidFill>
                <a:latin typeface="Arial Unicode MS" charset="0"/>
                <a:ea typeface="ＭＳ Ｐゴシック" charset="0"/>
              </a:defRPr>
            </a:lvl7pPr>
            <a:lvl8pPr marL="1371600" eaLnBrk="0" fontAlgn="base" hangingPunct="0">
              <a:spcBef>
                <a:spcPct val="50000"/>
              </a:spcBef>
              <a:spcAft>
                <a:spcPct val="0"/>
              </a:spcAft>
              <a:defRPr sz="1000">
                <a:solidFill>
                  <a:schemeClr val="tx1"/>
                </a:solidFill>
                <a:latin typeface="Arial Unicode MS" charset="0"/>
                <a:ea typeface="ＭＳ Ｐゴシック" charset="0"/>
              </a:defRPr>
            </a:lvl8pPr>
            <a:lvl9pPr marL="1828800" eaLnBrk="0" fontAlgn="base" hangingPunct="0">
              <a:spcBef>
                <a:spcPct val="50000"/>
              </a:spcBef>
              <a:spcAft>
                <a:spcPct val="0"/>
              </a:spcAft>
              <a:defRPr sz="1000">
                <a:solidFill>
                  <a:schemeClr val="tx1"/>
                </a:solidFill>
                <a:latin typeface="Arial Unicode MS" charset="0"/>
                <a:ea typeface="ＭＳ Ｐゴシック" charset="0"/>
              </a:defRPr>
            </a:lvl9pPr>
          </a:lstStyle>
          <a:p>
            <a:pPr marL="0" indent="0" defTabSz="914400">
              <a:spcBef>
                <a:spcPct val="20000"/>
              </a:spcBef>
            </a:pPr>
            <a:r>
              <a:rPr lang="en-US" sz="1800" b="1" dirty="0">
                <a:solidFill>
                  <a:srgbClr val="002569"/>
                </a:solidFill>
                <a:latin typeface="Calibri" charset="0"/>
                <a:cs typeface="Calibri" charset="0"/>
              </a:rPr>
              <a:t>The severe drought in 2008 is evident in the Lake Chad time series results. The overall 10-year trend is a loss of 1.4 hectares per day for this analysis region</a:t>
            </a:r>
            <a:endParaRPr lang="en-US" sz="1800" dirty="0">
              <a:solidFill>
                <a:srgbClr val="002569"/>
              </a:solidFill>
              <a:latin typeface="Calibri" charset="0"/>
              <a:cs typeface="Calibri" charset="0"/>
            </a:endParaRPr>
          </a:p>
        </p:txBody>
      </p:sp>
    </p:spTree>
    <p:extLst>
      <p:ext uri="{BB962C8B-B14F-4D97-AF65-F5344CB8AC3E}">
        <p14:creationId xmlns:p14="http://schemas.microsoft.com/office/powerpoint/2010/main" val="1089555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7"/>
          <p:cNvSpPr txBox="1">
            <a:spLocks noChangeArrowheads="1"/>
          </p:cNvSpPr>
          <p:nvPr/>
        </p:nvSpPr>
        <p:spPr bwMode="auto">
          <a:xfrm>
            <a:off x="7239000" y="1897082"/>
            <a:ext cx="182880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1400" dirty="0">
                <a:solidFill>
                  <a:srgbClr val="002569"/>
                </a:solidFill>
              </a:rPr>
              <a:t>The results show the average TSM (mg/L) over the time series for persistant water. TSM is closely related to turbidity which is an indicator of water condition for drinking or fisheries</a:t>
            </a:r>
          </a:p>
          <a:p>
            <a:pPr algn="l" rtl="0" eaLnBrk="1" hangingPunct="1"/>
            <a:endParaRPr lang="en-US" sz="1400" b="1" dirty="0">
              <a:solidFill>
                <a:srgbClr val="002569"/>
              </a:solidFill>
            </a:endParaRPr>
          </a:p>
          <a:p>
            <a:pPr algn="l" rtl="0" eaLnBrk="1" hangingPunct="1"/>
            <a:r>
              <a:rPr lang="en-US" sz="1400" b="1" dirty="0">
                <a:solidFill>
                  <a:srgbClr val="002569"/>
                </a:solidFill>
              </a:rPr>
              <a:t>Purple/Blue</a:t>
            </a:r>
            <a:r>
              <a:rPr lang="en-US" sz="1400" dirty="0">
                <a:solidFill>
                  <a:srgbClr val="002569"/>
                </a:solidFill>
              </a:rPr>
              <a:t>:</a:t>
            </a:r>
            <a:br>
              <a:rPr lang="en-US" sz="1400" dirty="0">
                <a:solidFill>
                  <a:srgbClr val="002569"/>
                </a:solidFill>
              </a:rPr>
            </a:br>
            <a:r>
              <a:rPr lang="en-US" sz="1400" dirty="0">
                <a:solidFill>
                  <a:srgbClr val="002569"/>
                </a:solidFill>
              </a:rPr>
              <a:t>Lower levels of suspended matter</a:t>
            </a:r>
          </a:p>
          <a:p>
            <a:pPr algn="l" rtl="0" eaLnBrk="1" hangingPunct="1"/>
            <a:r>
              <a:rPr lang="en-US" sz="1400" b="1" dirty="0">
                <a:solidFill>
                  <a:srgbClr val="002569"/>
                </a:solidFill>
              </a:rPr>
              <a:t/>
            </a:r>
            <a:br>
              <a:rPr lang="en-US" sz="1400" b="1" dirty="0">
                <a:solidFill>
                  <a:srgbClr val="002569"/>
                </a:solidFill>
              </a:rPr>
            </a:br>
            <a:r>
              <a:rPr lang="en-US" sz="1400" b="1" dirty="0">
                <a:solidFill>
                  <a:srgbClr val="002569"/>
                </a:solidFill>
              </a:rPr>
              <a:t>Red/Yellow/Green:</a:t>
            </a:r>
            <a:r>
              <a:rPr lang="en-US" sz="1400" dirty="0">
                <a:solidFill>
                  <a:srgbClr val="002569"/>
                </a:solidFill>
              </a:rPr>
              <a:t> </a:t>
            </a:r>
            <a:br>
              <a:rPr lang="en-US" sz="1400" dirty="0">
                <a:solidFill>
                  <a:srgbClr val="002569"/>
                </a:solidFill>
              </a:rPr>
            </a:br>
            <a:r>
              <a:rPr lang="en-US" sz="1400" dirty="0">
                <a:solidFill>
                  <a:srgbClr val="002569"/>
                </a:solidFill>
              </a:rPr>
              <a:t>Higher levels of suspended matter</a:t>
            </a:r>
          </a:p>
          <a:p>
            <a:pPr algn="l" rtl="0" eaLnBrk="1" hangingPunct="1"/>
            <a:endParaRPr lang="en-US" sz="1400" dirty="0">
              <a:solidFill>
                <a:srgbClr val="002569"/>
              </a:solidFill>
            </a:endParaRPr>
          </a:p>
        </p:txBody>
      </p:sp>
      <p:sp>
        <p:nvSpPr>
          <p:cNvPr id="6" name="Title 1"/>
          <p:cNvSpPr txBox="1">
            <a:spLocks/>
          </p:cNvSpPr>
          <p:nvPr/>
        </p:nvSpPr>
        <p:spPr>
          <a:xfrm>
            <a:off x="2133600" y="152400"/>
            <a:ext cx="5334000" cy="861774"/>
          </a:xfrm>
          <a:prstGeom prst="rect">
            <a:avLst/>
          </a:prstGeom>
          <a:ln w="12700">
            <a:miter lim="400000"/>
          </a:ln>
        </p:spPr>
        <p:txBody>
          <a:bodyPr wrap="square" lIns="0" tIns="0" rIns="0" bIns="0">
            <a:spAutoFit/>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a:r>
              <a:rPr lang="en-US" sz="2800" b="1" dirty="0">
                <a:latin typeface="Proxima Nova Regular"/>
                <a:ea typeface="Proxima Nova Regular"/>
                <a:cs typeface="Proxima Nova Regular"/>
              </a:rPr>
              <a:t>Water Quality</a:t>
            </a:r>
          </a:p>
          <a:p>
            <a:pPr algn="l"/>
            <a:r>
              <a:rPr lang="en-US" sz="2800" b="1" dirty="0">
                <a:latin typeface="Proxima Nova Regular"/>
                <a:ea typeface="Proxima Nova Regular"/>
                <a:cs typeface="Proxima Nova Regular"/>
              </a:rPr>
              <a:t>Total Suspended Matter (TSM) </a:t>
            </a:r>
          </a:p>
        </p:txBody>
      </p:sp>
      <p:sp>
        <p:nvSpPr>
          <p:cNvPr id="10" name="TextBox 7"/>
          <p:cNvSpPr txBox="1">
            <a:spLocks noChangeArrowheads="1"/>
          </p:cNvSpPr>
          <p:nvPr/>
        </p:nvSpPr>
        <p:spPr bwMode="auto">
          <a:xfrm>
            <a:off x="3276600" y="5890736"/>
            <a:ext cx="54864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sz="1400" dirty="0">
                <a:solidFill>
                  <a:srgbClr val="002569"/>
                </a:solidFill>
              </a:rPr>
              <a:t>Lake Baringo (left) is commonly turbid with high sediment and high average TSM levels. Lake Chad (right) has higher TSM in the central portion of the lake but lower levels in the southern portion. </a:t>
            </a:r>
            <a:endParaRPr lang="en-US" sz="1600" b="1" dirty="0">
              <a:solidFill>
                <a:srgbClr val="FF0000"/>
              </a:solidFill>
              <a:latin typeface="Tahoma" charset="0"/>
              <a:cs typeface="Tahoma" charset="0"/>
            </a:endParaRPr>
          </a:p>
        </p:txBody>
      </p:sp>
      <p:pic>
        <p:nvPicPr>
          <p:cNvPr id="2" name="Picture 1"/>
          <p:cNvPicPr>
            <a:picLocks noChangeAspect="1"/>
          </p:cNvPicPr>
          <p:nvPr/>
        </p:nvPicPr>
        <p:blipFill>
          <a:blip r:embed="rId3"/>
          <a:stretch>
            <a:fillRect/>
          </a:stretch>
        </p:blipFill>
        <p:spPr>
          <a:xfrm>
            <a:off x="228600" y="1905000"/>
            <a:ext cx="2933281" cy="4724400"/>
          </a:xfrm>
          <a:prstGeom prst="rect">
            <a:avLst/>
          </a:prstGeom>
        </p:spPr>
      </p:pic>
      <p:sp>
        <p:nvSpPr>
          <p:cNvPr id="9" name="Content Placeholder 2"/>
          <p:cNvSpPr txBox="1">
            <a:spLocks/>
          </p:cNvSpPr>
          <p:nvPr/>
        </p:nvSpPr>
        <p:spPr>
          <a:xfrm>
            <a:off x="228600" y="1295400"/>
            <a:ext cx="3124200" cy="5334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400" b="1" dirty="0"/>
              <a:t>Lake Baringo, Kenya</a:t>
            </a:r>
            <a:br>
              <a:rPr lang="en-GB" sz="1400" b="1" dirty="0"/>
            </a:br>
            <a:r>
              <a:rPr lang="en-GB" sz="1400" dirty="0"/>
              <a:t>2006 to 2015 (10 years)</a:t>
            </a:r>
          </a:p>
        </p:txBody>
      </p:sp>
      <p:pic>
        <p:nvPicPr>
          <p:cNvPr id="3" name="Picture 2"/>
          <p:cNvPicPr>
            <a:picLocks noChangeAspect="1"/>
          </p:cNvPicPr>
          <p:nvPr/>
        </p:nvPicPr>
        <p:blipFill>
          <a:blip r:embed="rId4"/>
          <a:stretch>
            <a:fillRect/>
          </a:stretch>
        </p:blipFill>
        <p:spPr>
          <a:xfrm>
            <a:off x="3352801" y="1905000"/>
            <a:ext cx="3276599" cy="3873408"/>
          </a:xfrm>
          <a:prstGeom prst="rect">
            <a:avLst/>
          </a:prstGeom>
        </p:spPr>
      </p:pic>
      <p:sp>
        <p:nvSpPr>
          <p:cNvPr id="12" name="Content Placeholder 2"/>
          <p:cNvSpPr txBox="1">
            <a:spLocks/>
          </p:cNvSpPr>
          <p:nvPr/>
        </p:nvSpPr>
        <p:spPr>
          <a:xfrm>
            <a:off x="3276600" y="1295400"/>
            <a:ext cx="3124200" cy="5334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GB" sz="1400" b="1" dirty="0"/>
              <a:t>Lake Chad, Cameroon, Africa</a:t>
            </a:r>
            <a:br>
              <a:rPr lang="en-GB" sz="1400" b="1" dirty="0"/>
            </a:br>
            <a:r>
              <a:rPr lang="en-GB" sz="1400" dirty="0"/>
              <a:t>2006 to 2015 (10 years)</a:t>
            </a:r>
          </a:p>
        </p:txBody>
      </p:sp>
      <p:pic>
        <p:nvPicPr>
          <p:cNvPr id="4" name="Picture 3"/>
          <p:cNvPicPr>
            <a:picLocks noChangeAspect="1"/>
          </p:cNvPicPr>
          <p:nvPr/>
        </p:nvPicPr>
        <p:blipFill>
          <a:blip r:embed="rId5"/>
          <a:stretch>
            <a:fillRect/>
          </a:stretch>
        </p:blipFill>
        <p:spPr>
          <a:xfrm>
            <a:off x="2590800" y="1905000"/>
            <a:ext cx="548332" cy="2755900"/>
          </a:xfrm>
          <a:prstGeom prst="rect">
            <a:avLst/>
          </a:prstGeom>
        </p:spPr>
      </p:pic>
      <p:pic>
        <p:nvPicPr>
          <p:cNvPr id="5" name="Picture 4"/>
          <p:cNvPicPr>
            <a:picLocks noChangeAspect="1"/>
          </p:cNvPicPr>
          <p:nvPr/>
        </p:nvPicPr>
        <p:blipFill>
          <a:blip r:embed="rId6"/>
          <a:stretch>
            <a:fillRect/>
          </a:stretch>
        </p:blipFill>
        <p:spPr>
          <a:xfrm>
            <a:off x="6654178" y="1905000"/>
            <a:ext cx="508622" cy="2819400"/>
          </a:xfrm>
          <a:prstGeom prst="rect">
            <a:avLst/>
          </a:prstGeom>
        </p:spPr>
      </p:pic>
    </p:spTree>
    <p:extLst>
      <p:ext uri="{BB962C8B-B14F-4D97-AF65-F5344CB8AC3E}">
        <p14:creationId xmlns:p14="http://schemas.microsoft.com/office/powerpoint/2010/main" val="3397354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9717</TotalTime>
  <Words>967</Words>
  <Application>Microsoft Macintosh PowerPoint</Application>
  <PresentationFormat>On-screen Show (4:3)</PresentationFormat>
  <Paragraphs>82</Paragraphs>
  <Slides>11</Slides>
  <Notes>10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11</vt:i4>
      </vt:variant>
    </vt:vector>
  </HeadingPairs>
  <TitlesOfParts>
    <vt:vector size="25" baseType="lpstr">
      <vt:lpstr>Arial Bold</vt:lpstr>
      <vt:lpstr>Avenir Roman</vt:lpstr>
      <vt:lpstr>Calibri</vt:lpstr>
      <vt:lpstr>Courier New</vt:lpstr>
      <vt:lpstr>Droid Serif</vt:lpstr>
      <vt:lpstr>Helvetica</vt:lpstr>
      <vt:lpstr>ＭＳ Ｐゴシック</vt:lpstr>
      <vt:lpstr>Proxima Nova Regular</vt:lpstr>
      <vt:lpstr>Tahoma</vt:lpstr>
      <vt:lpstr>Times New Roman</vt:lpstr>
      <vt:lpstr>Wingdings</vt:lpstr>
      <vt:lpstr>Arial</vt:lpstr>
      <vt:lpstr>Default</vt:lpstr>
      <vt:lpstr>1_Default</vt:lpstr>
      <vt:lpstr>CEOS Data Cube Initiative</vt:lpstr>
      <vt:lpstr>The Latest Trends</vt:lpstr>
      <vt:lpstr>What are Data Cubes?</vt:lpstr>
      <vt:lpstr>Data Cube Work Plan</vt:lpstr>
      <vt:lpstr>Work Plan Tasks</vt:lpstr>
      <vt:lpstr>Amazon Cloud Demo</vt:lpstr>
      <vt:lpstr>PowerPoint Presentation</vt:lpstr>
      <vt:lpstr>PowerPoint Presentation</vt:lpstr>
      <vt:lpstr>PowerPoint Presentation</vt:lpstr>
      <vt:lpstr>PowerPoint Presentation</vt:lpstr>
      <vt:lpstr>Plenary Decisions</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Microsoft Office User</cp:lastModifiedBy>
  <cp:revision>158</cp:revision>
  <dcterms:modified xsi:type="dcterms:W3CDTF">2016-11-01T20:07:48Z</dcterms:modified>
</cp:coreProperties>
</file>