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99" r:id="rId2"/>
    <p:sldId id="302" r:id="rId3"/>
    <p:sldId id="301" r:id="rId4"/>
    <p:sldId id="303" r:id="rId5"/>
    <p:sldId id="298" r:id="rId6"/>
    <p:sldId id="304" r:id="rId7"/>
    <p:sldId id="306" r:id="rId8"/>
    <p:sldId id="305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85973" autoAdjust="0"/>
  </p:normalViewPr>
  <p:slideViewPr>
    <p:cSldViewPr>
      <p:cViewPr>
        <p:scale>
          <a:sx n="80" d="100"/>
          <a:sy n="80" d="100"/>
        </p:scale>
        <p:origin x="1456" y="5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2175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217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65306" tIns="32653" rIns="65306" bIns="32653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65306" tIns="32653" rIns="65306" bIns="3265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fld id="{08188B1D-74DF-45FD-9ED0-4810344F4B4D}" type="datetimeFigureOut">
              <a:rPr lang="en-AU" smtClean="0"/>
              <a:t>1/11/2016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546850"/>
            <a:ext cx="1905000" cy="219832"/>
          </a:xfrm>
        </p:spPr>
        <p:txBody>
          <a:bodyPr tIns="32653" bIns="32653"/>
          <a:lstStyle/>
          <a:p>
            <a:fld id="{7D0C7864-049D-44AF-994A-9DEB664DA2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933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88269"/>
            <a:ext cx="8140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FDA in 2017</a:t>
            </a:r>
            <a:br>
              <a:rPr lang="en-AU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AU" dirty="0" smtClean="0">
                <a:solidFill>
                  <a:schemeClr val="bg1"/>
                </a:solidFill>
                <a:latin typeface="+mj-lt"/>
              </a:rPr>
              <a:t>A CEOS Chair Theme</a:t>
            </a:r>
            <a:endParaRPr sz="4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164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Frank Kelly, 2017 CEOS Chair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7552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629400" cy="1143000"/>
          </a:xfrm>
        </p:spPr>
        <p:txBody>
          <a:bodyPr/>
          <a:lstStyle/>
          <a:p>
            <a:pPr algn="l"/>
            <a:r>
              <a:rPr lang="en-AU" sz="2800" dirty="0" smtClean="0"/>
              <a:t>FDA as a cross-cutting ‘theme’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525963"/>
          </a:xfrm>
        </p:spPr>
        <p:txBody>
          <a:bodyPr/>
          <a:lstStyle/>
          <a:p>
            <a:r>
              <a:rPr lang="en-AU" sz="3200" dirty="0"/>
              <a:t>2016 was about </a:t>
            </a:r>
            <a:r>
              <a:rPr lang="en-AU" sz="3200" dirty="0" smtClean="0"/>
              <a:t>exploring and asking questions – </a:t>
            </a:r>
            <a:r>
              <a:rPr lang="en-AU" sz="3200" dirty="0" err="1" smtClean="0"/>
              <a:t>AdHoc</a:t>
            </a:r>
            <a:r>
              <a:rPr lang="en-AU" sz="3200" dirty="0" smtClean="0"/>
              <a:t> Team appropriate</a:t>
            </a:r>
            <a:endParaRPr lang="en-AU" sz="3200" dirty="0"/>
          </a:p>
          <a:p>
            <a:r>
              <a:rPr lang="en-AU" sz="3200" dirty="0"/>
              <a:t>2017 is about </a:t>
            </a:r>
            <a:r>
              <a:rPr lang="en-AU" sz="3200" dirty="0" smtClean="0"/>
              <a:t>making FDA </a:t>
            </a:r>
            <a:r>
              <a:rPr lang="en-AU" sz="3200" dirty="0"/>
              <a:t>a cross-cutting theme </a:t>
            </a:r>
            <a:r>
              <a:rPr lang="en-AU" sz="3200" dirty="0" smtClean="0"/>
              <a:t>in </a:t>
            </a:r>
            <a:r>
              <a:rPr lang="en-AU" sz="3200" dirty="0"/>
              <a:t>CEOS:</a:t>
            </a:r>
          </a:p>
          <a:p>
            <a:pPr lvl="1"/>
            <a:r>
              <a:rPr lang="en-AU" sz="3200" dirty="0"/>
              <a:t>Starting to embed follow-up actions </a:t>
            </a:r>
            <a:r>
              <a:rPr lang="en-AU" sz="3200" dirty="0" smtClean="0"/>
              <a:t>in </a:t>
            </a:r>
            <a:r>
              <a:rPr lang="en-AU" sz="3200" dirty="0"/>
              <a:t>existing structures where </a:t>
            </a:r>
            <a:r>
              <a:rPr lang="en-AU" sz="3200" dirty="0" smtClean="0"/>
              <a:t>appropriate.</a:t>
            </a:r>
            <a:endParaRPr lang="en-AU" sz="3200" dirty="0"/>
          </a:p>
          <a:p>
            <a:pPr lvl="1"/>
            <a:r>
              <a:rPr lang="en-AU" sz="3200" dirty="0"/>
              <a:t>Continuing the discussion on the </a:t>
            </a:r>
            <a:r>
              <a:rPr lang="en-AU" sz="3200" dirty="0" smtClean="0"/>
              <a:t>(strategic</a:t>
            </a:r>
            <a:r>
              <a:rPr lang="en-AU" sz="3200" dirty="0"/>
              <a:t>) outstanding </a:t>
            </a:r>
            <a:r>
              <a:rPr lang="en-AU" sz="3200" dirty="0" smtClean="0"/>
              <a:t>questions.</a:t>
            </a:r>
            <a:endParaRPr lang="en-AU" sz="3200" dirty="0"/>
          </a:p>
          <a:p>
            <a:pPr marL="0" indent="0">
              <a:buNone/>
            </a:pPr>
            <a:endParaRPr lang="en-AU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7864-049D-44AF-994A-9DEB664DA2E0}" type="slidenum">
              <a:rPr lang="en-AU" smtClean="0"/>
              <a:t>2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838200" y="5628384"/>
            <a:ext cx="7543800" cy="1077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CEOS Chair will</a:t>
            </a:r>
            <a:r>
              <a:rPr kumimoji="0" lang="en-AU" sz="32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coordinate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and integrate across threads</a:t>
            </a:r>
            <a:endParaRPr kumimoji="0" lang="en-AU" sz="3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6264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AU" sz="1800" b="1" dirty="0">
                <a:solidFill>
                  <a:srgbClr val="FF0000"/>
                </a:solidFill>
              </a:rPr>
              <a:t>Doing and learning</a:t>
            </a:r>
          </a:p>
          <a:p>
            <a:pPr lvl="1"/>
            <a:r>
              <a:rPr lang="en-AU" sz="1800" dirty="0"/>
              <a:t>Pilots of different architectures/approaches – engaging users and other key stakeholders (e.g. partner governments, world bank, </a:t>
            </a:r>
            <a:r>
              <a:rPr lang="en-AU" sz="1800" dirty="0" err="1"/>
              <a:t>etc</a:t>
            </a:r>
            <a:r>
              <a:rPr lang="en-AU" sz="1800" dirty="0"/>
              <a:t>).</a:t>
            </a:r>
          </a:p>
          <a:p>
            <a:pPr lvl="1"/>
            <a:r>
              <a:rPr lang="en-AU" sz="1800" dirty="0" smtClean="0"/>
              <a:t>Producing </a:t>
            </a:r>
            <a:r>
              <a:rPr lang="en-AU" sz="1800" dirty="0"/>
              <a:t>“</a:t>
            </a:r>
            <a:r>
              <a:rPr lang="en-AU" sz="1800" dirty="0" smtClean="0"/>
              <a:t>ARD4Land” </a:t>
            </a:r>
            <a:r>
              <a:rPr lang="en-AU" sz="1800" dirty="0"/>
              <a:t>– make it real to find the challenges.</a:t>
            </a:r>
          </a:p>
          <a:p>
            <a:pPr lvl="1"/>
            <a:r>
              <a:rPr lang="en-AU" sz="1800" dirty="0" smtClean="0"/>
              <a:t>Understanding </a:t>
            </a:r>
            <a:r>
              <a:rPr lang="en-AU" sz="1800" dirty="0"/>
              <a:t>community engagement: open source community, algorithm sharing, etc.</a:t>
            </a:r>
          </a:p>
          <a:p>
            <a:r>
              <a:rPr lang="en-AU" sz="1800" b="1" dirty="0">
                <a:solidFill>
                  <a:srgbClr val="FF0000"/>
                </a:solidFill>
              </a:rPr>
              <a:t>Technical frameworks</a:t>
            </a:r>
          </a:p>
          <a:p>
            <a:pPr lvl="1"/>
            <a:r>
              <a:rPr lang="en-AU" sz="1800" dirty="0"/>
              <a:t>Architectural recommendations </a:t>
            </a:r>
            <a:r>
              <a:rPr lang="en-AU" sz="1800" dirty="0" smtClean="0"/>
              <a:t>&amp; best practices – analysis.</a:t>
            </a:r>
            <a:endParaRPr lang="en-AU" sz="1800" dirty="0"/>
          </a:p>
          <a:p>
            <a:pPr lvl="1"/>
            <a:r>
              <a:rPr lang="en-AU" sz="1800" dirty="0" smtClean="0"/>
              <a:t>CARD4L </a:t>
            </a:r>
            <a:r>
              <a:rPr lang="en-AU" sz="1800" dirty="0"/>
              <a:t>framework.</a:t>
            </a:r>
          </a:p>
          <a:p>
            <a:pPr lvl="1"/>
            <a:r>
              <a:rPr lang="en-AU" sz="1800" dirty="0"/>
              <a:t>Requirements analysis framework.</a:t>
            </a:r>
          </a:p>
          <a:p>
            <a:r>
              <a:rPr lang="en-AU" sz="1800" b="1" dirty="0">
                <a:solidFill>
                  <a:srgbClr val="FF0000"/>
                </a:solidFill>
              </a:rPr>
              <a:t>Strategic dimension</a:t>
            </a:r>
          </a:p>
          <a:p>
            <a:pPr lvl="1"/>
            <a:r>
              <a:rPr lang="en-AU" sz="1800" dirty="0"/>
              <a:t>What </a:t>
            </a:r>
            <a:r>
              <a:rPr lang="en-AU" sz="1800" dirty="0" smtClean="0"/>
              <a:t>should </a:t>
            </a:r>
            <a:r>
              <a:rPr lang="en-AU" sz="1800" dirty="0"/>
              <a:t>we </a:t>
            </a:r>
            <a:r>
              <a:rPr lang="en-AU" sz="1800" dirty="0" smtClean="0"/>
              <a:t>do </a:t>
            </a:r>
            <a:r>
              <a:rPr lang="en-AU" sz="1800" b="1" i="1" dirty="0" smtClean="0"/>
              <a:t>together?</a:t>
            </a:r>
            <a:endParaRPr lang="en-AU" sz="1800" dirty="0"/>
          </a:p>
          <a:p>
            <a:pPr lvl="1"/>
            <a:r>
              <a:rPr lang="en-AU" sz="1800" dirty="0" smtClean="0"/>
              <a:t>When </a:t>
            </a:r>
            <a:r>
              <a:rPr lang="en-AU" sz="1800" dirty="0"/>
              <a:t>should CEOS </a:t>
            </a:r>
            <a:r>
              <a:rPr lang="en-AU" sz="1800" dirty="0" smtClean="0"/>
              <a:t>focus on supporting </a:t>
            </a:r>
            <a:r>
              <a:rPr lang="en-AU" sz="1800" dirty="0"/>
              <a:t>agencies to do their own </a:t>
            </a:r>
            <a:r>
              <a:rPr lang="en-AU" sz="1800" dirty="0" smtClean="0"/>
              <a:t>things better, </a:t>
            </a:r>
            <a:r>
              <a:rPr lang="en-AU" sz="1800" dirty="0"/>
              <a:t>e.g. best practices </a:t>
            </a:r>
            <a:r>
              <a:rPr lang="en-AU" sz="1800" dirty="0" err="1"/>
              <a:t>etc</a:t>
            </a:r>
            <a:r>
              <a:rPr lang="en-AU" sz="1800" dirty="0"/>
              <a:t>?</a:t>
            </a:r>
          </a:p>
          <a:p>
            <a:pPr lvl="1"/>
            <a:r>
              <a:rPr lang="en-AU" sz="1800" dirty="0"/>
              <a:t>What should be ‘outside </a:t>
            </a:r>
            <a:r>
              <a:rPr lang="en-AU" sz="1800" dirty="0" smtClean="0"/>
              <a:t>scope’?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7864-049D-44AF-994A-9DEB664DA2E0}" type="slidenum">
              <a:rPr lang="en-AU" smtClean="0"/>
              <a:t>3</a:t>
            </a:fld>
            <a:endParaRPr lang="en-AU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05000" y="216694"/>
            <a:ext cx="3733800" cy="850106"/>
          </a:xfrm>
          <a:prstGeom prst="rect">
            <a:avLst/>
          </a:prstGeom>
        </p:spPr>
        <p:txBody>
          <a:bodyPr lIns="65306" tIns="32653" rIns="65306" bIns="32653"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AU" dirty="0" smtClean="0"/>
              <a:t>Threads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4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88269"/>
            <a:ext cx="8140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FDA Organisation 2017</a:t>
            </a:r>
            <a:endParaRPr sz="4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164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Executive Officer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42434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5562600" cy="563562"/>
          </a:xfrm>
        </p:spPr>
        <p:txBody>
          <a:bodyPr/>
          <a:lstStyle/>
          <a:p>
            <a:pPr algn="l"/>
            <a:r>
              <a:rPr lang="en-AU" dirty="0" smtClean="0"/>
              <a:t>Leadership and opportunity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Approach must:</a:t>
            </a:r>
          </a:p>
          <a:p>
            <a:pPr lvl="1"/>
            <a:r>
              <a:rPr lang="en-AU" dirty="0" smtClean="0"/>
              <a:t>Leverage &amp; build existing structures and activity</a:t>
            </a:r>
          </a:p>
          <a:p>
            <a:pPr lvl="1"/>
            <a:r>
              <a:rPr lang="en-AU" dirty="0" smtClean="0"/>
              <a:t>Bring capacity to bear commensurate with scope</a:t>
            </a:r>
          </a:p>
          <a:p>
            <a:pPr lvl="1"/>
            <a:r>
              <a:rPr lang="en-AU" dirty="0" smtClean="0"/>
              <a:t>Ensure clear leadership, with cross-links reflecting FDA will be a cross-cutting theme</a:t>
            </a:r>
          </a:p>
          <a:p>
            <a:pPr lvl="1"/>
            <a:r>
              <a:rPr lang="en-AU" dirty="0" smtClean="0"/>
              <a:t>Provide </a:t>
            </a:r>
            <a:r>
              <a:rPr lang="en-AU" dirty="0"/>
              <a:t>o</a:t>
            </a:r>
            <a:r>
              <a:rPr lang="en-AU" dirty="0" smtClean="0"/>
              <a:t>pportunities to contribute and scale (matched to an agency’s level of comfort and resources)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We need to:</a:t>
            </a:r>
          </a:p>
          <a:p>
            <a:pPr lvl="1"/>
            <a:r>
              <a:rPr lang="en-AU" dirty="0" smtClean="0"/>
              <a:t>Support and focus existing groups and activities to progress necessary technical activity</a:t>
            </a:r>
          </a:p>
          <a:p>
            <a:pPr lvl="1"/>
            <a:r>
              <a:rPr lang="en-AU" dirty="0" smtClean="0"/>
              <a:t>Evolve the ‘ad hoc team’ to finish answering the strategic questions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831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3429000" cy="1143000"/>
          </a:xfrm>
        </p:spPr>
        <p:txBody>
          <a:bodyPr/>
          <a:lstStyle/>
          <a:p>
            <a:pPr algn="l"/>
            <a:r>
              <a:rPr lang="en-AU" dirty="0" smtClean="0"/>
              <a:t>Pilots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AU" sz="3200" dirty="0" smtClean="0">
                <a:solidFill>
                  <a:srgbClr val="FF0000"/>
                </a:solidFill>
              </a:rPr>
              <a:t>Proposed criteria for a CEOS FDA Pilot:</a:t>
            </a:r>
          </a:p>
          <a:p>
            <a:r>
              <a:rPr lang="en-AU" sz="3200" dirty="0" smtClean="0"/>
              <a:t>User </a:t>
            </a:r>
            <a:r>
              <a:rPr lang="en-AU" sz="3200" dirty="0"/>
              <a:t>feedback and engagement </a:t>
            </a:r>
            <a:r>
              <a:rPr lang="en-AU" sz="3200" dirty="0" smtClean="0"/>
              <a:t>crucial.</a:t>
            </a:r>
            <a:endParaRPr lang="en-AU" sz="3200" dirty="0"/>
          </a:p>
          <a:p>
            <a:r>
              <a:rPr lang="en-AU" sz="3200" dirty="0"/>
              <a:t>Lessons learnt relevant to FDA themes; </a:t>
            </a:r>
            <a:r>
              <a:rPr lang="en-AU" sz="3200" dirty="0" smtClean="0"/>
              <a:t>inform </a:t>
            </a:r>
            <a:r>
              <a:rPr lang="en-AU" sz="3200" dirty="0"/>
              <a:t>‘strategic’ </a:t>
            </a:r>
            <a:r>
              <a:rPr lang="en-AU" sz="3200" dirty="0" smtClean="0"/>
              <a:t>discussions.</a:t>
            </a:r>
            <a:endParaRPr lang="en-AU" sz="3200" dirty="0"/>
          </a:p>
          <a:p>
            <a:r>
              <a:rPr lang="en-AU" sz="3200" dirty="0"/>
              <a:t>Multiple agency engagement</a:t>
            </a:r>
          </a:p>
          <a:p>
            <a:pPr lvl="1"/>
            <a:r>
              <a:rPr lang="en-AU" sz="3200" dirty="0"/>
              <a:t>Data being used</a:t>
            </a:r>
          </a:p>
          <a:p>
            <a:pPr lvl="1"/>
            <a:r>
              <a:rPr lang="en-AU" sz="3200" dirty="0"/>
              <a:t>Contribution to implementation</a:t>
            </a:r>
          </a:p>
          <a:p>
            <a:r>
              <a:rPr lang="en-AU" sz="3200" dirty="0"/>
              <a:t>Clear </a:t>
            </a:r>
            <a:r>
              <a:rPr lang="en-AU" sz="3200" dirty="0" smtClean="0"/>
              <a:t>governance/resourcing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7864-049D-44AF-994A-9DEB664DA2E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9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3886200" cy="1143000"/>
          </a:xfrm>
        </p:spPr>
        <p:txBody>
          <a:bodyPr/>
          <a:lstStyle/>
          <a:p>
            <a:pPr algn="l"/>
            <a:r>
              <a:rPr lang="en-AU" dirty="0" smtClean="0"/>
              <a:t>Process for Pilots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1816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Steps:</a:t>
            </a:r>
          </a:p>
          <a:p>
            <a:pPr marL="940377" lvl="1" indent="-514350">
              <a:buFont typeface="+mj-lt"/>
              <a:buAutoNum type="arabicPeriod"/>
            </a:pPr>
            <a:r>
              <a:rPr lang="en-AU" b="1" dirty="0" smtClean="0">
                <a:solidFill>
                  <a:schemeClr val="tx1"/>
                </a:solidFill>
              </a:rPr>
              <a:t>Relevant activity endorsed in CEOS Work Plan (confirms resources, leadership, </a:t>
            </a:r>
            <a:r>
              <a:rPr lang="en-AU" b="1" dirty="0" err="1" smtClean="0">
                <a:solidFill>
                  <a:schemeClr val="tx1"/>
                </a:solidFill>
              </a:rPr>
              <a:t>etc</a:t>
            </a:r>
            <a:r>
              <a:rPr lang="en-AU" b="1" dirty="0" smtClean="0">
                <a:solidFill>
                  <a:schemeClr val="tx1"/>
                </a:solidFill>
              </a:rPr>
              <a:t>)</a:t>
            </a:r>
          </a:p>
          <a:p>
            <a:pPr marL="940377" lvl="1" indent="-514350">
              <a:buFont typeface="+mj-lt"/>
              <a:buAutoNum type="arabicPeriod"/>
            </a:pPr>
            <a:r>
              <a:rPr lang="en-AU" b="1" dirty="0" smtClean="0">
                <a:solidFill>
                  <a:schemeClr val="tx1"/>
                </a:solidFill>
              </a:rPr>
              <a:t>Activity leads write to Chair and CEO describing:</a:t>
            </a:r>
          </a:p>
          <a:p>
            <a:pPr marL="1360169" lvl="2" indent="-514350">
              <a:buFont typeface="+mj-lt"/>
              <a:buAutoNum type="arabicPeriod"/>
            </a:pPr>
            <a:r>
              <a:rPr lang="en-AU" b="1" dirty="0" smtClean="0">
                <a:solidFill>
                  <a:schemeClr val="tx1"/>
                </a:solidFill>
              </a:rPr>
              <a:t> </a:t>
            </a:r>
            <a:r>
              <a:rPr lang="en-AU" b="1" dirty="0">
                <a:solidFill>
                  <a:schemeClr val="tx1"/>
                </a:solidFill>
              </a:rPr>
              <a:t>A</a:t>
            </a:r>
            <a:r>
              <a:rPr lang="en-AU" b="1" dirty="0" smtClean="0">
                <a:solidFill>
                  <a:schemeClr val="tx1"/>
                </a:solidFill>
              </a:rPr>
              <a:t>lignment to pilot criteria</a:t>
            </a:r>
          </a:p>
          <a:p>
            <a:pPr marL="1360169" lvl="2" indent="-514350">
              <a:buFont typeface="+mj-lt"/>
              <a:buAutoNum type="arabicPeriod"/>
            </a:pPr>
            <a:r>
              <a:rPr lang="en-AU" b="1" dirty="0" smtClean="0">
                <a:solidFill>
                  <a:schemeClr val="tx1"/>
                </a:solidFill>
              </a:rPr>
              <a:t>How feedback loops will work</a:t>
            </a:r>
          </a:p>
          <a:p>
            <a:pPr marL="940377" lvl="1" indent="-514350">
              <a:buFont typeface="+mj-lt"/>
              <a:buAutoNum type="arabicPeriod"/>
            </a:pPr>
            <a:r>
              <a:rPr lang="en-AU" b="1" dirty="0" smtClean="0">
                <a:solidFill>
                  <a:schemeClr val="tx1"/>
                </a:solidFill>
              </a:rPr>
              <a:t>Confirmed by Chair</a:t>
            </a:r>
          </a:p>
          <a:p>
            <a:r>
              <a:rPr lang="en-AU" dirty="0">
                <a:solidFill>
                  <a:srgbClr val="FF0000"/>
                </a:solidFill>
              </a:rPr>
              <a:t>CEOS Pilots are about learning lessons of </a:t>
            </a:r>
            <a:r>
              <a:rPr lang="en-AU" i="1" dirty="0">
                <a:solidFill>
                  <a:srgbClr val="FF0000"/>
                </a:solidFill>
              </a:rPr>
              <a:t>agencies working together </a:t>
            </a:r>
            <a:r>
              <a:rPr lang="en-AU" dirty="0">
                <a:solidFill>
                  <a:srgbClr val="FF0000"/>
                </a:solidFill>
              </a:rPr>
              <a:t>to exploit FDA approaches.</a:t>
            </a:r>
            <a:endParaRPr lang="en-AU" dirty="0"/>
          </a:p>
          <a:p>
            <a:r>
              <a:rPr lang="en-AU" dirty="0" smtClean="0">
                <a:solidFill>
                  <a:srgbClr val="FF0000"/>
                </a:solidFill>
              </a:rPr>
              <a:t>Technical lessons learnt from ‘agency’ activities also encouraged via WGISS.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7864-049D-44AF-994A-9DEB664DA2E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21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>
          <a:xfrm>
            <a:off x="35495" y="5537807"/>
            <a:ext cx="1545095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/>
              <a:t>WGCV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2704"/>
            <a:ext cx="3421867" cy="864096"/>
          </a:xfrm>
        </p:spPr>
        <p:txBody>
          <a:bodyPr/>
          <a:lstStyle/>
          <a:p>
            <a:pPr algn="l"/>
            <a:r>
              <a:rPr lang="en-AU" dirty="0" smtClean="0"/>
              <a:t>Organisation</a:t>
            </a:r>
            <a:endParaRPr lang="en-AU" dirty="0"/>
          </a:p>
        </p:txBody>
      </p:sp>
      <p:sp>
        <p:nvSpPr>
          <p:cNvPr id="5" name="Oval 4"/>
          <p:cNvSpPr/>
          <p:nvPr/>
        </p:nvSpPr>
        <p:spPr>
          <a:xfrm>
            <a:off x="35496" y="3246716"/>
            <a:ext cx="1979003" cy="686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/>
              <a:t>SIT Chair</a:t>
            </a:r>
            <a:endParaRPr lang="en-AU" dirty="0"/>
          </a:p>
        </p:txBody>
      </p:sp>
      <p:sp>
        <p:nvSpPr>
          <p:cNvPr id="6" name="Oval 5"/>
          <p:cNvSpPr/>
          <p:nvPr/>
        </p:nvSpPr>
        <p:spPr>
          <a:xfrm>
            <a:off x="718355" y="5877273"/>
            <a:ext cx="201622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/>
              <a:t>LSI-VC</a:t>
            </a:r>
            <a:endParaRPr lang="en-AU" dirty="0"/>
          </a:p>
        </p:txBody>
      </p:sp>
      <p:cxnSp>
        <p:nvCxnSpPr>
          <p:cNvPr id="8" name="Straight Arrow Connector 7"/>
          <p:cNvCxnSpPr>
            <a:stCxn id="6" idx="0"/>
            <a:endCxn id="5" idx="4"/>
          </p:cNvCxnSpPr>
          <p:nvPr/>
        </p:nvCxnSpPr>
        <p:spPr>
          <a:xfrm flipH="1" flipV="1">
            <a:off x="1024999" y="3933057"/>
            <a:ext cx="701469" cy="1944217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014500" y="2012303"/>
            <a:ext cx="4248472" cy="4507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0" spcCol="0" rtlCol="0" anchor="b"/>
          <a:lstStyle/>
          <a:p>
            <a:pPr algn="ctr"/>
            <a:r>
              <a:rPr lang="en-AU" dirty="0" smtClean="0">
                <a:solidFill>
                  <a:schemeClr val="bg1">
                    <a:lumMod val="50000"/>
                  </a:schemeClr>
                </a:solidFill>
              </a:rPr>
              <a:t>TROIKA</a:t>
            </a:r>
            <a:endParaRPr lang="en-A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950603" y="1340768"/>
            <a:ext cx="237626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/>
              <a:t>Chair</a:t>
            </a:r>
            <a:endParaRPr lang="en-AU" dirty="0"/>
          </a:p>
        </p:txBody>
      </p:sp>
      <p:cxnSp>
        <p:nvCxnSpPr>
          <p:cNvPr id="11" name="Straight Arrow Connector 10"/>
          <p:cNvCxnSpPr>
            <a:stCxn id="5" idx="0"/>
            <a:endCxn id="4" idx="4"/>
          </p:cNvCxnSpPr>
          <p:nvPr/>
        </p:nvCxnSpPr>
        <p:spPr>
          <a:xfrm flipV="1">
            <a:off x="1024999" y="2060849"/>
            <a:ext cx="3113737" cy="1185867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2" idx="0"/>
            <a:endCxn id="4" idx="4"/>
          </p:cNvCxnSpPr>
          <p:nvPr/>
        </p:nvCxnSpPr>
        <p:spPr>
          <a:xfrm flipV="1">
            <a:off x="2817137" y="2060848"/>
            <a:ext cx="1321598" cy="118586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380312" y="3268963"/>
            <a:ext cx="1330931" cy="68634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600" b="1" dirty="0" smtClean="0"/>
              <a:t>FDA</a:t>
            </a:r>
          </a:p>
          <a:p>
            <a:pPr algn="ctr"/>
            <a:r>
              <a:rPr lang="en-AU" sz="1600" b="1" dirty="0" smtClean="0"/>
              <a:t> AHT v2</a:t>
            </a:r>
            <a:endParaRPr lang="en-AU" sz="1600" b="1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058755" y="3933056"/>
            <a:ext cx="1496434" cy="136782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464597" y="3565608"/>
            <a:ext cx="1872208" cy="686341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600" dirty="0" smtClean="0"/>
              <a:t>CEOS Cube </a:t>
            </a:r>
          </a:p>
          <a:p>
            <a:pPr algn="ctr"/>
            <a:r>
              <a:rPr lang="en-AU" sz="1600" dirty="0" smtClean="0"/>
              <a:t>Activity</a:t>
            </a:r>
          </a:p>
        </p:txBody>
      </p:sp>
      <p:cxnSp>
        <p:nvCxnSpPr>
          <p:cNvPr id="35" name="Elbow Connector 34"/>
          <p:cNvCxnSpPr>
            <a:stCxn id="6" idx="4"/>
            <a:endCxn id="22" idx="4"/>
          </p:cNvCxnSpPr>
          <p:nvPr/>
        </p:nvCxnSpPr>
        <p:spPr>
          <a:xfrm rot="5400000" flipH="1" flipV="1">
            <a:off x="3637105" y="2044666"/>
            <a:ext cx="2498034" cy="6319310"/>
          </a:xfrm>
          <a:prstGeom prst="bentConnector3">
            <a:avLst>
              <a:gd name="adj1" fmla="val -6537"/>
            </a:avLst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2"/>
            <a:endCxn id="12" idx="6"/>
          </p:cNvCxnSpPr>
          <p:nvPr/>
        </p:nvCxnSpPr>
        <p:spPr>
          <a:xfrm flipH="1" flipV="1">
            <a:off x="3531120" y="3498024"/>
            <a:ext cx="933478" cy="41075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0"/>
            <a:endCxn id="4" idx="4"/>
          </p:cNvCxnSpPr>
          <p:nvPr/>
        </p:nvCxnSpPr>
        <p:spPr>
          <a:xfrm flipH="1" flipV="1">
            <a:off x="4138736" y="2060848"/>
            <a:ext cx="1261966" cy="150476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2" idx="0"/>
            <a:endCxn id="4" idx="4"/>
          </p:cNvCxnSpPr>
          <p:nvPr/>
        </p:nvCxnSpPr>
        <p:spPr>
          <a:xfrm flipH="1" flipV="1">
            <a:off x="4138735" y="2060848"/>
            <a:ext cx="3907042" cy="1208115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2734579" y="5743544"/>
            <a:ext cx="936104" cy="37032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667000" y="2689786"/>
            <a:ext cx="1510204" cy="430877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/>
              <a:t>Architectural Best </a:t>
            </a:r>
            <a:r>
              <a:rPr lang="en-AU" sz="1100" dirty="0" smtClean="0"/>
              <a:t>Practice - Analytics</a:t>
            </a:r>
            <a:endParaRPr lang="en-AU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572479" y="4539200"/>
            <a:ext cx="1586036" cy="600164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/>
              <a:t>CARD4L Framework</a:t>
            </a:r>
          </a:p>
          <a:p>
            <a:pPr algn="ctr"/>
            <a:r>
              <a:rPr lang="en-AU" sz="1100" dirty="0"/>
              <a:t>Requirements Coordination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69207" y="2514600"/>
            <a:ext cx="1398393" cy="76943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/>
              <a:t>Framing The Strategic Discussions for CEOS-31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99520" y="3470712"/>
            <a:ext cx="720080" cy="415488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700" dirty="0"/>
              <a:t>Lessons </a:t>
            </a:r>
          </a:p>
          <a:p>
            <a:pPr algn="ctr"/>
            <a:r>
              <a:rPr lang="en-AU" sz="700" dirty="0" smtClean="0"/>
              <a:t>Learnt - Technical</a:t>
            </a:r>
            <a:endParaRPr lang="en-AU" sz="700" dirty="0"/>
          </a:p>
        </p:txBody>
      </p:sp>
      <p:sp>
        <p:nvSpPr>
          <p:cNvPr id="71" name="TextBox 70"/>
          <p:cNvSpPr txBox="1"/>
          <p:nvPr/>
        </p:nvSpPr>
        <p:spPr>
          <a:xfrm>
            <a:off x="6526324" y="4209882"/>
            <a:ext cx="853988" cy="923320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AU" sz="900" dirty="0"/>
              <a:t>Lessons Learnt</a:t>
            </a:r>
          </a:p>
          <a:p>
            <a:r>
              <a:rPr lang="en-AU" sz="900" dirty="0"/>
              <a:t>On </a:t>
            </a:r>
            <a:r>
              <a:rPr lang="en-AU" sz="900" dirty="0" err="1" smtClean="0"/>
              <a:t>Engmnt</a:t>
            </a:r>
            <a:r>
              <a:rPr lang="en-AU" sz="900" dirty="0" smtClean="0"/>
              <a:t> </a:t>
            </a:r>
            <a:r>
              <a:rPr lang="en-AU" sz="900" dirty="0"/>
              <a:t>With </a:t>
            </a:r>
            <a:endParaRPr lang="en-AU" sz="900" dirty="0" smtClean="0"/>
          </a:p>
          <a:p>
            <a:r>
              <a:rPr lang="en-AU" sz="900" dirty="0" smtClean="0"/>
              <a:t>Users &amp; </a:t>
            </a:r>
            <a:r>
              <a:rPr lang="en-AU" sz="900" dirty="0"/>
              <a:t>Key Stakeholders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555189" y="4869160"/>
            <a:ext cx="793018" cy="707876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AU" dirty="0"/>
              <a:t>Lessons Learnt on </a:t>
            </a:r>
          </a:p>
          <a:p>
            <a:r>
              <a:rPr lang="en-AU" dirty="0" smtClean="0"/>
              <a:t>ARD </a:t>
            </a:r>
            <a:r>
              <a:rPr lang="en-AU" dirty="0"/>
              <a:t>Production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787726" y="5906543"/>
            <a:ext cx="792106" cy="4308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 smtClean="0"/>
              <a:t>ARD </a:t>
            </a:r>
            <a:r>
              <a:rPr lang="en-AU" sz="1100" dirty="0"/>
              <a:t>For Pilots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26868" y="1529961"/>
            <a:ext cx="956862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/>
              <a:t>Stewardship</a:t>
            </a:r>
          </a:p>
          <a:p>
            <a:pPr algn="ctr"/>
            <a:r>
              <a:rPr lang="en-AU" sz="1100" dirty="0" err="1"/>
              <a:t>Integraion</a:t>
            </a:r>
            <a:endParaRPr lang="en-AU" sz="1100" dirty="0"/>
          </a:p>
        </p:txBody>
      </p:sp>
      <p:sp>
        <p:nvSpPr>
          <p:cNvPr id="76" name="TextBox 75"/>
          <p:cNvSpPr txBox="1"/>
          <p:nvPr/>
        </p:nvSpPr>
        <p:spPr>
          <a:xfrm>
            <a:off x="6329060" y="1933359"/>
            <a:ext cx="1051252" cy="430877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/>
              <a:t>Continuity</a:t>
            </a:r>
          </a:p>
          <a:p>
            <a:pPr algn="ctr"/>
            <a:r>
              <a:rPr lang="en-AU" sz="1100" dirty="0"/>
              <a:t>Momentum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671451" y="3697122"/>
            <a:ext cx="123190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NASA, ESA, …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5745" y="6475662"/>
            <a:ext cx="994501" cy="40009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USGS, ESA, GA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706414" y="4354818"/>
            <a:ext cx="1466090" cy="40010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SEO</a:t>
            </a:r>
          </a:p>
          <a:p>
            <a:pPr algn="ctr"/>
            <a:r>
              <a:rPr lang="en-AU" sz="1000" dirty="0">
                <a:solidFill>
                  <a:srgbClr val="FF0000"/>
                </a:solidFill>
              </a:rPr>
              <a:t>+ GA, USGS, CSIRO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36480" y="3985203"/>
            <a:ext cx="1158869" cy="40009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r>
              <a:rPr lang="en-AU" sz="1000" dirty="0">
                <a:solidFill>
                  <a:srgbClr val="FF0000"/>
                </a:solidFill>
              </a:rPr>
              <a:t>ESA, USGS, CSIRO</a:t>
            </a:r>
          </a:p>
        </p:txBody>
      </p:sp>
      <p:sp>
        <p:nvSpPr>
          <p:cNvPr id="12" name="Oval 11"/>
          <p:cNvSpPr/>
          <p:nvPr/>
        </p:nvSpPr>
        <p:spPr>
          <a:xfrm>
            <a:off x="2103155" y="3246716"/>
            <a:ext cx="1427965" cy="5026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/>
              <a:t>WGISS</a:t>
            </a:r>
            <a:endParaRPr lang="en-AU" dirty="0"/>
          </a:p>
        </p:txBody>
      </p:sp>
      <p:sp>
        <p:nvSpPr>
          <p:cNvPr id="94" name="TextBox 93"/>
          <p:cNvSpPr txBox="1"/>
          <p:nvPr/>
        </p:nvSpPr>
        <p:spPr>
          <a:xfrm>
            <a:off x="304800" y="3962400"/>
            <a:ext cx="641082" cy="40009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r>
              <a:rPr lang="en-AU" sz="1000" dirty="0">
                <a:solidFill>
                  <a:srgbClr val="FF0000"/>
                </a:solidFill>
              </a:rPr>
              <a:t>ESA, NOAA</a:t>
            </a:r>
          </a:p>
        </p:txBody>
      </p:sp>
      <p:cxnSp>
        <p:nvCxnSpPr>
          <p:cNvPr id="97" name="Straight Arrow Connector 96"/>
          <p:cNvCxnSpPr>
            <a:endCxn id="5" idx="5"/>
          </p:cNvCxnSpPr>
          <p:nvPr/>
        </p:nvCxnSpPr>
        <p:spPr>
          <a:xfrm flipH="1" flipV="1">
            <a:off x="1724681" y="3832544"/>
            <a:ext cx="2847319" cy="26543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2950603" y="5434938"/>
            <a:ext cx="1670564" cy="30860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MDB Cube</a:t>
            </a:r>
          </a:p>
        </p:txBody>
      </p:sp>
      <p:sp>
        <p:nvSpPr>
          <p:cNvPr id="106" name="Oval 105"/>
          <p:cNvSpPr/>
          <p:nvPr/>
        </p:nvSpPr>
        <p:spPr>
          <a:xfrm>
            <a:off x="4726303" y="5434938"/>
            <a:ext cx="1388726" cy="30860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dirty="0" smtClean="0">
                <a:solidFill>
                  <a:schemeClr val="accent3">
                    <a:lumMod val="50000"/>
                  </a:schemeClr>
                </a:solidFill>
              </a:rPr>
              <a:t>6-US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491880" y="5177766"/>
            <a:ext cx="411474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GA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724400" y="5105400"/>
            <a:ext cx="613727" cy="24621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USGS</a:t>
            </a:r>
          </a:p>
        </p:txBody>
      </p:sp>
      <p:sp>
        <p:nvSpPr>
          <p:cNvPr id="109" name="Oval 108"/>
          <p:cNvSpPr/>
          <p:nvPr/>
        </p:nvSpPr>
        <p:spPr>
          <a:xfrm>
            <a:off x="5960726" y="5743544"/>
            <a:ext cx="1512166" cy="30860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Colombia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706310" y="5486372"/>
            <a:ext cx="54027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SEO</a:t>
            </a:r>
          </a:p>
        </p:txBody>
      </p:sp>
      <p:sp>
        <p:nvSpPr>
          <p:cNvPr id="111" name="Oval 110"/>
          <p:cNvSpPr/>
          <p:nvPr/>
        </p:nvSpPr>
        <p:spPr>
          <a:xfrm>
            <a:off x="7555189" y="6188757"/>
            <a:ext cx="1383671" cy="32630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600" dirty="0" smtClean="0">
                <a:solidFill>
                  <a:schemeClr val="accent3">
                    <a:lumMod val="50000"/>
                  </a:schemeClr>
                </a:solidFill>
              </a:rPr>
              <a:t>Mekong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998653" y="5908797"/>
            <a:ext cx="99669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00" dirty="0">
                <a:solidFill>
                  <a:srgbClr val="FF0000"/>
                </a:solidFill>
              </a:rPr>
              <a:t>CSIRO, SEO</a:t>
            </a:r>
          </a:p>
        </p:txBody>
      </p:sp>
      <p:cxnSp>
        <p:nvCxnSpPr>
          <p:cNvPr id="114" name="Straight Arrow Connector 113"/>
          <p:cNvCxnSpPr>
            <a:stCxn id="105" idx="0"/>
            <a:endCxn id="32" idx="4"/>
          </p:cNvCxnSpPr>
          <p:nvPr/>
        </p:nvCxnSpPr>
        <p:spPr>
          <a:xfrm flipV="1">
            <a:off x="3785886" y="4251948"/>
            <a:ext cx="1614816" cy="1182989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6" idx="0"/>
            <a:endCxn id="32" idx="4"/>
          </p:cNvCxnSpPr>
          <p:nvPr/>
        </p:nvCxnSpPr>
        <p:spPr>
          <a:xfrm flipH="1" flipV="1">
            <a:off x="5400702" y="4251948"/>
            <a:ext cx="19964" cy="1182989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9" idx="0"/>
            <a:endCxn id="32" idx="4"/>
          </p:cNvCxnSpPr>
          <p:nvPr/>
        </p:nvCxnSpPr>
        <p:spPr>
          <a:xfrm flipH="1" flipV="1">
            <a:off x="5400702" y="4251949"/>
            <a:ext cx="1316108" cy="1491595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1" idx="0"/>
            <a:endCxn id="32" idx="4"/>
          </p:cNvCxnSpPr>
          <p:nvPr/>
        </p:nvCxnSpPr>
        <p:spPr>
          <a:xfrm flipH="1" flipV="1">
            <a:off x="5400701" y="4251949"/>
            <a:ext cx="2846323" cy="1936808"/>
          </a:xfrm>
          <a:prstGeom prst="straightConnector1">
            <a:avLst/>
          </a:prstGeom>
          <a:ln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2842824" y="3994777"/>
            <a:ext cx="1474017" cy="577071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050" dirty="0"/>
              <a:t>GEO Linkages to promote open </a:t>
            </a:r>
            <a:r>
              <a:rPr lang="en-AU" sz="1050" dirty="0" smtClean="0"/>
              <a:t>source community</a:t>
            </a:r>
            <a:endParaRPr lang="en-AU" sz="1050" dirty="0"/>
          </a:p>
        </p:txBody>
      </p:sp>
      <p:cxnSp>
        <p:nvCxnSpPr>
          <p:cNvPr id="60" name="Straight Arrow Connector 59"/>
          <p:cNvCxnSpPr>
            <a:stCxn id="6" idx="6"/>
          </p:cNvCxnSpPr>
          <p:nvPr/>
        </p:nvCxnSpPr>
        <p:spPr>
          <a:xfrm flipV="1">
            <a:off x="2734579" y="5743545"/>
            <a:ext cx="1971834" cy="42176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" idx="6"/>
          </p:cNvCxnSpPr>
          <p:nvPr/>
        </p:nvCxnSpPr>
        <p:spPr>
          <a:xfrm flipV="1">
            <a:off x="2734580" y="5914680"/>
            <a:ext cx="3020409" cy="25062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734580" y="6175591"/>
            <a:ext cx="4820609" cy="288032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22" idx="2"/>
          </p:cNvCxnSpPr>
          <p:nvPr/>
        </p:nvCxnSpPr>
        <p:spPr>
          <a:xfrm flipV="1">
            <a:off x="6334979" y="3612134"/>
            <a:ext cx="1045333" cy="3431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423456" y="3497922"/>
            <a:ext cx="771693" cy="661710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AU" sz="900" dirty="0"/>
              <a:t>Lessons </a:t>
            </a:r>
            <a:endParaRPr lang="en-AU" sz="900" dirty="0" smtClean="0"/>
          </a:p>
          <a:p>
            <a:r>
              <a:rPr lang="en-AU" sz="900" dirty="0" smtClean="0"/>
              <a:t>Learnt</a:t>
            </a:r>
            <a:endParaRPr lang="en-AU" sz="900" dirty="0"/>
          </a:p>
          <a:p>
            <a:r>
              <a:rPr lang="en-AU" sz="900" dirty="0" smtClean="0"/>
              <a:t>On Collab.</a:t>
            </a:r>
          </a:p>
          <a:p>
            <a:r>
              <a:rPr lang="en-AU" sz="900" dirty="0" smtClean="0"/>
              <a:t>Dev</a:t>
            </a:r>
            <a:endParaRPr lang="en-AU" sz="900" dirty="0"/>
          </a:p>
        </p:txBody>
      </p:sp>
      <p:cxnSp>
        <p:nvCxnSpPr>
          <p:cNvPr id="98" name="Straight Arrow Connector 97"/>
          <p:cNvCxnSpPr>
            <a:stCxn id="41" idx="4"/>
            <a:endCxn id="22" idx="0"/>
          </p:cNvCxnSpPr>
          <p:nvPr/>
        </p:nvCxnSpPr>
        <p:spPr>
          <a:xfrm>
            <a:off x="7945900" y="1887216"/>
            <a:ext cx="99878" cy="1381747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576514" y="2263052"/>
            <a:ext cx="771693" cy="40009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AU" dirty="0"/>
              <a:t>Lessons </a:t>
            </a:r>
            <a:endParaRPr lang="en-AU" dirty="0" smtClean="0"/>
          </a:p>
          <a:p>
            <a:r>
              <a:rPr lang="en-AU" dirty="0" smtClean="0"/>
              <a:t>Learnt</a:t>
            </a:r>
            <a:endParaRPr lang="en-AU" dirty="0"/>
          </a:p>
        </p:txBody>
      </p:sp>
      <p:sp>
        <p:nvSpPr>
          <p:cNvPr id="3" name="Right Arrow 2"/>
          <p:cNvSpPr/>
          <p:nvPr/>
        </p:nvSpPr>
        <p:spPr>
          <a:xfrm>
            <a:off x="148651" y="1628800"/>
            <a:ext cx="1865848" cy="63115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spcCol="0" rtlCol="0" anchor="ctr"/>
          <a:lstStyle/>
          <a:p>
            <a:pPr algn="ctr"/>
            <a:r>
              <a:rPr lang="en-AU" dirty="0" smtClean="0"/>
              <a:t>FDA THEME</a:t>
            </a:r>
            <a:endParaRPr lang="en-AU" dirty="0"/>
          </a:p>
        </p:txBody>
      </p:sp>
      <p:cxnSp>
        <p:nvCxnSpPr>
          <p:cNvPr id="9" name="Straight Arrow Connector 8"/>
          <p:cNvCxnSpPr>
            <a:stCxn id="12" idx="7"/>
            <a:endCxn id="22" idx="1"/>
          </p:cNvCxnSpPr>
          <p:nvPr/>
        </p:nvCxnSpPr>
        <p:spPr>
          <a:xfrm>
            <a:off x="3321999" y="3320322"/>
            <a:ext cx="4253223" cy="4915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00686" y="3171829"/>
            <a:ext cx="771693" cy="400099"/>
          </a:xfrm>
          <a:prstGeom prst="rect">
            <a:avLst/>
          </a:prstGeom>
          <a:solidFill>
            <a:schemeClr val="bg1"/>
          </a:solidFill>
        </p:spPr>
        <p:txBody>
          <a:bodyPr wrap="square" lIns="91429" tIns="45715" rIns="91429" bIns="45715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AU" dirty="0" smtClean="0"/>
              <a:t>Technical Advice</a:t>
            </a:r>
            <a:endParaRPr lang="en-AU" dirty="0"/>
          </a:p>
        </p:txBody>
      </p:sp>
      <p:sp>
        <p:nvSpPr>
          <p:cNvPr id="63" name="TextBox 62"/>
          <p:cNvSpPr txBox="1"/>
          <p:nvPr/>
        </p:nvSpPr>
        <p:spPr>
          <a:xfrm>
            <a:off x="84599" y="5301000"/>
            <a:ext cx="1280897" cy="261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AU" sz="1100" dirty="0" smtClean="0"/>
              <a:t>ARD Validation</a:t>
            </a:r>
            <a:endParaRPr lang="en-AU" sz="1100" dirty="0"/>
          </a:p>
        </p:txBody>
      </p:sp>
      <p:sp>
        <p:nvSpPr>
          <p:cNvPr id="66" name="Oval 65"/>
          <p:cNvSpPr/>
          <p:nvPr/>
        </p:nvSpPr>
        <p:spPr>
          <a:xfrm>
            <a:off x="7086600" y="1347909"/>
            <a:ext cx="2023399" cy="6863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021524" y="1262600"/>
            <a:ext cx="2023399" cy="6863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934200" y="1200875"/>
            <a:ext cx="2023399" cy="68634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r>
              <a:rPr lang="en-AU" sz="1400" dirty="0" err="1" smtClean="0">
                <a:solidFill>
                  <a:schemeClr val="tx1"/>
                </a:solidFill>
              </a:rPr>
              <a:t>WGDisasters</a:t>
            </a:r>
            <a:endParaRPr lang="en-AU" sz="1400" dirty="0" smtClean="0">
              <a:solidFill>
                <a:schemeClr val="tx1"/>
              </a:solidFill>
            </a:endParaRPr>
          </a:p>
          <a:p>
            <a:pPr algn="ctr"/>
            <a:r>
              <a:rPr lang="en-AU" sz="1400" dirty="0" smtClean="0">
                <a:solidFill>
                  <a:schemeClr val="tx1"/>
                </a:solidFill>
              </a:rPr>
              <a:t>GEP</a:t>
            </a:r>
          </a:p>
        </p:txBody>
      </p:sp>
    </p:spTree>
    <p:extLst>
      <p:ext uri="{BB962C8B-B14F-4D97-AF65-F5344CB8AC3E}">
        <p14:creationId xmlns:p14="http://schemas.microsoft.com/office/powerpoint/2010/main" val="129769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" grpId="0" animBg="1"/>
      <p:bldP spid="6" grpId="0" animBg="1"/>
      <p:bldP spid="17" grpId="0" animBg="1"/>
      <p:bldP spid="4" grpId="0" animBg="1"/>
      <p:bldP spid="22" grpId="0" animBg="1"/>
      <p:bldP spid="32" grpId="0" animBg="1"/>
      <p:bldP spid="56" grpId="0" animBg="1"/>
      <p:bldP spid="5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76" grpId="0" animBg="1"/>
      <p:bldP spid="82" grpId="0" animBg="1"/>
      <p:bldP spid="83" grpId="0" animBg="1"/>
      <p:bldP spid="84" grpId="0" animBg="1"/>
      <p:bldP spid="85" grpId="0" animBg="1"/>
      <p:bldP spid="12" grpId="0" animBg="1"/>
      <p:bldP spid="9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51" grpId="0" animBg="1"/>
      <p:bldP spid="86" grpId="0" animBg="1"/>
      <p:bldP spid="102" grpId="0" animBg="1"/>
      <p:bldP spid="59" grpId="0" animBg="1"/>
      <p:bldP spid="63" grpId="0" animBg="1"/>
      <p:bldP spid="66" grpId="0" animBg="1"/>
      <p:bldP spid="64" grpId="0" animBg="1"/>
      <p:bldP spid="41" grpId="0" animBg="1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11011</TotalTime>
  <Words>517</Words>
  <Application>Microsoft Macintosh PowerPoint</Application>
  <PresentationFormat>On-screen Show (4:3)</PresentationFormat>
  <Paragraphs>115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Bold</vt:lpstr>
      <vt:lpstr>Avenir Roman</vt:lpstr>
      <vt:lpstr>Calibri</vt:lpstr>
      <vt:lpstr>Droid Serif</vt:lpstr>
      <vt:lpstr>Helvetica</vt:lpstr>
      <vt:lpstr>Arial</vt:lpstr>
      <vt:lpstr>Default</vt:lpstr>
      <vt:lpstr>FDA in 2017 A CEOS Chair Theme</vt:lpstr>
      <vt:lpstr>FDA as a cross-cutting ‘theme’</vt:lpstr>
      <vt:lpstr>PowerPoint Presentation</vt:lpstr>
      <vt:lpstr>FDA Organisation 2017</vt:lpstr>
      <vt:lpstr>Leadership and opportunity</vt:lpstr>
      <vt:lpstr>Pilots</vt:lpstr>
      <vt:lpstr>Process for Pilots</vt:lpstr>
      <vt:lpstr>Organisation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175</cp:revision>
  <dcterms:modified xsi:type="dcterms:W3CDTF">2016-11-02T00:17:19Z</dcterms:modified>
</cp:coreProperties>
</file>