
<file path=[Content_Types].xml><?xml version="1.0" encoding="utf-8"?>
<Types xmlns="http://schemas.openxmlformats.org/package/2006/content-types">
  <Default Extension="xml" ContentType="application/xml"/>
  <Default Extension="jpeg" ContentType="image/jpeg"/>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3"/>
  </p:notesMasterIdLst>
  <p:sldIdLst>
    <p:sldId id="256" r:id="rId2"/>
    <p:sldId id="261" r:id="rId3"/>
    <p:sldId id="262" r:id="rId4"/>
    <p:sldId id="266" r:id="rId5"/>
    <p:sldId id="267" r:id="rId6"/>
    <p:sldId id="260" r:id="rId7"/>
    <p:sldId id="263" r:id="rId8"/>
    <p:sldId id="264" r:id="rId9"/>
    <p:sldId id="268" r:id="rId10"/>
    <p:sldId id="265" r:id="rId11"/>
    <p:sldId id="269" r:id="rId12"/>
  </p:sldIdLst>
  <p:sldSz cx="9144000" cy="6858000" type="screen4x3"/>
  <p:notesSz cx="6858000" cy="9144000"/>
  <p:defaultTextStyle>
    <a:lvl1pPr defTabSz="457200">
      <a:defRPr>
        <a:solidFill>
          <a:srgbClr val="002569"/>
        </a:solidFill>
      </a:defRPr>
    </a:lvl1pPr>
    <a:lvl2pPr indent="457200" defTabSz="457200">
      <a:defRPr>
        <a:solidFill>
          <a:srgbClr val="002569"/>
        </a:solidFill>
      </a:defRPr>
    </a:lvl2pPr>
    <a:lvl3pPr indent="914400" defTabSz="457200">
      <a:defRPr>
        <a:solidFill>
          <a:srgbClr val="002569"/>
        </a:solidFill>
      </a:defRPr>
    </a:lvl3pPr>
    <a:lvl4pPr indent="1371600" defTabSz="457200">
      <a:defRPr>
        <a:solidFill>
          <a:srgbClr val="002569"/>
        </a:solidFill>
      </a:defRPr>
    </a:lvl4pPr>
    <a:lvl5pPr indent="1828800" defTabSz="457200">
      <a:defRPr>
        <a:solidFill>
          <a:srgbClr val="002569"/>
        </a:solidFill>
      </a:defRPr>
    </a:lvl5pPr>
    <a:lvl6pPr indent="2286000" defTabSz="457200">
      <a:defRPr>
        <a:solidFill>
          <a:srgbClr val="002569"/>
        </a:solidFill>
      </a:defRPr>
    </a:lvl6pPr>
    <a:lvl7pPr indent="2743200" defTabSz="457200">
      <a:defRPr>
        <a:solidFill>
          <a:srgbClr val="002569"/>
        </a:solidFill>
      </a:defRPr>
    </a:lvl7pPr>
    <a:lvl8pPr indent="3200400" defTabSz="457200">
      <a:defRPr>
        <a:solidFill>
          <a:srgbClr val="002569"/>
        </a:solidFill>
      </a:defRPr>
    </a:lvl8pPr>
    <a:lvl9pPr indent="3657600" defTabSz="457200">
      <a:defRPr>
        <a:solidFill>
          <a:srgbClr val="002569"/>
        </a:solidFill>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n" i="on">
        <a:fontRef idx="major">
          <a:srgbClr val="002569"/>
        </a:fontRef>
        <a:srgbClr val="002569"/>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DDCA"/>
          </a:solidFill>
        </a:fill>
      </a:tcStyle>
    </a:wholeTbl>
    <a:band2H>
      <a:tcTxStyle/>
      <a:tcStyle>
        <a:tcBdr/>
        <a:fill>
          <a:solidFill>
            <a:srgbClr val="FFEFE6"/>
          </a:solidFill>
        </a:fill>
      </a:tcStyle>
    </a:band2H>
    <a:firstCol>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9A00"/>
          </a:solidFill>
        </a:fill>
      </a:tcStyle>
    </a:firstCol>
    <a:la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9A00"/>
          </a:solidFill>
        </a:fill>
      </a:tcStyle>
    </a:lastRow>
    <a:fir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9A00"/>
          </a:solidFill>
        </a:fill>
      </a:tcStyle>
    </a:firstRow>
  </a:tblStyle>
  <a:tblStyle styleId="{C7B018BB-80A7-4F77-B60F-C8B233D01FF8}" styleName="">
    <a:tblBg/>
    <a:wholeTbl>
      <a:tcTxStyle b="on" i="on">
        <a:fontRef idx="major">
          <a:srgbClr val="002569"/>
        </a:fontRef>
        <a:srgbClr val="002569"/>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wholeTbl>
    <a:band2H>
      <a:tcTxStyle/>
      <a:tcStyle>
        <a:tcBdr/>
        <a:fill>
          <a:solidFill>
            <a:srgbClr val="FFFFFF"/>
          </a:solidFill>
        </a:fill>
      </a:tcStyle>
    </a:band2H>
    <a:firstCol>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firstCol>
    <a:la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lastRow>
    <a:fir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firstRow>
  </a:tblStyle>
  <a:tblStyle styleId="{EEE7283C-3CF3-47DC-8721-378D4A62B228}" styleName="">
    <a:tblBg/>
    <a:wholeTbl>
      <a:tcTxStyle b="on" i="on">
        <a:fontRef idx="major">
          <a:srgbClr val="002569"/>
        </a:fontRef>
        <a:srgbClr val="002569"/>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DBCBCB"/>
          </a:solidFill>
        </a:fill>
      </a:tcStyle>
    </a:wholeTbl>
    <a:band2H>
      <a:tcTxStyle/>
      <a:tcStyle>
        <a:tcBdr/>
        <a:fill>
          <a:solidFill>
            <a:srgbClr val="EEE7E7"/>
          </a:solidFill>
        </a:fill>
      </a:tcStyle>
    </a:band2H>
    <a:firstCol>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90281C"/>
          </a:solidFill>
        </a:fill>
      </a:tcStyle>
    </a:firstCol>
    <a:la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90281C"/>
          </a:solidFill>
        </a:fill>
      </a:tcStyle>
    </a:lastRow>
    <a:fir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90281C"/>
          </a:solidFill>
        </a:fill>
      </a:tcStyle>
    </a:firstRow>
  </a:tblStyle>
  <a:tblStyle styleId="{CF821DB8-F4EB-4A41-A1BA-3FCAFE7338EE}" styleName="">
    <a:tblBg/>
    <a:wholeTbl>
      <a:tcTxStyle b="on" i="on">
        <a:fontRef idx="major">
          <a:srgbClr val="002569"/>
        </a:fontRef>
        <a:srgbClr val="002569"/>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7EA"/>
          </a:solidFill>
        </a:fill>
      </a:tcStyle>
    </a:wholeTbl>
    <a:band2H>
      <a:tcTxStyle/>
      <a:tcStyle>
        <a:tcBdr/>
        <a:fill>
          <a:solidFill>
            <a:srgbClr val="FFFFFF"/>
          </a:solidFill>
        </a:fill>
      </a:tcStyle>
    </a:band2H>
    <a:firstCol>
      <a:tcTxStyle b="on" i="on">
        <a:fontRef idx="maj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9A00"/>
          </a:solidFill>
        </a:fill>
      </a:tcStyle>
    </a:firstCol>
    <a:lastRow>
      <a:tcTxStyle b="on" i="on">
        <a:fontRef idx="major">
          <a:srgbClr val="002569"/>
        </a:fontRef>
        <a:srgbClr val="002569"/>
      </a:tcTxStyle>
      <a:tcStyle>
        <a:tcBdr>
          <a:left>
            <a:ln w="12700" cap="flat">
              <a:noFill/>
              <a:miter lim="400000"/>
            </a:ln>
          </a:left>
          <a:right>
            <a:ln w="12700" cap="flat">
              <a:noFill/>
              <a:miter lim="400000"/>
            </a:ln>
          </a:right>
          <a:top>
            <a:ln w="50800" cap="flat">
              <a:solidFill>
                <a:srgbClr val="002569"/>
              </a:solidFill>
              <a:prstDash val="solid"/>
              <a:bevel/>
            </a:ln>
          </a:top>
          <a:bottom>
            <a:ln w="25400" cap="flat">
              <a:solidFill>
                <a:srgbClr val="002569"/>
              </a:solidFill>
              <a:prstDash val="solid"/>
              <a:bevel/>
            </a:ln>
          </a:bottom>
          <a:insideH>
            <a:ln w="12700" cap="flat">
              <a:noFill/>
              <a:miter lim="400000"/>
            </a:ln>
          </a:insideH>
          <a:insideV>
            <a:ln w="12700" cap="flat">
              <a:noFill/>
              <a:miter lim="400000"/>
            </a:ln>
          </a:insideV>
        </a:tcBdr>
        <a:fill>
          <a:solidFill>
            <a:srgbClr val="FFFFFF"/>
          </a:solidFill>
        </a:fill>
      </a:tcStyle>
    </a:lastRow>
    <a:firstRow>
      <a:tcTxStyle b="on" i="on">
        <a:fontRef idx="major">
          <a:srgbClr val="FFFFFF"/>
        </a:fontRef>
        <a:srgbClr val="FFFFFF"/>
      </a:tcTxStyle>
      <a:tcStyle>
        <a:tcBdr>
          <a:left>
            <a:ln w="12700" cap="flat">
              <a:noFill/>
              <a:miter lim="400000"/>
            </a:ln>
          </a:left>
          <a:right>
            <a:ln w="12700" cap="flat">
              <a:noFill/>
              <a:miter lim="400000"/>
            </a:ln>
          </a:right>
          <a:top>
            <a:ln w="25400" cap="flat">
              <a:solidFill>
                <a:srgbClr val="002569"/>
              </a:solidFill>
              <a:prstDash val="solid"/>
              <a:bevel/>
            </a:ln>
          </a:top>
          <a:bottom>
            <a:ln w="25400" cap="flat">
              <a:solidFill>
                <a:srgbClr val="002569"/>
              </a:solidFill>
              <a:prstDash val="solid"/>
              <a:bevel/>
            </a:ln>
          </a:bottom>
          <a:insideH>
            <a:ln w="12700" cap="flat">
              <a:noFill/>
              <a:miter lim="400000"/>
            </a:ln>
          </a:insideH>
          <a:insideV>
            <a:ln w="12700" cap="flat">
              <a:noFill/>
              <a:miter lim="400000"/>
            </a:ln>
          </a:insideV>
        </a:tcBdr>
        <a:fill>
          <a:solidFill>
            <a:srgbClr val="FF9A00"/>
          </a:solidFill>
        </a:fill>
      </a:tcStyle>
    </a:firstRow>
  </a:tblStyle>
  <a:tblStyle styleId="{33BA23B1-9221-436E-865A-0063620EA4FD}" styleName="">
    <a:tblBg/>
    <a:wholeTbl>
      <a:tcTxStyle b="on" i="on">
        <a:fontRef idx="major">
          <a:srgbClr val="002569"/>
        </a:fontRef>
        <a:srgbClr val="002569"/>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CACBD3"/>
          </a:solidFill>
        </a:fill>
      </a:tcStyle>
    </a:wholeTbl>
    <a:band2H>
      <a:tcTxStyle/>
      <a:tcStyle>
        <a:tcBdr/>
        <a:fill>
          <a:solidFill>
            <a:srgbClr val="E6E7EA"/>
          </a:solidFill>
        </a:fill>
      </a:tcStyle>
    </a:band2H>
    <a:firstCol>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002569"/>
          </a:solidFill>
        </a:fill>
      </a:tcStyle>
    </a:firstCol>
    <a:la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002569"/>
          </a:solidFill>
        </a:fill>
      </a:tcStyle>
    </a:lastRow>
    <a:fir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002569"/>
          </a:solidFill>
        </a:fill>
      </a:tcStyle>
    </a:firstRow>
  </a:tblStyle>
  <a:tblStyle styleId="{2708684C-4D16-4618-839F-0558EEFCDFE6}" styleName="">
    <a:tblBg/>
    <a:wholeTbl>
      <a:tcTxStyle b="on" i="on">
        <a:fontRef idx="major">
          <a:srgbClr val="002569"/>
        </a:fontRef>
        <a:srgbClr val="002569"/>
      </a:tcTxStyle>
      <a:tcStyle>
        <a:tcBdr>
          <a:left>
            <a:ln w="12700" cap="flat">
              <a:solidFill>
                <a:srgbClr val="002569"/>
              </a:solidFill>
              <a:prstDash val="solid"/>
              <a:bevel/>
            </a:ln>
          </a:left>
          <a:right>
            <a:ln w="12700" cap="flat">
              <a:solidFill>
                <a:srgbClr val="002569"/>
              </a:solidFill>
              <a:prstDash val="solid"/>
              <a:bevel/>
            </a:ln>
          </a:right>
          <a:top>
            <a:ln w="12700" cap="flat">
              <a:solidFill>
                <a:srgbClr val="002569"/>
              </a:solidFill>
              <a:prstDash val="solid"/>
              <a:bevel/>
            </a:ln>
          </a:top>
          <a:bottom>
            <a:ln w="12700" cap="flat">
              <a:solidFill>
                <a:srgbClr val="002569"/>
              </a:solidFill>
              <a:prstDash val="solid"/>
              <a:bevel/>
            </a:ln>
          </a:bottom>
          <a:insideH>
            <a:ln w="12700" cap="flat">
              <a:solidFill>
                <a:srgbClr val="002569"/>
              </a:solidFill>
              <a:prstDash val="solid"/>
              <a:bevel/>
            </a:ln>
          </a:insideH>
          <a:insideV>
            <a:ln w="12700" cap="flat">
              <a:solidFill>
                <a:srgbClr val="002569"/>
              </a:solidFill>
              <a:prstDash val="solid"/>
              <a:bevel/>
            </a:ln>
          </a:insideV>
        </a:tcBdr>
        <a:fill>
          <a:solidFill>
            <a:srgbClr val="002569">
              <a:alpha val="20000"/>
            </a:srgbClr>
          </a:solidFill>
        </a:fill>
      </a:tcStyle>
    </a:wholeTbl>
    <a:band2H>
      <a:tcTxStyle/>
      <a:tcStyle>
        <a:tcBdr/>
        <a:fill>
          <a:solidFill>
            <a:srgbClr val="FFFFFF"/>
          </a:solidFill>
        </a:fill>
      </a:tcStyle>
    </a:band2H>
    <a:firstCol>
      <a:tcTxStyle b="on" i="on">
        <a:fontRef idx="major">
          <a:srgbClr val="002569"/>
        </a:fontRef>
        <a:srgbClr val="002569"/>
      </a:tcTxStyle>
      <a:tcStyle>
        <a:tcBdr>
          <a:left>
            <a:ln w="12700" cap="flat">
              <a:solidFill>
                <a:srgbClr val="002569"/>
              </a:solidFill>
              <a:prstDash val="solid"/>
              <a:bevel/>
            </a:ln>
          </a:left>
          <a:right>
            <a:ln w="12700" cap="flat">
              <a:solidFill>
                <a:srgbClr val="002569"/>
              </a:solidFill>
              <a:prstDash val="solid"/>
              <a:bevel/>
            </a:ln>
          </a:right>
          <a:top>
            <a:ln w="12700" cap="flat">
              <a:solidFill>
                <a:srgbClr val="002569"/>
              </a:solidFill>
              <a:prstDash val="solid"/>
              <a:bevel/>
            </a:ln>
          </a:top>
          <a:bottom>
            <a:ln w="12700" cap="flat">
              <a:solidFill>
                <a:srgbClr val="002569"/>
              </a:solidFill>
              <a:prstDash val="solid"/>
              <a:bevel/>
            </a:ln>
          </a:bottom>
          <a:insideH>
            <a:ln w="12700" cap="flat">
              <a:solidFill>
                <a:srgbClr val="002569"/>
              </a:solidFill>
              <a:prstDash val="solid"/>
              <a:bevel/>
            </a:ln>
          </a:insideH>
          <a:insideV>
            <a:ln w="12700" cap="flat">
              <a:solidFill>
                <a:srgbClr val="002569"/>
              </a:solidFill>
              <a:prstDash val="solid"/>
              <a:bevel/>
            </a:ln>
          </a:insideV>
        </a:tcBdr>
        <a:fill>
          <a:solidFill>
            <a:srgbClr val="002569">
              <a:alpha val="20000"/>
            </a:srgbClr>
          </a:solidFill>
        </a:fill>
      </a:tcStyle>
    </a:firstCol>
    <a:lastRow>
      <a:tcTxStyle b="on" i="on">
        <a:fontRef idx="major">
          <a:srgbClr val="002569"/>
        </a:fontRef>
        <a:srgbClr val="002569"/>
      </a:tcTxStyle>
      <a:tcStyle>
        <a:tcBdr>
          <a:left>
            <a:ln w="12700" cap="flat">
              <a:solidFill>
                <a:srgbClr val="002569"/>
              </a:solidFill>
              <a:prstDash val="solid"/>
              <a:bevel/>
            </a:ln>
          </a:left>
          <a:right>
            <a:ln w="12700" cap="flat">
              <a:solidFill>
                <a:srgbClr val="002569"/>
              </a:solidFill>
              <a:prstDash val="solid"/>
              <a:bevel/>
            </a:ln>
          </a:right>
          <a:top>
            <a:ln w="50800" cap="flat">
              <a:solidFill>
                <a:srgbClr val="002569"/>
              </a:solidFill>
              <a:prstDash val="solid"/>
              <a:bevel/>
            </a:ln>
          </a:top>
          <a:bottom>
            <a:ln w="12700" cap="flat">
              <a:solidFill>
                <a:srgbClr val="002569"/>
              </a:solidFill>
              <a:prstDash val="solid"/>
              <a:bevel/>
            </a:ln>
          </a:bottom>
          <a:insideH>
            <a:ln w="12700" cap="flat">
              <a:solidFill>
                <a:srgbClr val="002569"/>
              </a:solidFill>
              <a:prstDash val="solid"/>
              <a:bevel/>
            </a:ln>
          </a:insideH>
          <a:insideV>
            <a:ln w="12700" cap="flat">
              <a:solidFill>
                <a:srgbClr val="002569"/>
              </a:solidFill>
              <a:prstDash val="solid"/>
              <a:bevel/>
            </a:ln>
          </a:insideV>
        </a:tcBdr>
        <a:fill>
          <a:noFill/>
        </a:fill>
      </a:tcStyle>
    </a:lastRow>
    <a:firstRow>
      <a:tcTxStyle b="on" i="on">
        <a:fontRef idx="major">
          <a:srgbClr val="002569"/>
        </a:fontRef>
        <a:srgbClr val="002569"/>
      </a:tcTxStyle>
      <a:tcStyle>
        <a:tcBdr>
          <a:left>
            <a:ln w="12700" cap="flat">
              <a:solidFill>
                <a:srgbClr val="002569"/>
              </a:solidFill>
              <a:prstDash val="solid"/>
              <a:bevel/>
            </a:ln>
          </a:left>
          <a:right>
            <a:ln w="12700" cap="flat">
              <a:solidFill>
                <a:srgbClr val="002569"/>
              </a:solidFill>
              <a:prstDash val="solid"/>
              <a:bevel/>
            </a:ln>
          </a:right>
          <a:top>
            <a:ln w="12700" cap="flat">
              <a:solidFill>
                <a:srgbClr val="002569"/>
              </a:solidFill>
              <a:prstDash val="solid"/>
              <a:bevel/>
            </a:ln>
          </a:top>
          <a:bottom>
            <a:ln w="25400" cap="flat">
              <a:solidFill>
                <a:srgbClr val="002569"/>
              </a:solidFill>
              <a:prstDash val="solid"/>
              <a:bevel/>
            </a:ln>
          </a:bottom>
          <a:insideH>
            <a:ln w="12700" cap="flat">
              <a:solidFill>
                <a:srgbClr val="002569"/>
              </a:solidFill>
              <a:prstDash val="solid"/>
              <a:bevel/>
            </a:ln>
          </a:insideH>
          <a:insideV>
            <a:ln w="12700" cap="flat">
              <a:solidFill>
                <a:srgbClr val="002569"/>
              </a:solidFill>
              <a:prstDash val="solid"/>
              <a:bevel/>
            </a:ln>
          </a:insideV>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91EBBBCC-DAD2-459C-BE2E-F6DE35CF9A28}" styleName="Dark Style 2 - Accent 3/Acc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261" autoAdjust="0"/>
    <p:restoredTop sz="94721" autoAdjust="0"/>
  </p:normalViewPr>
  <p:slideViewPr>
    <p:cSldViewPr>
      <p:cViewPr varScale="1">
        <p:scale>
          <a:sx n="108" d="100"/>
          <a:sy n="108" d="100"/>
        </p:scale>
        <p:origin x="1784" y="200"/>
      </p:cViewPr>
      <p:guideLst>
        <p:guide orient="horz" pos="2160"/>
        <p:guide pos="2880"/>
      </p:guideLst>
    </p:cSldViewPr>
  </p:slideViewPr>
  <p:outlineViewPr>
    <p:cViewPr>
      <p:scale>
        <a:sx n="33" d="100"/>
        <a:sy n="33" d="100"/>
      </p:scale>
      <p:origin x="0" y="16824"/>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notesMaster" Target="notesMasters/notesMaster1.xml"/><Relationship Id="rId14" Type="http://schemas.openxmlformats.org/officeDocument/2006/relationships/presProps" Target="presProps.xml"/><Relationship Id="rId15" Type="http://schemas.openxmlformats.org/officeDocument/2006/relationships/viewProps" Target="viewProps.xml"/><Relationship Id="rId16" Type="http://schemas.openxmlformats.org/officeDocument/2006/relationships/theme" Target="theme/theme1.xml"/><Relationship Id="rId17"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E5C0CA6-2604-054F-B881-403D65A0527D}" type="doc">
      <dgm:prSet loTypeId="urn:microsoft.com/office/officeart/2005/8/layout/cycle1" loCatId="" qsTypeId="urn:microsoft.com/office/officeart/2005/8/quickstyle/simple4" qsCatId="simple" csTypeId="urn:microsoft.com/office/officeart/2005/8/colors/accent1_2" csCatId="accent1" phldr="1"/>
      <dgm:spPr/>
      <dgm:t>
        <a:bodyPr/>
        <a:lstStyle/>
        <a:p>
          <a:endParaRPr lang="en-US"/>
        </a:p>
      </dgm:t>
    </dgm:pt>
    <dgm:pt modelId="{B79DA9FB-B635-E34F-86A6-68615CD0F2BA}">
      <dgm:prSet phldrT="[Text]"/>
      <dgm:spPr>
        <a:xfrm>
          <a:off x="4830469" y="129598"/>
          <a:ext cx="2051372" cy="2051372"/>
        </a:xfrm>
        <a:noFill/>
        <a:ln>
          <a:noFill/>
        </a:ln>
        <a:effectLst/>
      </dgm:spPr>
      <dgm:t>
        <a:bodyPr/>
        <a:lstStyle/>
        <a:p>
          <a:r>
            <a:rPr lang="en-US" dirty="0" smtClean="0">
              <a:solidFill>
                <a:srgbClr val="000000">
                  <a:hueOff val="0"/>
                  <a:satOff val="0"/>
                  <a:lumOff val="0"/>
                  <a:alphaOff val="0"/>
                </a:srgbClr>
              </a:solidFill>
              <a:latin typeface="Arial"/>
              <a:ea typeface="+mn-ea"/>
              <a:cs typeface="+mn-cs"/>
            </a:rPr>
            <a:t>ECV Inventory</a:t>
          </a:r>
          <a:endParaRPr lang="en-US" dirty="0">
            <a:solidFill>
              <a:srgbClr val="000000">
                <a:hueOff val="0"/>
                <a:satOff val="0"/>
                <a:lumOff val="0"/>
                <a:alphaOff val="0"/>
              </a:srgbClr>
            </a:solidFill>
            <a:latin typeface="Arial"/>
            <a:ea typeface="+mn-ea"/>
            <a:cs typeface="+mn-cs"/>
          </a:endParaRPr>
        </a:p>
      </dgm:t>
    </dgm:pt>
    <dgm:pt modelId="{552CB162-2DAF-874A-B41B-E747633C7EB2}" type="parTrans" cxnId="{BC3C0EC5-9C85-AA42-9296-93ED3CB1E6EB}">
      <dgm:prSet/>
      <dgm:spPr/>
      <dgm:t>
        <a:bodyPr/>
        <a:lstStyle/>
        <a:p>
          <a:endParaRPr lang="en-US"/>
        </a:p>
      </dgm:t>
    </dgm:pt>
    <dgm:pt modelId="{49BC2B89-B246-EA41-9109-9664F29D7F4F}" type="sibTrans" cxnId="{BC3C0EC5-9C85-AA42-9296-93ED3CB1E6EB}">
      <dgm:prSet/>
      <dgm:spPr>
        <a:xfrm>
          <a:off x="1218799" y="639"/>
          <a:ext cx="5792001" cy="5792001"/>
        </a:xfrm>
        <a:solidFill>
          <a:srgbClr val="333399"/>
        </a:solidFill>
        <a:ln>
          <a:noFill/>
        </a:ln>
        <a:effectLst>
          <a:outerShdw blurRad="40000" dist="23000" dir="5400000" rotWithShape="0">
            <a:srgbClr val="000000">
              <a:alpha val="35000"/>
            </a:srgbClr>
          </a:outerShdw>
        </a:effectLst>
      </dgm:spPr>
      <dgm:t>
        <a:bodyPr/>
        <a:lstStyle/>
        <a:p>
          <a:endParaRPr lang="en-US"/>
        </a:p>
      </dgm:t>
    </dgm:pt>
    <dgm:pt modelId="{E2C7B313-FF2A-EF4A-8A88-7916812C9956}">
      <dgm:prSet phldrT="[Text]"/>
      <dgm:spPr>
        <a:xfrm>
          <a:off x="4830469" y="3612309"/>
          <a:ext cx="2051372" cy="2051372"/>
        </a:xfrm>
        <a:noFill/>
        <a:ln>
          <a:noFill/>
        </a:ln>
        <a:effectLst/>
      </dgm:spPr>
      <dgm:t>
        <a:bodyPr/>
        <a:lstStyle/>
        <a:p>
          <a:r>
            <a:rPr lang="en-US" dirty="0" smtClean="0">
              <a:solidFill>
                <a:schemeClr val="tx1"/>
              </a:solidFill>
              <a:latin typeface="Arial"/>
              <a:ea typeface="+mn-ea"/>
              <a:cs typeface="+mn-cs"/>
            </a:rPr>
            <a:t>Reference Assessment Process</a:t>
          </a:r>
          <a:endParaRPr lang="en-US" dirty="0">
            <a:solidFill>
              <a:schemeClr val="tx1"/>
            </a:solidFill>
            <a:latin typeface="Arial"/>
            <a:ea typeface="+mn-ea"/>
            <a:cs typeface="+mn-cs"/>
          </a:endParaRPr>
        </a:p>
      </dgm:t>
    </dgm:pt>
    <dgm:pt modelId="{B2A02F98-1DB8-D447-8FDF-C803C6BD3EEA}" type="parTrans" cxnId="{2687673A-096E-FA4C-B7E4-CCE2FAB9560A}">
      <dgm:prSet/>
      <dgm:spPr/>
      <dgm:t>
        <a:bodyPr/>
        <a:lstStyle/>
        <a:p>
          <a:endParaRPr lang="en-US"/>
        </a:p>
      </dgm:t>
    </dgm:pt>
    <dgm:pt modelId="{FA13B08E-10D5-364E-830F-5B60281BC7F3}" type="sibTrans" cxnId="{2687673A-096E-FA4C-B7E4-CCE2FAB9560A}">
      <dgm:prSet/>
      <dgm:spPr>
        <a:xfrm>
          <a:off x="1279455" y="-16936"/>
          <a:ext cx="5792001" cy="5792001"/>
        </a:xfrm>
        <a:solidFill>
          <a:srgbClr val="333399"/>
        </a:solidFill>
        <a:ln>
          <a:noFill/>
        </a:ln>
        <a:effectLst>
          <a:outerShdw blurRad="40000" dist="23000" dir="5400000" rotWithShape="0">
            <a:srgbClr val="000000">
              <a:alpha val="35000"/>
            </a:srgbClr>
          </a:outerShdw>
        </a:effectLst>
      </dgm:spPr>
      <dgm:t>
        <a:bodyPr/>
        <a:lstStyle/>
        <a:p>
          <a:endParaRPr lang="en-US"/>
        </a:p>
      </dgm:t>
    </dgm:pt>
    <dgm:pt modelId="{5ED73F3B-50FD-7246-A469-1BBCE271FDEE}">
      <dgm:prSet phldrT="[Text]"/>
      <dgm:spPr>
        <a:xfrm>
          <a:off x="1292051" y="3500916"/>
          <a:ext cx="2051372" cy="2051372"/>
        </a:xfrm>
        <a:noFill/>
        <a:ln>
          <a:noFill/>
        </a:ln>
        <a:effectLst/>
      </dgm:spPr>
      <dgm:t>
        <a:bodyPr/>
        <a:lstStyle/>
        <a:p>
          <a:r>
            <a:rPr lang="en-US" dirty="0" smtClean="0">
              <a:solidFill>
                <a:schemeClr val="tx1"/>
              </a:solidFill>
              <a:latin typeface="Arial"/>
              <a:ea typeface="+mn-ea"/>
              <a:cs typeface="+mn-cs"/>
            </a:rPr>
            <a:t>Gap Analysis &amp; Recommendation</a:t>
          </a:r>
          <a:endParaRPr lang="en-US" dirty="0">
            <a:solidFill>
              <a:srgbClr val="000000">
                <a:hueOff val="0"/>
                <a:satOff val="0"/>
                <a:lumOff val="0"/>
                <a:alphaOff val="0"/>
              </a:srgbClr>
            </a:solidFill>
            <a:latin typeface="Arial"/>
            <a:ea typeface="+mn-ea"/>
            <a:cs typeface="+mn-cs"/>
          </a:endParaRPr>
        </a:p>
      </dgm:t>
    </dgm:pt>
    <dgm:pt modelId="{9E6E9639-E943-DE4D-A2F2-ADE192F57F2E}" type="parTrans" cxnId="{1FA3D9F6-8514-3149-8536-D9BD6143B4AC}">
      <dgm:prSet/>
      <dgm:spPr/>
      <dgm:t>
        <a:bodyPr/>
        <a:lstStyle/>
        <a:p>
          <a:endParaRPr lang="en-US"/>
        </a:p>
      </dgm:t>
    </dgm:pt>
    <dgm:pt modelId="{46826CA8-97BC-B04D-AC12-128384DAFC0E}" type="sibTrans" cxnId="{1FA3D9F6-8514-3149-8536-D9BD6143B4AC}">
      <dgm:prSet/>
      <dgm:spPr>
        <a:xfrm>
          <a:off x="1238303" y="-67046"/>
          <a:ext cx="5792001" cy="5792001"/>
        </a:xfrm>
        <a:solidFill>
          <a:srgbClr val="333399"/>
        </a:solidFill>
        <a:ln>
          <a:noFill/>
        </a:ln>
        <a:effectLst>
          <a:outerShdw blurRad="40000" dist="23000" dir="5400000" rotWithShape="0">
            <a:srgbClr val="000000">
              <a:alpha val="35000"/>
            </a:srgbClr>
          </a:outerShdw>
        </a:effectLst>
      </dgm:spPr>
      <dgm:t>
        <a:bodyPr/>
        <a:lstStyle/>
        <a:p>
          <a:endParaRPr lang="en-US"/>
        </a:p>
      </dgm:t>
    </dgm:pt>
    <dgm:pt modelId="{10452CAF-593F-DA4F-8A5A-A2380C4C4E5C}">
      <dgm:prSet phldrT="[Text]"/>
      <dgm:spPr>
        <a:xfrm>
          <a:off x="1347758" y="129598"/>
          <a:ext cx="2051372" cy="2051372"/>
        </a:xfrm>
        <a:noFill/>
        <a:ln>
          <a:noFill/>
        </a:ln>
        <a:effectLst/>
      </dgm:spPr>
      <dgm:t>
        <a:bodyPr/>
        <a:lstStyle/>
        <a:p>
          <a:r>
            <a:rPr lang="en-US" dirty="0" smtClean="0">
              <a:solidFill>
                <a:srgbClr val="000000">
                  <a:hueOff val="0"/>
                  <a:satOff val="0"/>
                  <a:lumOff val="0"/>
                  <a:alphaOff val="0"/>
                </a:srgbClr>
              </a:solidFill>
              <a:latin typeface="Arial"/>
              <a:ea typeface="+mn-ea"/>
              <a:cs typeface="+mn-cs"/>
            </a:rPr>
            <a:t>Action Plan</a:t>
          </a:r>
        </a:p>
        <a:p>
          <a:r>
            <a:rPr lang="en-US" dirty="0" smtClean="0">
              <a:solidFill>
                <a:srgbClr val="000000">
                  <a:hueOff val="0"/>
                  <a:satOff val="0"/>
                  <a:lumOff val="0"/>
                  <a:alphaOff val="0"/>
                </a:srgbClr>
              </a:solidFill>
              <a:latin typeface="Arial"/>
              <a:ea typeface="+mn-ea"/>
              <a:cs typeface="+mn-cs"/>
            </a:rPr>
            <a:t>Creation of conditions to deliver CDRs</a:t>
          </a:r>
        </a:p>
      </dgm:t>
    </dgm:pt>
    <dgm:pt modelId="{29D276FF-577E-9340-9341-E6DC4330440B}" type="parTrans" cxnId="{913EB234-48E2-C84E-944D-C36CEA8A5FDF}">
      <dgm:prSet/>
      <dgm:spPr/>
      <dgm:t>
        <a:bodyPr/>
        <a:lstStyle/>
        <a:p>
          <a:endParaRPr lang="en-US"/>
        </a:p>
      </dgm:t>
    </dgm:pt>
    <dgm:pt modelId="{94DBE24B-EAFE-5043-94E5-FA8FA200D0CC}" type="sibTrans" cxnId="{913EB234-48E2-C84E-944D-C36CEA8A5FDF}">
      <dgm:prSet/>
      <dgm:spPr>
        <a:xfrm>
          <a:off x="1218799" y="-58497"/>
          <a:ext cx="5792001" cy="5792001"/>
        </a:xfrm>
        <a:solidFill>
          <a:srgbClr val="333399"/>
        </a:solidFill>
        <a:ln>
          <a:noFill/>
        </a:ln>
        <a:effectLst>
          <a:outerShdw blurRad="40000" dist="23000" dir="5400000" rotWithShape="0">
            <a:srgbClr val="000000">
              <a:alpha val="35000"/>
            </a:srgbClr>
          </a:outerShdw>
        </a:effectLst>
      </dgm:spPr>
      <dgm:t>
        <a:bodyPr/>
        <a:lstStyle/>
        <a:p>
          <a:endParaRPr lang="en-US"/>
        </a:p>
      </dgm:t>
    </dgm:pt>
    <dgm:pt modelId="{1175232F-A3D6-F94F-AEBC-D89E03DEBC31}" type="pres">
      <dgm:prSet presAssocID="{0E5C0CA6-2604-054F-B881-403D65A0527D}" presName="cycle" presStyleCnt="0">
        <dgm:presLayoutVars>
          <dgm:dir/>
          <dgm:resizeHandles val="exact"/>
        </dgm:presLayoutVars>
      </dgm:prSet>
      <dgm:spPr/>
      <dgm:t>
        <a:bodyPr/>
        <a:lstStyle/>
        <a:p>
          <a:endParaRPr lang="en-US"/>
        </a:p>
      </dgm:t>
    </dgm:pt>
    <dgm:pt modelId="{245D103A-43BB-7D4C-9F39-B62B944EF305}" type="pres">
      <dgm:prSet presAssocID="{B79DA9FB-B635-E34F-86A6-68615CD0F2BA}" presName="dummy" presStyleCnt="0"/>
      <dgm:spPr/>
    </dgm:pt>
    <dgm:pt modelId="{D74F7E72-F0FD-8849-8044-C721D96E0844}" type="pres">
      <dgm:prSet presAssocID="{B79DA9FB-B635-E34F-86A6-68615CD0F2BA}" presName="node" presStyleLbl="revTx" presStyleIdx="0" presStyleCnt="4">
        <dgm:presLayoutVars>
          <dgm:bulletEnabled val="1"/>
        </dgm:presLayoutVars>
      </dgm:prSet>
      <dgm:spPr>
        <a:prstGeom prst="rect">
          <a:avLst/>
        </a:prstGeom>
      </dgm:spPr>
      <dgm:t>
        <a:bodyPr/>
        <a:lstStyle/>
        <a:p>
          <a:endParaRPr lang="en-US"/>
        </a:p>
      </dgm:t>
    </dgm:pt>
    <dgm:pt modelId="{071209F2-7290-6141-9504-B4550094A8FB}" type="pres">
      <dgm:prSet presAssocID="{49BC2B89-B246-EA41-9109-9664F29D7F4F}" presName="sibTrans" presStyleLbl="node1" presStyleIdx="0" presStyleCnt="4"/>
      <dgm:spPr>
        <a:prstGeom prst="circularArrow">
          <a:avLst>
            <a:gd name="adj1" fmla="val 6906"/>
            <a:gd name="adj2" fmla="val 465695"/>
            <a:gd name="adj3" fmla="val 547972"/>
            <a:gd name="adj4" fmla="val 20586333"/>
            <a:gd name="adj5" fmla="val 8057"/>
          </a:avLst>
        </a:prstGeom>
      </dgm:spPr>
      <dgm:t>
        <a:bodyPr/>
        <a:lstStyle/>
        <a:p>
          <a:endParaRPr lang="en-US"/>
        </a:p>
      </dgm:t>
    </dgm:pt>
    <dgm:pt modelId="{B015DCE8-2186-0C47-8464-750E16CCDE88}" type="pres">
      <dgm:prSet presAssocID="{E2C7B313-FF2A-EF4A-8A88-7916812C9956}" presName="dummy" presStyleCnt="0"/>
      <dgm:spPr/>
    </dgm:pt>
    <dgm:pt modelId="{1A662AE3-A963-5B4E-AD1E-CD11E9B6271A}" type="pres">
      <dgm:prSet presAssocID="{E2C7B313-FF2A-EF4A-8A88-7916812C9956}" presName="node" presStyleLbl="revTx" presStyleIdx="1" presStyleCnt="4">
        <dgm:presLayoutVars>
          <dgm:bulletEnabled val="1"/>
        </dgm:presLayoutVars>
      </dgm:prSet>
      <dgm:spPr>
        <a:prstGeom prst="rect">
          <a:avLst/>
        </a:prstGeom>
      </dgm:spPr>
      <dgm:t>
        <a:bodyPr/>
        <a:lstStyle/>
        <a:p>
          <a:endParaRPr lang="en-US"/>
        </a:p>
      </dgm:t>
    </dgm:pt>
    <dgm:pt modelId="{241F3594-1DB6-164C-ACAC-EEDDEF88B3BB}" type="pres">
      <dgm:prSet presAssocID="{FA13B08E-10D5-364E-830F-5B60281BC7F3}" presName="sibTrans" presStyleLbl="node1" presStyleIdx="1" presStyleCnt="4"/>
      <dgm:spPr>
        <a:prstGeom prst="circularArrow">
          <a:avLst>
            <a:gd name="adj1" fmla="val 6906"/>
            <a:gd name="adj2" fmla="val 465695"/>
            <a:gd name="adj3" fmla="val 6119101"/>
            <a:gd name="adj4" fmla="val 4474491"/>
            <a:gd name="adj5" fmla="val 8057"/>
          </a:avLst>
        </a:prstGeom>
      </dgm:spPr>
      <dgm:t>
        <a:bodyPr/>
        <a:lstStyle/>
        <a:p>
          <a:endParaRPr lang="en-US"/>
        </a:p>
      </dgm:t>
    </dgm:pt>
    <dgm:pt modelId="{B9A01B3B-D566-D843-A601-2D8745000DF9}" type="pres">
      <dgm:prSet presAssocID="{5ED73F3B-50FD-7246-A469-1BBCE271FDEE}" presName="dummy" presStyleCnt="0"/>
      <dgm:spPr/>
    </dgm:pt>
    <dgm:pt modelId="{1F15B2D8-CBB0-0145-A1B8-E6F6BE971529}" type="pres">
      <dgm:prSet presAssocID="{5ED73F3B-50FD-7246-A469-1BBCE271FDEE}" presName="node" presStyleLbl="revTx" presStyleIdx="2" presStyleCnt="4" custRadScaleRad="98518" custRadScaleInc="9305">
        <dgm:presLayoutVars>
          <dgm:bulletEnabled val="1"/>
        </dgm:presLayoutVars>
      </dgm:prSet>
      <dgm:spPr>
        <a:prstGeom prst="rect">
          <a:avLst/>
        </a:prstGeom>
      </dgm:spPr>
      <dgm:t>
        <a:bodyPr/>
        <a:lstStyle/>
        <a:p>
          <a:endParaRPr lang="en-US"/>
        </a:p>
      </dgm:t>
    </dgm:pt>
    <dgm:pt modelId="{BD261BBB-B6D4-5E44-948C-2A2B34997C41}" type="pres">
      <dgm:prSet presAssocID="{46826CA8-97BC-B04D-AC12-128384DAFC0E}" presName="sibTrans" presStyleLbl="node1" presStyleIdx="2" presStyleCnt="4"/>
      <dgm:spPr>
        <a:prstGeom prst="circularArrow">
          <a:avLst>
            <a:gd name="adj1" fmla="val 6906"/>
            <a:gd name="adj2" fmla="val 465695"/>
            <a:gd name="adj3" fmla="val 11249637"/>
            <a:gd name="adj4" fmla="val 9849922"/>
            <a:gd name="adj5" fmla="val 8057"/>
          </a:avLst>
        </a:prstGeom>
      </dgm:spPr>
      <dgm:t>
        <a:bodyPr/>
        <a:lstStyle/>
        <a:p>
          <a:endParaRPr lang="en-US"/>
        </a:p>
      </dgm:t>
    </dgm:pt>
    <dgm:pt modelId="{2CB39A90-BFCA-DE41-BE89-ED9167A9567E}" type="pres">
      <dgm:prSet presAssocID="{10452CAF-593F-DA4F-8A5A-A2380C4C4E5C}" presName="dummy" presStyleCnt="0"/>
      <dgm:spPr/>
    </dgm:pt>
    <dgm:pt modelId="{B9B5FCFE-5934-BE47-A670-8A8095B372C9}" type="pres">
      <dgm:prSet presAssocID="{10452CAF-593F-DA4F-8A5A-A2380C4C4E5C}" presName="node" presStyleLbl="revTx" presStyleIdx="3" presStyleCnt="4">
        <dgm:presLayoutVars>
          <dgm:bulletEnabled val="1"/>
        </dgm:presLayoutVars>
      </dgm:prSet>
      <dgm:spPr>
        <a:prstGeom prst="rect">
          <a:avLst/>
        </a:prstGeom>
      </dgm:spPr>
      <dgm:t>
        <a:bodyPr/>
        <a:lstStyle/>
        <a:p>
          <a:endParaRPr lang="en-US"/>
        </a:p>
      </dgm:t>
    </dgm:pt>
    <dgm:pt modelId="{A794E433-BFEF-464D-9E12-10D8C84B41F5}" type="pres">
      <dgm:prSet presAssocID="{94DBE24B-EAFE-5043-94E5-FA8FA200D0CC}" presName="sibTrans" presStyleLbl="node1" presStyleIdx="3" presStyleCnt="4" custLinFactNeighborY="-1021"/>
      <dgm:spPr>
        <a:prstGeom prst="circularArrow">
          <a:avLst>
            <a:gd name="adj1" fmla="val 6906"/>
            <a:gd name="adj2" fmla="val 465695"/>
            <a:gd name="adj3" fmla="val 16747972"/>
            <a:gd name="adj4" fmla="val 15186333"/>
            <a:gd name="adj5" fmla="val 8057"/>
          </a:avLst>
        </a:prstGeom>
      </dgm:spPr>
      <dgm:t>
        <a:bodyPr/>
        <a:lstStyle/>
        <a:p>
          <a:endParaRPr lang="en-US"/>
        </a:p>
      </dgm:t>
    </dgm:pt>
  </dgm:ptLst>
  <dgm:cxnLst>
    <dgm:cxn modelId="{1FA3D9F6-8514-3149-8536-D9BD6143B4AC}" srcId="{0E5C0CA6-2604-054F-B881-403D65A0527D}" destId="{5ED73F3B-50FD-7246-A469-1BBCE271FDEE}" srcOrd="2" destOrd="0" parTransId="{9E6E9639-E943-DE4D-A2F2-ADE192F57F2E}" sibTransId="{46826CA8-97BC-B04D-AC12-128384DAFC0E}"/>
    <dgm:cxn modelId="{2A93C611-05CB-734B-B62F-52F82EA1C6F1}" type="presOf" srcId="{B79DA9FB-B635-E34F-86A6-68615CD0F2BA}" destId="{D74F7E72-F0FD-8849-8044-C721D96E0844}" srcOrd="0" destOrd="0" presId="urn:microsoft.com/office/officeart/2005/8/layout/cycle1"/>
    <dgm:cxn modelId="{2687673A-096E-FA4C-B7E4-CCE2FAB9560A}" srcId="{0E5C0CA6-2604-054F-B881-403D65A0527D}" destId="{E2C7B313-FF2A-EF4A-8A88-7916812C9956}" srcOrd="1" destOrd="0" parTransId="{B2A02F98-1DB8-D447-8FDF-C803C6BD3EEA}" sibTransId="{FA13B08E-10D5-364E-830F-5B60281BC7F3}"/>
    <dgm:cxn modelId="{57C1D25C-50B2-3242-BB89-2CB478E87566}" type="presOf" srcId="{0E5C0CA6-2604-054F-B881-403D65A0527D}" destId="{1175232F-A3D6-F94F-AEBC-D89E03DEBC31}" srcOrd="0" destOrd="0" presId="urn:microsoft.com/office/officeart/2005/8/layout/cycle1"/>
    <dgm:cxn modelId="{52859A33-32F1-2949-A3E3-EA5F3A40562B}" type="presOf" srcId="{49BC2B89-B246-EA41-9109-9664F29D7F4F}" destId="{071209F2-7290-6141-9504-B4550094A8FB}" srcOrd="0" destOrd="0" presId="urn:microsoft.com/office/officeart/2005/8/layout/cycle1"/>
    <dgm:cxn modelId="{24B3C9F5-9F44-A04A-A368-BB8138C4AA5E}" type="presOf" srcId="{5ED73F3B-50FD-7246-A469-1BBCE271FDEE}" destId="{1F15B2D8-CBB0-0145-A1B8-E6F6BE971529}" srcOrd="0" destOrd="0" presId="urn:microsoft.com/office/officeart/2005/8/layout/cycle1"/>
    <dgm:cxn modelId="{B0096351-DA9E-494F-B81A-D0753FE4EB5A}" type="presOf" srcId="{FA13B08E-10D5-364E-830F-5B60281BC7F3}" destId="{241F3594-1DB6-164C-ACAC-EEDDEF88B3BB}" srcOrd="0" destOrd="0" presId="urn:microsoft.com/office/officeart/2005/8/layout/cycle1"/>
    <dgm:cxn modelId="{59C3488C-9BFE-F94F-AEA4-D8D30C90A612}" type="presOf" srcId="{94DBE24B-EAFE-5043-94E5-FA8FA200D0CC}" destId="{A794E433-BFEF-464D-9E12-10D8C84B41F5}" srcOrd="0" destOrd="0" presId="urn:microsoft.com/office/officeart/2005/8/layout/cycle1"/>
    <dgm:cxn modelId="{BC3C0EC5-9C85-AA42-9296-93ED3CB1E6EB}" srcId="{0E5C0CA6-2604-054F-B881-403D65A0527D}" destId="{B79DA9FB-B635-E34F-86A6-68615CD0F2BA}" srcOrd="0" destOrd="0" parTransId="{552CB162-2DAF-874A-B41B-E747633C7EB2}" sibTransId="{49BC2B89-B246-EA41-9109-9664F29D7F4F}"/>
    <dgm:cxn modelId="{913EB234-48E2-C84E-944D-C36CEA8A5FDF}" srcId="{0E5C0CA6-2604-054F-B881-403D65A0527D}" destId="{10452CAF-593F-DA4F-8A5A-A2380C4C4E5C}" srcOrd="3" destOrd="0" parTransId="{29D276FF-577E-9340-9341-E6DC4330440B}" sibTransId="{94DBE24B-EAFE-5043-94E5-FA8FA200D0CC}"/>
    <dgm:cxn modelId="{51573B43-E503-FA4A-81D5-918543BB52A7}" type="presOf" srcId="{10452CAF-593F-DA4F-8A5A-A2380C4C4E5C}" destId="{B9B5FCFE-5934-BE47-A670-8A8095B372C9}" srcOrd="0" destOrd="0" presId="urn:microsoft.com/office/officeart/2005/8/layout/cycle1"/>
    <dgm:cxn modelId="{6839878C-286F-6949-A0D3-506A5930ABE1}" type="presOf" srcId="{46826CA8-97BC-B04D-AC12-128384DAFC0E}" destId="{BD261BBB-B6D4-5E44-948C-2A2B34997C41}" srcOrd="0" destOrd="0" presId="urn:microsoft.com/office/officeart/2005/8/layout/cycle1"/>
    <dgm:cxn modelId="{C16351E8-F3CD-4242-A450-BBAEFC5CC522}" type="presOf" srcId="{E2C7B313-FF2A-EF4A-8A88-7916812C9956}" destId="{1A662AE3-A963-5B4E-AD1E-CD11E9B6271A}" srcOrd="0" destOrd="0" presId="urn:microsoft.com/office/officeart/2005/8/layout/cycle1"/>
    <dgm:cxn modelId="{5BA117C1-E28D-4F4D-BA94-3A7EE18273E8}" type="presParOf" srcId="{1175232F-A3D6-F94F-AEBC-D89E03DEBC31}" destId="{245D103A-43BB-7D4C-9F39-B62B944EF305}" srcOrd="0" destOrd="0" presId="urn:microsoft.com/office/officeart/2005/8/layout/cycle1"/>
    <dgm:cxn modelId="{FC6B43B5-1165-234B-8315-BA8152D38384}" type="presParOf" srcId="{1175232F-A3D6-F94F-AEBC-D89E03DEBC31}" destId="{D74F7E72-F0FD-8849-8044-C721D96E0844}" srcOrd="1" destOrd="0" presId="urn:microsoft.com/office/officeart/2005/8/layout/cycle1"/>
    <dgm:cxn modelId="{46240E68-3776-D540-80F1-99D7D19C4910}" type="presParOf" srcId="{1175232F-A3D6-F94F-AEBC-D89E03DEBC31}" destId="{071209F2-7290-6141-9504-B4550094A8FB}" srcOrd="2" destOrd="0" presId="urn:microsoft.com/office/officeart/2005/8/layout/cycle1"/>
    <dgm:cxn modelId="{B12E015A-5929-7340-92D6-8F814240DDD6}" type="presParOf" srcId="{1175232F-A3D6-F94F-AEBC-D89E03DEBC31}" destId="{B015DCE8-2186-0C47-8464-750E16CCDE88}" srcOrd="3" destOrd="0" presId="urn:microsoft.com/office/officeart/2005/8/layout/cycle1"/>
    <dgm:cxn modelId="{3C78F1A3-1DCA-0D4F-AFB9-93E7F6B4F583}" type="presParOf" srcId="{1175232F-A3D6-F94F-AEBC-D89E03DEBC31}" destId="{1A662AE3-A963-5B4E-AD1E-CD11E9B6271A}" srcOrd="4" destOrd="0" presId="urn:microsoft.com/office/officeart/2005/8/layout/cycle1"/>
    <dgm:cxn modelId="{9AA6B914-2BF8-FE4E-BB55-3A2A26D1C4FC}" type="presParOf" srcId="{1175232F-A3D6-F94F-AEBC-D89E03DEBC31}" destId="{241F3594-1DB6-164C-ACAC-EEDDEF88B3BB}" srcOrd="5" destOrd="0" presId="urn:microsoft.com/office/officeart/2005/8/layout/cycle1"/>
    <dgm:cxn modelId="{96721E59-D298-EA4B-8853-0F110F00A532}" type="presParOf" srcId="{1175232F-A3D6-F94F-AEBC-D89E03DEBC31}" destId="{B9A01B3B-D566-D843-A601-2D8745000DF9}" srcOrd="6" destOrd="0" presId="urn:microsoft.com/office/officeart/2005/8/layout/cycle1"/>
    <dgm:cxn modelId="{364E8A05-2874-CF4E-B225-592E85332073}" type="presParOf" srcId="{1175232F-A3D6-F94F-AEBC-D89E03DEBC31}" destId="{1F15B2D8-CBB0-0145-A1B8-E6F6BE971529}" srcOrd="7" destOrd="0" presId="urn:microsoft.com/office/officeart/2005/8/layout/cycle1"/>
    <dgm:cxn modelId="{6EC1DAFB-5FBA-5C41-B893-D6646A0D8771}" type="presParOf" srcId="{1175232F-A3D6-F94F-AEBC-D89E03DEBC31}" destId="{BD261BBB-B6D4-5E44-948C-2A2B34997C41}" srcOrd="8" destOrd="0" presId="urn:microsoft.com/office/officeart/2005/8/layout/cycle1"/>
    <dgm:cxn modelId="{CACCD819-69AA-0F46-8181-FC85DBBFEE95}" type="presParOf" srcId="{1175232F-A3D6-F94F-AEBC-D89E03DEBC31}" destId="{2CB39A90-BFCA-DE41-BE89-ED9167A9567E}" srcOrd="9" destOrd="0" presId="urn:microsoft.com/office/officeart/2005/8/layout/cycle1"/>
    <dgm:cxn modelId="{6D969549-6ED7-884B-BA95-F56F183AF049}" type="presParOf" srcId="{1175232F-A3D6-F94F-AEBC-D89E03DEBC31}" destId="{B9B5FCFE-5934-BE47-A670-8A8095B372C9}" srcOrd="10" destOrd="0" presId="urn:microsoft.com/office/officeart/2005/8/layout/cycle1"/>
    <dgm:cxn modelId="{AF29900A-F056-7040-A9C7-95419F266C44}" type="presParOf" srcId="{1175232F-A3D6-F94F-AEBC-D89E03DEBC31}" destId="{A794E433-BFEF-464D-9E12-10D8C84B41F5}" srcOrd="11" destOrd="0" presId="urn:microsoft.com/office/officeart/2005/8/layout/cycle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74F7E72-F0FD-8849-8044-C721D96E0844}">
      <dsp:nvSpPr>
        <dsp:cNvPr id="0" name=""/>
        <dsp:cNvSpPr/>
      </dsp:nvSpPr>
      <dsp:spPr>
        <a:xfrm>
          <a:off x="2074219" y="72333"/>
          <a:ext cx="1147558" cy="114755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970" tIns="13970" rIns="13970" bIns="13970" numCol="1" spcCol="1270" anchor="ctr" anchorCtr="0">
          <a:noAutofit/>
        </a:bodyPr>
        <a:lstStyle/>
        <a:p>
          <a:pPr lvl="0" algn="ctr" defTabSz="488950">
            <a:lnSpc>
              <a:spcPct val="90000"/>
            </a:lnSpc>
            <a:spcBef>
              <a:spcPct val="0"/>
            </a:spcBef>
            <a:spcAft>
              <a:spcPct val="35000"/>
            </a:spcAft>
          </a:pPr>
          <a:r>
            <a:rPr lang="en-US" sz="1100" kern="1200" dirty="0" smtClean="0">
              <a:solidFill>
                <a:srgbClr val="000000">
                  <a:hueOff val="0"/>
                  <a:satOff val="0"/>
                  <a:lumOff val="0"/>
                  <a:alphaOff val="0"/>
                </a:srgbClr>
              </a:solidFill>
              <a:latin typeface="Arial"/>
              <a:ea typeface="+mn-ea"/>
              <a:cs typeface="+mn-cs"/>
            </a:rPr>
            <a:t>ECV Inventory</a:t>
          </a:r>
          <a:endParaRPr lang="en-US" sz="1100" kern="1200" dirty="0">
            <a:solidFill>
              <a:srgbClr val="000000">
                <a:hueOff val="0"/>
                <a:satOff val="0"/>
                <a:lumOff val="0"/>
                <a:alphaOff val="0"/>
              </a:srgbClr>
            </a:solidFill>
            <a:latin typeface="Arial"/>
            <a:ea typeface="+mn-ea"/>
            <a:cs typeface="+mn-cs"/>
          </a:endParaRPr>
        </a:p>
      </dsp:txBody>
      <dsp:txXfrm>
        <a:off x="2074219" y="72333"/>
        <a:ext cx="1147558" cy="1147558"/>
      </dsp:txXfrm>
    </dsp:sp>
    <dsp:sp modelId="{071209F2-7290-6141-9504-B4550094A8FB}">
      <dsp:nvSpPr>
        <dsp:cNvPr id="0" name=""/>
        <dsp:cNvSpPr/>
      </dsp:nvSpPr>
      <dsp:spPr>
        <a:xfrm>
          <a:off x="53971" y="219"/>
          <a:ext cx="3239920" cy="3239920"/>
        </a:xfrm>
        <a:prstGeom prst="circularArrow">
          <a:avLst>
            <a:gd name="adj1" fmla="val 6906"/>
            <a:gd name="adj2" fmla="val 465695"/>
            <a:gd name="adj3" fmla="val 547972"/>
            <a:gd name="adj4" fmla="val 20586333"/>
            <a:gd name="adj5" fmla="val 8057"/>
          </a:avLst>
        </a:prstGeom>
        <a:solidFill>
          <a:srgbClr val="333399"/>
        </a:soli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1A662AE3-A963-5B4E-AD1E-CD11E9B6271A}">
      <dsp:nvSpPr>
        <dsp:cNvPr id="0" name=""/>
        <dsp:cNvSpPr/>
      </dsp:nvSpPr>
      <dsp:spPr>
        <a:xfrm>
          <a:off x="2074219" y="2020467"/>
          <a:ext cx="1147558" cy="114755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970" tIns="13970" rIns="13970" bIns="13970" numCol="1" spcCol="1270" anchor="ctr" anchorCtr="0">
          <a:noAutofit/>
        </a:bodyPr>
        <a:lstStyle/>
        <a:p>
          <a:pPr lvl="0" algn="ctr" defTabSz="488950">
            <a:lnSpc>
              <a:spcPct val="90000"/>
            </a:lnSpc>
            <a:spcBef>
              <a:spcPct val="0"/>
            </a:spcBef>
            <a:spcAft>
              <a:spcPct val="35000"/>
            </a:spcAft>
          </a:pPr>
          <a:r>
            <a:rPr lang="en-US" sz="1100" kern="1200" dirty="0" smtClean="0">
              <a:solidFill>
                <a:schemeClr val="tx1"/>
              </a:solidFill>
              <a:latin typeface="Arial"/>
              <a:ea typeface="+mn-ea"/>
              <a:cs typeface="+mn-cs"/>
            </a:rPr>
            <a:t>Reference Assessment Process</a:t>
          </a:r>
          <a:endParaRPr lang="en-US" sz="1100" kern="1200" dirty="0">
            <a:solidFill>
              <a:schemeClr val="tx1"/>
            </a:solidFill>
            <a:latin typeface="Arial"/>
            <a:ea typeface="+mn-ea"/>
            <a:cs typeface="+mn-cs"/>
          </a:endParaRPr>
        </a:p>
      </dsp:txBody>
      <dsp:txXfrm>
        <a:off x="2074219" y="2020467"/>
        <a:ext cx="1147558" cy="1147558"/>
      </dsp:txXfrm>
    </dsp:sp>
    <dsp:sp modelId="{241F3594-1DB6-164C-ACAC-EEDDEF88B3BB}">
      <dsp:nvSpPr>
        <dsp:cNvPr id="0" name=""/>
        <dsp:cNvSpPr/>
      </dsp:nvSpPr>
      <dsp:spPr>
        <a:xfrm>
          <a:off x="87904" y="-9611"/>
          <a:ext cx="3239920" cy="3239920"/>
        </a:xfrm>
        <a:prstGeom prst="circularArrow">
          <a:avLst>
            <a:gd name="adj1" fmla="val 6906"/>
            <a:gd name="adj2" fmla="val 465695"/>
            <a:gd name="adj3" fmla="val 6119101"/>
            <a:gd name="adj4" fmla="val 4474491"/>
            <a:gd name="adj5" fmla="val 8057"/>
          </a:avLst>
        </a:prstGeom>
        <a:solidFill>
          <a:srgbClr val="333399"/>
        </a:soli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1F15B2D8-CBB0-0145-A1B8-E6F6BE971529}">
      <dsp:nvSpPr>
        <dsp:cNvPr id="0" name=""/>
        <dsp:cNvSpPr/>
      </dsp:nvSpPr>
      <dsp:spPr>
        <a:xfrm>
          <a:off x="94924" y="1958157"/>
          <a:ext cx="1147558" cy="114755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970" tIns="13970" rIns="13970" bIns="13970" numCol="1" spcCol="1270" anchor="ctr" anchorCtr="0">
          <a:noAutofit/>
        </a:bodyPr>
        <a:lstStyle/>
        <a:p>
          <a:pPr lvl="0" algn="ctr" defTabSz="488950">
            <a:lnSpc>
              <a:spcPct val="90000"/>
            </a:lnSpc>
            <a:spcBef>
              <a:spcPct val="0"/>
            </a:spcBef>
            <a:spcAft>
              <a:spcPct val="35000"/>
            </a:spcAft>
          </a:pPr>
          <a:r>
            <a:rPr lang="en-US" sz="1100" kern="1200" dirty="0" smtClean="0">
              <a:solidFill>
                <a:schemeClr val="tx1"/>
              </a:solidFill>
              <a:latin typeface="Arial"/>
              <a:ea typeface="+mn-ea"/>
              <a:cs typeface="+mn-cs"/>
            </a:rPr>
            <a:t>Gap Analysis &amp; Recommendation</a:t>
          </a:r>
          <a:endParaRPr lang="en-US" sz="1100" kern="1200" dirty="0">
            <a:solidFill>
              <a:srgbClr val="000000">
                <a:hueOff val="0"/>
                <a:satOff val="0"/>
                <a:lumOff val="0"/>
                <a:alphaOff val="0"/>
              </a:srgbClr>
            </a:solidFill>
            <a:latin typeface="Arial"/>
            <a:ea typeface="+mn-ea"/>
            <a:cs typeface="+mn-cs"/>
          </a:endParaRPr>
        </a:p>
      </dsp:txBody>
      <dsp:txXfrm>
        <a:off x="94924" y="1958157"/>
        <a:ext cx="1147558" cy="1147558"/>
      </dsp:txXfrm>
    </dsp:sp>
    <dsp:sp modelId="{BD261BBB-B6D4-5E44-948C-2A2B34997C41}">
      <dsp:nvSpPr>
        <dsp:cNvPr id="0" name=""/>
        <dsp:cNvSpPr/>
      </dsp:nvSpPr>
      <dsp:spPr>
        <a:xfrm>
          <a:off x="64882" y="-37645"/>
          <a:ext cx="3239920" cy="3239920"/>
        </a:xfrm>
        <a:prstGeom prst="circularArrow">
          <a:avLst>
            <a:gd name="adj1" fmla="val 6906"/>
            <a:gd name="adj2" fmla="val 465695"/>
            <a:gd name="adj3" fmla="val 11249637"/>
            <a:gd name="adj4" fmla="val 9849922"/>
            <a:gd name="adj5" fmla="val 8057"/>
          </a:avLst>
        </a:prstGeom>
        <a:solidFill>
          <a:srgbClr val="333399"/>
        </a:soli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B9B5FCFE-5934-BE47-A670-8A8095B372C9}">
      <dsp:nvSpPr>
        <dsp:cNvPr id="0" name=""/>
        <dsp:cNvSpPr/>
      </dsp:nvSpPr>
      <dsp:spPr>
        <a:xfrm>
          <a:off x="126085" y="72333"/>
          <a:ext cx="1147558" cy="114755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970" tIns="13970" rIns="13970" bIns="13970" numCol="1" spcCol="1270" anchor="ctr" anchorCtr="0">
          <a:noAutofit/>
        </a:bodyPr>
        <a:lstStyle/>
        <a:p>
          <a:pPr lvl="0" algn="ctr" defTabSz="488950">
            <a:lnSpc>
              <a:spcPct val="90000"/>
            </a:lnSpc>
            <a:spcBef>
              <a:spcPct val="0"/>
            </a:spcBef>
            <a:spcAft>
              <a:spcPct val="35000"/>
            </a:spcAft>
          </a:pPr>
          <a:r>
            <a:rPr lang="en-US" sz="1100" kern="1200" dirty="0" smtClean="0">
              <a:solidFill>
                <a:srgbClr val="000000">
                  <a:hueOff val="0"/>
                  <a:satOff val="0"/>
                  <a:lumOff val="0"/>
                  <a:alphaOff val="0"/>
                </a:srgbClr>
              </a:solidFill>
              <a:latin typeface="Arial"/>
              <a:ea typeface="+mn-ea"/>
              <a:cs typeface="+mn-cs"/>
            </a:rPr>
            <a:t>Action Plan</a:t>
          </a:r>
        </a:p>
        <a:p>
          <a:pPr lvl="0" algn="ctr" defTabSz="488950">
            <a:lnSpc>
              <a:spcPct val="90000"/>
            </a:lnSpc>
            <a:spcBef>
              <a:spcPct val="0"/>
            </a:spcBef>
            <a:spcAft>
              <a:spcPct val="35000"/>
            </a:spcAft>
          </a:pPr>
          <a:r>
            <a:rPr lang="en-US" sz="1100" kern="1200" dirty="0" smtClean="0">
              <a:solidFill>
                <a:srgbClr val="000000">
                  <a:hueOff val="0"/>
                  <a:satOff val="0"/>
                  <a:lumOff val="0"/>
                  <a:alphaOff val="0"/>
                </a:srgbClr>
              </a:solidFill>
              <a:latin typeface="Arial"/>
              <a:ea typeface="+mn-ea"/>
              <a:cs typeface="+mn-cs"/>
            </a:rPr>
            <a:t>Creation of conditions to deliver CDRs</a:t>
          </a:r>
        </a:p>
      </dsp:txBody>
      <dsp:txXfrm>
        <a:off x="126085" y="72333"/>
        <a:ext cx="1147558" cy="1147558"/>
      </dsp:txXfrm>
    </dsp:sp>
    <dsp:sp modelId="{A794E433-BFEF-464D-9E12-10D8C84B41F5}">
      <dsp:nvSpPr>
        <dsp:cNvPr id="0" name=""/>
        <dsp:cNvSpPr/>
      </dsp:nvSpPr>
      <dsp:spPr>
        <a:xfrm>
          <a:off x="53971" y="-32859"/>
          <a:ext cx="3239920" cy="3239920"/>
        </a:xfrm>
        <a:prstGeom prst="circularArrow">
          <a:avLst>
            <a:gd name="adj1" fmla="val 6906"/>
            <a:gd name="adj2" fmla="val 465695"/>
            <a:gd name="adj3" fmla="val 16747972"/>
            <a:gd name="adj4" fmla="val 15186333"/>
            <a:gd name="adj5" fmla="val 8057"/>
          </a:avLst>
        </a:prstGeom>
        <a:solidFill>
          <a:srgbClr val="333399"/>
        </a:soli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Tree>
</dsp:drawing>
</file>

<file path=ppt/diagrams/layout1.xml><?xml version="1.0" encoding="utf-8"?>
<dgm:layoutDef xmlns:dgm="http://schemas.openxmlformats.org/drawingml/2006/diagram" xmlns:a="http://schemas.openxmlformats.org/drawingml/2006/main" uniqueId="urn:microsoft.com/office/officeart/2005/8/layout/cycle1">
  <dgm:title val=""/>
  <dgm:desc val=""/>
  <dgm:catLst>
    <dgm:cat type="cycle" pri="2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alg type="cycle">
          <dgm:param type="stAng" val="0"/>
          <dgm:param type="spanAng" val="360"/>
        </dgm:alg>
      </dgm:if>
      <dgm:else name="Name2">
        <dgm:alg type="cycle">
          <dgm:param type="stAng" val="0"/>
          <dgm:param type="spanAng" val="-360"/>
        </dgm:alg>
      </dgm:else>
    </dgm:choose>
    <dgm:shape xmlns:r="http://schemas.openxmlformats.org/officeDocument/2006/relationships" r:blip="">
      <dgm:adjLst/>
    </dgm:shape>
    <dgm:presOf/>
    <dgm:choose name="Name3">
      <dgm:if name="Name4" func="var" arg="dir" op="equ" val="norm">
        <dgm:constrLst>
          <dgm:constr type="diam" val="1"/>
          <dgm:constr type="w" for="ch" forName="node" refType="w"/>
          <dgm:constr type="w" for="ch" ptType="sibTrans" refType="w" refFor="ch" refForName="node" fact="0.5"/>
          <dgm:constr type="h" for="ch" ptType="sibTrans" op="equ"/>
          <dgm:constr type="diam" for="ch" ptType="sibTrans" refType="diam" op="equ"/>
          <dgm:constr type="sibSp" refType="w" refFor="ch" refForName="node" fact="0.15"/>
          <dgm:constr type="w" for="ch" forName="dummy" refType="sibSp" fact="2.8"/>
          <dgm:constr type="primFontSz" for="ch" forName="node" op="equ" val="65"/>
        </dgm:constrLst>
      </dgm:if>
      <dgm:else name="Name5">
        <dgm:constrLst>
          <dgm:constr type="diam" val="1"/>
          <dgm:constr type="w" for="ch" forName="node" refType="w"/>
          <dgm:constr type="w" for="ch" ptType="sibTrans" refType="w" refFor="ch" refForName="node" fact="0.5"/>
          <dgm:constr type="h" for="ch" ptType="sibTrans" op="equ"/>
          <dgm:constr type="diam" for="ch" ptType="sibTrans" refType="diam" op="equ" fact="-1"/>
          <dgm:constr type="sibSp" refType="w" refFor="ch" refForName="node" fact="0.15"/>
          <dgm:constr type="w" for="ch" forName="dummy" refType="sibSp" fact="2.8"/>
          <dgm:constr type="primFontSz" for="ch" forName="node" op="equ" val="65"/>
        </dgm:constrLst>
      </dgm:else>
    </dgm:choose>
    <dgm:ruleLst>
      <dgm:rule type="diam" val="INF" fact="NaN" max="NaN"/>
    </dgm:ruleLst>
    <dgm:forEach name="nodesForEach" axis="ch" ptType="node">
      <dgm:choose name="Name6">
        <dgm:if name="Name7" axis="par ch" ptType="doc node" func="cnt" op="gt" val="1">
          <dgm:layoutNode name="dummy">
            <dgm:alg type="sp"/>
            <dgm:shape xmlns:r="http://schemas.openxmlformats.org/officeDocument/2006/relationships" r:blip="">
              <dgm:adjLst/>
            </dgm:shape>
            <dgm:presOf/>
            <dgm:constrLst>
              <dgm:constr type="h" refType="w"/>
            </dgm:constrLst>
            <dgm:ruleLst/>
          </dgm:layoutNode>
        </dgm:if>
        <dgm:else name="Name8"/>
      </dgm:choose>
      <dgm:layoutNode name="node" styleLbl="revTx">
        <dgm:varLst>
          <dgm:bulletEnabled val="1"/>
        </dgm:varLst>
        <dgm:alg type="tx">
          <dgm:param type="txAnchorVertCh" val="mid"/>
        </dgm:alg>
        <dgm:shape xmlns:r="http://schemas.openxmlformats.org/officeDocument/2006/relationships" type="rect"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Name11" axis="followSib" ptType="sibTrans" hideLastTrans="0" cnt="1">
            <dgm:layoutNode name="sibTrans" styleLbl="node1">
              <dgm:alg type="conn">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begPad"/>
                <dgm:constr type="endPad"/>
              </dgm:constrLst>
              <dgm:ruleLst/>
            </dgm:layoutNode>
          </dgm:forEach>
        </dgm:if>
        <dgm:else name="Name12"/>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Shape 7"/>
          <p:cNvSpPr>
            <a:spLocks noGrp="1" noRot="1" noChangeAspect="1"/>
          </p:cNvSpPr>
          <p:nvPr>
            <p:ph type="sldImg"/>
          </p:nvPr>
        </p:nvSpPr>
        <p:spPr>
          <a:xfrm>
            <a:off x="1143000" y="685800"/>
            <a:ext cx="4572000" cy="3429000"/>
          </a:xfrm>
          <a:prstGeom prst="rect">
            <a:avLst/>
          </a:prstGeom>
        </p:spPr>
        <p:txBody>
          <a:bodyPr/>
          <a:lstStyle/>
          <a:p>
            <a:pPr lvl="0"/>
            <a:endParaRPr/>
          </a:p>
        </p:txBody>
      </p:sp>
      <p:sp>
        <p:nvSpPr>
          <p:cNvPr id="8" name="Shape 8"/>
          <p:cNvSpPr>
            <a:spLocks noGrp="1"/>
          </p:cNvSpPr>
          <p:nvPr>
            <p:ph type="body" sz="quarter" idx="1"/>
          </p:nvPr>
        </p:nvSpPr>
        <p:spPr>
          <a:xfrm>
            <a:off x="914400" y="4343400"/>
            <a:ext cx="5029200" cy="4114800"/>
          </a:xfrm>
          <a:prstGeom prst="rect">
            <a:avLst/>
          </a:prstGeom>
        </p:spPr>
        <p:txBody>
          <a:bodyPr/>
          <a:lstStyle/>
          <a:p>
            <a:pPr lvl="0"/>
            <a:endParaRPr/>
          </a:p>
        </p:txBody>
      </p:sp>
    </p:spTree>
    <p:extLst>
      <p:ext uri="{BB962C8B-B14F-4D97-AF65-F5344CB8AC3E}">
        <p14:creationId xmlns:p14="http://schemas.microsoft.com/office/powerpoint/2010/main" val="3530218368"/>
      </p:ext>
    </p:extLst>
  </p:cSld>
  <p:clrMap bg1="lt1" tx1="dk1" bg2="lt2" tx2="dk2" accent1="accent1" accent2="accent2" accent3="accent3" accent4="accent4" accent5="accent5" accent6="accent6" hlink="hlink" folHlink="folHlink"/>
  <p:notesStyle>
    <a:lvl1pPr defTabSz="457200">
      <a:lnSpc>
        <a:spcPct val="125000"/>
      </a:lnSpc>
      <a:defRPr sz="2400">
        <a:latin typeface="+mn-lt"/>
        <a:ea typeface="+mn-ea"/>
        <a:cs typeface="+mn-cs"/>
        <a:sym typeface="Avenir Roman"/>
      </a:defRPr>
    </a:lvl1pPr>
    <a:lvl2pPr indent="228600" defTabSz="457200">
      <a:lnSpc>
        <a:spcPct val="125000"/>
      </a:lnSpc>
      <a:defRPr sz="2400">
        <a:latin typeface="+mn-lt"/>
        <a:ea typeface="+mn-ea"/>
        <a:cs typeface="+mn-cs"/>
        <a:sym typeface="Avenir Roman"/>
      </a:defRPr>
    </a:lvl2pPr>
    <a:lvl3pPr indent="457200" defTabSz="457200">
      <a:lnSpc>
        <a:spcPct val="125000"/>
      </a:lnSpc>
      <a:defRPr sz="2400">
        <a:latin typeface="+mn-lt"/>
        <a:ea typeface="+mn-ea"/>
        <a:cs typeface="+mn-cs"/>
        <a:sym typeface="Avenir Roman"/>
      </a:defRPr>
    </a:lvl3pPr>
    <a:lvl4pPr indent="685800" defTabSz="457200">
      <a:lnSpc>
        <a:spcPct val="125000"/>
      </a:lnSpc>
      <a:defRPr sz="2400">
        <a:latin typeface="+mn-lt"/>
        <a:ea typeface="+mn-ea"/>
        <a:cs typeface="+mn-cs"/>
        <a:sym typeface="Avenir Roman"/>
      </a:defRPr>
    </a:lvl4pPr>
    <a:lvl5pPr indent="914400" defTabSz="457200">
      <a:lnSpc>
        <a:spcPct val="125000"/>
      </a:lnSpc>
      <a:defRPr sz="2400">
        <a:latin typeface="+mn-lt"/>
        <a:ea typeface="+mn-ea"/>
        <a:cs typeface="+mn-cs"/>
        <a:sym typeface="Avenir Roman"/>
      </a:defRPr>
    </a:lvl5pPr>
    <a:lvl6pPr indent="1143000" defTabSz="457200">
      <a:lnSpc>
        <a:spcPct val="125000"/>
      </a:lnSpc>
      <a:defRPr sz="2400">
        <a:latin typeface="+mn-lt"/>
        <a:ea typeface="+mn-ea"/>
        <a:cs typeface="+mn-cs"/>
        <a:sym typeface="Avenir Roman"/>
      </a:defRPr>
    </a:lvl6pPr>
    <a:lvl7pPr indent="1371600" defTabSz="457200">
      <a:lnSpc>
        <a:spcPct val="125000"/>
      </a:lnSpc>
      <a:defRPr sz="2400">
        <a:latin typeface="+mn-lt"/>
        <a:ea typeface="+mn-ea"/>
        <a:cs typeface="+mn-cs"/>
        <a:sym typeface="Avenir Roman"/>
      </a:defRPr>
    </a:lvl7pPr>
    <a:lvl8pPr indent="1600200" defTabSz="457200">
      <a:lnSpc>
        <a:spcPct val="125000"/>
      </a:lnSpc>
      <a:defRPr sz="2400">
        <a:latin typeface="+mn-lt"/>
        <a:ea typeface="+mn-ea"/>
        <a:cs typeface="+mn-cs"/>
        <a:sym typeface="Avenir Roman"/>
      </a:defRPr>
    </a:lvl8pPr>
    <a:lvl9pPr indent="1828800" defTabSz="457200">
      <a:lnSpc>
        <a:spcPct val="125000"/>
      </a:lnSpc>
      <a:defRPr sz="2400">
        <a:latin typeface="+mn-lt"/>
        <a:ea typeface="+mn-ea"/>
        <a:cs typeface="+mn-cs"/>
        <a:sym typeface="Avenir Roman"/>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jpe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 Id="rId3" Type="http://schemas.openxmlformats.org/officeDocument/2006/relationships/image" Target="../media/image4.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x">
  <p:cSld name="Title Slide">
    <p:bg>
      <p:bgPr>
        <a:blipFill rotWithShape="1">
          <a:blip r:embed="rId2"/>
          <a:srcRect/>
          <a:stretch>
            <a:fillRect/>
          </a:stretch>
        </a:blipFill>
        <a:effectLst/>
      </p:bgPr>
    </p:bg>
    <p:spTree>
      <p:nvGrpSpPr>
        <p:cNvPr id="1" name=""/>
        <p:cNvGrpSpPr/>
        <p:nvPr/>
      </p:nvGrpSpPr>
      <p:grpSpPr>
        <a:xfrm>
          <a:off x="0" y="0"/>
          <a:ext cx="0" cy="0"/>
          <a:chOff x="0" y="0"/>
          <a:chExt cx="0" cy="0"/>
        </a:xfrm>
      </p:grpSpPr>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userDrawn="1">
  <p:cSld name="Blank">
    <p:spTree>
      <p:nvGrpSpPr>
        <p:cNvPr id="1" name=""/>
        <p:cNvGrpSpPr/>
        <p:nvPr/>
      </p:nvGrpSpPr>
      <p:grpSpPr>
        <a:xfrm>
          <a:off x="0" y="0"/>
          <a:ext cx="0" cy="0"/>
          <a:chOff x="0" y="0"/>
          <a:chExt cx="0" cy="0"/>
        </a:xfrm>
      </p:grpSpPr>
      <p:sp>
        <p:nvSpPr>
          <p:cNvPr id="6" name="Shape 6"/>
          <p:cNvSpPr>
            <a:spLocks noGrp="1"/>
          </p:cNvSpPr>
          <p:nvPr>
            <p:ph type="sldNum" sz="quarter" idx="2"/>
          </p:nvPr>
        </p:nvSpPr>
        <p:spPr>
          <a:xfrm>
            <a:off x="8763000" y="6629400"/>
            <a:ext cx="304800" cy="187285"/>
          </a:xfrm>
          <a:prstGeom prst="roundRect">
            <a:avLst/>
          </a:prstGeom>
          <a:solidFill>
            <a:schemeClr val="lt1">
              <a:alpha val="49000"/>
            </a:schemeClr>
          </a:solidFill>
          <a:ln>
            <a:solidFill>
              <a:schemeClr val="tx2">
                <a:alpha val="60000"/>
              </a:schemeClr>
            </a:solidFill>
          </a:ln>
        </p:spPr>
        <p:style>
          <a:lnRef idx="2">
            <a:schemeClr val="dk1"/>
          </a:lnRef>
          <a:fillRef idx="1">
            <a:schemeClr val="lt1"/>
          </a:fillRef>
          <a:effectRef idx="0">
            <a:schemeClr val="dk1"/>
          </a:effectRef>
          <a:fontRef idx="minor">
            <a:schemeClr val="dk1"/>
          </a:fontRef>
        </p:style>
        <p:txBody>
          <a:bodyPr wrap="square" lIns="0" tIns="0" rIns="0" bIns="0">
            <a:spAutoFit/>
          </a:bodyPr>
          <a:lstStyle>
            <a:lvl1pPr algn="ctr">
              <a:defRPr lang="uk-UA" sz="1100" i="1" smtClean="0">
                <a:solidFill>
                  <a:schemeClr val="tx2"/>
                </a:solidFill>
                <a:latin typeface="+mj-lt"/>
                <a:ea typeface="+mj-ea"/>
                <a:cs typeface="Proxima Nova Regular"/>
              </a:defRPr>
            </a:lvl1pPr>
          </a:lstStyle>
          <a:p>
            <a:pPr defTabSz="914400"/>
            <a:fld id="{86CB4B4D-7CA3-9044-876B-883B54F8677D}" type="slidenum">
              <a:rPr lang="uk-UA" smtClean="0"/>
              <a:pPr defTabSz="914400"/>
              <a:t>‹#›</a:t>
            </a:fld>
            <a:endParaRPr lang="uk-UA" dirty="0"/>
          </a:p>
        </p:txBody>
      </p:sp>
      <p:sp>
        <p:nvSpPr>
          <p:cNvPr id="3" name="Content Placeholder 2"/>
          <p:cNvSpPr>
            <a:spLocks noGrp="1"/>
          </p:cNvSpPr>
          <p:nvPr>
            <p:ph sz="quarter" idx="10"/>
          </p:nvPr>
        </p:nvSpPr>
        <p:spPr>
          <a:xfrm>
            <a:off x="457200" y="1600200"/>
            <a:ext cx="8229600" cy="4724400"/>
          </a:xfrm>
          <a:prstGeom prst="rect">
            <a:avLst/>
          </a:prstGeom>
        </p:spPr>
        <p:txBody>
          <a:bodyPr/>
          <a:lstStyle>
            <a:lvl1pPr>
              <a:defRPr sz="2000">
                <a:latin typeface="+mj-lt"/>
                <a:cs typeface="Arial" panose="020B0604020202020204" pitchFamily="34" charset="0"/>
              </a:defRPr>
            </a:lvl1pPr>
            <a:lvl2pPr marL="768927" indent="-311727">
              <a:buFont typeface="Courier New" panose="02070309020205020404" pitchFamily="49" charset="0"/>
              <a:buChar char="o"/>
              <a:defRPr sz="2000">
                <a:latin typeface="+mj-lt"/>
                <a:cs typeface="Arial" panose="020B0604020202020204" pitchFamily="34" charset="0"/>
              </a:defRPr>
            </a:lvl2pPr>
            <a:lvl3pPr marL="1188719" indent="-274319">
              <a:buFont typeface="Wingdings" panose="05000000000000000000" pitchFamily="2" charset="2"/>
              <a:buChar char="§"/>
              <a:defRPr sz="2000">
                <a:latin typeface="+mj-lt"/>
                <a:cs typeface="Arial" panose="020B0604020202020204" pitchFamily="34" charset="0"/>
              </a:defRPr>
            </a:lvl3pPr>
            <a:lvl4pPr>
              <a:defRPr sz="2000">
                <a:latin typeface="+mj-lt"/>
                <a:cs typeface="Arial" panose="020B0604020202020204" pitchFamily="34" charset="0"/>
              </a:defRPr>
            </a:lvl4pPr>
            <a:lvl5pPr>
              <a:defRPr sz="2000">
                <a:latin typeface="+mj-lt"/>
                <a:cs typeface="Arial" panose="020B0604020202020204"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Shape 3"/>
          <p:cNvSpPr/>
          <p:nvPr userDrawn="1"/>
        </p:nvSpPr>
        <p:spPr>
          <a:xfrm>
            <a:off x="76200" y="6629400"/>
            <a:ext cx="2362200" cy="187285"/>
          </a:xfrm>
          <a:prstGeom prst="roundRect">
            <a:avLst/>
          </a:prstGeom>
          <a:solidFill>
            <a:schemeClr val="lt1">
              <a:alpha val="49000"/>
            </a:schemeClr>
          </a:solidFill>
          <a:ln>
            <a:solidFill>
              <a:schemeClr val="tx2">
                <a:alpha val="60000"/>
              </a:schemeClr>
            </a:solidFill>
          </a:ln>
          <a:extLst>
            <a:ext uri="{C572A759-6A51-4108-AA02-DFA0A04FC94B}">
              <ma14:wrappingTextBoxFlag xmlns:ma14="http://schemas.microsoft.com/office/mac/drawingml/2011/main" val="1"/>
            </a:ext>
          </a:extLst>
        </p:spPr>
        <p:style>
          <a:lnRef idx="2">
            <a:schemeClr val="dk1"/>
          </a:lnRef>
          <a:fillRef idx="1">
            <a:schemeClr val="lt1"/>
          </a:fillRef>
          <a:effectRef idx="0">
            <a:schemeClr val="dk1"/>
          </a:effectRef>
          <a:fontRef idx="minor">
            <a:schemeClr val="dk1"/>
          </a:fontRef>
        </p:style>
        <p:txBody>
          <a:bodyPr wrap="square" lIns="0" tIns="0" rIns="0" bIns="0">
            <a:spAutoFit/>
          </a:bodyPr>
          <a:lstStyle/>
          <a:p>
            <a:pPr lvl="0" algn="ctr" defTabSz="914400">
              <a:defRPr>
                <a:solidFill>
                  <a:srgbClr val="000000"/>
                </a:solidFill>
              </a:defRPr>
            </a:pPr>
            <a:r>
              <a:rPr lang="en-AU" sz="1100" i="1" dirty="0" smtClean="0">
                <a:solidFill>
                  <a:schemeClr val="tx2"/>
                </a:solidFill>
                <a:latin typeface="+mj-ea"/>
                <a:ea typeface="+mj-ea"/>
                <a:cs typeface="Proxima Nova Regular"/>
                <a:sym typeface="Proxima Nova Regular"/>
              </a:rPr>
              <a:t>CEOS</a:t>
            </a:r>
            <a:r>
              <a:rPr lang="en-AU" sz="1100" i="1" baseline="0" dirty="0" smtClean="0">
                <a:solidFill>
                  <a:schemeClr val="tx2"/>
                </a:solidFill>
                <a:latin typeface="+mj-ea"/>
                <a:ea typeface="+mj-ea"/>
                <a:cs typeface="Proxima Nova Regular"/>
                <a:sym typeface="Proxima Nova Regular"/>
              </a:rPr>
              <a:t> Plenary 20</a:t>
            </a:r>
            <a:r>
              <a:rPr lang="en-AU" sz="1100" i="1" dirty="0" smtClean="0">
                <a:solidFill>
                  <a:schemeClr val="tx2"/>
                </a:solidFill>
                <a:latin typeface="+mj-ea"/>
                <a:ea typeface="+mj-ea"/>
                <a:cs typeface="Proxima Nova Regular"/>
                <a:sym typeface="Proxima Nova Regular"/>
              </a:rPr>
              <a:t>16, 1-2 November</a:t>
            </a:r>
            <a:endParaRPr sz="1100" i="1" dirty="0">
              <a:solidFill>
                <a:schemeClr val="tx2"/>
              </a:solidFill>
              <a:latin typeface="+mj-ea"/>
              <a:ea typeface="+mj-ea"/>
              <a:cs typeface="Proxima Nova Regular"/>
              <a:sym typeface="Proxima Nova Regular"/>
            </a:endParaRPr>
          </a:p>
        </p:txBody>
      </p:sp>
      <p:sp>
        <p:nvSpPr>
          <p:cNvPr id="9" name="Content Placeholder 3"/>
          <p:cNvSpPr>
            <a:spLocks noGrp="1"/>
          </p:cNvSpPr>
          <p:nvPr>
            <p:ph sz="quarter" idx="11" hasCustomPrompt="1"/>
          </p:nvPr>
        </p:nvSpPr>
        <p:spPr>
          <a:xfrm>
            <a:off x="2057400" y="0"/>
            <a:ext cx="5029200" cy="1143000"/>
          </a:xfrm>
          <a:prstGeom prst="rect">
            <a:avLst/>
          </a:prstGeom>
        </p:spPr>
        <p:txBody>
          <a:bodyPr anchor="ctr"/>
          <a:lstStyle>
            <a:lvl1pPr marL="0" indent="0">
              <a:buNone/>
              <a:defRPr>
                <a:solidFill>
                  <a:schemeClr val="bg1"/>
                </a:solidFill>
                <a:latin typeface="+mj-lt"/>
              </a:defRPr>
            </a:lvl1pPr>
          </a:lstStyle>
          <a:p>
            <a:pPr marL="342900" marR="0" lvl="0" indent="-342900" defTabSz="914400" eaLnBrk="1" fontAlgn="auto" latinLnBrk="0" hangingPunct="1">
              <a:lnSpc>
                <a:spcPct val="100000"/>
              </a:lnSpc>
              <a:spcBef>
                <a:spcPts val="500"/>
              </a:spcBef>
              <a:spcAft>
                <a:spcPts val="0"/>
              </a:spcAft>
              <a:buClrTx/>
              <a:buSzPct val="100000"/>
              <a:tabLst/>
              <a:defRPr/>
            </a:pPr>
            <a:r>
              <a:rPr lang="en-US" dirty="0" smtClean="0"/>
              <a:t>Title TBA</a:t>
            </a:r>
            <a:endParaRPr lang="en-US" dirty="0"/>
          </a:p>
        </p:txBody>
      </p:sp>
    </p:spTree>
  </p:cSld>
  <p:clrMapOvr>
    <a:masterClrMapping/>
  </p:clrMapOvr>
  <p:transition spd="med"/>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057400" y="0"/>
            <a:ext cx="5029200" cy="1143000"/>
          </a:xfrm>
          <a:prstGeom prst="rect">
            <a:avLst/>
          </a:prstGeom>
        </p:spPr>
        <p:txBody>
          <a:bodyPr anchor="ctr"/>
          <a:lstStyle>
            <a:lvl1pPr algn="l">
              <a:defRPr sz="2400">
                <a:latin typeface="+mj-lt"/>
              </a:defRPr>
            </a:lvl1pPr>
          </a:lstStyle>
          <a:p>
            <a:r>
              <a:rPr kumimoji="0" lang="en-US" dirty="0" smtClean="0"/>
              <a:t>Click to edit Master title style</a:t>
            </a:r>
            <a:endParaRPr kumimoji="0" lang="en-US" dirty="0"/>
          </a:p>
        </p:txBody>
      </p:sp>
      <p:sp>
        <p:nvSpPr>
          <p:cNvPr id="5" name="Footer Placeholder 4"/>
          <p:cNvSpPr>
            <a:spLocks noGrp="1"/>
          </p:cNvSpPr>
          <p:nvPr>
            <p:ph type="ftr" sz="quarter" idx="11"/>
          </p:nvPr>
        </p:nvSpPr>
        <p:spPr>
          <a:xfrm>
            <a:off x="1547664" y="6356350"/>
            <a:ext cx="6192688" cy="365760"/>
          </a:xfrm>
          <a:prstGeom prst="rect">
            <a:avLst/>
          </a:prstGeom>
        </p:spPr>
        <p:txBody>
          <a:bodyPr/>
          <a:lstStyle>
            <a:lvl1pPr>
              <a:defRPr sz="1100"/>
            </a:lvl1pPr>
          </a:lstStyle>
          <a:p>
            <a:r>
              <a:rPr lang="en-US" dirty="0" smtClean="0"/>
              <a:t>6th Meeting of the Joint CEOS/CGMS Working Group on Climate, 07-09 March, Paris (France)</a:t>
            </a:r>
            <a:endParaRPr lang="en-GB" dirty="0"/>
          </a:p>
        </p:txBody>
      </p:sp>
      <p:sp>
        <p:nvSpPr>
          <p:cNvPr id="8" name="Content Placeholder 7"/>
          <p:cNvSpPr>
            <a:spLocks noGrp="1"/>
          </p:cNvSpPr>
          <p:nvPr>
            <p:ph sz="quarter" idx="1"/>
          </p:nvPr>
        </p:nvSpPr>
        <p:spPr>
          <a:xfrm>
            <a:off x="457200" y="1447800"/>
            <a:ext cx="8229600" cy="4709160"/>
          </a:xfrm>
          <a:prstGeom prst="rect">
            <a:avLst/>
          </a:prstGeom>
        </p:spPr>
        <p:txBody>
          <a:bodyPr/>
          <a:lstStyle/>
          <a:p>
            <a:pPr lvl="0" eaLnBrk="1" latinLnBrk="0" hangingPunct="1"/>
            <a:r>
              <a:rPr lang="en-US" dirty="0" smtClean="0"/>
              <a:t>Click to edit Master text styles</a:t>
            </a:r>
          </a:p>
          <a:p>
            <a:pPr lvl="1" eaLnBrk="1" latinLnBrk="0" hangingPunct="1"/>
            <a:r>
              <a:rPr lang="en-US" dirty="0" smtClean="0"/>
              <a:t>Second level</a:t>
            </a:r>
          </a:p>
          <a:p>
            <a:pPr lvl="2" eaLnBrk="1" latinLnBrk="0" hangingPunct="1"/>
            <a:r>
              <a:rPr lang="en-US" dirty="0" smtClean="0"/>
              <a:t>Third level</a:t>
            </a:r>
          </a:p>
          <a:p>
            <a:pPr lvl="3" eaLnBrk="1" latinLnBrk="0" hangingPunct="1"/>
            <a:r>
              <a:rPr lang="en-US" dirty="0" smtClean="0"/>
              <a:t>Fourth level</a:t>
            </a:r>
          </a:p>
          <a:p>
            <a:pPr lvl="4" eaLnBrk="1" latinLnBrk="0" hangingPunct="1"/>
            <a:r>
              <a:rPr lang="en-US" dirty="0" smtClean="0"/>
              <a:t>Fifth level</a:t>
            </a:r>
            <a:endParaRPr kumimoji="0" lang="en-US" dirty="0"/>
          </a:p>
        </p:txBody>
      </p: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57302" y="6381328"/>
            <a:ext cx="646346" cy="388639"/>
          </a:xfrm>
          <a:prstGeom prst="rect">
            <a:avLst/>
          </a:prstGeom>
          <a:noFill/>
          <a:ln w="12700">
            <a:noFill/>
            <a:miter lim="800000"/>
            <a:headEnd/>
            <a:tailEnd/>
          </a:ln>
          <a:extLst>
            <a:ext uri="{FAA26D3D-D897-4be2-8F04-BA451C77F1D7}">
              <ma14:placeholderFlag xmlns:ma14="http://schemas.microsoft.com/office/mac/drawingml/2011/main"/>
            </a:ext>
          </a:extLst>
        </p:spPr>
      </p:pic>
      <p:pic>
        <p:nvPicPr>
          <p:cNvPr id="9" name="Picture 8"/>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909440" y="6237312"/>
            <a:ext cx="478984" cy="519873"/>
          </a:xfrm>
          <a:prstGeom prst="rect">
            <a:avLst/>
          </a:prstGeom>
          <a:extLst>
            <a:ext uri="{FAA26D3D-D897-4be2-8F04-BA451C77F1D7}">
              <ma14:placeholderFlag xmlns:ma14="http://schemas.microsoft.com/office/mac/drawingml/2011/main"/>
            </a:ext>
          </a:extLst>
        </p:spPr>
      </p:pic>
    </p:spTree>
    <p:extLst>
      <p:ext uri="{BB962C8B-B14F-4D97-AF65-F5344CB8AC3E}">
        <p14:creationId xmlns:p14="http://schemas.microsoft.com/office/powerpoint/2010/main" val="118558558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theme" Target="../theme/theme1.xml"/><Relationship Id="rId5" Type="http://schemas.openxmlformats.org/officeDocument/2006/relationships/image" Target="../media/image1.jpeg"/><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rotWithShape="1">
          <a:blip r:embed="rId5"/>
          <a:srcRect/>
          <a:stretch>
            <a:fillRect/>
          </a:stretch>
        </a:blipFill>
        <a:effectLst/>
      </p:bgPr>
    </p:bg>
    <p:spTree>
      <p:nvGrpSpPr>
        <p:cNvPr id="1" name=""/>
        <p:cNvGrpSpPr/>
        <p:nvPr/>
      </p:nvGrpSpPr>
      <p:grpSpPr>
        <a:xfrm>
          <a:off x="0" y="0"/>
          <a:ext cx="0" cy="0"/>
          <a:chOff x="0" y="0"/>
          <a:chExt cx="0" cy="0"/>
        </a:xfrm>
      </p:grpSpPr>
      <p:sp>
        <p:nvSpPr>
          <p:cNvPr id="2" name="Shape 2"/>
          <p:cNvSpPr>
            <a:spLocks noGrp="1"/>
          </p:cNvSpPr>
          <p:nvPr>
            <p:ph type="sldNum" sz="quarter" idx="2"/>
          </p:nvPr>
        </p:nvSpPr>
        <p:spPr>
          <a:xfrm>
            <a:off x="7239000" y="6546850"/>
            <a:ext cx="1905000" cy="256540"/>
          </a:xfrm>
          <a:prstGeom prst="rect">
            <a:avLst/>
          </a:prstGeom>
          <a:ln w="12700">
            <a:miter lim="400000"/>
          </a:ln>
        </p:spPr>
        <p:txBody>
          <a:bodyPr lIns="45719" rIns="45719">
            <a:spAutoFit/>
          </a:bodyPr>
          <a:lstStyle>
            <a:lvl1pPr algn="r">
              <a:spcBef>
                <a:spcPts val="600"/>
              </a:spcBef>
              <a:defRPr sz="1000">
                <a:latin typeface="Calibri"/>
                <a:ea typeface="Calibri"/>
                <a:cs typeface="Calibri"/>
                <a:sym typeface="Calibri"/>
              </a:defRPr>
            </a:lvl1pPr>
          </a:lstStyle>
          <a:p>
            <a:pPr lvl="0"/>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transition spd="med"/>
  <p:hf hdr="0" ftr="0" dt="0"/>
  <p:txStyles>
    <p:titleStyle>
      <a:lvl1pPr algn="r">
        <a:defRPr sz="3200">
          <a:solidFill>
            <a:srgbClr val="FFFFFF"/>
          </a:solidFill>
          <a:latin typeface="Arial Bold"/>
          <a:ea typeface="Arial Bold"/>
          <a:cs typeface="Arial Bold"/>
          <a:sym typeface="Arial Bold"/>
        </a:defRPr>
      </a:lvl1pPr>
      <a:lvl2pPr algn="r">
        <a:defRPr sz="3200">
          <a:solidFill>
            <a:srgbClr val="FFFFFF"/>
          </a:solidFill>
          <a:latin typeface="Arial Bold"/>
          <a:ea typeface="Arial Bold"/>
          <a:cs typeface="Arial Bold"/>
          <a:sym typeface="Arial Bold"/>
        </a:defRPr>
      </a:lvl2pPr>
      <a:lvl3pPr algn="r">
        <a:defRPr sz="3200">
          <a:solidFill>
            <a:srgbClr val="FFFFFF"/>
          </a:solidFill>
          <a:latin typeface="Arial Bold"/>
          <a:ea typeface="Arial Bold"/>
          <a:cs typeface="Arial Bold"/>
          <a:sym typeface="Arial Bold"/>
        </a:defRPr>
      </a:lvl3pPr>
      <a:lvl4pPr algn="r">
        <a:defRPr sz="3200">
          <a:solidFill>
            <a:srgbClr val="FFFFFF"/>
          </a:solidFill>
          <a:latin typeface="Arial Bold"/>
          <a:ea typeface="Arial Bold"/>
          <a:cs typeface="Arial Bold"/>
          <a:sym typeface="Arial Bold"/>
        </a:defRPr>
      </a:lvl4pPr>
      <a:lvl5pPr algn="r">
        <a:defRPr sz="3200">
          <a:solidFill>
            <a:srgbClr val="FFFFFF"/>
          </a:solidFill>
          <a:latin typeface="Arial Bold"/>
          <a:ea typeface="Arial Bold"/>
          <a:cs typeface="Arial Bold"/>
          <a:sym typeface="Arial Bold"/>
        </a:defRPr>
      </a:lvl5pPr>
      <a:lvl6pPr indent="457200" algn="r">
        <a:defRPr sz="3200">
          <a:solidFill>
            <a:srgbClr val="FFFFFF"/>
          </a:solidFill>
          <a:latin typeface="Arial Bold"/>
          <a:ea typeface="Arial Bold"/>
          <a:cs typeface="Arial Bold"/>
          <a:sym typeface="Arial Bold"/>
        </a:defRPr>
      </a:lvl6pPr>
      <a:lvl7pPr indent="914400" algn="r">
        <a:defRPr sz="3200">
          <a:solidFill>
            <a:srgbClr val="FFFFFF"/>
          </a:solidFill>
          <a:latin typeface="Arial Bold"/>
          <a:ea typeface="Arial Bold"/>
          <a:cs typeface="Arial Bold"/>
          <a:sym typeface="Arial Bold"/>
        </a:defRPr>
      </a:lvl7pPr>
      <a:lvl8pPr indent="1371600" algn="r">
        <a:defRPr sz="3200">
          <a:solidFill>
            <a:srgbClr val="FFFFFF"/>
          </a:solidFill>
          <a:latin typeface="Arial Bold"/>
          <a:ea typeface="Arial Bold"/>
          <a:cs typeface="Arial Bold"/>
          <a:sym typeface="Arial Bold"/>
        </a:defRPr>
      </a:lvl8pPr>
      <a:lvl9pPr indent="1828800" algn="r">
        <a:defRPr sz="3200">
          <a:solidFill>
            <a:srgbClr val="FFFFFF"/>
          </a:solidFill>
          <a:latin typeface="Arial Bold"/>
          <a:ea typeface="Arial Bold"/>
          <a:cs typeface="Arial Bold"/>
          <a:sym typeface="Arial Bold"/>
        </a:defRPr>
      </a:lvl9pPr>
    </p:titleStyle>
    <p:bodyStyle>
      <a:lvl1pPr marL="342900" indent="-342900">
        <a:spcBef>
          <a:spcPts val="500"/>
        </a:spcBef>
        <a:buSzPct val="100000"/>
        <a:buFont typeface="Arial"/>
        <a:buChar char="•"/>
        <a:defRPr sz="2400">
          <a:solidFill>
            <a:srgbClr val="002569"/>
          </a:solidFill>
          <a:latin typeface="Arial Bold"/>
          <a:ea typeface="Arial Bold"/>
          <a:cs typeface="Arial Bold"/>
          <a:sym typeface="Arial Bold"/>
        </a:defRPr>
      </a:lvl1pPr>
      <a:lvl2pPr marL="768927" indent="-311727">
        <a:spcBef>
          <a:spcPts val="500"/>
        </a:spcBef>
        <a:buSzPct val="100000"/>
        <a:buFont typeface="Arial"/>
        <a:buChar char="•"/>
        <a:defRPr sz="2400">
          <a:solidFill>
            <a:srgbClr val="002569"/>
          </a:solidFill>
          <a:latin typeface="Arial Bold"/>
          <a:ea typeface="Arial Bold"/>
          <a:cs typeface="Arial Bold"/>
          <a:sym typeface="Arial Bold"/>
        </a:defRPr>
      </a:lvl2pPr>
      <a:lvl3pPr marL="1188719" indent="-274319">
        <a:spcBef>
          <a:spcPts val="500"/>
        </a:spcBef>
        <a:buSzPct val="100000"/>
        <a:buFont typeface="Arial"/>
        <a:buChar char="o"/>
        <a:defRPr sz="2400">
          <a:solidFill>
            <a:srgbClr val="002569"/>
          </a:solidFill>
          <a:latin typeface="Arial Bold"/>
          <a:ea typeface="Arial Bold"/>
          <a:cs typeface="Arial Bold"/>
          <a:sym typeface="Arial Bold"/>
        </a:defRPr>
      </a:lvl3pPr>
      <a:lvl4pPr marL="1676400" indent="-304800">
        <a:spcBef>
          <a:spcPts val="500"/>
        </a:spcBef>
        <a:buSzPct val="100000"/>
        <a:buFont typeface="Arial"/>
        <a:buChar char="▪"/>
        <a:defRPr sz="2400">
          <a:solidFill>
            <a:srgbClr val="002569"/>
          </a:solidFill>
          <a:latin typeface="Arial Bold"/>
          <a:ea typeface="Arial Bold"/>
          <a:cs typeface="Arial Bold"/>
          <a:sym typeface="Arial Bold"/>
        </a:defRPr>
      </a:lvl4pPr>
      <a:lvl5pPr marL="2171700" indent="-342900">
        <a:spcBef>
          <a:spcPts val="500"/>
        </a:spcBef>
        <a:buSzPct val="100000"/>
        <a:buFont typeface="Arial"/>
        <a:buChar char="•"/>
        <a:defRPr sz="2400">
          <a:solidFill>
            <a:srgbClr val="002569"/>
          </a:solidFill>
          <a:latin typeface="Arial Bold"/>
          <a:ea typeface="Arial Bold"/>
          <a:cs typeface="Arial Bold"/>
          <a:sym typeface="Arial Bold"/>
        </a:defRPr>
      </a:lvl5pPr>
      <a:lvl6pPr indent="2286000">
        <a:spcBef>
          <a:spcPts val="500"/>
        </a:spcBef>
        <a:buFont typeface="Arial"/>
        <a:defRPr sz="2400">
          <a:solidFill>
            <a:srgbClr val="002569"/>
          </a:solidFill>
          <a:latin typeface="Arial Bold"/>
          <a:ea typeface="Arial Bold"/>
          <a:cs typeface="Arial Bold"/>
          <a:sym typeface="Arial Bold"/>
        </a:defRPr>
      </a:lvl6pPr>
      <a:lvl7pPr indent="2743200">
        <a:spcBef>
          <a:spcPts val="500"/>
        </a:spcBef>
        <a:buFont typeface="Arial"/>
        <a:defRPr sz="2400">
          <a:solidFill>
            <a:srgbClr val="002569"/>
          </a:solidFill>
          <a:latin typeface="Arial Bold"/>
          <a:ea typeface="Arial Bold"/>
          <a:cs typeface="Arial Bold"/>
          <a:sym typeface="Arial Bold"/>
        </a:defRPr>
      </a:lvl7pPr>
      <a:lvl8pPr indent="3200400">
        <a:spcBef>
          <a:spcPts val="500"/>
        </a:spcBef>
        <a:buFont typeface="Arial"/>
        <a:defRPr sz="2400">
          <a:solidFill>
            <a:srgbClr val="002569"/>
          </a:solidFill>
          <a:latin typeface="Arial Bold"/>
          <a:ea typeface="Arial Bold"/>
          <a:cs typeface="Arial Bold"/>
          <a:sym typeface="Arial Bold"/>
        </a:defRPr>
      </a:lvl8pPr>
      <a:lvl9pPr indent="3657600">
        <a:spcBef>
          <a:spcPts val="500"/>
        </a:spcBef>
        <a:buFont typeface="Arial"/>
        <a:defRPr sz="2400">
          <a:solidFill>
            <a:srgbClr val="002569"/>
          </a:solidFill>
          <a:latin typeface="Arial Bold"/>
          <a:ea typeface="Arial Bold"/>
          <a:cs typeface="Arial Bold"/>
          <a:sym typeface="Arial Bold"/>
        </a:defRPr>
      </a:lvl9pPr>
    </p:bodyStyle>
    <p:otherStyle>
      <a:lvl1pPr algn="r" defTabSz="457200">
        <a:spcBef>
          <a:spcPts val="600"/>
        </a:spcBef>
        <a:defRPr sz="1000">
          <a:solidFill>
            <a:schemeClr val="tx1"/>
          </a:solidFill>
          <a:latin typeface="+mn-lt"/>
          <a:ea typeface="+mn-ea"/>
          <a:cs typeface="+mn-cs"/>
          <a:sym typeface="Calibri"/>
        </a:defRPr>
      </a:lvl1pPr>
      <a:lvl2pPr indent="457200" algn="r" defTabSz="457200">
        <a:spcBef>
          <a:spcPts val="600"/>
        </a:spcBef>
        <a:defRPr sz="1000">
          <a:solidFill>
            <a:schemeClr val="tx1"/>
          </a:solidFill>
          <a:latin typeface="+mn-lt"/>
          <a:ea typeface="+mn-ea"/>
          <a:cs typeface="+mn-cs"/>
          <a:sym typeface="Calibri"/>
        </a:defRPr>
      </a:lvl2pPr>
      <a:lvl3pPr indent="914400" algn="r" defTabSz="457200">
        <a:spcBef>
          <a:spcPts val="600"/>
        </a:spcBef>
        <a:defRPr sz="1000">
          <a:solidFill>
            <a:schemeClr val="tx1"/>
          </a:solidFill>
          <a:latin typeface="+mn-lt"/>
          <a:ea typeface="+mn-ea"/>
          <a:cs typeface="+mn-cs"/>
          <a:sym typeface="Calibri"/>
        </a:defRPr>
      </a:lvl3pPr>
      <a:lvl4pPr indent="1371600" algn="r" defTabSz="457200">
        <a:spcBef>
          <a:spcPts val="600"/>
        </a:spcBef>
        <a:defRPr sz="1000">
          <a:solidFill>
            <a:schemeClr val="tx1"/>
          </a:solidFill>
          <a:latin typeface="+mn-lt"/>
          <a:ea typeface="+mn-ea"/>
          <a:cs typeface="+mn-cs"/>
          <a:sym typeface="Calibri"/>
        </a:defRPr>
      </a:lvl4pPr>
      <a:lvl5pPr indent="1828800" algn="r" defTabSz="457200">
        <a:spcBef>
          <a:spcPts val="600"/>
        </a:spcBef>
        <a:defRPr sz="1000">
          <a:solidFill>
            <a:schemeClr val="tx1"/>
          </a:solidFill>
          <a:latin typeface="+mn-lt"/>
          <a:ea typeface="+mn-ea"/>
          <a:cs typeface="+mn-cs"/>
          <a:sym typeface="Calibri"/>
        </a:defRPr>
      </a:lvl5pPr>
      <a:lvl6pPr indent="2286000" algn="r" defTabSz="457200">
        <a:spcBef>
          <a:spcPts val="600"/>
        </a:spcBef>
        <a:defRPr sz="1000">
          <a:solidFill>
            <a:schemeClr val="tx1"/>
          </a:solidFill>
          <a:latin typeface="+mn-lt"/>
          <a:ea typeface="+mn-ea"/>
          <a:cs typeface="+mn-cs"/>
          <a:sym typeface="Calibri"/>
        </a:defRPr>
      </a:lvl6pPr>
      <a:lvl7pPr indent="2743200" algn="r" defTabSz="457200">
        <a:spcBef>
          <a:spcPts val="600"/>
        </a:spcBef>
        <a:defRPr sz="1000">
          <a:solidFill>
            <a:schemeClr val="tx1"/>
          </a:solidFill>
          <a:latin typeface="+mn-lt"/>
          <a:ea typeface="+mn-ea"/>
          <a:cs typeface="+mn-cs"/>
          <a:sym typeface="Calibri"/>
        </a:defRPr>
      </a:lvl7pPr>
      <a:lvl8pPr indent="3200400" algn="r" defTabSz="457200">
        <a:spcBef>
          <a:spcPts val="600"/>
        </a:spcBef>
        <a:defRPr sz="1000">
          <a:solidFill>
            <a:schemeClr val="tx1"/>
          </a:solidFill>
          <a:latin typeface="+mn-lt"/>
          <a:ea typeface="+mn-ea"/>
          <a:cs typeface="+mn-cs"/>
          <a:sym typeface="Calibri"/>
        </a:defRPr>
      </a:lvl8pPr>
      <a:lvl9pPr indent="3657600" algn="r" defTabSz="457200">
        <a:spcBef>
          <a:spcPts val="600"/>
        </a:spcBef>
        <a:defRPr sz="1000">
          <a:solidFill>
            <a:schemeClr val="tx1"/>
          </a:solidFill>
          <a:latin typeface="+mn-lt"/>
          <a:ea typeface="+mn-ea"/>
          <a:cs typeface="+mn-cs"/>
          <a:sym typeface="Calibri"/>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5.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image" Target="../media/image6.png"/></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4" Type="http://schemas.openxmlformats.org/officeDocument/2006/relationships/diagramQuickStyle" Target="../diagrams/quickStyle1.xml"/><Relationship Id="rId5" Type="http://schemas.openxmlformats.org/officeDocument/2006/relationships/diagramColors" Target="../diagrams/colors1.xml"/><Relationship Id="rId6" Type="http://schemas.microsoft.com/office/2007/relationships/diagramDrawing" Target="../diagrams/drawing1.xml"/><Relationship Id="rId1" Type="http://schemas.openxmlformats.org/officeDocument/2006/relationships/slideLayout" Target="../slideLayouts/slideLayout3.xml"/><Relationship Id="rId2" Type="http://schemas.openxmlformats.org/officeDocument/2006/relationships/diagramData" Target="../diagrams/data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Shape 10"/>
          <p:cNvSpPr>
            <a:spLocks noGrp="1"/>
          </p:cNvSpPr>
          <p:nvPr>
            <p:ph type="title" idx="4294967295"/>
          </p:nvPr>
        </p:nvSpPr>
        <p:spPr>
          <a:xfrm>
            <a:off x="622789" y="2514600"/>
            <a:ext cx="5746243" cy="993131"/>
          </a:xfrm>
          <a:prstGeom prst="rect">
            <a:avLst/>
          </a:prstGeom>
          <a:ln w="12700">
            <a:miter lim="400000"/>
          </a:ln>
          <a:extLst>
            <a:ext uri="{C572A759-6A51-4108-AA02-DFA0A04FC94B}">
              <ma14:wrappingTextBoxFlag xmlns:ma14="http://schemas.microsoft.com/office/mac/drawingml/2011/main" val="1"/>
            </a:ext>
          </a:extLst>
        </p:spPr>
        <p:txBody>
          <a:bodyPr lIns="0" tIns="0" rIns="0" bIns="0"/>
          <a:lstStyle>
            <a:lvl1pPr algn="l">
              <a:defRPr sz="4200" b="1">
                <a:latin typeface="Droid Serif"/>
                <a:ea typeface="Droid Serif"/>
                <a:cs typeface="Droid Serif"/>
                <a:sym typeface="Droid Serif"/>
              </a:defRPr>
            </a:lvl1pPr>
          </a:lstStyle>
          <a:p>
            <a:pPr lvl="0">
              <a:defRPr sz="1800" b="0">
                <a:solidFill>
                  <a:srgbClr val="000000"/>
                </a:solidFill>
              </a:defRPr>
            </a:pPr>
            <a:r>
              <a:rPr lang="en-GB" sz="4200" b="1" noProof="0" smtClean="0">
                <a:solidFill>
                  <a:srgbClr val="FFFFFF"/>
                </a:solidFill>
                <a:latin typeface="+mj-lt"/>
              </a:rPr>
              <a:t>WGClimate</a:t>
            </a:r>
            <a:endParaRPr lang="en-GB" sz="4200" b="1" noProof="0">
              <a:solidFill>
                <a:srgbClr val="FFFFFF"/>
              </a:solidFill>
              <a:latin typeface="+mj-lt"/>
            </a:endParaRPr>
          </a:p>
        </p:txBody>
      </p:sp>
      <p:sp>
        <p:nvSpPr>
          <p:cNvPr id="11" name="Shape 11"/>
          <p:cNvSpPr/>
          <p:nvPr/>
        </p:nvSpPr>
        <p:spPr>
          <a:xfrm>
            <a:off x="457200" y="3759200"/>
            <a:ext cx="5181600" cy="2541589"/>
          </a:xfrm>
          <a:prstGeom prst="rect">
            <a:avLst/>
          </a:prstGeom>
          <a:ln w="12700">
            <a:miter lim="400000"/>
          </a:ln>
          <a:extLst>
            <a:ext uri="{C572A759-6A51-4108-AA02-DFA0A04FC94B}">
              <ma14:wrappingTextBoxFlag xmlns:ma14="http://schemas.microsoft.com/office/mac/drawingml/2011/main" val="1"/>
            </a:ext>
          </a:extLst>
        </p:spPr>
        <p:txBody>
          <a:bodyPr lIns="0" tIns="0" rIns="0" bIns="0"/>
          <a:lstStyle/>
          <a:p>
            <a:pPr lvl="0" defTabSz="914400">
              <a:lnSpc>
                <a:spcPct val="150000"/>
              </a:lnSpc>
              <a:defRPr>
                <a:solidFill>
                  <a:srgbClr val="000000"/>
                </a:solidFill>
              </a:defRPr>
            </a:pPr>
            <a:r>
              <a:rPr lang="en-GB" dirty="0" smtClean="0">
                <a:solidFill>
                  <a:srgbClr val="FFFFFF"/>
                </a:solidFill>
                <a:latin typeface="+mj-lt"/>
                <a:ea typeface="Arial Bold"/>
                <a:cs typeface="Arial Bold"/>
                <a:sym typeface="Arial Bold"/>
              </a:rPr>
              <a:t>Pascal Lecomte, </a:t>
            </a:r>
            <a:r>
              <a:rPr lang="en-GB" dirty="0" err="1" smtClean="0">
                <a:solidFill>
                  <a:srgbClr val="FFFFFF"/>
                </a:solidFill>
                <a:latin typeface="+mj-lt"/>
                <a:ea typeface="Arial Bold"/>
                <a:cs typeface="Arial Bold"/>
                <a:sym typeface="Arial Bold"/>
              </a:rPr>
              <a:t>Jörg</a:t>
            </a:r>
            <a:r>
              <a:rPr lang="en-GB" dirty="0" smtClean="0">
                <a:solidFill>
                  <a:srgbClr val="FFFFFF"/>
                </a:solidFill>
                <a:latin typeface="+mj-lt"/>
                <a:ea typeface="Arial Bold"/>
                <a:cs typeface="Arial Bold"/>
                <a:sym typeface="Arial Bold"/>
              </a:rPr>
              <a:t> Schulz (ESA, EUMETSAT)</a:t>
            </a:r>
            <a:endParaRPr dirty="0">
              <a:solidFill>
                <a:srgbClr val="FFFFFF"/>
              </a:solidFill>
              <a:latin typeface="+mj-lt"/>
              <a:ea typeface="Arial Bold"/>
              <a:cs typeface="Arial Bold"/>
              <a:sym typeface="Arial Bold"/>
            </a:endParaRPr>
          </a:p>
          <a:p>
            <a:pPr lvl="0" defTabSz="914400">
              <a:lnSpc>
                <a:spcPct val="150000"/>
              </a:lnSpc>
              <a:defRPr>
                <a:solidFill>
                  <a:srgbClr val="000000"/>
                </a:solidFill>
              </a:defRPr>
            </a:pPr>
            <a:r>
              <a:rPr lang="en-AU" dirty="0" smtClean="0">
                <a:solidFill>
                  <a:srgbClr val="FFFFFF"/>
                </a:solidFill>
                <a:latin typeface="+mj-lt"/>
                <a:ea typeface="Arial Bold"/>
                <a:cs typeface="Arial Bold"/>
                <a:sym typeface="Arial Bold"/>
              </a:rPr>
              <a:t>CEOS Plenary 2016</a:t>
            </a:r>
          </a:p>
          <a:p>
            <a:pPr lvl="0" defTabSz="914400">
              <a:lnSpc>
                <a:spcPct val="150000"/>
              </a:lnSpc>
              <a:defRPr>
                <a:solidFill>
                  <a:srgbClr val="000000"/>
                </a:solidFill>
              </a:defRPr>
            </a:pPr>
            <a:r>
              <a:rPr dirty="0" smtClean="0">
                <a:solidFill>
                  <a:srgbClr val="FFFFFF"/>
                </a:solidFill>
                <a:latin typeface="+mj-lt"/>
                <a:ea typeface="Arial Bold"/>
                <a:cs typeface="Arial Bold"/>
                <a:sym typeface="Arial Bold"/>
              </a:rPr>
              <a:t>Agenda </a:t>
            </a:r>
            <a:r>
              <a:rPr dirty="0">
                <a:solidFill>
                  <a:srgbClr val="FFFFFF"/>
                </a:solidFill>
                <a:latin typeface="+mj-lt"/>
                <a:ea typeface="Arial Bold"/>
                <a:cs typeface="Arial Bold"/>
                <a:sym typeface="Arial Bold"/>
              </a:rPr>
              <a:t>Item </a:t>
            </a:r>
            <a:r>
              <a:rPr lang="en-GB" dirty="0" smtClean="0">
                <a:solidFill>
                  <a:srgbClr val="FFFFFF"/>
                </a:solidFill>
                <a:latin typeface="+mj-lt"/>
                <a:ea typeface="Arial Bold"/>
                <a:cs typeface="Arial Bold"/>
                <a:sym typeface="Arial Bold"/>
              </a:rPr>
              <a:t>4.5</a:t>
            </a:r>
            <a:endParaRPr dirty="0">
              <a:solidFill>
                <a:srgbClr val="FFFFFF"/>
              </a:solidFill>
              <a:latin typeface="+mj-lt"/>
              <a:ea typeface="Arial Bold"/>
              <a:cs typeface="Arial Bold"/>
              <a:sym typeface="Arial Bold"/>
            </a:endParaRPr>
          </a:p>
          <a:p>
            <a:pPr lvl="0" defTabSz="914400">
              <a:lnSpc>
                <a:spcPct val="150000"/>
              </a:lnSpc>
              <a:defRPr>
                <a:solidFill>
                  <a:srgbClr val="000000"/>
                </a:solidFill>
              </a:defRPr>
            </a:pPr>
            <a:r>
              <a:rPr lang="en-AU" dirty="0" smtClean="0">
                <a:solidFill>
                  <a:srgbClr val="FFFFFF"/>
                </a:solidFill>
                <a:latin typeface="+mj-lt"/>
                <a:ea typeface="Arial Bold"/>
                <a:cs typeface="Arial Bold"/>
                <a:sym typeface="Arial Bold"/>
              </a:rPr>
              <a:t>Brisbane, Australia</a:t>
            </a:r>
            <a:endParaRPr dirty="0">
              <a:solidFill>
                <a:srgbClr val="FFFFFF"/>
              </a:solidFill>
              <a:latin typeface="+mj-lt"/>
              <a:ea typeface="Arial Bold"/>
              <a:cs typeface="Arial Bold"/>
              <a:sym typeface="Arial Bold"/>
            </a:endParaRPr>
          </a:p>
          <a:p>
            <a:pPr lvl="0" defTabSz="914400">
              <a:lnSpc>
                <a:spcPct val="150000"/>
              </a:lnSpc>
              <a:defRPr>
                <a:solidFill>
                  <a:srgbClr val="000000"/>
                </a:solidFill>
              </a:defRPr>
            </a:pPr>
            <a:r>
              <a:rPr lang="en-AU" dirty="0" smtClean="0">
                <a:solidFill>
                  <a:srgbClr val="FFFFFF"/>
                </a:solidFill>
                <a:latin typeface="+mj-lt"/>
                <a:ea typeface="Arial Bold"/>
                <a:cs typeface="Arial Bold"/>
                <a:sym typeface="Arial Bold"/>
              </a:rPr>
              <a:t>1</a:t>
            </a:r>
            <a:r>
              <a:rPr lang="en-AU" baseline="30000" dirty="0" smtClean="0">
                <a:solidFill>
                  <a:srgbClr val="FFFFFF"/>
                </a:solidFill>
                <a:latin typeface="+mj-lt"/>
                <a:ea typeface="Arial Bold"/>
                <a:cs typeface="Arial Bold"/>
                <a:sym typeface="Arial Bold"/>
              </a:rPr>
              <a:t>st</a:t>
            </a:r>
            <a:r>
              <a:rPr lang="en-AU" dirty="0" smtClean="0">
                <a:solidFill>
                  <a:srgbClr val="FFFFFF"/>
                </a:solidFill>
                <a:latin typeface="+mj-lt"/>
                <a:ea typeface="Arial Bold"/>
                <a:cs typeface="Arial Bold"/>
                <a:sym typeface="Arial Bold"/>
              </a:rPr>
              <a:t> – 2</a:t>
            </a:r>
            <a:r>
              <a:rPr lang="en-AU" baseline="30000" dirty="0" smtClean="0">
                <a:solidFill>
                  <a:srgbClr val="FFFFFF"/>
                </a:solidFill>
                <a:latin typeface="+mj-lt"/>
                <a:ea typeface="Arial Bold"/>
                <a:cs typeface="Arial Bold"/>
                <a:sym typeface="Arial Bold"/>
              </a:rPr>
              <a:t>nd</a:t>
            </a:r>
            <a:r>
              <a:rPr lang="en-AU" dirty="0" smtClean="0">
                <a:solidFill>
                  <a:srgbClr val="FFFFFF"/>
                </a:solidFill>
                <a:latin typeface="+mj-lt"/>
                <a:ea typeface="Arial Bold"/>
                <a:cs typeface="Arial Bold"/>
                <a:sym typeface="Arial Bold"/>
              </a:rPr>
              <a:t> November 2016</a:t>
            </a:r>
            <a:endParaRPr dirty="0">
              <a:solidFill>
                <a:srgbClr val="FFFFFF"/>
              </a:solidFill>
              <a:latin typeface="+mj-lt"/>
              <a:ea typeface="Arial Bold"/>
              <a:cs typeface="Arial Bold"/>
              <a:sym typeface="Arial Bold"/>
            </a:endParaRPr>
          </a:p>
        </p:txBody>
      </p:sp>
      <p:pic>
        <p:nvPicPr>
          <p:cNvPr id="12" name="ceos_logo.png"/>
          <p:cNvPicPr/>
          <p:nvPr/>
        </p:nvPicPr>
        <p:blipFill>
          <a:blip r:embed="rId2">
            <a:extLst/>
          </a:blip>
          <a:stretch>
            <a:fillRect/>
          </a:stretch>
        </p:blipFill>
        <p:spPr>
          <a:xfrm>
            <a:off x="622789" y="1217405"/>
            <a:ext cx="2507906" cy="993132"/>
          </a:xfrm>
          <a:prstGeom prst="rect">
            <a:avLst/>
          </a:prstGeom>
          <a:ln w="12700">
            <a:miter lim="400000"/>
          </a:ln>
        </p:spPr>
      </p:pic>
      <p:sp>
        <p:nvSpPr>
          <p:cNvPr id="5" name="Shape 10"/>
          <p:cNvSpPr txBox="1">
            <a:spLocks/>
          </p:cNvSpPr>
          <p:nvPr/>
        </p:nvSpPr>
        <p:spPr>
          <a:xfrm>
            <a:off x="622789" y="2246634"/>
            <a:ext cx="2806211" cy="210183"/>
          </a:xfrm>
          <a:prstGeom prst="rect">
            <a:avLst/>
          </a:prstGeom>
          <a:ln w="12700">
            <a:miter lim="400000"/>
          </a:ln>
          <a:extLst>
            <a:ext uri="{C572A759-6A51-4108-AA02-DFA0A04FC94B}">
              <ma14:wrappingTextBoxFlag xmlns:ma14="http://schemas.microsoft.com/office/mac/drawingml/2011/main" val="1"/>
            </a:ext>
          </a:extLst>
        </p:spPr>
        <p:txBody>
          <a:bodyPr lIns="0" tIns="0" rIns="0" bIns="0"/>
          <a:lstStyle>
            <a:lvl1pPr algn="l">
              <a:defRPr sz="4200" b="1">
                <a:solidFill>
                  <a:srgbClr val="FFFFFF"/>
                </a:solidFill>
                <a:latin typeface="Droid Serif"/>
                <a:ea typeface="Droid Serif"/>
                <a:cs typeface="Droid Serif"/>
                <a:sym typeface="Droid Serif"/>
              </a:defRPr>
            </a:lvl1pPr>
            <a:lvl2pPr algn="r">
              <a:defRPr sz="3200">
                <a:solidFill>
                  <a:srgbClr val="FFFFFF"/>
                </a:solidFill>
                <a:latin typeface="Arial Bold"/>
                <a:ea typeface="Arial Bold"/>
                <a:cs typeface="Arial Bold"/>
                <a:sym typeface="Arial Bold"/>
              </a:defRPr>
            </a:lvl2pPr>
            <a:lvl3pPr algn="r">
              <a:defRPr sz="3200">
                <a:solidFill>
                  <a:srgbClr val="FFFFFF"/>
                </a:solidFill>
                <a:latin typeface="Arial Bold"/>
                <a:ea typeface="Arial Bold"/>
                <a:cs typeface="Arial Bold"/>
                <a:sym typeface="Arial Bold"/>
              </a:defRPr>
            </a:lvl3pPr>
            <a:lvl4pPr algn="r">
              <a:defRPr sz="3200">
                <a:solidFill>
                  <a:srgbClr val="FFFFFF"/>
                </a:solidFill>
                <a:latin typeface="Arial Bold"/>
                <a:ea typeface="Arial Bold"/>
                <a:cs typeface="Arial Bold"/>
                <a:sym typeface="Arial Bold"/>
              </a:defRPr>
            </a:lvl4pPr>
            <a:lvl5pPr algn="r">
              <a:defRPr sz="3200">
                <a:solidFill>
                  <a:srgbClr val="FFFFFF"/>
                </a:solidFill>
                <a:latin typeface="Arial Bold"/>
                <a:ea typeface="Arial Bold"/>
                <a:cs typeface="Arial Bold"/>
                <a:sym typeface="Arial Bold"/>
              </a:defRPr>
            </a:lvl5pPr>
            <a:lvl6pPr indent="457200" algn="r">
              <a:defRPr sz="3200">
                <a:solidFill>
                  <a:srgbClr val="FFFFFF"/>
                </a:solidFill>
                <a:latin typeface="Arial Bold"/>
                <a:ea typeface="Arial Bold"/>
                <a:cs typeface="Arial Bold"/>
                <a:sym typeface="Arial Bold"/>
              </a:defRPr>
            </a:lvl6pPr>
            <a:lvl7pPr indent="914400" algn="r">
              <a:defRPr sz="3200">
                <a:solidFill>
                  <a:srgbClr val="FFFFFF"/>
                </a:solidFill>
                <a:latin typeface="Arial Bold"/>
                <a:ea typeface="Arial Bold"/>
                <a:cs typeface="Arial Bold"/>
                <a:sym typeface="Arial Bold"/>
              </a:defRPr>
            </a:lvl7pPr>
            <a:lvl8pPr indent="1371600" algn="r">
              <a:defRPr sz="3200">
                <a:solidFill>
                  <a:srgbClr val="FFFFFF"/>
                </a:solidFill>
                <a:latin typeface="Arial Bold"/>
                <a:ea typeface="Arial Bold"/>
                <a:cs typeface="Arial Bold"/>
                <a:sym typeface="Arial Bold"/>
              </a:defRPr>
            </a:lvl8pPr>
            <a:lvl9pPr indent="1828800" algn="r">
              <a:defRPr sz="3200">
                <a:solidFill>
                  <a:srgbClr val="FFFFFF"/>
                </a:solidFill>
                <a:latin typeface="Arial Bold"/>
                <a:ea typeface="Arial Bold"/>
                <a:cs typeface="Arial Bold"/>
                <a:sym typeface="Arial Bold"/>
              </a:defRPr>
            </a:lvl9pPr>
          </a:lstStyle>
          <a:p>
            <a:pPr defTabSz="914400">
              <a:defRPr sz="1800" b="0">
                <a:solidFill>
                  <a:srgbClr val="000000"/>
                </a:solidFill>
              </a:defRPr>
            </a:pPr>
            <a:r>
              <a:rPr lang="en-US" sz="1050" dirty="0" smtClean="0">
                <a:solidFill>
                  <a:schemeClr val="bg1">
                    <a:lumMod val="20000"/>
                    <a:lumOff val="80000"/>
                  </a:schemeClr>
                </a:solidFill>
                <a:latin typeface="+mj-lt"/>
              </a:rPr>
              <a:t>Committee on Earth Observation Satellites</a:t>
            </a:r>
            <a:endParaRPr lang="en-US" sz="1050" dirty="0">
              <a:solidFill>
                <a:schemeClr val="bg1">
                  <a:lumMod val="20000"/>
                  <a:lumOff val="80000"/>
                </a:schemeClr>
              </a:solidFill>
              <a:latin typeface="+mj-lt"/>
            </a:endParaRPr>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2"/>
          </p:nvPr>
        </p:nvSpPr>
        <p:spPr/>
        <p:txBody>
          <a:bodyPr/>
          <a:lstStyle/>
          <a:p>
            <a:pPr defTabSz="914400"/>
            <a:fld id="{86CB4B4D-7CA3-9044-876B-883B54F8677D}" type="slidenum">
              <a:rPr lang="uk-UA" smtClean="0"/>
              <a:pPr defTabSz="914400"/>
              <a:t>10</a:t>
            </a:fld>
            <a:endParaRPr lang="uk-UA" dirty="0"/>
          </a:p>
        </p:txBody>
      </p:sp>
      <p:sp>
        <p:nvSpPr>
          <p:cNvPr id="3" name="Content Placeholder 2"/>
          <p:cNvSpPr>
            <a:spLocks noGrp="1"/>
          </p:cNvSpPr>
          <p:nvPr>
            <p:ph sz="quarter" idx="10"/>
          </p:nvPr>
        </p:nvSpPr>
        <p:spPr/>
        <p:txBody>
          <a:bodyPr anchor="ctr"/>
          <a:lstStyle/>
          <a:p>
            <a:pPr marL="0" lvl="0" indent="0">
              <a:buNone/>
            </a:pPr>
            <a:r>
              <a:rPr lang="en-GB" noProof="0" smtClean="0"/>
              <a:t>We suffer from not having a gap analysis coordinator yet.</a:t>
            </a:r>
          </a:p>
          <a:p>
            <a:pPr marL="0" lvl="0" indent="0">
              <a:buNone/>
            </a:pPr>
            <a:endParaRPr lang="en-GB" noProof="0" smtClean="0"/>
          </a:p>
          <a:p>
            <a:pPr marL="0" lvl="0" indent="0">
              <a:buNone/>
            </a:pPr>
            <a:r>
              <a:rPr lang="en-GB" noProof="0" smtClean="0"/>
              <a:t>Gap analysis teams per ECV domain have partly been established but not formalised yet.</a:t>
            </a:r>
          </a:p>
          <a:p>
            <a:pPr marL="0" lvl="0" indent="0">
              <a:buNone/>
            </a:pPr>
            <a:endParaRPr lang="en-GB" noProof="0" smtClean="0"/>
          </a:p>
          <a:p>
            <a:pPr marL="0" lvl="0" indent="0">
              <a:buNone/>
            </a:pPr>
            <a:r>
              <a:rPr lang="en-GB" noProof="0" smtClean="0"/>
              <a:t>Have started gap analysis tool development at EUMETSAT. </a:t>
            </a:r>
          </a:p>
          <a:p>
            <a:pPr marL="0" lvl="0" indent="0">
              <a:buNone/>
            </a:pPr>
            <a:endParaRPr lang="en-GB" noProof="0" smtClean="0"/>
          </a:p>
          <a:p>
            <a:pPr marL="0" lvl="0" indent="0">
              <a:buNone/>
            </a:pPr>
            <a:r>
              <a:rPr lang="en-GB" noProof="0" smtClean="0"/>
              <a:t>Gap analysis most likely to start in January 2017 after finalising the verification phase.</a:t>
            </a:r>
          </a:p>
          <a:p>
            <a:pPr marL="0" lvl="0" indent="0">
              <a:buNone/>
            </a:pPr>
            <a:endParaRPr lang="en-GB" noProof="0" smtClean="0"/>
          </a:p>
          <a:p>
            <a:pPr marL="0" lvl="0" indent="0">
              <a:buNone/>
            </a:pPr>
            <a:r>
              <a:rPr lang="en-GB" noProof="0" smtClean="0"/>
              <a:t>Test cases (single ECVs) may be tried earlier.</a:t>
            </a:r>
          </a:p>
          <a:p>
            <a:pPr marL="0" indent="0">
              <a:buNone/>
            </a:pPr>
            <a:endParaRPr lang="en-GB" noProof="0"/>
          </a:p>
        </p:txBody>
      </p:sp>
      <p:sp>
        <p:nvSpPr>
          <p:cNvPr id="4" name="Content Placeholder 3"/>
          <p:cNvSpPr>
            <a:spLocks noGrp="1"/>
          </p:cNvSpPr>
          <p:nvPr>
            <p:ph sz="quarter" idx="11"/>
          </p:nvPr>
        </p:nvSpPr>
        <p:spPr/>
        <p:txBody>
          <a:bodyPr anchor="ctr"/>
          <a:lstStyle/>
          <a:p>
            <a:pPr algn="ctr"/>
            <a:r>
              <a:rPr lang="en-GB" noProof="0" smtClean="0"/>
              <a:t>Gap Analysis</a:t>
            </a:r>
            <a:endParaRPr lang="en-GB" noProof="0"/>
          </a:p>
        </p:txBody>
      </p:sp>
    </p:spTree>
    <p:extLst>
      <p:ext uri="{BB962C8B-B14F-4D97-AF65-F5344CB8AC3E}">
        <p14:creationId xmlns:p14="http://schemas.microsoft.com/office/powerpoint/2010/main" val="2350825524"/>
      </p:ext>
    </p:extLst>
  </p:cSld>
  <p:clrMapOvr>
    <a:masterClrMapping/>
  </p:clrMapOvr>
  <p:transition spd="med"/>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Schedule</a:t>
            </a:r>
            <a:endParaRPr lang="en-GB"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2292964279"/>
              </p:ext>
            </p:extLst>
          </p:nvPr>
        </p:nvGraphicFramePr>
        <p:xfrm>
          <a:off x="457200" y="1828800"/>
          <a:ext cx="8229600" cy="3962400"/>
        </p:xfrm>
        <a:graphic>
          <a:graphicData uri="http://schemas.openxmlformats.org/drawingml/2006/table">
            <a:tbl>
              <a:tblPr firstRow="1" bandRow="1">
                <a:tableStyleId>{5C22544A-7EE6-4342-B048-85BDC9FD1C3A}</a:tableStyleId>
              </a:tblPr>
              <a:tblGrid>
                <a:gridCol w="2133600"/>
                <a:gridCol w="4572000"/>
                <a:gridCol w="1524000"/>
              </a:tblGrid>
              <a:tr h="370840">
                <a:tc>
                  <a:txBody>
                    <a:bodyPr/>
                    <a:lstStyle/>
                    <a:p>
                      <a:pPr algn="l"/>
                      <a:r>
                        <a:rPr lang="en-GB" sz="1600" dirty="0" err="1" smtClean="0"/>
                        <a:t>Objectif</a:t>
                      </a:r>
                      <a:r>
                        <a:rPr lang="en-GB" sz="1600" dirty="0" smtClean="0"/>
                        <a:t>/Deliverable</a:t>
                      </a:r>
                      <a:endParaRPr lang="en-GB" sz="1600" dirty="0"/>
                    </a:p>
                  </a:txBody>
                  <a:tcPr anchor="ctr"/>
                </a:tc>
                <a:tc>
                  <a:txBody>
                    <a:bodyPr/>
                    <a:lstStyle/>
                    <a:p>
                      <a:r>
                        <a:rPr lang="en-GB" sz="1600" dirty="0" smtClean="0"/>
                        <a:t>Background Information</a:t>
                      </a:r>
                      <a:endParaRPr lang="en-GB" sz="1600" dirty="0"/>
                    </a:p>
                  </a:txBody>
                  <a:tcPr anchor="ctr"/>
                </a:tc>
                <a:tc>
                  <a:txBody>
                    <a:bodyPr/>
                    <a:lstStyle/>
                    <a:p>
                      <a:r>
                        <a:rPr lang="en-GB" sz="1600" dirty="0" smtClean="0"/>
                        <a:t>Target Date</a:t>
                      </a:r>
                      <a:endParaRPr lang="en-GB" sz="1600" dirty="0"/>
                    </a:p>
                  </a:txBody>
                  <a:tcPr anchor="ctr"/>
                </a:tc>
              </a:tr>
              <a:tr h="370840">
                <a:tc>
                  <a:txBody>
                    <a:bodyPr/>
                    <a:lstStyle/>
                    <a:p>
                      <a:pPr algn="l"/>
                      <a:r>
                        <a:rPr lang="en-GB" sz="1600" dirty="0" smtClean="0"/>
                        <a:t>Cycle #2 – Stage #1</a:t>
                      </a:r>
                      <a:endParaRPr lang="en-GB" sz="1600" dirty="0"/>
                    </a:p>
                  </a:txBody>
                  <a:tcPr anchor="ctr"/>
                </a:tc>
                <a:tc>
                  <a:txBody>
                    <a:bodyPr/>
                    <a:lstStyle/>
                    <a:p>
                      <a:r>
                        <a:rPr lang="en-GB" sz="1600" dirty="0" smtClean="0"/>
                        <a:t>Collection of New and Updated Information from Data Providers</a:t>
                      </a:r>
                      <a:endParaRPr lang="en-GB" sz="1600" dirty="0"/>
                    </a:p>
                  </a:txBody>
                  <a:tcPr anchor="ctr"/>
                </a:tc>
                <a:tc>
                  <a:txBody>
                    <a:bodyPr/>
                    <a:lstStyle/>
                    <a:p>
                      <a:r>
                        <a:rPr lang="en-GB" sz="1600" dirty="0" smtClean="0"/>
                        <a:t>Sep.</a:t>
                      </a:r>
                      <a:r>
                        <a:rPr lang="en-GB" sz="1600" baseline="0" dirty="0" smtClean="0"/>
                        <a:t> 2016</a:t>
                      </a:r>
                      <a:endParaRPr lang="en-GB" sz="1600" dirty="0"/>
                    </a:p>
                  </a:txBody>
                  <a:tcPr anchor="ct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600" dirty="0" smtClean="0"/>
                        <a:t>Cycle #2 – Stage #2</a:t>
                      </a:r>
                    </a:p>
                  </a:txBody>
                  <a:tcPr anchor="ctr"/>
                </a:tc>
                <a:tc>
                  <a:txBody>
                    <a:bodyPr/>
                    <a:lstStyle/>
                    <a:p>
                      <a:r>
                        <a:rPr lang="en-GB" sz="1600" dirty="0" smtClean="0"/>
                        <a:t>Data Incorporation and Quality Control</a:t>
                      </a:r>
                      <a:endParaRPr lang="en-GB" sz="1600" dirty="0"/>
                    </a:p>
                  </a:txBody>
                  <a:tcPr anchor="ctr"/>
                </a:tc>
                <a:tc>
                  <a:txBody>
                    <a:bodyPr/>
                    <a:lstStyle/>
                    <a:p>
                      <a:r>
                        <a:rPr lang="en-GB" sz="1600" dirty="0" smtClean="0"/>
                        <a:t>Nov. 2016</a:t>
                      </a:r>
                      <a:endParaRPr lang="en-GB" sz="1600" dirty="0"/>
                    </a:p>
                  </a:txBody>
                  <a:tcPr anchor="ctr"/>
                </a:tc>
              </a:tr>
              <a:tr h="370840">
                <a:tc>
                  <a:txBody>
                    <a:bodyPr/>
                    <a:lstStyle/>
                    <a:p>
                      <a:pPr algn="l"/>
                      <a:r>
                        <a:rPr lang="en-GB" sz="1600" dirty="0" smtClean="0"/>
                        <a:t>Cycle #2 – Stage #3</a:t>
                      </a:r>
                      <a:endParaRPr lang="en-GB" sz="1600" dirty="0"/>
                    </a:p>
                  </a:txBody>
                  <a:tcPr anchor="ctr"/>
                </a:tc>
                <a:tc>
                  <a:txBody>
                    <a:bodyPr/>
                    <a:lstStyle/>
                    <a:p>
                      <a:r>
                        <a:rPr lang="en-GB" sz="1600" dirty="0" smtClean="0"/>
                        <a:t>Gap Analysis</a:t>
                      </a:r>
                      <a:endParaRPr lang="en-GB" sz="1600" dirty="0"/>
                    </a:p>
                  </a:txBody>
                  <a:tcPr anchor="ctr"/>
                </a:tc>
                <a:tc>
                  <a:txBody>
                    <a:bodyPr/>
                    <a:lstStyle/>
                    <a:p>
                      <a:r>
                        <a:rPr lang="en-GB" sz="1600" dirty="0" smtClean="0"/>
                        <a:t>Feb. 2017</a:t>
                      </a:r>
                      <a:endParaRPr lang="en-GB" sz="1600" dirty="0"/>
                    </a:p>
                  </a:txBody>
                  <a:tcPr anchor="ctr"/>
                </a:tc>
              </a:tr>
              <a:tr h="370840">
                <a:tc>
                  <a:txBody>
                    <a:bodyPr/>
                    <a:lstStyle/>
                    <a:p>
                      <a:pPr algn="l"/>
                      <a:r>
                        <a:rPr lang="en-GB" sz="1600" dirty="0" smtClean="0"/>
                        <a:t>Cycle #2 – Stage #4</a:t>
                      </a:r>
                      <a:endParaRPr lang="en-GB" sz="1600" dirty="0"/>
                    </a:p>
                  </a:txBody>
                  <a:tcPr anchor="ctr"/>
                </a:tc>
                <a:tc>
                  <a:txBody>
                    <a:bodyPr/>
                    <a:lstStyle/>
                    <a:p>
                      <a:r>
                        <a:rPr lang="en-GB" sz="1600" dirty="0" smtClean="0"/>
                        <a:t>Action Plan</a:t>
                      </a:r>
                      <a:endParaRPr lang="en-GB" sz="1600" dirty="0"/>
                    </a:p>
                  </a:txBody>
                  <a:tcPr anchor="ctr"/>
                </a:tc>
                <a:tc>
                  <a:txBody>
                    <a:bodyPr/>
                    <a:lstStyle/>
                    <a:p>
                      <a:r>
                        <a:rPr lang="en-GB" sz="1600" dirty="0" smtClean="0"/>
                        <a:t>Jun. 2017</a:t>
                      </a:r>
                      <a:endParaRPr lang="en-GB" sz="1600" dirty="0"/>
                    </a:p>
                  </a:txBody>
                  <a:tcPr anchor="ctr"/>
                </a:tc>
              </a:tr>
              <a:tr h="370840">
                <a:tc>
                  <a:txBody>
                    <a:bodyPr/>
                    <a:lstStyle/>
                    <a:p>
                      <a:pPr algn="l"/>
                      <a:r>
                        <a:rPr lang="en-GB" sz="1600" dirty="0" smtClean="0"/>
                        <a:t>Comp. Activity #1</a:t>
                      </a:r>
                      <a:endParaRPr lang="en-GB" sz="1600" dirty="0"/>
                    </a:p>
                  </a:txBody>
                  <a:tcPr anchor="ctr"/>
                </a:tc>
                <a:tc>
                  <a:txBody>
                    <a:bodyPr/>
                    <a:lstStyle/>
                    <a:p>
                      <a:r>
                        <a:rPr lang="en-GB" sz="1600" dirty="0" smtClean="0"/>
                        <a:t>Hosting of the ECV Inventory</a:t>
                      </a:r>
                      <a:endParaRPr lang="en-GB" sz="1600" dirty="0"/>
                    </a:p>
                  </a:txBody>
                  <a:tcPr anchor="ctr"/>
                </a:tc>
                <a:tc>
                  <a:txBody>
                    <a:bodyPr/>
                    <a:lstStyle/>
                    <a:p>
                      <a:r>
                        <a:rPr lang="en-GB" sz="1600" dirty="0" smtClean="0"/>
                        <a:t>Dec. 2016</a:t>
                      </a:r>
                      <a:endParaRPr lang="en-GB" sz="1600" dirty="0"/>
                    </a:p>
                  </a:txBody>
                  <a:tcPr anchor="ct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600" dirty="0" smtClean="0"/>
                        <a:t>Comp. Activity #2</a:t>
                      </a:r>
                    </a:p>
                  </a:txBody>
                  <a:tcPr anchor="ctr"/>
                </a:tc>
                <a:tc>
                  <a:txBody>
                    <a:bodyPr/>
                    <a:lstStyle/>
                    <a:p>
                      <a:r>
                        <a:rPr lang="en-GB" sz="1600" dirty="0" smtClean="0"/>
                        <a:t>Development of Further ECV Inventory Capabilities</a:t>
                      </a:r>
                      <a:endParaRPr lang="en-GB" sz="1600" dirty="0"/>
                    </a:p>
                  </a:txBody>
                  <a:tcPr anchor="ctr"/>
                </a:tc>
                <a:tc>
                  <a:txBody>
                    <a:bodyPr/>
                    <a:lstStyle/>
                    <a:p>
                      <a:r>
                        <a:rPr lang="en-GB" sz="1600" dirty="0" smtClean="0"/>
                        <a:t>Feb.2019</a:t>
                      </a:r>
                      <a:endParaRPr lang="en-GB" sz="1600" dirty="0"/>
                    </a:p>
                  </a:txBody>
                  <a:tcPr anchor="ct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600" dirty="0" smtClean="0"/>
                        <a:t>Comp. Activity #3</a:t>
                      </a:r>
                    </a:p>
                  </a:txBody>
                  <a:tcPr anchor="ctr"/>
                </a:tc>
                <a:tc>
                  <a:txBody>
                    <a:bodyPr/>
                    <a:lstStyle/>
                    <a:p>
                      <a:r>
                        <a:rPr lang="en-GB" sz="1600" dirty="0" smtClean="0"/>
                        <a:t>Development</a:t>
                      </a:r>
                      <a:r>
                        <a:rPr lang="en-GB" sz="1600" baseline="0" dirty="0" smtClean="0"/>
                        <a:t> / Promotion of Case Studies</a:t>
                      </a:r>
                      <a:endParaRPr lang="en-GB" sz="1600" dirty="0"/>
                    </a:p>
                  </a:txBody>
                  <a:tcPr anchor="ctr"/>
                </a:tc>
                <a:tc>
                  <a:txBody>
                    <a:bodyPr/>
                    <a:lstStyle/>
                    <a:p>
                      <a:r>
                        <a:rPr lang="en-GB" sz="1600" dirty="0" smtClean="0"/>
                        <a:t>Sep 2017</a:t>
                      </a:r>
                      <a:endParaRPr lang="en-GB" sz="1600" dirty="0"/>
                    </a:p>
                  </a:txBody>
                  <a:tcPr anchor="ct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600" dirty="0" smtClean="0"/>
                        <a:t>Comp. Activity #4</a:t>
                      </a:r>
                    </a:p>
                  </a:txBody>
                  <a:tcPr anchor="ctr"/>
                </a:tc>
                <a:tc>
                  <a:txBody>
                    <a:bodyPr/>
                    <a:lstStyle/>
                    <a:p>
                      <a:r>
                        <a:rPr lang="en-GB" sz="1600" dirty="0" smtClean="0"/>
                        <a:t>Development and Maintenance of a </a:t>
                      </a:r>
                      <a:r>
                        <a:rPr lang="en-GB" sz="1600" dirty="0" err="1" smtClean="0"/>
                        <a:t>WGClimate</a:t>
                      </a:r>
                      <a:r>
                        <a:rPr lang="en-GB" sz="1600" dirty="0" smtClean="0"/>
                        <a:t> Web Site</a:t>
                      </a:r>
                      <a:endParaRPr lang="en-GB" sz="1600" dirty="0"/>
                    </a:p>
                  </a:txBody>
                  <a:tcPr anchor="ctr"/>
                </a:tc>
                <a:tc>
                  <a:txBody>
                    <a:bodyPr/>
                    <a:lstStyle/>
                    <a:p>
                      <a:r>
                        <a:rPr lang="en-GB" sz="1600" dirty="0" smtClean="0"/>
                        <a:t>Sep 2017</a:t>
                      </a:r>
                      <a:endParaRPr lang="en-GB" sz="1600" dirty="0"/>
                    </a:p>
                  </a:txBody>
                  <a:tcPr anchor="ctr"/>
                </a:tc>
              </a:tr>
            </a:tbl>
          </a:graphicData>
        </a:graphic>
      </p:graphicFrame>
      <p:sp>
        <p:nvSpPr>
          <p:cNvPr id="4" name="Footer Placeholder 3"/>
          <p:cNvSpPr>
            <a:spLocks noGrp="1"/>
          </p:cNvSpPr>
          <p:nvPr>
            <p:ph type="ftr" sz="quarter" idx="11"/>
          </p:nvPr>
        </p:nvSpPr>
        <p:spPr/>
        <p:txBody>
          <a:bodyPr/>
          <a:lstStyle/>
          <a:p>
            <a:r>
              <a:rPr lang="en-US" smtClean="0"/>
              <a:t>Joint CEOS/CGMS Working Group on Climate</a:t>
            </a:r>
            <a:endParaRPr lang="en-US" dirty="0"/>
          </a:p>
        </p:txBody>
      </p:sp>
    </p:spTree>
    <p:extLst>
      <p:ext uri="{BB962C8B-B14F-4D97-AF65-F5344CB8AC3E}">
        <p14:creationId xmlns:p14="http://schemas.microsoft.com/office/powerpoint/2010/main" val="29352416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69666" name="Picture 2"/>
          <p:cNvPicPr>
            <a:picLocks noChangeAspect="1" noChangeArrowheads="1"/>
          </p:cNvPicPr>
          <p:nvPr/>
        </p:nvPicPr>
        <p:blipFill>
          <a:blip r:embed="rId2" cstate="print"/>
          <a:srcRect/>
          <a:stretch>
            <a:fillRect/>
          </a:stretch>
        </p:blipFill>
        <p:spPr bwMode="auto">
          <a:xfrm>
            <a:off x="475468" y="1143000"/>
            <a:ext cx="8193063" cy="4806632"/>
          </a:xfrm>
          <a:prstGeom prst="rect">
            <a:avLst/>
          </a:prstGeom>
          <a:noFill/>
          <a:ln w="9525">
            <a:noFill/>
            <a:miter lim="800000"/>
            <a:headEnd/>
            <a:tailEnd/>
          </a:ln>
        </p:spPr>
      </p:pic>
      <p:sp>
        <p:nvSpPr>
          <p:cNvPr id="2" name="Title 1"/>
          <p:cNvSpPr>
            <a:spLocks noGrp="1"/>
          </p:cNvSpPr>
          <p:nvPr>
            <p:ph type="title"/>
          </p:nvPr>
        </p:nvSpPr>
        <p:spPr>
          <a:xfrm>
            <a:off x="1752601" y="3"/>
            <a:ext cx="5867400" cy="1142997"/>
          </a:xfrm>
        </p:spPr>
        <p:txBody>
          <a:bodyPr anchor="ctr">
            <a:normAutofit/>
          </a:bodyPr>
          <a:lstStyle/>
          <a:p>
            <a:pPr algn="ctr"/>
            <a:r>
              <a:rPr lang="en-GB" sz="2800" noProof="0" smtClean="0"/>
              <a:t>The Architecture for Climate Monitoring from Space</a:t>
            </a:r>
            <a:endParaRPr lang="en-GB" sz="2800" noProof="0"/>
          </a:p>
        </p:txBody>
      </p:sp>
      <p:sp>
        <p:nvSpPr>
          <p:cNvPr id="7" name="TextBox 6"/>
          <p:cNvSpPr txBox="1"/>
          <p:nvPr/>
        </p:nvSpPr>
        <p:spPr>
          <a:xfrm>
            <a:off x="1" y="6096000"/>
            <a:ext cx="9144000" cy="646331"/>
          </a:xfrm>
          <a:prstGeom prst="rect">
            <a:avLst/>
          </a:prstGeom>
          <a:noFill/>
        </p:spPr>
        <p:txBody>
          <a:bodyPr wrap="square" rtlCol="0">
            <a:spAutoFit/>
          </a:bodyPr>
          <a:lstStyle/>
          <a:p>
            <a:pPr algn="ctr"/>
            <a:r>
              <a:rPr lang="en-GB" dirty="0" smtClean="0">
                <a:solidFill>
                  <a:schemeClr val="tx1"/>
                </a:solidFill>
                <a:latin typeface="Arial" pitchFamily="34" charset="0"/>
                <a:cs typeface="Arial" pitchFamily="34" charset="0"/>
              </a:rPr>
              <a:t>Implementation coordinated by </a:t>
            </a:r>
          </a:p>
          <a:p>
            <a:pPr algn="ctr"/>
            <a:r>
              <a:rPr lang="en-GB" dirty="0" smtClean="0">
                <a:solidFill>
                  <a:schemeClr val="tx1"/>
                </a:solidFill>
                <a:latin typeface="Arial" pitchFamily="34" charset="0"/>
                <a:cs typeface="Arial" pitchFamily="34" charset="0"/>
              </a:rPr>
              <a:t>Joint CEOS – CGMS Working Group on Climate (</a:t>
            </a:r>
            <a:r>
              <a:rPr lang="en-GB" dirty="0" err="1" smtClean="0">
                <a:solidFill>
                  <a:schemeClr val="tx1"/>
                </a:solidFill>
                <a:latin typeface="Arial" pitchFamily="34" charset="0"/>
                <a:cs typeface="Arial" pitchFamily="34" charset="0"/>
              </a:rPr>
              <a:t>WGClimate</a:t>
            </a:r>
            <a:r>
              <a:rPr lang="en-GB" dirty="0" smtClean="0">
                <a:solidFill>
                  <a:schemeClr val="tx1"/>
                </a:solidFill>
                <a:latin typeface="Arial" pitchFamily="34" charset="0"/>
                <a:cs typeface="Arial" pitchFamily="34" charset="0"/>
              </a:rPr>
              <a:t>)</a:t>
            </a:r>
            <a:endParaRPr lang="en-GB" dirty="0">
              <a:solidFill>
                <a:schemeClr val="tx1"/>
              </a:solidFill>
              <a:latin typeface="Arial" pitchFamily="34" charset="0"/>
              <a:cs typeface="Arial" pitchFamily="34" charset="0"/>
            </a:endParaRPr>
          </a:p>
        </p:txBody>
      </p:sp>
      <p:sp>
        <p:nvSpPr>
          <p:cNvPr id="369670" name="AutoShape 6" descr="Résultat de recherche d'images pour &quot;CEOS logo&quot;"/>
          <p:cNvSpPr>
            <a:spLocks noChangeAspect="1" noChangeArrowheads="1"/>
          </p:cNvSpPr>
          <p:nvPr/>
        </p:nvSpPr>
        <p:spPr bwMode="auto">
          <a:xfrm>
            <a:off x="143608" y="-136525"/>
            <a:ext cx="274027" cy="296863"/>
          </a:xfrm>
          <a:prstGeom prst="rect">
            <a:avLst/>
          </a:prstGeom>
          <a:noFill/>
        </p:spPr>
        <p:txBody>
          <a:bodyPr vert="horz" wrap="square" lIns="91440" tIns="45720" rIns="91440" bIns="45720" numCol="1" anchor="t" anchorCtr="0" compatLnSpc="1">
            <a:prstTxWarp prst="textNoShape">
              <a:avLst/>
            </a:prstTxWarp>
          </a:bodyPr>
          <a:lstStyle/>
          <a:p>
            <a:endParaRPr lang="en-GB"/>
          </a:p>
        </p:txBody>
      </p:sp>
    </p:spTree>
    <p:extLst>
      <p:ext uri="{BB962C8B-B14F-4D97-AF65-F5344CB8AC3E}">
        <p14:creationId xmlns:p14="http://schemas.microsoft.com/office/powerpoint/2010/main" val="3102613721"/>
      </p:ext>
    </p:ext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52600" y="152400"/>
            <a:ext cx="5638800" cy="990600"/>
          </a:xfrm>
        </p:spPr>
        <p:txBody>
          <a:bodyPr anchor="ctr"/>
          <a:lstStyle/>
          <a:p>
            <a:pPr algn="ctr"/>
            <a:r>
              <a:rPr lang="en-GB" noProof="0" smtClean="0"/>
              <a:t>Importance of the ECV Inventory</a:t>
            </a:r>
            <a:endParaRPr lang="en-GB" noProof="0"/>
          </a:p>
        </p:txBody>
      </p:sp>
      <p:sp>
        <p:nvSpPr>
          <p:cNvPr id="4" name="Content Placeholder 3"/>
          <p:cNvSpPr>
            <a:spLocks noGrp="1"/>
          </p:cNvSpPr>
          <p:nvPr>
            <p:ph sz="quarter" idx="1"/>
          </p:nvPr>
        </p:nvSpPr>
        <p:spPr>
          <a:xfrm>
            <a:off x="467544" y="1412776"/>
            <a:ext cx="4032448" cy="4752528"/>
          </a:xfrm>
        </p:spPr>
        <p:txBody>
          <a:bodyPr>
            <a:noAutofit/>
          </a:bodyPr>
          <a:lstStyle/>
          <a:p>
            <a:pPr>
              <a:spcBef>
                <a:spcPts val="0"/>
              </a:spcBef>
            </a:pPr>
            <a:r>
              <a:rPr lang="en-GB" sz="2200" noProof="0" smtClean="0">
                <a:solidFill>
                  <a:schemeClr val="tx2"/>
                </a:solidFill>
              </a:rPr>
              <a:t>Based on a questionnaire it describes the current and planned monitoring capability on an ECV basis;</a:t>
            </a:r>
          </a:p>
          <a:p>
            <a:pPr>
              <a:spcBef>
                <a:spcPts val="0"/>
              </a:spcBef>
            </a:pPr>
            <a:r>
              <a:rPr lang="en-GB" sz="2200" noProof="0" smtClean="0">
                <a:solidFill>
                  <a:schemeClr val="tx2"/>
                </a:solidFill>
              </a:rPr>
              <a:t>Provides specific information per data record (some being not part of meta data);</a:t>
            </a:r>
          </a:p>
          <a:p>
            <a:pPr>
              <a:spcBef>
                <a:spcPts val="0"/>
              </a:spcBef>
            </a:pPr>
            <a:r>
              <a:rPr lang="en-GB" sz="2200" noProof="0" smtClean="0">
                <a:solidFill>
                  <a:schemeClr val="tx2"/>
                </a:solidFill>
              </a:rPr>
              <a:t>Establishes traceability  with respect to GCOS principles, requirements and guidelines;</a:t>
            </a:r>
          </a:p>
          <a:p>
            <a:pPr>
              <a:spcBef>
                <a:spcPts val="0"/>
              </a:spcBef>
            </a:pPr>
            <a:r>
              <a:rPr lang="en-GB" sz="2200" noProof="0" smtClean="0">
                <a:solidFill>
                  <a:schemeClr val="tx2"/>
                </a:solidFill>
              </a:rPr>
              <a:t>Directly supports gap analysis by its structure.</a:t>
            </a:r>
          </a:p>
        </p:txBody>
      </p:sp>
      <p:graphicFrame>
        <p:nvGraphicFramePr>
          <p:cNvPr id="5" name="Content Placeholder 3"/>
          <p:cNvGraphicFramePr>
            <a:graphicFrameLocks/>
          </p:cNvGraphicFramePr>
          <p:nvPr>
            <p:extLst>
              <p:ext uri="{D42A27DB-BD31-4B8C-83A1-F6EECF244321}">
                <p14:modId xmlns:p14="http://schemas.microsoft.com/office/powerpoint/2010/main" val="707978455"/>
              </p:ext>
            </p:extLst>
          </p:nvPr>
        </p:nvGraphicFramePr>
        <p:xfrm>
          <a:off x="5186536" y="2438400"/>
          <a:ext cx="3347864" cy="324036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5158383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sz="quarter" idx="10"/>
          </p:nvPr>
        </p:nvSpPr>
        <p:spPr/>
        <p:txBody>
          <a:bodyPr anchor="ctr">
            <a:normAutofit fontScale="55000" lnSpcReduction="20000"/>
          </a:bodyPr>
          <a:lstStyle/>
          <a:p>
            <a:pPr>
              <a:lnSpc>
                <a:spcPct val="120000"/>
              </a:lnSpc>
              <a:spcBef>
                <a:spcPts val="1200"/>
              </a:spcBef>
            </a:pPr>
            <a:r>
              <a:rPr lang="en-GB" sz="3400" noProof="0" smtClean="0">
                <a:solidFill>
                  <a:schemeClr val="tx2"/>
                </a:solidFill>
              </a:rPr>
              <a:t>Description of current and future monitoring capability on an ECV basis allows easier response to e.g. GCOS IP (may suffer from mismatch after update but discussion on ECV list in GCOS not finished);</a:t>
            </a:r>
          </a:p>
          <a:p>
            <a:pPr>
              <a:lnSpc>
                <a:spcPct val="120000"/>
              </a:lnSpc>
              <a:spcBef>
                <a:spcPts val="1200"/>
              </a:spcBef>
            </a:pPr>
            <a:r>
              <a:rPr lang="en-GB" sz="3400" noProof="0" smtClean="0">
                <a:solidFill>
                  <a:schemeClr val="tx2"/>
                </a:solidFill>
              </a:rPr>
              <a:t>Combined perspective of the logical and physical views of the architecture should enable the definition of an optimum “macroscale” space system configuration and its components; </a:t>
            </a:r>
          </a:p>
          <a:p>
            <a:pPr>
              <a:lnSpc>
                <a:spcPct val="120000"/>
              </a:lnSpc>
              <a:spcBef>
                <a:spcPts val="1200"/>
              </a:spcBef>
            </a:pPr>
            <a:r>
              <a:rPr lang="en-GB" sz="3400" noProof="0" smtClean="0">
                <a:solidFill>
                  <a:schemeClr val="tx2"/>
                </a:solidFill>
              </a:rPr>
              <a:t>Used at the ECV/product level to identify gaps and shortfalls as well as to provide recommendations for action; </a:t>
            </a:r>
          </a:p>
          <a:p>
            <a:pPr>
              <a:lnSpc>
                <a:spcPct val="120000"/>
              </a:lnSpc>
              <a:spcBef>
                <a:spcPts val="1200"/>
              </a:spcBef>
            </a:pPr>
            <a:r>
              <a:rPr lang="en-GB" sz="3400" noProof="0" smtClean="0">
                <a:solidFill>
                  <a:schemeClr val="tx2"/>
                </a:solidFill>
              </a:rPr>
              <a:t>Formulation of a coordinated action plan to address recommendations;</a:t>
            </a:r>
          </a:p>
          <a:p>
            <a:pPr>
              <a:lnSpc>
                <a:spcPct val="120000"/>
              </a:lnSpc>
              <a:spcBef>
                <a:spcPts val="1200"/>
              </a:spcBef>
            </a:pPr>
            <a:r>
              <a:rPr lang="en-GB" sz="3400" noProof="0" smtClean="0">
                <a:solidFill>
                  <a:schemeClr val="tx2"/>
                </a:solidFill>
              </a:rPr>
              <a:t>Trigger for the medium‐term activities that need to be undertaken to sustain the long‐term implementation of the architecture.</a:t>
            </a:r>
          </a:p>
          <a:p>
            <a:endParaRPr lang="en-GB" noProof="0"/>
          </a:p>
        </p:txBody>
      </p:sp>
      <p:sp>
        <p:nvSpPr>
          <p:cNvPr id="3" name="Content Placeholder 2"/>
          <p:cNvSpPr>
            <a:spLocks noGrp="1"/>
          </p:cNvSpPr>
          <p:nvPr>
            <p:ph sz="quarter" idx="11"/>
          </p:nvPr>
        </p:nvSpPr>
        <p:spPr>
          <a:xfrm>
            <a:off x="2057400" y="76200"/>
            <a:ext cx="4953000" cy="1066800"/>
          </a:xfrm>
        </p:spPr>
        <p:txBody>
          <a:bodyPr anchor="ctr"/>
          <a:lstStyle/>
          <a:p>
            <a:r>
              <a:rPr lang="en-GB" noProof="0"/>
              <a:t>Usage of the ECV Inventory by WG Climate</a:t>
            </a:r>
          </a:p>
        </p:txBody>
      </p:sp>
    </p:spTree>
    <p:extLst>
      <p:ext uri="{BB962C8B-B14F-4D97-AF65-F5344CB8AC3E}">
        <p14:creationId xmlns:p14="http://schemas.microsoft.com/office/powerpoint/2010/main" val="4037406695"/>
      </p:ext>
    </p:extLst>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sz="quarter" idx="10"/>
          </p:nvPr>
        </p:nvSpPr>
        <p:spPr/>
        <p:txBody>
          <a:bodyPr anchor="ctr"/>
          <a:lstStyle/>
          <a:p>
            <a:pPr>
              <a:spcBef>
                <a:spcPts val="1200"/>
              </a:spcBef>
            </a:pPr>
            <a:r>
              <a:rPr lang="en-GB" sz="2400" noProof="0" smtClean="0">
                <a:solidFill>
                  <a:schemeClr val="tx2"/>
                </a:solidFill>
              </a:rPr>
              <a:t>Can inform data record users  with a public repository of verified information on what is available and how to access the data; </a:t>
            </a:r>
          </a:p>
          <a:p>
            <a:pPr>
              <a:spcBef>
                <a:spcPts val="1200"/>
              </a:spcBef>
            </a:pPr>
            <a:r>
              <a:rPr lang="en-GB" sz="2400" noProof="0" smtClean="0">
                <a:solidFill>
                  <a:schemeClr val="tx2"/>
                </a:solidFill>
              </a:rPr>
              <a:t>Can inform climate services on what to use;</a:t>
            </a:r>
          </a:p>
          <a:p>
            <a:pPr>
              <a:spcBef>
                <a:spcPts val="1200"/>
              </a:spcBef>
            </a:pPr>
            <a:r>
              <a:rPr lang="en-GB" sz="2400" noProof="0" smtClean="0">
                <a:solidFill>
                  <a:schemeClr val="tx2"/>
                </a:solidFill>
              </a:rPr>
              <a:t>Can inform data providers on competitive situations;</a:t>
            </a:r>
          </a:p>
          <a:p>
            <a:pPr>
              <a:spcBef>
                <a:spcPts val="1200"/>
              </a:spcBef>
            </a:pPr>
            <a:r>
              <a:rPr lang="en-GB" sz="2400" noProof="0" smtClean="0">
                <a:solidFill>
                  <a:schemeClr val="tx2"/>
                </a:solidFill>
              </a:rPr>
              <a:t>Can inform developers with whom to collaborate;</a:t>
            </a:r>
          </a:p>
          <a:p>
            <a:pPr>
              <a:spcBef>
                <a:spcPts val="1200"/>
              </a:spcBef>
            </a:pPr>
            <a:r>
              <a:rPr lang="en-GB" sz="2400" noProof="0" smtClean="0">
                <a:solidFill>
                  <a:schemeClr val="tx2"/>
                </a:solidFill>
              </a:rPr>
              <a:t>Can inform reviewers of proposals for new CDRs if it is worth investing ...</a:t>
            </a:r>
          </a:p>
        </p:txBody>
      </p:sp>
      <p:sp>
        <p:nvSpPr>
          <p:cNvPr id="3" name="Content Placeholder 2"/>
          <p:cNvSpPr>
            <a:spLocks noGrp="1"/>
          </p:cNvSpPr>
          <p:nvPr>
            <p:ph sz="quarter" idx="11"/>
          </p:nvPr>
        </p:nvSpPr>
        <p:spPr/>
        <p:txBody>
          <a:bodyPr/>
          <a:lstStyle/>
          <a:p>
            <a:r>
              <a:rPr lang="en-GB" noProof="0"/>
              <a:t>Potential Usages of the ECV Inventory beyond the WGClimate </a:t>
            </a:r>
          </a:p>
        </p:txBody>
      </p:sp>
    </p:spTree>
    <p:extLst>
      <p:ext uri="{BB962C8B-B14F-4D97-AF65-F5344CB8AC3E}">
        <p14:creationId xmlns:p14="http://schemas.microsoft.com/office/powerpoint/2010/main" val="2670557088"/>
      </p:ext>
    </p:extLst>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2"/>
          </p:nvPr>
        </p:nvSpPr>
        <p:spPr/>
        <p:txBody>
          <a:bodyPr/>
          <a:lstStyle/>
          <a:p>
            <a:pPr defTabSz="914400"/>
            <a:fld id="{86CB4B4D-7CA3-9044-876B-883B54F8677D}" type="slidenum">
              <a:rPr lang="uk-UA" smtClean="0"/>
              <a:pPr defTabSz="914400"/>
              <a:t>6</a:t>
            </a:fld>
            <a:endParaRPr lang="uk-UA" dirty="0"/>
          </a:p>
        </p:txBody>
      </p:sp>
      <p:sp>
        <p:nvSpPr>
          <p:cNvPr id="3" name="Content Placeholder 2"/>
          <p:cNvSpPr>
            <a:spLocks noGrp="1"/>
          </p:cNvSpPr>
          <p:nvPr>
            <p:ph sz="quarter" idx="10"/>
          </p:nvPr>
        </p:nvSpPr>
        <p:spPr/>
        <p:txBody>
          <a:bodyPr anchor="ctr"/>
          <a:lstStyle/>
          <a:p>
            <a:pPr marL="0" indent="0">
              <a:buNone/>
            </a:pPr>
            <a:r>
              <a:rPr lang="en-GB" noProof="0" smtClean="0"/>
              <a:t>Total number of entries: 318 (219 current + 99 future)</a:t>
            </a:r>
          </a:p>
          <a:p>
            <a:pPr marL="0" indent="0">
              <a:buNone/>
            </a:pPr>
            <a:r>
              <a:rPr lang="en-GB" noProof="0" smtClean="0"/>
              <a:t>Submitted entries: 64, of which 18 are verified – please note that many entries have been un-submitted after a first round of verification, and are now being edited/corrected by the responders.</a:t>
            </a:r>
          </a:p>
          <a:p>
            <a:pPr marL="0" indent="0">
              <a:buNone/>
            </a:pPr>
            <a:r>
              <a:rPr lang="en-GB" noProof="0" smtClean="0"/>
              <a:t> </a:t>
            </a:r>
          </a:p>
          <a:p>
            <a:pPr marL="0" indent="0">
              <a:buNone/>
            </a:pPr>
            <a:r>
              <a:rPr lang="en-GB" noProof="0" smtClean="0"/>
              <a:t>As for the Domains, so far we have:</a:t>
            </a:r>
          </a:p>
          <a:p>
            <a:r>
              <a:rPr lang="en-GB" noProof="0" smtClean="0"/>
              <a:t>Atmosphere 171 (111C + 60F)</a:t>
            </a:r>
          </a:p>
          <a:p>
            <a:r>
              <a:rPr lang="en-GB" noProof="0" smtClean="0"/>
              <a:t>Land 37 (18C + 19F)</a:t>
            </a:r>
          </a:p>
          <a:p>
            <a:r>
              <a:rPr lang="en-GB" noProof="0" smtClean="0"/>
              <a:t>Ocean 33 (17C + 16F)</a:t>
            </a:r>
          </a:p>
          <a:p>
            <a:pPr marL="0" indent="0">
              <a:buNone/>
            </a:pPr>
            <a:endParaRPr lang="en-GB" noProof="0" smtClean="0"/>
          </a:p>
          <a:p>
            <a:pPr marL="0" indent="0">
              <a:buNone/>
            </a:pPr>
            <a:r>
              <a:rPr lang="en-GB" noProof="0" smtClean="0"/>
              <a:t>Still undefined 77 (mainly entries that have been copied from ECV Inventory #1 and have not been completed)</a:t>
            </a:r>
            <a:endParaRPr lang="en-GB" noProof="0"/>
          </a:p>
        </p:txBody>
      </p:sp>
      <p:sp>
        <p:nvSpPr>
          <p:cNvPr id="4" name="Content Placeholder 3"/>
          <p:cNvSpPr>
            <a:spLocks noGrp="1"/>
          </p:cNvSpPr>
          <p:nvPr>
            <p:ph sz="quarter" idx="11"/>
          </p:nvPr>
        </p:nvSpPr>
        <p:spPr>
          <a:xfrm>
            <a:off x="2057400" y="304800"/>
            <a:ext cx="5029200" cy="533400"/>
          </a:xfrm>
        </p:spPr>
        <p:txBody>
          <a:bodyPr/>
          <a:lstStyle/>
          <a:p>
            <a:r>
              <a:rPr lang="en-GB" noProof="0" smtClean="0"/>
              <a:t>ECV Inventory Status</a:t>
            </a:r>
            <a:endParaRPr lang="en-GB" noProof="0"/>
          </a:p>
        </p:txBody>
      </p:sp>
    </p:spTree>
    <p:extLst>
      <p:ext uri="{BB962C8B-B14F-4D97-AF65-F5344CB8AC3E}">
        <p14:creationId xmlns:p14="http://schemas.microsoft.com/office/powerpoint/2010/main" val="55554042"/>
      </p:ext>
    </p:extLst>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2"/>
          </p:nvPr>
        </p:nvSpPr>
        <p:spPr/>
        <p:txBody>
          <a:bodyPr/>
          <a:lstStyle/>
          <a:p>
            <a:pPr defTabSz="914400"/>
            <a:fld id="{86CB4B4D-7CA3-9044-876B-883B54F8677D}" type="slidenum">
              <a:rPr lang="uk-UA" smtClean="0"/>
              <a:pPr defTabSz="914400"/>
              <a:t>7</a:t>
            </a:fld>
            <a:endParaRPr lang="uk-UA" dirty="0"/>
          </a:p>
        </p:txBody>
      </p:sp>
      <p:sp>
        <p:nvSpPr>
          <p:cNvPr id="3" name="Content Placeholder 2"/>
          <p:cNvSpPr>
            <a:spLocks noGrp="1"/>
          </p:cNvSpPr>
          <p:nvPr>
            <p:ph sz="quarter" idx="10"/>
          </p:nvPr>
        </p:nvSpPr>
        <p:spPr>
          <a:xfrm>
            <a:off x="457200" y="1371600"/>
            <a:ext cx="8153400" cy="5181600"/>
          </a:xfrm>
        </p:spPr>
        <p:txBody>
          <a:bodyPr/>
          <a:lstStyle/>
          <a:p>
            <a:pPr marL="0" indent="0">
              <a:buNone/>
            </a:pPr>
            <a:r>
              <a:rPr lang="en-GB" sz="1200" noProof="0" smtClean="0"/>
              <a:t>Responders: 125 registered, 43 really active</a:t>
            </a:r>
          </a:p>
          <a:p>
            <a:pPr marL="0" indent="0">
              <a:buNone/>
            </a:pPr>
            <a:r>
              <a:rPr lang="en-GB" sz="1200" noProof="0" smtClean="0"/>
              <a:t> </a:t>
            </a:r>
          </a:p>
          <a:p>
            <a:r>
              <a:rPr lang="en-GB" sz="1200" noProof="0" smtClean="0"/>
              <a:t>NASA 103 (some may end up as dummies; many responders have given no input so far)</a:t>
            </a:r>
          </a:p>
          <a:p>
            <a:r>
              <a:rPr lang="en-GB" sz="1200" noProof="0" smtClean="0"/>
              <a:t>EUMETSAT+SAF 98 (ROM SAF still missing)</a:t>
            </a:r>
          </a:p>
          <a:p>
            <a:r>
              <a:rPr lang="en-GB" sz="1200" noProof="0" smtClean="0"/>
              <a:t>NOAA 25 (some activity and interaction ongoing; 2 entries have been completed and re-submitted)</a:t>
            </a:r>
          </a:p>
          <a:p>
            <a:r>
              <a:rPr lang="en-GB" sz="1200" noProof="0" smtClean="0"/>
              <a:t>ESA-CCI: 38 +* (still no response at all from ESA-CCI Ozone, and still no input from Ocean Colour, Sea Ice, Ice Sheets Greenland; Glaciers gave offline input but no input into the web interface)</a:t>
            </a:r>
          </a:p>
          <a:p>
            <a:r>
              <a:rPr lang="en-GB" sz="1200" noProof="0" smtClean="0"/>
              <a:t>UKSA: 33 -* (* there is some overlap between UKSA and ESA-CCI responders, so only after verification of entries the numbers can be final)</a:t>
            </a:r>
          </a:p>
          <a:p>
            <a:r>
              <a:rPr lang="en-GB" sz="1200" noProof="0" smtClean="0"/>
              <a:t>USGS 10</a:t>
            </a:r>
          </a:p>
          <a:p>
            <a:r>
              <a:rPr lang="en-GB" sz="1200" noProof="0" smtClean="0"/>
              <a:t>CNES 6 (still no feedback from Thierry Guinle)</a:t>
            </a:r>
          </a:p>
          <a:p>
            <a:r>
              <a:rPr lang="en-GB" sz="1200" noProof="0" smtClean="0"/>
              <a:t>EC 2 (C3S, awaiting signing of contracts but input of ‘future’ CDRs sure to come; no response from JRC)</a:t>
            </a:r>
          </a:p>
          <a:p>
            <a:r>
              <a:rPr lang="en-GB" sz="1200" noProof="0" smtClean="0"/>
              <a:t>JAXA 0 (help sent, awaiting activity)</a:t>
            </a:r>
          </a:p>
          <a:p>
            <a:r>
              <a:rPr lang="en-GB" sz="1200" noProof="0" smtClean="0"/>
              <a:t>UK Met Office 0 (small input announced on SST) </a:t>
            </a:r>
          </a:p>
          <a:p>
            <a:r>
              <a:rPr lang="en-GB" sz="1200" noProof="0" smtClean="0"/>
              <a:t>CSA, ISRO, KMA (status unknown, e-mail contact but no input)</a:t>
            </a:r>
          </a:p>
          <a:p>
            <a:r>
              <a:rPr lang="en-GB" sz="1200" noProof="0" smtClean="0"/>
              <a:t>NSC, CMA, INPE, DLR (FPs stated there would be no input)</a:t>
            </a:r>
          </a:p>
          <a:p>
            <a:r>
              <a:rPr lang="en-GB" sz="1200" noProof="0" smtClean="0"/>
              <a:t>ASI, Roshydromet, JMA (no feedback at all)</a:t>
            </a:r>
          </a:p>
          <a:p>
            <a:pPr marL="0" indent="0">
              <a:buNone/>
            </a:pPr>
            <a:r>
              <a:rPr lang="en-GB" sz="1200" noProof="0" smtClean="0"/>
              <a:t> </a:t>
            </a:r>
          </a:p>
          <a:p>
            <a:pPr marL="0" indent="0">
              <a:buNone/>
            </a:pPr>
            <a:r>
              <a:rPr lang="en-GB" sz="1200" noProof="0" smtClean="0"/>
              <a:t>Comment: For some agencies such as ASI and Rshydromet we do not have expectations. However, no response from JMA and some ESA projects is a disappointment.</a:t>
            </a:r>
            <a:endParaRPr lang="en-GB" sz="1200" noProof="0"/>
          </a:p>
        </p:txBody>
      </p:sp>
      <p:sp>
        <p:nvSpPr>
          <p:cNvPr id="4" name="Content Placeholder 3"/>
          <p:cNvSpPr>
            <a:spLocks noGrp="1"/>
          </p:cNvSpPr>
          <p:nvPr>
            <p:ph sz="quarter" idx="11"/>
          </p:nvPr>
        </p:nvSpPr>
        <p:spPr/>
        <p:txBody>
          <a:bodyPr/>
          <a:lstStyle/>
          <a:p>
            <a:r>
              <a:rPr lang="en-GB" noProof="0" smtClean="0"/>
              <a:t>Agencies contributions</a:t>
            </a:r>
            <a:endParaRPr lang="en-GB" noProof="0"/>
          </a:p>
        </p:txBody>
      </p:sp>
    </p:spTree>
    <p:extLst>
      <p:ext uri="{BB962C8B-B14F-4D97-AF65-F5344CB8AC3E}">
        <p14:creationId xmlns:p14="http://schemas.microsoft.com/office/powerpoint/2010/main" val="2350825524"/>
      </p:ext>
    </p:extLst>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2"/>
          </p:nvPr>
        </p:nvSpPr>
        <p:spPr/>
        <p:txBody>
          <a:bodyPr/>
          <a:lstStyle/>
          <a:p>
            <a:pPr defTabSz="914400"/>
            <a:fld id="{86CB4B4D-7CA3-9044-876B-883B54F8677D}" type="slidenum">
              <a:rPr lang="uk-UA" smtClean="0"/>
              <a:pPr defTabSz="914400"/>
              <a:t>8</a:t>
            </a:fld>
            <a:endParaRPr lang="uk-UA" dirty="0"/>
          </a:p>
        </p:txBody>
      </p:sp>
      <p:sp>
        <p:nvSpPr>
          <p:cNvPr id="3" name="Content Placeholder 2"/>
          <p:cNvSpPr>
            <a:spLocks noGrp="1"/>
          </p:cNvSpPr>
          <p:nvPr>
            <p:ph sz="quarter" idx="10"/>
          </p:nvPr>
        </p:nvSpPr>
        <p:spPr/>
        <p:txBody>
          <a:bodyPr anchor="ctr"/>
          <a:lstStyle/>
          <a:p>
            <a:pPr marL="0" indent="0">
              <a:buNone/>
            </a:pPr>
            <a:r>
              <a:rPr lang="en-GB" sz="1800" b="1" noProof="0" smtClean="0"/>
              <a:t> </a:t>
            </a:r>
            <a:endParaRPr lang="en-GB" sz="1800" noProof="0" smtClean="0"/>
          </a:p>
          <a:p>
            <a:pPr marL="0" indent="0">
              <a:buNone/>
            </a:pPr>
            <a:r>
              <a:rPr lang="en-GB" sz="1800" noProof="0" smtClean="0"/>
              <a:t>Deadline was extended from 30 Sep to 31 October;</a:t>
            </a:r>
          </a:p>
          <a:p>
            <a:pPr marL="0" indent="0">
              <a:buNone/>
            </a:pPr>
            <a:endParaRPr lang="en-GB" sz="1800" noProof="0" smtClean="0"/>
          </a:p>
          <a:p>
            <a:pPr marL="0" indent="0">
              <a:buNone/>
            </a:pPr>
            <a:r>
              <a:rPr lang="en-GB" sz="1800" noProof="0" smtClean="0"/>
              <a:t>We expect that we will complete and verify data record entries that were started;</a:t>
            </a:r>
          </a:p>
          <a:p>
            <a:pPr marL="0" indent="0">
              <a:buNone/>
            </a:pPr>
            <a:endParaRPr lang="en-GB" sz="1800" noProof="0" smtClean="0"/>
          </a:p>
          <a:p>
            <a:pPr marL="0" indent="0">
              <a:buNone/>
            </a:pPr>
            <a:r>
              <a:rPr lang="en-GB" sz="1800" noProof="0" smtClean="0"/>
              <a:t>We provide agencies who have not reacted so far a 2 weeks grace period after the CEOS Plenary to provide inputs;</a:t>
            </a:r>
          </a:p>
          <a:p>
            <a:pPr marL="0" indent="0">
              <a:buNone/>
            </a:pPr>
            <a:endParaRPr lang="en-GB" sz="1800" noProof="0" smtClean="0"/>
          </a:p>
          <a:p>
            <a:pPr marL="0" indent="0">
              <a:buNone/>
            </a:pPr>
            <a:r>
              <a:rPr lang="en-GB" sz="1800" noProof="0" smtClean="0"/>
              <a:t>We will start closing down the population phase on 21 November, i.e., no new entries after that date </a:t>
            </a:r>
            <a:endParaRPr lang="en-GB" sz="1800" noProof="0"/>
          </a:p>
        </p:txBody>
      </p:sp>
      <p:sp>
        <p:nvSpPr>
          <p:cNvPr id="4" name="Content Placeholder 3"/>
          <p:cNvSpPr>
            <a:spLocks noGrp="1"/>
          </p:cNvSpPr>
          <p:nvPr>
            <p:ph sz="quarter" idx="11"/>
          </p:nvPr>
        </p:nvSpPr>
        <p:spPr>
          <a:xfrm>
            <a:off x="1828800" y="304800"/>
            <a:ext cx="5486400" cy="533400"/>
          </a:xfrm>
        </p:spPr>
        <p:txBody>
          <a:bodyPr anchor="ctr"/>
          <a:lstStyle/>
          <a:p>
            <a:pPr algn="ctr"/>
            <a:r>
              <a:rPr lang="en-GB" noProof="0" smtClean="0"/>
              <a:t>ECV Inventory Population Close out</a:t>
            </a:r>
            <a:endParaRPr lang="en-GB" noProof="0"/>
          </a:p>
        </p:txBody>
      </p:sp>
    </p:spTree>
    <p:extLst>
      <p:ext uri="{BB962C8B-B14F-4D97-AF65-F5344CB8AC3E}">
        <p14:creationId xmlns:p14="http://schemas.microsoft.com/office/powerpoint/2010/main" val="2350825524"/>
      </p:ext>
    </p:extLst>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2"/>
          </p:nvPr>
        </p:nvSpPr>
        <p:spPr/>
        <p:txBody>
          <a:bodyPr/>
          <a:lstStyle/>
          <a:p>
            <a:pPr defTabSz="914400"/>
            <a:fld id="{86CB4B4D-7CA3-9044-876B-883B54F8677D}" type="slidenum">
              <a:rPr lang="uk-UA" smtClean="0"/>
              <a:pPr defTabSz="914400"/>
              <a:t>9</a:t>
            </a:fld>
            <a:endParaRPr lang="uk-UA" dirty="0"/>
          </a:p>
        </p:txBody>
      </p:sp>
      <p:sp>
        <p:nvSpPr>
          <p:cNvPr id="3" name="Content Placeholder 2"/>
          <p:cNvSpPr>
            <a:spLocks noGrp="1"/>
          </p:cNvSpPr>
          <p:nvPr>
            <p:ph sz="quarter" idx="10"/>
          </p:nvPr>
        </p:nvSpPr>
        <p:spPr/>
        <p:txBody>
          <a:bodyPr anchor="ctr"/>
          <a:lstStyle/>
          <a:p>
            <a:pPr marL="0" lvl="0" indent="0">
              <a:buNone/>
            </a:pPr>
            <a:r>
              <a:rPr lang="en-GB" sz="1800" noProof="0" smtClean="0"/>
              <a:t>We observe huge diversity of “quality” of inputs – mainly regarding supporting documentation</a:t>
            </a:r>
          </a:p>
          <a:p>
            <a:pPr marL="0" lvl="0" indent="0">
              <a:buNone/>
            </a:pPr>
            <a:endParaRPr lang="en-GB" sz="1800" noProof="0" smtClean="0"/>
          </a:p>
          <a:p>
            <a:pPr marL="0" lvl="0" indent="0">
              <a:buNone/>
            </a:pPr>
            <a:r>
              <a:rPr lang="en-GB" sz="1800" noProof="0" smtClean="0"/>
              <a:t>QC is progressing very slow, in parallel with all the remaining support to delayed responders</a:t>
            </a:r>
          </a:p>
          <a:p>
            <a:pPr marL="0" lvl="0" indent="0">
              <a:buNone/>
            </a:pPr>
            <a:endParaRPr lang="en-GB" sz="1800" noProof="0" smtClean="0"/>
          </a:p>
          <a:p>
            <a:pPr marL="0" lvl="0" indent="0">
              <a:buNone/>
            </a:pPr>
            <a:r>
              <a:rPr lang="en-GB" sz="1800" noProof="0" smtClean="0"/>
              <a:t>We know some cases where the agencies arms are too short, e.g., for Remote Sensing Systems in the USA that hold one of the best know MSU data sets. We will get in  contact directly and try to include.</a:t>
            </a:r>
          </a:p>
          <a:p>
            <a:pPr marL="0" lvl="0" indent="0">
              <a:buNone/>
            </a:pPr>
            <a:endParaRPr lang="en-GB" sz="1800" noProof="0" smtClean="0"/>
          </a:p>
          <a:p>
            <a:pPr marL="0" lvl="0" indent="0">
              <a:buNone/>
            </a:pPr>
            <a:r>
              <a:rPr lang="en-GB" sz="1800" noProof="0" smtClean="0"/>
              <a:t>Some inputs of CDRs addressing ECVs/ECV Products/Physical quantities not yet listed in GCOS-154 (2011) or have been redefined in the new IP because of existing data records. We propose to include all those for which quantitative requirements for satellite products exist in the new IP to stay up to date. This mostly applies to (groundwater storage, air-sea turbulent fluxes, grounding line location and thickness (ice sheets and ice shelves)</a:t>
            </a:r>
            <a:endParaRPr lang="en-GB" sz="1800" noProof="0"/>
          </a:p>
        </p:txBody>
      </p:sp>
      <p:sp>
        <p:nvSpPr>
          <p:cNvPr id="4" name="Content Placeholder 3"/>
          <p:cNvSpPr>
            <a:spLocks noGrp="1"/>
          </p:cNvSpPr>
          <p:nvPr>
            <p:ph sz="quarter" idx="11"/>
          </p:nvPr>
        </p:nvSpPr>
        <p:spPr>
          <a:xfrm>
            <a:off x="1828800" y="304800"/>
            <a:ext cx="5486400" cy="533400"/>
          </a:xfrm>
        </p:spPr>
        <p:txBody>
          <a:bodyPr anchor="ctr"/>
          <a:lstStyle/>
          <a:p>
            <a:pPr algn="ctr"/>
            <a:r>
              <a:rPr lang="en-GB" noProof="0" smtClean="0"/>
              <a:t>General Issues</a:t>
            </a:r>
            <a:endParaRPr lang="en-GB" noProof="0"/>
          </a:p>
        </p:txBody>
      </p:sp>
    </p:spTree>
    <p:extLst>
      <p:ext uri="{BB962C8B-B14F-4D97-AF65-F5344CB8AC3E}">
        <p14:creationId xmlns:p14="http://schemas.microsoft.com/office/powerpoint/2010/main" val="4012177306"/>
      </p:ext>
    </p:extLst>
  </p:cSld>
  <p:clrMapOvr>
    <a:masterClrMapping/>
  </p:clrMapOvr>
  <p:transition spd="med"/>
</p:sld>
</file>

<file path=ppt/theme/theme1.xml><?xml version="1.0" encoding="utf-8"?>
<a:theme xmlns:a="http://schemas.openxmlformats.org/drawingml/2006/main" name="Default">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Default">
      <a:majorFont>
        <a:latin typeface="Helvetica"/>
        <a:ea typeface="Helvetica"/>
        <a:cs typeface="Helvetica"/>
      </a:majorFont>
      <a:minorFont>
        <a:latin typeface="Avenir Roman"/>
        <a:ea typeface="Avenir Roman"/>
        <a:cs typeface="Avenir Roman"/>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rgbClr val="FF9A00"/>
          </a:solidFill>
          <a:prstDash val="solid"/>
          <a:bevel/>
        </a:ln>
        <a:effectLst/>
      </a:spPr>
      <a:bodyPr rot="0" spcFirstLastPara="1" vertOverflow="overflow" horzOverflow="overflow" vert="horz" wrap="square" lIns="45719" tIns="45719" rIns="45719" bIns="45719" numCol="1" spcCol="38100" rtlCol="0" anchor="ctr">
        <a:spAutoFit/>
      </a:bodyPr>
      <a:lstStyle>
        <a:defPPr marL="0" marR="0" indent="0" algn="l" defTabSz="4572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2569"/>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FF9A00"/>
          </a:solidFill>
          <a:prstDash val="solid"/>
          <a:bevel/>
        </a:ln>
        <a:effectLst>
          <a:outerShdw blurRad="38100" dist="20000" dir="5400000" rotWithShape="0">
            <a:srgbClr val="000000">
              <a:alpha val="38000"/>
            </a:srgbClr>
          </a:outerShdw>
        </a:effectLst>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Pr>
      <a:bodyPr rot="0" spcFirstLastPara="1" vertOverflow="overflow" horzOverflow="overflow" vert="horz" wrap="square" lIns="45719" tIns="45719" rIns="45719" bIns="45719" numCol="1" spcCol="38100" rtlCol="0" anchor="t">
        <a:spAutoFit/>
      </a:bodyPr>
      <a:lstStyle>
        <a:defPPr marL="0" marR="0" indent="0" algn="l" defTabSz="4572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2569"/>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Default">
  <a:themeElements>
    <a:clrScheme name="Default">
      <a:dk1>
        <a:srgbClr val="000000"/>
      </a:dk1>
      <a:lt1>
        <a:srgbClr val="FFFFFF"/>
      </a:lt1>
      <a:dk2>
        <a:srgbClr val="A7A7A7"/>
      </a:dk2>
      <a:lt2>
        <a:srgbClr val="535353"/>
      </a:lt2>
      <a:accent1>
        <a:srgbClr val="FF9A00"/>
      </a:accent1>
      <a:accent2>
        <a:srgbClr val="9F2D20"/>
      </a:accent2>
      <a:accent3>
        <a:srgbClr val="8F8F8F"/>
      </a:accent3>
      <a:accent4>
        <a:srgbClr val="001E59"/>
      </a:accent4>
      <a:accent5>
        <a:srgbClr val="FFCAAA"/>
      </a:accent5>
      <a:accent6>
        <a:srgbClr val="90281C"/>
      </a:accent6>
      <a:hlink>
        <a:srgbClr val="0000FF"/>
      </a:hlink>
      <a:folHlink>
        <a:srgbClr val="FF00FF"/>
      </a:folHlink>
    </a:clrScheme>
    <a:fontScheme name="Default">
      <a:majorFont>
        <a:latin typeface="Helvetica"/>
        <a:ea typeface="Helvetica"/>
        <a:cs typeface="Helvetica"/>
      </a:majorFont>
      <a:minorFont>
        <a:latin typeface="Avenir Roman"/>
        <a:ea typeface="Avenir Roman"/>
        <a:cs typeface="Avenir Roman"/>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rgbClr val="FF9A00"/>
          </a:solidFill>
          <a:prstDash val="solid"/>
          <a:bevel/>
        </a:ln>
        <a:effectLst/>
      </a:spPr>
      <a:bodyPr rot="0" spcFirstLastPara="1" vertOverflow="overflow" horzOverflow="overflow" vert="horz" wrap="square" lIns="45719" tIns="45719" rIns="45719" bIns="45719" numCol="1" spcCol="38100" rtlCol="0" anchor="ctr">
        <a:spAutoFit/>
      </a:bodyPr>
      <a:lstStyle>
        <a:defPPr marL="0" marR="0" indent="0" algn="l" defTabSz="4572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2569"/>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FF9A00"/>
          </a:solidFill>
          <a:prstDash val="solid"/>
          <a:bevel/>
        </a:ln>
        <a:effectLst>
          <a:outerShdw blurRad="38100" dist="20000" dir="5400000" rotWithShape="0">
            <a:srgbClr val="000000">
              <a:alpha val="38000"/>
            </a:srgbClr>
          </a:outerShdw>
        </a:effectLst>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Pr>
      <a:bodyPr rot="0" spcFirstLastPara="1" vertOverflow="overflow" horzOverflow="overflow" vert="horz" wrap="square" lIns="45719" tIns="45719" rIns="45719" bIns="45719" numCol="1" spcCol="38100" rtlCol="0" anchor="t">
        <a:spAutoFit/>
      </a:bodyPr>
      <a:lstStyle>
        <a:defPPr marL="0" marR="0" indent="0" algn="l" defTabSz="4572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2569"/>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8970</TotalTime>
  <Words>642</Words>
  <Application>Microsoft Macintosh PowerPoint</Application>
  <PresentationFormat>On-screen Show (4:3)</PresentationFormat>
  <Paragraphs>121</Paragraphs>
  <Slides>11</Slides>
  <Notes>0</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11</vt:i4>
      </vt:variant>
    </vt:vector>
  </HeadingPairs>
  <TitlesOfParts>
    <vt:vector size="21" baseType="lpstr">
      <vt:lpstr>Arial Bold</vt:lpstr>
      <vt:lpstr>Avenir Roman</vt:lpstr>
      <vt:lpstr>Calibri</vt:lpstr>
      <vt:lpstr>Courier New</vt:lpstr>
      <vt:lpstr>Droid Serif</vt:lpstr>
      <vt:lpstr>Helvetica</vt:lpstr>
      <vt:lpstr>Proxima Nova Regular</vt:lpstr>
      <vt:lpstr>Wingdings</vt:lpstr>
      <vt:lpstr>Arial</vt:lpstr>
      <vt:lpstr>Default</vt:lpstr>
      <vt:lpstr>WGClimate</vt:lpstr>
      <vt:lpstr>The Architecture for Climate Monitoring from Space</vt:lpstr>
      <vt:lpstr>Importance of the ECV Inventory</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Schedule</vt:lpstr>
    </vt:vector>
  </TitlesOfParts>
  <LinksUpToDate>false</LinksUpToDate>
  <SharedDoc>false</SharedDoc>
  <HyperlinksChanged>false</HyperlinksChanged>
  <AppVersion>15.0026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Goes Here</dc:title>
  <dc:creator>Brian R. Williams</dc:creator>
  <cp:lastModifiedBy>Microsoft Office User</cp:lastModifiedBy>
  <cp:revision>133</cp:revision>
  <dcterms:modified xsi:type="dcterms:W3CDTF">2016-10-25T14:08:40Z</dcterms:modified>
</cp:coreProperties>
</file>