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1" r:id="rId3"/>
    <p:sldId id="262" r:id="rId4"/>
    <p:sldId id="266" r:id="rId5"/>
    <p:sldId id="267" r:id="rId6"/>
    <p:sldId id="260" r:id="rId7"/>
    <p:sldId id="263" r:id="rId8"/>
    <p:sldId id="264" r:id="rId9"/>
    <p:sldId id="268" r:id="rId10"/>
    <p:sldId id="265" r:id="rId11"/>
    <p:sldId id="269" r:id="rId12"/>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1" autoAdjust="0"/>
    <p:restoredTop sz="94721" autoAdjust="0"/>
  </p:normalViewPr>
  <p:slideViewPr>
    <p:cSldViewPr>
      <p:cViewPr varScale="1">
        <p:scale>
          <a:sx n="108" d="100"/>
          <a:sy n="108" d="100"/>
        </p:scale>
        <p:origin x="1784" y="200"/>
      </p:cViewPr>
      <p:guideLst>
        <p:guide orient="horz" pos="2160"/>
        <p:guide pos="2880"/>
      </p:guideLst>
    </p:cSldViewPr>
  </p:slideViewPr>
  <p:outlineViewPr>
    <p:cViewPr>
      <p:scale>
        <a:sx n="33" d="100"/>
        <a:sy n="33" d="100"/>
      </p:scale>
      <p:origin x="0" y="168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C0CA6-2604-054F-B881-403D65A0527D}" type="doc">
      <dgm:prSet loTypeId="urn:microsoft.com/office/officeart/2005/8/layout/cycle1" loCatId="" qsTypeId="urn:microsoft.com/office/officeart/2005/8/quickstyle/simple4" qsCatId="simple" csTypeId="urn:microsoft.com/office/officeart/2005/8/colors/accent1_2" csCatId="accent1" phldr="1"/>
      <dgm:spPr/>
      <dgm:t>
        <a:bodyPr/>
        <a:lstStyle/>
        <a:p>
          <a:endParaRPr lang="en-US"/>
        </a:p>
      </dgm:t>
    </dgm:pt>
    <dgm:pt modelId="{B79DA9FB-B635-E34F-86A6-68615CD0F2BA}">
      <dgm:prSet phldrT="[Text]"/>
      <dgm:spPr>
        <a:xfrm>
          <a:off x="4830469" y="129598"/>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ECV Inventory</a:t>
          </a:r>
          <a:endParaRPr lang="en-US" dirty="0">
            <a:solidFill>
              <a:srgbClr val="000000">
                <a:hueOff val="0"/>
                <a:satOff val="0"/>
                <a:lumOff val="0"/>
                <a:alphaOff val="0"/>
              </a:srgbClr>
            </a:solidFill>
            <a:latin typeface="Arial"/>
            <a:ea typeface="+mn-ea"/>
            <a:cs typeface="+mn-cs"/>
          </a:endParaRPr>
        </a:p>
      </dgm:t>
    </dgm:pt>
    <dgm:pt modelId="{552CB162-2DAF-874A-B41B-E747633C7EB2}" type="parTrans" cxnId="{BC3C0EC5-9C85-AA42-9296-93ED3CB1E6EB}">
      <dgm:prSet/>
      <dgm:spPr/>
      <dgm:t>
        <a:bodyPr/>
        <a:lstStyle/>
        <a:p>
          <a:endParaRPr lang="en-US"/>
        </a:p>
      </dgm:t>
    </dgm:pt>
    <dgm:pt modelId="{49BC2B89-B246-EA41-9109-9664F29D7F4F}" type="sibTrans" cxnId="{BC3C0EC5-9C85-AA42-9296-93ED3CB1E6EB}">
      <dgm:prSet/>
      <dgm:spPr>
        <a:xfrm>
          <a:off x="1218799" y="639"/>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E2C7B313-FF2A-EF4A-8A88-7916812C9956}">
      <dgm:prSet phldrT="[Text]"/>
      <dgm:spPr>
        <a:xfrm>
          <a:off x="4830469" y="3612309"/>
          <a:ext cx="2051372" cy="2051372"/>
        </a:xfrm>
        <a:noFill/>
        <a:ln>
          <a:noFill/>
        </a:ln>
        <a:effectLst/>
      </dgm:spPr>
      <dgm:t>
        <a:bodyPr/>
        <a:lstStyle/>
        <a:p>
          <a:r>
            <a:rPr lang="en-US" dirty="0" smtClean="0">
              <a:solidFill>
                <a:schemeClr val="tx1"/>
              </a:solidFill>
              <a:latin typeface="Arial"/>
              <a:ea typeface="+mn-ea"/>
              <a:cs typeface="+mn-cs"/>
            </a:rPr>
            <a:t>Reference Assessment Process</a:t>
          </a:r>
          <a:endParaRPr lang="en-US" dirty="0">
            <a:solidFill>
              <a:schemeClr val="tx1"/>
            </a:solidFill>
            <a:latin typeface="Arial"/>
            <a:ea typeface="+mn-ea"/>
            <a:cs typeface="+mn-cs"/>
          </a:endParaRPr>
        </a:p>
      </dgm:t>
    </dgm:pt>
    <dgm:pt modelId="{B2A02F98-1DB8-D447-8FDF-C803C6BD3EEA}" type="parTrans" cxnId="{2687673A-096E-FA4C-B7E4-CCE2FAB9560A}">
      <dgm:prSet/>
      <dgm:spPr/>
      <dgm:t>
        <a:bodyPr/>
        <a:lstStyle/>
        <a:p>
          <a:endParaRPr lang="en-US"/>
        </a:p>
      </dgm:t>
    </dgm:pt>
    <dgm:pt modelId="{FA13B08E-10D5-364E-830F-5B60281BC7F3}" type="sibTrans" cxnId="{2687673A-096E-FA4C-B7E4-CCE2FAB9560A}">
      <dgm:prSet/>
      <dgm:spPr>
        <a:xfrm>
          <a:off x="1279455" y="-16936"/>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5ED73F3B-50FD-7246-A469-1BBCE271FDEE}">
      <dgm:prSet phldrT="[Text]"/>
      <dgm:spPr>
        <a:xfrm>
          <a:off x="1292051" y="3500916"/>
          <a:ext cx="2051372" cy="2051372"/>
        </a:xfrm>
        <a:noFill/>
        <a:ln>
          <a:noFill/>
        </a:ln>
        <a:effectLst/>
      </dgm:spPr>
      <dgm:t>
        <a:bodyPr/>
        <a:lstStyle/>
        <a:p>
          <a:r>
            <a:rPr lang="en-US" dirty="0" smtClean="0">
              <a:solidFill>
                <a:schemeClr val="tx1"/>
              </a:solidFill>
              <a:latin typeface="Arial"/>
              <a:ea typeface="+mn-ea"/>
              <a:cs typeface="+mn-cs"/>
            </a:rPr>
            <a:t>Gap Analysis &amp; Recommendation</a:t>
          </a:r>
          <a:endParaRPr lang="en-US" dirty="0">
            <a:solidFill>
              <a:srgbClr val="000000">
                <a:hueOff val="0"/>
                <a:satOff val="0"/>
                <a:lumOff val="0"/>
                <a:alphaOff val="0"/>
              </a:srgbClr>
            </a:solidFill>
            <a:latin typeface="Arial"/>
            <a:ea typeface="+mn-ea"/>
            <a:cs typeface="+mn-cs"/>
          </a:endParaRPr>
        </a:p>
      </dgm:t>
    </dgm:pt>
    <dgm:pt modelId="{9E6E9639-E943-DE4D-A2F2-ADE192F57F2E}" type="parTrans" cxnId="{1FA3D9F6-8514-3149-8536-D9BD6143B4AC}">
      <dgm:prSet/>
      <dgm:spPr/>
      <dgm:t>
        <a:bodyPr/>
        <a:lstStyle/>
        <a:p>
          <a:endParaRPr lang="en-US"/>
        </a:p>
      </dgm:t>
    </dgm:pt>
    <dgm:pt modelId="{46826CA8-97BC-B04D-AC12-128384DAFC0E}" type="sibTrans" cxnId="{1FA3D9F6-8514-3149-8536-D9BD6143B4AC}">
      <dgm:prSet/>
      <dgm:spPr>
        <a:xfrm>
          <a:off x="1238303" y="-67046"/>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10452CAF-593F-DA4F-8A5A-A2380C4C4E5C}">
      <dgm:prSet phldrT="[Text]"/>
      <dgm:spPr>
        <a:xfrm>
          <a:off x="1347758" y="129598"/>
          <a:ext cx="2051372" cy="2051372"/>
        </a:xfrm>
        <a:noFill/>
        <a:ln>
          <a:noFill/>
        </a:ln>
        <a:effectLst/>
      </dgm:spPr>
      <dgm:t>
        <a:bodyPr/>
        <a:lstStyle/>
        <a:p>
          <a:r>
            <a:rPr lang="en-US" dirty="0" smtClean="0">
              <a:solidFill>
                <a:srgbClr val="000000">
                  <a:hueOff val="0"/>
                  <a:satOff val="0"/>
                  <a:lumOff val="0"/>
                  <a:alphaOff val="0"/>
                </a:srgbClr>
              </a:solidFill>
              <a:latin typeface="Arial"/>
              <a:ea typeface="+mn-ea"/>
              <a:cs typeface="+mn-cs"/>
            </a:rPr>
            <a:t>Action Plan</a:t>
          </a:r>
        </a:p>
        <a:p>
          <a:r>
            <a:rPr lang="en-US" dirty="0" smtClean="0">
              <a:solidFill>
                <a:srgbClr val="000000">
                  <a:hueOff val="0"/>
                  <a:satOff val="0"/>
                  <a:lumOff val="0"/>
                  <a:alphaOff val="0"/>
                </a:srgbClr>
              </a:solidFill>
              <a:latin typeface="Arial"/>
              <a:ea typeface="+mn-ea"/>
              <a:cs typeface="+mn-cs"/>
            </a:rPr>
            <a:t>Creation of conditions to deliver CDRs</a:t>
          </a:r>
        </a:p>
      </dgm:t>
    </dgm:pt>
    <dgm:pt modelId="{29D276FF-577E-9340-9341-E6DC4330440B}" type="parTrans" cxnId="{913EB234-48E2-C84E-944D-C36CEA8A5FDF}">
      <dgm:prSet/>
      <dgm:spPr/>
      <dgm:t>
        <a:bodyPr/>
        <a:lstStyle/>
        <a:p>
          <a:endParaRPr lang="en-US"/>
        </a:p>
      </dgm:t>
    </dgm:pt>
    <dgm:pt modelId="{94DBE24B-EAFE-5043-94E5-FA8FA200D0CC}" type="sibTrans" cxnId="{913EB234-48E2-C84E-944D-C36CEA8A5FDF}">
      <dgm:prSet/>
      <dgm:spPr>
        <a:xfrm>
          <a:off x="1218799" y="-58497"/>
          <a:ext cx="5792001" cy="5792001"/>
        </a:xfrm>
        <a:solidFill>
          <a:srgbClr val="333399"/>
        </a:solidFill>
        <a:ln>
          <a:noFill/>
        </a:ln>
        <a:effectLst>
          <a:outerShdw blurRad="40000" dist="23000" dir="5400000" rotWithShape="0">
            <a:srgbClr val="000000">
              <a:alpha val="35000"/>
            </a:srgbClr>
          </a:outerShdw>
        </a:effectLst>
      </dgm:spPr>
      <dgm:t>
        <a:bodyPr/>
        <a:lstStyle/>
        <a:p>
          <a:endParaRPr lang="en-US"/>
        </a:p>
      </dgm:t>
    </dgm:pt>
    <dgm:pt modelId="{1175232F-A3D6-F94F-AEBC-D89E03DEBC31}" type="pres">
      <dgm:prSet presAssocID="{0E5C0CA6-2604-054F-B881-403D65A0527D}" presName="cycle" presStyleCnt="0">
        <dgm:presLayoutVars>
          <dgm:dir/>
          <dgm:resizeHandles val="exact"/>
        </dgm:presLayoutVars>
      </dgm:prSet>
      <dgm:spPr/>
      <dgm:t>
        <a:bodyPr/>
        <a:lstStyle/>
        <a:p>
          <a:endParaRPr lang="en-US"/>
        </a:p>
      </dgm:t>
    </dgm:pt>
    <dgm:pt modelId="{245D103A-43BB-7D4C-9F39-B62B944EF305}" type="pres">
      <dgm:prSet presAssocID="{B79DA9FB-B635-E34F-86A6-68615CD0F2BA}" presName="dummy" presStyleCnt="0"/>
      <dgm:spPr/>
    </dgm:pt>
    <dgm:pt modelId="{D74F7E72-F0FD-8849-8044-C721D96E0844}" type="pres">
      <dgm:prSet presAssocID="{B79DA9FB-B635-E34F-86A6-68615CD0F2BA}" presName="node" presStyleLbl="revTx" presStyleIdx="0" presStyleCnt="4">
        <dgm:presLayoutVars>
          <dgm:bulletEnabled val="1"/>
        </dgm:presLayoutVars>
      </dgm:prSet>
      <dgm:spPr>
        <a:prstGeom prst="rect">
          <a:avLst/>
        </a:prstGeom>
      </dgm:spPr>
      <dgm:t>
        <a:bodyPr/>
        <a:lstStyle/>
        <a:p>
          <a:endParaRPr lang="en-US"/>
        </a:p>
      </dgm:t>
    </dgm:pt>
    <dgm:pt modelId="{071209F2-7290-6141-9504-B4550094A8FB}" type="pres">
      <dgm:prSet presAssocID="{49BC2B89-B246-EA41-9109-9664F29D7F4F}" presName="sibTrans" presStyleLbl="node1" presStyleIdx="0" presStyleCnt="4"/>
      <dgm:spPr>
        <a:prstGeom prst="circularArrow">
          <a:avLst>
            <a:gd name="adj1" fmla="val 6906"/>
            <a:gd name="adj2" fmla="val 465695"/>
            <a:gd name="adj3" fmla="val 547972"/>
            <a:gd name="adj4" fmla="val 20586333"/>
            <a:gd name="adj5" fmla="val 8057"/>
          </a:avLst>
        </a:prstGeom>
      </dgm:spPr>
      <dgm:t>
        <a:bodyPr/>
        <a:lstStyle/>
        <a:p>
          <a:endParaRPr lang="en-US"/>
        </a:p>
      </dgm:t>
    </dgm:pt>
    <dgm:pt modelId="{B015DCE8-2186-0C47-8464-750E16CCDE88}" type="pres">
      <dgm:prSet presAssocID="{E2C7B313-FF2A-EF4A-8A88-7916812C9956}" presName="dummy" presStyleCnt="0"/>
      <dgm:spPr/>
    </dgm:pt>
    <dgm:pt modelId="{1A662AE3-A963-5B4E-AD1E-CD11E9B6271A}" type="pres">
      <dgm:prSet presAssocID="{E2C7B313-FF2A-EF4A-8A88-7916812C9956}" presName="node" presStyleLbl="revTx" presStyleIdx="1" presStyleCnt="4">
        <dgm:presLayoutVars>
          <dgm:bulletEnabled val="1"/>
        </dgm:presLayoutVars>
      </dgm:prSet>
      <dgm:spPr>
        <a:prstGeom prst="rect">
          <a:avLst/>
        </a:prstGeom>
      </dgm:spPr>
      <dgm:t>
        <a:bodyPr/>
        <a:lstStyle/>
        <a:p>
          <a:endParaRPr lang="en-US"/>
        </a:p>
      </dgm:t>
    </dgm:pt>
    <dgm:pt modelId="{241F3594-1DB6-164C-ACAC-EEDDEF88B3BB}" type="pres">
      <dgm:prSet presAssocID="{FA13B08E-10D5-364E-830F-5B60281BC7F3}" presName="sibTrans" presStyleLbl="node1" presStyleIdx="1" presStyleCnt="4"/>
      <dgm:spPr>
        <a:prstGeom prst="circularArrow">
          <a:avLst>
            <a:gd name="adj1" fmla="val 6906"/>
            <a:gd name="adj2" fmla="val 465695"/>
            <a:gd name="adj3" fmla="val 6119101"/>
            <a:gd name="adj4" fmla="val 4474491"/>
            <a:gd name="adj5" fmla="val 8057"/>
          </a:avLst>
        </a:prstGeom>
      </dgm:spPr>
      <dgm:t>
        <a:bodyPr/>
        <a:lstStyle/>
        <a:p>
          <a:endParaRPr lang="en-US"/>
        </a:p>
      </dgm:t>
    </dgm:pt>
    <dgm:pt modelId="{B9A01B3B-D566-D843-A601-2D8745000DF9}" type="pres">
      <dgm:prSet presAssocID="{5ED73F3B-50FD-7246-A469-1BBCE271FDEE}" presName="dummy" presStyleCnt="0"/>
      <dgm:spPr/>
    </dgm:pt>
    <dgm:pt modelId="{1F15B2D8-CBB0-0145-A1B8-E6F6BE971529}" type="pres">
      <dgm:prSet presAssocID="{5ED73F3B-50FD-7246-A469-1BBCE271FDEE}" presName="node" presStyleLbl="revTx" presStyleIdx="2" presStyleCnt="4" custRadScaleRad="98518" custRadScaleInc="9305">
        <dgm:presLayoutVars>
          <dgm:bulletEnabled val="1"/>
        </dgm:presLayoutVars>
      </dgm:prSet>
      <dgm:spPr>
        <a:prstGeom prst="rect">
          <a:avLst/>
        </a:prstGeom>
      </dgm:spPr>
      <dgm:t>
        <a:bodyPr/>
        <a:lstStyle/>
        <a:p>
          <a:endParaRPr lang="en-US"/>
        </a:p>
      </dgm:t>
    </dgm:pt>
    <dgm:pt modelId="{BD261BBB-B6D4-5E44-948C-2A2B34997C41}" type="pres">
      <dgm:prSet presAssocID="{46826CA8-97BC-B04D-AC12-128384DAFC0E}" presName="sibTrans" presStyleLbl="node1" presStyleIdx="2" presStyleCnt="4"/>
      <dgm:spPr>
        <a:prstGeom prst="circularArrow">
          <a:avLst>
            <a:gd name="adj1" fmla="val 6906"/>
            <a:gd name="adj2" fmla="val 465695"/>
            <a:gd name="adj3" fmla="val 11249637"/>
            <a:gd name="adj4" fmla="val 9849922"/>
            <a:gd name="adj5" fmla="val 8057"/>
          </a:avLst>
        </a:prstGeom>
      </dgm:spPr>
      <dgm:t>
        <a:bodyPr/>
        <a:lstStyle/>
        <a:p>
          <a:endParaRPr lang="en-US"/>
        </a:p>
      </dgm:t>
    </dgm:pt>
    <dgm:pt modelId="{2CB39A90-BFCA-DE41-BE89-ED9167A9567E}" type="pres">
      <dgm:prSet presAssocID="{10452CAF-593F-DA4F-8A5A-A2380C4C4E5C}" presName="dummy" presStyleCnt="0"/>
      <dgm:spPr/>
    </dgm:pt>
    <dgm:pt modelId="{B9B5FCFE-5934-BE47-A670-8A8095B372C9}" type="pres">
      <dgm:prSet presAssocID="{10452CAF-593F-DA4F-8A5A-A2380C4C4E5C}" presName="node" presStyleLbl="revTx" presStyleIdx="3" presStyleCnt="4">
        <dgm:presLayoutVars>
          <dgm:bulletEnabled val="1"/>
        </dgm:presLayoutVars>
      </dgm:prSet>
      <dgm:spPr>
        <a:prstGeom prst="rect">
          <a:avLst/>
        </a:prstGeom>
      </dgm:spPr>
      <dgm:t>
        <a:bodyPr/>
        <a:lstStyle/>
        <a:p>
          <a:endParaRPr lang="en-US"/>
        </a:p>
      </dgm:t>
    </dgm:pt>
    <dgm:pt modelId="{A794E433-BFEF-464D-9E12-10D8C84B41F5}" type="pres">
      <dgm:prSet presAssocID="{94DBE24B-EAFE-5043-94E5-FA8FA200D0CC}" presName="sibTrans" presStyleLbl="node1" presStyleIdx="3" presStyleCnt="4" custLinFactNeighborY="-1021"/>
      <dgm:spPr>
        <a:prstGeom prst="circularArrow">
          <a:avLst>
            <a:gd name="adj1" fmla="val 6906"/>
            <a:gd name="adj2" fmla="val 465695"/>
            <a:gd name="adj3" fmla="val 16747972"/>
            <a:gd name="adj4" fmla="val 15186333"/>
            <a:gd name="adj5" fmla="val 8057"/>
          </a:avLst>
        </a:prstGeom>
      </dgm:spPr>
      <dgm:t>
        <a:bodyPr/>
        <a:lstStyle/>
        <a:p>
          <a:endParaRPr lang="en-US"/>
        </a:p>
      </dgm:t>
    </dgm:pt>
  </dgm:ptLst>
  <dgm:cxnLst>
    <dgm:cxn modelId="{1FA3D9F6-8514-3149-8536-D9BD6143B4AC}" srcId="{0E5C0CA6-2604-054F-B881-403D65A0527D}" destId="{5ED73F3B-50FD-7246-A469-1BBCE271FDEE}" srcOrd="2" destOrd="0" parTransId="{9E6E9639-E943-DE4D-A2F2-ADE192F57F2E}" sibTransId="{46826CA8-97BC-B04D-AC12-128384DAFC0E}"/>
    <dgm:cxn modelId="{2A93C611-05CB-734B-B62F-52F82EA1C6F1}" type="presOf" srcId="{B79DA9FB-B635-E34F-86A6-68615CD0F2BA}" destId="{D74F7E72-F0FD-8849-8044-C721D96E0844}" srcOrd="0" destOrd="0" presId="urn:microsoft.com/office/officeart/2005/8/layout/cycle1"/>
    <dgm:cxn modelId="{2687673A-096E-FA4C-B7E4-CCE2FAB9560A}" srcId="{0E5C0CA6-2604-054F-B881-403D65A0527D}" destId="{E2C7B313-FF2A-EF4A-8A88-7916812C9956}" srcOrd="1" destOrd="0" parTransId="{B2A02F98-1DB8-D447-8FDF-C803C6BD3EEA}" sibTransId="{FA13B08E-10D5-364E-830F-5B60281BC7F3}"/>
    <dgm:cxn modelId="{57C1D25C-50B2-3242-BB89-2CB478E87566}" type="presOf" srcId="{0E5C0CA6-2604-054F-B881-403D65A0527D}" destId="{1175232F-A3D6-F94F-AEBC-D89E03DEBC31}" srcOrd="0" destOrd="0" presId="urn:microsoft.com/office/officeart/2005/8/layout/cycle1"/>
    <dgm:cxn modelId="{52859A33-32F1-2949-A3E3-EA5F3A40562B}" type="presOf" srcId="{49BC2B89-B246-EA41-9109-9664F29D7F4F}" destId="{071209F2-7290-6141-9504-B4550094A8FB}" srcOrd="0" destOrd="0" presId="urn:microsoft.com/office/officeart/2005/8/layout/cycle1"/>
    <dgm:cxn modelId="{24B3C9F5-9F44-A04A-A368-BB8138C4AA5E}" type="presOf" srcId="{5ED73F3B-50FD-7246-A469-1BBCE271FDEE}" destId="{1F15B2D8-CBB0-0145-A1B8-E6F6BE971529}" srcOrd="0" destOrd="0" presId="urn:microsoft.com/office/officeart/2005/8/layout/cycle1"/>
    <dgm:cxn modelId="{B0096351-DA9E-494F-B81A-D0753FE4EB5A}" type="presOf" srcId="{FA13B08E-10D5-364E-830F-5B60281BC7F3}" destId="{241F3594-1DB6-164C-ACAC-EEDDEF88B3BB}" srcOrd="0" destOrd="0" presId="urn:microsoft.com/office/officeart/2005/8/layout/cycle1"/>
    <dgm:cxn modelId="{59C3488C-9BFE-F94F-AEA4-D8D30C90A612}" type="presOf" srcId="{94DBE24B-EAFE-5043-94E5-FA8FA200D0CC}" destId="{A794E433-BFEF-464D-9E12-10D8C84B41F5}" srcOrd="0" destOrd="0" presId="urn:microsoft.com/office/officeart/2005/8/layout/cycle1"/>
    <dgm:cxn modelId="{BC3C0EC5-9C85-AA42-9296-93ED3CB1E6EB}" srcId="{0E5C0CA6-2604-054F-B881-403D65A0527D}" destId="{B79DA9FB-B635-E34F-86A6-68615CD0F2BA}" srcOrd="0" destOrd="0" parTransId="{552CB162-2DAF-874A-B41B-E747633C7EB2}" sibTransId="{49BC2B89-B246-EA41-9109-9664F29D7F4F}"/>
    <dgm:cxn modelId="{913EB234-48E2-C84E-944D-C36CEA8A5FDF}" srcId="{0E5C0CA6-2604-054F-B881-403D65A0527D}" destId="{10452CAF-593F-DA4F-8A5A-A2380C4C4E5C}" srcOrd="3" destOrd="0" parTransId="{29D276FF-577E-9340-9341-E6DC4330440B}" sibTransId="{94DBE24B-EAFE-5043-94E5-FA8FA200D0CC}"/>
    <dgm:cxn modelId="{51573B43-E503-FA4A-81D5-918543BB52A7}" type="presOf" srcId="{10452CAF-593F-DA4F-8A5A-A2380C4C4E5C}" destId="{B9B5FCFE-5934-BE47-A670-8A8095B372C9}" srcOrd="0" destOrd="0" presId="urn:microsoft.com/office/officeart/2005/8/layout/cycle1"/>
    <dgm:cxn modelId="{6839878C-286F-6949-A0D3-506A5930ABE1}" type="presOf" srcId="{46826CA8-97BC-B04D-AC12-128384DAFC0E}" destId="{BD261BBB-B6D4-5E44-948C-2A2B34997C41}" srcOrd="0" destOrd="0" presId="urn:microsoft.com/office/officeart/2005/8/layout/cycle1"/>
    <dgm:cxn modelId="{C16351E8-F3CD-4242-A450-BBAEFC5CC522}" type="presOf" srcId="{E2C7B313-FF2A-EF4A-8A88-7916812C9956}" destId="{1A662AE3-A963-5B4E-AD1E-CD11E9B6271A}" srcOrd="0" destOrd="0" presId="urn:microsoft.com/office/officeart/2005/8/layout/cycle1"/>
    <dgm:cxn modelId="{5BA117C1-E28D-4F4D-BA94-3A7EE18273E8}" type="presParOf" srcId="{1175232F-A3D6-F94F-AEBC-D89E03DEBC31}" destId="{245D103A-43BB-7D4C-9F39-B62B944EF305}" srcOrd="0" destOrd="0" presId="urn:microsoft.com/office/officeart/2005/8/layout/cycle1"/>
    <dgm:cxn modelId="{FC6B43B5-1165-234B-8315-BA8152D38384}" type="presParOf" srcId="{1175232F-A3D6-F94F-AEBC-D89E03DEBC31}" destId="{D74F7E72-F0FD-8849-8044-C721D96E0844}" srcOrd="1" destOrd="0" presId="urn:microsoft.com/office/officeart/2005/8/layout/cycle1"/>
    <dgm:cxn modelId="{46240E68-3776-D540-80F1-99D7D19C4910}" type="presParOf" srcId="{1175232F-A3D6-F94F-AEBC-D89E03DEBC31}" destId="{071209F2-7290-6141-9504-B4550094A8FB}" srcOrd="2" destOrd="0" presId="urn:microsoft.com/office/officeart/2005/8/layout/cycle1"/>
    <dgm:cxn modelId="{B12E015A-5929-7340-92D6-8F814240DDD6}" type="presParOf" srcId="{1175232F-A3D6-F94F-AEBC-D89E03DEBC31}" destId="{B015DCE8-2186-0C47-8464-750E16CCDE88}" srcOrd="3" destOrd="0" presId="urn:microsoft.com/office/officeart/2005/8/layout/cycle1"/>
    <dgm:cxn modelId="{3C78F1A3-1DCA-0D4F-AFB9-93E7F6B4F583}" type="presParOf" srcId="{1175232F-A3D6-F94F-AEBC-D89E03DEBC31}" destId="{1A662AE3-A963-5B4E-AD1E-CD11E9B6271A}" srcOrd="4" destOrd="0" presId="urn:microsoft.com/office/officeart/2005/8/layout/cycle1"/>
    <dgm:cxn modelId="{9AA6B914-2BF8-FE4E-BB55-3A2A26D1C4FC}" type="presParOf" srcId="{1175232F-A3D6-F94F-AEBC-D89E03DEBC31}" destId="{241F3594-1DB6-164C-ACAC-EEDDEF88B3BB}" srcOrd="5" destOrd="0" presId="urn:microsoft.com/office/officeart/2005/8/layout/cycle1"/>
    <dgm:cxn modelId="{96721E59-D298-EA4B-8853-0F110F00A532}" type="presParOf" srcId="{1175232F-A3D6-F94F-AEBC-D89E03DEBC31}" destId="{B9A01B3B-D566-D843-A601-2D8745000DF9}" srcOrd="6" destOrd="0" presId="urn:microsoft.com/office/officeart/2005/8/layout/cycle1"/>
    <dgm:cxn modelId="{364E8A05-2874-CF4E-B225-592E85332073}" type="presParOf" srcId="{1175232F-A3D6-F94F-AEBC-D89E03DEBC31}" destId="{1F15B2D8-CBB0-0145-A1B8-E6F6BE971529}" srcOrd="7" destOrd="0" presId="urn:microsoft.com/office/officeart/2005/8/layout/cycle1"/>
    <dgm:cxn modelId="{6EC1DAFB-5FBA-5C41-B893-D6646A0D8771}" type="presParOf" srcId="{1175232F-A3D6-F94F-AEBC-D89E03DEBC31}" destId="{BD261BBB-B6D4-5E44-948C-2A2B34997C41}" srcOrd="8" destOrd="0" presId="urn:microsoft.com/office/officeart/2005/8/layout/cycle1"/>
    <dgm:cxn modelId="{CACCD819-69AA-0F46-8181-FC85DBBFEE95}" type="presParOf" srcId="{1175232F-A3D6-F94F-AEBC-D89E03DEBC31}" destId="{2CB39A90-BFCA-DE41-BE89-ED9167A9567E}" srcOrd="9" destOrd="0" presId="urn:microsoft.com/office/officeart/2005/8/layout/cycle1"/>
    <dgm:cxn modelId="{6D969549-6ED7-884B-BA95-F56F183AF049}" type="presParOf" srcId="{1175232F-A3D6-F94F-AEBC-D89E03DEBC31}" destId="{B9B5FCFE-5934-BE47-A670-8A8095B372C9}" srcOrd="10" destOrd="0" presId="urn:microsoft.com/office/officeart/2005/8/layout/cycle1"/>
    <dgm:cxn modelId="{AF29900A-F056-7040-A9C7-95419F266C44}" type="presParOf" srcId="{1175232F-A3D6-F94F-AEBC-D89E03DEBC31}" destId="{A794E433-BFEF-464D-9E12-10D8C84B41F5}" srcOrd="11"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4F7E72-F0FD-8849-8044-C721D96E0844}">
      <dsp:nvSpPr>
        <dsp:cNvPr id="0" name=""/>
        <dsp:cNvSpPr/>
      </dsp:nvSpPr>
      <dsp:spPr>
        <a:xfrm>
          <a:off x="2074219" y="72333"/>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hueOff val="0"/>
                  <a:satOff val="0"/>
                  <a:lumOff val="0"/>
                  <a:alphaOff val="0"/>
                </a:srgbClr>
              </a:solidFill>
              <a:latin typeface="Arial"/>
              <a:ea typeface="+mn-ea"/>
              <a:cs typeface="+mn-cs"/>
            </a:rPr>
            <a:t>ECV Inventory</a:t>
          </a:r>
          <a:endParaRPr lang="en-US" sz="1100" kern="1200" dirty="0">
            <a:solidFill>
              <a:srgbClr val="000000">
                <a:hueOff val="0"/>
                <a:satOff val="0"/>
                <a:lumOff val="0"/>
                <a:alphaOff val="0"/>
              </a:srgbClr>
            </a:solidFill>
            <a:latin typeface="Arial"/>
            <a:ea typeface="+mn-ea"/>
            <a:cs typeface="+mn-cs"/>
          </a:endParaRPr>
        </a:p>
      </dsp:txBody>
      <dsp:txXfrm>
        <a:off x="2074219" y="72333"/>
        <a:ext cx="1147558" cy="1147558"/>
      </dsp:txXfrm>
    </dsp:sp>
    <dsp:sp modelId="{071209F2-7290-6141-9504-B4550094A8FB}">
      <dsp:nvSpPr>
        <dsp:cNvPr id="0" name=""/>
        <dsp:cNvSpPr/>
      </dsp:nvSpPr>
      <dsp:spPr>
        <a:xfrm>
          <a:off x="53971" y="219"/>
          <a:ext cx="3239920" cy="3239920"/>
        </a:xfrm>
        <a:prstGeom prst="circularArrow">
          <a:avLst>
            <a:gd name="adj1" fmla="val 6906"/>
            <a:gd name="adj2" fmla="val 465695"/>
            <a:gd name="adj3" fmla="val 547972"/>
            <a:gd name="adj4" fmla="val 20586333"/>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A662AE3-A963-5B4E-AD1E-CD11E9B6271A}">
      <dsp:nvSpPr>
        <dsp:cNvPr id="0" name=""/>
        <dsp:cNvSpPr/>
      </dsp:nvSpPr>
      <dsp:spPr>
        <a:xfrm>
          <a:off x="2074219" y="2020467"/>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Arial"/>
              <a:ea typeface="+mn-ea"/>
              <a:cs typeface="+mn-cs"/>
            </a:rPr>
            <a:t>Reference Assessment Process</a:t>
          </a:r>
          <a:endParaRPr lang="en-US" sz="1100" kern="1200" dirty="0">
            <a:solidFill>
              <a:schemeClr val="tx1"/>
            </a:solidFill>
            <a:latin typeface="Arial"/>
            <a:ea typeface="+mn-ea"/>
            <a:cs typeface="+mn-cs"/>
          </a:endParaRPr>
        </a:p>
      </dsp:txBody>
      <dsp:txXfrm>
        <a:off x="2074219" y="2020467"/>
        <a:ext cx="1147558" cy="1147558"/>
      </dsp:txXfrm>
    </dsp:sp>
    <dsp:sp modelId="{241F3594-1DB6-164C-ACAC-EEDDEF88B3BB}">
      <dsp:nvSpPr>
        <dsp:cNvPr id="0" name=""/>
        <dsp:cNvSpPr/>
      </dsp:nvSpPr>
      <dsp:spPr>
        <a:xfrm>
          <a:off x="87904" y="-9611"/>
          <a:ext cx="3239920" cy="3239920"/>
        </a:xfrm>
        <a:prstGeom prst="circularArrow">
          <a:avLst>
            <a:gd name="adj1" fmla="val 6906"/>
            <a:gd name="adj2" fmla="val 465695"/>
            <a:gd name="adj3" fmla="val 6119101"/>
            <a:gd name="adj4" fmla="val 4474491"/>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F15B2D8-CBB0-0145-A1B8-E6F6BE971529}">
      <dsp:nvSpPr>
        <dsp:cNvPr id="0" name=""/>
        <dsp:cNvSpPr/>
      </dsp:nvSpPr>
      <dsp:spPr>
        <a:xfrm>
          <a:off x="94924" y="1958157"/>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chemeClr val="tx1"/>
              </a:solidFill>
              <a:latin typeface="Arial"/>
              <a:ea typeface="+mn-ea"/>
              <a:cs typeface="+mn-cs"/>
            </a:rPr>
            <a:t>Gap Analysis &amp; Recommendation</a:t>
          </a:r>
          <a:endParaRPr lang="en-US" sz="1100" kern="1200" dirty="0">
            <a:solidFill>
              <a:srgbClr val="000000">
                <a:hueOff val="0"/>
                <a:satOff val="0"/>
                <a:lumOff val="0"/>
                <a:alphaOff val="0"/>
              </a:srgbClr>
            </a:solidFill>
            <a:latin typeface="Arial"/>
            <a:ea typeface="+mn-ea"/>
            <a:cs typeface="+mn-cs"/>
          </a:endParaRPr>
        </a:p>
      </dsp:txBody>
      <dsp:txXfrm>
        <a:off x="94924" y="1958157"/>
        <a:ext cx="1147558" cy="1147558"/>
      </dsp:txXfrm>
    </dsp:sp>
    <dsp:sp modelId="{BD261BBB-B6D4-5E44-948C-2A2B34997C41}">
      <dsp:nvSpPr>
        <dsp:cNvPr id="0" name=""/>
        <dsp:cNvSpPr/>
      </dsp:nvSpPr>
      <dsp:spPr>
        <a:xfrm>
          <a:off x="64882" y="-37645"/>
          <a:ext cx="3239920" cy="3239920"/>
        </a:xfrm>
        <a:prstGeom prst="circularArrow">
          <a:avLst>
            <a:gd name="adj1" fmla="val 6906"/>
            <a:gd name="adj2" fmla="val 465695"/>
            <a:gd name="adj3" fmla="val 11249637"/>
            <a:gd name="adj4" fmla="val 9849922"/>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9B5FCFE-5934-BE47-A670-8A8095B372C9}">
      <dsp:nvSpPr>
        <dsp:cNvPr id="0" name=""/>
        <dsp:cNvSpPr/>
      </dsp:nvSpPr>
      <dsp:spPr>
        <a:xfrm>
          <a:off x="126085" y="72333"/>
          <a:ext cx="1147558" cy="11475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solidFill>
                <a:srgbClr val="000000">
                  <a:hueOff val="0"/>
                  <a:satOff val="0"/>
                  <a:lumOff val="0"/>
                  <a:alphaOff val="0"/>
                </a:srgbClr>
              </a:solidFill>
              <a:latin typeface="Arial"/>
              <a:ea typeface="+mn-ea"/>
              <a:cs typeface="+mn-cs"/>
            </a:rPr>
            <a:t>Action Plan</a:t>
          </a:r>
        </a:p>
        <a:p>
          <a:pPr lvl="0" algn="ctr" defTabSz="488950">
            <a:lnSpc>
              <a:spcPct val="90000"/>
            </a:lnSpc>
            <a:spcBef>
              <a:spcPct val="0"/>
            </a:spcBef>
            <a:spcAft>
              <a:spcPct val="35000"/>
            </a:spcAft>
          </a:pPr>
          <a:r>
            <a:rPr lang="en-US" sz="1100" kern="1200" dirty="0" smtClean="0">
              <a:solidFill>
                <a:srgbClr val="000000">
                  <a:hueOff val="0"/>
                  <a:satOff val="0"/>
                  <a:lumOff val="0"/>
                  <a:alphaOff val="0"/>
                </a:srgbClr>
              </a:solidFill>
              <a:latin typeface="Arial"/>
              <a:ea typeface="+mn-ea"/>
              <a:cs typeface="+mn-cs"/>
            </a:rPr>
            <a:t>Creation of conditions to deliver CDRs</a:t>
          </a:r>
        </a:p>
      </dsp:txBody>
      <dsp:txXfrm>
        <a:off x="126085" y="72333"/>
        <a:ext cx="1147558" cy="1147558"/>
      </dsp:txXfrm>
    </dsp:sp>
    <dsp:sp modelId="{A794E433-BFEF-464D-9E12-10D8C84B41F5}">
      <dsp:nvSpPr>
        <dsp:cNvPr id="0" name=""/>
        <dsp:cNvSpPr/>
      </dsp:nvSpPr>
      <dsp:spPr>
        <a:xfrm>
          <a:off x="53971" y="-32859"/>
          <a:ext cx="3239920" cy="3239920"/>
        </a:xfrm>
        <a:prstGeom prst="circularArrow">
          <a:avLst>
            <a:gd name="adj1" fmla="val 6906"/>
            <a:gd name="adj2" fmla="val 465695"/>
            <a:gd name="adj3" fmla="val 16747972"/>
            <a:gd name="adj4" fmla="val 15186333"/>
            <a:gd name="adj5" fmla="val 8057"/>
          </a:avLst>
        </a:prstGeom>
        <a:solidFill>
          <a:srgbClr val="33339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2296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smtClean="0">
                <a:solidFill>
                  <a:schemeClr val="tx2"/>
                </a:solidFill>
                <a:latin typeface="+mj-ea"/>
                <a:ea typeface="+mj-ea"/>
                <a:cs typeface="Proxima Nova Regular"/>
                <a:sym typeface="Proxima Nova Regular"/>
              </a:rPr>
              <a:t>CEOS</a:t>
            </a:r>
            <a:r>
              <a:rPr lang="en-AU" sz="1100" i="1" baseline="0" dirty="0" smtClean="0">
                <a:solidFill>
                  <a:schemeClr val="tx2"/>
                </a:solidFill>
                <a:latin typeface="+mj-ea"/>
                <a:ea typeface="+mj-ea"/>
                <a:cs typeface="Proxima Nova Regular"/>
                <a:sym typeface="Proxima Nova Regular"/>
              </a:rPr>
              <a:t> Plenary 20</a:t>
            </a:r>
            <a:r>
              <a:rPr lang="en-AU" sz="1100" i="1" dirty="0" smtClean="0">
                <a:solidFill>
                  <a:schemeClr val="tx2"/>
                </a:solidFill>
                <a:latin typeface="+mj-ea"/>
                <a:ea typeface="+mj-ea"/>
                <a:cs typeface="Proxima Nova Regular"/>
                <a:sym typeface="Proxima Nova Regular"/>
              </a:rPr>
              <a:t>16, 1-2 November</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0"/>
            <a:ext cx="5029200" cy="1143000"/>
          </a:xfrm>
          <a:prstGeom prst="rect">
            <a:avLst/>
          </a:prstGeom>
        </p:spPr>
        <p:txBody>
          <a:bodyPr anchor="ct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cSld>
  <p:clrMapOvr>
    <a:masterClrMapping/>
  </p:clrMapOvr>
  <p:transition spd="med"/>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5029200" cy="1143000"/>
          </a:xfrm>
          <a:prstGeom prst="rect">
            <a:avLst/>
          </a:prstGeom>
        </p:spPr>
        <p:txBody>
          <a:bodyPr anchor="ctr"/>
          <a:lstStyle>
            <a:lvl1pPr algn="l">
              <a:defRPr sz="2400">
                <a:latin typeface="+mj-lt"/>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1547664" y="6356350"/>
            <a:ext cx="6192688" cy="365760"/>
          </a:xfrm>
          <a:prstGeom prst="rect">
            <a:avLst/>
          </a:prstGeom>
        </p:spPr>
        <p:txBody>
          <a:bodyPr/>
          <a:lstStyle>
            <a:lvl1pPr>
              <a:defRPr sz="1100"/>
            </a:lvl1pPr>
          </a:lstStyle>
          <a:p>
            <a:r>
              <a:rPr lang="en-US" dirty="0" smtClean="0"/>
              <a:t>6th Meeting of the Joint CEOS/CGMS Working Group on Climate, 07-09 March, Paris (France)</a:t>
            </a:r>
            <a:endParaRPr lang="en-GB" dirty="0"/>
          </a:p>
        </p:txBody>
      </p:sp>
      <p:sp>
        <p:nvSpPr>
          <p:cNvPr id="8" name="Content Placeholder 7"/>
          <p:cNvSpPr>
            <a:spLocks noGrp="1"/>
          </p:cNvSpPr>
          <p:nvPr>
            <p:ph sz="quarter" idx="1"/>
          </p:nvPr>
        </p:nvSpPr>
        <p:spPr>
          <a:xfrm>
            <a:off x="457200" y="1447800"/>
            <a:ext cx="8229600" cy="4709160"/>
          </a:xfrm>
          <a:prstGeom prst="rect">
            <a:avLst/>
          </a:prstGeo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7302" y="6381328"/>
            <a:ext cx="646346" cy="388639"/>
          </a:xfrm>
          <a:prstGeom prst="rect">
            <a:avLst/>
          </a:prstGeom>
          <a:noFill/>
          <a:ln w="12700">
            <a:noFill/>
            <a:miter lim="800000"/>
            <a:headEnd/>
            <a:tailEnd/>
          </a:ln>
          <a:extLst>
            <a:ext uri="{FAA26D3D-D897-4be2-8F04-BA451C77F1D7}">
              <ma14:placeholderFlag xmlns:ma14="http://schemas.microsoft.com/office/mac/drawingml/2011/main"/>
            </a:ext>
          </a:extLst>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09440" y="6237312"/>
            <a:ext cx="478984" cy="519873"/>
          </a:xfrm>
          <a:prstGeom prst="rect">
            <a:avLst/>
          </a:prstGeom>
          <a:extLst>
            <a:ext uri="{FAA26D3D-D897-4be2-8F04-BA451C77F1D7}">
              <ma14:placeholderFlag xmlns:ma14="http://schemas.microsoft.com/office/mac/drawingml/2011/main"/>
            </a:ext>
          </a:extLst>
        </p:spPr>
      </p:pic>
    </p:spTree>
    <p:extLst>
      <p:ext uri="{BB962C8B-B14F-4D97-AF65-F5344CB8AC3E}">
        <p14:creationId xmlns:p14="http://schemas.microsoft.com/office/powerpoint/2010/main" val="11855855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5746243" cy="99313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GB" sz="4200" b="1" noProof="0" smtClean="0">
                <a:solidFill>
                  <a:srgbClr val="FFFFFF"/>
                </a:solidFill>
                <a:latin typeface="+mj-lt"/>
              </a:rPr>
              <a:t>WGClimate</a:t>
            </a:r>
            <a:endParaRPr lang="en-GB" sz="4200" b="1" noProof="0">
              <a:solidFill>
                <a:srgbClr val="FFFFFF"/>
              </a:solidFill>
              <a:latin typeface="+mj-lt"/>
            </a:endParaRPr>
          </a:p>
        </p:txBody>
      </p:sp>
      <p:sp>
        <p:nvSpPr>
          <p:cNvPr id="11" name="Shape 11"/>
          <p:cNvSpPr/>
          <p:nvPr/>
        </p:nvSpPr>
        <p:spPr>
          <a:xfrm>
            <a:off x="457200" y="3759200"/>
            <a:ext cx="5181600"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lnSpc>
                <a:spcPct val="150000"/>
              </a:lnSpc>
              <a:defRPr>
                <a:solidFill>
                  <a:srgbClr val="000000"/>
                </a:solidFill>
              </a:defRPr>
            </a:pPr>
            <a:r>
              <a:rPr lang="en-GB" dirty="0" smtClean="0">
                <a:solidFill>
                  <a:srgbClr val="FFFFFF"/>
                </a:solidFill>
                <a:latin typeface="+mj-lt"/>
                <a:ea typeface="Arial Bold"/>
                <a:cs typeface="Arial Bold"/>
                <a:sym typeface="Arial Bold"/>
              </a:rPr>
              <a:t>Pascal Lecomte, </a:t>
            </a:r>
            <a:r>
              <a:rPr lang="en-GB" dirty="0" err="1" smtClean="0">
                <a:solidFill>
                  <a:srgbClr val="FFFFFF"/>
                </a:solidFill>
                <a:latin typeface="+mj-lt"/>
                <a:ea typeface="Arial Bold"/>
                <a:cs typeface="Arial Bold"/>
                <a:sym typeface="Arial Bold"/>
              </a:rPr>
              <a:t>Jörg</a:t>
            </a:r>
            <a:r>
              <a:rPr lang="en-GB" dirty="0" smtClean="0">
                <a:solidFill>
                  <a:srgbClr val="FFFFFF"/>
                </a:solidFill>
                <a:latin typeface="+mj-lt"/>
                <a:ea typeface="Arial Bold"/>
                <a:cs typeface="Arial Bold"/>
                <a:sym typeface="Arial Bold"/>
              </a:rPr>
              <a:t> Schulz (ESA, EUMETSAT)</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Plenary 2016</a:t>
            </a:r>
          </a:p>
          <a:p>
            <a:pPr lvl="0" defTabSz="914400">
              <a:lnSpc>
                <a:spcPct val="150000"/>
              </a:lnSpc>
              <a:defRPr>
                <a:solidFill>
                  <a:srgbClr val="000000"/>
                </a:solidFill>
              </a:defRPr>
            </a:pP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GB" dirty="0" smtClean="0">
                <a:solidFill>
                  <a:srgbClr val="FFFFFF"/>
                </a:solidFill>
                <a:latin typeface="+mj-lt"/>
                <a:ea typeface="Arial Bold"/>
                <a:cs typeface="Arial Bold"/>
                <a:sym typeface="Arial Bold"/>
              </a:rPr>
              <a:t>4.5</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Brisbane, Australia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1</a:t>
            </a:r>
            <a:r>
              <a:rPr lang="en-AU" baseline="30000" dirty="0" smtClean="0">
                <a:solidFill>
                  <a:srgbClr val="FFFFFF"/>
                </a:solidFill>
                <a:latin typeface="+mj-lt"/>
                <a:ea typeface="Arial Bold"/>
                <a:cs typeface="Arial Bold"/>
                <a:sym typeface="Arial Bold"/>
              </a:rPr>
              <a:t>st</a:t>
            </a:r>
            <a:r>
              <a:rPr lang="en-AU" dirty="0" smtClean="0">
                <a:solidFill>
                  <a:srgbClr val="FFFFFF"/>
                </a:solidFill>
                <a:latin typeface="+mj-lt"/>
                <a:ea typeface="Arial Bold"/>
                <a:cs typeface="Arial Bold"/>
                <a:sym typeface="Arial Bold"/>
              </a:rPr>
              <a:t> – 2</a:t>
            </a:r>
            <a:r>
              <a:rPr lang="en-AU" baseline="30000" dirty="0" smtClean="0">
                <a:solidFill>
                  <a:srgbClr val="FFFFFF"/>
                </a:solidFill>
                <a:latin typeface="+mj-lt"/>
                <a:ea typeface="Arial Bold"/>
                <a:cs typeface="Arial Bold"/>
                <a:sym typeface="Arial Bold"/>
              </a:rPr>
              <a:t>nd</a:t>
            </a:r>
            <a:r>
              <a:rPr lang="en-AU" dirty="0" smtClean="0">
                <a:solidFill>
                  <a:srgbClr val="FFFFFF"/>
                </a:solidFill>
                <a:latin typeface="+mj-lt"/>
                <a:ea typeface="Arial Bold"/>
                <a:cs typeface="Arial Bold"/>
                <a:sym typeface="Arial Bold"/>
              </a:rPr>
              <a:t> November 2016</a:t>
            </a:r>
            <a:endParaRPr dirty="0">
              <a:solidFill>
                <a:srgbClr val="FFFFFF"/>
              </a:solidFill>
              <a:latin typeface="+mj-lt"/>
              <a:ea typeface="Arial Bold"/>
              <a:cs typeface="Arial Bold"/>
              <a:sym typeface="Arial Bold"/>
            </a:endParaRP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latin typeface="+mj-lt"/>
              </a:rPr>
              <a:t>Committee on Earth Observation Satellites</a:t>
            </a:r>
            <a:endParaRPr lang="en-US" sz="1050" dirty="0">
              <a:solidFill>
                <a:schemeClr val="bg1">
                  <a:lumMod val="20000"/>
                  <a:lumOff val="80000"/>
                </a:schemeClr>
              </a:solidFill>
              <a:latin typeface="+mj-lt"/>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3" name="Content Placeholder 2"/>
          <p:cNvSpPr>
            <a:spLocks noGrp="1"/>
          </p:cNvSpPr>
          <p:nvPr>
            <p:ph sz="quarter" idx="10"/>
          </p:nvPr>
        </p:nvSpPr>
        <p:spPr/>
        <p:txBody>
          <a:bodyPr anchor="ctr"/>
          <a:lstStyle/>
          <a:p>
            <a:pPr marL="0" lvl="0" indent="0">
              <a:buNone/>
            </a:pPr>
            <a:r>
              <a:rPr lang="en-GB" noProof="0" smtClean="0"/>
              <a:t>We suffer from not having a gap analysis coordinator yet.</a:t>
            </a:r>
          </a:p>
          <a:p>
            <a:pPr marL="0" lvl="0" indent="0">
              <a:buNone/>
            </a:pPr>
            <a:endParaRPr lang="en-GB" noProof="0" smtClean="0"/>
          </a:p>
          <a:p>
            <a:pPr marL="0" lvl="0" indent="0">
              <a:buNone/>
            </a:pPr>
            <a:r>
              <a:rPr lang="en-GB" noProof="0" smtClean="0"/>
              <a:t>Gap analysis teams per ECV domain have partly been established but not formalised yet.</a:t>
            </a:r>
          </a:p>
          <a:p>
            <a:pPr marL="0" lvl="0" indent="0">
              <a:buNone/>
            </a:pPr>
            <a:endParaRPr lang="en-GB" noProof="0" smtClean="0"/>
          </a:p>
          <a:p>
            <a:pPr marL="0" lvl="0" indent="0">
              <a:buNone/>
            </a:pPr>
            <a:r>
              <a:rPr lang="en-GB" noProof="0" smtClean="0"/>
              <a:t>Have started gap analysis tool development at EUMETSAT. </a:t>
            </a:r>
          </a:p>
          <a:p>
            <a:pPr marL="0" lvl="0" indent="0">
              <a:buNone/>
            </a:pPr>
            <a:endParaRPr lang="en-GB" noProof="0" smtClean="0"/>
          </a:p>
          <a:p>
            <a:pPr marL="0" lvl="0" indent="0">
              <a:buNone/>
            </a:pPr>
            <a:r>
              <a:rPr lang="en-GB" noProof="0" smtClean="0"/>
              <a:t>Gap analysis most likely to start in January 2017 after finalising the verification phase.</a:t>
            </a:r>
          </a:p>
          <a:p>
            <a:pPr marL="0" lvl="0" indent="0">
              <a:buNone/>
            </a:pPr>
            <a:endParaRPr lang="en-GB" noProof="0" smtClean="0"/>
          </a:p>
          <a:p>
            <a:pPr marL="0" lvl="0" indent="0">
              <a:buNone/>
            </a:pPr>
            <a:r>
              <a:rPr lang="en-GB" noProof="0" smtClean="0"/>
              <a:t>Test cases (single ECVs) may be tried earlier.</a:t>
            </a:r>
          </a:p>
          <a:p>
            <a:pPr marL="0" indent="0">
              <a:buNone/>
            </a:pPr>
            <a:endParaRPr lang="en-GB" noProof="0"/>
          </a:p>
        </p:txBody>
      </p:sp>
      <p:sp>
        <p:nvSpPr>
          <p:cNvPr id="4" name="Content Placeholder 3"/>
          <p:cNvSpPr>
            <a:spLocks noGrp="1"/>
          </p:cNvSpPr>
          <p:nvPr>
            <p:ph sz="quarter" idx="11"/>
          </p:nvPr>
        </p:nvSpPr>
        <p:spPr/>
        <p:txBody>
          <a:bodyPr anchor="ctr"/>
          <a:lstStyle/>
          <a:p>
            <a:pPr algn="ctr"/>
            <a:r>
              <a:rPr lang="en-GB" noProof="0" smtClean="0"/>
              <a:t>Gap Analysis</a:t>
            </a:r>
            <a:endParaRPr lang="en-GB" noProof="0"/>
          </a:p>
        </p:txBody>
      </p:sp>
    </p:spTree>
    <p:extLst>
      <p:ext uri="{BB962C8B-B14F-4D97-AF65-F5344CB8AC3E}">
        <p14:creationId xmlns:p14="http://schemas.microsoft.com/office/powerpoint/2010/main" val="2350825524"/>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2964279"/>
              </p:ext>
            </p:extLst>
          </p:nvPr>
        </p:nvGraphicFramePr>
        <p:xfrm>
          <a:off x="457200" y="1828800"/>
          <a:ext cx="8229600" cy="3962400"/>
        </p:xfrm>
        <a:graphic>
          <a:graphicData uri="http://schemas.openxmlformats.org/drawingml/2006/table">
            <a:tbl>
              <a:tblPr firstRow="1" bandRow="1">
                <a:tableStyleId>{5C22544A-7EE6-4342-B048-85BDC9FD1C3A}</a:tableStyleId>
              </a:tblPr>
              <a:tblGrid>
                <a:gridCol w="2133600"/>
                <a:gridCol w="4572000"/>
                <a:gridCol w="1524000"/>
              </a:tblGrid>
              <a:tr h="370840">
                <a:tc>
                  <a:txBody>
                    <a:bodyPr/>
                    <a:lstStyle/>
                    <a:p>
                      <a:pPr algn="l"/>
                      <a:r>
                        <a:rPr lang="en-GB" sz="1600" dirty="0" err="1" smtClean="0"/>
                        <a:t>Objectif</a:t>
                      </a:r>
                      <a:r>
                        <a:rPr lang="en-GB" sz="1600" dirty="0" smtClean="0"/>
                        <a:t>/Deliverable</a:t>
                      </a:r>
                      <a:endParaRPr lang="en-GB" sz="1600" dirty="0"/>
                    </a:p>
                  </a:txBody>
                  <a:tcPr anchor="ctr"/>
                </a:tc>
                <a:tc>
                  <a:txBody>
                    <a:bodyPr/>
                    <a:lstStyle/>
                    <a:p>
                      <a:r>
                        <a:rPr lang="en-GB" sz="1600" dirty="0" smtClean="0"/>
                        <a:t>Background Information</a:t>
                      </a:r>
                      <a:endParaRPr lang="en-GB" sz="1600" dirty="0"/>
                    </a:p>
                  </a:txBody>
                  <a:tcPr anchor="ctr"/>
                </a:tc>
                <a:tc>
                  <a:txBody>
                    <a:bodyPr/>
                    <a:lstStyle/>
                    <a:p>
                      <a:r>
                        <a:rPr lang="en-GB" sz="1600" dirty="0" smtClean="0"/>
                        <a:t>Target Date</a:t>
                      </a:r>
                      <a:endParaRPr lang="en-GB" sz="1600" dirty="0"/>
                    </a:p>
                  </a:txBody>
                  <a:tcPr anchor="ctr"/>
                </a:tc>
              </a:tr>
              <a:tr h="370840">
                <a:tc>
                  <a:txBody>
                    <a:bodyPr/>
                    <a:lstStyle/>
                    <a:p>
                      <a:pPr algn="l"/>
                      <a:r>
                        <a:rPr lang="en-GB" sz="1600" dirty="0" smtClean="0"/>
                        <a:t>Cycle #2 – Stage #1</a:t>
                      </a:r>
                      <a:endParaRPr lang="en-GB" sz="1600" dirty="0"/>
                    </a:p>
                  </a:txBody>
                  <a:tcPr anchor="ctr"/>
                </a:tc>
                <a:tc>
                  <a:txBody>
                    <a:bodyPr/>
                    <a:lstStyle/>
                    <a:p>
                      <a:r>
                        <a:rPr lang="en-GB" sz="1600" dirty="0" smtClean="0"/>
                        <a:t>Collection of New and Updated Information from Data Providers</a:t>
                      </a:r>
                      <a:endParaRPr lang="en-GB" sz="1600" dirty="0"/>
                    </a:p>
                  </a:txBody>
                  <a:tcPr anchor="ctr"/>
                </a:tc>
                <a:tc>
                  <a:txBody>
                    <a:bodyPr/>
                    <a:lstStyle/>
                    <a:p>
                      <a:r>
                        <a:rPr lang="en-GB" sz="1600" dirty="0" smtClean="0"/>
                        <a:t>Sep.</a:t>
                      </a:r>
                      <a:r>
                        <a:rPr lang="en-GB" sz="1600" baseline="0" dirty="0" smtClean="0"/>
                        <a:t> 2016</a:t>
                      </a:r>
                      <a:endParaRPr lang="en-GB"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Cycle #2 – Stage #2</a:t>
                      </a:r>
                    </a:p>
                  </a:txBody>
                  <a:tcPr anchor="ctr"/>
                </a:tc>
                <a:tc>
                  <a:txBody>
                    <a:bodyPr/>
                    <a:lstStyle/>
                    <a:p>
                      <a:r>
                        <a:rPr lang="en-GB" sz="1600" dirty="0" smtClean="0"/>
                        <a:t>Data Incorporation and Quality Control</a:t>
                      </a:r>
                      <a:endParaRPr lang="en-GB" sz="1600" dirty="0"/>
                    </a:p>
                  </a:txBody>
                  <a:tcPr anchor="ctr"/>
                </a:tc>
                <a:tc>
                  <a:txBody>
                    <a:bodyPr/>
                    <a:lstStyle/>
                    <a:p>
                      <a:r>
                        <a:rPr lang="en-GB" sz="1600" dirty="0" smtClean="0"/>
                        <a:t>Nov. 2016</a:t>
                      </a:r>
                      <a:endParaRPr lang="en-GB" sz="1600" dirty="0"/>
                    </a:p>
                  </a:txBody>
                  <a:tcPr anchor="ctr"/>
                </a:tc>
              </a:tr>
              <a:tr h="370840">
                <a:tc>
                  <a:txBody>
                    <a:bodyPr/>
                    <a:lstStyle/>
                    <a:p>
                      <a:pPr algn="l"/>
                      <a:r>
                        <a:rPr lang="en-GB" sz="1600" dirty="0" smtClean="0"/>
                        <a:t>Cycle #2 – Stage #3</a:t>
                      </a:r>
                      <a:endParaRPr lang="en-GB" sz="1600" dirty="0"/>
                    </a:p>
                  </a:txBody>
                  <a:tcPr anchor="ctr"/>
                </a:tc>
                <a:tc>
                  <a:txBody>
                    <a:bodyPr/>
                    <a:lstStyle/>
                    <a:p>
                      <a:r>
                        <a:rPr lang="en-GB" sz="1600" dirty="0" smtClean="0"/>
                        <a:t>Gap Analysis</a:t>
                      </a:r>
                      <a:endParaRPr lang="en-GB" sz="1600" dirty="0"/>
                    </a:p>
                  </a:txBody>
                  <a:tcPr anchor="ctr"/>
                </a:tc>
                <a:tc>
                  <a:txBody>
                    <a:bodyPr/>
                    <a:lstStyle/>
                    <a:p>
                      <a:r>
                        <a:rPr lang="en-GB" sz="1600" dirty="0" smtClean="0"/>
                        <a:t>Feb. 2017</a:t>
                      </a:r>
                      <a:endParaRPr lang="en-GB" sz="1600" dirty="0"/>
                    </a:p>
                  </a:txBody>
                  <a:tcPr anchor="ctr"/>
                </a:tc>
              </a:tr>
              <a:tr h="370840">
                <a:tc>
                  <a:txBody>
                    <a:bodyPr/>
                    <a:lstStyle/>
                    <a:p>
                      <a:pPr algn="l"/>
                      <a:r>
                        <a:rPr lang="en-GB" sz="1600" dirty="0" smtClean="0"/>
                        <a:t>Cycle #2 – Stage #4</a:t>
                      </a:r>
                      <a:endParaRPr lang="en-GB" sz="1600" dirty="0"/>
                    </a:p>
                  </a:txBody>
                  <a:tcPr anchor="ctr"/>
                </a:tc>
                <a:tc>
                  <a:txBody>
                    <a:bodyPr/>
                    <a:lstStyle/>
                    <a:p>
                      <a:r>
                        <a:rPr lang="en-GB" sz="1600" dirty="0" smtClean="0"/>
                        <a:t>Action Plan</a:t>
                      </a:r>
                      <a:endParaRPr lang="en-GB" sz="1600" dirty="0"/>
                    </a:p>
                  </a:txBody>
                  <a:tcPr anchor="ctr"/>
                </a:tc>
                <a:tc>
                  <a:txBody>
                    <a:bodyPr/>
                    <a:lstStyle/>
                    <a:p>
                      <a:r>
                        <a:rPr lang="en-GB" sz="1600" dirty="0" smtClean="0"/>
                        <a:t>Jun. 2017</a:t>
                      </a:r>
                      <a:endParaRPr lang="en-GB" sz="1600" dirty="0"/>
                    </a:p>
                  </a:txBody>
                  <a:tcPr anchor="ctr"/>
                </a:tc>
              </a:tr>
              <a:tr h="370840">
                <a:tc>
                  <a:txBody>
                    <a:bodyPr/>
                    <a:lstStyle/>
                    <a:p>
                      <a:pPr algn="l"/>
                      <a:r>
                        <a:rPr lang="en-GB" sz="1600" dirty="0" smtClean="0"/>
                        <a:t>Comp. Activity #1</a:t>
                      </a:r>
                      <a:endParaRPr lang="en-GB" sz="1600" dirty="0"/>
                    </a:p>
                  </a:txBody>
                  <a:tcPr anchor="ctr"/>
                </a:tc>
                <a:tc>
                  <a:txBody>
                    <a:bodyPr/>
                    <a:lstStyle/>
                    <a:p>
                      <a:r>
                        <a:rPr lang="en-GB" sz="1600" dirty="0" smtClean="0"/>
                        <a:t>Hosting of the ECV Inventory</a:t>
                      </a:r>
                      <a:endParaRPr lang="en-GB" sz="1600" dirty="0"/>
                    </a:p>
                  </a:txBody>
                  <a:tcPr anchor="ctr"/>
                </a:tc>
                <a:tc>
                  <a:txBody>
                    <a:bodyPr/>
                    <a:lstStyle/>
                    <a:p>
                      <a:r>
                        <a:rPr lang="en-GB" sz="1600" dirty="0" smtClean="0"/>
                        <a:t>Dec. 2016</a:t>
                      </a:r>
                      <a:endParaRPr lang="en-GB"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Comp. Activity #2</a:t>
                      </a:r>
                    </a:p>
                  </a:txBody>
                  <a:tcPr anchor="ctr"/>
                </a:tc>
                <a:tc>
                  <a:txBody>
                    <a:bodyPr/>
                    <a:lstStyle/>
                    <a:p>
                      <a:r>
                        <a:rPr lang="en-GB" sz="1600" dirty="0" smtClean="0"/>
                        <a:t>Development of Further ECV Inventory Capabilities</a:t>
                      </a:r>
                      <a:endParaRPr lang="en-GB" sz="1600" dirty="0"/>
                    </a:p>
                  </a:txBody>
                  <a:tcPr anchor="ctr"/>
                </a:tc>
                <a:tc>
                  <a:txBody>
                    <a:bodyPr/>
                    <a:lstStyle/>
                    <a:p>
                      <a:r>
                        <a:rPr lang="en-GB" sz="1600" dirty="0" smtClean="0"/>
                        <a:t>Feb.2019</a:t>
                      </a:r>
                      <a:endParaRPr lang="en-GB"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Comp. Activity #3</a:t>
                      </a:r>
                    </a:p>
                  </a:txBody>
                  <a:tcPr anchor="ctr"/>
                </a:tc>
                <a:tc>
                  <a:txBody>
                    <a:bodyPr/>
                    <a:lstStyle/>
                    <a:p>
                      <a:r>
                        <a:rPr lang="en-GB" sz="1600" dirty="0" smtClean="0"/>
                        <a:t>Development</a:t>
                      </a:r>
                      <a:r>
                        <a:rPr lang="en-GB" sz="1600" baseline="0" dirty="0" smtClean="0"/>
                        <a:t> / Promotion of Case Studies</a:t>
                      </a:r>
                      <a:endParaRPr lang="en-GB" sz="1600" dirty="0"/>
                    </a:p>
                  </a:txBody>
                  <a:tcPr anchor="ctr"/>
                </a:tc>
                <a:tc>
                  <a:txBody>
                    <a:bodyPr/>
                    <a:lstStyle/>
                    <a:p>
                      <a:r>
                        <a:rPr lang="en-GB" sz="1600" dirty="0" smtClean="0"/>
                        <a:t>Sep 2017</a:t>
                      </a:r>
                      <a:endParaRPr lang="en-GB"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Comp. Activity #4</a:t>
                      </a:r>
                    </a:p>
                  </a:txBody>
                  <a:tcPr anchor="ctr"/>
                </a:tc>
                <a:tc>
                  <a:txBody>
                    <a:bodyPr/>
                    <a:lstStyle/>
                    <a:p>
                      <a:r>
                        <a:rPr lang="en-GB" sz="1600" dirty="0" smtClean="0"/>
                        <a:t>Development and Maintenance of a </a:t>
                      </a:r>
                      <a:r>
                        <a:rPr lang="en-GB" sz="1600" dirty="0" err="1" smtClean="0"/>
                        <a:t>WGClimate</a:t>
                      </a:r>
                      <a:r>
                        <a:rPr lang="en-GB" sz="1600" dirty="0" smtClean="0"/>
                        <a:t> Web Site</a:t>
                      </a:r>
                      <a:endParaRPr lang="en-GB" sz="1600" dirty="0"/>
                    </a:p>
                  </a:txBody>
                  <a:tcPr anchor="ctr"/>
                </a:tc>
                <a:tc>
                  <a:txBody>
                    <a:bodyPr/>
                    <a:lstStyle/>
                    <a:p>
                      <a:r>
                        <a:rPr lang="en-GB" sz="1600" dirty="0" smtClean="0"/>
                        <a:t>Sep 2017</a:t>
                      </a:r>
                      <a:endParaRPr lang="en-GB" sz="1600" dirty="0"/>
                    </a:p>
                  </a:txBody>
                  <a:tcPr anchor="ctr"/>
                </a:tc>
              </a:tr>
            </a:tbl>
          </a:graphicData>
        </a:graphic>
      </p:graphicFrame>
      <p:sp>
        <p:nvSpPr>
          <p:cNvPr id="4" name="Footer Placeholder 3"/>
          <p:cNvSpPr>
            <a:spLocks noGrp="1"/>
          </p:cNvSpPr>
          <p:nvPr>
            <p:ph type="ftr" sz="quarter" idx="11"/>
          </p:nvPr>
        </p:nvSpPr>
        <p:spPr/>
        <p:txBody>
          <a:bodyPr/>
          <a:lstStyle/>
          <a:p>
            <a:r>
              <a:rPr lang="en-US" smtClean="0"/>
              <a:t>Joint CEOS/CGMS Working Group on Climate</a:t>
            </a:r>
            <a:endParaRPr lang="en-US" dirty="0"/>
          </a:p>
        </p:txBody>
      </p:sp>
    </p:spTree>
    <p:extLst>
      <p:ext uri="{BB962C8B-B14F-4D97-AF65-F5344CB8AC3E}">
        <p14:creationId xmlns:p14="http://schemas.microsoft.com/office/powerpoint/2010/main" val="293524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9666" name="Picture 2"/>
          <p:cNvPicPr>
            <a:picLocks noChangeAspect="1" noChangeArrowheads="1"/>
          </p:cNvPicPr>
          <p:nvPr/>
        </p:nvPicPr>
        <p:blipFill>
          <a:blip r:embed="rId2" cstate="print"/>
          <a:srcRect/>
          <a:stretch>
            <a:fillRect/>
          </a:stretch>
        </p:blipFill>
        <p:spPr bwMode="auto">
          <a:xfrm>
            <a:off x="475468" y="1143000"/>
            <a:ext cx="8193063" cy="4806632"/>
          </a:xfrm>
          <a:prstGeom prst="rect">
            <a:avLst/>
          </a:prstGeom>
          <a:noFill/>
          <a:ln w="9525">
            <a:noFill/>
            <a:miter lim="800000"/>
            <a:headEnd/>
            <a:tailEnd/>
          </a:ln>
        </p:spPr>
      </p:pic>
      <p:sp>
        <p:nvSpPr>
          <p:cNvPr id="2" name="Title 1"/>
          <p:cNvSpPr>
            <a:spLocks noGrp="1"/>
          </p:cNvSpPr>
          <p:nvPr>
            <p:ph type="title"/>
          </p:nvPr>
        </p:nvSpPr>
        <p:spPr>
          <a:xfrm>
            <a:off x="1752601" y="3"/>
            <a:ext cx="5867400" cy="1142997"/>
          </a:xfrm>
        </p:spPr>
        <p:txBody>
          <a:bodyPr anchor="ctr">
            <a:normAutofit/>
          </a:bodyPr>
          <a:lstStyle/>
          <a:p>
            <a:pPr algn="ctr"/>
            <a:r>
              <a:rPr lang="en-GB" sz="2800" noProof="0" smtClean="0"/>
              <a:t>The Architecture for Climate Monitoring from Space</a:t>
            </a:r>
            <a:endParaRPr lang="en-GB" sz="2800" noProof="0"/>
          </a:p>
        </p:txBody>
      </p:sp>
      <p:sp>
        <p:nvSpPr>
          <p:cNvPr id="7" name="TextBox 6"/>
          <p:cNvSpPr txBox="1"/>
          <p:nvPr/>
        </p:nvSpPr>
        <p:spPr>
          <a:xfrm>
            <a:off x="1" y="6096000"/>
            <a:ext cx="9144000" cy="646331"/>
          </a:xfrm>
          <a:prstGeom prst="rect">
            <a:avLst/>
          </a:prstGeom>
          <a:noFill/>
        </p:spPr>
        <p:txBody>
          <a:bodyPr wrap="square" rtlCol="0">
            <a:spAutoFit/>
          </a:bodyPr>
          <a:lstStyle/>
          <a:p>
            <a:pPr algn="ctr"/>
            <a:r>
              <a:rPr lang="en-GB" dirty="0" smtClean="0">
                <a:solidFill>
                  <a:schemeClr val="tx1"/>
                </a:solidFill>
                <a:latin typeface="Arial" pitchFamily="34" charset="0"/>
                <a:cs typeface="Arial" pitchFamily="34" charset="0"/>
              </a:rPr>
              <a:t>Implementation coordinated by </a:t>
            </a:r>
          </a:p>
          <a:p>
            <a:pPr algn="ctr"/>
            <a:r>
              <a:rPr lang="en-GB" dirty="0" smtClean="0">
                <a:solidFill>
                  <a:schemeClr val="tx1"/>
                </a:solidFill>
                <a:latin typeface="Arial" pitchFamily="34" charset="0"/>
                <a:cs typeface="Arial" pitchFamily="34" charset="0"/>
              </a:rPr>
              <a:t>Joint CEOS – CGMS Working Group on Climate (</a:t>
            </a:r>
            <a:r>
              <a:rPr lang="en-GB" dirty="0" err="1" smtClean="0">
                <a:solidFill>
                  <a:schemeClr val="tx1"/>
                </a:solidFill>
                <a:latin typeface="Arial" pitchFamily="34" charset="0"/>
                <a:cs typeface="Arial" pitchFamily="34" charset="0"/>
              </a:rPr>
              <a:t>WGClimate</a:t>
            </a:r>
            <a:r>
              <a:rPr lang="en-GB" dirty="0" smtClean="0">
                <a:solidFill>
                  <a:schemeClr val="tx1"/>
                </a:solidFill>
                <a:latin typeface="Arial" pitchFamily="34" charset="0"/>
                <a:cs typeface="Arial" pitchFamily="34" charset="0"/>
              </a:rPr>
              <a:t>)</a:t>
            </a:r>
            <a:endParaRPr lang="en-GB" dirty="0">
              <a:solidFill>
                <a:schemeClr val="tx1"/>
              </a:solidFill>
              <a:latin typeface="Arial" pitchFamily="34" charset="0"/>
              <a:cs typeface="Arial" pitchFamily="34" charset="0"/>
            </a:endParaRPr>
          </a:p>
        </p:txBody>
      </p:sp>
      <p:sp>
        <p:nvSpPr>
          <p:cNvPr id="369670" name="AutoShape 6" descr="Résultat de recherche d'images pour &quot;CEOS logo&quot;"/>
          <p:cNvSpPr>
            <a:spLocks noChangeAspect="1" noChangeArrowheads="1"/>
          </p:cNvSpPr>
          <p:nvPr/>
        </p:nvSpPr>
        <p:spPr bwMode="auto">
          <a:xfrm>
            <a:off x="143608" y="-136525"/>
            <a:ext cx="274027" cy="296863"/>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10261372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5638800" cy="990600"/>
          </a:xfrm>
        </p:spPr>
        <p:txBody>
          <a:bodyPr anchor="ctr"/>
          <a:lstStyle/>
          <a:p>
            <a:pPr algn="ctr"/>
            <a:r>
              <a:rPr lang="en-GB" noProof="0" smtClean="0"/>
              <a:t>Importance of the ECV Inventory</a:t>
            </a:r>
            <a:endParaRPr lang="en-GB" noProof="0"/>
          </a:p>
        </p:txBody>
      </p:sp>
      <p:sp>
        <p:nvSpPr>
          <p:cNvPr id="4" name="Content Placeholder 3"/>
          <p:cNvSpPr>
            <a:spLocks noGrp="1"/>
          </p:cNvSpPr>
          <p:nvPr>
            <p:ph sz="quarter" idx="1"/>
          </p:nvPr>
        </p:nvSpPr>
        <p:spPr>
          <a:xfrm>
            <a:off x="467544" y="1412776"/>
            <a:ext cx="4032448" cy="4752528"/>
          </a:xfrm>
        </p:spPr>
        <p:txBody>
          <a:bodyPr>
            <a:noAutofit/>
          </a:bodyPr>
          <a:lstStyle/>
          <a:p>
            <a:pPr>
              <a:spcBef>
                <a:spcPts val="0"/>
              </a:spcBef>
            </a:pPr>
            <a:r>
              <a:rPr lang="en-GB" sz="2200" noProof="0" smtClean="0">
                <a:solidFill>
                  <a:schemeClr val="tx2"/>
                </a:solidFill>
              </a:rPr>
              <a:t>Based on a questionnaire it describes the current and planned monitoring capability on an ECV basis;</a:t>
            </a:r>
          </a:p>
          <a:p>
            <a:pPr>
              <a:spcBef>
                <a:spcPts val="0"/>
              </a:spcBef>
            </a:pPr>
            <a:r>
              <a:rPr lang="en-GB" sz="2200" noProof="0" smtClean="0">
                <a:solidFill>
                  <a:schemeClr val="tx2"/>
                </a:solidFill>
              </a:rPr>
              <a:t>Provides specific information per data record (some being not part of meta data);</a:t>
            </a:r>
          </a:p>
          <a:p>
            <a:pPr>
              <a:spcBef>
                <a:spcPts val="0"/>
              </a:spcBef>
            </a:pPr>
            <a:r>
              <a:rPr lang="en-GB" sz="2200" noProof="0" smtClean="0">
                <a:solidFill>
                  <a:schemeClr val="tx2"/>
                </a:solidFill>
              </a:rPr>
              <a:t>Establishes traceability  with respect to GCOS principles, requirements and guidelines;</a:t>
            </a:r>
          </a:p>
          <a:p>
            <a:pPr>
              <a:spcBef>
                <a:spcPts val="0"/>
              </a:spcBef>
            </a:pPr>
            <a:r>
              <a:rPr lang="en-GB" sz="2200" noProof="0" smtClean="0">
                <a:solidFill>
                  <a:schemeClr val="tx2"/>
                </a:solidFill>
              </a:rPr>
              <a:t>Directly supports gap analysis by its structure.</a:t>
            </a:r>
          </a:p>
        </p:txBody>
      </p:sp>
      <p:graphicFrame>
        <p:nvGraphicFramePr>
          <p:cNvPr id="5" name="Content Placeholder 3"/>
          <p:cNvGraphicFramePr>
            <a:graphicFrameLocks/>
          </p:cNvGraphicFramePr>
          <p:nvPr>
            <p:extLst>
              <p:ext uri="{D42A27DB-BD31-4B8C-83A1-F6EECF244321}">
                <p14:modId xmlns:p14="http://schemas.microsoft.com/office/powerpoint/2010/main" val="707978455"/>
              </p:ext>
            </p:extLst>
          </p:nvPr>
        </p:nvGraphicFramePr>
        <p:xfrm>
          <a:off x="5186536" y="2438400"/>
          <a:ext cx="3347864"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5838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nchor="ctr">
            <a:normAutofit fontScale="55000" lnSpcReduction="20000"/>
          </a:bodyPr>
          <a:lstStyle/>
          <a:p>
            <a:pPr>
              <a:lnSpc>
                <a:spcPct val="120000"/>
              </a:lnSpc>
              <a:spcBef>
                <a:spcPts val="1200"/>
              </a:spcBef>
            </a:pPr>
            <a:r>
              <a:rPr lang="en-GB" sz="3400" noProof="0" smtClean="0">
                <a:solidFill>
                  <a:schemeClr val="tx2"/>
                </a:solidFill>
              </a:rPr>
              <a:t>Description of current and future monitoring capability on an ECV basis allows easier response to e.g. GCOS IP (may suffer from mismatch after update but discussion on ECV list in GCOS not finished);</a:t>
            </a:r>
          </a:p>
          <a:p>
            <a:pPr>
              <a:lnSpc>
                <a:spcPct val="120000"/>
              </a:lnSpc>
              <a:spcBef>
                <a:spcPts val="1200"/>
              </a:spcBef>
            </a:pPr>
            <a:r>
              <a:rPr lang="en-GB" sz="3400" noProof="0" smtClean="0">
                <a:solidFill>
                  <a:schemeClr val="tx2"/>
                </a:solidFill>
              </a:rPr>
              <a:t>Combined perspective of the logical and physical views of the architecture should enable the definition of an optimum “macroscale” space system configuration and its components; </a:t>
            </a:r>
          </a:p>
          <a:p>
            <a:pPr>
              <a:lnSpc>
                <a:spcPct val="120000"/>
              </a:lnSpc>
              <a:spcBef>
                <a:spcPts val="1200"/>
              </a:spcBef>
            </a:pPr>
            <a:r>
              <a:rPr lang="en-GB" sz="3400" noProof="0" smtClean="0">
                <a:solidFill>
                  <a:schemeClr val="tx2"/>
                </a:solidFill>
              </a:rPr>
              <a:t>Used at the ECV/product level to identify gaps and shortfalls as well as to provide recommendations for action; </a:t>
            </a:r>
          </a:p>
          <a:p>
            <a:pPr>
              <a:lnSpc>
                <a:spcPct val="120000"/>
              </a:lnSpc>
              <a:spcBef>
                <a:spcPts val="1200"/>
              </a:spcBef>
            </a:pPr>
            <a:r>
              <a:rPr lang="en-GB" sz="3400" noProof="0" smtClean="0">
                <a:solidFill>
                  <a:schemeClr val="tx2"/>
                </a:solidFill>
              </a:rPr>
              <a:t>Formulation of a coordinated action plan to address recommendations;</a:t>
            </a:r>
          </a:p>
          <a:p>
            <a:pPr>
              <a:lnSpc>
                <a:spcPct val="120000"/>
              </a:lnSpc>
              <a:spcBef>
                <a:spcPts val="1200"/>
              </a:spcBef>
            </a:pPr>
            <a:r>
              <a:rPr lang="en-GB" sz="3400" noProof="0" smtClean="0">
                <a:solidFill>
                  <a:schemeClr val="tx2"/>
                </a:solidFill>
              </a:rPr>
              <a:t>Trigger for the medium‐term activities that need to be undertaken to sustain the long‐term implementation of the architecture.</a:t>
            </a:r>
          </a:p>
          <a:p>
            <a:endParaRPr lang="en-GB" noProof="0"/>
          </a:p>
        </p:txBody>
      </p:sp>
      <p:sp>
        <p:nvSpPr>
          <p:cNvPr id="3" name="Content Placeholder 2"/>
          <p:cNvSpPr>
            <a:spLocks noGrp="1"/>
          </p:cNvSpPr>
          <p:nvPr>
            <p:ph sz="quarter" idx="11"/>
          </p:nvPr>
        </p:nvSpPr>
        <p:spPr>
          <a:xfrm>
            <a:off x="2057400" y="76200"/>
            <a:ext cx="4953000" cy="1066800"/>
          </a:xfrm>
        </p:spPr>
        <p:txBody>
          <a:bodyPr anchor="ctr"/>
          <a:lstStyle/>
          <a:p>
            <a:r>
              <a:rPr lang="en-GB" noProof="0"/>
              <a:t>Usage of the ECV Inventory by WG Climate</a:t>
            </a:r>
          </a:p>
        </p:txBody>
      </p:sp>
    </p:spTree>
    <p:extLst>
      <p:ext uri="{BB962C8B-B14F-4D97-AF65-F5344CB8AC3E}">
        <p14:creationId xmlns:p14="http://schemas.microsoft.com/office/powerpoint/2010/main" val="403740669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nchor="ctr"/>
          <a:lstStyle/>
          <a:p>
            <a:pPr>
              <a:spcBef>
                <a:spcPts val="1200"/>
              </a:spcBef>
            </a:pPr>
            <a:r>
              <a:rPr lang="en-GB" sz="2400" noProof="0" smtClean="0">
                <a:solidFill>
                  <a:schemeClr val="tx2"/>
                </a:solidFill>
              </a:rPr>
              <a:t>Can inform data record users  with a public repository of verified information on what is available and how to access the data; </a:t>
            </a:r>
          </a:p>
          <a:p>
            <a:pPr>
              <a:spcBef>
                <a:spcPts val="1200"/>
              </a:spcBef>
            </a:pPr>
            <a:r>
              <a:rPr lang="en-GB" sz="2400" noProof="0" smtClean="0">
                <a:solidFill>
                  <a:schemeClr val="tx2"/>
                </a:solidFill>
              </a:rPr>
              <a:t>Can inform climate services on what to use;</a:t>
            </a:r>
          </a:p>
          <a:p>
            <a:pPr>
              <a:spcBef>
                <a:spcPts val="1200"/>
              </a:spcBef>
            </a:pPr>
            <a:r>
              <a:rPr lang="en-GB" sz="2400" noProof="0" smtClean="0">
                <a:solidFill>
                  <a:schemeClr val="tx2"/>
                </a:solidFill>
              </a:rPr>
              <a:t>Can inform data providers on competitive situations;</a:t>
            </a:r>
          </a:p>
          <a:p>
            <a:pPr>
              <a:spcBef>
                <a:spcPts val="1200"/>
              </a:spcBef>
            </a:pPr>
            <a:r>
              <a:rPr lang="en-GB" sz="2400" noProof="0" smtClean="0">
                <a:solidFill>
                  <a:schemeClr val="tx2"/>
                </a:solidFill>
              </a:rPr>
              <a:t>Can inform developers with whom to collaborate;</a:t>
            </a:r>
          </a:p>
          <a:p>
            <a:pPr>
              <a:spcBef>
                <a:spcPts val="1200"/>
              </a:spcBef>
            </a:pPr>
            <a:r>
              <a:rPr lang="en-GB" sz="2400" noProof="0" smtClean="0">
                <a:solidFill>
                  <a:schemeClr val="tx2"/>
                </a:solidFill>
              </a:rPr>
              <a:t>Can inform reviewers of proposals for new CDRs if it is worth investing ...</a:t>
            </a:r>
          </a:p>
        </p:txBody>
      </p:sp>
      <p:sp>
        <p:nvSpPr>
          <p:cNvPr id="3" name="Content Placeholder 2"/>
          <p:cNvSpPr>
            <a:spLocks noGrp="1"/>
          </p:cNvSpPr>
          <p:nvPr>
            <p:ph sz="quarter" idx="11"/>
          </p:nvPr>
        </p:nvSpPr>
        <p:spPr/>
        <p:txBody>
          <a:bodyPr/>
          <a:lstStyle/>
          <a:p>
            <a:r>
              <a:rPr lang="en-GB" noProof="0"/>
              <a:t>Potential Usages of the ECV Inventory beyond the WGClimate </a:t>
            </a:r>
          </a:p>
        </p:txBody>
      </p:sp>
    </p:spTree>
    <p:extLst>
      <p:ext uri="{BB962C8B-B14F-4D97-AF65-F5344CB8AC3E}">
        <p14:creationId xmlns:p14="http://schemas.microsoft.com/office/powerpoint/2010/main" val="267055708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nchor="ctr"/>
          <a:lstStyle/>
          <a:p>
            <a:pPr marL="0" indent="0">
              <a:buNone/>
            </a:pPr>
            <a:r>
              <a:rPr lang="en-GB" noProof="0" smtClean="0"/>
              <a:t>Total number of entries: 318 (219 current + 99 future)</a:t>
            </a:r>
          </a:p>
          <a:p>
            <a:pPr marL="0" indent="0">
              <a:buNone/>
            </a:pPr>
            <a:r>
              <a:rPr lang="en-GB" noProof="0" smtClean="0"/>
              <a:t>Submitted entries: 64, of which 18 are verified – please note that many entries have been un-submitted after a first round of verification, and are now being edited/corrected by the responders.</a:t>
            </a:r>
          </a:p>
          <a:p>
            <a:pPr marL="0" indent="0">
              <a:buNone/>
            </a:pPr>
            <a:r>
              <a:rPr lang="en-GB" noProof="0" smtClean="0"/>
              <a:t> </a:t>
            </a:r>
          </a:p>
          <a:p>
            <a:pPr marL="0" indent="0">
              <a:buNone/>
            </a:pPr>
            <a:r>
              <a:rPr lang="en-GB" noProof="0" smtClean="0"/>
              <a:t>As for the Domains, so far we have:</a:t>
            </a:r>
          </a:p>
          <a:p>
            <a:r>
              <a:rPr lang="en-GB" noProof="0" smtClean="0"/>
              <a:t>Atmosphere 171 (111C + 60F)</a:t>
            </a:r>
          </a:p>
          <a:p>
            <a:r>
              <a:rPr lang="en-GB" noProof="0" smtClean="0"/>
              <a:t>Land 37 (18C + 19F)</a:t>
            </a:r>
          </a:p>
          <a:p>
            <a:r>
              <a:rPr lang="en-GB" noProof="0" smtClean="0"/>
              <a:t>Ocean 33 (17C + 16F)</a:t>
            </a:r>
          </a:p>
          <a:p>
            <a:pPr marL="0" indent="0">
              <a:buNone/>
            </a:pPr>
            <a:endParaRPr lang="en-GB" noProof="0" smtClean="0"/>
          </a:p>
          <a:p>
            <a:pPr marL="0" indent="0">
              <a:buNone/>
            </a:pPr>
            <a:r>
              <a:rPr lang="en-GB" noProof="0" smtClean="0"/>
              <a:t>Still undefined 77 (mainly entries that have been copied from ECV Inventory #1 and have not been completed)</a:t>
            </a:r>
            <a:endParaRPr lang="en-GB" noProof="0"/>
          </a:p>
        </p:txBody>
      </p:sp>
      <p:sp>
        <p:nvSpPr>
          <p:cNvPr id="4" name="Content Placeholder 3"/>
          <p:cNvSpPr>
            <a:spLocks noGrp="1"/>
          </p:cNvSpPr>
          <p:nvPr>
            <p:ph sz="quarter" idx="11"/>
          </p:nvPr>
        </p:nvSpPr>
        <p:spPr>
          <a:xfrm>
            <a:off x="2057400" y="304800"/>
            <a:ext cx="5029200" cy="533400"/>
          </a:xfrm>
        </p:spPr>
        <p:txBody>
          <a:bodyPr/>
          <a:lstStyle/>
          <a:p>
            <a:r>
              <a:rPr lang="en-GB" noProof="0" smtClean="0"/>
              <a:t>ECV Inventory Status</a:t>
            </a:r>
            <a:endParaRPr lang="en-GB" noProof="0"/>
          </a:p>
        </p:txBody>
      </p:sp>
    </p:spTree>
    <p:extLst>
      <p:ext uri="{BB962C8B-B14F-4D97-AF65-F5344CB8AC3E}">
        <p14:creationId xmlns:p14="http://schemas.microsoft.com/office/powerpoint/2010/main" val="5555404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457200" y="1371600"/>
            <a:ext cx="8153400" cy="5181600"/>
          </a:xfrm>
        </p:spPr>
        <p:txBody>
          <a:bodyPr/>
          <a:lstStyle/>
          <a:p>
            <a:pPr marL="0" indent="0">
              <a:buNone/>
            </a:pPr>
            <a:r>
              <a:rPr lang="en-GB" sz="1200" noProof="0" smtClean="0"/>
              <a:t>Responders: 125 registered, 43 really active</a:t>
            </a:r>
          </a:p>
          <a:p>
            <a:pPr marL="0" indent="0">
              <a:buNone/>
            </a:pPr>
            <a:r>
              <a:rPr lang="en-GB" sz="1200" noProof="0" smtClean="0"/>
              <a:t> </a:t>
            </a:r>
          </a:p>
          <a:p>
            <a:r>
              <a:rPr lang="en-GB" sz="1200" noProof="0" smtClean="0"/>
              <a:t>NASA 103 (some may end up as dummies; many responders have given no input so far)</a:t>
            </a:r>
          </a:p>
          <a:p>
            <a:r>
              <a:rPr lang="en-GB" sz="1200" noProof="0" smtClean="0"/>
              <a:t>EUMETSAT+SAF 98 (ROM SAF still missing)</a:t>
            </a:r>
          </a:p>
          <a:p>
            <a:r>
              <a:rPr lang="en-GB" sz="1200" noProof="0" smtClean="0"/>
              <a:t>NOAA 25 (some activity and interaction ongoing; 2 entries have been completed and re-submitted)</a:t>
            </a:r>
          </a:p>
          <a:p>
            <a:r>
              <a:rPr lang="en-GB" sz="1200" noProof="0" smtClean="0"/>
              <a:t>ESA-CCI: 38 +* (still no response at all from ESA-CCI Ozone, and still no input from Ocean Colour, Sea Ice, Ice Sheets Greenland; Glaciers gave offline input but no input into the web interface)</a:t>
            </a:r>
          </a:p>
          <a:p>
            <a:r>
              <a:rPr lang="en-GB" sz="1200" noProof="0" smtClean="0"/>
              <a:t>UKSA: 33 -* (* there is some overlap between UKSA and ESA-CCI responders, so only after verification of entries the numbers can be final)</a:t>
            </a:r>
          </a:p>
          <a:p>
            <a:r>
              <a:rPr lang="en-GB" sz="1200" noProof="0" smtClean="0"/>
              <a:t>USGS 10</a:t>
            </a:r>
          </a:p>
          <a:p>
            <a:r>
              <a:rPr lang="en-GB" sz="1200" noProof="0" smtClean="0"/>
              <a:t>CNES 6 (still no feedback from Thierry Guinle)</a:t>
            </a:r>
          </a:p>
          <a:p>
            <a:r>
              <a:rPr lang="en-GB" sz="1200" noProof="0" smtClean="0"/>
              <a:t>EC 2 (C3S, awaiting signing of contracts but input of ‘future’ CDRs sure to come; no response from JRC)</a:t>
            </a:r>
          </a:p>
          <a:p>
            <a:r>
              <a:rPr lang="en-GB" sz="1200" noProof="0" smtClean="0"/>
              <a:t>JAXA 0 (help sent, awaiting activity)</a:t>
            </a:r>
          </a:p>
          <a:p>
            <a:r>
              <a:rPr lang="en-GB" sz="1200" noProof="0" smtClean="0"/>
              <a:t>UK Met Office 0 (small input announced on SST) </a:t>
            </a:r>
          </a:p>
          <a:p>
            <a:r>
              <a:rPr lang="en-GB" sz="1200" noProof="0" smtClean="0"/>
              <a:t>CSA, ISRO, KMA (status unknown, e-mail contact but no input)</a:t>
            </a:r>
          </a:p>
          <a:p>
            <a:r>
              <a:rPr lang="en-GB" sz="1200" noProof="0" smtClean="0"/>
              <a:t>NSC, CMA, INPE, DLR (FPs stated there would be no input)</a:t>
            </a:r>
          </a:p>
          <a:p>
            <a:r>
              <a:rPr lang="en-GB" sz="1200" noProof="0" smtClean="0"/>
              <a:t>ASI, Roshydromet, JMA (no feedback at all)</a:t>
            </a:r>
          </a:p>
          <a:p>
            <a:pPr marL="0" indent="0">
              <a:buNone/>
            </a:pPr>
            <a:r>
              <a:rPr lang="en-GB" sz="1200" noProof="0" smtClean="0"/>
              <a:t> </a:t>
            </a:r>
          </a:p>
          <a:p>
            <a:pPr marL="0" indent="0">
              <a:buNone/>
            </a:pPr>
            <a:r>
              <a:rPr lang="en-GB" sz="1200" noProof="0" smtClean="0"/>
              <a:t>Comment: For some agencies such as ASI and Rshydromet we do not have expectations. However, no response from JMA and some ESA projects is a disappointment.</a:t>
            </a:r>
            <a:endParaRPr lang="en-GB" sz="1200" noProof="0"/>
          </a:p>
        </p:txBody>
      </p:sp>
      <p:sp>
        <p:nvSpPr>
          <p:cNvPr id="4" name="Content Placeholder 3"/>
          <p:cNvSpPr>
            <a:spLocks noGrp="1"/>
          </p:cNvSpPr>
          <p:nvPr>
            <p:ph sz="quarter" idx="11"/>
          </p:nvPr>
        </p:nvSpPr>
        <p:spPr/>
        <p:txBody>
          <a:bodyPr/>
          <a:lstStyle/>
          <a:p>
            <a:r>
              <a:rPr lang="en-GB" noProof="0" smtClean="0"/>
              <a:t>Agencies contributions</a:t>
            </a:r>
            <a:endParaRPr lang="en-GB" noProof="0"/>
          </a:p>
        </p:txBody>
      </p:sp>
    </p:spTree>
    <p:extLst>
      <p:ext uri="{BB962C8B-B14F-4D97-AF65-F5344CB8AC3E}">
        <p14:creationId xmlns:p14="http://schemas.microsoft.com/office/powerpoint/2010/main" val="235082552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nchor="ctr"/>
          <a:lstStyle/>
          <a:p>
            <a:pPr marL="0" indent="0">
              <a:buNone/>
            </a:pPr>
            <a:r>
              <a:rPr lang="en-GB" sz="1800" b="1" noProof="0" smtClean="0"/>
              <a:t> </a:t>
            </a:r>
            <a:endParaRPr lang="en-GB" sz="1800" noProof="0" smtClean="0"/>
          </a:p>
          <a:p>
            <a:pPr marL="0" indent="0">
              <a:buNone/>
            </a:pPr>
            <a:r>
              <a:rPr lang="en-GB" sz="1800" noProof="0" smtClean="0"/>
              <a:t>Deadline was extended from 30 Sep to 31 October;</a:t>
            </a:r>
          </a:p>
          <a:p>
            <a:pPr marL="0" indent="0">
              <a:buNone/>
            </a:pPr>
            <a:endParaRPr lang="en-GB" sz="1800" noProof="0" smtClean="0"/>
          </a:p>
          <a:p>
            <a:pPr marL="0" indent="0">
              <a:buNone/>
            </a:pPr>
            <a:r>
              <a:rPr lang="en-GB" sz="1800" noProof="0" smtClean="0"/>
              <a:t>We expect that we will complete and verify data record entries that were started;</a:t>
            </a:r>
          </a:p>
          <a:p>
            <a:pPr marL="0" indent="0">
              <a:buNone/>
            </a:pPr>
            <a:endParaRPr lang="en-GB" sz="1800" noProof="0" smtClean="0"/>
          </a:p>
          <a:p>
            <a:pPr marL="0" indent="0">
              <a:buNone/>
            </a:pPr>
            <a:r>
              <a:rPr lang="en-GB" sz="1800" noProof="0" smtClean="0"/>
              <a:t>We provide agencies who have not reacted so far a 2 weeks grace period after the CEOS Plenary to provide inputs;</a:t>
            </a:r>
          </a:p>
          <a:p>
            <a:pPr marL="0" indent="0">
              <a:buNone/>
            </a:pPr>
            <a:endParaRPr lang="en-GB" sz="1800" noProof="0" smtClean="0"/>
          </a:p>
          <a:p>
            <a:pPr marL="0" indent="0">
              <a:buNone/>
            </a:pPr>
            <a:r>
              <a:rPr lang="en-GB" sz="1800" noProof="0" smtClean="0"/>
              <a:t>We will start closing down the population phase on 21 November, i.e., no new entries after that date </a:t>
            </a:r>
            <a:endParaRPr lang="en-GB" sz="1800" noProof="0"/>
          </a:p>
        </p:txBody>
      </p:sp>
      <p:sp>
        <p:nvSpPr>
          <p:cNvPr id="4" name="Content Placeholder 3"/>
          <p:cNvSpPr>
            <a:spLocks noGrp="1"/>
          </p:cNvSpPr>
          <p:nvPr>
            <p:ph sz="quarter" idx="11"/>
          </p:nvPr>
        </p:nvSpPr>
        <p:spPr>
          <a:xfrm>
            <a:off x="1828800" y="304800"/>
            <a:ext cx="5486400" cy="533400"/>
          </a:xfrm>
        </p:spPr>
        <p:txBody>
          <a:bodyPr anchor="ctr"/>
          <a:lstStyle/>
          <a:p>
            <a:pPr algn="ctr"/>
            <a:r>
              <a:rPr lang="en-GB" noProof="0" smtClean="0"/>
              <a:t>ECV Inventory Population Close out</a:t>
            </a:r>
            <a:endParaRPr lang="en-GB" noProof="0"/>
          </a:p>
        </p:txBody>
      </p:sp>
    </p:spTree>
    <p:extLst>
      <p:ext uri="{BB962C8B-B14F-4D97-AF65-F5344CB8AC3E}">
        <p14:creationId xmlns:p14="http://schemas.microsoft.com/office/powerpoint/2010/main" val="235082552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p:txBody>
          <a:bodyPr anchor="ctr"/>
          <a:lstStyle/>
          <a:p>
            <a:pPr marL="0" lvl="0" indent="0">
              <a:buNone/>
            </a:pPr>
            <a:r>
              <a:rPr lang="en-GB" sz="1800" noProof="0" smtClean="0"/>
              <a:t>We observe huge diversity of “quality” of inputs – mainly regarding supporting documentation</a:t>
            </a:r>
          </a:p>
          <a:p>
            <a:pPr marL="0" lvl="0" indent="0">
              <a:buNone/>
            </a:pPr>
            <a:endParaRPr lang="en-GB" sz="1800" noProof="0" smtClean="0"/>
          </a:p>
          <a:p>
            <a:pPr marL="0" lvl="0" indent="0">
              <a:buNone/>
            </a:pPr>
            <a:r>
              <a:rPr lang="en-GB" sz="1800" noProof="0" smtClean="0"/>
              <a:t>QC is progressing very slow, in parallel with all the remaining support to delayed responders</a:t>
            </a:r>
          </a:p>
          <a:p>
            <a:pPr marL="0" lvl="0" indent="0">
              <a:buNone/>
            </a:pPr>
            <a:endParaRPr lang="en-GB" sz="1800" noProof="0" smtClean="0"/>
          </a:p>
          <a:p>
            <a:pPr marL="0" lvl="0" indent="0">
              <a:buNone/>
            </a:pPr>
            <a:r>
              <a:rPr lang="en-GB" sz="1800" noProof="0" smtClean="0"/>
              <a:t>We know some cases where the agencies arms are too short, e.g., for Remote Sensing Systems in the USA that hold one of the best know MSU data sets. We will get in  contact directly and try to include.</a:t>
            </a:r>
          </a:p>
          <a:p>
            <a:pPr marL="0" lvl="0" indent="0">
              <a:buNone/>
            </a:pPr>
            <a:endParaRPr lang="en-GB" sz="1800" noProof="0" smtClean="0"/>
          </a:p>
          <a:p>
            <a:pPr marL="0" lvl="0" indent="0">
              <a:buNone/>
            </a:pPr>
            <a:r>
              <a:rPr lang="en-GB" sz="1800" noProof="0" smtClean="0"/>
              <a:t>Some inputs of CDRs addressing ECVs/ECV Products/Physical quantities not yet listed in GCOS-154 (2011) or have been redefined in the new IP because of existing data records. We propose to include all those for which quantitative requirements for satellite products exist in the new IP to stay up to date. This mostly applies to (groundwater storage, air-sea turbulent fluxes, grounding line location and thickness (ice sheets and ice shelves)</a:t>
            </a:r>
            <a:endParaRPr lang="en-GB" sz="1800" noProof="0"/>
          </a:p>
        </p:txBody>
      </p:sp>
      <p:sp>
        <p:nvSpPr>
          <p:cNvPr id="4" name="Content Placeholder 3"/>
          <p:cNvSpPr>
            <a:spLocks noGrp="1"/>
          </p:cNvSpPr>
          <p:nvPr>
            <p:ph sz="quarter" idx="11"/>
          </p:nvPr>
        </p:nvSpPr>
        <p:spPr>
          <a:xfrm>
            <a:off x="1828800" y="304800"/>
            <a:ext cx="5486400" cy="533400"/>
          </a:xfrm>
        </p:spPr>
        <p:txBody>
          <a:bodyPr anchor="ctr"/>
          <a:lstStyle/>
          <a:p>
            <a:pPr algn="ctr"/>
            <a:r>
              <a:rPr lang="en-GB" noProof="0" smtClean="0"/>
              <a:t>General Issues</a:t>
            </a:r>
            <a:endParaRPr lang="en-GB" noProof="0"/>
          </a:p>
        </p:txBody>
      </p:sp>
    </p:spTree>
    <p:extLst>
      <p:ext uri="{BB962C8B-B14F-4D97-AF65-F5344CB8AC3E}">
        <p14:creationId xmlns:p14="http://schemas.microsoft.com/office/powerpoint/2010/main" val="4012177306"/>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8970</TotalTime>
  <Words>642</Words>
  <Application>Microsoft Macintosh PowerPoint</Application>
  <PresentationFormat>On-screen Show (4:3)</PresentationFormat>
  <Paragraphs>121</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Arial Bold</vt:lpstr>
      <vt:lpstr>Avenir Roman</vt:lpstr>
      <vt:lpstr>Calibri</vt:lpstr>
      <vt:lpstr>Courier New</vt:lpstr>
      <vt:lpstr>Droid Serif</vt:lpstr>
      <vt:lpstr>Helvetica</vt:lpstr>
      <vt:lpstr>Proxima Nova Regular</vt:lpstr>
      <vt:lpstr>Wingdings</vt:lpstr>
      <vt:lpstr>Arial</vt:lpstr>
      <vt:lpstr>Default</vt:lpstr>
      <vt:lpstr>WGClimate</vt:lpstr>
      <vt:lpstr>The Architecture for Climate Monitoring from Space</vt:lpstr>
      <vt:lpstr>Importance of the ECV Inventory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Schedule</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Microsoft Office User</cp:lastModifiedBy>
  <cp:revision>133</cp:revision>
  <dcterms:modified xsi:type="dcterms:W3CDTF">2016-10-25T14:08:40Z</dcterms:modified>
</cp:coreProperties>
</file>