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94721" autoAdjust="0"/>
  </p:normalViewPr>
  <p:slideViewPr>
    <p:cSldViewPr>
      <p:cViewPr varScale="1">
        <p:scale>
          <a:sx n="108" d="100"/>
          <a:sy n="108" d="100"/>
        </p:scale>
        <p:origin x="178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2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6248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5C46832-CA33-442A-89A2-85F4C08DEE13}" type="datetime1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1200" y="6356351"/>
            <a:ext cx="5029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9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nfccc.int/science/workstreams/systematic_observation/items/3462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noProof="0" dirty="0" smtClean="0">
                <a:solidFill>
                  <a:srgbClr val="FFFFFF"/>
                </a:solidFill>
                <a:latin typeface="+mj-lt"/>
              </a:rPr>
              <a:t>GCOS IP and Update on CEOS Response</a:t>
            </a:r>
            <a:endParaRPr lang="en-GB" sz="4200" b="1" noProof="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3759200"/>
            <a:ext cx="51816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Pascal Lecomte (ESA)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4.5b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Brisbane, Australia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2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nd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November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5486400" cy="1143000"/>
          </a:xfrm>
        </p:spPr>
        <p:txBody>
          <a:bodyPr anchor="ctr">
            <a:noAutofit/>
          </a:bodyPr>
          <a:lstStyle/>
          <a:p>
            <a:r>
              <a:rPr lang="en-GB" dirty="0"/>
              <a:t>Timeline for the </a:t>
            </a:r>
            <a:r>
              <a:rPr lang="en-GB" dirty="0" smtClean="0"/>
              <a:t>GCOS 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7839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 smtClean="0"/>
              <a:t>10 October 2016	Final </a:t>
            </a:r>
            <a:r>
              <a:rPr lang="en-GB" dirty="0"/>
              <a:t>plan submitted to </a:t>
            </a:r>
            <a:r>
              <a:rPr lang="en-GB" dirty="0" smtClean="0"/>
              <a:t>COP22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Can be found on the SBSTA RSO web site</a:t>
            </a:r>
          </a:p>
          <a:p>
            <a:pPr marL="0" indent="0">
              <a:buNone/>
            </a:pPr>
            <a:r>
              <a:rPr lang="en-GB" dirty="0" smtClean="0"/>
              <a:t>Home&gt;Science&gt;</a:t>
            </a:r>
            <a:r>
              <a:rPr lang="en-GB" dirty="0" err="1"/>
              <a:t>W</a:t>
            </a:r>
            <a:r>
              <a:rPr lang="en-GB" dirty="0" err="1" smtClean="0"/>
              <a:t>orkstreams</a:t>
            </a:r>
            <a:r>
              <a:rPr lang="en-GB" dirty="0" smtClean="0"/>
              <a:t>&gt;Systematic Observation</a:t>
            </a:r>
            <a:endParaRPr lang="en-GB" dirty="0">
              <a:hlinkClick r:id="rId2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2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5334000" cy="1143000"/>
          </a:xfrm>
        </p:spPr>
        <p:txBody>
          <a:bodyPr anchor="ctr"/>
          <a:lstStyle/>
          <a:p>
            <a:r>
              <a:rPr lang="en-GB" dirty="0" smtClean="0"/>
              <a:t>Structure of the GCOS 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GB" sz="2000" dirty="0" smtClean="0"/>
              <a:t>Part </a:t>
            </a:r>
            <a:r>
              <a:rPr lang="en-GB" sz="2000" dirty="0"/>
              <a:t>I: Broad Context - Meeting the needs of the UNFCCC, Adaptation and Climate Services and Climate Science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Part II: Five </a:t>
            </a:r>
            <a:r>
              <a:rPr lang="en-GB" sz="2000" dirty="0"/>
              <a:t>main chapters (after </a:t>
            </a:r>
            <a:r>
              <a:rPr lang="en-GB" sz="2000" dirty="0" smtClean="0"/>
              <a:t>the introduction)</a:t>
            </a:r>
          </a:p>
          <a:p>
            <a:pPr lvl="1"/>
            <a:r>
              <a:rPr lang="en-GB" sz="2000" dirty="0"/>
              <a:t>Overarching and Cross cutting actions</a:t>
            </a:r>
          </a:p>
          <a:p>
            <a:pPr lvl="1"/>
            <a:r>
              <a:rPr lang="en-GB" sz="2000" dirty="0" smtClean="0"/>
              <a:t>Atmospheric Climate Observing System</a:t>
            </a:r>
          </a:p>
          <a:p>
            <a:pPr lvl="1"/>
            <a:r>
              <a:rPr lang="en-GB" sz="2000" dirty="0" smtClean="0"/>
              <a:t>Oceanic Climate </a:t>
            </a:r>
            <a:r>
              <a:rPr lang="en-GB" sz="2000" dirty="0"/>
              <a:t>Observing </a:t>
            </a:r>
            <a:r>
              <a:rPr lang="en-GB" sz="2000" dirty="0" smtClean="0"/>
              <a:t>System</a:t>
            </a:r>
            <a:endParaRPr lang="en-GB" sz="2000" dirty="0"/>
          </a:p>
          <a:p>
            <a:pPr lvl="1"/>
            <a:r>
              <a:rPr lang="en-GB" sz="2000" dirty="0" smtClean="0"/>
              <a:t>Terrestrial Climate </a:t>
            </a:r>
            <a:r>
              <a:rPr lang="en-GB" sz="2000" dirty="0"/>
              <a:t>Observing </a:t>
            </a:r>
            <a:r>
              <a:rPr lang="en-GB" sz="2000" dirty="0" smtClean="0"/>
              <a:t>System</a:t>
            </a:r>
          </a:p>
          <a:p>
            <a:pPr lvl="1"/>
            <a:r>
              <a:rPr lang="en-GB" sz="2000" dirty="0" smtClean="0"/>
              <a:t>List of Actions (extracted from the previous 4 chapters)</a:t>
            </a:r>
          </a:p>
          <a:p>
            <a:pPr lvl="1"/>
            <a:endParaRPr lang="en-GB" sz="2000" dirty="0"/>
          </a:p>
          <a:p>
            <a:r>
              <a:rPr lang="en-GB" sz="2000" dirty="0"/>
              <a:t>Annexes and Appendices</a:t>
            </a:r>
          </a:p>
          <a:p>
            <a:pPr lvl="1"/>
            <a:r>
              <a:rPr lang="en-GB" sz="2000" dirty="0" smtClean="0"/>
              <a:t>Annex </a:t>
            </a:r>
            <a:r>
              <a:rPr lang="en-GB" sz="2000" dirty="0"/>
              <a:t>A: ECV Product Requirements Tables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4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5334000" cy="1143000"/>
          </a:xfrm>
        </p:spPr>
        <p:txBody>
          <a:bodyPr anchor="ctr"/>
          <a:lstStyle/>
          <a:p>
            <a:r>
              <a:rPr lang="en-GB" dirty="0" smtClean="0"/>
              <a:t>Space Agency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GB" dirty="0" smtClean="0"/>
              <a:t>The writing Team will be composed along the structure of the IP with one lead per domain.</a:t>
            </a:r>
          </a:p>
          <a:p>
            <a:endParaRPr lang="en-GB" dirty="0" smtClean="0"/>
          </a:p>
          <a:p>
            <a:r>
              <a:rPr lang="en-GB" dirty="0" smtClean="0"/>
              <a:t>Coordination Actions in Part I: </a:t>
            </a:r>
            <a:r>
              <a:rPr lang="en-GB" dirty="0" err="1" smtClean="0"/>
              <a:t>WGClimate</a:t>
            </a:r>
            <a:r>
              <a:rPr lang="en-GB" dirty="0" smtClean="0"/>
              <a:t> Chair Team</a:t>
            </a:r>
          </a:p>
          <a:p>
            <a:r>
              <a:rPr lang="en-GB" dirty="0" smtClean="0"/>
              <a:t>Cross cutting actions: </a:t>
            </a:r>
            <a:r>
              <a:rPr lang="en-GB" dirty="0" err="1" smtClean="0"/>
              <a:t>WGClimate</a:t>
            </a:r>
            <a:r>
              <a:rPr lang="en-GB" dirty="0" smtClean="0"/>
              <a:t> </a:t>
            </a:r>
            <a:r>
              <a:rPr lang="en-GB" dirty="0"/>
              <a:t>Chair Team</a:t>
            </a:r>
          </a:p>
          <a:p>
            <a:r>
              <a:rPr lang="en-GB" dirty="0"/>
              <a:t>Atmospheric - Stephan </a:t>
            </a:r>
            <a:r>
              <a:rPr lang="en-GB" dirty="0" err="1" smtClean="0"/>
              <a:t>Bojinski</a:t>
            </a:r>
            <a:r>
              <a:rPr lang="en-GB" dirty="0" smtClean="0"/>
              <a:t> </a:t>
            </a:r>
            <a:r>
              <a:rPr lang="en-GB" dirty="0"/>
              <a:t>(WMO)</a:t>
            </a:r>
          </a:p>
          <a:p>
            <a:r>
              <a:rPr lang="en-GB" dirty="0" smtClean="0"/>
              <a:t>Oceanic </a:t>
            </a:r>
            <a:r>
              <a:rPr lang="en-GB" dirty="0"/>
              <a:t>- Chris </a:t>
            </a:r>
            <a:r>
              <a:rPr lang="en-GB" dirty="0" smtClean="0"/>
              <a:t>Merchant (UKSA) </a:t>
            </a:r>
            <a:r>
              <a:rPr lang="en-GB" dirty="0" err="1" smtClean="0"/>
              <a:t>tbc</a:t>
            </a:r>
            <a:endParaRPr lang="en-GB" dirty="0" smtClean="0"/>
          </a:p>
          <a:p>
            <a:r>
              <a:rPr lang="en-GB" dirty="0" smtClean="0"/>
              <a:t>Terrestrial - </a:t>
            </a:r>
            <a:r>
              <a:rPr lang="en-GB" dirty="0"/>
              <a:t>John Dwyer (USGS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work on the Inventory, Gap Analysis will support the work of the team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8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5486400" cy="1143000"/>
          </a:xfrm>
        </p:spPr>
        <p:txBody>
          <a:bodyPr anchor="ctr">
            <a:noAutofit/>
          </a:bodyPr>
          <a:lstStyle/>
          <a:p>
            <a:r>
              <a:rPr lang="en-GB" sz="2400" dirty="0" err="1" smtClean="0"/>
              <a:t>WGClimate</a:t>
            </a:r>
            <a:r>
              <a:rPr lang="en-GB" sz="2400" dirty="0" smtClean="0"/>
              <a:t> Response to GCOS IP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343400"/>
          </a:xfrm>
        </p:spPr>
        <p:txBody>
          <a:bodyPr numCol="1" anchor="ctr">
            <a:noAutofit/>
          </a:bodyPr>
          <a:lstStyle/>
          <a:p>
            <a:pPr marL="0" indent="0">
              <a:buNone/>
            </a:pPr>
            <a:r>
              <a:rPr lang="en-GB" sz="1600" dirty="0" smtClean="0">
                <a:solidFill>
                  <a:srgbClr val="1F497D"/>
                </a:solidFill>
              </a:rPr>
              <a:t>7-18 </a:t>
            </a:r>
            <a:r>
              <a:rPr lang="en-GB" sz="1600" dirty="0">
                <a:solidFill>
                  <a:srgbClr val="1F497D"/>
                </a:solidFill>
              </a:rPr>
              <a:t>November </a:t>
            </a:r>
            <a:r>
              <a:rPr lang="en-GB" sz="1600" dirty="0" smtClean="0">
                <a:solidFill>
                  <a:srgbClr val="1F497D"/>
                </a:solidFill>
              </a:rPr>
              <a:t>2016 at </a:t>
            </a:r>
            <a:r>
              <a:rPr lang="en-GB" sz="1600" dirty="0">
                <a:solidFill>
                  <a:srgbClr val="1F497D"/>
                </a:solidFill>
              </a:rPr>
              <a:t>COP-</a:t>
            </a:r>
            <a:r>
              <a:rPr lang="en-GB" sz="1600" dirty="0" smtClean="0">
                <a:solidFill>
                  <a:srgbClr val="1F497D"/>
                </a:solidFill>
              </a:rPr>
              <a:t>22</a:t>
            </a:r>
            <a:r>
              <a:rPr lang="en-GB" sz="1600" dirty="0">
                <a:solidFill>
                  <a:srgbClr val="1F497D"/>
                </a:solidFill>
              </a:rPr>
              <a:t>		</a:t>
            </a:r>
            <a:r>
              <a:rPr lang="en-GB" sz="1600" dirty="0" smtClean="0">
                <a:solidFill>
                  <a:srgbClr val="1F497D"/>
                </a:solidFill>
              </a:rPr>
              <a:t>	Formal release of the GCOS IP</a:t>
            </a:r>
            <a:endParaRPr lang="en-GB" sz="1600" dirty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rgbClr val="1F497D"/>
                </a:solidFill>
              </a:rPr>
              <a:t>		</a:t>
            </a:r>
            <a:r>
              <a:rPr lang="en-GB" sz="1200" dirty="0" smtClean="0">
                <a:solidFill>
                  <a:srgbClr val="1F497D"/>
                </a:solidFill>
              </a:rPr>
              <a:t>Marrakesh</a:t>
            </a:r>
            <a:endParaRPr lang="en-GB" sz="16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GB" sz="1600" dirty="0" smtClean="0">
                <a:solidFill>
                  <a:srgbClr val="1F497D"/>
                </a:solidFill>
              </a:rPr>
              <a:t>7-9 February 2017 – </a:t>
            </a:r>
            <a:r>
              <a:rPr lang="en-GB" sz="1600" dirty="0" err="1" smtClean="0">
                <a:solidFill>
                  <a:srgbClr val="1F497D"/>
                </a:solidFill>
              </a:rPr>
              <a:t>WGClimate</a:t>
            </a:r>
            <a:r>
              <a:rPr lang="en-GB" sz="1600" dirty="0" smtClean="0">
                <a:solidFill>
                  <a:srgbClr val="1F497D"/>
                </a:solidFill>
              </a:rPr>
              <a:t> #7		</a:t>
            </a:r>
            <a:r>
              <a:rPr lang="en-GB" sz="1600" dirty="0">
                <a:solidFill>
                  <a:schemeClr val="tx2"/>
                </a:solidFill>
              </a:rPr>
              <a:t>1</a:t>
            </a:r>
            <a:r>
              <a:rPr lang="en-GB" sz="1600" baseline="30000" dirty="0">
                <a:solidFill>
                  <a:schemeClr val="tx2"/>
                </a:solidFill>
              </a:rPr>
              <a:t>st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smtClean="0">
                <a:solidFill>
                  <a:schemeClr val="tx2"/>
                </a:solidFill>
              </a:rPr>
              <a:t>face to face meeting </a:t>
            </a:r>
            <a:r>
              <a:rPr lang="en-GB" sz="1600" dirty="0">
                <a:solidFill>
                  <a:schemeClr val="tx2"/>
                </a:solidFill>
              </a:rPr>
              <a:t>of the Writing </a:t>
            </a:r>
            <a:r>
              <a:rPr lang="en-GB" sz="1600" dirty="0" smtClean="0">
                <a:solidFill>
                  <a:schemeClr val="tx2"/>
                </a:solidFill>
              </a:rPr>
              <a:t>Team</a:t>
            </a:r>
            <a:endParaRPr lang="en-GB" sz="1600" dirty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GB" sz="1600" dirty="0" smtClean="0">
                <a:solidFill>
                  <a:srgbClr val="1F497D"/>
                </a:solidFill>
              </a:rPr>
              <a:t>		</a:t>
            </a:r>
            <a:r>
              <a:rPr lang="en-GB" sz="1200" dirty="0" smtClean="0">
                <a:solidFill>
                  <a:srgbClr val="1F497D"/>
                </a:solidFill>
              </a:rPr>
              <a:t>INPE - San Jose dos Campos</a:t>
            </a:r>
            <a:endParaRPr lang="en-GB" sz="16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GB" sz="1600" dirty="0" smtClean="0">
                <a:solidFill>
                  <a:srgbClr val="1F497D"/>
                </a:solidFill>
              </a:rPr>
              <a:t>July-September 2017 – </a:t>
            </a:r>
            <a:r>
              <a:rPr lang="en-GB" sz="1600" dirty="0" err="1" smtClean="0">
                <a:solidFill>
                  <a:srgbClr val="1F497D"/>
                </a:solidFill>
              </a:rPr>
              <a:t>WGClimate</a:t>
            </a:r>
            <a:r>
              <a:rPr lang="en-GB" sz="1600" dirty="0" smtClean="0">
                <a:solidFill>
                  <a:srgbClr val="1F497D"/>
                </a:solidFill>
              </a:rPr>
              <a:t> #8		</a:t>
            </a:r>
            <a:r>
              <a:rPr lang="en-GB" sz="1600" dirty="0" smtClean="0">
                <a:solidFill>
                  <a:schemeClr val="tx2"/>
                </a:solidFill>
              </a:rPr>
              <a:t>2</a:t>
            </a:r>
            <a:r>
              <a:rPr lang="en-GB" sz="1600" baseline="30000" dirty="0" smtClean="0">
                <a:solidFill>
                  <a:schemeClr val="tx2"/>
                </a:solidFill>
              </a:rPr>
              <a:t>nd</a:t>
            </a:r>
            <a:r>
              <a:rPr lang="en-GB" sz="1600" dirty="0" smtClean="0">
                <a:solidFill>
                  <a:schemeClr val="tx2"/>
                </a:solidFill>
              </a:rPr>
              <a:t> face to face meeting </a:t>
            </a:r>
            <a:r>
              <a:rPr lang="en-GB" sz="1600" dirty="0">
                <a:solidFill>
                  <a:schemeClr val="tx2"/>
                </a:solidFill>
              </a:rPr>
              <a:t>of the Writing </a:t>
            </a:r>
            <a:r>
              <a:rPr lang="en-GB" sz="1600" dirty="0" smtClean="0">
                <a:solidFill>
                  <a:schemeClr val="tx2"/>
                </a:solidFill>
              </a:rPr>
              <a:t>Team</a:t>
            </a:r>
            <a:endParaRPr lang="en-GB" sz="1600" dirty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GB" sz="1600" dirty="0" smtClean="0">
                <a:solidFill>
                  <a:srgbClr val="1F497D"/>
                </a:solidFill>
              </a:rPr>
              <a:t>		</a:t>
            </a:r>
            <a:r>
              <a:rPr lang="en-GB" sz="1200" dirty="0" smtClean="0">
                <a:solidFill>
                  <a:srgbClr val="1F497D"/>
                </a:solidFill>
              </a:rPr>
              <a:t>Place to be defined</a:t>
            </a:r>
            <a:endParaRPr lang="en-GB" sz="16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GB" sz="1600" dirty="0" smtClean="0">
                <a:solidFill>
                  <a:srgbClr val="1F497D"/>
                </a:solidFill>
              </a:rPr>
              <a:t>6-17 November 2017 by COP-23</a:t>
            </a:r>
            <a:r>
              <a:rPr lang="en-GB" sz="1600" dirty="0">
                <a:solidFill>
                  <a:srgbClr val="1F497D"/>
                </a:solidFill>
              </a:rPr>
              <a:t>	</a:t>
            </a:r>
            <a:r>
              <a:rPr lang="en-GB" sz="1600" dirty="0" smtClean="0">
                <a:solidFill>
                  <a:srgbClr val="1F497D"/>
                </a:solidFill>
              </a:rPr>
              <a:t>		Space Agency Response</a:t>
            </a:r>
          </a:p>
          <a:p>
            <a:pPr marL="0" indent="0">
              <a:buNone/>
            </a:pPr>
            <a:r>
              <a:rPr lang="en-GB" sz="1200" dirty="0">
                <a:solidFill>
                  <a:srgbClr val="1F497D"/>
                </a:solidFill>
              </a:rPr>
              <a:t>		</a:t>
            </a:r>
            <a:r>
              <a:rPr lang="en-GB" sz="1200" dirty="0" smtClean="0">
                <a:solidFill>
                  <a:srgbClr val="1F497D"/>
                </a:solidFill>
              </a:rPr>
              <a:t>In Asia - Place </a:t>
            </a:r>
            <a:r>
              <a:rPr lang="en-GB" sz="1200" dirty="0">
                <a:solidFill>
                  <a:srgbClr val="1F497D"/>
                </a:solidFill>
              </a:rPr>
              <a:t>to be defined</a:t>
            </a:r>
          </a:p>
          <a:p>
            <a:pPr marL="0" indent="0">
              <a:buNone/>
            </a:pPr>
            <a:endParaRPr lang="en-GB" sz="16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GB" sz="1600" dirty="0" smtClean="0">
                <a:solidFill>
                  <a:srgbClr val="1F497D"/>
                </a:solidFill>
              </a:rPr>
              <a:t>Work will start immediately after COP-22 and formal release of the GCOS IP.</a:t>
            </a:r>
          </a:p>
          <a:p>
            <a:pPr marL="0" indent="0">
              <a:buNone/>
            </a:pPr>
            <a:r>
              <a:rPr lang="en-GB" sz="1600" dirty="0" smtClean="0">
                <a:solidFill>
                  <a:srgbClr val="1F497D"/>
                </a:solidFill>
              </a:rPr>
              <a:t>Discussions with each book captain is already planned for the end of November.</a:t>
            </a:r>
            <a:endParaRPr lang="en-GB" sz="16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8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9424</TotalTime>
  <Words>199</Words>
  <Application>Microsoft Macintosh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Bold</vt:lpstr>
      <vt:lpstr>Avenir Roman</vt:lpstr>
      <vt:lpstr>Calibri</vt:lpstr>
      <vt:lpstr>Droid Serif</vt:lpstr>
      <vt:lpstr>Helvetica</vt:lpstr>
      <vt:lpstr>Arial</vt:lpstr>
      <vt:lpstr>Default</vt:lpstr>
      <vt:lpstr>GCOS IP and Update on CEOS Response</vt:lpstr>
      <vt:lpstr>Timeline for the GCOS IP</vt:lpstr>
      <vt:lpstr>Structure of the GCOS IP</vt:lpstr>
      <vt:lpstr>Space Agency Response</vt:lpstr>
      <vt:lpstr>WGClimate Response to GCOS IP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145</cp:revision>
  <dcterms:modified xsi:type="dcterms:W3CDTF">2016-11-01T03:00:03Z</dcterms:modified>
</cp:coreProperties>
</file>