
<file path=[Content_Types].xml><?xml version="1.0" encoding="utf-8"?>
<Types xmlns="http://schemas.openxmlformats.org/package/2006/content-types">
  <Default Extension="xml" ContentType="application/xml"/>
  <Default Extension="jpeg" ContentType="image/jpeg"/>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7"/>
  </p:notesMasterIdLst>
  <p:handoutMasterIdLst>
    <p:handoutMasterId r:id="rId18"/>
  </p:handoutMasterIdLst>
  <p:sldIdLst>
    <p:sldId id="256" r:id="rId2"/>
    <p:sldId id="382" r:id="rId3"/>
    <p:sldId id="381" r:id="rId4"/>
    <p:sldId id="383" r:id="rId5"/>
    <p:sldId id="384" r:id="rId6"/>
    <p:sldId id="385" r:id="rId7"/>
    <p:sldId id="387" r:id="rId8"/>
    <p:sldId id="388" r:id="rId9"/>
    <p:sldId id="389" r:id="rId10"/>
    <p:sldId id="392" r:id="rId11"/>
    <p:sldId id="393" r:id="rId12"/>
    <p:sldId id="394" r:id="rId13"/>
    <p:sldId id="396" r:id="rId14"/>
    <p:sldId id="397" r:id="rId15"/>
    <p:sldId id="399" r:id="rId16"/>
  </p:sldIdLst>
  <p:sldSz cx="9144000" cy="6858000" type="screen4x3"/>
  <p:notesSz cx="6797675" cy="9926638"/>
  <p:defaultTextStyle>
    <a:defPPr>
      <a:defRPr lang="en-US"/>
    </a:defPPr>
    <a:lvl1pPr algn="l" rtl="0" fontAlgn="base">
      <a:spcBef>
        <a:spcPct val="0"/>
      </a:spcBef>
      <a:spcAft>
        <a:spcPct val="0"/>
      </a:spcAft>
      <a:defRPr sz="7600" b="1" kern="1200">
        <a:solidFill>
          <a:srgbClr val="FFD624"/>
        </a:solidFill>
        <a:latin typeface="Verdana" pitchFamily="34" charset="0"/>
        <a:ea typeface="MS PGothic" pitchFamily="34" charset="-128"/>
        <a:cs typeface="+mn-cs"/>
      </a:defRPr>
    </a:lvl1pPr>
    <a:lvl2pPr marL="457200" algn="l" rtl="0" fontAlgn="base">
      <a:spcBef>
        <a:spcPct val="0"/>
      </a:spcBef>
      <a:spcAft>
        <a:spcPct val="0"/>
      </a:spcAft>
      <a:defRPr sz="7600" b="1" kern="1200">
        <a:solidFill>
          <a:srgbClr val="FFD624"/>
        </a:solidFill>
        <a:latin typeface="Verdana" pitchFamily="34" charset="0"/>
        <a:ea typeface="MS PGothic" pitchFamily="34" charset="-128"/>
        <a:cs typeface="+mn-cs"/>
      </a:defRPr>
    </a:lvl2pPr>
    <a:lvl3pPr marL="914400" algn="l" rtl="0" fontAlgn="base">
      <a:spcBef>
        <a:spcPct val="0"/>
      </a:spcBef>
      <a:spcAft>
        <a:spcPct val="0"/>
      </a:spcAft>
      <a:defRPr sz="7600" b="1" kern="1200">
        <a:solidFill>
          <a:srgbClr val="FFD624"/>
        </a:solidFill>
        <a:latin typeface="Verdana" pitchFamily="34" charset="0"/>
        <a:ea typeface="MS PGothic" pitchFamily="34" charset="-128"/>
        <a:cs typeface="+mn-cs"/>
      </a:defRPr>
    </a:lvl3pPr>
    <a:lvl4pPr marL="1371600" algn="l" rtl="0" fontAlgn="base">
      <a:spcBef>
        <a:spcPct val="0"/>
      </a:spcBef>
      <a:spcAft>
        <a:spcPct val="0"/>
      </a:spcAft>
      <a:defRPr sz="7600" b="1" kern="1200">
        <a:solidFill>
          <a:srgbClr val="FFD624"/>
        </a:solidFill>
        <a:latin typeface="Verdana" pitchFamily="34" charset="0"/>
        <a:ea typeface="MS PGothic" pitchFamily="34" charset="-128"/>
        <a:cs typeface="+mn-cs"/>
      </a:defRPr>
    </a:lvl4pPr>
    <a:lvl5pPr marL="1828800" algn="l" rtl="0" fontAlgn="base">
      <a:spcBef>
        <a:spcPct val="0"/>
      </a:spcBef>
      <a:spcAft>
        <a:spcPct val="0"/>
      </a:spcAft>
      <a:defRPr sz="7600" b="1" kern="1200">
        <a:solidFill>
          <a:srgbClr val="FFD624"/>
        </a:solidFill>
        <a:latin typeface="Verdana" pitchFamily="34" charset="0"/>
        <a:ea typeface="MS PGothic" pitchFamily="34" charset="-128"/>
        <a:cs typeface="+mn-cs"/>
      </a:defRPr>
    </a:lvl5pPr>
    <a:lvl6pPr marL="2286000" algn="l" defTabSz="914400" rtl="0" eaLnBrk="1" latinLnBrk="0" hangingPunct="1">
      <a:defRPr sz="7600" b="1" kern="1200">
        <a:solidFill>
          <a:srgbClr val="FFD624"/>
        </a:solidFill>
        <a:latin typeface="Verdana" pitchFamily="34" charset="0"/>
        <a:ea typeface="MS PGothic" pitchFamily="34" charset="-128"/>
        <a:cs typeface="+mn-cs"/>
      </a:defRPr>
    </a:lvl6pPr>
    <a:lvl7pPr marL="2743200" algn="l" defTabSz="914400" rtl="0" eaLnBrk="1" latinLnBrk="0" hangingPunct="1">
      <a:defRPr sz="7600" b="1" kern="1200">
        <a:solidFill>
          <a:srgbClr val="FFD624"/>
        </a:solidFill>
        <a:latin typeface="Verdana" pitchFamily="34" charset="0"/>
        <a:ea typeface="MS PGothic" pitchFamily="34" charset="-128"/>
        <a:cs typeface="+mn-cs"/>
      </a:defRPr>
    </a:lvl7pPr>
    <a:lvl8pPr marL="3200400" algn="l" defTabSz="914400" rtl="0" eaLnBrk="1" latinLnBrk="0" hangingPunct="1">
      <a:defRPr sz="7600" b="1" kern="1200">
        <a:solidFill>
          <a:srgbClr val="FFD624"/>
        </a:solidFill>
        <a:latin typeface="Verdana" pitchFamily="34" charset="0"/>
        <a:ea typeface="MS PGothic" pitchFamily="34" charset="-128"/>
        <a:cs typeface="+mn-cs"/>
      </a:defRPr>
    </a:lvl8pPr>
    <a:lvl9pPr marL="3657600" algn="l" defTabSz="914400" rtl="0" eaLnBrk="1" latinLnBrk="0" hangingPunct="1">
      <a:defRPr sz="7600" b="1" kern="1200">
        <a:solidFill>
          <a:srgbClr val="FFD624"/>
        </a:solidFill>
        <a:latin typeface="Verdana"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04494"/>
    <a:srgbClr val="37ACDE"/>
    <a:srgbClr val="3166CF"/>
    <a:srgbClr val="3E6FD2"/>
    <a:srgbClr val="2D5EC1"/>
    <a:srgbClr val="BDDEFF"/>
    <a:srgbClr val="9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79" autoAdjust="0"/>
    <p:restoredTop sz="88989" autoAdjust="0"/>
  </p:normalViewPr>
  <p:slideViewPr>
    <p:cSldViewPr snapToGrid="0">
      <p:cViewPr varScale="1">
        <p:scale>
          <a:sx n="101" d="100"/>
          <a:sy n="101" d="100"/>
        </p:scale>
        <p:origin x="1960" y="200"/>
      </p:cViewPr>
      <p:guideLst>
        <p:guide orient="horz" pos="2160"/>
        <p:guide pos="2880"/>
      </p:guideLst>
    </p:cSldViewPr>
  </p:slideViewPr>
  <p:notesTextViewPr>
    <p:cViewPr>
      <p:scale>
        <a:sx n="1" d="1"/>
        <a:sy n="1" d="1"/>
      </p:scale>
      <p:origin x="0" y="0"/>
    </p:cViewPr>
  </p:notesTextViewPr>
  <p:sorterViewPr>
    <p:cViewPr>
      <p:scale>
        <a:sx n="119" d="100"/>
        <a:sy n="119" d="100"/>
      </p:scale>
      <p:origin x="0" y="0"/>
    </p:cViewPr>
  </p:sorter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handoutMaster" Target="handoutMasters/handoutMaster1.xml"/><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6400" cy="496888"/>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ea typeface="ＭＳ Ｐゴシック" charset="0"/>
                <a:cs typeface="+mn-cs"/>
              </a:defRPr>
            </a:lvl1pPr>
          </a:lstStyle>
          <a:p>
            <a:pPr>
              <a:defRPr/>
            </a:pPr>
            <a:endParaRPr lang="en-GB"/>
          </a:p>
        </p:txBody>
      </p:sp>
      <p:sp>
        <p:nvSpPr>
          <p:cNvPr id="37891" name="Rectangle 3"/>
          <p:cNvSpPr>
            <a:spLocks noGrp="1" noChangeArrowheads="1"/>
          </p:cNvSpPr>
          <p:nvPr>
            <p:ph type="dt" sz="quarter" idx="1"/>
          </p:nvPr>
        </p:nvSpPr>
        <p:spPr bwMode="auto">
          <a:xfrm>
            <a:off x="3849688" y="0"/>
            <a:ext cx="2946400" cy="496888"/>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ea typeface="ＭＳ Ｐゴシック" charset="0"/>
                <a:cs typeface="+mn-cs"/>
              </a:defRPr>
            </a:lvl1pPr>
          </a:lstStyle>
          <a:p>
            <a:pPr>
              <a:defRPr/>
            </a:pPr>
            <a:endParaRPr lang="en-GB"/>
          </a:p>
        </p:txBody>
      </p:sp>
      <p:sp>
        <p:nvSpPr>
          <p:cNvPr id="37892" name="Rectangle 4"/>
          <p:cNvSpPr>
            <a:spLocks noGrp="1" noChangeArrowheads="1"/>
          </p:cNvSpPr>
          <p:nvPr>
            <p:ph type="ftr" sz="quarter" idx="2"/>
          </p:nvPr>
        </p:nvSpPr>
        <p:spPr bwMode="auto">
          <a:xfrm>
            <a:off x="0" y="9428163"/>
            <a:ext cx="2946400" cy="496887"/>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ea typeface="ＭＳ Ｐゴシック" charset="0"/>
                <a:cs typeface="+mn-cs"/>
              </a:defRPr>
            </a:lvl1pPr>
          </a:lstStyle>
          <a:p>
            <a:pPr>
              <a:defRPr/>
            </a:pPr>
            <a:endParaRPr lang="en-GB"/>
          </a:p>
        </p:txBody>
      </p:sp>
      <p:sp>
        <p:nvSpPr>
          <p:cNvPr id="3789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7AEC453A-1092-447A-BF66-8045BDBE14D8}" type="slidenum">
              <a:rPr lang="en-US"/>
              <a:pPr/>
              <a:t>‹#›</a:t>
            </a:fld>
            <a:endParaRPr lang="en-US"/>
          </a:p>
        </p:txBody>
      </p:sp>
    </p:spTree>
    <p:extLst>
      <p:ext uri="{BB962C8B-B14F-4D97-AF65-F5344CB8AC3E}">
        <p14:creationId xmlns:p14="http://schemas.microsoft.com/office/powerpoint/2010/main" val="31299517"/>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6400" cy="496888"/>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defRPr sz="1200" b="0">
                <a:solidFill>
                  <a:schemeClr val="tx1"/>
                </a:solidFill>
                <a:latin typeface="Arial" charset="0"/>
                <a:ea typeface="ＭＳ Ｐゴシック" charset="0"/>
                <a:cs typeface="+mn-cs"/>
              </a:defRPr>
            </a:lvl1pPr>
          </a:lstStyle>
          <a:p>
            <a:pPr>
              <a:defRPr/>
            </a:pPr>
            <a:endParaRPr lang="en-GB"/>
          </a:p>
        </p:txBody>
      </p:sp>
      <p:sp>
        <p:nvSpPr>
          <p:cNvPr id="36867" name="Rectangle 3"/>
          <p:cNvSpPr>
            <a:spLocks noGrp="1" noChangeArrowheads="1"/>
          </p:cNvSpPr>
          <p:nvPr>
            <p:ph type="dt" idx="1"/>
          </p:nvPr>
        </p:nvSpPr>
        <p:spPr bwMode="auto">
          <a:xfrm>
            <a:off x="3849688" y="0"/>
            <a:ext cx="2946400" cy="496888"/>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lvl1pPr algn="r">
              <a:defRPr sz="1200" b="0">
                <a:solidFill>
                  <a:schemeClr val="tx1"/>
                </a:solidFill>
                <a:latin typeface="Arial" charset="0"/>
                <a:ea typeface="ＭＳ Ｐゴシック" charset="0"/>
                <a:cs typeface="+mn-cs"/>
              </a:defRPr>
            </a:lvl1pPr>
          </a:lstStyle>
          <a:p>
            <a:pPr>
              <a:defRPr/>
            </a:pPr>
            <a:endParaRPr lang="en-GB"/>
          </a:p>
        </p:txBody>
      </p:sp>
      <p:sp>
        <p:nvSpPr>
          <p:cNvPr id="36868" name="Rectangle 4"/>
          <p:cNvSpPr>
            <a:spLocks noGrp="1" noRot="1" noChangeAspect="1" noChangeArrowheads="1" noTextEdit="1"/>
          </p:cNvSpPr>
          <p:nvPr>
            <p:ph type="sldImg" idx="2"/>
          </p:nvPr>
        </p:nvSpPr>
        <p:spPr bwMode="auto">
          <a:xfrm>
            <a:off x="917575" y="744538"/>
            <a:ext cx="4964113" cy="3722687"/>
          </a:xfrm>
          <a:prstGeom prst="rect">
            <a:avLst/>
          </a:prstGeom>
          <a:noFill/>
          <a:ln w="9525">
            <a:solidFill>
              <a:srgbClr val="000000"/>
            </a:solidFill>
            <a:miter lim="800000"/>
            <a:headEnd/>
            <a:tailEnd/>
          </a:ln>
          <a:effectLst/>
          <a:extLst>
            <a:ext uri="{AF507438-7753-43e0-B8FC-AC1667EBCBE1}">
              <a14:hiddenEffects xmlns:a14="http://schemas.microsoft.com/office/drawing/2010/main" xmlns="">
                <a:effectLst>
                  <a:outerShdw blurRad="63500" dist="38099" dir="2700000" algn="ctr" rotWithShape="0">
                    <a:srgbClr val="000000">
                      <a:alpha val="74998"/>
                    </a:srgbClr>
                  </a:outerShdw>
                </a:effectLst>
              </a14:hiddenEffects>
            </a:ext>
            <a:ext uri="{53640926-AAD7-44d8-BBD7-CCE9431645EC}">
              <a14:shadowObscured xmlns:a14="http://schemas.microsoft.com/office/drawing/2010/main" xmlns="" val="1"/>
            </a:ext>
          </a:extLst>
        </p:spPr>
      </p:sp>
      <p:sp>
        <p:nvSpPr>
          <p:cNvPr id="3686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36870" name="Rectangle 6"/>
          <p:cNvSpPr>
            <a:spLocks noGrp="1" noChangeArrowheads="1"/>
          </p:cNvSpPr>
          <p:nvPr>
            <p:ph type="ftr" sz="quarter" idx="4"/>
          </p:nvPr>
        </p:nvSpPr>
        <p:spPr bwMode="auto">
          <a:xfrm>
            <a:off x="0" y="9428163"/>
            <a:ext cx="2946400" cy="496887"/>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defRPr sz="1200" b="0">
                <a:solidFill>
                  <a:schemeClr val="tx1"/>
                </a:solidFill>
                <a:latin typeface="Arial" charset="0"/>
                <a:ea typeface="ＭＳ Ｐゴシック" charset="0"/>
                <a:cs typeface="+mn-cs"/>
              </a:defRPr>
            </a:lvl1pPr>
          </a:lstStyle>
          <a:p>
            <a:pPr>
              <a:defRPr/>
            </a:pPr>
            <a:endParaRPr lang="en-GB"/>
          </a:p>
        </p:txBody>
      </p:sp>
      <p:sp>
        <p:nvSpPr>
          <p:cNvPr id="3687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91440" tIns="45720" rIns="91440" bIns="45720" numCol="1" anchor="b" anchorCtr="0" compatLnSpc="1">
            <a:prstTxWarp prst="textNoShape">
              <a:avLst/>
            </a:prstTxWarp>
          </a:bodyPr>
          <a:lstStyle>
            <a:lvl1pPr algn="r">
              <a:defRPr sz="1200" b="0">
                <a:solidFill>
                  <a:schemeClr val="tx1"/>
                </a:solidFill>
                <a:latin typeface="Arial" pitchFamily="34" charset="0"/>
              </a:defRPr>
            </a:lvl1pPr>
          </a:lstStyle>
          <a:p>
            <a:fld id="{B5668DB4-280A-4D34-B41B-4A66A7F90679}" type="slidenum">
              <a:rPr lang="en-US"/>
              <a:pPr/>
              <a:t>‹#›</a:t>
            </a:fld>
            <a:endParaRPr lang="en-US"/>
          </a:p>
        </p:txBody>
      </p:sp>
    </p:spTree>
    <p:extLst>
      <p:ext uri="{BB962C8B-B14F-4D97-AF65-F5344CB8AC3E}">
        <p14:creationId xmlns:p14="http://schemas.microsoft.com/office/powerpoint/2010/main" val="1838091164"/>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200" kern="1200">
        <a:solidFill>
          <a:schemeClr val="tx1"/>
        </a:solidFill>
        <a:latin typeface="Arial" charset="0"/>
        <a:ea typeface="MS PGothic" pitchFamily="34" charset="-128"/>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2pPr>
    <a:lvl3pPr marL="9144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3pPr>
    <a:lvl4pPr marL="13716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4pPr>
    <a:lvl5pPr marL="1828800" algn="l" rtl="0" eaLnBrk="0" fontAlgn="base" hangingPunct="0">
      <a:spcBef>
        <a:spcPct val="30000"/>
      </a:spcBef>
      <a:spcAft>
        <a:spcPct val="0"/>
      </a:spcAft>
      <a:defRPr sz="1200" kern="1200">
        <a:solidFill>
          <a:schemeClr val="tx1"/>
        </a:solidFill>
        <a:latin typeface="Arial" charset="0"/>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request by the UNFCCC COP 3 in 1997 addressed to SBSTA, for a report produced in consultation with the IPCC </a:t>
            </a:r>
            <a:endParaRPr lang="en-US" dirty="0" smtClean="0">
              <a:effectLst/>
            </a:endParaRPr>
          </a:p>
          <a:p>
            <a:r>
              <a:rPr lang="en-US" sz="1200" kern="1200" dirty="0" smtClean="0">
                <a:solidFill>
                  <a:schemeClr val="tx1"/>
                </a:solidFill>
                <a:effectLst/>
                <a:latin typeface="+mn-lt"/>
                <a:ea typeface="+mn-ea"/>
                <a:cs typeface="+mn-cs"/>
              </a:rPr>
              <a:t>Second Adequacy Report in 2003 </a:t>
            </a:r>
            <a:endParaRPr lang="en-US" dirty="0" smtClean="0">
              <a:effectLst/>
            </a:endParaRPr>
          </a:p>
          <a:p>
            <a:r>
              <a:rPr lang="en-US" sz="1200" kern="1200" dirty="0" smtClean="0">
                <a:solidFill>
                  <a:schemeClr val="tx1"/>
                </a:solidFill>
                <a:effectLst/>
                <a:latin typeface="+mn-lt"/>
                <a:ea typeface="+mn-ea"/>
                <a:cs typeface="+mn-cs"/>
              </a:rPr>
              <a:t>‒ under the endorsement by SBSTA of its preparation ‒ addressed to the Parties to the UNFCCC</a:t>
            </a:r>
            <a:br>
              <a:rPr lang="en-US" sz="1200" kern="1200" dirty="0" smtClean="0">
                <a:solidFill>
                  <a:schemeClr val="tx1"/>
                </a:solidFill>
                <a:effectLst/>
                <a:latin typeface="+mn-lt"/>
                <a:ea typeface="+mn-ea"/>
                <a:cs typeface="+mn-cs"/>
              </a:rPr>
            </a:br>
            <a:r>
              <a:rPr lang="en-US" sz="1200" kern="1200" dirty="0" smtClean="0">
                <a:solidFill>
                  <a:schemeClr val="tx1"/>
                </a:solidFill>
                <a:effectLst/>
                <a:latin typeface="+mn-lt"/>
                <a:ea typeface="+mn-ea"/>
                <a:cs typeface="+mn-cs"/>
              </a:rPr>
              <a:t>‒ introducing the “Essential Climate Variables” (ECVs) </a:t>
            </a:r>
            <a:endParaRPr lang="en-US" dirty="0" smtClean="0">
              <a:effectLst/>
            </a:endParaRPr>
          </a:p>
          <a:p>
            <a:r>
              <a:rPr lang="en-US" sz="1200" i="1" kern="1200" dirty="0" smtClean="0">
                <a:solidFill>
                  <a:schemeClr val="tx1"/>
                </a:solidFill>
                <a:effectLst/>
                <a:latin typeface="+mn-lt"/>
                <a:ea typeface="+mn-ea"/>
                <a:cs typeface="+mn-cs"/>
              </a:rPr>
              <a:t>5/CP5. Invites </a:t>
            </a:r>
            <a:r>
              <a:rPr lang="en-US" sz="1200" kern="1200" dirty="0" smtClean="0">
                <a:solidFill>
                  <a:schemeClr val="tx1"/>
                </a:solidFill>
                <a:effectLst/>
                <a:latin typeface="+mn-lt"/>
                <a:ea typeface="+mn-ea"/>
                <a:cs typeface="+mn-cs"/>
              </a:rPr>
              <a:t>the secretariat of the Global Climate Observing System to continue to assist and facilitate the establishment of an appropriate intergovernmental process to identify the priorities for action to improve global observing systems for climate and options for their financial support</a:t>
            </a:r>
            <a:r>
              <a:rPr lang="en-US" dirty="0" smtClean="0">
                <a:effectLst/>
              </a:rPr>
              <a:t> </a:t>
            </a:r>
          </a:p>
          <a:p>
            <a:endParaRPr lang="en-US" dirty="0" smtClean="0">
              <a:effectLst/>
            </a:endParaRPr>
          </a:p>
          <a:p>
            <a:r>
              <a:rPr lang="en-US" dirty="0" smtClean="0">
                <a:effectLst/>
              </a:rPr>
              <a:t>11/cp9 </a:t>
            </a:r>
            <a:r>
              <a:rPr lang="en-US" sz="1200" kern="1200" dirty="0" smtClean="0">
                <a:solidFill>
                  <a:schemeClr val="tx1"/>
                </a:solidFill>
                <a:latin typeface="+mn-lt"/>
                <a:ea typeface="+mn-ea"/>
                <a:cs typeface="+mn-cs"/>
              </a:rPr>
              <a:t>Essential Climate Variables as</a:t>
            </a:r>
            <a:r>
              <a:rPr lang="en-US" sz="1200" kern="1200" baseline="0" dirty="0" smtClean="0">
                <a:solidFill>
                  <a:schemeClr val="tx1"/>
                </a:solidFill>
                <a:latin typeface="+mn-lt"/>
                <a:ea typeface="+mn-ea"/>
                <a:cs typeface="+mn-cs"/>
              </a:rPr>
              <a:t> concept...</a:t>
            </a:r>
            <a:r>
              <a:rPr lang="en-US" dirty="0" smtClean="0">
                <a:effectLst/>
              </a:rPr>
              <a:t> </a:t>
            </a:r>
            <a:r>
              <a:rPr lang="en-US" sz="1200" i="1" kern="1200" dirty="0" smtClean="0">
                <a:solidFill>
                  <a:schemeClr val="tx1"/>
                </a:solidFill>
                <a:latin typeface="+mn-lt"/>
                <a:ea typeface="+mn-ea"/>
                <a:cs typeface="+mn-cs"/>
              </a:rPr>
              <a:t>Requests </a:t>
            </a:r>
            <a:r>
              <a:rPr lang="en-US" sz="1200" i="0" kern="1200" dirty="0" smtClean="0">
                <a:solidFill>
                  <a:schemeClr val="tx1"/>
                </a:solidFill>
                <a:latin typeface="+mn-lt"/>
                <a:ea typeface="+mn-ea"/>
                <a:cs typeface="+mn-cs"/>
              </a:rPr>
              <a:t>the Global Climate Observing System secretariat, under the guidance of the Global Climate Observing System steering committee, taking into account international and intergovernmental mechanisms, to coordinate the development of a phased 5- to 10-year implementation plan also</a:t>
            </a:r>
            <a:r>
              <a:rPr lang="en-US" sz="1200" i="0" kern="1200" baseline="0" dirty="0" smtClean="0">
                <a:solidFill>
                  <a:schemeClr val="tx1"/>
                </a:solidFill>
                <a:latin typeface="+mn-lt"/>
                <a:ea typeface="+mn-ea"/>
                <a:cs typeface="+mn-cs"/>
              </a:rPr>
              <a:t> asks for co-ordination with GEO.</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i="0" kern="120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i="0" kern="1200" dirty="0" smtClean="0">
                <a:solidFill>
                  <a:schemeClr val="tx1"/>
                </a:solidFill>
                <a:latin typeface="+mn-lt"/>
                <a:ea typeface="+mn-ea"/>
                <a:cs typeface="+mn-cs"/>
              </a:rPr>
              <a:t>5/CP10</a:t>
            </a:r>
            <a:r>
              <a:rPr lang="en-US" sz="1200" i="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Encourages </a:t>
            </a:r>
            <a:r>
              <a:rPr lang="en-US" sz="1200" i="0" kern="1200" dirty="0" smtClean="0">
                <a:solidFill>
                  <a:schemeClr val="tx1"/>
                </a:solidFill>
                <a:latin typeface="+mn-lt"/>
                <a:ea typeface="+mn-ea"/>
                <a:cs typeface="+mn-cs"/>
              </a:rPr>
              <a:t>Parties to enhance their work and collaboration on observation of the essential climate variables and on development of climate products to support the needs of the Convention, including through participation in the Global Climate Observing System cooperation mechanism;</a:t>
            </a:r>
            <a:r>
              <a:rPr lang="en-US" sz="1200" i="0" kern="1200" baseline="0" dirty="0" smtClean="0">
                <a:solidFill>
                  <a:schemeClr val="tx1"/>
                </a:solidFill>
                <a:latin typeface="+mn-lt"/>
                <a:ea typeface="+mn-ea"/>
                <a:cs typeface="+mn-cs"/>
              </a:rPr>
              <a:t> </a:t>
            </a:r>
            <a:r>
              <a:rPr lang="en-US" sz="1200" i="1" kern="1200" dirty="0" smtClean="0">
                <a:solidFill>
                  <a:schemeClr val="tx1"/>
                </a:solidFill>
                <a:latin typeface="+mn-lt"/>
                <a:ea typeface="+mn-ea"/>
                <a:cs typeface="+mn-cs"/>
              </a:rPr>
              <a:t>Invites </a:t>
            </a:r>
            <a:r>
              <a:rPr lang="en-US" sz="1200" i="0" kern="1200" dirty="0" smtClean="0">
                <a:solidFill>
                  <a:schemeClr val="tx1"/>
                </a:solidFill>
                <a:latin typeface="+mn-lt"/>
                <a:ea typeface="+mn-ea"/>
                <a:cs typeface="+mn-cs"/>
              </a:rPr>
              <a:t>Parties that support space agencies involved in global observations to request these agencies to provide a coordinated response to the needs expressed in the implementation plan;</a:t>
            </a:r>
            <a:endParaRPr lang="en-US" dirty="0" smtClean="0"/>
          </a:p>
          <a:p>
            <a:endParaRPr lang="en-US" dirty="0" smtClean="0">
              <a:effectLst/>
            </a:endParaRPr>
          </a:p>
          <a:p>
            <a:r>
              <a:rPr lang="en-US" sz="1200" kern="1200" dirty="0" smtClean="0">
                <a:solidFill>
                  <a:schemeClr val="tx1"/>
                </a:solidFill>
                <a:latin typeface="+mn-lt"/>
                <a:ea typeface="+mn-ea"/>
                <a:cs typeface="+mn-cs"/>
              </a:rPr>
              <a:t>SBSTA</a:t>
            </a:r>
            <a:r>
              <a:rPr lang="en-US" sz="1200" kern="1200" baseline="0" dirty="0" smtClean="0">
                <a:solidFill>
                  <a:schemeClr val="tx1"/>
                </a:solidFill>
                <a:latin typeface="+mn-lt"/>
                <a:ea typeface="+mn-ea"/>
                <a:cs typeface="+mn-cs"/>
              </a:rPr>
              <a:t> 25 CP12</a:t>
            </a:r>
            <a:r>
              <a:rPr lang="en-US" sz="1200" kern="1200" dirty="0" smtClean="0">
                <a:solidFill>
                  <a:schemeClr val="tx1"/>
                </a:solidFill>
                <a:latin typeface="+mn-lt"/>
                <a:ea typeface="+mn-ea"/>
                <a:cs typeface="+mn-cs"/>
              </a:rPr>
              <a:t>The SBSTA encouraged Parties to further promote their national activities related to GCOS and the Global Earth Observation System of Systems, and to note the close relationship among those activities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latin typeface="+mn-lt"/>
                <a:ea typeface="+mn-ea"/>
                <a:cs typeface="+mn-cs"/>
              </a:rPr>
              <a:t>11/CP13 Parties should describe the status of their </a:t>
            </a:r>
            <a:r>
              <a:rPr lang="en-US" sz="1200" kern="1200" dirty="0" err="1" smtClean="0">
                <a:solidFill>
                  <a:schemeClr val="tx1"/>
                </a:solidFill>
                <a:latin typeface="+mn-lt"/>
                <a:ea typeface="+mn-ea"/>
                <a:cs typeface="+mn-cs"/>
              </a:rPr>
              <a:t>programmes</a:t>
            </a:r>
            <a:r>
              <a:rPr lang="en-US" sz="1200" kern="1200" dirty="0" smtClean="0">
                <a:solidFill>
                  <a:schemeClr val="tx1"/>
                </a:solidFill>
                <a:latin typeface="+mn-lt"/>
                <a:ea typeface="+mn-ea"/>
                <a:cs typeface="+mn-cs"/>
              </a:rPr>
              <a:t> for contributing observations of the essential climate variables (ECVs)</a:t>
            </a:r>
            <a:endParaRPr lang="en-US" dirty="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effectLst/>
              </a:rPr>
              <a:t>9/CP15 </a:t>
            </a:r>
            <a:r>
              <a:rPr lang="en-US" sz="1200" i="1" dirty="0" smtClean="0">
                <a:latin typeface="Arial" charset="0"/>
                <a:ea typeface="ＭＳ Ｐゴシック" charset="0"/>
                <a:cs typeface="ＭＳ Ｐゴシック" charset="0"/>
              </a:rPr>
              <a:t>Invites </a:t>
            </a:r>
            <a:r>
              <a:rPr lang="en-US" sz="1200" dirty="0" smtClean="0">
                <a:latin typeface="Arial" charset="0"/>
                <a:ea typeface="ＭＳ Ｐゴシック" charset="0"/>
                <a:cs typeface="ＭＳ Ｐゴシック" charset="0"/>
              </a:rPr>
              <a:t>the Global Climate Observing System secretariat, under the guidance of the Global Climate Observing System Steering Committee, </a:t>
            </a:r>
            <a:r>
              <a:rPr lang="en-US" sz="1200" dirty="0" smtClean="0">
                <a:solidFill>
                  <a:srgbClr val="800000"/>
                </a:solidFill>
                <a:latin typeface="Arial" charset="0"/>
                <a:ea typeface="ＭＳ Ｐゴシック" charset="0"/>
                <a:cs typeface="ＭＳ Ｐゴシック" charset="0"/>
              </a:rPr>
              <a:t>to update</a:t>
            </a:r>
            <a:r>
              <a:rPr lang="en-US" sz="1200" dirty="0" smtClean="0">
                <a:latin typeface="Arial" charset="0"/>
                <a:ea typeface="ＭＳ Ｐゴシック" charset="0"/>
                <a:cs typeface="ＭＳ Ｐゴシック" charset="0"/>
              </a:rPr>
              <a:t>, by the thirty-third session of the Subsidiary Body for Scientific and Technological Advice, </a:t>
            </a:r>
            <a:r>
              <a:rPr lang="en-US" sz="1200" dirty="0" smtClean="0">
                <a:solidFill>
                  <a:srgbClr val="800000"/>
                </a:solidFill>
                <a:latin typeface="Arial" charset="0"/>
                <a:ea typeface="ＭＳ Ｐゴシック" charset="0"/>
                <a:cs typeface="ＭＳ Ｐゴシック" charset="0"/>
              </a:rPr>
              <a:t>the Global Climate Observing System implementation plan</a:t>
            </a:r>
            <a:r>
              <a:rPr lang="en-US" sz="1200" dirty="0" smtClean="0">
                <a:latin typeface="Arial" charset="0"/>
                <a:ea typeface="ＭＳ Ｐゴシック" charset="0"/>
                <a:cs typeface="ＭＳ Ｐゴシック" charset="0"/>
              </a:rPr>
              <a:t>, taking into account emerging needs in climate observation, in particular those relating to adaptation activities</a:t>
            </a:r>
          </a:p>
          <a:p>
            <a:endParaRPr lang="en-US" dirty="0"/>
          </a:p>
        </p:txBody>
      </p:sp>
      <p:sp>
        <p:nvSpPr>
          <p:cNvPr id="4" name="Slide Number Placeholder 3"/>
          <p:cNvSpPr>
            <a:spLocks noGrp="1"/>
          </p:cNvSpPr>
          <p:nvPr>
            <p:ph type="sldNum" sz="quarter" idx="10"/>
          </p:nvPr>
        </p:nvSpPr>
        <p:spPr/>
        <p:txBody>
          <a:bodyPr/>
          <a:lstStyle/>
          <a:p>
            <a:fld id="{4406F484-7E8C-774C-8F08-0B6F72376102}" type="slidenum">
              <a:rPr lang="en-US" smtClean="0"/>
              <a:t>2</a:t>
            </a:fld>
            <a:endParaRPr lang="en-US"/>
          </a:p>
        </p:txBody>
      </p:sp>
    </p:spTree>
    <p:extLst>
      <p:ext uri="{BB962C8B-B14F-4D97-AF65-F5344CB8AC3E}">
        <p14:creationId xmlns:p14="http://schemas.microsoft.com/office/powerpoint/2010/main" val="13237167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Paris agreement not prescription on</a:t>
            </a:r>
            <a:r>
              <a:rPr lang="en-US" sz="1200" baseline="0" dirty="0" smtClean="0">
                <a:effectLst/>
              </a:rPr>
              <a:t> how but </a:t>
            </a:r>
            <a:r>
              <a:rPr lang="en-US" sz="1200" baseline="0" smtClean="0">
                <a:effectLst/>
              </a:rPr>
              <a:t>provides process</a:t>
            </a:r>
            <a:endParaRPr lang="en-US" sz="1200" smtClean="0">
              <a:effectLst/>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dirty="0" smtClean="0">
                <a:effectLst/>
              </a:rPr>
              <a:t>Transparency Framework will substitute MRV</a:t>
            </a:r>
          </a:p>
          <a:p>
            <a:endParaRPr lang="en-GB" dirty="0"/>
          </a:p>
        </p:txBody>
      </p:sp>
      <p:sp>
        <p:nvSpPr>
          <p:cNvPr id="4" name="Slide Number Placeholder 3"/>
          <p:cNvSpPr>
            <a:spLocks noGrp="1"/>
          </p:cNvSpPr>
          <p:nvPr>
            <p:ph type="sldNum" sz="quarter" idx="10"/>
          </p:nvPr>
        </p:nvSpPr>
        <p:spPr/>
        <p:txBody>
          <a:bodyPr/>
          <a:lstStyle/>
          <a:p>
            <a:fld id="{FD828325-0CCF-DC44-B785-E214458226D5}" type="slidenum">
              <a:rPr lang="en-GB" smtClean="0"/>
              <a:t>3</a:t>
            </a:fld>
            <a:endParaRPr lang="en-GB"/>
          </a:p>
        </p:txBody>
      </p:sp>
    </p:spTree>
    <p:extLst>
      <p:ext uri="{BB962C8B-B14F-4D97-AF65-F5344CB8AC3E}">
        <p14:creationId xmlns:p14="http://schemas.microsoft.com/office/powerpoint/2010/main" val="6253900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406F484-7E8C-774C-8F08-0B6F72376102}" type="slidenum">
              <a:rPr lang="en-US" smtClean="0"/>
              <a:t>4</a:t>
            </a:fld>
            <a:endParaRPr lang="en-US"/>
          </a:p>
        </p:txBody>
      </p:sp>
    </p:spTree>
    <p:extLst>
      <p:ext uri="{BB962C8B-B14F-4D97-AF65-F5344CB8AC3E}">
        <p14:creationId xmlns:p14="http://schemas.microsoft.com/office/powerpoint/2010/main" val="182889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13 page exec summary</a:t>
            </a:r>
          </a:p>
          <a:p>
            <a:r>
              <a:rPr lang="en-GB" dirty="0" smtClean="0"/>
              <a:t>38 page </a:t>
            </a:r>
            <a:r>
              <a:rPr lang="en-GB" dirty="0" err="1" smtClean="0"/>
              <a:t>pt</a:t>
            </a:r>
            <a:r>
              <a:rPr lang="en-GB" dirty="0" smtClean="0"/>
              <a:t> 1</a:t>
            </a:r>
          </a:p>
          <a:p>
            <a:r>
              <a:rPr lang="en-GB" dirty="0" smtClean="0"/>
              <a:t>183 page </a:t>
            </a:r>
            <a:r>
              <a:rPr lang="en-GB" dirty="0" err="1" smtClean="0"/>
              <a:t>pt</a:t>
            </a:r>
            <a:r>
              <a:rPr lang="en-GB" dirty="0" smtClean="0"/>
              <a:t> 2</a:t>
            </a:r>
          </a:p>
          <a:p>
            <a:endParaRPr lang="en-GB" dirty="0" smtClean="0"/>
          </a:p>
          <a:p>
            <a:r>
              <a:rPr lang="en-GB" dirty="0" smtClean="0"/>
              <a:t>330 page </a:t>
            </a:r>
            <a:r>
              <a:rPr lang="en-GB" smtClean="0"/>
              <a:t>in total.</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FD828325-0CCF-DC44-B785-E214458226D5}" type="slidenum">
              <a:rPr lang="en-GB" smtClean="0">
                <a:solidFill>
                  <a:prstClr val="black"/>
                </a:solidFill>
                <a:latin typeface="Calibri"/>
              </a:rPr>
              <a:pPr/>
              <a:t>6</a:t>
            </a:fld>
            <a:endParaRPr lang="en-GB">
              <a:solidFill>
                <a:prstClr val="black"/>
              </a:solidFill>
              <a:latin typeface="Calibri"/>
            </a:endParaRPr>
          </a:p>
        </p:txBody>
      </p:sp>
    </p:spTree>
    <p:extLst>
      <p:ext uri="{BB962C8B-B14F-4D97-AF65-F5344CB8AC3E}">
        <p14:creationId xmlns:p14="http://schemas.microsoft.com/office/powerpoint/2010/main" val="3187898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lvl="0" indent="-457200">
              <a:spcAft>
                <a:spcPts val="1200"/>
              </a:spcAft>
              <a:buFont typeface="+mj-ea"/>
              <a:buAutoNum type="circleNumDbPlain"/>
            </a:pPr>
            <a:r>
              <a:rPr lang="en-US" sz="1200" dirty="0" smtClean="0">
                <a:solidFill>
                  <a:srgbClr val="17375E"/>
                </a:solidFill>
                <a:latin typeface="Arial"/>
                <a:cs typeface="Arial"/>
              </a:rPr>
              <a:t>2012 CBD COP11/3: Ad Hoc Technical Expert Group on Indicators for the Strategic Plan for Biodiversity 2011–2020, and GEOBON are establishing the Essential Biodiversity Variables </a:t>
            </a:r>
          </a:p>
          <a:p>
            <a:pPr marL="457200" lvl="0" indent="-457200">
              <a:spcAft>
                <a:spcPts val="1200"/>
              </a:spcAft>
              <a:buFont typeface="+mj-ea"/>
              <a:buAutoNum type="circleNumDbPlain"/>
            </a:pPr>
            <a:r>
              <a:rPr lang="en-US" sz="1200" dirty="0" smtClean="0">
                <a:solidFill>
                  <a:srgbClr val="17375E"/>
                </a:solidFill>
                <a:latin typeface="Arial"/>
                <a:cs typeface="Arial"/>
              </a:rPr>
              <a:t>2013 UNCCD COP 11/22: Ad-hoc Advisory Group of Technical Experts (AGTE) are developing a Progress Indicator framework</a:t>
            </a:r>
          </a:p>
          <a:p>
            <a:endParaRPr lang="en-US" dirty="0"/>
          </a:p>
        </p:txBody>
      </p:sp>
      <p:sp>
        <p:nvSpPr>
          <p:cNvPr id="4" name="Slide Number Placeholder 3"/>
          <p:cNvSpPr>
            <a:spLocks noGrp="1"/>
          </p:cNvSpPr>
          <p:nvPr>
            <p:ph type="sldNum" sz="quarter" idx="10"/>
          </p:nvPr>
        </p:nvSpPr>
        <p:spPr/>
        <p:txBody>
          <a:bodyPr/>
          <a:lstStyle/>
          <a:p>
            <a:fld id="{4406F484-7E8C-774C-8F08-0B6F72376102}" type="slidenum">
              <a:rPr lang="en-US" smtClean="0"/>
              <a:t>11</a:t>
            </a:fld>
            <a:endParaRPr lang="en-US"/>
          </a:p>
        </p:txBody>
      </p:sp>
    </p:spTree>
    <p:extLst>
      <p:ext uri="{BB962C8B-B14F-4D97-AF65-F5344CB8AC3E}">
        <p14:creationId xmlns:p14="http://schemas.microsoft.com/office/powerpoint/2010/main" val="10485497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Earth System Cycles the Glue for cross convention ECV</a:t>
            </a:r>
            <a:endParaRPr lang="en-GB" dirty="0"/>
          </a:p>
        </p:txBody>
      </p:sp>
      <p:sp>
        <p:nvSpPr>
          <p:cNvPr id="4" name="Slide Number Placeholder 3"/>
          <p:cNvSpPr>
            <a:spLocks noGrp="1"/>
          </p:cNvSpPr>
          <p:nvPr>
            <p:ph type="sldNum" sz="quarter" idx="10"/>
          </p:nvPr>
        </p:nvSpPr>
        <p:spPr/>
        <p:txBody>
          <a:bodyPr/>
          <a:lstStyle/>
          <a:p>
            <a:fld id="{4406F484-7E8C-774C-8F08-0B6F72376102}" type="slidenum">
              <a:rPr lang="en-US" smtClean="0"/>
              <a:t>12</a:t>
            </a:fld>
            <a:endParaRPr lang="en-US"/>
          </a:p>
        </p:txBody>
      </p:sp>
    </p:spTree>
    <p:extLst>
      <p:ext uri="{BB962C8B-B14F-4D97-AF65-F5344CB8AC3E}">
        <p14:creationId xmlns:p14="http://schemas.microsoft.com/office/powerpoint/2010/main" val="57484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space agency response by November 2017</a:t>
            </a:r>
            <a:endParaRPr lang="en-US" dirty="0"/>
          </a:p>
        </p:txBody>
      </p:sp>
      <p:sp>
        <p:nvSpPr>
          <p:cNvPr id="4" name="Slide Number Placeholder 3"/>
          <p:cNvSpPr>
            <a:spLocks noGrp="1"/>
          </p:cNvSpPr>
          <p:nvPr>
            <p:ph type="sldNum" sz="quarter" idx="10"/>
          </p:nvPr>
        </p:nvSpPr>
        <p:spPr/>
        <p:txBody>
          <a:bodyPr/>
          <a:lstStyle/>
          <a:p>
            <a:fld id="{4406F484-7E8C-774C-8F08-0B6F72376102}" type="slidenum">
              <a:rPr lang="en-US" smtClean="0"/>
              <a:t>14</a:t>
            </a:fld>
            <a:endParaRPr lang="en-US"/>
          </a:p>
        </p:txBody>
      </p:sp>
    </p:spTree>
    <p:extLst>
      <p:ext uri="{BB962C8B-B14F-4D97-AF65-F5344CB8AC3E}">
        <p14:creationId xmlns:p14="http://schemas.microsoft.com/office/powerpoint/2010/main" val="159214461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 Id="rId3"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5" name="Picture 10" descr="JRC_Slides_Footer.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65613" y="6461125"/>
            <a:ext cx="6127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0"/>
            <a:ext cx="9144000" cy="957263"/>
          </a:xfrm>
          <a:prstGeom prst="rect">
            <a:avLst/>
          </a:prstGeom>
          <a:solidFill>
            <a:srgbClr val="37ACDE"/>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7" name="Picture 10" descr="JRC_Slides_Logo_EN.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971925" y="258763"/>
            <a:ext cx="143510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
          <p:cNvSpPr>
            <a:spLocks noGrp="1" noChangeArrowheads="1"/>
          </p:cNvSpPr>
          <p:nvPr>
            <p:ph type="title"/>
          </p:nvPr>
        </p:nvSpPr>
        <p:spPr bwMode="auto">
          <a:xfrm>
            <a:off x="637200" y="1612255"/>
            <a:ext cx="7869600" cy="430887"/>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a:lstStyle/>
          <a:p>
            <a:pPr lvl="0"/>
            <a:r>
              <a:rPr lang="en-US" dirty="0" smtClean="0"/>
              <a:t>Click to edit Master title style</a:t>
            </a:r>
            <a:endParaRPr lang="en-GB" dirty="0"/>
          </a:p>
        </p:txBody>
      </p:sp>
      <p:sp>
        <p:nvSpPr>
          <p:cNvPr id="25" name="Content Placeholder 2"/>
          <p:cNvSpPr>
            <a:spLocks noGrp="1"/>
          </p:cNvSpPr>
          <p:nvPr>
            <p:ph idx="10"/>
          </p:nvPr>
        </p:nvSpPr>
        <p:spPr>
          <a:xfrm>
            <a:off x="637200" y="2416175"/>
            <a:ext cx="7869600" cy="302647"/>
          </a:xfrm>
        </p:spPr>
        <p:txBody>
          <a:bodyPr/>
          <a:lstStyle>
            <a:lvl1pPr algn="r">
              <a:defRPr/>
            </a:lvl1pPr>
            <a:lvl2pPr marL="228600" indent="-228600">
              <a:buFont typeface="Wingdings" charset="2"/>
              <a:buChar char="§"/>
              <a:defRPr sz="1800" b="0" i="0" baseline="0">
                <a:latin typeface="Verdana"/>
              </a:defRPr>
            </a:lvl2pPr>
            <a:lvl3pPr marL="457200" indent="-228600">
              <a:buClr>
                <a:srgbClr val="37ACDE"/>
              </a:buClr>
              <a:buFont typeface="Verdana"/>
              <a:buChar char="•"/>
              <a:defRPr sz="1600" baseline="0">
                <a:latin typeface="Verdana"/>
              </a:defRPr>
            </a:lvl3pPr>
            <a:lvl4pPr marL="685800" indent="-228600">
              <a:lnSpc>
                <a:spcPts val="2400"/>
              </a:lnSpc>
              <a:spcBef>
                <a:spcPts val="0"/>
              </a:spcBef>
              <a:buClr>
                <a:srgbClr val="37ACDE"/>
              </a:buClr>
              <a:buFont typeface="Arial"/>
              <a:buChar char="•"/>
              <a:defRPr sz="1600" baseline="0">
                <a:solidFill>
                  <a:srgbClr val="004494"/>
                </a:solidFill>
                <a:latin typeface="Verdana"/>
              </a:defRPr>
            </a:lvl4pPr>
            <a:lvl5pPr marL="914400" indent="-228600">
              <a:lnSpc>
                <a:spcPts val="2400"/>
              </a:lnSpc>
              <a:spcBef>
                <a:spcPts val="0"/>
              </a:spcBef>
              <a:buClr>
                <a:srgbClr val="37ACDE"/>
              </a:buClr>
              <a:buFont typeface="Verdana"/>
              <a:buChar char="–"/>
              <a:defRPr sz="1600" baseline="0">
                <a:solidFill>
                  <a:srgbClr val="004494"/>
                </a:solidFill>
                <a:latin typeface="Verdana"/>
              </a:defRPr>
            </a:lvl5pPr>
          </a:lstStyle>
          <a:p>
            <a:pPr lvl="0"/>
            <a:r>
              <a:rPr lang="en-US" smtClean="0"/>
              <a:t>Click to edit Master text styles</a:t>
            </a:r>
          </a:p>
        </p:txBody>
      </p:sp>
      <p:sp>
        <p:nvSpPr>
          <p:cNvPr id="10" name="Rectangle 6"/>
          <p:cNvSpPr>
            <a:spLocks noGrp="1" noChangeArrowheads="1"/>
          </p:cNvSpPr>
          <p:nvPr>
            <p:ph type="sldNum" sz="quarter" idx="11"/>
          </p:nvPr>
        </p:nvSpPr>
        <p:spPr>
          <a:extLst>
            <a:ext uri="{FAA26D3D-D897-4be2-8F04-BA451C77F1D7}">
              <ma14:placeholderFlag xmlns:ma14="http://schemas.microsoft.com/office/mac/drawingml/2011/main" val="1"/>
            </a:ext>
          </a:extLst>
        </p:spPr>
        <p:txBody>
          <a:bodyPr/>
          <a:lstStyle>
            <a:lvl1pPr>
              <a:defRPr/>
            </a:lvl1pPr>
          </a:lstStyle>
          <a:p>
            <a:fld id="{404839E2-D41E-4291-AA54-280552C10C95}" type="slidenum">
              <a:rPr lang="en-US"/>
              <a:pPr/>
              <a:t>‹#›</a:t>
            </a:fld>
            <a:endParaRPr lang="en-US"/>
          </a:p>
        </p:txBody>
      </p:sp>
      <p:sp>
        <p:nvSpPr>
          <p:cNvPr id="11" name="Rectangle 4"/>
          <p:cNvSpPr>
            <a:spLocks noGrp="1" noChangeArrowheads="1"/>
          </p:cNvSpPr>
          <p:nvPr>
            <p:ph type="dt" sz="half" idx="12"/>
          </p:nvPr>
        </p:nvSpPr>
        <p:spPr>
          <a:extLst>
            <a:ext uri="{FAA26D3D-D897-4be2-8F04-BA451C77F1D7}">
              <ma14:placeholderFlag xmlns:ma14="http://schemas.microsoft.com/office/mac/drawingml/2011/main" val="1"/>
            </a:ext>
          </a:extLst>
        </p:spPr>
        <p:txBody>
          <a:bodyPr/>
          <a:lstStyle>
            <a:lvl1pPr>
              <a:defRPr/>
            </a:lvl1pPr>
          </a:lstStyle>
          <a:p>
            <a:fld id="{D9990450-20C6-4EC0-BE08-BAB33A676E47}" type="datetime3">
              <a:rPr lang="en-US"/>
              <a:pPr/>
              <a:t>31 October 2016</a:t>
            </a:fld>
            <a:endParaRPr lang="en-US"/>
          </a:p>
        </p:txBody>
      </p:sp>
    </p:spTree>
    <p:extLst>
      <p:ext uri="{BB962C8B-B14F-4D97-AF65-F5344CB8AC3E}">
        <p14:creationId xmlns:p14="http://schemas.microsoft.com/office/powerpoint/2010/main" val="585943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5113" y="1339850"/>
            <a:ext cx="2071687" cy="46815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395288" y="1339850"/>
            <a:ext cx="6067425" cy="46815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6A94C8EE-1A73-4344-9236-886E1487C141}" type="slidenum">
              <a:rPr lang="en-US"/>
              <a:pPr/>
              <a:t>‹#›</a:t>
            </a:fld>
            <a:endParaRPr lang="en-US"/>
          </a:p>
        </p:txBody>
      </p:sp>
      <p:sp>
        <p:nvSpPr>
          <p:cNvPr id="5" name="Rectangle 4"/>
          <p:cNvSpPr>
            <a:spLocks noGrp="1" noChangeArrowheads="1"/>
          </p:cNvSpPr>
          <p:nvPr>
            <p:ph type="dt" sz="half" idx="11"/>
          </p:nvPr>
        </p:nvSpPr>
        <p:spPr>
          <a:ln/>
        </p:spPr>
        <p:txBody>
          <a:bodyPr/>
          <a:lstStyle>
            <a:lvl1pPr>
              <a:defRPr/>
            </a:lvl1pPr>
          </a:lstStyle>
          <a:p>
            <a:fld id="{2F749088-CFC0-4C3C-B12F-B21366276B25}" type="datetime3">
              <a:rPr lang="en-US"/>
              <a:pPr/>
              <a:t>31 October 2016</a:t>
            </a:fld>
            <a:endParaRPr lang="en-US"/>
          </a:p>
        </p:txBody>
      </p:sp>
    </p:spTree>
    <p:extLst>
      <p:ext uri="{BB962C8B-B14F-4D97-AF65-F5344CB8AC3E}">
        <p14:creationId xmlns:p14="http://schemas.microsoft.com/office/powerpoint/2010/main" val="20072396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37200" y="2416175"/>
            <a:ext cx="7869600" cy="1528624"/>
          </a:xfrm>
        </p:spPr>
        <p:txBody>
          <a:bodyPr/>
          <a:lstStyle>
            <a:lvl2pPr marL="228600" indent="-228600">
              <a:buFont typeface="Verdana"/>
              <a:buChar char="•"/>
              <a:defRPr sz="1800" b="0" i="0" baseline="0">
                <a:latin typeface="Verdana"/>
              </a:defRPr>
            </a:lvl2pPr>
            <a:lvl3pPr marL="457200" indent="-228600">
              <a:buClr>
                <a:srgbClr val="37ACDE"/>
              </a:buClr>
              <a:buFont typeface="Wingdings" charset="2"/>
              <a:buChar char="§"/>
              <a:defRPr sz="1600" baseline="0">
                <a:latin typeface="Verdana"/>
              </a:defRPr>
            </a:lvl3pPr>
            <a:lvl4pPr marL="685800" indent="-228600">
              <a:lnSpc>
                <a:spcPts val="2400"/>
              </a:lnSpc>
              <a:spcBef>
                <a:spcPts val="0"/>
              </a:spcBef>
              <a:buClr>
                <a:srgbClr val="37ACDE"/>
              </a:buClr>
              <a:buFont typeface="Arial"/>
              <a:buChar char="•"/>
              <a:defRPr sz="1600" baseline="0">
                <a:solidFill>
                  <a:srgbClr val="004494"/>
                </a:solidFill>
                <a:latin typeface="Verdana"/>
              </a:defRPr>
            </a:lvl4pPr>
            <a:lvl5pPr marL="914400" indent="-228600">
              <a:lnSpc>
                <a:spcPts val="2400"/>
              </a:lnSpc>
              <a:spcBef>
                <a:spcPts val="0"/>
              </a:spcBef>
              <a:buClr>
                <a:srgbClr val="37ACDE"/>
              </a:buClr>
              <a:buFont typeface="Verdana"/>
              <a:buChar char="–"/>
              <a:defRPr sz="1600" baseline="0">
                <a:solidFill>
                  <a:srgbClr val="004494"/>
                </a:solidFill>
                <a:latin typeface="Verdana"/>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B2911145-05CF-47D7-9780-6C1A4E78D64C}" type="slidenum">
              <a:rPr lang="en-US"/>
              <a:pPr/>
              <a:t>‹#›</a:t>
            </a:fld>
            <a:endParaRPr lang="en-US"/>
          </a:p>
        </p:txBody>
      </p:sp>
      <p:sp>
        <p:nvSpPr>
          <p:cNvPr id="5" name="Rectangle 4"/>
          <p:cNvSpPr>
            <a:spLocks noGrp="1" noChangeArrowheads="1"/>
          </p:cNvSpPr>
          <p:nvPr>
            <p:ph type="dt" sz="half" idx="11"/>
          </p:nvPr>
        </p:nvSpPr>
        <p:spPr>
          <a:ln/>
        </p:spPr>
        <p:txBody>
          <a:bodyPr/>
          <a:lstStyle>
            <a:lvl1pPr>
              <a:defRPr/>
            </a:lvl1pPr>
          </a:lstStyle>
          <a:p>
            <a:fld id="{61E0909E-3B56-4086-A8A4-A574E5171723}" type="datetime3">
              <a:rPr lang="en-US"/>
              <a:pPr/>
              <a:t>31 October 2016</a:t>
            </a:fld>
            <a:endParaRPr lang="en-US"/>
          </a:p>
        </p:txBody>
      </p:sp>
    </p:spTree>
    <p:extLst>
      <p:ext uri="{BB962C8B-B14F-4D97-AF65-F5344CB8AC3E}">
        <p14:creationId xmlns:p14="http://schemas.microsoft.com/office/powerpoint/2010/main" val="4675081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430887"/>
          </a:xfrm>
        </p:spPr>
        <p:txBody>
          <a:bodyPr/>
          <a:lstStyle>
            <a:lvl1pPr algn="l">
              <a:defRPr sz="2800" b="1" cap="all" baseline="0"/>
            </a:lvl1pPr>
          </a:lstStyle>
          <a:p>
            <a:r>
              <a:rPr lang="en-US" smtClean="0"/>
              <a:t>Click to edit Master title style</a:t>
            </a:r>
            <a:endParaRPr lang="en-US"/>
          </a:p>
        </p:txBody>
      </p:sp>
      <p:sp>
        <p:nvSpPr>
          <p:cNvPr id="3" name="Text Placeholder 2"/>
          <p:cNvSpPr>
            <a:spLocks noGrp="1"/>
          </p:cNvSpPr>
          <p:nvPr>
            <p:ph type="body" idx="1"/>
          </p:nvPr>
        </p:nvSpPr>
        <p:spPr>
          <a:xfrm>
            <a:off x="722313" y="4104253"/>
            <a:ext cx="7772400" cy="302647"/>
          </a:xfrm>
        </p:spPr>
        <p:txBody>
          <a:bodyPr anchor="b"/>
          <a:lstStyle>
            <a:lvl1pPr marL="0" indent="0">
              <a:buNone/>
              <a:defRPr sz="1800" baseline="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ln/>
        </p:spPr>
        <p:txBody>
          <a:bodyPr/>
          <a:lstStyle>
            <a:lvl1pPr>
              <a:defRPr/>
            </a:lvl1pPr>
          </a:lstStyle>
          <a:p>
            <a:fld id="{B5DBA407-A096-4933-98B0-789E6A284B68}" type="slidenum">
              <a:rPr lang="en-US"/>
              <a:pPr/>
              <a:t>‹#›</a:t>
            </a:fld>
            <a:endParaRPr lang="en-US"/>
          </a:p>
        </p:txBody>
      </p:sp>
      <p:sp>
        <p:nvSpPr>
          <p:cNvPr id="5" name="Rectangle 4"/>
          <p:cNvSpPr>
            <a:spLocks noGrp="1" noChangeArrowheads="1"/>
          </p:cNvSpPr>
          <p:nvPr>
            <p:ph type="dt" sz="half" idx="11"/>
          </p:nvPr>
        </p:nvSpPr>
        <p:spPr>
          <a:ln/>
        </p:spPr>
        <p:txBody>
          <a:bodyPr/>
          <a:lstStyle>
            <a:lvl1pPr>
              <a:defRPr/>
            </a:lvl1pPr>
          </a:lstStyle>
          <a:p>
            <a:fld id="{2160757C-4717-44E5-BCB0-29C700F42B59}" type="datetime3">
              <a:rPr lang="en-US"/>
              <a:pPr/>
              <a:t>31 October 2016</a:t>
            </a:fld>
            <a:endParaRPr lang="en-US"/>
          </a:p>
        </p:txBody>
      </p:sp>
    </p:spTree>
    <p:extLst>
      <p:ext uri="{BB962C8B-B14F-4D97-AF65-F5344CB8AC3E}">
        <p14:creationId xmlns:p14="http://schemas.microsoft.com/office/powerpoint/2010/main" val="20486028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200" y="1612255"/>
            <a:ext cx="7869600" cy="430887"/>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637200" y="2492375"/>
            <a:ext cx="3819600" cy="1528624"/>
          </a:xfrm>
        </p:spPr>
        <p:txBody>
          <a:bodyPr/>
          <a:lstStyle>
            <a:lvl1pPr>
              <a:defRPr sz="1800"/>
            </a:lvl1pPr>
            <a:lvl2pPr marL="228600" indent="-228600">
              <a:buFont typeface="Verdana"/>
              <a:buChar char="•"/>
              <a:defRPr sz="1800" baseline="0"/>
            </a:lvl2pPr>
            <a:lvl3pPr marL="457200" indent="-228600">
              <a:buFont typeface="Wingdings" charset="2"/>
              <a:buChar char="§"/>
              <a:defRPr sz="1600"/>
            </a:lvl3pPr>
            <a:lvl4pPr>
              <a:defRPr sz="1600" baseline="0"/>
            </a:lvl4pPr>
            <a:lvl5pPr marL="914400">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87200" y="2492375"/>
            <a:ext cx="3819600" cy="1533753"/>
          </a:xfrm>
        </p:spPr>
        <p:txBody>
          <a:bodyPr/>
          <a:lstStyle>
            <a:lvl1pPr>
              <a:defRPr sz="1800"/>
            </a:lvl1pPr>
            <a:lvl2pPr marL="228600" indent="-228600">
              <a:buFont typeface="Verdana"/>
              <a:buChar char="•"/>
              <a:defRPr sz="1800"/>
            </a:lvl2pPr>
            <a:lvl3pPr marL="457200" indent="-228600">
              <a:buFont typeface="Wingdings" charset="2"/>
              <a:buChar char="§"/>
              <a:defRPr sz="1600"/>
            </a:lvl3pPr>
            <a:lvl4pPr>
              <a:defRPr sz="1600" baseline="0"/>
            </a:lvl4pPr>
            <a:lvl5pPr>
              <a:defRPr sz="16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EB924595-3FE3-46F4-890B-C184AED92AA9}" type="slidenum">
              <a:rPr lang="en-US"/>
              <a:pPr/>
              <a:t>‹#›</a:t>
            </a:fld>
            <a:endParaRPr lang="en-US"/>
          </a:p>
        </p:txBody>
      </p:sp>
      <p:sp>
        <p:nvSpPr>
          <p:cNvPr id="6" name="Rectangle 4"/>
          <p:cNvSpPr>
            <a:spLocks noGrp="1" noChangeArrowheads="1"/>
          </p:cNvSpPr>
          <p:nvPr>
            <p:ph type="dt" sz="half" idx="11"/>
          </p:nvPr>
        </p:nvSpPr>
        <p:spPr>
          <a:ln/>
        </p:spPr>
        <p:txBody>
          <a:bodyPr/>
          <a:lstStyle>
            <a:lvl1pPr>
              <a:defRPr/>
            </a:lvl1pPr>
          </a:lstStyle>
          <a:p>
            <a:fld id="{1F5B82BE-7E75-4039-A00E-B03CACFD676C}" type="datetime3">
              <a:rPr lang="en-US"/>
              <a:pPr/>
              <a:t>31 October 2016</a:t>
            </a:fld>
            <a:endParaRPr lang="en-US"/>
          </a:p>
        </p:txBody>
      </p:sp>
    </p:spTree>
    <p:extLst>
      <p:ext uri="{BB962C8B-B14F-4D97-AF65-F5344CB8AC3E}">
        <p14:creationId xmlns:p14="http://schemas.microsoft.com/office/powerpoint/2010/main" val="3272927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6"/>
          <p:cNvSpPr>
            <a:spLocks noGrp="1" noChangeArrowheads="1"/>
          </p:cNvSpPr>
          <p:nvPr>
            <p:ph type="sldNum" sz="quarter" idx="10"/>
          </p:nvPr>
        </p:nvSpPr>
        <p:spPr>
          <a:ln/>
        </p:spPr>
        <p:txBody>
          <a:bodyPr/>
          <a:lstStyle>
            <a:lvl1pPr>
              <a:defRPr/>
            </a:lvl1pPr>
          </a:lstStyle>
          <a:p>
            <a:fld id="{26C4A913-52F0-4352-815F-4CCE149D738D}" type="slidenum">
              <a:rPr lang="en-US"/>
              <a:pPr/>
              <a:t>‹#›</a:t>
            </a:fld>
            <a:endParaRPr lang="en-US"/>
          </a:p>
        </p:txBody>
      </p:sp>
      <p:sp>
        <p:nvSpPr>
          <p:cNvPr id="4" name="Rectangle 4"/>
          <p:cNvSpPr>
            <a:spLocks noGrp="1" noChangeArrowheads="1"/>
          </p:cNvSpPr>
          <p:nvPr>
            <p:ph type="dt" sz="half" idx="11"/>
          </p:nvPr>
        </p:nvSpPr>
        <p:spPr>
          <a:ln/>
        </p:spPr>
        <p:txBody>
          <a:bodyPr/>
          <a:lstStyle>
            <a:lvl1pPr>
              <a:defRPr/>
            </a:lvl1pPr>
          </a:lstStyle>
          <a:p>
            <a:fld id="{6CB74040-E6D8-4938-9C9B-0343C01E3044}" type="datetime3">
              <a:rPr lang="en-US"/>
              <a:pPr/>
              <a:t>31 October 2016</a:t>
            </a:fld>
            <a:endParaRPr lang="en-US"/>
          </a:p>
        </p:txBody>
      </p:sp>
    </p:spTree>
    <p:extLst>
      <p:ext uri="{BB962C8B-B14F-4D97-AF65-F5344CB8AC3E}">
        <p14:creationId xmlns:p14="http://schemas.microsoft.com/office/powerpoint/2010/main" val="41910255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fld id="{228C15D1-58C5-403F-A035-A121ED1EA682}" type="slidenum">
              <a:rPr lang="en-US"/>
              <a:pPr/>
              <a:t>‹#›</a:t>
            </a:fld>
            <a:endParaRPr lang="en-US"/>
          </a:p>
        </p:txBody>
      </p:sp>
      <p:sp>
        <p:nvSpPr>
          <p:cNvPr id="3" name="Rectangle 4"/>
          <p:cNvSpPr>
            <a:spLocks noGrp="1" noChangeArrowheads="1"/>
          </p:cNvSpPr>
          <p:nvPr>
            <p:ph type="dt" sz="half" idx="11"/>
          </p:nvPr>
        </p:nvSpPr>
        <p:spPr>
          <a:ln/>
        </p:spPr>
        <p:txBody>
          <a:bodyPr/>
          <a:lstStyle>
            <a:lvl1pPr>
              <a:defRPr/>
            </a:lvl1pPr>
          </a:lstStyle>
          <a:p>
            <a:fld id="{1C6529C9-0F02-4FE4-9B8C-5D30B946A027}" type="datetime3">
              <a:rPr lang="en-US"/>
              <a:pPr/>
              <a:t>31 October 2016</a:t>
            </a:fld>
            <a:endParaRPr lang="en-US"/>
          </a:p>
        </p:txBody>
      </p:sp>
    </p:spTree>
    <p:extLst>
      <p:ext uri="{BB962C8B-B14F-4D97-AF65-F5344CB8AC3E}">
        <p14:creationId xmlns:p14="http://schemas.microsoft.com/office/powerpoint/2010/main" val="1571413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37200" y="1612255"/>
            <a:ext cx="2520000" cy="615553"/>
          </a:xfrm>
        </p:spPr>
        <p:txBody>
          <a:bodyPr/>
          <a:lstStyle>
            <a:lvl1pPr>
              <a:defRPr sz="2000"/>
            </a:lvl1pPr>
          </a:lstStyle>
          <a:p>
            <a:r>
              <a:rPr lang="en-US" smtClean="0"/>
              <a:t>Click to edit Master title style</a:t>
            </a:r>
            <a:endParaRPr lang="en-US"/>
          </a:p>
        </p:txBody>
      </p:sp>
      <p:sp>
        <p:nvSpPr>
          <p:cNvPr id="3" name="Content Placeholder 2"/>
          <p:cNvSpPr>
            <a:spLocks noGrp="1"/>
          </p:cNvSpPr>
          <p:nvPr>
            <p:ph sz="half" idx="1"/>
          </p:nvPr>
        </p:nvSpPr>
        <p:spPr>
          <a:xfrm>
            <a:off x="637200" y="2492374"/>
            <a:ext cx="2520000" cy="3432176"/>
          </a:xfrm>
        </p:spPr>
        <p:txBody>
          <a:bodyPr/>
          <a:lstStyle>
            <a:lvl1pPr>
              <a:defRPr sz="1800"/>
            </a:lvl1pPr>
            <a:lvl2pPr marL="228600" indent="-228600">
              <a:buFont typeface="Verdana"/>
              <a:buChar char="•"/>
              <a:defRPr sz="1800" baseline="0"/>
            </a:lvl2pPr>
            <a:lvl3pPr marL="457200" indent="-228600">
              <a:buFont typeface="Wingdings" charset="2"/>
              <a:buChar char="§"/>
              <a:defRPr sz="1600"/>
            </a:lvl3pPr>
            <a:lvl4pPr>
              <a:defRPr sz="1600" baseline="0"/>
            </a:lvl4pPr>
            <a:lvl5pPr marL="914400">
              <a:defRPr sz="16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3466800" y="1612255"/>
            <a:ext cx="5040000" cy="4314412"/>
          </a:xfrm>
        </p:spPr>
        <p:txBody>
          <a:bodyPr/>
          <a:lstStyle>
            <a:lvl1pPr>
              <a:defRPr sz="1800"/>
            </a:lvl1pPr>
            <a:lvl2pPr marL="228600" indent="-228600">
              <a:buFont typeface="Verdana"/>
              <a:buChar char="•"/>
              <a:defRPr sz="1800"/>
            </a:lvl2pPr>
            <a:lvl3pPr marL="457200" indent="-228600">
              <a:buFont typeface="Wingdings" charset="2"/>
              <a:buChar char="§"/>
              <a:defRPr sz="1600"/>
            </a:lvl3pPr>
            <a:lvl4pPr>
              <a:defRPr sz="1600" baseline="0"/>
            </a:lvl4pPr>
            <a:lvl5pPr>
              <a:defRPr sz="1600" baseline="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6"/>
          <p:cNvSpPr>
            <a:spLocks noGrp="1" noChangeArrowheads="1"/>
          </p:cNvSpPr>
          <p:nvPr>
            <p:ph type="sldNum" sz="quarter" idx="10"/>
          </p:nvPr>
        </p:nvSpPr>
        <p:spPr>
          <a:ln/>
        </p:spPr>
        <p:txBody>
          <a:bodyPr/>
          <a:lstStyle>
            <a:lvl1pPr>
              <a:defRPr/>
            </a:lvl1pPr>
          </a:lstStyle>
          <a:p>
            <a:fld id="{B3180194-3AD4-45C5-A1ED-1A09258D2CDF}" type="slidenum">
              <a:rPr lang="en-US"/>
              <a:pPr/>
              <a:t>‹#›</a:t>
            </a:fld>
            <a:endParaRPr lang="en-US"/>
          </a:p>
        </p:txBody>
      </p:sp>
      <p:sp>
        <p:nvSpPr>
          <p:cNvPr id="6" name="Rectangle 4"/>
          <p:cNvSpPr>
            <a:spLocks noGrp="1" noChangeArrowheads="1"/>
          </p:cNvSpPr>
          <p:nvPr>
            <p:ph type="dt" sz="half" idx="11"/>
          </p:nvPr>
        </p:nvSpPr>
        <p:spPr>
          <a:ln/>
        </p:spPr>
        <p:txBody>
          <a:bodyPr/>
          <a:lstStyle>
            <a:lvl1pPr>
              <a:defRPr/>
            </a:lvl1pPr>
          </a:lstStyle>
          <a:p>
            <a:fld id="{130E430F-6E79-45FA-9369-E842C6144825}" type="datetime3">
              <a:rPr lang="en-US"/>
              <a:pPr/>
              <a:t>31 October 2016</a:t>
            </a:fld>
            <a:endParaRPr lang="en-US"/>
          </a:p>
        </p:txBody>
      </p:sp>
    </p:spTree>
    <p:extLst>
      <p:ext uri="{BB962C8B-B14F-4D97-AF65-F5344CB8AC3E}">
        <p14:creationId xmlns:p14="http://schemas.microsoft.com/office/powerpoint/2010/main" val="37506130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828800" y="1612800"/>
            <a:ext cx="5486400" cy="317834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p>
        </p:txBody>
      </p:sp>
      <p:sp>
        <p:nvSpPr>
          <p:cNvPr id="4" name="Text Placeholder 3"/>
          <p:cNvSpPr>
            <a:spLocks noGrp="1"/>
          </p:cNvSpPr>
          <p:nvPr>
            <p:ph type="body" sz="half" idx="2"/>
          </p:nvPr>
        </p:nvSpPr>
        <p:spPr>
          <a:xfrm>
            <a:off x="1828800" y="5367337"/>
            <a:ext cx="5486400" cy="557213"/>
          </a:xfrm>
        </p:spPr>
        <p:txBody>
          <a:bodyPr/>
          <a:lstStyle>
            <a:lvl1pPr marL="0" indent="0">
              <a:lnSpc>
                <a:spcPts val="1800"/>
              </a:lnSpc>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ln/>
        </p:spPr>
        <p:txBody>
          <a:bodyPr/>
          <a:lstStyle>
            <a:lvl1pPr>
              <a:defRPr/>
            </a:lvl1pPr>
          </a:lstStyle>
          <a:p>
            <a:fld id="{FC76ACC3-16D1-4967-B37F-ECFA7306F5B3}" type="slidenum">
              <a:rPr lang="en-US"/>
              <a:pPr/>
              <a:t>‹#›</a:t>
            </a:fld>
            <a:endParaRPr lang="en-US"/>
          </a:p>
        </p:txBody>
      </p:sp>
      <p:sp>
        <p:nvSpPr>
          <p:cNvPr id="6" name="Rectangle 4"/>
          <p:cNvSpPr>
            <a:spLocks noGrp="1" noChangeArrowheads="1"/>
          </p:cNvSpPr>
          <p:nvPr>
            <p:ph type="dt" sz="half" idx="11"/>
          </p:nvPr>
        </p:nvSpPr>
        <p:spPr>
          <a:ln/>
        </p:spPr>
        <p:txBody>
          <a:bodyPr/>
          <a:lstStyle>
            <a:lvl1pPr>
              <a:defRPr/>
            </a:lvl1pPr>
          </a:lstStyle>
          <a:p>
            <a:fld id="{B81D3C00-861F-49E5-8FB8-10B17BA13D1C}" type="datetime3">
              <a:rPr lang="en-US"/>
              <a:pPr/>
              <a:t>31 October 2016</a:t>
            </a:fld>
            <a:endParaRPr lang="en-US"/>
          </a:p>
        </p:txBody>
      </p:sp>
    </p:spTree>
    <p:extLst>
      <p:ext uri="{BB962C8B-B14F-4D97-AF65-F5344CB8AC3E}">
        <p14:creationId xmlns:p14="http://schemas.microsoft.com/office/powerpoint/2010/main" val="1192097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6"/>
          <p:cNvSpPr>
            <a:spLocks noGrp="1" noChangeArrowheads="1"/>
          </p:cNvSpPr>
          <p:nvPr>
            <p:ph type="sldNum" sz="quarter" idx="10"/>
          </p:nvPr>
        </p:nvSpPr>
        <p:spPr>
          <a:ln/>
        </p:spPr>
        <p:txBody>
          <a:bodyPr/>
          <a:lstStyle>
            <a:lvl1pPr>
              <a:defRPr/>
            </a:lvl1pPr>
          </a:lstStyle>
          <a:p>
            <a:fld id="{AB220727-52E0-4877-A6B2-AF4023DD4BC2}" type="slidenum">
              <a:rPr lang="en-US"/>
              <a:pPr/>
              <a:t>‹#›</a:t>
            </a:fld>
            <a:endParaRPr lang="en-US"/>
          </a:p>
        </p:txBody>
      </p:sp>
      <p:sp>
        <p:nvSpPr>
          <p:cNvPr id="5" name="Rectangle 4"/>
          <p:cNvSpPr>
            <a:spLocks noGrp="1" noChangeArrowheads="1"/>
          </p:cNvSpPr>
          <p:nvPr>
            <p:ph type="dt" sz="half" idx="11"/>
          </p:nvPr>
        </p:nvSpPr>
        <p:spPr>
          <a:ln/>
        </p:spPr>
        <p:txBody>
          <a:bodyPr/>
          <a:lstStyle>
            <a:lvl1pPr>
              <a:defRPr/>
            </a:lvl1pPr>
          </a:lstStyle>
          <a:p>
            <a:fld id="{2FE47EC4-2E9B-432E-B243-378ADE359094}" type="datetime3">
              <a:rPr lang="en-US"/>
              <a:pPr/>
              <a:t>31 October 2016</a:t>
            </a:fld>
            <a:endParaRPr lang="en-US"/>
          </a:p>
        </p:txBody>
      </p:sp>
    </p:spTree>
    <p:extLst>
      <p:ext uri="{BB962C8B-B14F-4D97-AF65-F5344CB8AC3E}">
        <p14:creationId xmlns:p14="http://schemas.microsoft.com/office/powerpoint/2010/main" val="371794744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3" Type="http://schemas.openxmlformats.org/officeDocument/2006/relationships/image" Target="../media/image2.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36588" y="1612900"/>
            <a:ext cx="7870825" cy="430213"/>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p>
            <a:pPr lvl="0"/>
            <a:r>
              <a:rPr lang="en-GB"/>
              <a:t>Title</a:t>
            </a:r>
          </a:p>
        </p:txBody>
      </p:sp>
      <p:sp>
        <p:nvSpPr>
          <p:cNvPr id="1027" name="Rectangle 3"/>
          <p:cNvSpPr>
            <a:spLocks noGrp="1" noChangeArrowheads="1"/>
          </p:cNvSpPr>
          <p:nvPr>
            <p:ph type="body" idx="1"/>
          </p:nvPr>
        </p:nvSpPr>
        <p:spPr bwMode="auto">
          <a:xfrm>
            <a:off x="636588" y="2416175"/>
            <a:ext cx="7870825" cy="1824038"/>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p>
            <a:r>
              <a:rPr lang="en-US"/>
              <a:t>First level</a:t>
            </a:r>
          </a:p>
          <a:p>
            <a:pPr lvl="1"/>
            <a:r>
              <a:rPr lang="en-US"/>
              <a:t>Second level</a:t>
            </a:r>
          </a:p>
          <a:p>
            <a:pPr lvl="2"/>
            <a:r>
              <a:rPr lang="en-US"/>
              <a:t>Third level</a:t>
            </a:r>
          </a:p>
          <a:p>
            <a:pPr lvl="3"/>
            <a:r>
              <a:rPr lang="en-US"/>
              <a:t>Fourth level</a:t>
            </a:r>
          </a:p>
          <a:p>
            <a:pPr lvl="4"/>
            <a:r>
              <a:rPr lang="en-US"/>
              <a:t>Fifth level</a:t>
            </a:r>
          </a:p>
          <a:p>
            <a:endParaRPr lang="en-US"/>
          </a:p>
        </p:txBody>
      </p:sp>
      <p:sp>
        <p:nvSpPr>
          <p:cNvPr id="1030" name="Rectangle 6"/>
          <p:cNvSpPr>
            <a:spLocks noGrp="1" noChangeArrowheads="1"/>
          </p:cNvSpPr>
          <p:nvPr>
            <p:ph type="sldNum" sz="quarter" idx="4"/>
          </p:nvPr>
        </p:nvSpPr>
        <p:spPr bwMode="auto">
          <a:xfrm>
            <a:off x="6373813" y="6426200"/>
            <a:ext cx="2133600" cy="153988"/>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lgn="r">
              <a:defRPr sz="1000" b="0">
                <a:solidFill>
                  <a:srgbClr val="004494"/>
                </a:solidFill>
              </a:defRPr>
            </a:lvl1pPr>
          </a:lstStyle>
          <a:p>
            <a:fld id="{F4BA5780-0A81-4886-B399-6D80D35E8EF7}" type="slidenum">
              <a:rPr lang="en-US"/>
              <a:pPr/>
              <a:t>‹#›</a:t>
            </a:fld>
            <a:endParaRPr lang="en-US"/>
          </a:p>
        </p:txBody>
      </p:sp>
      <p:sp>
        <p:nvSpPr>
          <p:cNvPr id="15" name="Rectangle 14"/>
          <p:cNvSpPr/>
          <p:nvPr/>
        </p:nvSpPr>
        <p:spPr>
          <a:xfrm>
            <a:off x="0" y="0"/>
            <a:ext cx="9144000" cy="957263"/>
          </a:xfrm>
          <a:prstGeom prst="rect">
            <a:avLst/>
          </a:prstGeom>
          <a:solidFill>
            <a:srgbClr val="37ACDE"/>
          </a:solidFill>
          <a:ln>
            <a:solidFill>
              <a:srgbClr val="37ACDE"/>
            </a:solid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pic>
        <p:nvPicPr>
          <p:cNvPr id="2" name="Picture 5" descr="JRC_Slides_Footer.png"/>
          <p:cNvPicPr>
            <a:picLocks noChangeAspect="1"/>
          </p:cNvPicPr>
          <p:nvPr/>
        </p:nvPicPr>
        <p:blipFill>
          <a:blip r:embed="rId12">
            <a:extLst>
              <a:ext uri="{28A0092B-C50C-407E-A947-70E740481C1C}">
                <a14:useLocalDpi xmlns:a14="http://schemas.microsoft.com/office/drawing/2010/main" val="0"/>
              </a:ext>
            </a:extLst>
          </a:blip>
          <a:srcRect/>
          <a:stretch>
            <a:fillRect/>
          </a:stretch>
        </p:blipFill>
        <p:spPr bwMode="auto">
          <a:xfrm>
            <a:off x="4265613" y="6461125"/>
            <a:ext cx="612775" cy="3968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031" name="Picture 1" descr="JRC_Slides_Logo_EN.png"/>
          <p:cNvPicPr>
            <a:picLocks noChangeAspect="1"/>
          </p:cNvPicPr>
          <p:nvPr/>
        </p:nvPicPr>
        <p:blipFill>
          <a:blip r:embed="rId13">
            <a:extLst>
              <a:ext uri="{28A0092B-C50C-407E-A947-70E740481C1C}">
                <a14:useLocalDpi xmlns:a14="http://schemas.microsoft.com/office/drawing/2010/main" val="0"/>
              </a:ext>
            </a:extLst>
          </a:blip>
          <a:srcRect/>
          <a:stretch>
            <a:fillRect/>
          </a:stretch>
        </p:blipFill>
        <p:spPr bwMode="auto">
          <a:xfrm>
            <a:off x="3971925" y="258763"/>
            <a:ext cx="1435100" cy="10001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028" name="Rectangle 4"/>
          <p:cNvSpPr>
            <a:spLocks noGrp="1" noChangeArrowheads="1"/>
          </p:cNvSpPr>
          <p:nvPr>
            <p:ph type="dt" sz="half" idx="2"/>
          </p:nvPr>
        </p:nvSpPr>
        <p:spPr bwMode="auto">
          <a:xfrm>
            <a:off x="636588" y="6426200"/>
            <a:ext cx="2133600" cy="153988"/>
          </a:xfrm>
          <a:prstGeom prst="rect">
            <a:avLst/>
          </a:prstGeom>
          <a:noFill/>
          <a:ln>
            <a:noFill/>
          </a:ln>
          <a:effectLst/>
          <a:extLst>
            <a:ext uri="{FAA26D3D-D897-4be2-8F04-BA451C77F1D7}">
              <ma14:placeholderFlag xmlns:ma14="http://schemas.microsoft.com/office/mac/drawingml/2011/main" val="1"/>
            </a:ex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vert="horz" wrap="square" lIns="0" tIns="0" rIns="0" bIns="0" numCol="1" anchor="t" anchorCtr="0" compatLnSpc="1">
            <a:prstTxWarp prst="textNoShape">
              <a:avLst/>
            </a:prstTxWarp>
            <a:spAutoFit/>
          </a:bodyPr>
          <a:lstStyle>
            <a:lvl1pPr>
              <a:defRPr sz="1000" b="0">
                <a:solidFill>
                  <a:srgbClr val="004494"/>
                </a:solidFill>
              </a:defRPr>
            </a:lvl1pPr>
          </a:lstStyle>
          <a:p>
            <a:fld id="{91ADDBA5-BDE2-4005-955C-406356E74C38}" type="datetime3">
              <a:rPr lang="en-US"/>
              <a:pPr/>
              <a:t>31 October 2016</a:t>
            </a:fld>
            <a:endParaRPr lang="en-US"/>
          </a:p>
        </p:txBody>
      </p:sp>
    </p:spTree>
  </p:cSld>
  <p:clrMap bg1="lt1" tx1="dk1" bg2="lt2" tx2="dk2" accent1="accent1" accent2="accent2" accent3="accent3" accent4="accent4" accent5="accent5" accent6="accent6" hlink="hlink" folHlink="folHlink"/>
  <p:sldLayoutIdLst>
    <p:sldLayoutId id="2147483761" r:id="rId1"/>
    <p:sldLayoutId id="2147483752" r:id="rId2"/>
    <p:sldLayoutId id="2147483753" r:id="rId3"/>
    <p:sldLayoutId id="2147483754" r:id="rId4"/>
    <p:sldLayoutId id="2147483755" r:id="rId5"/>
    <p:sldLayoutId id="2147483756" r:id="rId6"/>
    <p:sldLayoutId id="2147483757" r:id="rId7"/>
    <p:sldLayoutId id="2147483758" r:id="rId8"/>
    <p:sldLayoutId id="2147483759" r:id="rId9"/>
    <p:sldLayoutId id="2147483760" r:id="rId10"/>
  </p:sldLayoutIdLst>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hf hdr="0" ftr="0"/>
  <p:txStyles>
    <p:titleStyle>
      <a:lvl1pPr algn="l" rtl="0" eaLnBrk="1" fontAlgn="base" hangingPunct="1">
        <a:spcBef>
          <a:spcPct val="0"/>
        </a:spcBef>
        <a:spcAft>
          <a:spcPct val="0"/>
        </a:spcAft>
        <a:defRPr sz="2800" b="1">
          <a:solidFill>
            <a:srgbClr val="004494"/>
          </a:solidFill>
          <a:latin typeface="Verdana"/>
          <a:ea typeface="MS PGothic" pitchFamily="34" charset="-128"/>
          <a:cs typeface="ＭＳ Ｐゴシック" charset="0"/>
        </a:defRPr>
      </a:lvl1pPr>
      <a:lvl2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2pPr>
      <a:lvl3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3pPr>
      <a:lvl4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4pPr>
      <a:lvl5pPr algn="l" rtl="0" eaLnBrk="1" fontAlgn="base" hangingPunct="1">
        <a:spcBef>
          <a:spcPct val="0"/>
        </a:spcBef>
        <a:spcAft>
          <a:spcPct val="0"/>
        </a:spcAft>
        <a:defRPr sz="2800" b="1">
          <a:solidFill>
            <a:srgbClr val="004494"/>
          </a:solidFill>
          <a:latin typeface="Verdana" charset="0"/>
          <a:ea typeface="MS PGothic" pitchFamily="34" charset="-128"/>
          <a:cs typeface="ＭＳ Ｐゴシック" charset="0"/>
        </a:defRPr>
      </a:lvl5pPr>
      <a:lvl6pPr marL="815975" algn="l" rtl="0" eaLnBrk="1" fontAlgn="base" hangingPunct="1">
        <a:spcBef>
          <a:spcPct val="0"/>
        </a:spcBef>
        <a:spcAft>
          <a:spcPct val="0"/>
        </a:spcAft>
        <a:defRPr sz="3000" b="1">
          <a:solidFill>
            <a:srgbClr val="0F5494"/>
          </a:solidFill>
          <a:latin typeface="Verdana" charset="0"/>
          <a:ea typeface="ＭＳ Ｐゴシック" charset="0"/>
        </a:defRPr>
      </a:lvl6pPr>
      <a:lvl7pPr marL="1273175" algn="l" rtl="0" eaLnBrk="1" fontAlgn="base" hangingPunct="1">
        <a:spcBef>
          <a:spcPct val="0"/>
        </a:spcBef>
        <a:spcAft>
          <a:spcPct val="0"/>
        </a:spcAft>
        <a:defRPr sz="3000" b="1">
          <a:solidFill>
            <a:srgbClr val="0F5494"/>
          </a:solidFill>
          <a:latin typeface="Verdana" charset="0"/>
          <a:ea typeface="ＭＳ Ｐゴシック" charset="0"/>
        </a:defRPr>
      </a:lvl7pPr>
      <a:lvl8pPr marL="1730375" algn="l" rtl="0" eaLnBrk="1" fontAlgn="base" hangingPunct="1">
        <a:spcBef>
          <a:spcPct val="0"/>
        </a:spcBef>
        <a:spcAft>
          <a:spcPct val="0"/>
        </a:spcAft>
        <a:defRPr sz="3000" b="1">
          <a:solidFill>
            <a:srgbClr val="0F5494"/>
          </a:solidFill>
          <a:latin typeface="Verdana" charset="0"/>
          <a:ea typeface="ＭＳ Ｐゴシック" charset="0"/>
        </a:defRPr>
      </a:lvl8pPr>
      <a:lvl9pPr marL="2187575" algn="l" rtl="0" eaLnBrk="1" fontAlgn="base" hangingPunct="1">
        <a:spcBef>
          <a:spcPct val="0"/>
        </a:spcBef>
        <a:spcAft>
          <a:spcPct val="0"/>
        </a:spcAft>
        <a:defRPr sz="3000" b="1">
          <a:solidFill>
            <a:srgbClr val="0F5494"/>
          </a:solidFill>
          <a:latin typeface="Verdana" charset="0"/>
          <a:ea typeface="ＭＳ Ｐゴシック" charset="0"/>
        </a:defRPr>
      </a:lvl9pPr>
    </p:titleStyle>
    <p:bodyStyle>
      <a:lvl1pPr marL="342900" indent="-342900" algn="l" rtl="0" eaLnBrk="1" fontAlgn="base" hangingPunct="1">
        <a:lnSpc>
          <a:spcPts val="2400"/>
        </a:lnSpc>
        <a:spcBef>
          <a:spcPct val="0"/>
        </a:spcBef>
        <a:spcAft>
          <a:spcPct val="0"/>
        </a:spcAft>
        <a:buClr>
          <a:srgbClr val="37ACDE"/>
        </a:buClr>
        <a:buFont typeface="Verdana" pitchFamily="34" charset="0"/>
        <a:defRPr>
          <a:solidFill>
            <a:srgbClr val="004494"/>
          </a:solidFill>
          <a:latin typeface="Verdana"/>
          <a:ea typeface="MS PGothic" pitchFamily="34" charset="-128"/>
          <a:cs typeface="ＭＳ Ｐゴシック" charset="0"/>
        </a:defRPr>
      </a:lvl1pPr>
      <a:lvl2pPr marL="228600" indent="-228600" algn="l" rtl="0" eaLnBrk="1" fontAlgn="base" hangingPunct="1">
        <a:lnSpc>
          <a:spcPts val="2400"/>
        </a:lnSpc>
        <a:spcBef>
          <a:spcPct val="0"/>
        </a:spcBef>
        <a:spcAft>
          <a:spcPct val="0"/>
        </a:spcAft>
        <a:buClr>
          <a:srgbClr val="37ACDE"/>
        </a:buClr>
        <a:buFont typeface="Verdana" pitchFamily="34" charset="0"/>
        <a:buChar char="•"/>
        <a:defRPr>
          <a:solidFill>
            <a:srgbClr val="004494"/>
          </a:solidFill>
          <a:latin typeface="Verdana"/>
          <a:ea typeface="MS PGothic" pitchFamily="34" charset="-128"/>
        </a:defRPr>
      </a:lvl2pPr>
      <a:lvl3pPr marL="457200" indent="-228600" algn="l" rtl="0" eaLnBrk="1" fontAlgn="base" hangingPunct="1">
        <a:lnSpc>
          <a:spcPts val="2400"/>
        </a:lnSpc>
        <a:spcBef>
          <a:spcPct val="0"/>
        </a:spcBef>
        <a:spcAft>
          <a:spcPct val="0"/>
        </a:spcAft>
        <a:buClr>
          <a:srgbClr val="37ACDE"/>
        </a:buClr>
        <a:buFont typeface="Wingdings" pitchFamily="2" charset="2"/>
        <a:buChar char="§"/>
        <a:defRPr sz="1600">
          <a:solidFill>
            <a:srgbClr val="004494"/>
          </a:solidFill>
          <a:latin typeface="Verdana"/>
          <a:ea typeface="MS PGothic" pitchFamily="34" charset="-128"/>
        </a:defRPr>
      </a:lvl3pPr>
      <a:lvl4pPr marL="685800" indent="-228600" algn="l" rtl="0" eaLnBrk="1" fontAlgn="base" hangingPunct="1">
        <a:lnSpc>
          <a:spcPts val="2400"/>
        </a:lnSpc>
        <a:spcBef>
          <a:spcPct val="0"/>
        </a:spcBef>
        <a:spcAft>
          <a:spcPct val="0"/>
        </a:spcAft>
        <a:buClr>
          <a:srgbClr val="37ACDE"/>
        </a:buClr>
        <a:buFont typeface="Arial" pitchFamily="34" charset="0"/>
        <a:buChar char="•"/>
        <a:defRPr sz="1600">
          <a:solidFill>
            <a:srgbClr val="004494"/>
          </a:solidFill>
          <a:latin typeface="Verdana"/>
          <a:ea typeface="MS PGothic" pitchFamily="34" charset="-128"/>
        </a:defRPr>
      </a:lvl4pPr>
      <a:lvl5pPr marL="914400" indent="-228600" algn="l" rtl="0" eaLnBrk="1" fontAlgn="base" hangingPunct="1">
        <a:lnSpc>
          <a:spcPts val="2400"/>
        </a:lnSpc>
        <a:spcBef>
          <a:spcPct val="0"/>
        </a:spcBef>
        <a:spcAft>
          <a:spcPct val="0"/>
        </a:spcAft>
        <a:buClr>
          <a:srgbClr val="37ACDE"/>
        </a:buClr>
        <a:buFont typeface="Verdana" pitchFamily="34" charset="0"/>
        <a:buChar char="–"/>
        <a:defRPr sz="1600">
          <a:solidFill>
            <a:srgbClr val="004494"/>
          </a:solidFill>
          <a:latin typeface="Verdana"/>
          <a:ea typeface="MS PGothic" pitchFamily="34" charset="-128"/>
        </a:defRPr>
      </a:lvl5pPr>
      <a:lvl6pPr marL="2514600" indent="-228600" algn="l" rtl="0" eaLnBrk="1" fontAlgn="base" hangingPunct="1">
        <a:spcBef>
          <a:spcPct val="20000"/>
        </a:spcBef>
        <a:spcAft>
          <a:spcPct val="0"/>
        </a:spcAft>
        <a:buChar char="»"/>
        <a:defRPr sz="2000">
          <a:solidFill>
            <a:schemeClr val="tx1"/>
          </a:solidFill>
          <a:latin typeface="Arial" charset="0"/>
          <a:ea typeface="+mn-ea"/>
        </a:defRPr>
      </a:lvl6pPr>
      <a:lvl7pPr marL="2971800" indent="-228600" algn="l" rtl="0" eaLnBrk="1" fontAlgn="base" hangingPunct="1">
        <a:spcBef>
          <a:spcPct val="20000"/>
        </a:spcBef>
        <a:spcAft>
          <a:spcPct val="0"/>
        </a:spcAft>
        <a:buChar char="»"/>
        <a:defRPr sz="2000">
          <a:solidFill>
            <a:schemeClr val="tx1"/>
          </a:solidFill>
          <a:latin typeface="Arial" charset="0"/>
          <a:ea typeface="+mn-ea"/>
        </a:defRPr>
      </a:lvl7pPr>
      <a:lvl8pPr marL="3429000" indent="-228600" algn="l" rtl="0" eaLnBrk="1" fontAlgn="base" hangingPunct="1">
        <a:spcBef>
          <a:spcPct val="20000"/>
        </a:spcBef>
        <a:spcAft>
          <a:spcPct val="0"/>
        </a:spcAft>
        <a:buChar char="»"/>
        <a:defRPr sz="2000">
          <a:solidFill>
            <a:schemeClr val="tx1"/>
          </a:solidFill>
          <a:latin typeface="Arial" charset="0"/>
          <a:ea typeface="+mn-ea"/>
        </a:defRPr>
      </a:lvl8pPr>
      <a:lvl9pPr marL="3886200" indent="-228600" algn="l" rtl="0" eaLnBrk="1" fontAlgn="base" hangingPunct="1">
        <a:spcBef>
          <a:spcPct val="20000"/>
        </a:spcBef>
        <a:spcAft>
          <a:spcPct val="0"/>
        </a:spcAft>
        <a:buChar char="»"/>
        <a:defRPr sz="2000">
          <a:solidFill>
            <a:schemeClr val="tx1"/>
          </a:solidFill>
          <a:latin typeface="Arial" charset="0"/>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hyperlink" Target="mailto:mark.dowell@jrc.ec.europa.eu" TargetMode="Externa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 Id="rId3"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4" Type="http://schemas.openxmlformats.org/officeDocument/2006/relationships/image" Target="../media/image21.png"/><Relationship Id="rId5" Type="http://schemas.openxmlformats.org/officeDocument/2006/relationships/image" Target="../media/image22.png"/><Relationship Id="rId6" Type="http://schemas.openxmlformats.org/officeDocument/2006/relationships/image" Target="../media/image23.jpeg"/><Relationship Id="rId7" Type="http://schemas.openxmlformats.org/officeDocument/2006/relationships/image" Target="../media/image24.png"/><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2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png"/><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5" Type="http://schemas.openxmlformats.org/officeDocument/2006/relationships/image" Target="../media/image14.png"/><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1" y="2231891"/>
            <a:ext cx="8096250" cy="430887"/>
          </a:xfrm>
          <a:extLst>
            <a:ext uri="{FAA26D3D-D897-4be2-8F04-BA451C77F1D7}">
              <ma14:placeholderFlag xmlns:ma14="http://schemas.microsoft.com/office/mac/drawingml/2011/main" val="1"/>
            </a:ext>
          </a:extLst>
        </p:spPr>
        <p:txBody>
          <a:bodyPr/>
          <a:lstStyle/>
          <a:p>
            <a:pPr algn="ctr">
              <a:defRPr/>
            </a:pPr>
            <a:r>
              <a:rPr lang="en-US" dirty="0" smtClean="0">
                <a:ea typeface="+mj-ea"/>
              </a:rPr>
              <a:t>3</a:t>
            </a:r>
            <a:r>
              <a:rPr lang="en-US" baseline="30000" dirty="0" smtClean="0">
                <a:ea typeface="+mj-ea"/>
              </a:rPr>
              <a:t>rd</a:t>
            </a:r>
            <a:r>
              <a:rPr lang="en-US" dirty="0" smtClean="0">
                <a:ea typeface="+mj-ea"/>
              </a:rPr>
              <a:t> GCOS Implementation Plan</a:t>
            </a:r>
            <a:endParaRPr lang="en-US" dirty="0">
              <a:ea typeface="+mj-ea"/>
            </a:endParaRPr>
          </a:p>
        </p:txBody>
      </p:sp>
      <p:sp>
        <p:nvSpPr>
          <p:cNvPr id="3" name="Content Placeholder 2"/>
          <p:cNvSpPr>
            <a:spLocks noGrp="1"/>
          </p:cNvSpPr>
          <p:nvPr>
            <p:ph idx="10"/>
          </p:nvPr>
        </p:nvSpPr>
        <p:spPr>
          <a:xfrm>
            <a:off x="1260372" y="3956562"/>
            <a:ext cx="6191250" cy="1538883"/>
          </a:xfrm>
          <a:extLst>
            <a:ext uri="{FAA26D3D-D897-4be2-8F04-BA451C77F1D7}">
              <ma14:placeholderFlag xmlns:ma14="http://schemas.microsoft.com/office/mac/drawingml/2011/main" val="1"/>
            </a:ext>
          </a:extLst>
        </p:spPr>
        <p:txBody>
          <a:bodyPr/>
          <a:lstStyle/>
          <a:p>
            <a:pPr marL="0" indent="0" algn="ctr"/>
            <a:r>
              <a:rPr lang="en-US" dirty="0" smtClean="0">
                <a:latin typeface="Verdana" pitchFamily="34" charset="0"/>
              </a:rPr>
              <a:t>Mark Dowell </a:t>
            </a:r>
          </a:p>
          <a:p>
            <a:pPr marL="0" indent="0" algn="ctr"/>
            <a:r>
              <a:rPr lang="en-US" dirty="0" smtClean="0">
                <a:latin typeface="Verdana" pitchFamily="34" charset="0"/>
              </a:rPr>
              <a:t>European Commission – Joint Research Centre</a:t>
            </a:r>
          </a:p>
          <a:p>
            <a:pPr marL="0" indent="0" algn="ctr"/>
            <a:r>
              <a:rPr lang="en-US" dirty="0" smtClean="0">
                <a:latin typeface="Verdana" pitchFamily="34" charset="0"/>
                <a:hlinkClick r:id="rId2"/>
              </a:rPr>
              <a:t>mark.dowell@jrc.ec.europa.eu</a:t>
            </a:r>
            <a:endParaRPr lang="en-US" dirty="0" smtClean="0">
              <a:latin typeface="Verdana" pitchFamily="34" charset="0"/>
            </a:endParaRPr>
          </a:p>
          <a:p>
            <a:pPr marL="0" indent="0" algn="ctr"/>
            <a:endParaRPr lang="en-US" dirty="0" smtClean="0">
              <a:latin typeface="Verdana" pitchFamily="34" charset="0"/>
            </a:endParaRPr>
          </a:p>
          <a:p>
            <a:pPr marL="0" indent="0" algn="ctr"/>
            <a:r>
              <a:rPr lang="en-US" dirty="0" smtClean="0">
                <a:latin typeface="Verdana" pitchFamily="34" charset="0"/>
              </a:rPr>
              <a:t>On behalf of </a:t>
            </a:r>
            <a:r>
              <a:rPr lang="en-US" dirty="0" err="1" smtClean="0">
                <a:latin typeface="Verdana" pitchFamily="34" charset="0"/>
              </a:rPr>
              <a:t>Carolin</a:t>
            </a:r>
            <a:r>
              <a:rPr lang="en-US" dirty="0" smtClean="0">
                <a:latin typeface="Verdana" pitchFamily="34" charset="0"/>
              </a:rPr>
              <a:t> Richter &amp; GCOS IP writing team</a:t>
            </a:r>
            <a:endParaRPr lang="en-US" dirty="0">
              <a:latin typeface="Verdana"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211145" y="6453196"/>
            <a:ext cx="1965603" cy="461665"/>
          </a:xfrm>
          <a:prstGeom prst="rect">
            <a:avLst/>
          </a:prstGeom>
          <a:noFill/>
        </p:spPr>
        <p:txBody>
          <a:bodyPr wrap="none" rtlCol="0">
            <a:spAutoFit/>
          </a:bodyPr>
          <a:lstStyle/>
          <a:p>
            <a:r>
              <a:rPr lang="en-US" sz="2400" dirty="0" smtClean="0">
                <a:solidFill>
                  <a:srgbClr val="C00000"/>
                </a:solidFill>
              </a:rPr>
              <a:t>Indicators</a:t>
            </a:r>
            <a:endParaRPr lang="en-US" sz="2400" dirty="0">
              <a:solidFill>
                <a:srgbClr val="C00000"/>
              </a:solidFill>
            </a:endParaRPr>
          </a:p>
        </p:txBody>
      </p:sp>
      <p:pic>
        <p:nvPicPr>
          <p:cNvPr id="4" name="Picture 3" descr="Screen Shot 2016-10-03 at 11.25.59.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0022" y="4052889"/>
            <a:ext cx="7823200" cy="2481922"/>
          </a:xfrm>
          <a:prstGeom prst="rect">
            <a:avLst/>
          </a:prstGeom>
        </p:spPr>
      </p:pic>
      <p:pic>
        <p:nvPicPr>
          <p:cNvPr id="6" name="Picture 5" descr="Screen Shot 2016-10-03 at 11.25.49.png"/>
          <p:cNvPicPr>
            <a:picLocks noChangeAspect="1"/>
          </p:cNvPicPr>
          <p:nvPr/>
        </p:nvPicPr>
        <p:blipFill rotWithShape="1">
          <a:blip r:embed="rId3" cstate="print">
            <a:extLst>
              <a:ext uri="{28A0092B-C50C-407E-A947-70E740481C1C}">
                <a14:useLocalDpi xmlns:a14="http://schemas.microsoft.com/office/drawing/2010/main"/>
              </a:ext>
            </a:extLst>
          </a:blip>
          <a:srcRect b="-72"/>
          <a:stretch/>
        </p:blipFill>
        <p:spPr>
          <a:xfrm>
            <a:off x="747178" y="1123200"/>
            <a:ext cx="7788888" cy="2858400"/>
          </a:xfrm>
          <a:prstGeom prst="rect">
            <a:avLst/>
          </a:prstGeom>
        </p:spPr>
      </p:pic>
      <p:sp>
        <p:nvSpPr>
          <p:cNvPr id="8" name="Title 1"/>
          <p:cNvSpPr txBox="1">
            <a:spLocks/>
          </p:cNvSpPr>
          <p:nvPr/>
        </p:nvSpPr>
        <p:spPr>
          <a:xfrm>
            <a:off x="211145" y="274638"/>
            <a:ext cx="8721710" cy="578076"/>
          </a:xfrm>
          <a:prstGeom prst="rect">
            <a:avLst/>
          </a:prstGeom>
        </p:spPr>
        <p:txBody>
          <a:bodyPr vert="horz" lIns="91440" tIns="45720" rIns="91440" bIns="45720" rtlCol="0" anchor="t">
            <a:noAutofit/>
          </a:bodyPr>
          <a:lstStyle>
            <a:lvl1pPr algn="l" defTabSz="457200" rtl="0" eaLnBrk="1" latinLnBrk="0" hangingPunct="1">
              <a:spcBef>
                <a:spcPct val="0"/>
              </a:spcBef>
              <a:buNone/>
              <a:defRPr sz="2800" b="1" i="0" kern="1200">
                <a:solidFill>
                  <a:schemeClr val="tx1"/>
                </a:solidFill>
                <a:latin typeface="Arial Narrow"/>
                <a:ea typeface="+mj-ea"/>
                <a:cs typeface="Arial Narrow"/>
              </a:defRPr>
            </a:lvl1pPr>
          </a:lstStyle>
          <a:p>
            <a:r>
              <a:rPr lang="en-US" sz="2400" dirty="0" smtClean="0">
                <a:solidFill>
                  <a:srgbClr val="004494"/>
                </a:solidFill>
                <a:latin typeface="Arial"/>
                <a:cs typeface="Arial"/>
              </a:rPr>
              <a:t>3. Observations for adaptation, mitigation and climate indicators</a:t>
            </a:r>
            <a:endParaRPr lang="en-US" sz="2400" dirty="0">
              <a:solidFill>
                <a:srgbClr val="004494"/>
              </a:solidFill>
              <a:latin typeface="Arial"/>
              <a:cs typeface="Arial"/>
            </a:endParaRPr>
          </a:p>
        </p:txBody>
      </p:sp>
    </p:spTree>
    <p:extLst>
      <p:ext uri="{BB962C8B-B14F-4D97-AF65-F5344CB8AC3E}">
        <p14:creationId xmlns:p14="http://schemas.microsoft.com/office/powerpoint/2010/main" val="5988153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 name="Picture 9"/>
          <p:cNvPicPr>
            <a:picLocks noChangeAspect="1"/>
          </p:cNvPicPr>
          <p:nvPr/>
        </p:nvPicPr>
        <p:blipFill>
          <a:blip r:embed="rId3"/>
          <a:stretch>
            <a:fillRect/>
          </a:stretch>
        </p:blipFill>
        <p:spPr>
          <a:xfrm>
            <a:off x="252413" y="711725"/>
            <a:ext cx="8639175" cy="3913187"/>
          </a:xfrm>
          <a:prstGeom prst="rect">
            <a:avLst/>
          </a:prstGeom>
          <a:ln w="12700" cmpd="sng">
            <a:solidFill>
              <a:srgbClr val="000090"/>
            </a:solidFill>
          </a:ln>
          <a:effectLst>
            <a:outerShdw blurRad="50800" dist="38100" dir="2700000" algn="tl" rotWithShape="0">
              <a:prstClr val="black">
                <a:alpha val="40000"/>
              </a:prstClr>
            </a:outerShdw>
          </a:effectLst>
        </p:spPr>
      </p:pic>
      <p:sp>
        <p:nvSpPr>
          <p:cNvPr id="8" name="Title 1"/>
          <p:cNvSpPr txBox="1">
            <a:spLocks/>
          </p:cNvSpPr>
          <p:nvPr/>
        </p:nvSpPr>
        <p:spPr>
          <a:xfrm>
            <a:off x="252413" y="250776"/>
            <a:ext cx="7870825" cy="430212"/>
          </a:xfrm>
          <a:prstGeom prst="rect">
            <a:avLst/>
          </a:prstGeom>
        </p:spPr>
        <p:txBody>
          <a:bodyPr vert="horz" lIns="91440" tIns="45720" rIns="91440" bIns="45720" rtlCol="0" anchor="t">
            <a:normAutofit fontScale="92500" lnSpcReduction="20000"/>
          </a:bodyPr>
          <a:lstStyle>
            <a:lvl1pPr algn="l" defTabSz="457200" rtl="0" eaLnBrk="1" latinLnBrk="0" hangingPunct="1">
              <a:spcBef>
                <a:spcPct val="0"/>
              </a:spcBef>
              <a:buNone/>
              <a:defRPr sz="2800" b="1" i="0" kern="1200">
                <a:solidFill>
                  <a:schemeClr val="tx1"/>
                </a:solidFill>
                <a:latin typeface="Arial Narrow"/>
                <a:ea typeface="+mj-ea"/>
                <a:cs typeface="Arial Narrow"/>
              </a:defRPr>
            </a:lvl1pPr>
          </a:lstStyle>
          <a:p>
            <a:r>
              <a:rPr lang="en-US" dirty="0" smtClean="0">
                <a:solidFill>
                  <a:srgbClr val="004494"/>
                </a:solidFill>
                <a:latin typeface="Arial"/>
                <a:cs typeface="Arial"/>
              </a:rPr>
              <a:t>4. The broader relevance of climate observations </a:t>
            </a:r>
            <a:endParaRPr lang="en-US" dirty="0">
              <a:solidFill>
                <a:srgbClr val="004494"/>
              </a:solidFill>
              <a:latin typeface="Arial"/>
              <a:cs typeface="Arial"/>
            </a:endParaRPr>
          </a:p>
        </p:txBody>
      </p:sp>
      <p:sp>
        <p:nvSpPr>
          <p:cNvPr id="20" name="Rectangle 19"/>
          <p:cNvSpPr/>
          <p:nvPr/>
        </p:nvSpPr>
        <p:spPr bwMode="auto">
          <a:xfrm>
            <a:off x="303203" y="4788874"/>
            <a:ext cx="1899374" cy="1198562"/>
          </a:xfrm>
          <a:prstGeom prst="rect">
            <a:avLst/>
          </a:prstGeom>
          <a:noFill/>
          <a:ln w="2857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21" name="Picture 20"/>
          <p:cNvPicPr>
            <a:picLocks noChangeAspect="1"/>
          </p:cNvPicPr>
          <p:nvPr/>
        </p:nvPicPr>
        <p:blipFill>
          <a:blip r:embed="rId4"/>
          <a:stretch>
            <a:fillRect/>
          </a:stretch>
        </p:blipFill>
        <p:spPr>
          <a:xfrm>
            <a:off x="373550" y="4851550"/>
            <a:ext cx="1051486" cy="1051486"/>
          </a:xfrm>
          <a:prstGeom prst="rect">
            <a:avLst/>
          </a:prstGeom>
        </p:spPr>
      </p:pic>
      <p:sp>
        <p:nvSpPr>
          <p:cNvPr id="22" name="Text Box 6"/>
          <p:cNvSpPr txBox="1">
            <a:spLocks noChangeArrowheads="1"/>
          </p:cNvSpPr>
          <p:nvPr/>
        </p:nvSpPr>
        <p:spPr bwMode="auto">
          <a:xfrm>
            <a:off x="1217717" y="5645861"/>
            <a:ext cx="1050811" cy="338137"/>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dirty="0">
                <a:solidFill>
                  <a:srgbClr val="0F3277"/>
                </a:solidFill>
                <a:latin typeface="Arial" charset="0"/>
              </a:rPr>
              <a:t>UNFCCC</a:t>
            </a:r>
          </a:p>
        </p:txBody>
      </p:sp>
      <p:grpSp>
        <p:nvGrpSpPr>
          <p:cNvPr id="23" name="Group 22"/>
          <p:cNvGrpSpPr/>
          <p:nvPr/>
        </p:nvGrpSpPr>
        <p:grpSpPr>
          <a:xfrm>
            <a:off x="2571155" y="4788874"/>
            <a:ext cx="1899374" cy="1198562"/>
            <a:chOff x="656157" y="2036940"/>
            <a:chExt cx="1899374" cy="1198562"/>
          </a:xfrm>
        </p:grpSpPr>
        <p:sp>
          <p:nvSpPr>
            <p:cNvPr id="24" name="Text Box 14"/>
            <p:cNvSpPr txBox="1">
              <a:spLocks noChangeArrowheads="1"/>
            </p:cNvSpPr>
            <p:nvPr/>
          </p:nvSpPr>
          <p:spPr bwMode="auto">
            <a:xfrm>
              <a:off x="1926517" y="2871702"/>
              <a:ext cx="629014" cy="338137"/>
            </a:xfrm>
            <a:prstGeom prst="rect">
              <a:avLst/>
            </a:prstGeom>
            <a:solidFill>
              <a:srgbClr val="FFFFFF"/>
            </a:solid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dirty="0">
                  <a:solidFill>
                    <a:srgbClr val="0F3277"/>
                  </a:solidFill>
                  <a:latin typeface="Arial" charset="0"/>
                </a:rPr>
                <a:t>CBD</a:t>
              </a:r>
            </a:p>
          </p:txBody>
        </p:sp>
        <p:sp>
          <p:nvSpPr>
            <p:cNvPr id="25" name="Rectangle 24"/>
            <p:cNvSpPr/>
            <p:nvPr/>
          </p:nvSpPr>
          <p:spPr bwMode="auto">
            <a:xfrm>
              <a:off x="656157" y="2036940"/>
              <a:ext cx="1899374" cy="1198562"/>
            </a:xfrm>
            <a:prstGeom prst="rect">
              <a:avLst/>
            </a:prstGeom>
            <a:noFill/>
            <a:ln w="2857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26" name="Picture 25"/>
            <p:cNvPicPr>
              <a:picLocks noChangeAspect="1"/>
            </p:cNvPicPr>
            <p:nvPr/>
          </p:nvPicPr>
          <p:blipFill rotWithShape="1">
            <a:blip r:embed="rId5"/>
            <a:srcRect l="12153" t="8992" r="6024" b="6156"/>
            <a:stretch/>
          </p:blipFill>
          <p:spPr>
            <a:xfrm>
              <a:off x="681419" y="2064260"/>
              <a:ext cx="1106588" cy="1147573"/>
            </a:xfrm>
            <a:prstGeom prst="rect">
              <a:avLst/>
            </a:prstGeom>
          </p:spPr>
        </p:pic>
      </p:grpSp>
      <p:grpSp>
        <p:nvGrpSpPr>
          <p:cNvPr id="27" name="Group 26"/>
          <p:cNvGrpSpPr/>
          <p:nvPr/>
        </p:nvGrpSpPr>
        <p:grpSpPr>
          <a:xfrm>
            <a:off x="4773156" y="4788874"/>
            <a:ext cx="1899374" cy="1198562"/>
            <a:chOff x="656157" y="3622498"/>
            <a:chExt cx="1899374" cy="1198562"/>
          </a:xfrm>
        </p:grpSpPr>
        <p:sp>
          <p:nvSpPr>
            <p:cNvPr id="28" name="Rectangle 27"/>
            <p:cNvSpPr/>
            <p:nvPr/>
          </p:nvSpPr>
          <p:spPr bwMode="auto">
            <a:xfrm>
              <a:off x="656157" y="3622498"/>
              <a:ext cx="1899374" cy="1198562"/>
            </a:xfrm>
            <a:prstGeom prst="rect">
              <a:avLst/>
            </a:prstGeom>
            <a:noFill/>
            <a:ln w="2857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29" name="Picture 9" descr="UNCCDlogo"/>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6468" y="3711108"/>
              <a:ext cx="1335907" cy="810925"/>
            </a:xfrm>
            <a:prstGeom prst="rect">
              <a:avLst/>
            </a:prstGeom>
            <a:solidFill>
              <a:srgbClr val="FFFFFF"/>
            </a:solidFill>
            <a:ln w="9525">
              <a:solidFill>
                <a:srgbClr val="FFFFCC"/>
              </a:solidFill>
              <a:miter lim="800000"/>
              <a:headEnd/>
              <a:tailEnd/>
            </a:ln>
            <a:extLst/>
          </p:spPr>
        </p:pic>
      </p:grpSp>
      <p:sp>
        <p:nvSpPr>
          <p:cNvPr id="32" name="Text Box 10"/>
          <p:cNvSpPr txBox="1">
            <a:spLocks noChangeArrowheads="1"/>
          </p:cNvSpPr>
          <p:nvPr/>
        </p:nvSpPr>
        <p:spPr bwMode="auto">
          <a:xfrm>
            <a:off x="8120816" y="5606967"/>
            <a:ext cx="828456" cy="338554"/>
          </a:xfrm>
          <a:prstGeom prst="rect">
            <a:avLst/>
          </a:prstGeom>
          <a:solidFill>
            <a:srgbClr val="FFFFFF"/>
          </a:solidFill>
          <a:ln w="9525">
            <a:noFill/>
            <a:miter lim="800000"/>
            <a:headEnd/>
            <a:tailEnd/>
          </a:ln>
          <a:effectLst/>
          <a:extLs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square">
            <a:spAutoFit/>
          </a:bodyPr>
          <a:lstStyle/>
          <a:p>
            <a:pPr eaLnBrk="0" hangingPunct="0">
              <a:spcBef>
                <a:spcPct val="50000"/>
              </a:spcBef>
              <a:defRPr/>
            </a:pPr>
            <a:r>
              <a:rPr lang="en-US" sz="1600" dirty="0" smtClean="0">
                <a:solidFill>
                  <a:srgbClr val="0F3277"/>
                </a:solidFill>
                <a:latin typeface="Arial" charset="0"/>
              </a:rPr>
              <a:t>Sendai</a:t>
            </a:r>
            <a:endParaRPr lang="en-US" sz="1600" dirty="0">
              <a:solidFill>
                <a:srgbClr val="0F3277"/>
              </a:solidFill>
              <a:latin typeface="Arial" charset="0"/>
            </a:endParaRPr>
          </a:p>
        </p:txBody>
      </p:sp>
      <p:sp>
        <p:nvSpPr>
          <p:cNvPr id="33" name="Rectangle 32"/>
          <p:cNvSpPr/>
          <p:nvPr/>
        </p:nvSpPr>
        <p:spPr bwMode="auto">
          <a:xfrm>
            <a:off x="7010410" y="4788874"/>
            <a:ext cx="1899374" cy="1198562"/>
          </a:xfrm>
          <a:prstGeom prst="rect">
            <a:avLst/>
          </a:prstGeom>
          <a:noFill/>
          <a:ln w="28575" cap="flat" cmpd="sng" algn="ctr">
            <a:solidFill>
              <a:schemeClr val="accent1"/>
            </a:solidFill>
            <a:prstDash val="solid"/>
            <a:round/>
            <a:headEnd type="none" w="med" len="med"/>
            <a:tailEnd type="none" w="med" len="med"/>
          </a:ln>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2" name="Picture 1"/>
          <p:cNvPicPr>
            <a:picLocks noChangeAspect="1"/>
          </p:cNvPicPr>
          <p:nvPr/>
        </p:nvPicPr>
        <p:blipFill>
          <a:blip r:embed="rId7"/>
          <a:stretch>
            <a:fillRect/>
          </a:stretch>
        </p:blipFill>
        <p:spPr>
          <a:xfrm>
            <a:off x="7069256" y="4877484"/>
            <a:ext cx="1051560" cy="905256"/>
          </a:xfrm>
          <a:prstGeom prst="rect">
            <a:avLst/>
          </a:prstGeom>
        </p:spPr>
      </p:pic>
      <p:sp>
        <p:nvSpPr>
          <p:cNvPr id="34" name="Text Box 6"/>
          <p:cNvSpPr txBox="1">
            <a:spLocks noChangeArrowheads="1"/>
          </p:cNvSpPr>
          <p:nvPr/>
        </p:nvSpPr>
        <p:spPr bwMode="auto">
          <a:xfrm>
            <a:off x="5791049" y="5645861"/>
            <a:ext cx="925554" cy="338554"/>
          </a:xfrm>
          <a:prstGeom prst="rect">
            <a:avLst/>
          </a:prstGeom>
          <a:noFill/>
          <a:ln w="9525">
            <a:no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blurRad="63500" dist="38099" dir="2700000" algn="ctr" rotWithShape="0">
                    <a:schemeClr val="bg2">
                      <a:alpha val="74998"/>
                    </a:schemeClr>
                  </a:outerShdw>
                </a:effectLst>
              </a14:hiddenEffects>
            </a:ext>
          </a:extLst>
        </p:spPr>
        <p:txBody>
          <a:bodyPr wrap="none">
            <a:spAutoFit/>
          </a:bodyPr>
          <a:lstStyle/>
          <a:p>
            <a:pPr eaLnBrk="0" hangingPunct="0">
              <a:defRPr/>
            </a:pPr>
            <a:r>
              <a:rPr lang="en-US" sz="1600" dirty="0" smtClean="0">
                <a:solidFill>
                  <a:srgbClr val="0F3277"/>
                </a:solidFill>
                <a:latin typeface="Arial" charset="0"/>
              </a:rPr>
              <a:t>UNCCD</a:t>
            </a:r>
            <a:endParaRPr lang="en-US" sz="1600" dirty="0">
              <a:solidFill>
                <a:srgbClr val="0F3277"/>
              </a:solidFill>
              <a:latin typeface="Arial" charset="0"/>
            </a:endParaRPr>
          </a:p>
        </p:txBody>
      </p:sp>
      <p:sp>
        <p:nvSpPr>
          <p:cNvPr id="3" name="TextBox 2"/>
          <p:cNvSpPr txBox="1"/>
          <p:nvPr/>
        </p:nvSpPr>
        <p:spPr>
          <a:xfrm>
            <a:off x="97668" y="6118135"/>
            <a:ext cx="8891587" cy="646331"/>
          </a:xfrm>
          <a:prstGeom prst="rect">
            <a:avLst/>
          </a:prstGeom>
          <a:noFill/>
          <a:ln>
            <a:solidFill>
              <a:srgbClr val="004494"/>
            </a:solidFill>
          </a:ln>
        </p:spPr>
        <p:txBody>
          <a:bodyPr wrap="square" rtlCol="0">
            <a:spAutoFit/>
          </a:bodyPr>
          <a:lstStyle/>
          <a:p>
            <a:pPr algn="ctr"/>
            <a:r>
              <a:rPr lang="en-US" sz="1800" dirty="0" err="1" smtClean="0">
                <a:solidFill>
                  <a:srgbClr val="004494"/>
                </a:solidFill>
                <a:latin typeface="Arial"/>
                <a:cs typeface="Arial"/>
              </a:rPr>
              <a:t>Ramsar</a:t>
            </a:r>
            <a:r>
              <a:rPr lang="en-US" sz="1800" dirty="0">
                <a:solidFill>
                  <a:srgbClr val="004494"/>
                </a:solidFill>
                <a:latin typeface="Arial"/>
                <a:cs typeface="Arial"/>
              </a:rPr>
              <a:t> Convention: framework for national action and international cooperation for the conservation and wise use of wetlands and their resources </a:t>
            </a:r>
          </a:p>
        </p:txBody>
      </p:sp>
    </p:spTree>
    <p:extLst>
      <p:ext uri="{BB962C8B-B14F-4D97-AF65-F5344CB8AC3E}">
        <p14:creationId xmlns:p14="http://schemas.microsoft.com/office/powerpoint/2010/main" val="11808142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721756" y="711204"/>
            <a:ext cx="5700488" cy="5754624"/>
          </a:xfrm>
          <a:prstGeom prst="rect">
            <a:avLst/>
          </a:prstGeom>
          <a:ln>
            <a:solidFill>
              <a:srgbClr val="000090"/>
            </a:solidFill>
          </a:ln>
          <a:effectLst>
            <a:outerShdw blurRad="50800" dist="76200" dir="2700000" algn="tl" rotWithShape="0">
              <a:prstClr val="black">
                <a:alpha val="40000"/>
              </a:prstClr>
            </a:outerShdw>
          </a:effectLst>
        </p:spPr>
      </p:pic>
      <p:sp>
        <p:nvSpPr>
          <p:cNvPr id="3" name="Title 2"/>
          <p:cNvSpPr>
            <a:spLocks noGrp="1"/>
          </p:cNvSpPr>
          <p:nvPr>
            <p:ph type="title" idx="4294967295"/>
          </p:nvPr>
        </p:nvSpPr>
        <p:spPr>
          <a:xfrm>
            <a:off x="121673" y="109156"/>
            <a:ext cx="8802193" cy="585111"/>
          </a:xfrm>
        </p:spPr>
        <p:txBody>
          <a:bodyPr>
            <a:noAutofit/>
          </a:bodyPr>
          <a:lstStyle/>
          <a:p>
            <a:r>
              <a:rPr lang="en-GB" sz="2400" dirty="0" smtClean="0">
                <a:solidFill>
                  <a:srgbClr val="004494"/>
                </a:solidFill>
                <a:latin typeface="Arial"/>
                <a:cs typeface="Arial"/>
              </a:rPr>
              <a:t>5. Consistent observations across the Earth System Cycles </a:t>
            </a:r>
            <a:endParaRPr lang="en-GB" sz="2400" dirty="0">
              <a:solidFill>
                <a:srgbClr val="004494"/>
              </a:solidFill>
              <a:latin typeface="Arial"/>
              <a:cs typeface="Arial"/>
            </a:endParaRPr>
          </a:p>
        </p:txBody>
      </p:sp>
    </p:spTree>
    <p:extLst>
      <p:ext uri="{BB962C8B-B14F-4D97-AF65-F5344CB8AC3E}">
        <p14:creationId xmlns:p14="http://schemas.microsoft.com/office/powerpoint/2010/main" val="7248913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324057" y="321648"/>
            <a:ext cx="8495885" cy="769441"/>
          </a:xfrm>
          <a:prstGeom prst="rect">
            <a:avLst/>
          </a:prstGeom>
        </p:spPr>
        <p:txBody>
          <a:bodyPr wrap="none">
            <a:spAutoFit/>
          </a:bodyPr>
          <a:lstStyle/>
          <a:p>
            <a:pPr algn="ctr"/>
            <a:r>
              <a:rPr lang="en-US" sz="4400" dirty="0">
                <a:solidFill>
                  <a:srgbClr val="004494"/>
                </a:solidFill>
                <a:latin typeface="Arial"/>
                <a:cs typeface="Arial"/>
              </a:rPr>
              <a:t>PART II: Detailed Implementation </a:t>
            </a:r>
          </a:p>
        </p:txBody>
      </p:sp>
      <p:grpSp>
        <p:nvGrpSpPr>
          <p:cNvPr id="4" name="Group 3"/>
          <p:cNvGrpSpPr/>
          <p:nvPr/>
        </p:nvGrpSpPr>
        <p:grpSpPr>
          <a:xfrm>
            <a:off x="261000" y="4990239"/>
            <a:ext cx="2700000" cy="1188000"/>
            <a:chOff x="4620083" y="1683297"/>
            <a:chExt cx="2700000" cy="1188000"/>
          </a:xfrm>
        </p:grpSpPr>
        <p:sp>
          <p:nvSpPr>
            <p:cNvPr id="11" name="Rectangle 10"/>
            <p:cNvSpPr/>
            <p:nvPr/>
          </p:nvSpPr>
          <p:spPr bwMode="auto">
            <a:xfrm>
              <a:off x="4620083" y="1683297"/>
              <a:ext cx="2700000" cy="1188000"/>
            </a:xfrm>
            <a:prstGeom prst="rect">
              <a:avLst/>
            </a:prstGeom>
            <a:solidFill>
              <a:schemeClr val="bg1"/>
            </a:solidFill>
            <a:ln w="9525" cap="flat" cmpd="sng" algn="ctr">
              <a:solidFill>
                <a:srgbClr val="00009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12" name="Picture 11"/>
            <p:cNvPicPr>
              <a:picLocks noChangeAspect="1"/>
            </p:cNvPicPr>
            <p:nvPr/>
          </p:nvPicPr>
          <p:blipFill>
            <a:blip r:embed="rId2"/>
            <a:stretch>
              <a:fillRect/>
            </a:stretch>
          </p:blipFill>
          <p:spPr>
            <a:xfrm>
              <a:off x="4655709" y="1719665"/>
              <a:ext cx="2628748" cy="1115265"/>
            </a:xfrm>
            <a:prstGeom prst="rect">
              <a:avLst/>
            </a:prstGeom>
          </p:spPr>
        </p:pic>
      </p:grpSp>
      <p:grpSp>
        <p:nvGrpSpPr>
          <p:cNvPr id="5" name="Group 4"/>
          <p:cNvGrpSpPr/>
          <p:nvPr/>
        </p:nvGrpSpPr>
        <p:grpSpPr>
          <a:xfrm>
            <a:off x="6183000" y="4990239"/>
            <a:ext cx="2700000" cy="1188000"/>
            <a:chOff x="4692083" y="2896280"/>
            <a:chExt cx="2700000" cy="1188000"/>
          </a:xfrm>
        </p:grpSpPr>
        <p:sp>
          <p:nvSpPr>
            <p:cNvPr id="9" name="Rectangle 8"/>
            <p:cNvSpPr/>
            <p:nvPr/>
          </p:nvSpPr>
          <p:spPr bwMode="auto">
            <a:xfrm>
              <a:off x="4692083" y="2896280"/>
              <a:ext cx="2700000" cy="1188000"/>
            </a:xfrm>
            <a:prstGeom prst="rect">
              <a:avLst/>
            </a:prstGeom>
            <a:solidFill>
              <a:schemeClr val="bg1"/>
            </a:solidFill>
            <a:ln w="9525" cap="flat" cmpd="sng" algn="ctr">
              <a:solidFill>
                <a:srgbClr val="00009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10" name="Picture 9"/>
            <p:cNvPicPr>
              <a:picLocks noChangeAspect="1"/>
            </p:cNvPicPr>
            <p:nvPr/>
          </p:nvPicPr>
          <p:blipFill>
            <a:blip r:embed="rId3"/>
            <a:stretch>
              <a:fillRect/>
            </a:stretch>
          </p:blipFill>
          <p:spPr>
            <a:xfrm>
              <a:off x="4728083" y="3197753"/>
              <a:ext cx="2628000" cy="585054"/>
            </a:xfrm>
            <a:prstGeom prst="rect">
              <a:avLst/>
            </a:prstGeom>
          </p:spPr>
        </p:pic>
      </p:grpSp>
      <p:grpSp>
        <p:nvGrpSpPr>
          <p:cNvPr id="6" name="Group 5"/>
          <p:cNvGrpSpPr/>
          <p:nvPr/>
        </p:nvGrpSpPr>
        <p:grpSpPr>
          <a:xfrm>
            <a:off x="3222000" y="4990239"/>
            <a:ext cx="2700000" cy="1188000"/>
            <a:chOff x="4732283" y="4315377"/>
            <a:chExt cx="2700000" cy="1188000"/>
          </a:xfrm>
        </p:grpSpPr>
        <p:sp>
          <p:nvSpPr>
            <p:cNvPr id="7" name="Rectangle 6"/>
            <p:cNvSpPr/>
            <p:nvPr/>
          </p:nvSpPr>
          <p:spPr bwMode="auto">
            <a:xfrm>
              <a:off x="4732283" y="4315377"/>
              <a:ext cx="2700000" cy="1188000"/>
            </a:xfrm>
            <a:prstGeom prst="rect">
              <a:avLst/>
            </a:prstGeom>
            <a:solidFill>
              <a:schemeClr val="bg1"/>
            </a:solidFill>
            <a:ln w="9525" cap="flat" cmpd="sng" algn="ctr">
              <a:solidFill>
                <a:srgbClr val="00009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8" name="Picture 7"/>
            <p:cNvPicPr>
              <a:picLocks noChangeAspect="1"/>
            </p:cNvPicPr>
            <p:nvPr/>
          </p:nvPicPr>
          <p:blipFill>
            <a:blip r:embed="rId4"/>
            <a:stretch>
              <a:fillRect/>
            </a:stretch>
          </p:blipFill>
          <p:spPr>
            <a:xfrm>
              <a:off x="4768283" y="4590291"/>
              <a:ext cx="2628000" cy="638172"/>
            </a:xfrm>
            <a:prstGeom prst="rect">
              <a:avLst/>
            </a:prstGeom>
          </p:spPr>
        </p:pic>
      </p:grpSp>
      <p:sp>
        <p:nvSpPr>
          <p:cNvPr id="3" name="TextBox 2"/>
          <p:cNvSpPr txBox="1"/>
          <p:nvPr/>
        </p:nvSpPr>
        <p:spPr>
          <a:xfrm>
            <a:off x="296626" y="1296502"/>
            <a:ext cx="8586374" cy="3508653"/>
          </a:xfrm>
          <a:prstGeom prst="rect">
            <a:avLst/>
          </a:prstGeom>
          <a:noFill/>
          <a:ln>
            <a:solidFill>
              <a:srgbClr val="4F81BD"/>
            </a:solidFill>
          </a:ln>
        </p:spPr>
        <p:txBody>
          <a:bodyPr wrap="square" rtlCol="0">
            <a:spAutoFit/>
          </a:bodyPr>
          <a:lstStyle/>
          <a:p>
            <a:pPr>
              <a:spcAft>
                <a:spcPts val="1200"/>
              </a:spcAft>
            </a:pPr>
            <a:r>
              <a:rPr lang="en-GB" sz="3200" dirty="0">
                <a:solidFill>
                  <a:srgbClr val="004494"/>
                </a:solidFill>
                <a:latin typeface="Arial"/>
                <a:cs typeface="Arial"/>
              </a:rPr>
              <a:t>Introduction</a:t>
            </a:r>
          </a:p>
          <a:p>
            <a:pPr>
              <a:spcAft>
                <a:spcPts val="1200"/>
              </a:spcAft>
            </a:pPr>
            <a:r>
              <a:rPr lang="en-GB" sz="3200" dirty="0">
                <a:solidFill>
                  <a:srgbClr val="004494"/>
                </a:solidFill>
                <a:latin typeface="Arial"/>
                <a:cs typeface="Arial"/>
              </a:rPr>
              <a:t>Overarching and cross-cutting actions</a:t>
            </a:r>
          </a:p>
          <a:p>
            <a:r>
              <a:rPr lang="en-GB" sz="2400" dirty="0">
                <a:solidFill>
                  <a:srgbClr val="004494"/>
                </a:solidFill>
                <a:latin typeface="Arial"/>
                <a:cs typeface="Arial"/>
              </a:rPr>
              <a:t>Requirements for Climate Observations </a:t>
            </a:r>
          </a:p>
          <a:p>
            <a:r>
              <a:rPr lang="en-GB" sz="2400" dirty="0">
                <a:solidFill>
                  <a:srgbClr val="004494"/>
                </a:solidFill>
                <a:latin typeface="Arial"/>
                <a:cs typeface="Arial"/>
              </a:rPr>
              <a:t>Planning, Review and Oversight </a:t>
            </a:r>
          </a:p>
          <a:p>
            <a:r>
              <a:rPr lang="en-GB" sz="2400" dirty="0">
                <a:solidFill>
                  <a:srgbClr val="004494"/>
                </a:solidFill>
                <a:latin typeface="Arial"/>
                <a:cs typeface="Arial"/>
              </a:rPr>
              <a:t>Data management, stewardship and access </a:t>
            </a:r>
          </a:p>
          <a:p>
            <a:r>
              <a:rPr lang="en-GB" sz="2400" dirty="0">
                <a:solidFill>
                  <a:srgbClr val="004494"/>
                </a:solidFill>
                <a:latin typeface="Arial"/>
                <a:cs typeface="Arial"/>
              </a:rPr>
              <a:t>Production of Integrated ECV Products </a:t>
            </a:r>
          </a:p>
          <a:p>
            <a:r>
              <a:rPr lang="en-GB" sz="2400" dirty="0">
                <a:solidFill>
                  <a:srgbClr val="004494"/>
                </a:solidFill>
                <a:latin typeface="Arial"/>
                <a:cs typeface="Arial"/>
              </a:rPr>
              <a:t>Ancillary and additional observations </a:t>
            </a:r>
          </a:p>
          <a:p>
            <a:endParaRPr lang="en-US" dirty="0">
              <a:solidFill>
                <a:srgbClr val="004494"/>
              </a:solidFill>
              <a:latin typeface="Arial"/>
              <a:cs typeface="Arial"/>
            </a:endParaRPr>
          </a:p>
        </p:txBody>
      </p:sp>
      <p:sp>
        <p:nvSpPr>
          <p:cNvPr id="13" name="TextBox 12"/>
          <p:cNvSpPr txBox="1"/>
          <p:nvPr/>
        </p:nvSpPr>
        <p:spPr>
          <a:xfrm>
            <a:off x="6183000" y="3809481"/>
            <a:ext cx="2422683" cy="769441"/>
          </a:xfrm>
          <a:prstGeom prst="rect">
            <a:avLst/>
          </a:prstGeom>
          <a:solidFill>
            <a:srgbClr val="FFFFFF"/>
          </a:solidFill>
          <a:ln>
            <a:solidFill>
              <a:schemeClr val="tx2">
                <a:lumMod val="50000"/>
              </a:schemeClr>
            </a:solidFill>
          </a:ln>
          <a:effectLst>
            <a:outerShdw blurRad="50800" dist="127000" dir="2700000" algn="tl" rotWithShape="0">
              <a:prstClr val="black">
                <a:alpha val="40000"/>
              </a:prstClr>
            </a:outerShdw>
          </a:effectLst>
        </p:spPr>
        <p:txBody>
          <a:bodyPr wrap="none" rtlCol="0">
            <a:spAutoFit/>
          </a:bodyPr>
          <a:lstStyle/>
          <a:p>
            <a:r>
              <a:rPr lang="en-US" sz="4400" b="1" dirty="0" smtClean="0">
                <a:solidFill>
                  <a:schemeClr val="tx2">
                    <a:lumMod val="75000"/>
                  </a:schemeClr>
                </a:solidFill>
                <a:latin typeface="Arial Narrow"/>
                <a:cs typeface="Arial Narrow"/>
              </a:rPr>
              <a:t>183 pages</a:t>
            </a:r>
            <a:endParaRPr lang="en-US" sz="4400" b="1" dirty="0">
              <a:solidFill>
                <a:schemeClr val="tx2">
                  <a:lumMod val="75000"/>
                </a:schemeClr>
              </a:solidFill>
              <a:latin typeface="Arial Narrow"/>
              <a:cs typeface="Arial Narrow"/>
            </a:endParaRPr>
          </a:p>
        </p:txBody>
      </p:sp>
    </p:spTree>
    <p:extLst>
      <p:ext uri="{BB962C8B-B14F-4D97-AF65-F5344CB8AC3E}">
        <p14:creationId xmlns:p14="http://schemas.microsoft.com/office/powerpoint/2010/main" val="1163399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107520" y="1091235"/>
            <a:ext cx="1739397" cy="2464145"/>
          </a:xfrm>
          <a:prstGeom prst="rect">
            <a:avLst/>
          </a:prstGeom>
          <a:ln>
            <a:solidFill>
              <a:srgbClr val="000090"/>
            </a:solidFill>
          </a:ln>
          <a:effectLst>
            <a:outerShdw blurRad="50800" dist="101600" dir="2700000" algn="tl" rotWithShape="0">
              <a:prstClr val="black">
                <a:alpha val="40000"/>
              </a:prstClr>
            </a:outerShdw>
          </a:effectLst>
        </p:spPr>
      </p:pic>
      <p:pic>
        <p:nvPicPr>
          <p:cNvPr id="7" name="Picture 6" descr="Untitled.png"/>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7108031" y="4149259"/>
            <a:ext cx="1738375" cy="2463985"/>
          </a:xfrm>
          <a:prstGeom prst="rect">
            <a:avLst/>
          </a:prstGeom>
          <a:ln>
            <a:solidFill>
              <a:srgbClr val="000090"/>
            </a:solidFill>
          </a:ln>
          <a:effectLst>
            <a:outerShdw blurRad="50800" dist="101600" dir="2700000" algn="tl" rotWithShape="0">
              <a:prstClr val="black">
                <a:alpha val="40000"/>
              </a:prstClr>
            </a:outerShdw>
          </a:effectLst>
        </p:spPr>
      </p:pic>
      <p:sp>
        <p:nvSpPr>
          <p:cNvPr id="3" name="Title 2"/>
          <p:cNvSpPr>
            <a:spLocks noGrp="1"/>
          </p:cNvSpPr>
          <p:nvPr>
            <p:ph type="title" idx="4294967295"/>
          </p:nvPr>
        </p:nvSpPr>
        <p:spPr>
          <a:xfrm>
            <a:off x="238050" y="225118"/>
            <a:ext cx="8754250" cy="862012"/>
          </a:xfrm>
        </p:spPr>
        <p:txBody>
          <a:bodyPr>
            <a:normAutofit/>
          </a:bodyPr>
          <a:lstStyle/>
          <a:p>
            <a:r>
              <a:rPr lang="en-GB" dirty="0" smtClean="0">
                <a:solidFill>
                  <a:srgbClr val="004494"/>
                </a:solidFill>
                <a:latin typeface="Arial"/>
                <a:cs typeface="Arial"/>
              </a:rPr>
              <a:t>ECV Product Requirements and the Satellite Supplement</a:t>
            </a:r>
            <a:endParaRPr lang="en-GB" dirty="0">
              <a:solidFill>
                <a:srgbClr val="004494"/>
              </a:solidFill>
              <a:latin typeface="Arial"/>
              <a:cs typeface="Arial"/>
            </a:endParaRPr>
          </a:p>
        </p:txBody>
      </p:sp>
      <p:sp>
        <p:nvSpPr>
          <p:cNvPr id="4" name="Content Placeholder 3"/>
          <p:cNvSpPr>
            <a:spLocks noGrp="1"/>
          </p:cNvSpPr>
          <p:nvPr>
            <p:ph idx="4294967295"/>
          </p:nvPr>
        </p:nvSpPr>
        <p:spPr>
          <a:xfrm>
            <a:off x="238050" y="1384069"/>
            <a:ext cx="6524477" cy="5129273"/>
          </a:xfrm>
        </p:spPr>
        <p:txBody>
          <a:bodyPr>
            <a:normAutofit lnSpcReduction="10000"/>
          </a:bodyPr>
          <a:lstStyle/>
          <a:p>
            <a:pPr marL="530225" indent="-530225">
              <a:lnSpc>
                <a:spcPct val="100000"/>
              </a:lnSpc>
              <a:spcAft>
                <a:spcPts val="1200"/>
              </a:spcAft>
              <a:buClr>
                <a:schemeClr val="accent5">
                  <a:lumMod val="60000"/>
                  <a:lumOff val="40000"/>
                </a:schemeClr>
              </a:buClr>
              <a:buFont typeface="+mj-lt"/>
              <a:buAutoNum type="arabicPeriod"/>
            </a:pPr>
            <a:r>
              <a:rPr lang="en-GB" sz="2400" dirty="0">
                <a:solidFill>
                  <a:srgbClr val="004494"/>
                </a:solidFill>
                <a:latin typeface="Arial"/>
                <a:cs typeface="Arial"/>
              </a:rPr>
              <a:t>M</a:t>
            </a:r>
            <a:r>
              <a:rPr lang="en-GB" sz="2400" dirty="0" smtClean="0">
                <a:solidFill>
                  <a:srgbClr val="004494"/>
                </a:solidFill>
                <a:latin typeface="Arial"/>
                <a:cs typeface="Arial"/>
              </a:rPr>
              <a:t>aximise GCOS - CEOS / CGMS synergy</a:t>
            </a:r>
            <a:endParaRPr lang="en-GB" sz="2400" dirty="0">
              <a:solidFill>
                <a:srgbClr val="004494"/>
              </a:solidFill>
              <a:latin typeface="Arial"/>
              <a:cs typeface="Arial"/>
            </a:endParaRPr>
          </a:p>
          <a:p>
            <a:pPr marL="530225" indent="-530225">
              <a:lnSpc>
                <a:spcPct val="100000"/>
              </a:lnSpc>
              <a:spcAft>
                <a:spcPts val="1200"/>
              </a:spcAft>
              <a:buClr>
                <a:schemeClr val="accent5">
                  <a:lumMod val="60000"/>
                  <a:lumOff val="40000"/>
                </a:schemeClr>
              </a:buClr>
              <a:buFont typeface="+mj-lt"/>
              <a:buAutoNum type="arabicPeriod"/>
            </a:pPr>
            <a:r>
              <a:rPr lang="en-GB" sz="2400" dirty="0">
                <a:solidFill>
                  <a:srgbClr val="004494"/>
                </a:solidFill>
                <a:latin typeface="Arial"/>
                <a:cs typeface="Arial"/>
              </a:rPr>
              <a:t>Reduce time-lag between IP and Satellite Supplement release</a:t>
            </a:r>
          </a:p>
          <a:p>
            <a:pPr marL="530225" indent="-530225">
              <a:lnSpc>
                <a:spcPct val="100000"/>
              </a:lnSpc>
              <a:spcAft>
                <a:spcPts val="1200"/>
              </a:spcAft>
              <a:buClr>
                <a:schemeClr val="accent5">
                  <a:lumMod val="60000"/>
                  <a:lumOff val="40000"/>
                </a:schemeClr>
              </a:buClr>
              <a:buFont typeface="+mj-lt"/>
              <a:buAutoNum type="arabicPeriod"/>
            </a:pPr>
            <a:r>
              <a:rPr lang="en-GB" sz="2400" dirty="0">
                <a:solidFill>
                  <a:srgbClr val="004494"/>
                </a:solidFill>
                <a:latin typeface="Arial"/>
                <a:cs typeface="Arial"/>
              </a:rPr>
              <a:t>Align requested reporting of both GCOS and the Space Agencies to </a:t>
            </a:r>
            <a:r>
              <a:rPr lang="en-GB" sz="2400" dirty="0" smtClean="0">
                <a:solidFill>
                  <a:srgbClr val="004494"/>
                </a:solidFill>
                <a:latin typeface="Arial"/>
                <a:cs typeface="Arial"/>
              </a:rPr>
              <a:t>SBSTA</a:t>
            </a:r>
            <a:endParaRPr lang="en-GB" sz="2400" dirty="0">
              <a:solidFill>
                <a:srgbClr val="004494"/>
              </a:solidFill>
              <a:latin typeface="Arial"/>
              <a:cs typeface="Arial"/>
            </a:endParaRPr>
          </a:p>
          <a:p>
            <a:pPr marL="530225" indent="-530225">
              <a:lnSpc>
                <a:spcPct val="100000"/>
              </a:lnSpc>
              <a:spcAft>
                <a:spcPts val="1200"/>
              </a:spcAft>
              <a:buClr>
                <a:schemeClr val="accent5">
                  <a:lumMod val="60000"/>
                  <a:lumOff val="40000"/>
                </a:schemeClr>
              </a:buClr>
              <a:buFont typeface="+mj-lt"/>
              <a:buAutoNum type="arabicPeriod"/>
            </a:pPr>
            <a:r>
              <a:rPr lang="en-GB" sz="2400" dirty="0">
                <a:solidFill>
                  <a:srgbClr val="004494"/>
                </a:solidFill>
                <a:latin typeface="Arial"/>
                <a:cs typeface="Arial"/>
              </a:rPr>
              <a:t>Provide Satellite Supplement as an Appendix to </a:t>
            </a:r>
            <a:r>
              <a:rPr lang="en-GB" sz="2400" dirty="0" smtClean="0">
                <a:solidFill>
                  <a:srgbClr val="004494"/>
                </a:solidFill>
                <a:latin typeface="Arial"/>
                <a:cs typeface="Arial"/>
              </a:rPr>
              <a:t>this </a:t>
            </a:r>
            <a:r>
              <a:rPr lang="en-GB" sz="2400" dirty="0">
                <a:solidFill>
                  <a:srgbClr val="004494"/>
                </a:solidFill>
                <a:latin typeface="Arial"/>
                <a:cs typeface="Arial"/>
              </a:rPr>
              <a:t>Implementation Plan</a:t>
            </a:r>
          </a:p>
          <a:p>
            <a:pPr marL="530225" indent="-530225">
              <a:lnSpc>
                <a:spcPct val="100000"/>
              </a:lnSpc>
              <a:spcAft>
                <a:spcPts val="1200"/>
              </a:spcAft>
              <a:buClr>
                <a:schemeClr val="accent5">
                  <a:lumMod val="60000"/>
                  <a:lumOff val="40000"/>
                </a:schemeClr>
              </a:buClr>
              <a:buFont typeface="+mj-lt"/>
              <a:buAutoNum type="arabicPeriod"/>
            </a:pPr>
            <a:r>
              <a:rPr lang="en-GB" sz="2400" dirty="0">
                <a:solidFill>
                  <a:srgbClr val="004494"/>
                </a:solidFill>
                <a:latin typeface="Arial"/>
                <a:cs typeface="Arial"/>
              </a:rPr>
              <a:t>Extend ECV product requirements provided in satellite supplement to </a:t>
            </a:r>
            <a:r>
              <a:rPr lang="en-GB" sz="2400" dirty="0" smtClean="0">
                <a:solidFill>
                  <a:srgbClr val="004494"/>
                </a:solidFill>
                <a:latin typeface="Arial"/>
                <a:cs typeface="Arial"/>
              </a:rPr>
              <a:t>all observations (incl. those based primarily on in-situ observations)</a:t>
            </a:r>
          </a:p>
          <a:p>
            <a:pPr marL="530225" indent="-530225">
              <a:lnSpc>
                <a:spcPct val="100000"/>
              </a:lnSpc>
              <a:spcAft>
                <a:spcPts val="1200"/>
              </a:spcAft>
              <a:buClr>
                <a:schemeClr val="accent5">
                  <a:lumMod val="60000"/>
                  <a:lumOff val="40000"/>
                </a:schemeClr>
              </a:buClr>
              <a:buFont typeface="+mj-lt"/>
              <a:buAutoNum type="arabicPeriod"/>
            </a:pPr>
            <a:r>
              <a:rPr lang="en-GB" sz="2400" dirty="0" smtClean="0">
                <a:latin typeface="Arial"/>
                <a:cs typeface="Arial"/>
              </a:rPr>
              <a:t>Action to define review process in 2017 and provide periodic updates</a:t>
            </a:r>
            <a:endParaRPr lang="en-GB" sz="2400" dirty="0">
              <a:solidFill>
                <a:srgbClr val="004494"/>
              </a:solidFill>
              <a:latin typeface="Arial"/>
              <a:cs typeface="Arial"/>
            </a:endParaRPr>
          </a:p>
        </p:txBody>
      </p:sp>
    </p:spTree>
    <p:extLst>
      <p:ext uri="{BB962C8B-B14F-4D97-AF65-F5344CB8AC3E}">
        <p14:creationId xmlns:p14="http://schemas.microsoft.com/office/powerpoint/2010/main" val="4188074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228C15D1-58C5-403F-A035-A121ED1EA682}" type="slidenum">
              <a:rPr lang="en-US" smtClean="0"/>
              <a:pPr/>
              <a:t>15</a:t>
            </a:fld>
            <a:endParaRPr lang="en-US"/>
          </a:p>
        </p:txBody>
      </p:sp>
      <p:sp>
        <p:nvSpPr>
          <p:cNvPr id="3" name="Date Placeholder 2"/>
          <p:cNvSpPr>
            <a:spLocks noGrp="1"/>
          </p:cNvSpPr>
          <p:nvPr>
            <p:ph type="dt" sz="half" idx="11"/>
          </p:nvPr>
        </p:nvSpPr>
        <p:spPr/>
        <p:txBody>
          <a:bodyPr/>
          <a:lstStyle/>
          <a:p>
            <a:fld id="{1C6529C9-0F02-4FE4-9B8C-5D30B946A027}" type="datetime3">
              <a:rPr lang="en-US" smtClean="0"/>
              <a:pPr/>
              <a:t>31 October 2016</a:t>
            </a:fld>
            <a:endParaRPr lang="en-US"/>
          </a:p>
        </p:txBody>
      </p:sp>
      <p:pic>
        <p:nvPicPr>
          <p:cNvPr id="4" name="Picture 3"/>
          <p:cNvPicPr>
            <a:picLocks noChangeAspect="1"/>
          </p:cNvPicPr>
          <p:nvPr/>
        </p:nvPicPr>
        <p:blipFill>
          <a:blip r:embed="rId2"/>
          <a:stretch>
            <a:fillRect/>
          </a:stretch>
        </p:blipFill>
        <p:spPr>
          <a:xfrm>
            <a:off x="2133111" y="0"/>
            <a:ext cx="4853954" cy="6858000"/>
          </a:xfrm>
          <a:prstGeom prst="rect">
            <a:avLst/>
          </a:prstGeom>
          <a:ln>
            <a:solidFill>
              <a:srgbClr val="4F81BD"/>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3425339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4471107" y="170625"/>
            <a:ext cx="2414016" cy="3419856"/>
          </a:xfrm>
          <a:prstGeom prst="rect">
            <a:avLst/>
          </a:prstGeom>
          <a:ln>
            <a:solidFill>
              <a:srgbClr val="000090"/>
            </a:solidFill>
          </a:ln>
          <a:effectLst>
            <a:outerShdw blurRad="50800" dist="76200" dir="2700000" algn="tl" rotWithShape="0">
              <a:prstClr val="black">
                <a:alpha val="40000"/>
              </a:prstClr>
            </a:outerShdw>
          </a:effectLst>
        </p:spPr>
      </p:pic>
      <p:pic>
        <p:nvPicPr>
          <p:cNvPr id="4" name="Picture 3"/>
          <p:cNvPicPr>
            <a:picLocks noChangeAspect="1"/>
          </p:cNvPicPr>
          <p:nvPr/>
        </p:nvPicPr>
        <p:blipFill>
          <a:blip r:embed="rId4"/>
          <a:stretch>
            <a:fillRect/>
          </a:stretch>
        </p:blipFill>
        <p:spPr>
          <a:xfrm>
            <a:off x="82553" y="170625"/>
            <a:ext cx="2414016" cy="3419856"/>
          </a:xfrm>
          <a:prstGeom prst="rect">
            <a:avLst/>
          </a:prstGeom>
          <a:ln>
            <a:solidFill>
              <a:srgbClr val="000090"/>
            </a:solidFill>
          </a:ln>
          <a:effectLst>
            <a:outerShdw blurRad="50800" dist="76200" dir="2700000" algn="tl" rotWithShape="0">
              <a:prstClr val="black">
                <a:alpha val="40000"/>
              </a:prstClr>
            </a:outerShdw>
          </a:effectLst>
        </p:spPr>
      </p:pic>
      <p:pic>
        <p:nvPicPr>
          <p:cNvPr id="5" name="Picture 4"/>
          <p:cNvPicPr>
            <a:picLocks noChangeAspect="1"/>
          </p:cNvPicPr>
          <p:nvPr/>
        </p:nvPicPr>
        <p:blipFill>
          <a:blip r:embed="rId5"/>
          <a:stretch>
            <a:fillRect/>
          </a:stretch>
        </p:blipFill>
        <p:spPr>
          <a:xfrm>
            <a:off x="2276830" y="763292"/>
            <a:ext cx="2414016" cy="3419856"/>
          </a:xfrm>
          <a:prstGeom prst="rect">
            <a:avLst/>
          </a:prstGeom>
          <a:ln>
            <a:solidFill>
              <a:srgbClr val="000090"/>
            </a:solidFill>
          </a:ln>
          <a:effectLst>
            <a:outerShdw blurRad="50800" dist="76200" dir="2700000" algn="tl" rotWithShape="0">
              <a:prstClr val="black">
                <a:alpha val="40000"/>
              </a:prstClr>
            </a:outerShdw>
          </a:effectLst>
        </p:spPr>
      </p:pic>
      <p:pic>
        <p:nvPicPr>
          <p:cNvPr id="8" name="Picture 7"/>
          <p:cNvPicPr>
            <a:picLocks noChangeAspect="1"/>
          </p:cNvPicPr>
          <p:nvPr/>
        </p:nvPicPr>
        <p:blipFill>
          <a:blip r:embed="rId6"/>
          <a:stretch>
            <a:fillRect/>
          </a:stretch>
        </p:blipFill>
        <p:spPr>
          <a:xfrm>
            <a:off x="753300" y="2704639"/>
            <a:ext cx="2414016" cy="3419856"/>
          </a:xfrm>
          <a:prstGeom prst="rect">
            <a:avLst/>
          </a:prstGeom>
          <a:ln>
            <a:solidFill>
              <a:srgbClr val="000090"/>
            </a:solidFill>
          </a:ln>
          <a:effectLst>
            <a:outerShdw blurRad="50800" dist="76200" dir="2700000" algn="tl" rotWithShape="0">
              <a:prstClr val="black">
                <a:alpha val="40000"/>
              </a:prstClr>
            </a:outerShdw>
          </a:effectLst>
        </p:spPr>
      </p:pic>
      <p:pic>
        <p:nvPicPr>
          <p:cNvPr id="11" name="Picture 10"/>
          <p:cNvPicPr>
            <a:picLocks noChangeAspect="1"/>
          </p:cNvPicPr>
          <p:nvPr/>
        </p:nvPicPr>
        <p:blipFill>
          <a:blip r:embed="rId7"/>
          <a:stretch>
            <a:fillRect/>
          </a:stretch>
        </p:blipFill>
        <p:spPr>
          <a:xfrm>
            <a:off x="3270110" y="3223286"/>
            <a:ext cx="2414016" cy="3419856"/>
          </a:xfrm>
          <a:prstGeom prst="rect">
            <a:avLst/>
          </a:prstGeom>
          <a:ln>
            <a:solidFill>
              <a:srgbClr val="000090"/>
            </a:solidFill>
          </a:ln>
          <a:effectLst>
            <a:outerShdw blurRad="50800" dist="76200" dir="2700000" algn="tl" rotWithShape="0">
              <a:prstClr val="black">
                <a:alpha val="40000"/>
              </a:prstClr>
            </a:outerShdw>
          </a:effectLst>
        </p:spPr>
      </p:pic>
      <p:pic>
        <p:nvPicPr>
          <p:cNvPr id="3" name="Picture 2"/>
          <p:cNvPicPr>
            <a:picLocks noChangeAspect="1"/>
          </p:cNvPicPr>
          <p:nvPr/>
        </p:nvPicPr>
        <p:blipFill>
          <a:blip r:embed="rId8"/>
          <a:stretch>
            <a:fillRect/>
          </a:stretch>
        </p:blipFill>
        <p:spPr>
          <a:xfrm>
            <a:off x="6665383" y="763292"/>
            <a:ext cx="2414016" cy="3419856"/>
          </a:xfrm>
          <a:prstGeom prst="rect">
            <a:avLst/>
          </a:prstGeom>
          <a:ln>
            <a:solidFill>
              <a:srgbClr val="000090"/>
            </a:solidFill>
          </a:ln>
          <a:effectLst>
            <a:outerShdw blurRad="50800" dist="76200" dir="2700000" algn="tl" rotWithShape="0">
              <a:prstClr val="black">
                <a:alpha val="40000"/>
              </a:prstClr>
            </a:outerShdw>
          </a:effectLst>
        </p:spPr>
      </p:pic>
      <p:pic>
        <p:nvPicPr>
          <p:cNvPr id="6" name="Picture 5"/>
          <p:cNvPicPr>
            <a:picLocks noChangeAspect="1"/>
          </p:cNvPicPr>
          <p:nvPr/>
        </p:nvPicPr>
        <p:blipFill>
          <a:blip r:embed="rId9"/>
          <a:stretch>
            <a:fillRect/>
          </a:stretch>
        </p:blipFill>
        <p:spPr>
          <a:xfrm>
            <a:off x="5786919" y="3360785"/>
            <a:ext cx="2414016" cy="3419856"/>
          </a:xfrm>
          <a:prstGeom prst="rect">
            <a:avLst/>
          </a:prstGeom>
          <a:ln>
            <a:solidFill>
              <a:srgbClr val="000090"/>
            </a:solidFill>
          </a:ln>
          <a:effectLst>
            <a:outerShdw blurRad="50800" dist="76200" dir="2700000" algn="tl" rotWithShape="0">
              <a:prstClr val="black">
                <a:alpha val="40000"/>
              </a:prstClr>
            </a:outerShdw>
          </a:effectLst>
        </p:spPr>
      </p:pic>
      <p:sp>
        <p:nvSpPr>
          <p:cNvPr id="9" name="Rectangle 8"/>
          <p:cNvSpPr/>
          <p:nvPr/>
        </p:nvSpPr>
        <p:spPr>
          <a:xfrm>
            <a:off x="6288222" y="5933814"/>
            <a:ext cx="1439727" cy="190681"/>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5" name="Group 14"/>
          <p:cNvGrpSpPr/>
          <p:nvPr/>
        </p:nvGrpSpPr>
        <p:grpSpPr>
          <a:xfrm>
            <a:off x="838200" y="451116"/>
            <a:ext cx="6577063" cy="4439872"/>
            <a:chOff x="838200" y="451116"/>
            <a:chExt cx="6577063" cy="4439872"/>
          </a:xfrm>
        </p:grpSpPr>
        <p:sp>
          <p:nvSpPr>
            <p:cNvPr id="12" name="TextBox 11"/>
            <p:cNvSpPr txBox="1"/>
            <p:nvPr/>
          </p:nvSpPr>
          <p:spPr>
            <a:xfrm>
              <a:off x="838200" y="451116"/>
              <a:ext cx="983462" cy="523220"/>
            </a:xfrm>
            <a:prstGeom prst="rect">
              <a:avLst/>
            </a:prstGeom>
            <a:solidFill>
              <a:srgbClr val="FFFFFF"/>
            </a:solidFill>
            <a:ln>
              <a:solidFill>
                <a:srgbClr val="004494"/>
              </a:solidFill>
            </a:ln>
            <a:effectLst>
              <a:outerShdw blurRad="50800" dist="101600" dir="2700000" algn="tl" rotWithShape="0">
                <a:prstClr val="black">
                  <a:alpha val="40000"/>
                </a:prstClr>
              </a:outerShdw>
            </a:effectLst>
          </p:spPr>
          <p:txBody>
            <a:bodyPr wrap="none" rtlCol="0">
              <a:spAutoFit/>
            </a:bodyPr>
            <a:lstStyle/>
            <a:p>
              <a:r>
                <a:rPr lang="en-US" sz="2800" b="1" dirty="0" smtClean="0">
                  <a:solidFill>
                    <a:srgbClr val="C6C801"/>
                  </a:solidFill>
                  <a:latin typeface="Arial"/>
                  <a:cs typeface="Arial"/>
                </a:rPr>
                <a:t>1998</a:t>
              </a:r>
              <a:endParaRPr lang="en-US" sz="2800" b="1" dirty="0">
                <a:solidFill>
                  <a:srgbClr val="C6C801"/>
                </a:solidFill>
                <a:latin typeface="Arial"/>
                <a:cs typeface="Arial"/>
              </a:endParaRPr>
            </a:p>
          </p:txBody>
        </p:sp>
        <p:sp>
          <p:nvSpPr>
            <p:cNvPr id="13" name="TextBox 12"/>
            <p:cNvSpPr txBox="1"/>
            <p:nvPr/>
          </p:nvSpPr>
          <p:spPr>
            <a:xfrm>
              <a:off x="3002216" y="1522968"/>
              <a:ext cx="983462" cy="523220"/>
            </a:xfrm>
            <a:prstGeom prst="rect">
              <a:avLst/>
            </a:prstGeom>
            <a:solidFill>
              <a:srgbClr val="FFFFFF"/>
            </a:solidFill>
            <a:ln>
              <a:solidFill>
                <a:srgbClr val="004494"/>
              </a:solidFill>
            </a:ln>
            <a:effectLst>
              <a:outerShdw blurRad="50800" dist="101600" dir="2700000" algn="tl" rotWithShape="0">
                <a:prstClr val="black">
                  <a:alpha val="40000"/>
                </a:prstClr>
              </a:outerShdw>
            </a:effectLst>
          </p:spPr>
          <p:txBody>
            <a:bodyPr wrap="none" rtlCol="0">
              <a:spAutoFit/>
            </a:bodyPr>
            <a:lstStyle/>
            <a:p>
              <a:r>
                <a:rPr lang="en-US" sz="2800" b="1" dirty="0" smtClean="0">
                  <a:solidFill>
                    <a:srgbClr val="C6C801"/>
                  </a:solidFill>
                  <a:latin typeface="Arial"/>
                  <a:cs typeface="Arial"/>
                </a:rPr>
                <a:t>2003</a:t>
              </a:r>
              <a:endParaRPr lang="en-US" sz="2800" b="1" dirty="0">
                <a:solidFill>
                  <a:srgbClr val="C6C801"/>
                </a:solidFill>
                <a:latin typeface="Arial"/>
                <a:cs typeface="Arial"/>
              </a:endParaRPr>
            </a:p>
          </p:txBody>
        </p:sp>
        <p:sp>
          <p:nvSpPr>
            <p:cNvPr id="16" name="TextBox 15"/>
            <p:cNvSpPr txBox="1"/>
            <p:nvPr/>
          </p:nvSpPr>
          <p:spPr>
            <a:xfrm>
              <a:off x="6431801" y="4367768"/>
              <a:ext cx="983462" cy="523220"/>
            </a:xfrm>
            <a:prstGeom prst="rect">
              <a:avLst/>
            </a:prstGeom>
            <a:solidFill>
              <a:srgbClr val="FFFFFF"/>
            </a:solidFill>
            <a:ln>
              <a:solidFill>
                <a:srgbClr val="004494"/>
              </a:solidFill>
            </a:ln>
            <a:effectLst>
              <a:outerShdw blurRad="50800" dist="101600" dir="2700000" algn="tl" rotWithShape="0">
                <a:prstClr val="black">
                  <a:alpha val="40000"/>
                </a:prstClr>
              </a:outerShdw>
            </a:effectLst>
          </p:spPr>
          <p:txBody>
            <a:bodyPr wrap="none" rtlCol="0">
              <a:spAutoFit/>
            </a:bodyPr>
            <a:lstStyle/>
            <a:p>
              <a:r>
                <a:rPr lang="en-US" sz="2800" b="1" dirty="0" smtClean="0">
                  <a:solidFill>
                    <a:srgbClr val="C6C801"/>
                  </a:solidFill>
                  <a:latin typeface="Arial"/>
                  <a:cs typeface="Arial"/>
                </a:rPr>
                <a:t>2015</a:t>
              </a:r>
              <a:endParaRPr lang="en-US" sz="2800" b="1" dirty="0">
                <a:solidFill>
                  <a:srgbClr val="C6C801"/>
                </a:solidFill>
                <a:latin typeface="Arial"/>
                <a:cs typeface="Arial"/>
              </a:endParaRPr>
            </a:p>
          </p:txBody>
        </p:sp>
      </p:grpSp>
      <p:grpSp>
        <p:nvGrpSpPr>
          <p:cNvPr id="17" name="Group 16"/>
          <p:cNvGrpSpPr/>
          <p:nvPr/>
        </p:nvGrpSpPr>
        <p:grpSpPr>
          <a:xfrm>
            <a:off x="1456931" y="875268"/>
            <a:ext cx="4821719" cy="2985538"/>
            <a:chOff x="1456931" y="875268"/>
            <a:chExt cx="4821719" cy="2985538"/>
          </a:xfrm>
        </p:grpSpPr>
        <p:sp>
          <p:nvSpPr>
            <p:cNvPr id="19" name="TextBox 18"/>
            <p:cNvSpPr txBox="1"/>
            <p:nvPr/>
          </p:nvSpPr>
          <p:spPr>
            <a:xfrm>
              <a:off x="5295188" y="875268"/>
              <a:ext cx="983462" cy="523220"/>
            </a:xfrm>
            <a:prstGeom prst="rect">
              <a:avLst/>
            </a:prstGeom>
            <a:solidFill>
              <a:srgbClr val="FFFFFF"/>
            </a:solidFill>
            <a:ln>
              <a:solidFill>
                <a:srgbClr val="004494"/>
              </a:solidFill>
            </a:ln>
            <a:effectLst>
              <a:outerShdw blurRad="50800" dist="101600" dir="2700000" algn="tl" rotWithShape="0">
                <a:prstClr val="black">
                  <a:alpha val="40000"/>
                </a:prstClr>
              </a:outerShdw>
            </a:effectLst>
          </p:spPr>
          <p:txBody>
            <a:bodyPr wrap="none" rtlCol="0">
              <a:spAutoFit/>
            </a:bodyPr>
            <a:lstStyle/>
            <a:p>
              <a:r>
                <a:rPr lang="en-US" sz="2800" b="1" dirty="0" smtClean="0">
                  <a:solidFill>
                    <a:srgbClr val="800000"/>
                  </a:solidFill>
                  <a:latin typeface="Arial"/>
                  <a:cs typeface="Arial"/>
                </a:rPr>
                <a:t>2004</a:t>
              </a:r>
              <a:endParaRPr lang="en-US" sz="2800" b="1" dirty="0">
                <a:solidFill>
                  <a:srgbClr val="800000"/>
                </a:solidFill>
                <a:latin typeface="Arial"/>
                <a:cs typeface="Arial"/>
              </a:endParaRPr>
            </a:p>
          </p:txBody>
        </p:sp>
        <p:sp>
          <p:nvSpPr>
            <p:cNvPr id="21" name="TextBox 20"/>
            <p:cNvSpPr txBox="1"/>
            <p:nvPr/>
          </p:nvSpPr>
          <p:spPr>
            <a:xfrm>
              <a:off x="1456931" y="3337586"/>
              <a:ext cx="983462" cy="523220"/>
            </a:xfrm>
            <a:prstGeom prst="rect">
              <a:avLst/>
            </a:prstGeom>
            <a:solidFill>
              <a:srgbClr val="FFFFFF"/>
            </a:solidFill>
            <a:ln>
              <a:solidFill>
                <a:srgbClr val="004494"/>
              </a:solidFill>
            </a:ln>
            <a:effectLst>
              <a:outerShdw blurRad="50800" dist="101600" dir="2700000" algn="tl" rotWithShape="0">
                <a:prstClr val="black">
                  <a:alpha val="40000"/>
                </a:prstClr>
              </a:outerShdw>
            </a:effectLst>
          </p:spPr>
          <p:txBody>
            <a:bodyPr wrap="none" rtlCol="0">
              <a:spAutoFit/>
            </a:bodyPr>
            <a:lstStyle/>
            <a:p>
              <a:r>
                <a:rPr lang="en-US" sz="2800" b="1" dirty="0" smtClean="0">
                  <a:solidFill>
                    <a:srgbClr val="800000"/>
                  </a:solidFill>
                  <a:latin typeface="Arial"/>
                  <a:cs typeface="Arial"/>
                </a:rPr>
                <a:t>2010</a:t>
              </a:r>
              <a:endParaRPr lang="en-US" sz="2800" b="1" dirty="0">
                <a:solidFill>
                  <a:srgbClr val="800000"/>
                </a:solidFill>
                <a:latin typeface="Arial"/>
                <a:cs typeface="Arial"/>
              </a:endParaRPr>
            </a:p>
          </p:txBody>
        </p:sp>
      </p:grpSp>
    </p:spTree>
    <p:extLst>
      <p:ext uri="{BB962C8B-B14F-4D97-AF65-F5344CB8AC3E}">
        <p14:creationId xmlns:p14="http://schemas.microsoft.com/office/powerpoint/2010/main" val="12321954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9962" y="221726"/>
            <a:ext cx="8568871" cy="5704946"/>
          </a:xfrm>
        </p:spPr>
        <p:txBody>
          <a:bodyPr>
            <a:normAutofit fontScale="32500" lnSpcReduction="20000"/>
          </a:bodyPr>
          <a:lstStyle/>
          <a:p>
            <a:pPr marL="0" indent="0">
              <a:lnSpc>
                <a:spcPct val="120000"/>
              </a:lnSpc>
              <a:spcBef>
                <a:spcPts val="0"/>
              </a:spcBef>
              <a:spcAft>
                <a:spcPts val="600"/>
              </a:spcAft>
              <a:buNone/>
            </a:pPr>
            <a:r>
              <a:rPr lang="en-US" sz="8000" b="1" dirty="0">
                <a:solidFill>
                  <a:srgbClr val="004494"/>
                </a:solidFill>
                <a:latin typeface="Arial"/>
                <a:cs typeface="Arial"/>
              </a:rPr>
              <a:t>COP-21: Paris </a:t>
            </a:r>
            <a:r>
              <a:rPr lang="en-US" sz="8000" b="1" dirty="0" smtClean="0">
                <a:solidFill>
                  <a:srgbClr val="004494"/>
                </a:solidFill>
                <a:latin typeface="Arial"/>
                <a:cs typeface="Arial"/>
              </a:rPr>
              <a:t>Agreement Article 7 (7c)</a:t>
            </a:r>
          </a:p>
          <a:p>
            <a:pPr>
              <a:lnSpc>
                <a:spcPct val="120000"/>
              </a:lnSpc>
              <a:spcBef>
                <a:spcPts val="0"/>
              </a:spcBef>
              <a:spcAft>
                <a:spcPts val="1200"/>
              </a:spcAft>
            </a:pPr>
            <a:r>
              <a:rPr lang="en-US" sz="5600" dirty="0" smtClean="0">
                <a:solidFill>
                  <a:srgbClr val="004494"/>
                </a:solidFill>
                <a:latin typeface="Arial"/>
                <a:cs typeface="Arial"/>
              </a:rPr>
              <a:t>Strengthening </a:t>
            </a:r>
            <a:r>
              <a:rPr lang="en-US" sz="5600" dirty="0">
                <a:solidFill>
                  <a:srgbClr val="004494"/>
                </a:solidFill>
                <a:latin typeface="Arial"/>
                <a:cs typeface="Arial"/>
              </a:rPr>
              <a:t>scientific knowledge on climate, including </a:t>
            </a:r>
            <a:r>
              <a:rPr lang="en-US" sz="5600" dirty="0">
                <a:solidFill>
                  <a:srgbClr val="800000"/>
                </a:solidFill>
                <a:latin typeface="Arial"/>
                <a:cs typeface="Arial"/>
              </a:rPr>
              <a:t>research, systematic observation of the climate system and early warning systems</a:t>
            </a:r>
            <a:r>
              <a:rPr lang="en-US" sz="5600" dirty="0">
                <a:solidFill>
                  <a:srgbClr val="004494"/>
                </a:solidFill>
                <a:latin typeface="Arial"/>
                <a:cs typeface="Arial"/>
              </a:rPr>
              <a:t>, in a manner that informs climate services and supports decision- </a:t>
            </a:r>
            <a:r>
              <a:rPr lang="en-US" sz="5600" dirty="0" smtClean="0">
                <a:solidFill>
                  <a:srgbClr val="004494"/>
                </a:solidFill>
                <a:latin typeface="Arial"/>
                <a:cs typeface="Arial"/>
              </a:rPr>
              <a:t>making</a:t>
            </a:r>
          </a:p>
          <a:p>
            <a:pPr>
              <a:lnSpc>
                <a:spcPct val="120000"/>
              </a:lnSpc>
              <a:spcBef>
                <a:spcPts val="0"/>
              </a:spcBef>
              <a:spcAft>
                <a:spcPts val="2400"/>
              </a:spcAft>
            </a:pPr>
            <a:r>
              <a:rPr lang="en-US" sz="5600" dirty="0" smtClean="0">
                <a:solidFill>
                  <a:srgbClr val="004494"/>
                </a:solidFill>
                <a:latin typeface="Arial"/>
                <a:cs typeface="Arial"/>
              </a:rPr>
              <a:t>Developing the </a:t>
            </a:r>
            <a:r>
              <a:rPr lang="en-US" sz="5600" dirty="0" smtClean="0">
                <a:solidFill>
                  <a:srgbClr val="800000"/>
                </a:solidFill>
                <a:effectLst/>
                <a:latin typeface="Arial"/>
                <a:cs typeface="Arial"/>
              </a:rPr>
              <a:t>Transparency Framework </a:t>
            </a:r>
            <a:r>
              <a:rPr lang="en-US" sz="5600" dirty="0" smtClean="0">
                <a:solidFill>
                  <a:srgbClr val="004494"/>
                </a:solidFill>
                <a:effectLst/>
                <a:latin typeface="Arial"/>
                <a:cs typeface="Arial"/>
              </a:rPr>
              <a:t>(the </a:t>
            </a:r>
            <a:r>
              <a:rPr lang="en-US" sz="5600" dirty="0" smtClean="0">
                <a:solidFill>
                  <a:srgbClr val="004494"/>
                </a:solidFill>
                <a:latin typeface="Arial"/>
                <a:cs typeface="Arial"/>
              </a:rPr>
              <a:t>need </a:t>
            </a:r>
            <a:r>
              <a:rPr lang="en-US" sz="5600" dirty="0">
                <a:solidFill>
                  <a:srgbClr val="004494"/>
                </a:solidFill>
                <a:latin typeface="Arial"/>
                <a:cs typeface="Arial"/>
              </a:rPr>
              <a:t>to promote transparency, accuracy, completeness, consistency, and </a:t>
            </a:r>
            <a:r>
              <a:rPr lang="en-US" sz="5600" dirty="0" smtClean="0">
                <a:solidFill>
                  <a:srgbClr val="004494"/>
                </a:solidFill>
                <a:latin typeface="Arial"/>
                <a:cs typeface="Arial"/>
              </a:rPr>
              <a:t>comparability, and environmental integrity). Preparing for first </a:t>
            </a:r>
            <a:r>
              <a:rPr lang="en-US" sz="5600" dirty="0" smtClean="0">
                <a:solidFill>
                  <a:srgbClr val="C00000"/>
                </a:solidFill>
                <a:latin typeface="Arial"/>
                <a:cs typeface="Arial"/>
              </a:rPr>
              <a:t>Global Stock take</a:t>
            </a:r>
            <a:endParaRPr lang="en-US" sz="5600" dirty="0">
              <a:solidFill>
                <a:srgbClr val="C00000"/>
              </a:solidFill>
              <a:latin typeface="Arial"/>
              <a:cs typeface="Arial"/>
            </a:endParaRPr>
          </a:p>
          <a:p>
            <a:pPr marL="0" indent="0">
              <a:lnSpc>
                <a:spcPct val="120000"/>
              </a:lnSpc>
              <a:spcBef>
                <a:spcPts val="0"/>
              </a:spcBef>
              <a:spcAft>
                <a:spcPts val="600"/>
              </a:spcAft>
              <a:buNone/>
            </a:pPr>
            <a:r>
              <a:rPr lang="en-US" sz="8000" b="1" dirty="0">
                <a:solidFill>
                  <a:srgbClr val="004494"/>
                </a:solidFill>
                <a:latin typeface="Arial"/>
                <a:cs typeface="Arial"/>
              </a:rPr>
              <a:t>SBSTA Conclusions:</a:t>
            </a:r>
          </a:p>
          <a:p>
            <a:pPr>
              <a:lnSpc>
                <a:spcPct val="120000"/>
              </a:lnSpc>
              <a:spcBef>
                <a:spcPts val="0"/>
              </a:spcBef>
              <a:spcAft>
                <a:spcPts val="1200"/>
              </a:spcAft>
            </a:pPr>
            <a:r>
              <a:rPr lang="en-US" sz="5600" dirty="0">
                <a:solidFill>
                  <a:srgbClr val="004494"/>
                </a:solidFill>
                <a:latin typeface="Arial"/>
                <a:cs typeface="Arial"/>
              </a:rPr>
              <a:t>N</a:t>
            </a:r>
            <a:r>
              <a:rPr lang="en-US" sz="5600" dirty="0" smtClean="0">
                <a:solidFill>
                  <a:srgbClr val="004494"/>
                </a:solidFill>
                <a:latin typeface="Arial"/>
                <a:cs typeface="Arial"/>
              </a:rPr>
              <a:t>oted with appreciation the [Status] </a:t>
            </a:r>
            <a:r>
              <a:rPr lang="en-US" sz="5600" dirty="0">
                <a:solidFill>
                  <a:srgbClr val="004494"/>
                </a:solidFill>
                <a:latin typeface="Arial"/>
                <a:cs typeface="Arial"/>
              </a:rPr>
              <a:t>report by </a:t>
            </a:r>
            <a:r>
              <a:rPr lang="en-US" sz="5600" dirty="0" smtClean="0">
                <a:solidFill>
                  <a:srgbClr val="004494"/>
                </a:solidFill>
                <a:latin typeface="Arial"/>
                <a:cs typeface="Arial"/>
              </a:rPr>
              <a:t>GCOS</a:t>
            </a:r>
          </a:p>
          <a:p>
            <a:pPr>
              <a:lnSpc>
                <a:spcPct val="120000"/>
              </a:lnSpc>
              <a:spcBef>
                <a:spcPts val="0"/>
              </a:spcBef>
              <a:spcAft>
                <a:spcPts val="1200"/>
              </a:spcAft>
            </a:pPr>
            <a:r>
              <a:rPr lang="en-US" sz="5600" dirty="0">
                <a:solidFill>
                  <a:srgbClr val="004494"/>
                </a:solidFill>
                <a:latin typeface="Arial"/>
                <a:cs typeface="Arial"/>
              </a:rPr>
              <a:t>E</a:t>
            </a:r>
            <a:r>
              <a:rPr lang="en-US" sz="5600" dirty="0" smtClean="0">
                <a:solidFill>
                  <a:srgbClr val="004494"/>
                </a:solidFill>
                <a:latin typeface="Arial"/>
                <a:cs typeface="Arial"/>
              </a:rPr>
              <a:t>ncouraged </a:t>
            </a:r>
            <a:r>
              <a:rPr lang="en-US" sz="5600" dirty="0">
                <a:solidFill>
                  <a:srgbClr val="004494"/>
                </a:solidFill>
                <a:latin typeface="Arial"/>
                <a:cs typeface="Arial"/>
              </a:rPr>
              <a:t>GCOS to consider the outcomes of the twenty-first session of the Conference of the Parties when </a:t>
            </a:r>
            <a:r>
              <a:rPr lang="en-US" sz="5600" dirty="0">
                <a:solidFill>
                  <a:srgbClr val="800000"/>
                </a:solidFill>
                <a:latin typeface="Arial"/>
                <a:cs typeface="Arial"/>
              </a:rPr>
              <a:t>preparing the GCOS IP </a:t>
            </a:r>
            <a:r>
              <a:rPr lang="en-US" sz="5600" dirty="0" smtClean="0">
                <a:solidFill>
                  <a:srgbClr val="800000"/>
                </a:solidFill>
                <a:latin typeface="Arial"/>
                <a:cs typeface="Arial"/>
              </a:rPr>
              <a:t>2016</a:t>
            </a:r>
          </a:p>
          <a:p>
            <a:pPr>
              <a:lnSpc>
                <a:spcPct val="120000"/>
              </a:lnSpc>
              <a:spcBef>
                <a:spcPts val="0"/>
              </a:spcBef>
              <a:spcAft>
                <a:spcPts val="600"/>
              </a:spcAft>
            </a:pPr>
            <a:r>
              <a:rPr lang="en-US" sz="5600" dirty="0">
                <a:solidFill>
                  <a:srgbClr val="004494"/>
                </a:solidFill>
                <a:latin typeface="Arial"/>
                <a:cs typeface="Arial"/>
              </a:rPr>
              <a:t>I</a:t>
            </a:r>
            <a:r>
              <a:rPr lang="en-US" sz="5600" dirty="0" smtClean="0">
                <a:solidFill>
                  <a:srgbClr val="004494"/>
                </a:solidFill>
                <a:latin typeface="Arial"/>
                <a:cs typeface="Arial"/>
              </a:rPr>
              <a:t>nvited </a:t>
            </a:r>
            <a:r>
              <a:rPr lang="en-US" sz="5600" dirty="0">
                <a:solidFill>
                  <a:srgbClr val="004494"/>
                </a:solidFill>
                <a:latin typeface="Arial"/>
                <a:cs typeface="Arial"/>
              </a:rPr>
              <a:t>GCOS to </a:t>
            </a:r>
            <a:r>
              <a:rPr lang="en-US" sz="5600" dirty="0">
                <a:solidFill>
                  <a:srgbClr val="800000"/>
                </a:solidFill>
                <a:latin typeface="Arial"/>
                <a:cs typeface="Arial"/>
              </a:rPr>
              <a:t>collaborate with relevant partners</a:t>
            </a:r>
            <a:r>
              <a:rPr lang="en-US" sz="5600" dirty="0">
                <a:solidFill>
                  <a:srgbClr val="004494"/>
                </a:solidFill>
                <a:latin typeface="Arial"/>
                <a:cs typeface="Arial"/>
              </a:rPr>
              <a:t> to continue enhancing access to, and understanding and interpretation of, data products and information to support decision-making on adaptation and mitigation at national, regional and global </a:t>
            </a:r>
            <a:r>
              <a:rPr lang="en-US" sz="5600" dirty="0" smtClean="0">
                <a:solidFill>
                  <a:srgbClr val="004494"/>
                </a:solidFill>
                <a:latin typeface="Arial"/>
                <a:cs typeface="Arial"/>
              </a:rPr>
              <a:t>scales</a:t>
            </a:r>
          </a:p>
        </p:txBody>
      </p:sp>
      <p:grpSp>
        <p:nvGrpSpPr>
          <p:cNvPr id="3" name="Group 2"/>
          <p:cNvGrpSpPr/>
          <p:nvPr/>
        </p:nvGrpSpPr>
        <p:grpSpPr>
          <a:xfrm>
            <a:off x="1382178" y="5446755"/>
            <a:ext cx="6379645" cy="1274085"/>
            <a:chOff x="846666" y="5446755"/>
            <a:chExt cx="6379645" cy="1274085"/>
          </a:xfrm>
        </p:grpSpPr>
        <p:pic>
          <p:nvPicPr>
            <p:cNvPr id="8" name="Picture 7"/>
            <p:cNvPicPr>
              <a:picLocks noChangeAspect="1"/>
            </p:cNvPicPr>
            <p:nvPr/>
          </p:nvPicPr>
          <p:blipFill>
            <a:blip r:embed="rId3"/>
            <a:stretch>
              <a:fillRect/>
            </a:stretch>
          </p:blipFill>
          <p:spPr>
            <a:xfrm>
              <a:off x="5143511" y="5471160"/>
              <a:ext cx="2082800" cy="1249680"/>
            </a:xfrm>
            <a:prstGeom prst="rect">
              <a:avLst/>
            </a:prstGeom>
          </p:spPr>
        </p:pic>
        <p:pic>
          <p:nvPicPr>
            <p:cNvPr id="9" name="Picture 8"/>
            <p:cNvPicPr>
              <a:picLocks noChangeAspect="1"/>
            </p:cNvPicPr>
            <p:nvPr/>
          </p:nvPicPr>
          <p:blipFill>
            <a:blip r:embed="rId4"/>
            <a:stretch>
              <a:fillRect/>
            </a:stretch>
          </p:blipFill>
          <p:spPr>
            <a:xfrm>
              <a:off x="846666" y="5631226"/>
              <a:ext cx="3206554" cy="929549"/>
            </a:xfrm>
            <a:prstGeom prst="rect">
              <a:avLst/>
            </a:prstGeom>
          </p:spPr>
        </p:pic>
        <p:sp>
          <p:nvSpPr>
            <p:cNvPr id="10" name="TextBox 9"/>
            <p:cNvSpPr txBox="1"/>
            <p:nvPr/>
          </p:nvSpPr>
          <p:spPr>
            <a:xfrm>
              <a:off x="4107090" y="5446755"/>
              <a:ext cx="941371" cy="1107996"/>
            </a:xfrm>
            <a:prstGeom prst="rect">
              <a:avLst/>
            </a:prstGeom>
            <a:noFill/>
          </p:spPr>
          <p:txBody>
            <a:bodyPr wrap="none" rtlCol="0">
              <a:spAutoFit/>
            </a:bodyPr>
            <a:lstStyle/>
            <a:p>
              <a:r>
                <a:rPr lang="en-GB" sz="6600" b="1" dirty="0" smtClean="0">
                  <a:solidFill>
                    <a:schemeClr val="bg1">
                      <a:lumMod val="50000"/>
                    </a:schemeClr>
                  </a:solidFill>
                </a:rPr>
                <a:t>@</a:t>
              </a:r>
              <a:endParaRPr lang="en-GB" sz="6600" b="1" dirty="0">
                <a:solidFill>
                  <a:schemeClr val="bg1">
                    <a:lumMod val="50000"/>
                  </a:schemeClr>
                </a:solidFill>
              </a:endParaRPr>
            </a:p>
          </p:txBody>
        </p:sp>
      </p:grpSp>
    </p:spTree>
    <p:extLst>
      <p:ext uri="{BB962C8B-B14F-4D97-AF65-F5344CB8AC3E}">
        <p14:creationId xmlns:p14="http://schemas.microsoft.com/office/powerpoint/2010/main" val="21315492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tangle 21"/>
          <p:cNvSpPr/>
          <p:nvPr/>
        </p:nvSpPr>
        <p:spPr bwMode="auto">
          <a:xfrm>
            <a:off x="194287" y="1731392"/>
            <a:ext cx="2700000" cy="4511509"/>
          </a:xfrm>
          <a:prstGeom prst="rect">
            <a:avLst/>
          </a:prstGeom>
          <a:solidFill>
            <a:srgbClr val="FFFFFF"/>
          </a:solidFill>
          <a:ln w="9525" cap="flat" cmpd="sng" algn="ctr">
            <a:solidFill>
              <a:srgbClr val="00009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sp>
        <p:nvSpPr>
          <p:cNvPr id="2" name="Title 1"/>
          <p:cNvSpPr>
            <a:spLocks noGrp="1"/>
          </p:cNvSpPr>
          <p:nvPr>
            <p:ph type="title" idx="4294967295"/>
          </p:nvPr>
        </p:nvSpPr>
        <p:spPr>
          <a:xfrm>
            <a:off x="146875" y="1146415"/>
            <a:ext cx="7870825" cy="430212"/>
          </a:xfrm>
        </p:spPr>
        <p:txBody>
          <a:bodyPr>
            <a:normAutofit/>
          </a:bodyPr>
          <a:lstStyle/>
          <a:p>
            <a:r>
              <a:rPr lang="en-US" dirty="0" smtClean="0">
                <a:latin typeface="Arial"/>
                <a:cs typeface="Arial"/>
              </a:rPr>
              <a:t>The writing team</a:t>
            </a:r>
            <a:endParaRPr lang="en-US" b="0" i="1" dirty="0">
              <a:latin typeface="Arial"/>
              <a:cs typeface="Arial"/>
            </a:endParaRPr>
          </a:p>
        </p:txBody>
      </p:sp>
      <p:sp>
        <p:nvSpPr>
          <p:cNvPr id="3" name="Content Placeholder 2"/>
          <p:cNvSpPr>
            <a:spLocks noGrp="1"/>
          </p:cNvSpPr>
          <p:nvPr>
            <p:ph idx="4294967295"/>
          </p:nvPr>
        </p:nvSpPr>
        <p:spPr>
          <a:xfrm>
            <a:off x="380157" y="1928071"/>
            <a:ext cx="2747410" cy="4289760"/>
          </a:xfrm>
        </p:spPr>
        <p:txBody>
          <a:bodyPr>
            <a:normAutofit fontScale="77500" lnSpcReduction="20000"/>
          </a:bodyPr>
          <a:lstStyle/>
          <a:p>
            <a:pPr marL="514350" lvl="0" indent="-514350">
              <a:lnSpc>
                <a:spcPct val="100000"/>
              </a:lnSpc>
              <a:spcAft>
                <a:spcPts val="400"/>
              </a:spcAft>
              <a:buSzPct val="124000"/>
              <a:buFont typeface="Arial"/>
              <a:buChar char="•"/>
            </a:pPr>
            <a:r>
              <a:rPr lang="en-US" sz="1600" dirty="0" smtClean="0">
                <a:latin typeface="Arial"/>
                <a:cs typeface="Arial"/>
              </a:rPr>
              <a:t>Alan Belward</a:t>
            </a:r>
          </a:p>
          <a:p>
            <a:pPr marL="514350" lvl="0" indent="-514350">
              <a:lnSpc>
                <a:spcPct val="100000"/>
              </a:lnSpc>
              <a:spcAft>
                <a:spcPts val="400"/>
              </a:spcAft>
              <a:buSzPct val="124000"/>
              <a:buFont typeface="Arial"/>
              <a:buChar char="•"/>
            </a:pPr>
            <a:r>
              <a:rPr lang="en-US" sz="1600" dirty="0" smtClean="0">
                <a:latin typeface="Arial"/>
                <a:cs typeface="Arial"/>
              </a:rPr>
              <a:t>Mark Dowell</a:t>
            </a:r>
          </a:p>
          <a:p>
            <a:pPr marL="514350" lvl="0" indent="-514350">
              <a:lnSpc>
                <a:spcPct val="100000"/>
              </a:lnSpc>
              <a:spcAft>
                <a:spcPts val="400"/>
              </a:spcAft>
              <a:buSzPct val="124000"/>
              <a:buFont typeface="Arial"/>
              <a:buChar char="•"/>
            </a:pPr>
            <a:r>
              <a:rPr lang="en-US" sz="1600" dirty="0" smtClean="0">
                <a:latin typeface="Arial"/>
                <a:cs typeface="Arial"/>
              </a:rPr>
              <a:t>Roger Saunders</a:t>
            </a:r>
          </a:p>
          <a:p>
            <a:pPr marL="514350" lvl="0" indent="-514350">
              <a:lnSpc>
                <a:spcPct val="100000"/>
              </a:lnSpc>
              <a:spcAft>
                <a:spcPts val="400"/>
              </a:spcAft>
              <a:buSzPct val="124000"/>
              <a:buFont typeface="Arial"/>
              <a:buChar char="•"/>
            </a:pPr>
            <a:r>
              <a:rPr lang="en-US" sz="1600" dirty="0" smtClean="0">
                <a:latin typeface="Arial"/>
                <a:cs typeface="Arial"/>
              </a:rPr>
              <a:t>Han Dolman</a:t>
            </a:r>
          </a:p>
          <a:p>
            <a:pPr marL="514350" lvl="0" indent="-514350">
              <a:lnSpc>
                <a:spcPct val="100000"/>
              </a:lnSpc>
              <a:spcAft>
                <a:spcPts val="400"/>
              </a:spcAft>
              <a:buSzPct val="124000"/>
              <a:buFont typeface="Arial"/>
              <a:buChar char="•"/>
            </a:pPr>
            <a:r>
              <a:rPr lang="en-US" sz="1600" dirty="0" smtClean="0">
                <a:latin typeface="Arial"/>
                <a:cs typeface="Arial"/>
              </a:rPr>
              <a:t>Michel </a:t>
            </a:r>
            <a:r>
              <a:rPr lang="en-US" sz="1600" dirty="0" err="1" smtClean="0">
                <a:latin typeface="Arial"/>
                <a:cs typeface="Arial"/>
              </a:rPr>
              <a:t>Verstraete</a:t>
            </a:r>
            <a:endParaRPr lang="en-US" sz="1600" dirty="0" smtClean="0">
              <a:latin typeface="Arial"/>
              <a:cs typeface="Arial"/>
            </a:endParaRPr>
          </a:p>
          <a:p>
            <a:pPr marL="514350" lvl="0" indent="-514350">
              <a:lnSpc>
                <a:spcPct val="100000"/>
              </a:lnSpc>
              <a:spcAft>
                <a:spcPts val="400"/>
              </a:spcAft>
              <a:buSzPct val="124000"/>
              <a:buFont typeface="Arial"/>
              <a:buChar char="•"/>
            </a:pPr>
            <a:r>
              <a:rPr lang="en-US" sz="1600" dirty="0" smtClean="0">
                <a:latin typeface="Arial"/>
                <a:cs typeface="Arial"/>
              </a:rPr>
              <a:t>Bernadette </a:t>
            </a:r>
            <a:r>
              <a:rPr lang="en-US" sz="1600" dirty="0" err="1" smtClean="0">
                <a:latin typeface="Arial"/>
                <a:cs typeface="Arial"/>
              </a:rPr>
              <a:t>Sloyan</a:t>
            </a:r>
            <a:endParaRPr lang="en-US" sz="1600" dirty="0" smtClean="0">
              <a:latin typeface="Arial"/>
              <a:cs typeface="Arial"/>
            </a:endParaRPr>
          </a:p>
          <a:p>
            <a:pPr marL="514350" lvl="0" indent="-514350">
              <a:lnSpc>
                <a:spcPct val="100000"/>
              </a:lnSpc>
              <a:spcAft>
                <a:spcPts val="400"/>
              </a:spcAft>
              <a:buSzPct val="124000"/>
              <a:buFont typeface="Arial"/>
              <a:buChar char="•"/>
            </a:pPr>
            <a:r>
              <a:rPr lang="en-US" sz="1600" dirty="0" err="1" smtClean="0">
                <a:latin typeface="Arial"/>
                <a:cs typeface="Arial"/>
              </a:rPr>
              <a:t>Toste</a:t>
            </a:r>
            <a:r>
              <a:rPr lang="en-US" sz="1600" dirty="0" smtClean="0">
                <a:latin typeface="Arial"/>
                <a:cs typeface="Arial"/>
              </a:rPr>
              <a:t> </a:t>
            </a:r>
            <a:r>
              <a:rPr lang="en-US" sz="1600" dirty="0" err="1" smtClean="0">
                <a:latin typeface="Arial"/>
                <a:cs typeface="Arial"/>
              </a:rPr>
              <a:t>Tanhua</a:t>
            </a:r>
            <a:endParaRPr lang="en-US" sz="1600" dirty="0" smtClean="0">
              <a:latin typeface="Arial"/>
              <a:cs typeface="Arial"/>
            </a:endParaRPr>
          </a:p>
          <a:p>
            <a:pPr marL="514350" lvl="0" indent="-514350">
              <a:lnSpc>
                <a:spcPct val="100000"/>
              </a:lnSpc>
              <a:spcAft>
                <a:spcPts val="400"/>
              </a:spcAft>
              <a:buSzPct val="124000"/>
              <a:buFont typeface="Arial"/>
              <a:buChar char="•"/>
            </a:pPr>
            <a:r>
              <a:rPr lang="en-US" sz="1600" dirty="0" err="1" smtClean="0">
                <a:latin typeface="Arial"/>
                <a:cs typeface="Arial"/>
              </a:rPr>
              <a:t>Konrad</a:t>
            </a:r>
            <a:r>
              <a:rPr lang="en-US" sz="1600" dirty="0" smtClean="0">
                <a:latin typeface="Arial"/>
                <a:cs typeface="Arial"/>
              </a:rPr>
              <a:t> Steffen</a:t>
            </a:r>
          </a:p>
          <a:p>
            <a:pPr marL="514350" lvl="0" indent="-514350">
              <a:lnSpc>
                <a:spcPct val="100000"/>
              </a:lnSpc>
              <a:spcAft>
                <a:spcPts val="400"/>
              </a:spcAft>
              <a:buSzPct val="124000"/>
              <a:buFont typeface="Arial"/>
              <a:buChar char="•"/>
            </a:pPr>
            <a:r>
              <a:rPr lang="en-US" sz="1600" dirty="0" smtClean="0">
                <a:latin typeface="Arial"/>
                <a:cs typeface="Arial"/>
              </a:rPr>
              <a:t>Shaun </a:t>
            </a:r>
            <a:r>
              <a:rPr lang="en-US" sz="1600" dirty="0" err="1" smtClean="0">
                <a:latin typeface="Arial"/>
                <a:cs typeface="Arial"/>
              </a:rPr>
              <a:t>Quegan</a:t>
            </a:r>
            <a:endParaRPr lang="en-US" sz="1600" dirty="0" smtClean="0">
              <a:latin typeface="Arial"/>
              <a:cs typeface="Arial"/>
            </a:endParaRPr>
          </a:p>
          <a:p>
            <a:pPr marL="514350" lvl="0" indent="-514350">
              <a:lnSpc>
                <a:spcPct val="100000"/>
              </a:lnSpc>
              <a:spcAft>
                <a:spcPts val="400"/>
              </a:spcAft>
              <a:buSzPct val="124000"/>
              <a:buFont typeface="Arial"/>
              <a:buChar char="•"/>
            </a:pPr>
            <a:r>
              <a:rPr lang="en-US" sz="1600" dirty="0" smtClean="0">
                <a:latin typeface="Arial"/>
                <a:cs typeface="Arial"/>
              </a:rPr>
              <a:t>Pascal </a:t>
            </a:r>
            <a:r>
              <a:rPr lang="en-US" sz="1600" dirty="0" err="1" smtClean="0">
                <a:latin typeface="Arial"/>
                <a:cs typeface="Arial"/>
              </a:rPr>
              <a:t>Lecomte</a:t>
            </a:r>
            <a:endParaRPr lang="en-US" sz="1600" dirty="0" smtClean="0">
              <a:latin typeface="Arial"/>
              <a:cs typeface="Arial"/>
            </a:endParaRPr>
          </a:p>
          <a:p>
            <a:pPr marL="514350" lvl="0" indent="-514350">
              <a:lnSpc>
                <a:spcPct val="100000"/>
              </a:lnSpc>
              <a:spcAft>
                <a:spcPts val="400"/>
              </a:spcAft>
              <a:buSzPct val="124000"/>
              <a:buFont typeface="Arial"/>
              <a:buChar char="•"/>
            </a:pPr>
            <a:r>
              <a:rPr lang="en-US" sz="1600" dirty="0" smtClean="0">
                <a:latin typeface="Arial"/>
                <a:cs typeface="Arial"/>
              </a:rPr>
              <a:t>Stephen Briggs</a:t>
            </a:r>
          </a:p>
          <a:p>
            <a:pPr marL="514350" lvl="0" indent="-514350">
              <a:lnSpc>
                <a:spcPct val="100000"/>
              </a:lnSpc>
              <a:spcAft>
                <a:spcPts val="400"/>
              </a:spcAft>
              <a:buSzPct val="124000"/>
              <a:buFont typeface="Arial"/>
              <a:buChar char="•"/>
            </a:pPr>
            <a:r>
              <a:rPr lang="en-US" sz="1600" dirty="0" err="1" smtClean="0">
                <a:latin typeface="Arial"/>
                <a:cs typeface="Arial"/>
              </a:rPr>
              <a:t>Pierluigi</a:t>
            </a:r>
            <a:r>
              <a:rPr lang="en-US" sz="1600" dirty="0" smtClean="0">
                <a:latin typeface="Arial"/>
                <a:cs typeface="Arial"/>
              </a:rPr>
              <a:t> </a:t>
            </a:r>
            <a:r>
              <a:rPr lang="en-US" sz="1600" dirty="0" err="1" smtClean="0">
                <a:latin typeface="Arial"/>
                <a:cs typeface="Arial"/>
              </a:rPr>
              <a:t>Sivestrin</a:t>
            </a:r>
            <a:endParaRPr lang="en-US" sz="1600" dirty="0" smtClean="0">
              <a:latin typeface="Arial"/>
              <a:cs typeface="Arial"/>
            </a:endParaRPr>
          </a:p>
          <a:p>
            <a:pPr marL="514350" lvl="0" indent="-514350">
              <a:lnSpc>
                <a:spcPct val="100000"/>
              </a:lnSpc>
              <a:spcAft>
                <a:spcPts val="400"/>
              </a:spcAft>
              <a:buSzPct val="124000"/>
              <a:buFont typeface="Arial"/>
              <a:buChar char="•"/>
            </a:pPr>
            <a:r>
              <a:rPr lang="en-US" sz="1600" dirty="0" err="1" smtClean="0">
                <a:latin typeface="Arial"/>
                <a:cs typeface="Arial"/>
              </a:rPr>
              <a:t>Carolin</a:t>
            </a:r>
            <a:r>
              <a:rPr lang="en-US" sz="1600" dirty="0" smtClean="0">
                <a:latin typeface="Arial"/>
                <a:cs typeface="Arial"/>
              </a:rPr>
              <a:t> Richter</a:t>
            </a:r>
          </a:p>
          <a:p>
            <a:pPr marL="514350" lvl="0" indent="-514350">
              <a:lnSpc>
                <a:spcPct val="100000"/>
              </a:lnSpc>
              <a:spcAft>
                <a:spcPts val="400"/>
              </a:spcAft>
              <a:buSzPct val="124000"/>
              <a:buFont typeface="Arial"/>
              <a:buChar char="•"/>
            </a:pPr>
            <a:r>
              <a:rPr lang="en-US" sz="1600" dirty="0" smtClean="0">
                <a:latin typeface="Arial"/>
                <a:cs typeface="Arial"/>
              </a:rPr>
              <a:t>Simon Eggleston</a:t>
            </a:r>
          </a:p>
          <a:p>
            <a:pPr marL="514350" lvl="0" indent="-514350">
              <a:lnSpc>
                <a:spcPct val="100000"/>
              </a:lnSpc>
              <a:spcAft>
                <a:spcPts val="400"/>
              </a:spcAft>
              <a:buSzPct val="124000"/>
              <a:buFont typeface="Arial"/>
              <a:buChar char="•"/>
            </a:pPr>
            <a:r>
              <a:rPr lang="en-US" sz="1600" dirty="0" smtClean="0">
                <a:latin typeface="Arial"/>
                <a:cs typeface="Arial"/>
              </a:rPr>
              <a:t>Katy Hill</a:t>
            </a:r>
          </a:p>
          <a:p>
            <a:pPr marL="514350" indent="-514350">
              <a:lnSpc>
                <a:spcPct val="100000"/>
              </a:lnSpc>
              <a:spcAft>
                <a:spcPts val="400"/>
              </a:spcAft>
              <a:buSzPct val="124000"/>
              <a:buFont typeface="Arial"/>
              <a:buChar char="•"/>
            </a:pPr>
            <a:r>
              <a:rPr lang="en-US" sz="1600" dirty="0" err="1">
                <a:latin typeface="Arial"/>
                <a:cs typeface="Arial"/>
              </a:rPr>
              <a:t>Caterina</a:t>
            </a:r>
            <a:r>
              <a:rPr lang="en-US" sz="1600" dirty="0">
                <a:latin typeface="Arial"/>
                <a:cs typeface="Arial"/>
              </a:rPr>
              <a:t> </a:t>
            </a:r>
            <a:r>
              <a:rPr lang="en-US" sz="1600" dirty="0" err="1" smtClean="0">
                <a:latin typeface="Arial"/>
                <a:cs typeface="Arial"/>
              </a:rPr>
              <a:t>Tassone</a:t>
            </a:r>
            <a:endParaRPr lang="en-US" sz="1600" dirty="0" smtClean="0">
              <a:latin typeface="Arial"/>
              <a:cs typeface="Arial"/>
            </a:endParaRPr>
          </a:p>
          <a:p>
            <a:pPr marL="514350" lvl="0" indent="-514350">
              <a:lnSpc>
                <a:spcPct val="100000"/>
              </a:lnSpc>
              <a:spcAft>
                <a:spcPts val="400"/>
              </a:spcAft>
              <a:buSzPct val="124000"/>
              <a:buFont typeface="Arial"/>
              <a:buChar char="•"/>
            </a:pPr>
            <a:r>
              <a:rPr lang="en-US" sz="1600" dirty="0" smtClean="0">
                <a:latin typeface="Arial"/>
                <a:cs typeface="Arial"/>
              </a:rPr>
              <a:t>Robert Husband</a:t>
            </a:r>
          </a:p>
          <a:p>
            <a:pPr marL="514350" lvl="0" indent="-514350">
              <a:lnSpc>
                <a:spcPct val="100000"/>
              </a:lnSpc>
              <a:spcAft>
                <a:spcPts val="400"/>
              </a:spcAft>
              <a:buSzPct val="124000"/>
              <a:buFont typeface="Arial"/>
              <a:buChar char="•"/>
            </a:pPr>
            <a:r>
              <a:rPr lang="en-US" sz="1600" dirty="0" err="1" smtClean="0">
                <a:latin typeface="Arial"/>
                <a:cs typeface="Arial"/>
              </a:rPr>
              <a:t>Detlef</a:t>
            </a:r>
            <a:r>
              <a:rPr lang="en-US" sz="1600" dirty="0" smtClean="0">
                <a:latin typeface="Arial"/>
                <a:cs typeface="Arial"/>
              </a:rPr>
              <a:t> Stammer</a:t>
            </a:r>
          </a:p>
          <a:p>
            <a:pPr marL="514350" lvl="0" indent="-514350">
              <a:lnSpc>
                <a:spcPct val="100000"/>
              </a:lnSpc>
              <a:spcAft>
                <a:spcPts val="400"/>
              </a:spcAft>
              <a:buSzPct val="124000"/>
              <a:buFont typeface="Arial"/>
              <a:buChar char="•"/>
            </a:pPr>
            <a:r>
              <a:rPr lang="en-US" sz="1600" dirty="0" smtClean="0">
                <a:latin typeface="Arial"/>
                <a:cs typeface="Arial"/>
              </a:rPr>
              <a:t>Adrian Simmons</a:t>
            </a:r>
          </a:p>
          <a:p>
            <a:pPr marL="514350" lvl="0" indent="-514350">
              <a:lnSpc>
                <a:spcPct val="100000"/>
              </a:lnSpc>
              <a:spcAft>
                <a:spcPts val="400"/>
              </a:spcAft>
              <a:buSzPct val="124000"/>
              <a:buFont typeface="Arial"/>
              <a:buChar char="•"/>
            </a:pPr>
            <a:r>
              <a:rPr lang="en-US" sz="1600" dirty="0" smtClean="0">
                <a:latin typeface="Arial"/>
                <a:cs typeface="Arial"/>
              </a:rPr>
              <a:t>Mark Bourassa</a:t>
            </a:r>
          </a:p>
          <a:p>
            <a:pPr marL="514350" lvl="0" indent="-514350">
              <a:lnSpc>
                <a:spcPct val="100000"/>
              </a:lnSpc>
              <a:spcAft>
                <a:spcPts val="400"/>
              </a:spcAft>
              <a:buSzPct val="124000"/>
              <a:buFont typeface="Arial"/>
              <a:buChar char="•"/>
            </a:pPr>
            <a:r>
              <a:rPr lang="en-US" sz="1600" dirty="0" smtClean="0">
                <a:latin typeface="Arial"/>
                <a:cs typeface="Arial"/>
              </a:rPr>
              <a:t>Kenneth </a:t>
            </a:r>
            <a:r>
              <a:rPr lang="en-US" sz="1600" dirty="0" err="1" smtClean="0">
                <a:latin typeface="Arial"/>
                <a:cs typeface="Arial"/>
              </a:rPr>
              <a:t>Holmlund</a:t>
            </a:r>
            <a:endParaRPr lang="en-US" sz="1600" dirty="0" smtClean="0">
              <a:latin typeface="Arial"/>
              <a:cs typeface="Arial"/>
            </a:endParaRPr>
          </a:p>
          <a:p>
            <a:pPr marL="514350" lvl="0" indent="-514350">
              <a:lnSpc>
                <a:spcPct val="100000"/>
              </a:lnSpc>
              <a:spcAft>
                <a:spcPts val="600"/>
              </a:spcAft>
              <a:buFont typeface="Arial"/>
              <a:buChar char="•"/>
            </a:pPr>
            <a:endParaRPr lang="en-US" sz="1600" dirty="0" smtClean="0">
              <a:latin typeface="Arial"/>
              <a:cs typeface="Arial"/>
            </a:endParaRPr>
          </a:p>
          <a:p>
            <a:pPr marL="514350" lvl="0" indent="-514350">
              <a:lnSpc>
                <a:spcPct val="100000"/>
              </a:lnSpc>
              <a:spcAft>
                <a:spcPts val="600"/>
              </a:spcAft>
              <a:buFont typeface="Arial"/>
              <a:buChar char="•"/>
            </a:pPr>
            <a:endParaRPr lang="en-US" sz="1600" dirty="0" smtClean="0">
              <a:latin typeface="Arial"/>
              <a:cs typeface="Arial"/>
            </a:endParaRPr>
          </a:p>
          <a:p>
            <a:pPr marL="514350" lvl="0" indent="-514350">
              <a:lnSpc>
                <a:spcPct val="100000"/>
              </a:lnSpc>
              <a:spcAft>
                <a:spcPts val="600"/>
              </a:spcAft>
              <a:buFont typeface="Arial"/>
              <a:buChar char="•"/>
            </a:pPr>
            <a:endParaRPr lang="en-US" sz="1600" dirty="0" smtClean="0">
              <a:latin typeface="Arial"/>
              <a:cs typeface="Arial"/>
            </a:endParaRPr>
          </a:p>
          <a:p>
            <a:pPr marL="514350" lvl="0" indent="-514350">
              <a:lnSpc>
                <a:spcPct val="100000"/>
              </a:lnSpc>
              <a:spcAft>
                <a:spcPts val="600"/>
              </a:spcAft>
              <a:buFont typeface="Arial"/>
              <a:buChar char="•"/>
            </a:pPr>
            <a:endParaRPr lang="en-US" sz="1600" dirty="0" smtClean="0">
              <a:latin typeface="Arial"/>
              <a:cs typeface="Arial"/>
            </a:endParaRPr>
          </a:p>
          <a:p>
            <a:pPr marL="514350" lvl="0" indent="-514350">
              <a:lnSpc>
                <a:spcPct val="100000"/>
              </a:lnSpc>
              <a:spcAft>
                <a:spcPts val="600"/>
              </a:spcAft>
              <a:buFont typeface="Arial"/>
              <a:buChar char="•"/>
            </a:pPr>
            <a:endParaRPr lang="en-US" sz="1600" dirty="0" smtClean="0">
              <a:latin typeface="Arial"/>
              <a:cs typeface="Arial"/>
            </a:endParaRPr>
          </a:p>
          <a:p>
            <a:pPr marL="514350" lvl="0" indent="-514350">
              <a:lnSpc>
                <a:spcPct val="100000"/>
              </a:lnSpc>
              <a:spcAft>
                <a:spcPts val="600"/>
              </a:spcAft>
              <a:buFont typeface="Arial"/>
              <a:buChar char="•"/>
            </a:pPr>
            <a:endParaRPr lang="en-US" sz="1600" dirty="0" smtClean="0">
              <a:latin typeface="Arial"/>
              <a:cs typeface="Arial"/>
            </a:endParaRPr>
          </a:p>
          <a:p>
            <a:pPr marL="514350" lvl="0" indent="-514350">
              <a:lnSpc>
                <a:spcPct val="100000"/>
              </a:lnSpc>
              <a:spcAft>
                <a:spcPts val="600"/>
              </a:spcAft>
              <a:buFont typeface="Arial"/>
              <a:buChar char="•"/>
            </a:pPr>
            <a:endParaRPr lang="en-US" sz="1600" dirty="0" smtClean="0">
              <a:latin typeface="Arial"/>
              <a:cs typeface="Arial"/>
            </a:endParaRPr>
          </a:p>
          <a:p>
            <a:pPr marL="514350" lvl="0" indent="-514350">
              <a:lnSpc>
                <a:spcPct val="100000"/>
              </a:lnSpc>
              <a:spcAft>
                <a:spcPts val="600"/>
              </a:spcAft>
              <a:buFont typeface="Arial"/>
              <a:buChar char="•"/>
            </a:pPr>
            <a:endParaRPr lang="en-US" sz="1600" dirty="0" smtClean="0">
              <a:latin typeface="Arial"/>
              <a:cs typeface="Arial"/>
            </a:endParaRPr>
          </a:p>
          <a:p>
            <a:pPr marL="514350" lvl="0" indent="-514350">
              <a:lnSpc>
                <a:spcPct val="100000"/>
              </a:lnSpc>
              <a:spcAft>
                <a:spcPts val="600"/>
              </a:spcAft>
              <a:buFont typeface="Arial"/>
              <a:buChar char="•"/>
            </a:pPr>
            <a:endParaRPr lang="en-US" sz="1600" dirty="0" smtClean="0">
              <a:latin typeface="Arial"/>
              <a:cs typeface="Arial"/>
            </a:endParaRPr>
          </a:p>
          <a:p>
            <a:pPr marL="514350" lvl="0" indent="-514350">
              <a:lnSpc>
                <a:spcPct val="100000"/>
              </a:lnSpc>
              <a:spcAft>
                <a:spcPts val="600"/>
              </a:spcAft>
              <a:buFont typeface="Arial"/>
              <a:buChar char="•"/>
            </a:pPr>
            <a:endParaRPr lang="en-US" sz="1600" dirty="0">
              <a:latin typeface="Arial Narrow"/>
              <a:cs typeface="Arial Narrow"/>
            </a:endParaRPr>
          </a:p>
        </p:txBody>
      </p:sp>
      <p:grpSp>
        <p:nvGrpSpPr>
          <p:cNvPr id="21" name="Group 20"/>
          <p:cNvGrpSpPr/>
          <p:nvPr/>
        </p:nvGrpSpPr>
        <p:grpSpPr>
          <a:xfrm>
            <a:off x="3553005" y="1731392"/>
            <a:ext cx="2700000" cy="4511509"/>
            <a:chOff x="3421481" y="1837660"/>
            <a:chExt cx="2700000" cy="4511509"/>
          </a:xfrm>
        </p:grpSpPr>
        <p:grpSp>
          <p:nvGrpSpPr>
            <p:cNvPr id="14" name="Group 13"/>
            <p:cNvGrpSpPr/>
            <p:nvPr/>
          </p:nvGrpSpPr>
          <p:grpSpPr>
            <a:xfrm>
              <a:off x="3421481" y="1837660"/>
              <a:ext cx="2700000" cy="1188000"/>
              <a:chOff x="4620083" y="1683297"/>
              <a:chExt cx="2700000" cy="1188000"/>
            </a:xfrm>
          </p:grpSpPr>
          <p:sp>
            <p:nvSpPr>
              <p:cNvPr id="11" name="Rectangle 10"/>
              <p:cNvSpPr/>
              <p:nvPr/>
            </p:nvSpPr>
            <p:spPr bwMode="auto">
              <a:xfrm>
                <a:off x="4620083" y="1683297"/>
                <a:ext cx="2700000" cy="1188000"/>
              </a:xfrm>
              <a:prstGeom prst="rect">
                <a:avLst/>
              </a:prstGeom>
              <a:solidFill>
                <a:schemeClr val="bg1"/>
              </a:solidFill>
              <a:ln w="9525" cap="flat" cmpd="sng" algn="ctr">
                <a:solidFill>
                  <a:srgbClr val="00009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8" name="Picture 7"/>
              <p:cNvPicPr>
                <a:picLocks noChangeAspect="1"/>
              </p:cNvPicPr>
              <p:nvPr/>
            </p:nvPicPr>
            <p:blipFill>
              <a:blip r:embed="rId3"/>
              <a:stretch>
                <a:fillRect/>
              </a:stretch>
            </p:blipFill>
            <p:spPr>
              <a:xfrm>
                <a:off x="4655709" y="1719665"/>
                <a:ext cx="2628748" cy="1115265"/>
              </a:xfrm>
              <a:prstGeom prst="rect">
                <a:avLst/>
              </a:prstGeom>
            </p:spPr>
          </p:pic>
        </p:grpSp>
        <p:grpSp>
          <p:nvGrpSpPr>
            <p:cNvPr id="15" name="Group 14"/>
            <p:cNvGrpSpPr/>
            <p:nvPr/>
          </p:nvGrpSpPr>
          <p:grpSpPr>
            <a:xfrm>
              <a:off x="3421481" y="3499414"/>
              <a:ext cx="2700000" cy="1188000"/>
              <a:chOff x="4692083" y="2896280"/>
              <a:chExt cx="2700000" cy="1188000"/>
            </a:xfrm>
          </p:grpSpPr>
          <p:sp>
            <p:nvSpPr>
              <p:cNvPr id="13" name="Rectangle 12"/>
              <p:cNvSpPr/>
              <p:nvPr/>
            </p:nvSpPr>
            <p:spPr bwMode="auto">
              <a:xfrm>
                <a:off x="4692083" y="2896280"/>
                <a:ext cx="2700000" cy="1188000"/>
              </a:xfrm>
              <a:prstGeom prst="rect">
                <a:avLst/>
              </a:prstGeom>
              <a:solidFill>
                <a:schemeClr val="bg1"/>
              </a:solidFill>
              <a:ln w="9525" cap="flat" cmpd="sng" algn="ctr">
                <a:solidFill>
                  <a:srgbClr val="00009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9" name="Picture 8"/>
              <p:cNvPicPr>
                <a:picLocks noChangeAspect="1"/>
              </p:cNvPicPr>
              <p:nvPr/>
            </p:nvPicPr>
            <p:blipFill>
              <a:blip r:embed="rId4"/>
              <a:stretch>
                <a:fillRect/>
              </a:stretch>
            </p:blipFill>
            <p:spPr>
              <a:xfrm>
                <a:off x="4728083" y="3197753"/>
                <a:ext cx="2628000" cy="585054"/>
              </a:xfrm>
              <a:prstGeom prst="rect">
                <a:avLst/>
              </a:prstGeom>
            </p:spPr>
          </p:pic>
        </p:grpSp>
        <p:grpSp>
          <p:nvGrpSpPr>
            <p:cNvPr id="16" name="Group 15"/>
            <p:cNvGrpSpPr/>
            <p:nvPr/>
          </p:nvGrpSpPr>
          <p:grpSpPr>
            <a:xfrm>
              <a:off x="3421481" y="5161169"/>
              <a:ext cx="2700000" cy="1188000"/>
              <a:chOff x="4732283" y="4315377"/>
              <a:chExt cx="2700000" cy="1188000"/>
            </a:xfrm>
          </p:grpSpPr>
          <p:sp>
            <p:nvSpPr>
              <p:cNvPr id="12" name="Rectangle 11"/>
              <p:cNvSpPr/>
              <p:nvPr/>
            </p:nvSpPr>
            <p:spPr bwMode="auto">
              <a:xfrm>
                <a:off x="4732283" y="4315377"/>
                <a:ext cx="2700000" cy="1188000"/>
              </a:xfrm>
              <a:prstGeom prst="rect">
                <a:avLst/>
              </a:prstGeom>
              <a:solidFill>
                <a:schemeClr val="bg1"/>
              </a:solidFill>
              <a:ln w="9525" cap="flat" cmpd="sng" algn="ctr">
                <a:solidFill>
                  <a:srgbClr val="000090"/>
                </a:solidFill>
                <a:prstDash val="solid"/>
                <a:round/>
                <a:headEnd type="none" w="med" len="med"/>
                <a:tailEnd type="none" w="med" len="med"/>
              </a:ln>
              <a:effectLst>
                <a:outerShdw blurRad="50800" dist="38100" dir="2700000" algn="tl" rotWithShape="0">
                  <a:prstClr val="black">
                    <a:alpha val="40000"/>
                  </a:prstClr>
                </a:outerShdw>
              </a:effectLst>
              <a:extLst/>
            </p:spPr>
            <p:txBody>
              <a:bodyPr vert="horz" wrap="square" lIns="91440" tIns="45720" rIns="91440" bIns="45720" numCol="1" rtlCol="0" anchor="ctr" anchorCtr="0" compatLnSpc="1">
                <a:prstTxWarp prst="textNoShape">
                  <a:avLst/>
                </a:prstTxWarp>
              </a:bodyPr>
              <a:lstStyle/>
              <a:p>
                <a:pPr marL="3175" marR="0" indent="0" algn="l" defTabSz="914400" rtl="0" eaLnBrk="1" fontAlgn="base" latinLnBrk="0" hangingPunct="1">
                  <a:lnSpc>
                    <a:spcPct val="100000"/>
                  </a:lnSpc>
                  <a:spcBef>
                    <a:spcPct val="0"/>
                  </a:spcBef>
                  <a:spcAft>
                    <a:spcPct val="0"/>
                  </a:spcAft>
                  <a:buClrTx/>
                  <a:buSzTx/>
                  <a:buFontTx/>
                  <a:buNone/>
                  <a:tabLst/>
                </a:pPr>
                <a:endParaRPr kumimoji="0" lang="en-US" sz="7600" b="1" i="0" u="none" strike="noStrike" cap="none" normalizeH="0" baseline="0">
                  <a:ln>
                    <a:noFill/>
                  </a:ln>
                  <a:solidFill>
                    <a:srgbClr val="FFD624"/>
                  </a:solidFill>
                  <a:effectLst/>
                  <a:latin typeface="Verdana" charset="0"/>
                  <a:ea typeface="ＭＳ Ｐゴシック" charset="0"/>
                </a:endParaRPr>
              </a:p>
            </p:txBody>
          </p:sp>
          <p:pic>
            <p:nvPicPr>
              <p:cNvPr id="10" name="Picture 9"/>
              <p:cNvPicPr>
                <a:picLocks noChangeAspect="1"/>
              </p:cNvPicPr>
              <p:nvPr/>
            </p:nvPicPr>
            <p:blipFill>
              <a:blip r:embed="rId5"/>
              <a:stretch>
                <a:fillRect/>
              </a:stretch>
            </p:blipFill>
            <p:spPr>
              <a:xfrm>
                <a:off x="4768283" y="4590291"/>
                <a:ext cx="2628000" cy="638172"/>
              </a:xfrm>
              <a:prstGeom prst="rect">
                <a:avLst/>
              </a:prstGeom>
            </p:spPr>
          </p:pic>
        </p:grpSp>
      </p:grpSp>
      <p:sp>
        <p:nvSpPr>
          <p:cNvPr id="18" name="TextBox 17"/>
          <p:cNvSpPr txBox="1"/>
          <p:nvPr/>
        </p:nvSpPr>
        <p:spPr>
          <a:xfrm>
            <a:off x="3036861" y="3802480"/>
            <a:ext cx="540533" cy="584775"/>
          </a:xfrm>
          <a:prstGeom prst="rect">
            <a:avLst/>
          </a:prstGeom>
          <a:noFill/>
        </p:spPr>
        <p:txBody>
          <a:bodyPr wrap="none" rtlCol="0">
            <a:spAutoFit/>
          </a:bodyPr>
          <a:lstStyle/>
          <a:p>
            <a:r>
              <a:rPr lang="en-US" sz="3200" dirty="0" smtClean="0">
                <a:solidFill>
                  <a:srgbClr val="004494"/>
                </a:solidFill>
              </a:rPr>
              <a:t>+</a:t>
            </a:r>
            <a:endParaRPr lang="en-US" sz="3200" dirty="0">
              <a:solidFill>
                <a:srgbClr val="004494"/>
              </a:solidFill>
            </a:endParaRPr>
          </a:p>
        </p:txBody>
      </p:sp>
      <p:sp>
        <p:nvSpPr>
          <p:cNvPr id="19" name="TextBox 18"/>
          <p:cNvSpPr txBox="1"/>
          <p:nvPr/>
        </p:nvSpPr>
        <p:spPr>
          <a:xfrm>
            <a:off x="6395579" y="3802480"/>
            <a:ext cx="540533" cy="584775"/>
          </a:xfrm>
          <a:prstGeom prst="rect">
            <a:avLst/>
          </a:prstGeom>
          <a:noFill/>
        </p:spPr>
        <p:txBody>
          <a:bodyPr wrap="none" rtlCol="0">
            <a:spAutoFit/>
          </a:bodyPr>
          <a:lstStyle/>
          <a:p>
            <a:r>
              <a:rPr lang="en-US" sz="3200" dirty="0" smtClean="0">
                <a:solidFill>
                  <a:srgbClr val="004494"/>
                </a:solidFill>
              </a:rPr>
              <a:t>+</a:t>
            </a:r>
            <a:endParaRPr lang="en-US" sz="3200" dirty="0">
              <a:solidFill>
                <a:srgbClr val="004494"/>
              </a:solidFill>
            </a:endParaRPr>
          </a:p>
        </p:txBody>
      </p:sp>
      <p:sp>
        <p:nvSpPr>
          <p:cNvPr id="20" name="TextBox 19"/>
          <p:cNvSpPr txBox="1"/>
          <p:nvPr/>
        </p:nvSpPr>
        <p:spPr>
          <a:xfrm>
            <a:off x="6936112" y="3663980"/>
            <a:ext cx="2059479" cy="646331"/>
          </a:xfrm>
          <a:prstGeom prst="rect">
            <a:avLst/>
          </a:prstGeom>
          <a:solidFill>
            <a:srgbClr val="FFFFFF"/>
          </a:solidFill>
          <a:ln>
            <a:solidFill>
              <a:srgbClr val="000090"/>
            </a:solidFill>
          </a:ln>
          <a:effectLst>
            <a:outerShdw blurRad="50800" dist="38100" dir="2700000" algn="tl" rotWithShape="0">
              <a:prstClr val="black">
                <a:alpha val="40000"/>
              </a:prstClr>
            </a:outerShdw>
          </a:effectLst>
        </p:spPr>
        <p:txBody>
          <a:bodyPr wrap="square" rtlCol="0">
            <a:spAutoFit/>
          </a:bodyPr>
          <a:lstStyle/>
          <a:p>
            <a:r>
              <a:rPr lang="en-US" sz="1200" dirty="0" smtClean="0">
                <a:solidFill>
                  <a:srgbClr val="FF0000"/>
                </a:solidFill>
              </a:rPr>
              <a:t>2000+ comments</a:t>
            </a:r>
          </a:p>
          <a:p>
            <a:r>
              <a:rPr lang="en-US" sz="1200" dirty="0" smtClean="0">
                <a:solidFill>
                  <a:srgbClr val="FF0000"/>
                </a:solidFill>
              </a:rPr>
              <a:t>over two review cycles</a:t>
            </a:r>
            <a:endParaRPr lang="en-US" sz="1200" dirty="0">
              <a:solidFill>
                <a:srgbClr val="FF0000"/>
              </a:solidFill>
            </a:endParaRPr>
          </a:p>
        </p:txBody>
      </p:sp>
    </p:spTree>
    <p:extLst>
      <p:ext uri="{BB962C8B-B14F-4D97-AF65-F5344CB8AC3E}">
        <p14:creationId xmlns:p14="http://schemas.microsoft.com/office/powerpoint/2010/main" val="15988067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05965" y="221145"/>
            <a:ext cx="7870825" cy="430212"/>
          </a:xfrm>
          <a:noFill/>
        </p:spPr>
        <p:txBody>
          <a:bodyPr>
            <a:normAutofit/>
          </a:bodyPr>
          <a:lstStyle/>
          <a:p>
            <a:r>
              <a:rPr lang="en-US" dirty="0" smtClean="0">
                <a:solidFill>
                  <a:srgbClr val="004494"/>
                </a:solidFill>
                <a:latin typeface="Arial"/>
                <a:cs typeface="Arial"/>
              </a:rPr>
              <a:t>Time-line</a:t>
            </a:r>
            <a:endParaRPr lang="en-US" dirty="0">
              <a:solidFill>
                <a:srgbClr val="004494"/>
              </a:solidFill>
              <a:latin typeface="Arial"/>
              <a:cs typeface="Arial"/>
            </a:endParaRPr>
          </a:p>
        </p:txBody>
      </p:sp>
      <p:sp>
        <p:nvSpPr>
          <p:cNvPr id="3" name="Content Placeholder 2"/>
          <p:cNvSpPr>
            <a:spLocks noGrp="1"/>
          </p:cNvSpPr>
          <p:nvPr>
            <p:ph idx="4294967295"/>
          </p:nvPr>
        </p:nvSpPr>
        <p:spPr>
          <a:xfrm>
            <a:off x="365083" y="719236"/>
            <a:ext cx="8285459" cy="5801977"/>
          </a:xfrm>
        </p:spPr>
        <p:txBody>
          <a:bodyPr>
            <a:noAutofit/>
          </a:bodyPr>
          <a:lstStyle/>
          <a:p>
            <a:pPr marL="514350" lvl="0" indent="-514350">
              <a:spcBef>
                <a:spcPts val="0"/>
              </a:spcBef>
              <a:spcAft>
                <a:spcPts val="900"/>
              </a:spcAft>
              <a:buClr>
                <a:schemeClr val="accent5">
                  <a:lumMod val="60000"/>
                  <a:lumOff val="40000"/>
                </a:schemeClr>
              </a:buClr>
              <a:buFont typeface="+mj-lt"/>
              <a:buAutoNum type="arabicParenR"/>
            </a:pPr>
            <a:r>
              <a:rPr lang="en-US" sz="2000" b="1" dirty="0" smtClean="0">
                <a:solidFill>
                  <a:srgbClr val="004494"/>
                </a:solidFill>
                <a:latin typeface="Arial Narrow"/>
                <a:cs typeface="Arial Narrow"/>
              </a:rPr>
              <a:t>Structure and approach outlined by IP lead GCOS Director and GCOS SC Chair (March 2015)</a:t>
            </a:r>
          </a:p>
          <a:p>
            <a:pPr marL="514350" lvl="0" indent="-514350">
              <a:spcBef>
                <a:spcPts val="0"/>
              </a:spcBef>
              <a:spcAft>
                <a:spcPts val="900"/>
              </a:spcAft>
              <a:buClr>
                <a:schemeClr val="accent5">
                  <a:lumMod val="60000"/>
                  <a:lumOff val="40000"/>
                </a:schemeClr>
              </a:buClr>
              <a:buFont typeface="+mj-lt"/>
              <a:buAutoNum type="arabicParenR"/>
            </a:pPr>
            <a:r>
              <a:rPr lang="en-US" sz="2000" b="1" dirty="0" smtClean="0">
                <a:solidFill>
                  <a:schemeClr val="accent1">
                    <a:lumMod val="60000"/>
                    <a:lumOff val="40000"/>
                  </a:schemeClr>
                </a:solidFill>
                <a:latin typeface="Arial Narrow"/>
                <a:cs typeface="Arial Narrow"/>
              </a:rPr>
              <a:t>Discussion and input from Science Panels (March / April 2015)</a:t>
            </a:r>
          </a:p>
          <a:p>
            <a:pPr marL="514350" lvl="0" indent="-514350">
              <a:spcBef>
                <a:spcPts val="0"/>
              </a:spcBef>
              <a:spcAft>
                <a:spcPts val="900"/>
              </a:spcAft>
              <a:buClr>
                <a:schemeClr val="accent5">
                  <a:lumMod val="60000"/>
                  <a:lumOff val="40000"/>
                </a:schemeClr>
              </a:buClr>
              <a:buFont typeface="+mj-lt"/>
              <a:buAutoNum type="arabicParenR"/>
            </a:pPr>
            <a:r>
              <a:rPr lang="en-US" sz="2000" b="1" dirty="0" smtClean="0">
                <a:solidFill>
                  <a:srgbClr val="004494"/>
                </a:solidFill>
                <a:latin typeface="Arial Narrow"/>
                <a:cs typeface="Arial Narrow"/>
              </a:rPr>
              <a:t>Finalization of draft structure and appointment of writing team (July 2015)</a:t>
            </a:r>
          </a:p>
          <a:p>
            <a:pPr marL="514350" lvl="0" indent="-514350">
              <a:spcBef>
                <a:spcPts val="0"/>
              </a:spcBef>
              <a:spcAft>
                <a:spcPts val="900"/>
              </a:spcAft>
              <a:buClr>
                <a:schemeClr val="accent5">
                  <a:lumMod val="60000"/>
                  <a:lumOff val="40000"/>
                </a:schemeClr>
              </a:buClr>
              <a:buFont typeface="+mj-lt"/>
              <a:buAutoNum type="arabicParenR"/>
            </a:pPr>
            <a:r>
              <a:rPr lang="en-US" sz="2000" b="1" dirty="0" smtClean="0">
                <a:solidFill>
                  <a:srgbClr val="95B3D7"/>
                </a:solidFill>
                <a:latin typeface="Arial Narrow"/>
                <a:cs typeface="Arial Narrow"/>
              </a:rPr>
              <a:t>Outline submitted to SBSTA/COP21 (December 2015)</a:t>
            </a:r>
          </a:p>
          <a:p>
            <a:pPr marL="514350" lvl="0" indent="-514350">
              <a:spcBef>
                <a:spcPts val="0"/>
              </a:spcBef>
              <a:spcAft>
                <a:spcPts val="900"/>
              </a:spcAft>
              <a:buClr>
                <a:schemeClr val="accent5">
                  <a:lumMod val="60000"/>
                  <a:lumOff val="40000"/>
                </a:schemeClr>
              </a:buClr>
              <a:buFont typeface="+mj-lt"/>
              <a:buAutoNum type="arabicParenR"/>
            </a:pPr>
            <a:r>
              <a:rPr lang="en-US" sz="2000" b="1" dirty="0" smtClean="0">
                <a:solidFill>
                  <a:srgbClr val="004494"/>
                </a:solidFill>
                <a:latin typeface="Arial Narrow"/>
                <a:cs typeface="Arial Narrow"/>
              </a:rPr>
              <a:t>First writing team meeting (February 2016)</a:t>
            </a:r>
          </a:p>
          <a:p>
            <a:pPr marL="514350" lvl="0" indent="-514350">
              <a:spcBef>
                <a:spcPts val="0"/>
              </a:spcBef>
              <a:spcAft>
                <a:spcPts val="900"/>
              </a:spcAft>
              <a:buClr>
                <a:schemeClr val="accent5">
                  <a:lumMod val="60000"/>
                  <a:lumOff val="40000"/>
                </a:schemeClr>
              </a:buClr>
              <a:buFont typeface="+mj-lt"/>
              <a:buAutoNum type="arabicParenR"/>
            </a:pPr>
            <a:r>
              <a:rPr lang="en-US" sz="2000" b="1" dirty="0" smtClean="0">
                <a:solidFill>
                  <a:srgbClr val="95B3D7"/>
                </a:solidFill>
                <a:latin typeface="Arial Narrow"/>
                <a:cs typeface="Arial Narrow"/>
              </a:rPr>
              <a:t>Scientific community views at GCOS Science Conference (March 2016)</a:t>
            </a:r>
          </a:p>
          <a:p>
            <a:pPr marL="514350" lvl="0" indent="-514350">
              <a:spcBef>
                <a:spcPts val="0"/>
              </a:spcBef>
              <a:spcAft>
                <a:spcPts val="900"/>
              </a:spcAft>
              <a:buClr>
                <a:schemeClr val="accent5">
                  <a:lumMod val="60000"/>
                  <a:lumOff val="40000"/>
                </a:schemeClr>
              </a:buClr>
              <a:buFont typeface="+mj-lt"/>
              <a:buAutoNum type="arabicParenR"/>
            </a:pPr>
            <a:r>
              <a:rPr lang="en-US" sz="2000" b="1" dirty="0" smtClean="0">
                <a:solidFill>
                  <a:srgbClr val="004494"/>
                </a:solidFill>
                <a:latin typeface="Arial Narrow"/>
                <a:cs typeface="Arial Narrow"/>
              </a:rPr>
              <a:t>GCOS Science Panel development, review and input (March – April 2016)</a:t>
            </a:r>
            <a:endParaRPr lang="en-US" sz="2000" b="1" dirty="0">
              <a:solidFill>
                <a:srgbClr val="004494"/>
              </a:solidFill>
              <a:latin typeface="Arial Narrow"/>
              <a:cs typeface="Arial Narrow"/>
            </a:endParaRPr>
          </a:p>
          <a:p>
            <a:pPr marL="514350" lvl="0" indent="-514350">
              <a:spcBef>
                <a:spcPts val="0"/>
              </a:spcBef>
              <a:spcAft>
                <a:spcPts val="900"/>
              </a:spcAft>
              <a:buClr>
                <a:schemeClr val="accent5">
                  <a:lumMod val="60000"/>
                  <a:lumOff val="40000"/>
                </a:schemeClr>
              </a:buClr>
              <a:buFont typeface="+mj-lt"/>
              <a:buAutoNum type="arabicParenR"/>
            </a:pPr>
            <a:r>
              <a:rPr lang="en-US" sz="2000" b="1" dirty="0" smtClean="0">
                <a:solidFill>
                  <a:srgbClr val="95B3D7"/>
                </a:solidFill>
                <a:latin typeface="Arial Narrow"/>
                <a:cs typeface="Arial Narrow"/>
              </a:rPr>
              <a:t>Second writing team meeting (May 2016)</a:t>
            </a:r>
          </a:p>
          <a:p>
            <a:pPr marL="514350" lvl="0" indent="-514350">
              <a:spcBef>
                <a:spcPts val="0"/>
              </a:spcBef>
              <a:spcAft>
                <a:spcPts val="900"/>
              </a:spcAft>
              <a:buClr>
                <a:schemeClr val="accent5">
                  <a:lumMod val="60000"/>
                  <a:lumOff val="40000"/>
                </a:schemeClr>
              </a:buClr>
              <a:buFont typeface="+mj-lt"/>
              <a:buAutoNum type="arabicParenR"/>
            </a:pPr>
            <a:r>
              <a:rPr lang="en-US" sz="2000" b="1" dirty="0" smtClean="0">
                <a:solidFill>
                  <a:srgbClr val="004494"/>
                </a:solidFill>
                <a:latin typeface="Arial Narrow"/>
                <a:cs typeface="Arial Narrow"/>
              </a:rPr>
              <a:t>V0.1 </a:t>
            </a:r>
            <a:r>
              <a:rPr lang="en-US" sz="2000" b="1" dirty="0">
                <a:solidFill>
                  <a:srgbClr val="004494"/>
                </a:solidFill>
                <a:latin typeface="Arial Narrow"/>
                <a:cs typeface="Arial Narrow"/>
              </a:rPr>
              <a:t>submitted for </a:t>
            </a:r>
            <a:r>
              <a:rPr lang="en-US" sz="2000" b="1" dirty="0" smtClean="0">
                <a:solidFill>
                  <a:srgbClr val="004494"/>
                </a:solidFill>
                <a:latin typeface="Arial Narrow"/>
                <a:cs typeface="Arial Narrow"/>
              </a:rPr>
              <a:t>Friendly-Fire </a:t>
            </a:r>
            <a:r>
              <a:rPr lang="en-US" sz="2000" b="1" dirty="0">
                <a:solidFill>
                  <a:srgbClr val="004494"/>
                </a:solidFill>
                <a:latin typeface="Arial Narrow"/>
                <a:cs typeface="Arial Narrow"/>
              </a:rPr>
              <a:t>review </a:t>
            </a:r>
            <a:r>
              <a:rPr lang="en-US" sz="2000" b="1" dirty="0" smtClean="0">
                <a:solidFill>
                  <a:srgbClr val="004494"/>
                </a:solidFill>
                <a:latin typeface="Arial Narrow"/>
                <a:cs typeface="Arial Narrow"/>
              </a:rPr>
              <a:t>to 10</a:t>
            </a:r>
            <a:r>
              <a:rPr lang="en-US" sz="2000" b="1" baseline="30000" dirty="0" smtClean="0">
                <a:solidFill>
                  <a:srgbClr val="004494"/>
                </a:solidFill>
                <a:latin typeface="Arial Narrow"/>
                <a:cs typeface="Arial Narrow"/>
              </a:rPr>
              <a:t>th</a:t>
            </a:r>
            <a:r>
              <a:rPr lang="en-US" sz="2000" b="1" dirty="0" smtClean="0">
                <a:solidFill>
                  <a:srgbClr val="004494"/>
                </a:solidFill>
                <a:latin typeface="Arial Narrow"/>
                <a:cs typeface="Arial Narrow"/>
              </a:rPr>
              <a:t> July </a:t>
            </a:r>
            <a:r>
              <a:rPr lang="en-US" sz="2000" b="1" dirty="0">
                <a:solidFill>
                  <a:srgbClr val="004494"/>
                </a:solidFill>
                <a:latin typeface="Arial Narrow"/>
                <a:cs typeface="Arial Narrow"/>
              </a:rPr>
              <a:t>2016</a:t>
            </a:r>
          </a:p>
          <a:p>
            <a:pPr marL="514350" lvl="0" indent="-514350">
              <a:spcBef>
                <a:spcPts val="0"/>
              </a:spcBef>
              <a:spcAft>
                <a:spcPts val="900"/>
              </a:spcAft>
              <a:buClr>
                <a:schemeClr val="accent5">
                  <a:lumMod val="60000"/>
                  <a:lumOff val="40000"/>
                </a:schemeClr>
              </a:buClr>
              <a:buFont typeface="+mj-lt"/>
              <a:buAutoNum type="arabicParenR"/>
            </a:pPr>
            <a:r>
              <a:rPr lang="en-US" sz="2000" b="1" dirty="0" smtClean="0">
                <a:solidFill>
                  <a:srgbClr val="95B3D7"/>
                </a:solidFill>
                <a:latin typeface="Arial Narrow"/>
                <a:cs typeface="Arial Narrow"/>
              </a:rPr>
              <a:t>Public </a:t>
            </a:r>
            <a:r>
              <a:rPr lang="en-US" sz="2000" b="1" dirty="0">
                <a:solidFill>
                  <a:srgbClr val="95B3D7"/>
                </a:solidFill>
                <a:latin typeface="Arial Narrow"/>
                <a:cs typeface="Arial Narrow"/>
              </a:rPr>
              <a:t>review </a:t>
            </a:r>
            <a:r>
              <a:rPr lang="en-US" sz="2000" b="1" dirty="0" smtClean="0">
                <a:solidFill>
                  <a:srgbClr val="95B3D7"/>
                </a:solidFill>
                <a:latin typeface="Arial Narrow"/>
                <a:cs typeface="Arial Narrow"/>
              </a:rPr>
              <a:t>of V0.2 (following </a:t>
            </a:r>
            <a:r>
              <a:rPr lang="en-US" sz="2000" b="1" dirty="0" err="1" smtClean="0">
                <a:solidFill>
                  <a:srgbClr val="95B3D7"/>
                </a:solidFill>
                <a:latin typeface="Arial Narrow"/>
                <a:cs typeface="Arial Narrow"/>
              </a:rPr>
              <a:t>ff</a:t>
            </a:r>
            <a:r>
              <a:rPr lang="en-US" sz="2000" b="1" dirty="0" smtClean="0">
                <a:solidFill>
                  <a:srgbClr val="95B3D7"/>
                </a:solidFill>
                <a:latin typeface="Arial Narrow"/>
                <a:cs typeface="Arial Narrow"/>
              </a:rPr>
              <a:t> review) to 5</a:t>
            </a:r>
            <a:r>
              <a:rPr lang="en-US" sz="2000" b="1" baseline="30000" dirty="0" smtClean="0">
                <a:solidFill>
                  <a:srgbClr val="95B3D7"/>
                </a:solidFill>
                <a:latin typeface="Arial Narrow"/>
                <a:cs typeface="Arial Narrow"/>
              </a:rPr>
              <a:t>th</a:t>
            </a:r>
            <a:r>
              <a:rPr lang="en-US" sz="2000" b="1" dirty="0" smtClean="0">
                <a:solidFill>
                  <a:srgbClr val="95B3D7"/>
                </a:solidFill>
                <a:latin typeface="Arial Narrow"/>
                <a:cs typeface="Arial Narrow"/>
              </a:rPr>
              <a:t> September 2016</a:t>
            </a:r>
            <a:endParaRPr lang="en-US" sz="2000" b="1" dirty="0">
              <a:solidFill>
                <a:srgbClr val="95B3D7"/>
              </a:solidFill>
              <a:latin typeface="Arial Narrow"/>
              <a:cs typeface="Arial Narrow"/>
            </a:endParaRPr>
          </a:p>
          <a:p>
            <a:pPr marL="514350" lvl="0" indent="-514350">
              <a:spcBef>
                <a:spcPts val="0"/>
              </a:spcBef>
              <a:spcAft>
                <a:spcPts val="900"/>
              </a:spcAft>
              <a:buClr>
                <a:schemeClr val="accent5">
                  <a:lumMod val="60000"/>
                  <a:lumOff val="40000"/>
                </a:schemeClr>
              </a:buClr>
              <a:buFont typeface="+mj-lt"/>
              <a:buAutoNum type="arabicParenR"/>
            </a:pPr>
            <a:r>
              <a:rPr lang="en-US" sz="2000" b="1" dirty="0" smtClean="0">
                <a:solidFill>
                  <a:srgbClr val="004494"/>
                </a:solidFill>
                <a:latin typeface="Arial Narrow"/>
                <a:cs typeface="Arial Narrow"/>
              </a:rPr>
              <a:t>V1.0 </a:t>
            </a:r>
            <a:r>
              <a:rPr lang="en-US" sz="2000" b="1" dirty="0">
                <a:solidFill>
                  <a:srgbClr val="004494"/>
                </a:solidFill>
                <a:latin typeface="Arial Narrow"/>
                <a:cs typeface="Arial Narrow"/>
              </a:rPr>
              <a:t>prepared in light of comments on </a:t>
            </a:r>
            <a:r>
              <a:rPr lang="en-US" sz="2000" b="1" dirty="0" smtClean="0">
                <a:solidFill>
                  <a:srgbClr val="004494"/>
                </a:solidFill>
                <a:latin typeface="Arial Narrow"/>
                <a:cs typeface="Arial Narrow"/>
              </a:rPr>
              <a:t>V0.2</a:t>
            </a:r>
            <a:endParaRPr lang="en-US" sz="2000" b="1" dirty="0">
              <a:solidFill>
                <a:srgbClr val="004494"/>
              </a:solidFill>
              <a:latin typeface="Arial Narrow"/>
              <a:cs typeface="Arial Narrow"/>
            </a:endParaRPr>
          </a:p>
          <a:p>
            <a:pPr marL="514350" lvl="0" indent="-514350">
              <a:spcBef>
                <a:spcPts val="0"/>
              </a:spcBef>
              <a:spcAft>
                <a:spcPts val="900"/>
              </a:spcAft>
              <a:buClr>
                <a:schemeClr val="accent5">
                  <a:lumMod val="60000"/>
                  <a:lumOff val="40000"/>
                </a:schemeClr>
              </a:buClr>
              <a:buFont typeface="+mj-lt"/>
              <a:buAutoNum type="arabicParenR"/>
            </a:pPr>
            <a:r>
              <a:rPr lang="en-US" sz="2000" b="1" dirty="0">
                <a:solidFill>
                  <a:srgbClr val="95B3D7"/>
                </a:solidFill>
                <a:latin typeface="Arial Narrow"/>
                <a:cs typeface="Arial Narrow"/>
              </a:rPr>
              <a:t>V1.0 submitted to GCOS SC </a:t>
            </a:r>
            <a:r>
              <a:rPr lang="en-US" sz="2000" b="1" dirty="0" smtClean="0">
                <a:solidFill>
                  <a:srgbClr val="95B3D7"/>
                </a:solidFill>
                <a:latin typeface="Arial Narrow"/>
                <a:cs typeface="Arial Narrow"/>
              </a:rPr>
              <a:t>September 2016</a:t>
            </a:r>
          </a:p>
          <a:p>
            <a:pPr marL="514350" lvl="0" indent="-514350">
              <a:spcBef>
                <a:spcPts val="0"/>
              </a:spcBef>
              <a:spcAft>
                <a:spcPts val="900"/>
              </a:spcAft>
              <a:buClr>
                <a:schemeClr val="accent5">
                  <a:lumMod val="60000"/>
                  <a:lumOff val="40000"/>
                </a:schemeClr>
              </a:buClr>
              <a:buFont typeface="+mj-lt"/>
              <a:buAutoNum type="arabicParenR"/>
            </a:pPr>
            <a:r>
              <a:rPr lang="en-US" sz="2000" b="1" dirty="0" smtClean="0">
                <a:solidFill>
                  <a:srgbClr val="004494"/>
                </a:solidFill>
                <a:latin typeface="Arial Narrow"/>
                <a:cs typeface="Arial Narrow"/>
              </a:rPr>
              <a:t>Final version to be submitted to UNFCCC Secretariat (14</a:t>
            </a:r>
            <a:r>
              <a:rPr lang="en-US" sz="2000" b="1" baseline="30000" dirty="0" smtClean="0">
                <a:solidFill>
                  <a:srgbClr val="004494"/>
                </a:solidFill>
                <a:latin typeface="Arial Narrow"/>
                <a:cs typeface="Arial Narrow"/>
              </a:rPr>
              <a:t>th</a:t>
            </a:r>
            <a:r>
              <a:rPr lang="en-US" sz="2000" b="1" dirty="0" smtClean="0">
                <a:solidFill>
                  <a:srgbClr val="004494"/>
                </a:solidFill>
                <a:latin typeface="Arial Narrow"/>
                <a:cs typeface="Arial Narrow"/>
              </a:rPr>
              <a:t> October 2016)</a:t>
            </a:r>
            <a:endParaRPr lang="en-US" sz="2000" b="1" dirty="0">
              <a:solidFill>
                <a:srgbClr val="004494"/>
              </a:solidFill>
              <a:latin typeface="Arial Narrow"/>
              <a:cs typeface="Arial Narrow"/>
            </a:endParaRPr>
          </a:p>
        </p:txBody>
      </p:sp>
    </p:spTree>
    <p:extLst>
      <p:ext uri="{BB962C8B-B14F-4D97-AF65-F5344CB8AC3E}">
        <p14:creationId xmlns:p14="http://schemas.microsoft.com/office/powerpoint/2010/main" val="1267160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Title 3"/>
          <p:cNvSpPr>
            <a:spLocks noGrp="1"/>
          </p:cNvSpPr>
          <p:nvPr>
            <p:ph type="title"/>
          </p:nvPr>
        </p:nvSpPr>
        <p:spPr>
          <a:xfrm>
            <a:off x="275577" y="-43991"/>
            <a:ext cx="8638419" cy="1143000"/>
          </a:xfrm>
        </p:spPr>
        <p:txBody>
          <a:bodyPr>
            <a:normAutofit fontScale="90000"/>
          </a:bodyPr>
          <a:lstStyle/>
          <a:p>
            <a:r>
              <a:rPr lang="en-GB" sz="4000" dirty="0" smtClean="0">
                <a:solidFill>
                  <a:srgbClr val="004494"/>
                </a:solidFill>
                <a:latin typeface="Arial"/>
                <a:cs typeface="Arial"/>
              </a:rPr>
              <a:t>IP 2016 Table </a:t>
            </a:r>
            <a:r>
              <a:rPr lang="en-GB" sz="4000" dirty="0">
                <a:solidFill>
                  <a:srgbClr val="004494"/>
                </a:solidFill>
                <a:latin typeface="Arial"/>
                <a:cs typeface="Arial"/>
              </a:rPr>
              <a:t>of </a:t>
            </a:r>
            <a:r>
              <a:rPr lang="en-GB" sz="4000" dirty="0" smtClean="0">
                <a:solidFill>
                  <a:srgbClr val="004494"/>
                </a:solidFill>
                <a:latin typeface="Arial"/>
                <a:cs typeface="Arial"/>
              </a:rPr>
              <a:t>Contents</a:t>
            </a:r>
            <a:r>
              <a:rPr lang="en-GB" dirty="0">
                <a:solidFill>
                  <a:srgbClr val="004494"/>
                </a:solidFill>
                <a:latin typeface="Arial"/>
                <a:cs typeface="Arial"/>
              </a:rPr>
              <a:t/>
            </a:r>
            <a:br>
              <a:rPr lang="en-GB" dirty="0">
                <a:solidFill>
                  <a:srgbClr val="004494"/>
                </a:solidFill>
                <a:latin typeface="Arial"/>
                <a:cs typeface="Arial"/>
              </a:rPr>
            </a:br>
            <a:r>
              <a:rPr lang="en-GB" sz="2000" dirty="0">
                <a:solidFill>
                  <a:srgbClr val="004494"/>
                </a:solidFill>
                <a:latin typeface="Arial"/>
                <a:cs typeface="Arial"/>
              </a:rPr>
              <a:t>THE GLOBAL OBSERVING SYSTEM FOR CLIMATE: IMPLEMENTATION </a:t>
            </a:r>
            <a:r>
              <a:rPr lang="en-GB" sz="2000" dirty="0" smtClean="0">
                <a:solidFill>
                  <a:srgbClr val="004494"/>
                </a:solidFill>
                <a:latin typeface="Arial"/>
                <a:cs typeface="Arial"/>
              </a:rPr>
              <a:t>NEEDS</a:t>
            </a:r>
            <a:endParaRPr lang="en-GB" sz="2000" dirty="0">
              <a:solidFill>
                <a:srgbClr val="004494"/>
              </a:solidFill>
              <a:latin typeface="Arial"/>
              <a:cs typeface="Arial"/>
            </a:endParaRPr>
          </a:p>
        </p:txBody>
      </p:sp>
      <p:sp>
        <p:nvSpPr>
          <p:cNvPr id="5" name="Content Placeholder 4"/>
          <p:cNvSpPr>
            <a:spLocks noGrp="1"/>
          </p:cNvSpPr>
          <p:nvPr>
            <p:ph idx="1"/>
          </p:nvPr>
        </p:nvSpPr>
        <p:spPr>
          <a:xfrm>
            <a:off x="239485" y="1524205"/>
            <a:ext cx="4126896" cy="4012813"/>
          </a:xfrm>
          <a:ln>
            <a:solidFill>
              <a:schemeClr val="tx1"/>
            </a:solidFill>
          </a:ln>
        </p:spPr>
        <p:txBody>
          <a:bodyPr>
            <a:normAutofit fontScale="25000" lnSpcReduction="20000"/>
          </a:bodyPr>
          <a:lstStyle/>
          <a:p>
            <a:pPr marL="0" indent="0">
              <a:buNone/>
            </a:pPr>
            <a:r>
              <a:rPr lang="en-US" sz="7400" b="1" dirty="0" smtClean="0">
                <a:solidFill>
                  <a:srgbClr val="004494"/>
                </a:solidFill>
                <a:latin typeface="Arial"/>
                <a:cs typeface="Arial"/>
              </a:rPr>
              <a:t>Part 1: MEETING THE NEEDS</a:t>
            </a:r>
          </a:p>
          <a:p>
            <a:pPr marL="0" indent="0">
              <a:buNone/>
            </a:pPr>
            <a:endParaRPr lang="en-US" sz="7400" b="1" dirty="0">
              <a:solidFill>
                <a:srgbClr val="004494"/>
              </a:solidFill>
              <a:latin typeface="Arial"/>
              <a:cs typeface="Arial"/>
            </a:endParaRPr>
          </a:p>
          <a:p>
            <a:pPr marL="361950" indent="-361950">
              <a:spcAft>
                <a:spcPts val="200"/>
              </a:spcAft>
              <a:buFont typeface="+mj-lt"/>
              <a:buAutoNum type="arabicPeriod"/>
            </a:pPr>
            <a:r>
              <a:rPr lang="en-US" sz="5600" b="1" dirty="0" smtClean="0">
                <a:solidFill>
                  <a:srgbClr val="004494"/>
                </a:solidFill>
                <a:latin typeface="Arial"/>
                <a:cs typeface="Arial"/>
              </a:rPr>
              <a:t>INTRODUCTION</a:t>
            </a:r>
            <a:endParaRPr lang="en-US" sz="5600" b="1" dirty="0">
              <a:solidFill>
                <a:srgbClr val="004494"/>
              </a:solidFill>
              <a:latin typeface="Arial"/>
              <a:cs typeface="Arial"/>
            </a:endParaRPr>
          </a:p>
          <a:p>
            <a:pPr marL="361950" indent="-361950">
              <a:spcAft>
                <a:spcPts val="200"/>
              </a:spcAft>
              <a:buFont typeface="+mj-lt"/>
              <a:buAutoNum type="arabicPeriod"/>
            </a:pPr>
            <a:r>
              <a:rPr lang="en-US" sz="5600" b="1" dirty="0" smtClean="0">
                <a:solidFill>
                  <a:srgbClr val="004494"/>
                </a:solidFill>
                <a:latin typeface="Arial"/>
                <a:cs typeface="Arial"/>
              </a:rPr>
              <a:t>IMPLEMENTATION</a:t>
            </a:r>
          </a:p>
          <a:p>
            <a:pPr marL="361950" indent="-361950">
              <a:spcAft>
                <a:spcPts val="200"/>
              </a:spcAft>
              <a:buFont typeface="+mj-lt"/>
              <a:buAutoNum type="arabicPeriod"/>
            </a:pPr>
            <a:r>
              <a:rPr lang="en-US" sz="5600" b="1" dirty="0" smtClean="0">
                <a:solidFill>
                  <a:srgbClr val="004494"/>
                </a:solidFill>
                <a:latin typeface="Arial"/>
                <a:cs typeface="Arial"/>
              </a:rPr>
              <a:t>OBSERVATIONS FOR ADAPTATION, MITIGATION AND CLIMATE INDICATORS</a:t>
            </a:r>
            <a:endParaRPr lang="en-US" sz="5600" b="1" dirty="0">
              <a:solidFill>
                <a:srgbClr val="004494"/>
              </a:solidFill>
              <a:latin typeface="Arial"/>
              <a:cs typeface="Arial"/>
            </a:endParaRPr>
          </a:p>
          <a:p>
            <a:pPr marL="361950" indent="-361950">
              <a:spcAft>
                <a:spcPts val="200"/>
              </a:spcAft>
              <a:buFont typeface="+mj-lt"/>
              <a:buAutoNum type="arabicPeriod"/>
            </a:pPr>
            <a:r>
              <a:rPr lang="en-US" sz="5600" b="1" dirty="0" smtClean="0">
                <a:solidFill>
                  <a:srgbClr val="004494"/>
                </a:solidFill>
                <a:latin typeface="Arial"/>
                <a:cs typeface="Arial"/>
              </a:rPr>
              <a:t>THE BROADER RELEVANCE OF CLIMATE OBSERVATIONS</a:t>
            </a:r>
            <a:endParaRPr lang="en-US" sz="5600" b="1" dirty="0">
              <a:solidFill>
                <a:srgbClr val="004494"/>
              </a:solidFill>
              <a:latin typeface="Arial"/>
              <a:cs typeface="Arial"/>
            </a:endParaRPr>
          </a:p>
          <a:p>
            <a:pPr marL="361950" indent="-361950">
              <a:spcAft>
                <a:spcPts val="200"/>
              </a:spcAft>
              <a:buFont typeface="+mj-lt"/>
              <a:buAutoNum type="arabicPeriod"/>
            </a:pPr>
            <a:r>
              <a:rPr lang="en-US" sz="5600" b="1" dirty="0" smtClean="0">
                <a:solidFill>
                  <a:srgbClr val="004494"/>
                </a:solidFill>
                <a:latin typeface="Arial"/>
                <a:cs typeface="Arial"/>
              </a:rPr>
              <a:t>CONSISTENT </a:t>
            </a:r>
            <a:r>
              <a:rPr lang="en-US" sz="5600" b="1" dirty="0">
                <a:solidFill>
                  <a:srgbClr val="004494"/>
                </a:solidFill>
                <a:latin typeface="Arial"/>
                <a:cs typeface="Arial"/>
              </a:rPr>
              <a:t>OBSERVATIONS ACROSS THE EARTH SYSTEM </a:t>
            </a:r>
            <a:r>
              <a:rPr lang="en-US" sz="5600" b="1" dirty="0" smtClean="0">
                <a:solidFill>
                  <a:srgbClr val="004494"/>
                </a:solidFill>
                <a:latin typeface="Arial"/>
                <a:cs typeface="Arial"/>
              </a:rPr>
              <a:t>CYCLES</a:t>
            </a:r>
          </a:p>
          <a:p>
            <a:pPr marL="361950" indent="-361950">
              <a:spcAft>
                <a:spcPts val="200"/>
              </a:spcAft>
              <a:buFont typeface="+mj-lt"/>
              <a:buAutoNum type="arabicPeriod"/>
            </a:pPr>
            <a:r>
              <a:rPr lang="en-US" sz="5600" b="1" dirty="0" smtClean="0">
                <a:solidFill>
                  <a:srgbClr val="004494"/>
                </a:solidFill>
                <a:latin typeface="Arial"/>
                <a:cs typeface="Arial"/>
              </a:rPr>
              <a:t>CAPACITY DEVELOPMENT , REGIONAL AND NATIONAL SUPPORT</a:t>
            </a:r>
          </a:p>
          <a:p>
            <a:pPr marL="0" indent="0">
              <a:buNone/>
            </a:pPr>
            <a:endParaRPr lang="en-US" sz="4800" b="1" dirty="0" smtClean="0">
              <a:solidFill>
                <a:srgbClr val="004494"/>
              </a:solidFill>
              <a:latin typeface="Arial"/>
              <a:cs typeface="Arial"/>
            </a:endParaRPr>
          </a:p>
        </p:txBody>
      </p:sp>
      <p:sp>
        <p:nvSpPr>
          <p:cNvPr id="7" name="Content Placeholder 4"/>
          <p:cNvSpPr txBox="1">
            <a:spLocks/>
          </p:cNvSpPr>
          <p:nvPr/>
        </p:nvSpPr>
        <p:spPr>
          <a:xfrm>
            <a:off x="4521198" y="1524205"/>
            <a:ext cx="4402666" cy="4012813"/>
          </a:xfrm>
          <a:prstGeom prst="rect">
            <a:avLst/>
          </a:prstGeom>
          <a:ln>
            <a:solidFill>
              <a:schemeClr val="tx1"/>
            </a:solidFill>
          </a:ln>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7400" b="1" dirty="0" smtClean="0">
                <a:solidFill>
                  <a:srgbClr val="004494"/>
                </a:solidFill>
                <a:latin typeface="Arial"/>
                <a:cs typeface="Arial"/>
              </a:rPr>
              <a:t>Part 2: DETAILED IMPLEMENTATION</a:t>
            </a:r>
          </a:p>
          <a:p>
            <a:pPr marL="0" indent="0">
              <a:buFont typeface="Arial"/>
              <a:buNone/>
            </a:pPr>
            <a:endParaRPr lang="en-US" sz="7400" dirty="0">
              <a:solidFill>
                <a:srgbClr val="004494"/>
              </a:solidFill>
              <a:latin typeface="Arial"/>
              <a:cs typeface="Arial"/>
            </a:endParaRPr>
          </a:p>
          <a:p>
            <a:pPr marL="361950" indent="-361950">
              <a:spcAft>
                <a:spcPts val="200"/>
              </a:spcAft>
              <a:buFont typeface="+mj-lt"/>
              <a:buAutoNum type="arabicPeriod"/>
            </a:pPr>
            <a:r>
              <a:rPr lang="en-US" sz="7200" dirty="0" smtClean="0">
                <a:solidFill>
                  <a:srgbClr val="004494"/>
                </a:solidFill>
                <a:latin typeface="Arial"/>
                <a:cs typeface="Arial"/>
              </a:rPr>
              <a:t>INTRODUCTION</a:t>
            </a:r>
          </a:p>
          <a:p>
            <a:pPr marL="361950" indent="-361950">
              <a:spcAft>
                <a:spcPts val="200"/>
              </a:spcAft>
              <a:buFont typeface="+mj-lt"/>
              <a:buAutoNum type="arabicPeriod"/>
            </a:pPr>
            <a:r>
              <a:rPr lang="en-US" sz="7200" dirty="0" smtClean="0">
                <a:solidFill>
                  <a:srgbClr val="004494"/>
                </a:solidFill>
                <a:latin typeface="Arial"/>
                <a:cs typeface="Arial"/>
              </a:rPr>
              <a:t>OVER-ARCHING </a:t>
            </a:r>
            <a:r>
              <a:rPr lang="en-US" sz="7200" dirty="0">
                <a:solidFill>
                  <a:srgbClr val="004494"/>
                </a:solidFill>
                <a:latin typeface="Arial"/>
                <a:cs typeface="Arial"/>
              </a:rPr>
              <a:t>&amp; CROSS-CUTTING ACTIONS</a:t>
            </a:r>
          </a:p>
          <a:p>
            <a:pPr marL="361950" indent="-361950">
              <a:spcAft>
                <a:spcPts val="200"/>
              </a:spcAft>
              <a:buFont typeface="+mj-lt"/>
              <a:buAutoNum type="arabicPeriod"/>
            </a:pPr>
            <a:r>
              <a:rPr lang="en-US" sz="7200" dirty="0" smtClean="0">
                <a:solidFill>
                  <a:srgbClr val="004494"/>
                </a:solidFill>
                <a:latin typeface="Arial"/>
                <a:cs typeface="Arial"/>
              </a:rPr>
              <a:t>ATMOSPHERIC </a:t>
            </a:r>
            <a:r>
              <a:rPr lang="en-US" sz="7200" dirty="0">
                <a:solidFill>
                  <a:srgbClr val="004494"/>
                </a:solidFill>
                <a:latin typeface="Arial"/>
                <a:cs typeface="Arial"/>
              </a:rPr>
              <a:t>CLIMATE OBSERVING SYSTEM </a:t>
            </a:r>
          </a:p>
          <a:p>
            <a:pPr marL="361950" indent="-361950">
              <a:spcAft>
                <a:spcPts val="200"/>
              </a:spcAft>
              <a:buFont typeface="+mj-lt"/>
              <a:buAutoNum type="arabicPeriod"/>
            </a:pPr>
            <a:r>
              <a:rPr lang="en-US" sz="7200" dirty="0" smtClean="0">
                <a:solidFill>
                  <a:srgbClr val="004494"/>
                </a:solidFill>
                <a:latin typeface="Arial"/>
                <a:cs typeface="Arial"/>
              </a:rPr>
              <a:t>OCEANIC </a:t>
            </a:r>
            <a:r>
              <a:rPr lang="en-US" sz="7200" dirty="0">
                <a:solidFill>
                  <a:srgbClr val="004494"/>
                </a:solidFill>
                <a:latin typeface="Arial"/>
                <a:cs typeface="Arial"/>
              </a:rPr>
              <a:t>CLIMATE OBSERVING SYSTEM</a:t>
            </a:r>
          </a:p>
          <a:p>
            <a:pPr marL="361950" indent="-361950">
              <a:spcAft>
                <a:spcPts val="200"/>
              </a:spcAft>
              <a:buFont typeface="+mj-lt"/>
              <a:buAutoNum type="arabicPeriod"/>
            </a:pPr>
            <a:r>
              <a:rPr lang="en-US" sz="7200" dirty="0" smtClean="0">
                <a:solidFill>
                  <a:srgbClr val="004494"/>
                </a:solidFill>
                <a:latin typeface="Arial"/>
                <a:cs typeface="Arial"/>
              </a:rPr>
              <a:t>TERRESTRIAL </a:t>
            </a:r>
            <a:r>
              <a:rPr lang="en-US" sz="7200" dirty="0">
                <a:solidFill>
                  <a:srgbClr val="004494"/>
                </a:solidFill>
                <a:latin typeface="Arial"/>
                <a:cs typeface="Arial"/>
              </a:rPr>
              <a:t>CLIMATE OBSERVING </a:t>
            </a:r>
            <a:r>
              <a:rPr lang="en-US" sz="7200" dirty="0" smtClean="0">
                <a:solidFill>
                  <a:srgbClr val="004494"/>
                </a:solidFill>
                <a:latin typeface="Arial"/>
                <a:cs typeface="Arial"/>
              </a:rPr>
              <a:t>SYSTEM</a:t>
            </a:r>
          </a:p>
          <a:p>
            <a:pPr marL="361950" indent="-361950">
              <a:spcAft>
                <a:spcPts val="200"/>
              </a:spcAft>
              <a:buFont typeface="+mj-lt"/>
              <a:buAutoNum type="arabicPeriod"/>
            </a:pPr>
            <a:r>
              <a:rPr lang="en-US" sz="7200" dirty="0" smtClean="0">
                <a:solidFill>
                  <a:srgbClr val="004494"/>
                </a:solidFill>
                <a:latin typeface="Arial"/>
                <a:cs typeface="Arial"/>
              </a:rPr>
              <a:t>LIST OF ACTIONS</a:t>
            </a:r>
            <a:endParaRPr lang="en-US" sz="7200" dirty="0">
              <a:solidFill>
                <a:srgbClr val="004494"/>
              </a:solidFill>
              <a:latin typeface="Arial"/>
              <a:cs typeface="Arial"/>
            </a:endParaRPr>
          </a:p>
          <a:p>
            <a:pPr marL="0" indent="0">
              <a:buFont typeface="Arial"/>
              <a:buNone/>
            </a:pPr>
            <a:endParaRPr lang="en-US" sz="4800" b="1" dirty="0">
              <a:solidFill>
                <a:srgbClr val="004494"/>
              </a:solidFill>
              <a:latin typeface="Arial"/>
              <a:cs typeface="Arial"/>
            </a:endParaRPr>
          </a:p>
          <a:p>
            <a:pPr marL="0" indent="0">
              <a:buFont typeface="Arial"/>
              <a:buNone/>
            </a:pPr>
            <a:r>
              <a:rPr lang="en-US" sz="4800" b="1" dirty="0" smtClean="0">
                <a:solidFill>
                  <a:srgbClr val="004494"/>
                </a:solidFill>
                <a:latin typeface="Arial"/>
                <a:cs typeface="Arial"/>
              </a:rPr>
              <a:t>APPENDICES</a:t>
            </a:r>
            <a:endParaRPr lang="en-US" sz="4800" b="1" dirty="0">
              <a:solidFill>
                <a:srgbClr val="004494"/>
              </a:solidFill>
              <a:latin typeface="Arial"/>
              <a:cs typeface="Arial"/>
            </a:endParaRPr>
          </a:p>
          <a:p>
            <a:pPr marL="0" indent="0">
              <a:buFont typeface="Arial"/>
              <a:buNone/>
            </a:pPr>
            <a:r>
              <a:rPr lang="en-US" sz="4800" dirty="0">
                <a:solidFill>
                  <a:srgbClr val="004494"/>
                </a:solidFill>
                <a:latin typeface="Arial"/>
                <a:cs typeface="Arial"/>
              </a:rPr>
              <a:t>APPENDIX 1: </a:t>
            </a:r>
            <a:r>
              <a:rPr lang="en-US" sz="4800" dirty="0" smtClean="0">
                <a:solidFill>
                  <a:srgbClr val="004494"/>
                </a:solidFill>
                <a:latin typeface="Arial"/>
                <a:cs typeface="Arial"/>
              </a:rPr>
              <a:t>CONTRIBUTORS</a:t>
            </a:r>
            <a:endParaRPr lang="en-US" sz="4800" dirty="0">
              <a:solidFill>
                <a:srgbClr val="004494"/>
              </a:solidFill>
              <a:latin typeface="Arial"/>
              <a:cs typeface="Arial"/>
            </a:endParaRPr>
          </a:p>
          <a:p>
            <a:pPr marL="0" indent="0">
              <a:buFont typeface="Arial"/>
              <a:buNone/>
            </a:pPr>
            <a:r>
              <a:rPr lang="en-US" sz="4800" dirty="0">
                <a:solidFill>
                  <a:srgbClr val="004494"/>
                </a:solidFill>
                <a:latin typeface="Arial"/>
                <a:cs typeface="Arial"/>
              </a:rPr>
              <a:t>APPENDIX 3: </a:t>
            </a:r>
            <a:r>
              <a:rPr lang="en-US" sz="4800" dirty="0" smtClean="0">
                <a:solidFill>
                  <a:srgbClr val="004494"/>
                </a:solidFill>
                <a:latin typeface="Arial"/>
                <a:cs typeface="Arial"/>
              </a:rPr>
              <a:t>GLOSSARY OF ACRONYMNS</a:t>
            </a:r>
            <a:endParaRPr lang="en-US" sz="4800" dirty="0">
              <a:solidFill>
                <a:srgbClr val="004494"/>
              </a:solidFill>
              <a:latin typeface="Arial"/>
              <a:cs typeface="Arial"/>
            </a:endParaRPr>
          </a:p>
        </p:txBody>
      </p:sp>
      <p:sp>
        <p:nvSpPr>
          <p:cNvPr id="6" name="Content Placeholder 4"/>
          <p:cNvSpPr txBox="1">
            <a:spLocks/>
          </p:cNvSpPr>
          <p:nvPr/>
        </p:nvSpPr>
        <p:spPr>
          <a:xfrm>
            <a:off x="193983" y="5705084"/>
            <a:ext cx="8729133" cy="1006711"/>
          </a:xfrm>
          <a:prstGeom prst="rect">
            <a:avLst/>
          </a:prstGeom>
          <a:noFill/>
          <a:ln>
            <a:solidFill>
              <a:schemeClr val="tx1"/>
            </a:solidFill>
          </a:ln>
        </p:spPr>
        <p:txBody>
          <a:bodyPr vert="horz" lIns="91440" tIns="45720" rIns="91440" bIns="45720" rtlCol="0">
            <a:normAutofit fontScale="250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7400" b="1" dirty="0" smtClean="0">
                <a:solidFill>
                  <a:srgbClr val="004494"/>
                </a:solidFill>
                <a:latin typeface="Arial"/>
                <a:cs typeface="Arial"/>
              </a:rPr>
              <a:t>Annexes:</a:t>
            </a:r>
          </a:p>
          <a:p>
            <a:pPr marL="0" indent="0">
              <a:buFont typeface="Arial"/>
              <a:buNone/>
            </a:pPr>
            <a:r>
              <a:rPr lang="en-US" sz="8000" dirty="0">
                <a:solidFill>
                  <a:srgbClr val="004494"/>
                </a:solidFill>
                <a:latin typeface="Arial"/>
                <a:cs typeface="Arial"/>
              </a:rPr>
              <a:t>ECV PRODUCT </a:t>
            </a:r>
            <a:r>
              <a:rPr lang="en-US" sz="8000" dirty="0" smtClean="0">
                <a:solidFill>
                  <a:srgbClr val="004494"/>
                </a:solidFill>
                <a:latin typeface="Arial"/>
                <a:cs typeface="Arial"/>
              </a:rPr>
              <a:t>REQUIREMENTS </a:t>
            </a:r>
          </a:p>
          <a:p>
            <a:pPr marL="0" indent="0">
              <a:buFont typeface="Arial"/>
              <a:buNone/>
            </a:pPr>
            <a:r>
              <a:rPr lang="en-US" sz="8000" dirty="0" smtClean="0">
                <a:solidFill>
                  <a:srgbClr val="004494"/>
                </a:solidFill>
                <a:latin typeface="Arial"/>
                <a:cs typeface="Arial"/>
              </a:rPr>
              <a:t>Basic Terminology for Data Records Related to Climate</a:t>
            </a:r>
            <a:endParaRPr lang="en-US" sz="8000" dirty="0">
              <a:solidFill>
                <a:srgbClr val="004494"/>
              </a:solidFill>
              <a:latin typeface="Arial"/>
              <a:cs typeface="Arial"/>
            </a:endParaRPr>
          </a:p>
        </p:txBody>
      </p:sp>
      <p:sp>
        <p:nvSpPr>
          <p:cNvPr id="8" name="Content Placeholder 4"/>
          <p:cNvSpPr txBox="1">
            <a:spLocks/>
          </p:cNvSpPr>
          <p:nvPr/>
        </p:nvSpPr>
        <p:spPr>
          <a:xfrm>
            <a:off x="239485" y="1010787"/>
            <a:ext cx="8698895" cy="411235"/>
          </a:xfrm>
          <a:prstGeom prst="rect">
            <a:avLst/>
          </a:prstGeom>
          <a:ln>
            <a:solidFill>
              <a:schemeClr val="tx1"/>
            </a:solidFill>
          </a:ln>
        </p:spPr>
        <p:txBody>
          <a:bodyPr vert="horz" lIns="91440" tIns="45720" rIns="91440" bIns="45720" rtlCol="0">
            <a:normAutofit fontScale="32500" lnSpcReduction="20000"/>
          </a:bodyPr>
          <a:lst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Font typeface="Arial"/>
              <a:buNone/>
            </a:pPr>
            <a:r>
              <a:rPr lang="en-US" sz="7400" b="1" dirty="0" smtClean="0">
                <a:solidFill>
                  <a:srgbClr val="004494"/>
                </a:solidFill>
                <a:latin typeface="Arial"/>
                <a:cs typeface="Arial"/>
              </a:rPr>
              <a:t>EXECUTIVE SUMMARY</a:t>
            </a:r>
            <a:endParaRPr lang="en-US" sz="7200" dirty="0">
              <a:solidFill>
                <a:srgbClr val="004494"/>
              </a:solidFill>
              <a:latin typeface="Arial"/>
              <a:cs typeface="Arial"/>
            </a:endParaRPr>
          </a:p>
        </p:txBody>
      </p:sp>
    </p:spTree>
    <p:extLst>
      <p:ext uri="{BB962C8B-B14F-4D97-AF65-F5344CB8AC3E}">
        <p14:creationId xmlns:p14="http://schemas.microsoft.com/office/powerpoint/2010/main" val="15608959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alphaModFix amt="24000"/>
          </a:blip>
          <a:stretch>
            <a:fillRect/>
          </a:stretch>
        </p:blipFill>
        <p:spPr>
          <a:xfrm>
            <a:off x="5270500" y="3005783"/>
            <a:ext cx="3873500" cy="3852217"/>
          </a:xfrm>
          <a:prstGeom prst="rect">
            <a:avLst/>
          </a:prstGeom>
        </p:spPr>
      </p:pic>
      <p:sp>
        <p:nvSpPr>
          <p:cNvPr id="2" name="Title 1"/>
          <p:cNvSpPr>
            <a:spLocks noGrp="1"/>
          </p:cNvSpPr>
          <p:nvPr>
            <p:ph type="title" idx="4294967295"/>
          </p:nvPr>
        </p:nvSpPr>
        <p:spPr>
          <a:xfrm>
            <a:off x="291783" y="323346"/>
            <a:ext cx="7870825" cy="430212"/>
          </a:xfrm>
        </p:spPr>
        <p:txBody>
          <a:bodyPr>
            <a:normAutofit/>
          </a:bodyPr>
          <a:lstStyle/>
          <a:p>
            <a:r>
              <a:rPr lang="en-US" dirty="0" smtClean="0">
                <a:solidFill>
                  <a:srgbClr val="004494"/>
                </a:solidFill>
                <a:latin typeface="Arial"/>
                <a:cs typeface="Arial"/>
              </a:rPr>
              <a:t>2. Implementation will</a:t>
            </a:r>
            <a:endParaRPr lang="en-US" dirty="0">
              <a:solidFill>
                <a:srgbClr val="004494"/>
              </a:solidFill>
              <a:latin typeface="Arial"/>
              <a:cs typeface="Arial"/>
            </a:endParaRPr>
          </a:p>
        </p:txBody>
      </p:sp>
      <p:sp>
        <p:nvSpPr>
          <p:cNvPr id="3" name="Content Placeholder 2"/>
          <p:cNvSpPr>
            <a:spLocks noGrp="1"/>
          </p:cNvSpPr>
          <p:nvPr>
            <p:ph idx="4294967295"/>
          </p:nvPr>
        </p:nvSpPr>
        <p:spPr>
          <a:xfrm>
            <a:off x="291783" y="1090130"/>
            <a:ext cx="8616215" cy="5551211"/>
          </a:xfrm>
        </p:spPr>
        <p:txBody>
          <a:bodyPr>
            <a:normAutofit lnSpcReduction="10000"/>
          </a:bodyPr>
          <a:lstStyle/>
          <a:p>
            <a:pPr marL="514350" lvl="0" indent="-514350">
              <a:lnSpc>
                <a:spcPct val="100000"/>
              </a:lnSpc>
              <a:spcBef>
                <a:spcPts val="0"/>
              </a:spcBef>
              <a:spcAft>
                <a:spcPts val="1200"/>
              </a:spcAft>
              <a:buClr>
                <a:schemeClr val="accent5">
                  <a:lumMod val="60000"/>
                  <a:lumOff val="40000"/>
                </a:schemeClr>
              </a:buClr>
              <a:buFont typeface="+mj-ea"/>
              <a:buAutoNum type="circleNumDbPlain"/>
            </a:pPr>
            <a:r>
              <a:rPr lang="en-US" sz="2800" dirty="0" smtClean="0">
                <a:solidFill>
                  <a:srgbClr val="004494"/>
                </a:solidFill>
                <a:latin typeface="Arial"/>
                <a:cs typeface="Arial"/>
              </a:rPr>
              <a:t>Ensure </a:t>
            </a:r>
            <a:r>
              <a:rPr lang="en-US" sz="2800" dirty="0">
                <a:solidFill>
                  <a:srgbClr val="004494"/>
                </a:solidFill>
                <a:latin typeface="Arial"/>
                <a:cs typeface="Arial"/>
              </a:rPr>
              <a:t>that the climate system continues to be </a:t>
            </a:r>
            <a:r>
              <a:rPr lang="en-US" sz="2800" dirty="0" smtClean="0">
                <a:solidFill>
                  <a:srgbClr val="004494"/>
                </a:solidFill>
                <a:latin typeface="Arial"/>
                <a:cs typeface="Arial"/>
              </a:rPr>
              <a:t>monitored</a:t>
            </a:r>
            <a:endParaRPr lang="en-US" sz="2800" dirty="0">
              <a:solidFill>
                <a:srgbClr val="004494"/>
              </a:solidFill>
              <a:latin typeface="Arial"/>
              <a:cs typeface="Arial"/>
            </a:endParaRPr>
          </a:p>
          <a:p>
            <a:pPr marL="514350" lvl="0" indent="-514350">
              <a:lnSpc>
                <a:spcPct val="100000"/>
              </a:lnSpc>
              <a:spcBef>
                <a:spcPts val="0"/>
              </a:spcBef>
              <a:spcAft>
                <a:spcPts val="1200"/>
              </a:spcAft>
              <a:buClr>
                <a:schemeClr val="accent5">
                  <a:lumMod val="60000"/>
                  <a:lumOff val="40000"/>
                </a:schemeClr>
              </a:buClr>
              <a:buFont typeface="+mj-ea"/>
              <a:buAutoNum type="circleNumDbPlain"/>
            </a:pPr>
            <a:r>
              <a:rPr lang="en-US" sz="2800" dirty="0" smtClean="0">
                <a:solidFill>
                  <a:srgbClr val="004494"/>
                </a:solidFill>
                <a:latin typeface="Arial"/>
                <a:cs typeface="Arial"/>
              </a:rPr>
              <a:t>Improve </a:t>
            </a:r>
            <a:r>
              <a:rPr lang="en-US" sz="2800" dirty="0">
                <a:solidFill>
                  <a:srgbClr val="004494"/>
                </a:solidFill>
                <a:latin typeface="Arial"/>
                <a:cs typeface="Arial"/>
              </a:rPr>
              <a:t>global, regional and local long-term climate </a:t>
            </a:r>
            <a:r>
              <a:rPr lang="en-US" sz="2800" dirty="0" smtClean="0">
                <a:solidFill>
                  <a:srgbClr val="004494"/>
                </a:solidFill>
                <a:latin typeface="Arial"/>
                <a:cs typeface="Arial"/>
              </a:rPr>
              <a:t>forecasts by; Filling </a:t>
            </a:r>
            <a:r>
              <a:rPr lang="en-US" sz="2800" dirty="0">
                <a:solidFill>
                  <a:srgbClr val="004494"/>
                </a:solidFill>
                <a:latin typeface="Arial"/>
                <a:cs typeface="Arial"/>
              </a:rPr>
              <a:t>gaps in network </a:t>
            </a:r>
            <a:r>
              <a:rPr lang="en-US" sz="2800" dirty="0" smtClean="0">
                <a:solidFill>
                  <a:srgbClr val="004494"/>
                </a:solidFill>
                <a:latin typeface="Arial"/>
                <a:cs typeface="Arial"/>
              </a:rPr>
              <a:t>coverage</a:t>
            </a:r>
            <a:r>
              <a:rPr lang="en-US" sz="2800" dirty="0">
                <a:solidFill>
                  <a:srgbClr val="004494"/>
                </a:solidFill>
                <a:latin typeface="Arial"/>
                <a:cs typeface="Arial"/>
              </a:rPr>
              <a:t>;</a:t>
            </a:r>
            <a:r>
              <a:rPr lang="en-US" sz="2800" dirty="0" smtClean="0">
                <a:solidFill>
                  <a:srgbClr val="004494"/>
                </a:solidFill>
                <a:latin typeface="Arial"/>
                <a:cs typeface="Arial"/>
              </a:rPr>
              <a:t> </a:t>
            </a:r>
            <a:r>
              <a:rPr lang="en-US" sz="2800" dirty="0">
                <a:solidFill>
                  <a:srgbClr val="004494"/>
                </a:solidFill>
                <a:latin typeface="Arial"/>
                <a:cs typeface="Arial"/>
              </a:rPr>
              <a:t>Refining ECV </a:t>
            </a:r>
            <a:r>
              <a:rPr lang="en-US" sz="2800" dirty="0" smtClean="0">
                <a:solidFill>
                  <a:srgbClr val="004494"/>
                </a:solidFill>
                <a:latin typeface="Arial"/>
                <a:cs typeface="Arial"/>
              </a:rPr>
              <a:t>Requirements; Improving techniques; Addressing Global Cycles </a:t>
            </a:r>
            <a:endParaRPr lang="en-US" sz="2800" dirty="0">
              <a:solidFill>
                <a:srgbClr val="004494"/>
              </a:solidFill>
              <a:latin typeface="Arial"/>
              <a:cs typeface="Arial"/>
            </a:endParaRPr>
          </a:p>
          <a:p>
            <a:pPr marL="514350" lvl="0" indent="-514350">
              <a:lnSpc>
                <a:spcPct val="100000"/>
              </a:lnSpc>
              <a:spcBef>
                <a:spcPts val="0"/>
              </a:spcBef>
              <a:spcAft>
                <a:spcPts val="1200"/>
              </a:spcAft>
              <a:buClr>
                <a:schemeClr val="accent5">
                  <a:lumMod val="60000"/>
                  <a:lumOff val="40000"/>
                </a:schemeClr>
              </a:buClr>
              <a:buFont typeface="+mj-ea"/>
              <a:buAutoNum type="circleNumDbPlain"/>
            </a:pPr>
            <a:r>
              <a:rPr lang="en-US" sz="2800" dirty="0" smtClean="0">
                <a:solidFill>
                  <a:srgbClr val="004494"/>
                </a:solidFill>
                <a:latin typeface="Arial"/>
                <a:cs typeface="Arial"/>
              </a:rPr>
              <a:t>Support adaptation</a:t>
            </a:r>
            <a:endParaRPr lang="en-US" sz="2800" dirty="0">
              <a:solidFill>
                <a:srgbClr val="004494"/>
              </a:solidFill>
              <a:latin typeface="Arial"/>
              <a:cs typeface="Arial"/>
            </a:endParaRPr>
          </a:p>
          <a:p>
            <a:pPr marL="514350" lvl="0" indent="-514350">
              <a:lnSpc>
                <a:spcPct val="100000"/>
              </a:lnSpc>
              <a:spcBef>
                <a:spcPts val="0"/>
              </a:spcBef>
              <a:spcAft>
                <a:spcPts val="1200"/>
              </a:spcAft>
              <a:buClr>
                <a:schemeClr val="accent5">
                  <a:lumMod val="60000"/>
                  <a:lumOff val="40000"/>
                </a:schemeClr>
              </a:buClr>
              <a:buFont typeface="+mj-ea"/>
              <a:buAutoNum type="circleNumDbPlain"/>
            </a:pPr>
            <a:r>
              <a:rPr lang="en-US" sz="2800" dirty="0" smtClean="0">
                <a:solidFill>
                  <a:srgbClr val="004494"/>
                </a:solidFill>
                <a:latin typeface="Arial"/>
                <a:cs typeface="Arial"/>
              </a:rPr>
              <a:t>Improve </a:t>
            </a:r>
            <a:r>
              <a:rPr lang="en-US" sz="2800" dirty="0">
                <a:solidFill>
                  <a:srgbClr val="004494"/>
                </a:solidFill>
                <a:latin typeface="Arial"/>
                <a:cs typeface="Arial"/>
              </a:rPr>
              <a:t>the provision of useful information to </a:t>
            </a:r>
            <a:r>
              <a:rPr lang="en-US" sz="2800" dirty="0" smtClean="0">
                <a:solidFill>
                  <a:srgbClr val="004494"/>
                </a:solidFill>
                <a:latin typeface="Arial"/>
                <a:cs typeface="Arial"/>
              </a:rPr>
              <a:t>users </a:t>
            </a:r>
            <a:endParaRPr lang="en-US" sz="2800" dirty="0">
              <a:solidFill>
                <a:srgbClr val="004494"/>
              </a:solidFill>
              <a:latin typeface="Arial"/>
              <a:cs typeface="Arial"/>
            </a:endParaRPr>
          </a:p>
          <a:p>
            <a:pPr marL="514350" lvl="0" indent="-514350">
              <a:lnSpc>
                <a:spcPct val="100000"/>
              </a:lnSpc>
              <a:spcBef>
                <a:spcPts val="0"/>
              </a:spcBef>
              <a:spcAft>
                <a:spcPts val="1200"/>
              </a:spcAft>
              <a:buClr>
                <a:schemeClr val="accent5">
                  <a:lumMod val="60000"/>
                  <a:lumOff val="40000"/>
                </a:schemeClr>
              </a:buClr>
              <a:buFont typeface="+mj-ea"/>
              <a:buAutoNum type="circleNumDbPlain"/>
            </a:pPr>
            <a:r>
              <a:rPr lang="en-US" sz="2800" dirty="0" smtClean="0">
                <a:solidFill>
                  <a:srgbClr val="004494"/>
                </a:solidFill>
                <a:latin typeface="Arial"/>
                <a:cs typeface="Arial"/>
              </a:rPr>
              <a:t>Observe </a:t>
            </a:r>
            <a:r>
              <a:rPr lang="en-US" sz="2800" dirty="0">
                <a:solidFill>
                  <a:srgbClr val="004494"/>
                </a:solidFill>
                <a:latin typeface="Arial"/>
                <a:cs typeface="Arial"/>
              </a:rPr>
              <a:t>additional </a:t>
            </a:r>
            <a:r>
              <a:rPr lang="en-US" sz="2800" dirty="0" smtClean="0">
                <a:solidFill>
                  <a:srgbClr val="004494"/>
                </a:solidFill>
                <a:latin typeface="Arial"/>
                <a:cs typeface="Arial"/>
              </a:rPr>
              <a:t>parameters</a:t>
            </a:r>
            <a:endParaRPr lang="en-US" sz="2800" dirty="0">
              <a:solidFill>
                <a:srgbClr val="004494"/>
              </a:solidFill>
              <a:latin typeface="Arial"/>
              <a:cs typeface="Arial"/>
            </a:endParaRPr>
          </a:p>
          <a:p>
            <a:pPr marL="514350" lvl="0" indent="-514350">
              <a:lnSpc>
                <a:spcPct val="100000"/>
              </a:lnSpc>
              <a:spcBef>
                <a:spcPts val="0"/>
              </a:spcBef>
              <a:spcAft>
                <a:spcPts val="1200"/>
              </a:spcAft>
              <a:buClr>
                <a:schemeClr val="accent5">
                  <a:lumMod val="60000"/>
                  <a:lumOff val="40000"/>
                </a:schemeClr>
              </a:buClr>
              <a:buFont typeface="+mj-ea"/>
              <a:buAutoNum type="circleNumDbPlain"/>
            </a:pPr>
            <a:r>
              <a:rPr lang="en-US" sz="2800" dirty="0" smtClean="0">
                <a:solidFill>
                  <a:srgbClr val="004494"/>
                </a:solidFill>
                <a:latin typeface="Arial"/>
                <a:cs typeface="Arial"/>
              </a:rPr>
              <a:t>Improve </a:t>
            </a:r>
            <a:r>
              <a:rPr lang="en-US" sz="2800" dirty="0">
                <a:solidFill>
                  <a:srgbClr val="004494"/>
                </a:solidFill>
                <a:latin typeface="Arial"/>
                <a:cs typeface="Arial"/>
              </a:rPr>
              <a:t>the communication of the state of the </a:t>
            </a:r>
            <a:r>
              <a:rPr lang="en-US" sz="2800" dirty="0" smtClean="0">
                <a:solidFill>
                  <a:srgbClr val="004494"/>
                </a:solidFill>
                <a:latin typeface="Arial"/>
                <a:cs typeface="Arial"/>
              </a:rPr>
              <a:t>climate </a:t>
            </a:r>
            <a:endParaRPr lang="en-US" sz="2800" dirty="0">
              <a:solidFill>
                <a:srgbClr val="004494"/>
              </a:solidFill>
              <a:latin typeface="Arial"/>
              <a:cs typeface="Arial"/>
            </a:endParaRPr>
          </a:p>
          <a:p>
            <a:pPr marL="514350" lvl="0" indent="-514350">
              <a:lnSpc>
                <a:spcPct val="100000"/>
              </a:lnSpc>
              <a:spcBef>
                <a:spcPts val="0"/>
              </a:spcBef>
              <a:spcAft>
                <a:spcPts val="1200"/>
              </a:spcAft>
              <a:buClr>
                <a:schemeClr val="accent5">
                  <a:lumMod val="60000"/>
                  <a:lumOff val="40000"/>
                </a:schemeClr>
              </a:buClr>
              <a:buFont typeface="+mj-ea"/>
              <a:buAutoNum type="circleNumDbPlain"/>
            </a:pPr>
            <a:r>
              <a:rPr lang="en-US" sz="2800" dirty="0" smtClean="0">
                <a:solidFill>
                  <a:srgbClr val="004494"/>
                </a:solidFill>
                <a:latin typeface="Arial"/>
                <a:cs typeface="Arial"/>
              </a:rPr>
              <a:t>Improve collaboration</a:t>
            </a:r>
            <a:endParaRPr lang="en-US" sz="2800" dirty="0">
              <a:solidFill>
                <a:srgbClr val="004494"/>
              </a:solidFill>
              <a:latin typeface="Arial"/>
              <a:cs typeface="Arial"/>
            </a:endParaRPr>
          </a:p>
        </p:txBody>
      </p:sp>
    </p:spTree>
    <p:extLst>
      <p:ext uri="{BB962C8B-B14F-4D97-AF65-F5344CB8AC3E}">
        <p14:creationId xmlns:p14="http://schemas.microsoft.com/office/powerpoint/2010/main" val="17198694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TextBox 3"/>
          <p:cNvSpPr txBox="1">
            <a:spLocks noChangeArrowheads="1"/>
          </p:cNvSpPr>
          <p:nvPr/>
        </p:nvSpPr>
        <p:spPr bwMode="auto">
          <a:xfrm>
            <a:off x="7776117" y="0"/>
            <a:ext cx="1367883" cy="246221"/>
          </a:xfrm>
          <a:prstGeom prst="rect">
            <a:avLst/>
          </a:prstGeom>
          <a:noFill/>
          <a:ln w="9525">
            <a:noFill/>
            <a:miter lim="800000"/>
            <a:headEnd/>
            <a:tailEnd/>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smtClean="0">
                <a:solidFill>
                  <a:prstClr val="white">
                    <a:lumMod val="50000"/>
                  </a:prstClr>
                </a:solidFill>
              </a:rPr>
              <a:t>Status report version</a:t>
            </a:r>
            <a:endParaRPr lang="en-US" sz="1000" dirty="0">
              <a:solidFill>
                <a:prstClr val="white">
                  <a:lumMod val="50000"/>
                </a:prstClr>
              </a:solidFill>
            </a:endParaRPr>
          </a:p>
        </p:txBody>
      </p:sp>
      <p:pic>
        <p:nvPicPr>
          <p:cNvPr id="4" name="Picture 3" descr="Screen Shot 2016-03-01 at 16.21.4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3646" y="921600"/>
            <a:ext cx="6796708" cy="5014800"/>
          </a:xfrm>
          <a:prstGeom prst="rect">
            <a:avLst/>
          </a:prstGeom>
          <a:ln>
            <a:solidFill>
              <a:srgbClr val="4F81BD"/>
            </a:solidFill>
          </a:ln>
          <a:effectLst>
            <a:outerShdw blurRad="50800" dist="38100" dir="2700000" algn="tl" rotWithShape="0">
              <a:prstClr val="black">
                <a:alpha val="40000"/>
              </a:prstClr>
            </a:outerShdw>
          </a:effectLst>
        </p:spPr>
      </p:pic>
      <p:sp>
        <p:nvSpPr>
          <p:cNvPr id="2" name="TextBox 1"/>
          <p:cNvSpPr txBox="1"/>
          <p:nvPr/>
        </p:nvSpPr>
        <p:spPr>
          <a:xfrm>
            <a:off x="256436" y="144137"/>
            <a:ext cx="6660798" cy="523220"/>
          </a:xfrm>
          <a:prstGeom prst="rect">
            <a:avLst/>
          </a:prstGeom>
          <a:noFill/>
        </p:spPr>
        <p:txBody>
          <a:bodyPr wrap="none" rtlCol="0">
            <a:spAutoFit/>
          </a:bodyPr>
          <a:lstStyle/>
          <a:p>
            <a:r>
              <a:rPr lang="en-US" sz="2800" b="1" dirty="0" smtClean="0">
                <a:solidFill>
                  <a:srgbClr val="004494"/>
                </a:solidFill>
                <a:latin typeface="Arial"/>
                <a:cs typeface="Arial"/>
              </a:rPr>
              <a:t>2. Implementation provides continuity</a:t>
            </a:r>
            <a:endParaRPr lang="en-US" sz="2800" b="1" dirty="0">
              <a:solidFill>
                <a:srgbClr val="004494"/>
              </a:solidFill>
              <a:latin typeface="Arial"/>
              <a:cs typeface="Arial"/>
            </a:endParaRPr>
          </a:p>
        </p:txBody>
      </p:sp>
    </p:spTree>
    <p:extLst>
      <p:ext uri="{BB962C8B-B14F-4D97-AF65-F5344CB8AC3E}">
        <p14:creationId xmlns:p14="http://schemas.microsoft.com/office/powerpoint/2010/main" val="7151171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0723" name="TextBox 3"/>
          <p:cNvSpPr txBox="1">
            <a:spLocks noChangeArrowheads="1"/>
          </p:cNvSpPr>
          <p:nvPr/>
        </p:nvSpPr>
        <p:spPr bwMode="auto">
          <a:xfrm>
            <a:off x="8298847" y="0"/>
            <a:ext cx="845153" cy="246221"/>
          </a:xfrm>
          <a:prstGeom prst="rect">
            <a:avLst/>
          </a:prstGeom>
          <a:noFill/>
          <a:ln w="9525">
            <a:noFill/>
            <a:miter lim="800000"/>
            <a:headEnd/>
            <a:tailEnd/>
          </a:ln>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r>
              <a:rPr lang="en-US" sz="1000" dirty="0" smtClean="0">
                <a:solidFill>
                  <a:schemeClr val="bg1">
                    <a:lumMod val="50000"/>
                  </a:schemeClr>
                </a:solidFill>
              </a:rPr>
              <a:t>NIP version</a:t>
            </a:r>
            <a:endParaRPr lang="en-US" sz="1000" dirty="0">
              <a:solidFill>
                <a:schemeClr val="bg1">
                  <a:lumMod val="50000"/>
                </a:schemeClr>
              </a:solidFill>
            </a:endParaRPr>
          </a:p>
        </p:txBody>
      </p:sp>
      <p:pic>
        <p:nvPicPr>
          <p:cNvPr id="2" name="Picture 1" descr="Screen Shot 2016-09-30 at 10.37.0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07" y="920993"/>
            <a:ext cx="8575386" cy="5016014"/>
          </a:xfrm>
          <a:prstGeom prst="rect">
            <a:avLst/>
          </a:prstGeom>
          <a:ln>
            <a:solidFill>
              <a:srgbClr val="4F81BD"/>
            </a:solidFill>
          </a:ln>
          <a:effectLst>
            <a:outerShdw blurRad="50800" dist="38100" dir="2700000" algn="tl" rotWithShape="0">
              <a:prstClr val="black">
                <a:alpha val="40000"/>
              </a:prstClr>
            </a:outerShdw>
          </a:effectLst>
        </p:spPr>
      </p:pic>
      <p:sp>
        <p:nvSpPr>
          <p:cNvPr id="3" name="TextBox 2"/>
          <p:cNvSpPr txBox="1"/>
          <p:nvPr/>
        </p:nvSpPr>
        <p:spPr>
          <a:xfrm>
            <a:off x="402605" y="6076235"/>
            <a:ext cx="8338791" cy="523220"/>
          </a:xfrm>
          <a:prstGeom prst="rect">
            <a:avLst/>
          </a:prstGeom>
          <a:noFill/>
        </p:spPr>
        <p:txBody>
          <a:bodyPr wrap="square" rtlCol="0">
            <a:spAutoFit/>
          </a:bodyPr>
          <a:lstStyle/>
          <a:p>
            <a:pPr algn="ctr"/>
            <a:r>
              <a:rPr lang="en-US" sz="1400" b="1" dirty="0" smtClean="0">
                <a:solidFill>
                  <a:srgbClr val="C00000"/>
                </a:solidFill>
                <a:latin typeface="Arial"/>
                <a:cs typeface="Arial"/>
              </a:rPr>
              <a:t>+Lightning,  Ocean surface stress, Ocean surface heat flux, Marine habitat properties, Land surface temperature, GHG Fluxes</a:t>
            </a:r>
            <a:endParaRPr lang="en-US" sz="1400" b="1" dirty="0">
              <a:solidFill>
                <a:srgbClr val="C00000"/>
              </a:solidFill>
              <a:latin typeface="Arial"/>
              <a:cs typeface="Arial"/>
            </a:endParaRPr>
          </a:p>
        </p:txBody>
      </p:sp>
      <p:sp>
        <p:nvSpPr>
          <p:cNvPr id="5" name="TextBox 4"/>
          <p:cNvSpPr txBox="1"/>
          <p:nvPr/>
        </p:nvSpPr>
        <p:spPr>
          <a:xfrm>
            <a:off x="238726" y="144137"/>
            <a:ext cx="6031344" cy="523220"/>
          </a:xfrm>
          <a:prstGeom prst="rect">
            <a:avLst/>
          </a:prstGeom>
          <a:noFill/>
        </p:spPr>
        <p:txBody>
          <a:bodyPr wrap="none" rtlCol="0">
            <a:spAutoFit/>
          </a:bodyPr>
          <a:lstStyle/>
          <a:p>
            <a:r>
              <a:rPr lang="en-US" sz="2800" b="1" dirty="0" smtClean="0">
                <a:solidFill>
                  <a:srgbClr val="004494"/>
                </a:solidFill>
                <a:latin typeface="Arial"/>
                <a:cs typeface="Arial"/>
              </a:rPr>
              <a:t>2. Implementation drives progress </a:t>
            </a:r>
            <a:endParaRPr lang="en-US" sz="2800" b="1" dirty="0">
              <a:solidFill>
                <a:srgbClr val="004494"/>
              </a:solidFill>
              <a:latin typeface="Arial"/>
              <a:cs typeface="Arial"/>
            </a:endParaRPr>
          </a:p>
        </p:txBody>
      </p:sp>
      <p:grpSp>
        <p:nvGrpSpPr>
          <p:cNvPr id="10" name="Group 9"/>
          <p:cNvGrpSpPr/>
          <p:nvPr/>
        </p:nvGrpSpPr>
        <p:grpSpPr>
          <a:xfrm>
            <a:off x="459805" y="1939725"/>
            <a:ext cx="1351622" cy="3838183"/>
            <a:chOff x="459805" y="1939725"/>
            <a:chExt cx="1351622" cy="3838183"/>
          </a:xfrm>
        </p:grpSpPr>
        <p:sp>
          <p:nvSpPr>
            <p:cNvPr id="8" name="Line Callout 1 7"/>
            <p:cNvSpPr/>
            <p:nvPr/>
          </p:nvSpPr>
          <p:spPr>
            <a:xfrm>
              <a:off x="459805" y="3449304"/>
              <a:ext cx="1351622" cy="813007"/>
            </a:xfrm>
            <a:prstGeom prst="borderCallout1">
              <a:avLst>
                <a:gd name="adj1" fmla="val -10089"/>
                <a:gd name="adj2" fmla="val 48044"/>
                <a:gd name="adj3" fmla="val -29350"/>
                <a:gd name="adj4" fmla="val 318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Table 12</a:t>
              </a:r>
              <a:endParaRPr lang="en-US" sz="1600" dirty="0"/>
            </a:p>
          </p:txBody>
        </p:sp>
        <p:sp>
          <p:nvSpPr>
            <p:cNvPr id="9" name="Line Callout 1 8"/>
            <p:cNvSpPr/>
            <p:nvPr/>
          </p:nvSpPr>
          <p:spPr>
            <a:xfrm>
              <a:off x="459805" y="4964901"/>
              <a:ext cx="1351622" cy="813007"/>
            </a:xfrm>
            <a:prstGeom prst="borderCallout1">
              <a:avLst>
                <a:gd name="adj1" fmla="val -10089"/>
                <a:gd name="adj2" fmla="val 48044"/>
                <a:gd name="adj3" fmla="val -29350"/>
                <a:gd name="adj4" fmla="val 318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Table 14</a:t>
              </a:r>
              <a:endParaRPr lang="en-US" sz="1600" dirty="0"/>
            </a:p>
          </p:txBody>
        </p:sp>
        <p:sp>
          <p:nvSpPr>
            <p:cNvPr id="11" name="Line Callout 1 10"/>
            <p:cNvSpPr/>
            <p:nvPr/>
          </p:nvSpPr>
          <p:spPr>
            <a:xfrm>
              <a:off x="459805" y="1939725"/>
              <a:ext cx="1351622" cy="813007"/>
            </a:xfrm>
            <a:prstGeom prst="borderCallout1">
              <a:avLst>
                <a:gd name="adj1" fmla="val -10089"/>
                <a:gd name="adj2" fmla="val 48044"/>
                <a:gd name="adj3" fmla="val -29350"/>
                <a:gd name="adj4" fmla="val 31895"/>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600" dirty="0" smtClean="0"/>
                <a:t>Section 3.2.1</a:t>
              </a:r>
              <a:endParaRPr lang="en-US" sz="1600" dirty="0"/>
            </a:p>
          </p:txBody>
        </p:sp>
      </p:grpSp>
    </p:spTree>
    <p:extLst>
      <p:ext uri="{BB962C8B-B14F-4D97-AF65-F5344CB8AC3E}">
        <p14:creationId xmlns:p14="http://schemas.microsoft.com/office/powerpoint/2010/main" val="15973389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RC_Slide_Template_EN">
  <a:themeElements>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lide_Master">
      <a:majorFont>
        <a:latin typeface="Verdana"/>
        <a:ea typeface="ＭＳ Ｐゴシック"/>
        <a:cs typeface=""/>
      </a:majorFont>
      <a:minorFont>
        <a:latin typeface="Verdana"/>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xmlns="">
              <a:effectLst>
                <a:outerShdw blurRad="63500" dist="35921" dir="2700000" algn="ctr" rotWithShape="0">
                  <a:schemeClr val="bg2"/>
                </a:outerShdw>
              </a:effectLst>
            </a14:hiddenEffects>
          </a:ext>
        </a:ex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a:ln>
              <a:noFill/>
            </a:ln>
            <a:solidFill>
              <a:srgbClr val="FFD624"/>
            </a:solidFill>
            <a:effectLst/>
            <a:latin typeface="Verdana" charset="0"/>
            <a:ea typeface="ＭＳ Ｐゴシック" charset="0"/>
          </a:defRPr>
        </a:defPPr>
      </a:lstStyle>
    </a:lnDef>
  </a:objectDefaults>
  <a:extraClrSchemeLst>
    <a:extraClrScheme>
      <a:clrScheme name="Slide_Mast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lide_Mast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lide_Mast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lide_Mast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lide_Mast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lide_Mast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lide_Mast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lide_Mast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lide_Mast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lide_Mast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lide_Mast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lide_Mast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JRC_Slide_Template_EN</Template>
  <TotalTime>12792</TotalTime>
  <Words>815</Words>
  <Application>Microsoft Macintosh PowerPoint</Application>
  <PresentationFormat>On-screen Show (4:3)</PresentationFormat>
  <Paragraphs>166</Paragraphs>
  <Slides>15</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 Narrow</vt:lpstr>
      <vt:lpstr>Calibri</vt:lpstr>
      <vt:lpstr>MS PGothic</vt:lpstr>
      <vt:lpstr>ＭＳ Ｐゴシック</vt:lpstr>
      <vt:lpstr>Verdana</vt:lpstr>
      <vt:lpstr>Wingdings</vt:lpstr>
      <vt:lpstr>Arial</vt:lpstr>
      <vt:lpstr>JRC_Slide_Template_EN</vt:lpstr>
      <vt:lpstr>3rd GCOS Implementation Plan</vt:lpstr>
      <vt:lpstr>PowerPoint Presentation</vt:lpstr>
      <vt:lpstr>PowerPoint Presentation</vt:lpstr>
      <vt:lpstr>The writing team</vt:lpstr>
      <vt:lpstr>Time-line</vt:lpstr>
      <vt:lpstr>IP 2016 Table of Contents THE GLOBAL OBSERVING SYSTEM FOR CLIMATE: IMPLEMENTATION NEEDS</vt:lpstr>
      <vt:lpstr>2. Implementation will</vt:lpstr>
      <vt:lpstr>PowerPoint Presentation</vt:lpstr>
      <vt:lpstr>PowerPoint Presentation</vt:lpstr>
      <vt:lpstr>PowerPoint Presentation</vt:lpstr>
      <vt:lpstr>PowerPoint Presentation</vt:lpstr>
      <vt:lpstr>5. Consistent observations across the Earth System Cycles </vt:lpstr>
      <vt:lpstr>PowerPoint Presentation</vt:lpstr>
      <vt:lpstr>ECV Product Requirements and the Satellite Supplement</vt:lpstr>
      <vt:lpstr>PowerPoint Presentation</vt:lpstr>
    </vt:vector>
  </TitlesOfParts>
  <LinksUpToDate>false</LinksUpToDate>
  <SharedDoc>false</SharedDoc>
  <HyperlinksChanged>false</HyperlinksChanged>
  <AppVersion>15.0026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Joint Research Centre</dc:title>
  <dc:creator>Grainne Mulhern</dc:creator>
  <cp:lastModifiedBy>Microsoft Office User</cp:lastModifiedBy>
  <cp:revision>158</cp:revision>
  <dcterms:created xsi:type="dcterms:W3CDTF">2012-03-21T15:19:35Z</dcterms:created>
  <dcterms:modified xsi:type="dcterms:W3CDTF">2016-11-01T02:59:20Z</dcterms:modified>
</cp:coreProperties>
</file>