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sldIdLst>
    <p:sldId id="256" r:id="rId2"/>
    <p:sldId id="260" r:id="rId3"/>
    <p:sldId id="261" r:id="rId4"/>
    <p:sldId id="283" r:id="rId5"/>
    <p:sldId id="262" r:id="rId6"/>
    <p:sldId id="263" r:id="rId7"/>
    <p:sldId id="264" r:id="rId8"/>
    <p:sldId id="265" r:id="rId9"/>
    <p:sldId id="266" r:id="rId10"/>
    <p:sldId id="268" r:id="rId11"/>
    <p:sldId id="282" r:id="rId12"/>
    <p:sldId id="269" r:id="rId13"/>
    <p:sldId id="270" r:id="rId14"/>
    <p:sldId id="285" r:id="rId15"/>
    <p:sldId id="271" r:id="rId16"/>
    <p:sldId id="272" r:id="rId17"/>
    <p:sldId id="273" r:id="rId18"/>
    <p:sldId id="274" r:id="rId19"/>
    <p:sldId id="275" r:id="rId20"/>
    <p:sldId id="284" r:id="rId21"/>
    <p:sldId id="276" r:id="rId22"/>
    <p:sldId id="277" r:id="rId23"/>
    <p:sldId id="280" r:id="rId24"/>
    <p:sldId id="281" r:id="rId25"/>
    <p:sldId id="286" r:id="rId26"/>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01"/>
    <p:restoredTop sz="95626"/>
  </p:normalViewPr>
  <p:slideViewPr>
    <p:cSldViewPr>
      <p:cViewPr varScale="1">
        <p:scale>
          <a:sx n="110" d="100"/>
          <a:sy n="110" d="100"/>
        </p:scale>
        <p:origin x="1824" y="168"/>
      </p:cViewPr>
      <p:guideLst>
        <p:guide orient="horz" pos="2160"/>
        <p:guide pos="2880"/>
      </p:guideLst>
    </p:cSldViewPr>
  </p:slideViewPr>
  <p:notesTextViewPr>
    <p:cViewPr>
      <p:scale>
        <a:sx n="1" d="1"/>
        <a:sy n="1" d="1"/>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2</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439692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These requirement on Carbon are not going away – if anything they will become greater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Paris agreement not prescription on</a:t>
            </a:r>
            <a:r>
              <a:rPr lang="en-US" sz="1200" baseline="0" dirty="0" smtClean="0">
                <a:effectLst/>
              </a:rPr>
              <a:t> how but provides process</a:t>
            </a:r>
            <a:endParaRPr lang="en-US" sz="120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Transparency Framework will substitute MRV</a:t>
            </a:r>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828325-0CCF-DC44-B785-E214458226D5}" type="slidenum">
              <a:rPr lang="en-GB" smtClean="0"/>
              <a:t>3</a:t>
            </a:fld>
            <a:endParaRPr lang="en-GB"/>
          </a:p>
        </p:txBody>
      </p:sp>
    </p:spTree>
    <p:extLst>
      <p:ext uri="{BB962C8B-B14F-4D97-AF65-F5344CB8AC3E}">
        <p14:creationId xmlns:p14="http://schemas.microsoft.com/office/powerpoint/2010/main" val="108640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5</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921611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Activation highlighted in red consistent with </a:t>
            </a:r>
            <a:r>
              <a:rPr lang="en-GB" dirty="0" err="1" smtClean="0"/>
              <a:t>WGClimate</a:t>
            </a:r>
            <a:r>
              <a:rPr lang="en-GB" dirty="0" smtClean="0"/>
              <a:t> Inventory-Gap Analysis</a:t>
            </a:r>
            <a:r>
              <a:rPr lang="en-GB" baseline="0" dirty="0" smtClean="0"/>
              <a:t> process</a:t>
            </a:r>
            <a:endParaRPr lang="en-GB" dirty="0"/>
          </a:p>
        </p:txBody>
      </p:sp>
    </p:spTree>
    <p:extLst>
      <p:ext uri="{BB962C8B-B14F-4D97-AF65-F5344CB8AC3E}">
        <p14:creationId xmlns:p14="http://schemas.microsoft.com/office/powerpoint/2010/main" val="269985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baseline="0" dirty="0" smtClean="0">
                <a:latin typeface="+mn-lt"/>
                <a:ea typeface="+mn-ea"/>
                <a:cs typeface="+mn-cs"/>
                <a:sym typeface="Avenir Roman"/>
              </a:rPr>
              <a:t>Carbon Portal prototype</a:t>
            </a:r>
            <a:endParaRPr lang="en-US" dirty="0"/>
          </a:p>
        </p:txBody>
      </p:sp>
    </p:spTree>
    <p:extLst>
      <p:ext uri="{BB962C8B-B14F-4D97-AF65-F5344CB8AC3E}">
        <p14:creationId xmlns:p14="http://schemas.microsoft.com/office/powerpoint/2010/main" val="1262253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baseline="0" dirty="0" smtClean="0">
                <a:latin typeface="+mn-lt"/>
                <a:ea typeface="+mn-ea"/>
                <a:cs typeface="+mn-cs"/>
                <a:sym typeface="Avenir Roman"/>
              </a:rPr>
              <a:t>Carbon Portal prototype</a:t>
            </a:r>
            <a:endParaRPr lang="en-US" dirty="0"/>
          </a:p>
        </p:txBody>
      </p:sp>
    </p:spTree>
    <p:extLst>
      <p:ext uri="{BB962C8B-B14F-4D97-AF65-F5344CB8AC3E}">
        <p14:creationId xmlns:p14="http://schemas.microsoft.com/office/powerpoint/2010/main" val="1800326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8427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CEOS</a:t>
            </a:r>
            <a:r>
              <a:rPr lang="en-AU" sz="1100" i="1" baseline="0" dirty="0" smtClean="0">
                <a:solidFill>
                  <a:schemeClr val="tx2"/>
                </a:solidFill>
                <a:latin typeface="+mj-ea"/>
                <a:ea typeface="+mj-ea"/>
                <a:cs typeface="Proxima Nova Regular"/>
                <a:sym typeface="Proxima Nova Regular"/>
              </a:rPr>
              <a:t> Plenary 20</a:t>
            </a:r>
            <a:r>
              <a:rPr lang="en-AU" sz="1100" i="1" dirty="0" smtClean="0">
                <a:solidFill>
                  <a:schemeClr val="tx2"/>
                </a:solidFill>
                <a:latin typeface="+mj-ea"/>
                <a:ea typeface="+mj-ea"/>
                <a:cs typeface="Proxima Nova Regular"/>
                <a:sym typeface="Proxima Nova Regular"/>
              </a:rPr>
              <a:t>16, 1-2 November</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a:prstGeom prst="rect">
            <a:avLst/>
          </a:prstGeom>
        </p:spPr>
        <p:txBody>
          <a:bodyPr/>
          <a:lstStyle/>
          <a:p>
            <a:r>
              <a:rPr kumimoji="0" lang="en-US" smtClean="0"/>
              <a:t>Click to edit Master title style</a:t>
            </a:r>
            <a:endParaRPr kumimoji="0" lang="en-US"/>
          </a:p>
        </p:txBody>
      </p:sp>
      <p:sp>
        <p:nvSpPr>
          <p:cNvPr id="6" name="Slide Number Placeholder 5"/>
          <p:cNvSpPr>
            <a:spLocks noGrp="1"/>
          </p:cNvSpPr>
          <p:nvPr>
            <p:ph type="sldNum" sz="quarter" idx="12"/>
          </p:nvPr>
        </p:nvSpPr>
        <p:spPr>
          <a:xfrm>
            <a:off x="612648" y="6356350"/>
            <a:ext cx="502968" cy="365760"/>
          </a:xfrm>
          <a:prstGeom prst="rect">
            <a:avLst/>
          </a:prstGeom>
        </p:spPr>
        <p:txBody>
          <a:bodyPr/>
          <a:lstStyle>
            <a:lvl1pPr>
              <a:defRPr sz="1200">
                <a:solidFill>
                  <a:schemeClr val="tx2"/>
                </a:solidFill>
              </a:defRPr>
            </a:lvl1pPr>
          </a:lstStyle>
          <a:p>
            <a:fld id="{C8E38066-F069-41C9-B38D-47DB557F2632}" type="slidenum">
              <a:rPr lang="en-GB" smtClean="0"/>
              <a:pPr/>
              <a:t>‹#›</a:t>
            </a:fld>
            <a:endParaRPr lang="en-GB" dirty="0"/>
          </a:p>
        </p:txBody>
      </p:sp>
      <p:sp>
        <p:nvSpPr>
          <p:cNvPr id="8" name="Content Placeholder 7"/>
          <p:cNvSpPr>
            <a:spLocks noGrp="1"/>
          </p:cNvSpPr>
          <p:nvPr>
            <p:ph sz="quarter" idx="1"/>
          </p:nvPr>
        </p:nvSpPr>
        <p:spPr>
          <a:xfrm>
            <a:off x="457200" y="1219200"/>
            <a:ext cx="8229600" cy="493776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277443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aterportal.ceos.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tiff"/><Relationship Id="rId5" Type="http://schemas.openxmlformats.org/officeDocument/2006/relationships/image" Target="../media/image11.png"/><Relationship Id="rId6" Type="http://schemas.openxmlformats.org/officeDocument/2006/relationships/image" Target="../media/image12.tiff"/><Relationship Id="rId7" Type="http://schemas.openxmlformats.org/officeDocument/2006/relationships/image" Target="../media/image13.tiff"/><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 Id="rId3" Type="http://schemas.openxmlformats.org/officeDocument/2006/relationships/image" Target="../media/image1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18435" y="2195417"/>
            <a:ext cx="5746243"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smtClean="0">
                <a:solidFill>
                  <a:srgbClr val="FFFFFF"/>
                </a:solidFill>
                <a:latin typeface="+mj-lt"/>
              </a:rPr>
              <a:t>Carbon Strategy Implementation</a:t>
            </a:r>
            <a:endParaRPr sz="4200" b="1" dirty="0">
              <a:solidFill>
                <a:srgbClr val="FFFFFF"/>
              </a:solidFill>
              <a:latin typeface="+mj-lt"/>
            </a:endParaRPr>
          </a:p>
        </p:txBody>
      </p:sp>
      <p:sp>
        <p:nvSpPr>
          <p:cNvPr id="11" name="Shape 11"/>
          <p:cNvSpPr/>
          <p:nvPr/>
        </p:nvSpPr>
        <p:spPr>
          <a:xfrm>
            <a:off x="618435" y="3505200"/>
            <a:ext cx="4810858"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endParaRPr lang="en-US" dirty="0" smtClean="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Mark Dowell</a:t>
            </a:r>
          </a:p>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European Commission – JRC </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CEOS Plenary 2016</a:t>
            </a:r>
          </a:p>
          <a:p>
            <a:pPr lvl="0" defTabSz="914400">
              <a:lnSpc>
                <a:spcPct val="150000"/>
              </a:lnSpc>
              <a:defRPr>
                <a:solidFill>
                  <a:srgbClr val="000000"/>
                </a:solidFill>
              </a:defRPr>
            </a:pPr>
            <a:r>
              <a:rPr dirty="0" smtClean="0">
                <a:solidFill>
                  <a:srgbClr val="FFFFFF"/>
                </a:solidFill>
                <a:latin typeface="+mj-lt"/>
                <a:ea typeface="Arial Bold"/>
                <a:cs typeface="Arial Bold"/>
                <a:sym typeface="Arial Bold"/>
              </a:rPr>
              <a:t>Agenda </a:t>
            </a:r>
            <a:r>
              <a:rPr dirty="0">
                <a:solidFill>
                  <a:srgbClr val="FFFFFF"/>
                </a:solidFill>
                <a:latin typeface="+mj-lt"/>
                <a:ea typeface="Arial Bold"/>
                <a:cs typeface="Arial Bold"/>
                <a:sym typeface="Arial Bold"/>
              </a:rPr>
              <a:t>Item </a:t>
            </a:r>
            <a:r>
              <a:rPr dirty="0" smtClean="0">
                <a:solidFill>
                  <a:srgbClr val="FFFFFF"/>
                </a:solidFill>
                <a:latin typeface="+mj-lt"/>
                <a:ea typeface="Arial Bold"/>
                <a:cs typeface="Arial Bold"/>
                <a:sym typeface="Arial Bold"/>
              </a:rPr>
              <a:t>#</a:t>
            </a:r>
            <a:r>
              <a:rPr lang="en-US" dirty="0" smtClean="0">
                <a:solidFill>
                  <a:srgbClr val="FFFFFF"/>
                </a:solidFill>
                <a:latin typeface="+mj-lt"/>
                <a:ea typeface="Arial Bold"/>
                <a:cs typeface="Arial Bold"/>
                <a:sym typeface="Arial Bold"/>
              </a:rPr>
              <a:t> 4.2</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Brisbane, Australia</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1</a:t>
            </a:r>
            <a:r>
              <a:rPr lang="en-AU" baseline="30000" dirty="0" smtClean="0">
                <a:solidFill>
                  <a:srgbClr val="FFFFFF"/>
                </a:solidFill>
                <a:latin typeface="+mj-lt"/>
                <a:ea typeface="Arial Bold"/>
                <a:cs typeface="Arial Bold"/>
                <a:sym typeface="Arial Bold"/>
              </a:rPr>
              <a:t>st</a:t>
            </a:r>
            <a:r>
              <a:rPr lang="en-AU" dirty="0" smtClean="0">
                <a:solidFill>
                  <a:srgbClr val="FFFFFF"/>
                </a:solidFill>
                <a:latin typeface="+mj-lt"/>
                <a:ea typeface="Arial Bold"/>
                <a:cs typeface="Arial Bold"/>
                <a:sym typeface="Arial Bold"/>
              </a:rPr>
              <a:t> – 2</a:t>
            </a:r>
            <a:r>
              <a:rPr lang="en-AU" baseline="30000" dirty="0" smtClean="0">
                <a:solidFill>
                  <a:srgbClr val="FFFFFF"/>
                </a:solidFill>
                <a:latin typeface="+mj-lt"/>
                <a:ea typeface="Arial Bold"/>
                <a:cs typeface="Arial Bold"/>
                <a:sym typeface="Arial Bold"/>
              </a:rPr>
              <a:t>nd</a:t>
            </a:r>
            <a:r>
              <a:rPr lang="en-AU" dirty="0" smtClean="0">
                <a:solidFill>
                  <a:srgbClr val="FFFFFF"/>
                </a:solidFill>
                <a:latin typeface="+mj-lt"/>
                <a:ea typeface="Arial Bold"/>
                <a:cs typeface="Arial Bold"/>
                <a:sym typeface="Arial Bold"/>
              </a:rPr>
              <a:t> November 2016</a:t>
            </a:r>
            <a:endParaRPr dirty="0">
              <a:solidFill>
                <a:srgbClr val="FFFFFF"/>
              </a:solidFill>
              <a:latin typeface="+mj-lt"/>
              <a:ea typeface="Arial Bold"/>
              <a:cs typeface="Arial Bold"/>
              <a:sym typeface="Arial Bold"/>
            </a:endParaRPr>
          </a:p>
        </p:txBody>
      </p:sp>
      <p:pic>
        <p:nvPicPr>
          <p:cNvPr id="12" name="ceos_logo.png"/>
          <p:cNvPicPr/>
          <p:nvPr/>
        </p:nvPicPr>
        <p:blipFill>
          <a:blip r:embed="rId2">
            <a:extLst/>
          </a:blip>
          <a:stretch>
            <a:fillRect/>
          </a:stretch>
        </p:blipFill>
        <p:spPr>
          <a:xfrm>
            <a:off x="618435" y="381000"/>
            <a:ext cx="2507906" cy="993132"/>
          </a:xfrm>
          <a:prstGeom prst="rect">
            <a:avLst/>
          </a:prstGeom>
          <a:ln w="12700">
            <a:miter lim="400000"/>
          </a:ln>
        </p:spPr>
      </p:pic>
      <p:sp>
        <p:nvSpPr>
          <p:cNvPr id="5" name="Shape 10"/>
          <p:cNvSpPr txBox="1">
            <a:spLocks/>
          </p:cNvSpPr>
          <p:nvPr/>
        </p:nvSpPr>
        <p:spPr>
          <a:xfrm>
            <a:off x="618435" y="1410229"/>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10</a:t>
            </a:fld>
            <a:endParaRPr lang="uk-UA" dirty="0"/>
          </a:p>
        </p:txBody>
      </p:sp>
      <p:sp>
        <p:nvSpPr>
          <p:cNvPr id="3" name="Content Placeholder 2"/>
          <p:cNvSpPr>
            <a:spLocks noGrp="1"/>
          </p:cNvSpPr>
          <p:nvPr>
            <p:ph sz="quarter" idx="10"/>
          </p:nvPr>
        </p:nvSpPr>
        <p:spPr>
          <a:xfrm>
            <a:off x="533400" y="1219200"/>
            <a:ext cx="8153400" cy="4724400"/>
          </a:xfrm>
        </p:spPr>
        <p:txBody>
          <a:bodyPr/>
          <a:lstStyle/>
          <a:p>
            <a:r>
              <a:rPr lang="en-GB" dirty="0" smtClean="0"/>
              <a:t>Forego the “traffic light” approach to monitoring and review Carbon Action for some time [Although we will internally keep an overview of overall progress]</a:t>
            </a:r>
          </a:p>
          <a:p>
            <a:r>
              <a:rPr lang="en-GB" dirty="0" smtClean="0"/>
              <a:t>Identify a number (~ 5) of WG and VC proposed initiatives</a:t>
            </a:r>
          </a:p>
          <a:p>
            <a:r>
              <a:rPr lang="en-GB" dirty="0" smtClean="0"/>
              <a:t>These will also act as “prototypes” for number of  crosscutting aspects related to the Carbon Action implementation i.e.:</a:t>
            </a:r>
          </a:p>
          <a:p>
            <a:pPr lvl="1"/>
            <a:r>
              <a:rPr lang="en-GB" dirty="0" smtClean="0"/>
              <a:t>Initiatives addressing multiple Actions</a:t>
            </a:r>
          </a:p>
          <a:p>
            <a:pPr lvl="1"/>
            <a:r>
              <a:rPr lang="en-GB" dirty="0" smtClean="0"/>
              <a:t>Initiatives across multiple CEOS entities VCs &amp; WGs</a:t>
            </a:r>
          </a:p>
          <a:p>
            <a:pPr lvl="1"/>
            <a:r>
              <a:rPr lang="en-GB" dirty="0" smtClean="0"/>
              <a:t>Initiatives addressing multiple thematic examples from the same Carbon Action</a:t>
            </a:r>
          </a:p>
          <a:p>
            <a:pPr lvl="1"/>
            <a:r>
              <a:rPr lang="en-GB" dirty="0" smtClean="0"/>
              <a:t>Initiatives which “</a:t>
            </a:r>
            <a:r>
              <a:rPr lang="en-GB" dirty="0" err="1" smtClean="0"/>
              <a:t>CEOSize</a:t>
            </a:r>
            <a:r>
              <a:rPr lang="en-GB" dirty="0" smtClean="0"/>
              <a:t>” efforts previously undertaken within a specific CEOS Agency or through bilateral efforts</a:t>
            </a:r>
          </a:p>
          <a:p>
            <a:r>
              <a:rPr lang="en-GB" dirty="0" smtClean="0"/>
              <a:t>In parallel we would continue several shorter–term and supporting activities: GEO Carbon &amp; GHG </a:t>
            </a:r>
            <a:r>
              <a:rPr lang="en-GB" dirty="0" err="1" smtClean="0"/>
              <a:t>Inititaive</a:t>
            </a:r>
            <a:r>
              <a:rPr lang="en-GB" dirty="0" smtClean="0"/>
              <a:t> engagement, mapping Agency level projects onto Carbon Actions, 2 </a:t>
            </a:r>
            <a:r>
              <a:rPr lang="en-GB" dirty="0" err="1" smtClean="0"/>
              <a:t>yr</a:t>
            </a:r>
            <a:r>
              <a:rPr lang="en-GB" dirty="0" smtClean="0"/>
              <a:t> CEOS Carbon Workshop</a:t>
            </a:r>
          </a:p>
        </p:txBody>
      </p:sp>
      <p:sp>
        <p:nvSpPr>
          <p:cNvPr id="4" name="Content Placeholder 3"/>
          <p:cNvSpPr>
            <a:spLocks noGrp="1"/>
          </p:cNvSpPr>
          <p:nvPr>
            <p:ph sz="quarter" idx="11"/>
          </p:nvPr>
        </p:nvSpPr>
        <p:spPr/>
        <p:txBody>
          <a:bodyPr/>
          <a:lstStyle/>
          <a:p>
            <a:r>
              <a:rPr lang="en-GB" dirty="0" smtClean="0"/>
              <a:t>Proposed Process</a:t>
            </a:r>
            <a:endParaRPr lang="en-GB" dirty="0"/>
          </a:p>
        </p:txBody>
      </p:sp>
    </p:spTree>
    <p:extLst>
      <p:ext uri="{BB962C8B-B14F-4D97-AF65-F5344CB8AC3E}">
        <p14:creationId xmlns:p14="http://schemas.microsoft.com/office/powerpoint/2010/main" val="87623961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11</a:t>
            </a:fld>
            <a:endParaRPr lang="uk-UA" dirty="0"/>
          </a:p>
        </p:txBody>
      </p:sp>
      <p:sp>
        <p:nvSpPr>
          <p:cNvPr id="3" name="Content Placeholder 2"/>
          <p:cNvSpPr>
            <a:spLocks noGrp="1"/>
          </p:cNvSpPr>
          <p:nvPr>
            <p:ph sz="quarter" idx="10"/>
          </p:nvPr>
        </p:nvSpPr>
        <p:spPr/>
        <p:txBody>
          <a:bodyPr/>
          <a:lstStyle/>
          <a:p>
            <a:r>
              <a:rPr lang="en-US" dirty="0" smtClean="0"/>
              <a:t>By end March 2017: </a:t>
            </a:r>
            <a:r>
              <a:rPr lang="en-US" dirty="0" smtClean="0">
                <a:solidFill>
                  <a:srgbClr val="00B050"/>
                </a:solidFill>
              </a:rPr>
              <a:t>Carbon </a:t>
            </a:r>
            <a:r>
              <a:rPr lang="en-US" dirty="0">
                <a:solidFill>
                  <a:srgbClr val="00B050"/>
                </a:solidFill>
              </a:rPr>
              <a:t>Action #8 </a:t>
            </a:r>
            <a:r>
              <a:rPr lang="en-US" dirty="0" smtClean="0"/>
              <a:t>- related </a:t>
            </a:r>
            <a:r>
              <a:rPr lang="en-US" dirty="0"/>
              <a:t>to LPV subgroup </a:t>
            </a:r>
            <a:r>
              <a:rPr lang="en-US" dirty="0" smtClean="0"/>
              <a:t>- identifying </a:t>
            </a:r>
            <a:r>
              <a:rPr lang="en-US" dirty="0"/>
              <a:t>priorities of land data products to </a:t>
            </a:r>
            <a:r>
              <a:rPr lang="en-US" dirty="0" smtClean="0"/>
              <a:t>validate</a:t>
            </a:r>
          </a:p>
          <a:p>
            <a:r>
              <a:rPr lang="en-US" dirty="0"/>
              <a:t>LPV document its current list of validated land data products and candidate land data products to be validated.  The list of land products will be compared to the Carbon Task Force report to identify possible gaps and resources that would be needed to assess those gaps</a:t>
            </a:r>
            <a:r>
              <a:rPr lang="en-US" dirty="0" smtClean="0"/>
              <a:t>.</a:t>
            </a:r>
          </a:p>
          <a:p>
            <a:r>
              <a:rPr lang="en-US" dirty="0" smtClean="0"/>
              <a:t>Also by end of March 2017, document </a:t>
            </a:r>
            <a:r>
              <a:rPr lang="en-US" dirty="0"/>
              <a:t>a set of best practice validation protocols with documented methods and an online platform for </a:t>
            </a:r>
            <a:r>
              <a:rPr lang="en-US" dirty="0" err="1"/>
              <a:t>intercomparison</a:t>
            </a:r>
            <a:r>
              <a:rPr lang="en-US" dirty="0"/>
              <a:t> of terrestrial carbon products.  This is part of closing out </a:t>
            </a:r>
            <a:r>
              <a:rPr lang="en-US" dirty="0">
                <a:solidFill>
                  <a:srgbClr val="00B050"/>
                </a:solidFill>
              </a:rPr>
              <a:t>Carbon Action #8</a:t>
            </a:r>
            <a:r>
              <a:rPr lang="en-US" dirty="0"/>
              <a:t> as well as making significant progress on </a:t>
            </a:r>
            <a:r>
              <a:rPr lang="en-US" dirty="0">
                <a:solidFill>
                  <a:srgbClr val="00B050"/>
                </a:solidFill>
              </a:rPr>
              <a:t>Carbon Action #34</a:t>
            </a:r>
            <a:r>
              <a:rPr lang="en-US" dirty="0"/>
              <a:t> when coupled with identifying the best mechanism for making WGCV </a:t>
            </a:r>
            <a:r>
              <a:rPr lang="en-US" dirty="0" err="1"/>
              <a:t>intercomparisons</a:t>
            </a:r>
            <a:r>
              <a:rPr lang="en-US" dirty="0"/>
              <a:t> of carbon products available.  </a:t>
            </a:r>
          </a:p>
        </p:txBody>
      </p:sp>
      <p:sp>
        <p:nvSpPr>
          <p:cNvPr id="4" name="Content Placeholder 3"/>
          <p:cNvSpPr>
            <a:spLocks noGrp="1"/>
          </p:cNvSpPr>
          <p:nvPr>
            <p:ph sz="quarter" idx="11"/>
          </p:nvPr>
        </p:nvSpPr>
        <p:spPr/>
        <p:txBody>
          <a:bodyPr/>
          <a:lstStyle/>
          <a:p>
            <a:r>
              <a:rPr lang="en-US" dirty="0" smtClean="0"/>
              <a:t>Shorter term outputs: WGCV</a:t>
            </a:r>
            <a:endParaRPr lang="en-US" dirty="0"/>
          </a:p>
        </p:txBody>
      </p:sp>
    </p:spTree>
    <p:extLst>
      <p:ext uri="{BB962C8B-B14F-4D97-AF65-F5344CB8AC3E}">
        <p14:creationId xmlns:p14="http://schemas.microsoft.com/office/powerpoint/2010/main" val="91808123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12</a:t>
            </a:fld>
            <a:endParaRPr lang="uk-UA" dirty="0"/>
          </a:p>
        </p:txBody>
      </p:sp>
      <p:sp>
        <p:nvSpPr>
          <p:cNvPr id="3" name="Content Placeholder 2"/>
          <p:cNvSpPr>
            <a:spLocks noGrp="1"/>
          </p:cNvSpPr>
          <p:nvPr>
            <p:ph sz="quarter" idx="10"/>
          </p:nvPr>
        </p:nvSpPr>
        <p:spPr>
          <a:xfrm>
            <a:off x="457200" y="1359930"/>
            <a:ext cx="8153400" cy="4419600"/>
          </a:xfrm>
        </p:spPr>
        <p:txBody>
          <a:bodyPr/>
          <a:lstStyle/>
          <a:p>
            <a:pPr marL="457200" indent="-457200">
              <a:buFont typeface="+mj-lt"/>
              <a:buAutoNum type="arabicPeriod"/>
            </a:pPr>
            <a:r>
              <a:rPr lang="en-AU" dirty="0" smtClean="0"/>
              <a:t>ACC: </a:t>
            </a:r>
            <a:r>
              <a:rPr lang="en-AU" dirty="0"/>
              <a:t>aiming for a white paper on a </a:t>
            </a:r>
            <a:r>
              <a:rPr lang="en-AU" dirty="0" smtClean="0"/>
              <a:t>Carbon constellation;</a:t>
            </a:r>
          </a:p>
          <a:p>
            <a:pPr marL="457200" indent="-457200">
              <a:buFont typeface="+mj-lt"/>
              <a:buAutoNum type="arabicPeriod"/>
            </a:pPr>
            <a:r>
              <a:rPr lang="en-US" dirty="0" smtClean="0"/>
              <a:t>LSI-VC: adopt GEOGLAM gap analysis </a:t>
            </a:r>
            <a:endParaRPr lang="en-US" dirty="0"/>
          </a:p>
          <a:p>
            <a:pPr marL="457200" indent="-457200">
              <a:buFont typeface="+mj-lt"/>
              <a:buAutoNum type="arabicPeriod"/>
            </a:pPr>
            <a:r>
              <a:rPr lang="en-AU" dirty="0" err="1"/>
              <a:t>WGClimate</a:t>
            </a:r>
            <a:r>
              <a:rPr lang="en-AU" dirty="0"/>
              <a:t>: focusing their gap analysis work on carbon-specific ECVs;</a:t>
            </a:r>
            <a:endParaRPr lang="en-US" dirty="0"/>
          </a:p>
          <a:p>
            <a:pPr marL="457200" indent="-457200">
              <a:buFont typeface="+mj-lt"/>
              <a:buAutoNum type="arabicPeriod"/>
            </a:pPr>
            <a:r>
              <a:rPr lang="en-AU" dirty="0"/>
              <a:t>WGISS: on a carbon data portal to facilitate the discoverability and accessibility of ECV products and space-borne CDRs relevant for the carbon actions.;</a:t>
            </a:r>
            <a:endParaRPr lang="en-US" dirty="0"/>
          </a:p>
          <a:p>
            <a:pPr marL="457200" indent="-457200">
              <a:buFont typeface="+mj-lt"/>
              <a:buAutoNum type="arabicPeriod"/>
            </a:pPr>
            <a:r>
              <a:rPr lang="en-AU" dirty="0" smtClean="0"/>
              <a:t>NASA-ESA: </a:t>
            </a:r>
            <a:r>
              <a:rPr lang="en-AU" dirty="0"/>
              <a:t>on </a:t>
            </a:r>
            <a:r>
              <a:rPr lang="en-AU" dirty="0" err="1" smtClean="0"/>
              <a:t>cal</a:t>
            </a:r>
            <a:r>
              <a:rPr lang="en-AU" dirty="0" smtClean="0"/>
              <a:t>/</a:t>
            </a:r>
            <a:r>
              <a:rPr lang="en-AU" dirty="0" err="1" smtClean="0"/>
              <a:t>val</a:t>
            </a:r>
            <a:r>
              <a:rPr lang="en-AU" dirty="0" smtClean="0"/>
              <a:t> and production of biomass products </a:t>
            </a:r>
            <a:r>
              <a:rPr lang="en-AU" dirty="0"/>
              <a:t>from CEOS </a:t>
            </a:r>
            <a:r>
              <a:rPr lang="en-AU" dirty="0" smtClean="0"/>
              <a:t>missions – based on previous bi-lateral NASA/ESA initiative</a:t>
            </a:r>
          </a:p>
          <a:p>
            <a:pPr marL="457200" indent="-457200">
              <a:buFont typeface="+mj-lt"/>
              <a:buAutoNum type="arabicPeriod"/>
            </a:pPr>
            <a:r>
              <a:rPr lang="en-AU" dirty="0" smtClean="0"/>
              <a:t>WGCV [Shorter term activities described before] + process for mapping  across </a:t>
            </a:r>
            <a:r>
              <a:rPr lang="en-AU" smtClean="0"/>
              <a:t>WGCV subgroups</a:t>
            </a:r>
            <a:endParaRPr lang="en-US" dirty="0"/>
          </a:p>
          <a:p>
            <a:pPr marL="457200" indent="-457200">
              <a:buFont typeface="+mj-lt"/>
              <a:buAutoNum type="arabicPeriod"/>
            </a:pPr>
            <a:r>
              <a:rPr lang="en-AU" dirty="0"/>
              <a:t>JAXA: on the opportunity to engage with IPCC Inventories and promote satellite </a:t>
            </a:r>
            <a:r>
              <a:rPr lang="en-AU" dirty="0" smtClean="0"/>
              <a:t>EO</a:t>
            </a:r>
            <a:endParaRPr lang="en-AU" dirty="0"/>
          </a:p>
          <a:p>
            <a:pPr marL="457200" indent="-457200">
              <a:buFont typeface="+mj-lt"/>
              <a:buAutoNum type="arabicPeriod"/>
            </a:pPr>
            <a:endParaRPr lang="en-AU" dirty="0" smtClean="0"/>
          </a:p>
        </p:txBody>
      </p:sp>
      <p:sp>
        <p:nvSpPr>
          <p:cNvPr id="4" name="Content Placeholder 3"/>
          <p:cNvSpPr>
            <a:spLocks noGrp="1"/>
          </p:cNvSpPr>
          <p:nvPr>
            <p:ph sz="quarter" idx="11"/>
          </p:nvPr>
        </p:nvSpPr>
        <p:spPr/>
        <p:txBody>
          <a:bodyPr/>
          <a:lstStyle/>
          <a:p>
            <a:r>
              <a:rPr lang="en-GB" dirty="0" smtClean="0"/>
              <a:t>Initial Proposed Initiatives </a:t>
            </a:r>
            <a:endParaRPr lang="en-GB" dirty="0"/>
          </a:p>
        </p:txBody>
      </p:sp>
      <p:sp>
        <p:nvSpPr>
          <p:cNvPr id="5" name="TextBox 4"/>
          <p:cNvSpPr txBox="1"/>
          <p:nvPr/>
        </p:nvSpPr>
        <p:spPr>
          <a:xfrm>
            <a:off x="429491" y="6019800"/>
            <a:ext cx="8458200" cy="369330"/>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2569"/>
                </a:solidFill>
                <a:effectLst/>
                <a:uFillTx/>
              </a:rPr>
              <a:t>These address a good cross-section </a:t>
            </a:r>
            <a:r>
              <a:rPr kumimoji="0" lang="en-GB" sz="1800" b="1" i="0" u="none" strike="noStrike" cap="none" spc="0" normalizeH="0" dirty="0" smtClean="0">
                <a:ln>
                  <a:noFill/>
                </a:ln>
                <a:solidFill>
                  <a:srgbClr val="002569"/>
                </a:solidFill>
                <a:effectLst/>
                <a:uFillTx/>
              </a:rPr>
              <a:t>of Actions across the Carbon Strategy</a:t>
            </a:r>
            <a:endParaRPr kumimoji="0" lang="en-GB" sz="18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6639090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 y="1219200"/>
            <a:ext cx="9067800" cy="5410200"/>
          </a:xfrm>
        </p:spPr>
        <p:txBody>
          <a:bodyPr/>
          <a:lstStyle/>
          <a:p>
            <a:pPr marL="457200" lvl="1" indent="0">
              <a:buNone/>
            </a:pPr>
            <a:r>
              <a:rPr lang="en-US" sz="2800" b="1" dirty="0" smtClean="0">
                <a:solidFill>
                  <a:srgbClr val="17375E"/>
                </a:solidFill>
                <a:latin typeface="Calibri" charset="0"/>
              </a:rPr>
              <a:t>Deliveries:</a:t>
            </a:r>
            <a:endParaRPr lang="en-US" sz="1600" dirty="0" smtClean="0">
              <a:solidFill>
                <a:srgbClr val="17375E"/>
              </a:solidFill>
              <a:latin typeface="Calibri" charset="0"/>
            </a:endParaRPr>
          </a:p>
          <a:p>
            <a:pPr lvl="1"/>
            <a:r>
              <a:rPr lang="en-US" sz="1800" dirty="0" smtClean="0">
                <a:solidFill>
                  <a:srgbClr val="17375E"/>
                </a:solidFill>
                <a:latin typeface="Calibri"/>
                <a:cs typeface="Calibri"/>
              </a:rPr>
              <a:t>Merged </a:t>
            </a:r>
            <a:r>
              <a:rPr lang="en-US" sz="1800" dirty="0">
                <a:solidFill>
                  <a:srgbClr val="17375E"/>
                </a:solidFill>
                <a:latin typeface="Calibri"/>
                <a:cs typeface="Calibri"/>
              </a:rPr>
              <a:t>CARB AI 16+</a:t>
            </a:r>
            <a:r>
              <a:rPr lang="en-US" sz="1800" dirty="0" smtClean="0">
                <a:solidFill>
                  <a:srgbClr val="17375E"/>
                </a:solidFill>
                <a:latin typeface="Calibri"/>
                <a:cs typeface="Calibri"/>
              </a:rPr>
              <a:t>18: ACC to support the </a:t>
            </a:r>
            <a:r>
              <a:rPr lang="en-US" sz="1800" dirty="0" err="1" smtClean="0">
                <a:solidFill>
                  <a:srgbClr val="17375E"/>
                </a:solidFill>
                <a:latin typeface="Calibri"/>
                <a:cs typeface="Calibri"/>
              </a:rPr>
              <a:t>organisation</a:t>
            </a:r>
            <a:r>
              <a:rPr lang="en-US" sz="1800" dirty="0" smtClean="0">
                <a:solidFill>
                  <a:srgbClr val="17375E"/>
                </a:solidFill>
                <a:latin typeface="Calibri"/>
                <a:cs typeface="Calibri"/>
              </a:rPr>
              <a:t> of yearly IWGGMS (</a:t>
            </a:r>
            <a:r>
              <a:rPr lang="en-US" sz="1800" dirty="0">
                <a:solidFill>
                  <a:srgbClr val="17375E"/>
                </a:solidFill>
                <a:latin typeface="Calibri"/>
                <a:cs typeface="Calibri"/>
              </a:rPr>
              <a:t>International Workshop on Greenhouse Gas Measurements from </a:t>
            </a:r>
            <a:r>
              <a:rPr lang="en-US" sz="1800" dirty="0" smtClean="0">
                <a:solidFill>
                  <a:srgbClr val="17375E"/>
                </a:solidFill>
                <a:latin typeface="Calibri"/>
                <a:cs typeface="Calibri"/>
              </a:rPr>
              <a:t>Space): next planned at FMI (Helsinki, Finland) on 6-8 June 2017</a:t>
            </a:r>
            <a:endParaRPr lang="en-US" sz="1800" dirty="0">
              <a:solidFill>
                <a:srgbClr val="17375E"/>
              </a:solidFill>
              <a:latin typeface="Calibri"/>
              <a:cs typeface="Calibri"/>
            </a:endParaRPr>
          </a:p>
          <a:p>
            <a:pPr lvl="1"/>
            <a:r>
              <a:rPr lang="en-US" sz="1800" dirty="0" smtClean="0">
                <a:solidFill>
                  <a:srgbClr val="17375E"/>
                </a:solidFill>
                <a:latin typeface="Calibri"/>
                <a:cs typeface="Calibri"/>
              </a:rPr>
              <a:t>Merged </a:t>
            </a:r>
            <a:r>
              <a:rPr lang="en-US" sz="1800" dirty="0">
                <a:solidFill>
                  <a:srgbClr val="17375E"/>
                </a:solidFill>
                <a:latin typeface="Calibri"/>
                <a:cs typeface="Calibri"/>
              </a:rPr>
              <a:t>CARB AI 17+</a:t>
            </a:r>
            <a:r>
              <a:rPr lang="en-US" sz="1800" dirty="0" smtClean="0">
                <a:solidFill>
                  <a:srgbClr val="17375E"/>
                </a:solidFill>
                <a:latin typeface="Calibri"/>
                <a:cs typeface="Calibri"/>
              </a:rPr>
              <a:t>19+23: ACC will prepare a white paper within 2 years (?)</a:t>
            </a:r>
            <a:endParaRPr lang="en-US" sz="1800" dirty="0">
              <a:solidFill>
                <a:srgbClr val="17375E"/>
              </a:solidFill>
              <a:latin typeface="Calibri"/>
              <a:cs typeface="Calibri"/>
            </a:endParaRPr>
          </a:p>
          <a:p>
            <a:pPr lvl="1"/>
            <a:r>
              <a:rPr lang="en-US" sz="1800" dirty="0" smtClean="0">
                <a:solidFill>
                  <a:srgbClr val="17375E"/>
                </a:solidFill>
                <a:latin typeface="Calibri"/>
                <a:cs typeface="Calibri"/>
              </a:rPr>
              <a:t>CARB </a:t>
            </a:r>
            <a:r>
              <a:rPr lang="en-US" sz="1800" dirty="0">
                <a:solidFill>
                  <a:srgbClr val="17375E"/>
                </a:solidFill>
                <a:latin typeface="Calibri"/>
                <a:cs typeface="Calibri"/>
              </a:rPr>
              <a:t>AI </a:t>
            </a:r>
            <a:r>
              <a:rPr lang="en-US" sz="1800" dirty="0" smtClean="0">
                <a:solidFill>
                  <a:srgbClr val="17375E"/>
                </a:solidFill>
                <a:latin typeface="Calibri"/>
                <a:cs typeface="Calibri"/>
              </a:rPr>
              <a:t>20: ACC will write a Technical Note within 2 years</a:t>
            </a:r>
            <a:endParaRPr lang="en-US" sz="1800" dirty="0">
              <a:solidFill>
                <a:srgbClr val="17375E"/>
              </a:solidFill>
              <a:latin typeface="Calibri"/>
              <a:cs typeface="Calibri"/>
            </a:endParaRPr>
          </a:p>
          <a:p>
            <a:pPr marL="457200" lvl="1" indent="0">
              <a:buNone/>
            </a:pPr>
            <a:endParaRPr lang="en-US" sz="1600" dirty="0" smtClean="0">
              <a:solidFill>
                <a:srgbClr val="17375E"/>
              </a:solidFill>
              <a:latin typeface="Calibri" charset="0"/>
            </a:endParaRPr>
          </a:p>
          <a:p>
            <a:pPr marL="457200" lvl="1" indent="0">
              <a:buNone/>
            </a:pPr>
            <a:r>
              <a:rPr lang="en-US" sz="2800" b="1" dirty="0" smtClean="0">
                <a:solidFill>
                  <a:srgbClr val="17375E"/>
                </a:solidFill>
                <a:latin typeface="Calibri" charset="0"/>
              </a:rPr>
              <a:t>People involved:</a:t>
            </a:r>
            <a:endParaRPr lang="en-US" sz="1600" dirty="0" smtClean="0">
              <a:solidFill>
                <a:srgbClr val="17375E"/>
              </a:solidFill>
              <a:latin typeface="Calibri" charset="0"/>
            </a:endParaRPr>
          </a:p>
          <a:p>
            <a:pPr marL="457200" lvl="1" indent="0">
              <a:buNone/>
            </a:pPr>
            <a:r>
              <a:rPr lang="en-US" sz="1800" dirty="0">
                <a:solidFill>
                  <a:srgbClr val="17375E"/>
                </a:solidFill>
                <a:latin typeface="Calibri" charset="0"/>
              </a:rPr>
              <a:t>ACC GHG activities lead: D. Crisp (NASA) </a:t>
            </a:r>
          </a:p>
          <a:p>
            <a:pPr marL="457200" lvl="1" indent="0">
              <a:buNone/>
            </a:pPr>
            <a:endParaRPr lang="en-US" sz="1800" dirty="0">
              <a:solidFill>
                <a:srgbClr val="17375E"/>
              </a:solidFill>
              <a:latin typeface="Calibri" charset="0"/>
            </a:endParaRPr>
          </a:p>
          <a:p>
            <a:pPr marL="457200" lvl="1" indent="0">
              <a:buNone/>
            </a:pPr>
            <a:r>
              <a:rPr lang="en-US" altLang="ja-JP" sz="1800" dirty="0">
                <a:latin typeface="Calibri" charset="0"/>
              </a:rPr>
              <a:t>M. Nakajima, K. </a:t>
            </a:r>
            <a:r>
              <a:rPr lang="en-US" altLang="ja-JP" sz="1800" dirty="0" err="1">
                <a:latin typeface="Calibri" charset="0"/>
              </a:rPr>
              <a:t>Shiomi</a:t>
            </a:r>
            <a:r>
              <a:rPr lang="en-US" altLang="ja-JP" sz="1800" dirty="0">
                <a:latin typeface="Calibri" charset="0"/>
              </a:rPr>
              <a:t> (JAXA) – GOSAT, GOSAT2; D. Crisp (NASA) – OCO2, OCO3; </a:t>
            </a:r>
            <a:br>
              <a:rPr lang="en-US" altLang="ja-JP" sz="1800" dirty="0">
                <a:latin typeface="Calibri" charset="0"/>
              </a:rPr>
            </a:br>
            <a:r>
              <a:rPr lang="en-US" altLang="ja-JP" sz="1800" dirty="0">
                <a:latin typeface="Calibri" charset="0"/>
              </a:rPr>
              <a:t>Y. Liu (CAS) – </a:t>
            </a:r>
            <a:r>
              <a:rPr lang="en-US" altLang="ja-JP" sz="1800" dirty="0" err="1">
                <a:latin typeface="Calibri" charset="0"/>
              </a:rPr>
              <a:t>TanSat</a:t>
            </a:r>
            <a:r>
              <a:rPr lang="en-US" altLang="ja-JP" sz="1800" dirty="0">
                <a:latin typeface="Calibri" charset="0"/>
              </a:rPr>
              <a:t>; C. </a:t>
            </a:r>
            <a:r>
              <a:rPr lang="en-US" altLang="ja-JP" sz="1800" dirty="0" err="1">
                <a:latin typeface="Calibri" charset="0"/>
              </a:rPr>
              <a:t>Zehner</a:t>
            </a:r>
            <a:r>
              <a:rPr lang="en-US" altLang="ja-JP" sz="1800" dirty="0">
                <a:latin typeface="Calibri" charset="0"/>
              </a:rPr>
              <a:t>, Y. Meijer (ESA) – S5P, S5, future GHG Sentinel; </a:t>
            </a:r>
            <a:r>
              <a:rPr lang="en-US" sz="1800" dirty="0">
                <a:latin typeface="Calibri" charset="0"/>
              </a:rPr>
              <a:t>A. </a:t>
            </a:r>
            <a:r>
              <a:rPr lang="en-US" sz="1800" dirty="0" err="1">
                <a:latin typeface="Calibri" charset="0"/>
              </a:rPr>
              <a:t>Friker</a:t>
            </a:r>
            <a:r>
              <a:rPr lang="en-US" sz="1800" dirty="0">
                <a:latin typeface="Calibri" charset="0"/>
              </a:rPr>
              <a:t> (DLR) – MERLIN - tbc; C. </a:t>
            </a:r>
            <a:r>
              <a:rPr lang="en-US" sz="1800" dirty="0" err="1">
                <a:latin typeface="Calibri" charset="0"/>
              </a:rPr>
              <a:t>Deniel</a:t>
            </a:r>
            <a:r>
              <a:rPr lang="en-US" sz="1800" dirty="0">
                <a:latin typeface="Calibri" charset="0"/>
              </a:rPr>
              <a:t> (CNES) - MERLIN, </a:t>
            </a:r>
            <a:r>
              <a:rPr lang="en-US" sz="1800" dirty="0" err="1">
                <a:latin typeface="Calibri" charset="0"/>
              </a:rPr>
              <a:t>MicroCarb</a:t>
            </a:r>
            <a:r>
              <a:rPr lang="en-US" sz="1800" dirty="0">
                <a:latin typeface="Calibri" charset="0"/>
              </a:rPr>
              <a:t>, R. Munro (EUMETSAT) – IASI, IRS; D. Edwards (NCAR) – GEO CH4; A. </a:t>
            </a:r>
            <a:r>
              <a:rPr lang="en-US" sz="1800" dirty="0" err="1">
                <a:latin typeface="Calibri" charset="0"/>
              </a:rPr>
              <a:t>Butz</a:t>
            </a:r>
            <a:r>
              <a:rPr lang="en-US" sz="1800" dirty="0">
                <a:latin typeface="Calibri" charset="0"/>
              </a:rPr>
              <a:t> -  (DLR) GEO CO2; B. </a:t>
            </a:r>
            <a:r>
              <a:rPr lang="en-US" sz="1800" dirty="0" err="1">
                <a:latin typeface="Calibri" charset="0"/>
              </a:rPr>
              <a:t>Pinty</a:t>
            </a:r>
            <a:r>
              <a:rPr lang="en-US" sz="1800" dirty="0">
                <a:latin typeface="Calibri" charset="0"/>
              </a:rPr>
              <a:t> (EC) </a:t>
            </a:r>
            <a:r>
              <a:rPr lang="en-US" sz="1800" dirty="0" smtClean="0">
                <a:latin typeface="Calibri" charset="0"/>
              </a:rPr>
              <a:t>- </a:t>
            </a:r>
            <a:r>
              <a:rPr lang="en-US" altLang="ja-JP" sz="1800" dirty="0" smtClean="0">
                <a:latin typeface="Calibri" charset="0"/>
              </a:rPr>
              <a:t>tbc</a:t>
            </a:r>
            <a:r>
              <a:rPr lang="en-US" altLang="ja-JP" sz="1800" dirty="0">
                <a:latin typeface="Calibri" charset="0"/>
              </a:rPr>
              <a:t>; </a:t>
            </a:r>
            <a:r>
              <a:rPr lang="en-US" sz="1800" dirty="0">
                <a:latin typeface="Calibri" charset="0"/>
              </a:rPr>
              <a:t>– </a:t>
            </a:r>
            <a:r>
              <a:rPr lang="en-US" sz="1800" dirty="0" smtClean="0">
                <a:latin typeface="Calibri" charset="0"/>
              </a:rPr>
              <a:t>expecting updates </a:t>
            </a:r>
            <a:r>
              <a:rPr lang="en-US" sz="1800" dirty="0" err="1" smtClean="0">
                <a:latin typeface="Calibri" charset="0"/>
              </a:rPr>
              <a:t>follwing</a:t>
            </a:r>
            <a:r>
              <a:rPr lang="en-US" sz="1800" dirty="0" smtClean="0">
                <a:latin typeface="Calibri" charset="0"/>
              </a:rPr>
              <a:t> recent ACC-12 </a:t>
            </a:r>
            <a:r>
              <a:rPr lang="en-US" sz="1800" dirty="0">
                <a:latin typeface="Calibri" charset="0"/>
              </a:rPr>
              <a:t>meeting, Seoul, 13-14 Oct 2016</a:t>
            </a:r>
            <a:endParaRPr lang="en-US" sz="1800" b="1" dirty="0">
              <a:latin typeface="Calibri" charset="0"/>
            </a:endParaRPr>
          </a:p>
          <a:p>
            <a:pPr marL="571500" indent="-514350"/>
            <a:endParaRPr lang="en-US" sz="1800" dirty="0">
              <a:latin typeface="Calibri" charset="0"/>
            </a:endParaRPr>
          </a:p>
          <a:p>
            <a:pPr marL="0" indent="0">
              <a:buNone/>
            </a:pPr>
            <a:endParaRPr lang="en-US" dirty="0">
              <a:latin typeface="+mj-lt"/>
            </a:endParaRPr>
          </a:p>
          <a:p>
            <a:endParaRPr lang="en-US" dirty="0">
              <a:latin typeface="+mj-lt"/>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13</a:t>
            </a:fld>
            <a:endParaRPr lang="uk-UA"/>
          </a:p>
        </p:txBody>
      </p:sp>
      <p:sp>
        <p:nvSpPr>
          <p:cNvPr id="4" name="Content Placeholder 3"/>
          <p:cNvSpPr>
            <a:spLocks noGrp="1"/>
          </p:cNvSpPr>
          <p:nvPr>
            <p:ph sz="quarter" idx="11"/>
          </p:nvPr>
        </p:nvSpPr>
        <p:spPr>
          <a:xfrm>
            <a:off x="2057400" y="304800"/>
            <a:ext cx="4953000" cy="533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ACC Initiatives</a:t>
            </a:r>
            <a:endParaRPr lang="en-US" dirty="0"/>
          </a:p>
        </p:txBody>
      </p:sp>
    </p:spTree>
    <p:extLst>
      <p:ext uri="{BB962C8B-B14F-4D97-AF65-F5344CB8AC3E}">
        <p14:creationId xmlns:p14="http://schemas.microsoft.com/office/powerpoint/2010/main" val="78741934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14</a:t>
            </a:fld>
            <a:endParaRPr lang="uk-UA" dirty="0"/>
          </a:p>
        </p:txBody>
      </p:sp>
      <p:sp>
        <p:nvSpPr>
          <p:cNvPr id="3" name="Content Placeholder 2"/>
          <p:cNvSpPr>
            <a:spLocks noGrp="1"/>
          </p:cNvSpPr>
          <p:nvPr>
            <p:ph sz="quarter" idx="10"/>
          </p:nvPr>
        </p:nvSpPr>
        <p:spPr>
          <a:xfrm>
            <a:off x="457200" y="1219200"/>
            <a:ext cx="8305800" cy="1600200"/>
          </a:xfrm>
        </p:spPr>
        <p:txBody>
          <a:bodyPr/>
          <a:lstStyle/>
          <a:p>
            <a:r>
              <a:rPr lang="en-US" dirty="0" smtClean="0"/>
              <a:t>Perform an assessment of Terrestrial Carbon Strategy variables using GEOGLAM requirements ”matrix” process as a framework</a:t>
            </a:r>
          </a:p>
          <a:p>
            <a:r>
              <a:rPr lang="en-US" dirty="0" smtClean="0"/>
              <a:t>Propose first review of approach by SIT-32 – full version of analysis by SIT Technical Workshop - September 2017 </a:t>
            </a:r>
            <a:endParaRPr lang="en-US" dirty="0"/>
          </a:p>
        </p:txBody>
      </p:sp>
      <p:sp>
        <p:nvSpPr>
          <p:cNvPr id="4" name="Content Placeholder 3"/>
          <p:cNvSpPr>
            <a:spLocks noGrp="1"/>
          </p:cNvSpPr>
          <p:nvPr>
            <p:ph sz="quarter" idx="11"/>
          </p:nvPr>
        </p:nvSpPr>
        <p:spPr/>
        <p:txBody>
          <a:bodyPr/>
          <a:lstStyle/>
          <a:p>
            <a:r>
              <a:rPr lang="en-US" dirty="0" smtClean="0"/>
              <a:t>LSI-VC Initiative</a:t>
            </a:r>
            <a:endParaRPr lang="en-US" dirty="0"/>
          </a:p>
        </p:txBody>
      </p:sp>
      <p:pic>
        <p:nvPicPr>
          <p:cNvPr id="6" name="Picture 5"/>
          <p:cNvPicPr/>
          <p:nvPr/>
        </p:nvPicPr>
        <p:blipFill>
          <a:blip r:embed="rId2" cstate="email">
            <a:extLst>
              <a:ext uri="{28A0092B-C50C-407E-A947-70E740481C1C}">
                <a14:useLocalDpi xmlns:a14="http://schemas.microsoft.com/office/drawing/2010/main"/>
              </a:ext>
            </a:extLst>
          </a:blip>
          <a:stretch>
            <a:fillRect/>
          </a:stretch>
        </p:blipFill>
        <p:spPr>
          <a:xfrm>
            <a:off x="1366482" y="2743200"/>
            <a:ext cx="6405918" cy="3733800"/>
          </a:xfrm>
          <a:prstGeom prst="rect">
            <a:avLst/>
          </a:prstGeom>
        </p:spPr>
      </p:pic>
    </p:spTree>
    <p:extLst>
      <p:ext uri="{BB962C8B-B14F-4D97-AF65-F5344CB8AC3E}">
        <p14:creationId xmlns:p14="http://schemas.microsoft.com/office/powerpoint/2010/main" val="117059185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152400"/>
            <a:ext cx="6858000" cy="990600"/>
          </a:xfrm>
        </p:spPr>
        <p:txBody>
          <a:bodyPr/>
          <a:lstStyle/>
          <a:p>
            <a:pPr algn="ctr"/>
            <a:r>
              <a:rPr lang="en-GB" dirty="0" err="1" smtClean="0">
                <a:solidFill>
                  <a:srgbClr val="EEECE1"/>
                </a:solidFill>
              </a:rPr>
              <a:t>WGClimate</a:t>
            </a:r>
            <a:r>
              <a:rPr lang="en-GB" dirty="0" smtClean="0">
                <a:solidFill>
                  <a:srgbClr val="EEECE1"/>
                </a:solidFill>
              </a:rPr>
              <a:t> Initiative</a:t>
            </a:r>
            <a:endParaRPr lang="en-GB" dirty="0">
              <a:solidFill>
                <a:srgbClr val="EEECE1"/>
              </a:solidFill>
            </a:endParaRPr>
          </a:p>
        </p:txBody>
      </p:sp>
      <p:sp>
        <p:nvSpPr>
          <p:cNvPr id="4" name="Content Placeholder 3"/>
          <p:cNvSpPr>
            <a:spLocks noGrp="1"/>
          </p:cNvSpPr>
          <p:nvPr>
            <p:ph sz="quarter" idx="1"/>
          </p:nvPr>
        </p:nvSpPr>
        <p:spPr/>
        <p:txBody>
          <a:bodyPr>
            <a:normAutofit/>
          </a:bodyPr>
          <a:lstStyle/>
          <a:p>
            <a:pPr marL="0" indent="0">
              <a:buNone/>
            </a:pPr>
            <a:r>
              <a:rPr lang="en-GB" dirty="0" smtClean="0"/>
              <a:t>For consistent ECV Carbon products </a:t>
            </a:r>
            <a:r>
              <a:rPr lang="en-GB" u="sng" dirty="0" smtClean="0"/>
              <a:t>take advantage of Inventory output to produce subset of ECV Products contributing to Carbon Strategy</a:t>
            </a:r>
          </a:p>
          <a:p>
            <a:pPr marL="0" indent="0">
              <a:buNone/>
            </a:pPr>
            <a:endParaRPr lang="en-GB" dirty="0"/>
          </a:p>
        </p:txBody>
      </p:sp>
      <p:sp>
        <p:nvSpPr>
          <p:cNvPr id="5" name="Oval 4"/>
          <p:cNvSpPr/>
          <p:nvPr/>
        </p:nvSpPr>
        <p:spPr>
          <a:xfrm>
            <a:off x="0" y="3048000"/>
            <a:ext cx="3124200" cy="2438400"/>
          </a:xfrm>
          <a:prstGeom prst="ellipse">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rm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002569"/>
                </a:solidFill>
                <a:effectLst/>
                <a:uFillTx/>
              </a:rPr>
              <a:t>Space Based GCOS ECVs in Inventory</a:t>
            </a:r>
            <a:endParaRPr kumimoji="0" lang="en-GB" sz="1800" b="0" i="0" u="none" strike="noStrike" cap="none" spc="0" normalizeH="0" baseline="0" dirty="0">
              <a:ln>
                <a:noFill/>
              </a:ln>
              <a:solidFill>
                <a:srgbClr val="002569"/>
              </a:solidFill>
              <a:effectLst/>
              <a:uFillTx/>
            </a:endParaRPr>
          </a:p>
        </p:txBody>
      </p:sp>
      <p:sp>
        <p:nvSpPr>
          <p:cNvPr id="6" name="Oval 5"/>
          <p:cNvSpPr/>
          <p:nvPr/>
        </p:nvSpPr>
        <p:spPr>
          <a:xfrm>
            <a:off x="2209800" y="3048000"/>
            <a:ext cx="2971800" cy="2362200"/>
          </a:xfrm>
          <a:prstGeom prst="ellipse">
            <a:avLst/>
          </a:prstGeom>
          <a:solidFill>
            <a:srgbClr val="FFFFFF">
              <a:alpha val="61000"/>
            </a:srgb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3" indent="0" algn="r" rtl="0" latinLnBrk="1" hangingPunct="0"/>
            <a:r>
              <a:rPr lang="en-GB" dirty="0" smtClean="0"/>
              <a:t>Products requested in Carbon Strategy</a:t>
            </a:r>
            <a:endParaRPr kumimoji="0" lang="en-GB" b="0" i="0" u="none" strike="noStrike" cap="none" spc="0" normalizeH="0" baseline="0" dirty="0">
              <a:ln>
                <a:noFill/>
              </a:ln>
              <a:solidFill>
                <a:srgbClr val="002569"/>
              </a:solidFill>
              <a:effectLst/>
              <a:uFillTx/>
            </a:endParaRPr>
          </a:p>
        </p:txBody>
      </p:sp>
      <p:pic>
        <p:nvPicPr>
          <p:cNvPr id="8" name="Picture 7"/>
          <p:cNvPicPr>
            <a:picLocks noChangeAspect="1"/>
          </p:cNvPicPr>
          <p:nvPr/>
        </p:nvPicPr>
        <p:blipFill>
          <a:blip r:embed="rId2"/>
          <a:stretch>
            <a:fillRect/>
          </a:stretch>
        </p:blipFill>
        <p:spPr>
          <a:xfrm>
            <a:off x="5481488" y="2590800"/>
            <a:ext cx="3340100" cy="3327400"/>
          </a:xfrm>
          <a:prstGeom prst="rect">
            <a:avLst/>
          </a:prstGeom>
        </p:spPr>
      </p:pic>
    </p:spTree>
    <p:extLst>
      <p:ext uri="{BB962C8B-B14F-4D97-AF65-F5344CB8AC3E}">
        <p14:creationId xmlns:p14="http://schemas.microsoft.com/office/powerpoint/2010/main" val="1362681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838200" y="1239868"/>
          <a:ext cx="6571456" cy="5389532"/>
        </p:xfrm>
        <a:graphic>
          <a:graphicData uri="http://schemas.openxmlformats.org/drawingml/2006/table">
            <a:tbl>
              <a:tblPr>
                <a:tableStyleId>{5940675A-B579-460E-94D1-54222C63F5DA}</a:tableStyleId>
              </a:tblPr>
              <a:tblGrid>
                <a:gridCol w="5199856"/>
                <a:gridCol w="1371600"/>
              </a:tblGrid>
              <a:tr h="1143000">
                <a:tc>
                  <a:txBody>
                    <a:bodyPr/>
                    <a:lstStyle/>
                    <a:p>
                      <a:pPr algn="l" fontAlgn="ctr"/>
                      <a:r>
                        <a:rPr lang="en-AU" sz="1600" u="none" strike="noStrike" dirty="0" smtClean="0">
                          <a:solidFill>
                            <a:srgbClr val="FF0000"/>
                          </a:solidFill>
                          <a:effectLst/>
                        </a:rPr>
                        <a:t>Encourage </a:t>
                      </a:r>
                      <a:r>
                        <a:rPr lang="en-AU" sz="1600" u="none" strike="noStrike" dirty="0">
                          <a:solidFill>
                            <a:srgbClr val="FF0000"/>
                          </a:solidFill>
                          <a:effectLst/>
                        </a:rPr>
                        <a:t>the production and availability of high-quality, consistent long time series data products based on multiple sensors and missions </a:t>
                      </a:r>
                      <a:r>
                        <a:rPr lang="en-AU" sz="1600" u="none" strike="noStrike" dirty="0">
                          <a:effectLst/>
                        </a:rPr>
                        <a:t>for carbon and climate science and for model-data and data-data </a:t>
                      </a:r>
                      <a:r>
                        <a:rPr lang="en-AU" sz="1600" u="none" strike="noStrike" dirty="0" err="1">
                          <a:effectLst/>
                        </a:rPr>
                        <a:t>intercomparison</a:t>
                      </a:r>
                      <a:r>
                        <a:rPr lang="en-AU" sz="1600" u="none" strike="noStrike" dirty="0">
                          <a:effectLst/>
                        </a:rPr>
                        <a:t> exercises.  </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OCR-VC</a:t>
                      </a:r>
                      <a:endParaRPr lang="en-AU" sz="1400" b="0" i="0" u="none" strike="noStrike">
                        <a:solidFill>
                          <a:srgbClr val="000000"/>
                        </a:solidFill>
                        <a:effectLst/>
                        <a:latin typeface="Calibri"/>
                      </a:endParaRPr>
                    </a:p>
                  </a:txBody>
                  <a:tcPr marL="9525" marR="9525" marT="9525" marB="0" anchor="ctr">
                    <a:solidFill>
                      <a:srgbClr val="FFFFFF"/>
                    </a:solidFill>
                  </a:tcPr>
                </a:tc>
              </a:tr>
              <a:tr h="685800">
                <a:tc>
                  <a:txBody>
                    <a:bodyPr/>
                    <a:lstStyle/>
                    <a:p>
                      <a:pPr algn="l" fontAlgn="ctr"/>
                      <a:r>
                        <a:rPr lang="en-AU" sz="1600" u="none" strike="noStrike" dirty="0" smtClean="0">
                          <a:solidFill>
                            <a:srgbClr val="FF0000"/>
                          </a:solidFill>
                          <a:effectLst/>
                        </a:rPr>
                        <a:t>Make </a:t>
                      </a:r>
                      <a:r>
                        <a:rPr lang="en-AU" sz="1600" u="none" strike="noStrike" dirty="0">
                          <a:solidFill>
                            <a:srgbClr val="FF0000"/>
                          </a:solidFill>
                          <a:effectLst/>
                        </a:rPr>
                        <a:t>publicly available all information necessary to document the accuracy, clarity, and traceability of the satellite data and data products they produce.</a:t>
                      </a:r>
                      <a:endParaRPr lang="en-AU" sz="1600" b="0" i="0" u="none" strike="noStrike" dirty="0">
                        <a:solidFill>
                          <a:srgbClr val="FF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VCs</a:t>
                      </a:r>
                      <a:endParaRPr lang="en-AU" sz="1400" b="0" i="0" u="none" strike="noStrike">
                        <a:solidFill>
                          <a:srgbClr val="000000"/>
                        </a:solidFill>
                        <a:effectLst/>
                        <a:latin typeface="Calibri"/>
                      </a:endParaRPr>
                    </a:p>
                  </a:txBody>
                  <a:tcPr marL="9525" marR="9525" marT="9525" marB="0" anchor="ctr">
                    <a:solidFill>
                      <a:srgbClr val="FFFFFF"/>
                    </a:solidFill>
                  </a:tcPr>
                </a:tc>
              </a:tr>
              <a:tr h="1089212">
                <a:tc>
                  <a:txBody>
                    <a:bodyPr/>
                    <a:lstStyle/>
                    <a:p>
                      <a:pPr algn="l" fontAlgn="ctr"/>
                      <a:r>
                        <a:rPr lang="en-AU" sz="1600" u="none" strike="noStrike" dirty="0" smtClean="0">
                          <a:effectLst/>
                        </a:rPr>
                        <a:t>Coordinate efforts </a:t>
                      </a:r>
                      <a:r>
                        <a:rPr lang="en-AU" sz="1600" u="none" strike="noStrike" dirty="0">
                          <a:effectLst/>
                        </a:rPr>
                        <a:t>to develop compatible (e.g., temporal and spatial resolution, grids, data formats, common auxiliary data, units) carbon data products from multiple </a:t>
                      </a:r>
                      <a:r>
                        <a:rPr lang="en-AU" sz="1600" u="none" strike="noStrike" dirty="0" smtClean="0">
                          <a:effectLst/>
                        </a:rPr>
                        <a:t>missions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OCR-VC</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WGCV</a:t>
                      </a:r>
                      <a:endParaRPr lang="en-AU" sz="1400" b="0" i="0" u="none" strike="noStrike">
                        <a:solidFill>
                          <a:srgbClr val="000000"/>
                        </a:solidFill>
                        <a:effectLst/>
                        <a:latin typeface="Calibri"/>
                      </a:endParaRPr>
                    </a:p>
                  </a:txBody>
                  <a:tcPr marL="9525" marR="9525" marT="9525" marB="0" anchor="ctr">
                    <a:solidFill>
                      <a:srgbClr val="FFFFFF"/>
                    </a:solidFill>
                  </a:tcPr>
                </a:tc>
              </a:tr>
              <a:tr h="1143000">
                <a:tc>
                  <a:txBody>
                    <a:bodyPr/>
                    <a:lstStyle/>
                    <a:p>
                      <a:pPr algn="l" fontAlgn="ctr"/>
                      <a:r>
                        <a:rPr lang="en-AU" sz="1600" u="none" strike="noStrike" dirty="0" smtClean="0">
                          <a:solidFill>
                            <a:srgbClr val="FF0000"/>
                          </a:solidFill>
                          <a:effectLst/>
                        </a:rPr>
                        <a:t>Ensure </a:t>
                      </a:r>
                      <a:r>
                        <a:rPr lang="en-AU" sz="1600" u="none" strike="noStrike" dirty="0">
                          <a:solidFill>
                            <a:srgbClr val="FF0000"/>
                          </a:solidFill>
                          <a:effectLst/>
                        </a:rPr>
                        <a:t>the long-term accessibility of satellite data and data products for carbon cycle science and policy.  This must include arrangement for secure archives, documentation, and metadata as well as for provisions for easy discovery and </a:t>
                      </a:r>
                      <a:r>
                        <a:rPr lang="en-AU" sz="1600" u="none" strike="noStrike" dirty="0" smtClean="0">
                          <a:effectLst/>
                        </a:rPr>
                        <a:t>access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WGISS</a:t>
                      </a:r>
                      <a:endParaRPr lang="en-AU" sz="1400" b="0" i="0" u="none" strike="noStrike">
                        <a:solidFill>
                          <a:srgbClr val="000000"/>
                        </a:solidFill>
                        <a:effectLst/>
                        <a:latin typeface="Calibri"/>
                      </a:endParaRPr>
                    </a:p>
                  </a:txBody>
                  <a:tcPr marL="9525" marR="9525" marT="9525" marB="0" anchor="ctr">
                    <a:solidFill>
                      <a:srgbClr val="FFFFFF"/>
                    </a:solidFill>
                  </a:tcPr>
                </a:tc>
              </a:tr>
              <a:tr h="914400">
                <a:tc>
                  <a:txBody>
                    <a:bodyPr/>
                    <a:lstStyle/>
                    <a:p>
                      <a:pPr algn="l" fontAlgn="ctr"/>
                      <a:r>
                        <a:rPr lang="en-AU" sz="1600" u="none" strike="noStrike" dirty="0" smtClean="0">
                          <a:effectLst/>
                        </a:rPr>
                        <a:t>Serve </a:t>
                      </a:r>
                      <a:r>
                        <a:rPr lang="en-AU" sz="1600" u="none" strike="noStrike" dirty="0">
                          <a:effectLst/>
                        </a:rPr>
                        <a:t>as a point-of-contact for appropriate satellite products for major model-data </a:t>
                      </a:r>
                      <a:r>
                        <a:rPr lang="en-AU" sz="1600" u="none" strike="noStrike" dirty="0" err="1">
                          <a:effectLst/>
                        </a:rPr>
                        <a:t>intercomparison</a:t>
                      </a:r>
                      <a:r>
                        <a:rPr lang="en-AU" sz="1600" u="none" strike="noStrike" dirty="0">
                          <a:effectLst/>
                        </a:rPr>
                        <a:t> exercises related to the carbon cycle.</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dirty="0" err="1">
                          <a:effectLst/>
                        </a:rPr>
                        <a:t>WGClimate</a:t>
                      </a:r>
                      <a:r>
                        <a:rPr lang="en-AU" sz="1400" u="none" strike="noStrike" dirty="0">
                          <a:effectLst/>
                        </a:rPr>
                        <a:t> chair membership on WDAC</a:t>
                      </a:r>
                      <a:endParaRPr lang="en-AU" sz="1400" b="0" i="0" u="none" strike="noStrike" dirty="0">
                        <a:solidFill>
                          <a:srgbClr val="000000"/>
                        </a:solidFill>
                        <a:effectLst/>
                        <a:latin typeface="Calibri"/>
                      </a:endParaRPr>
                    </a:p>
                  </a:txBody>
                  <a:tcPr marL="9525" marR="9525" marT="9525" marB="0" anchor="ctr">
                    <a:solidFill>
                      <a:srgbClr val="FFFFFF"/>
                    </a:solidFill>
                  </a:tcPr>
                </a:tc>
              </a:tr>
            </a:tbl>
          </a:graphicData>
        </a:graphic>
      </p:graphicFrame>
      <p:sp>
        <p:nvSpPr>
          <p:cNvPr id="3" name="Title 2"/>
          <p:cNvSpPr txBox="1">
            <a:spLocks/>
          </p:cNvSpPr>
          <p:nvPr/>
        </p:nvSpPr>
        <p:spPr>
          <a:xfrm>
            <a:off x="1752600" y="381000"/>
            <a:ext cx="6995864" cy="896471"/>
          </a:xfrm>
          <a:prstGeom prst="rect">
            <a:avLst/>
          </a:prstGeom>
        </p:spPr>
        <p:txBody>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defTabSz="914400"/>
            <a:r>
              <a:rPr lang="en-US" b="0" kern="0" dirty="0" smtClean="0">
                <a:solidFill>
                  <a:srgbClr val="EEECE1"/>
                </a:solidFill>
                <a:latin typeface="Arial Bold" panose="020B0704020202020204" pitchFamily="34" charset="0"/>
                <a:cs typeface="Arial Bold" panose="020B0704020202020204" pitchFamily="34" charset="0"/>
              </a:rPr>
              <a:t>Actions assigned to </a:t>
            </a:r>
            <a:r>
              <a:rPr lang="en-US" b="0" kern="0" dirty="0" err="1" smtClean="0">
                <a:solidFill>
                  <a:srgbClr val="EEECE1"/>
                </a:solidFill>
                <a:latin typeface="Arial Bold" panose="020B0704020202020204" pitchFamily="34" charset="0"/>
                <a:cs typeface="Arial Bold" panose="020B0704020202020204" pitchFamily="34" charset="0"/>
              </a:rPr>
              <a:t>WGClimate</a:t>
            </a:r>
            <a:endParaRPr lang="en-US" b="0" i="1" kern="0" dirty="0">
              <a:solidFill>
                <a:srgbClr val="EEECE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1827300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219200"/>
            <a:ext cx="8839200" cy="4724400"/>
          </a:xfrm>
        </p:spPr>
        <p:txBody>
          <a:bodyPr/>
          <a:lstStyle/>
          <a:p>
            <a:pPr lvl="0"/>
            <a:r>
              <a:rPr lang="en-US" sz="2200" b="1" dirty="0"/>
              <a:t>Objective</a:t>
            </a:r>
            <a:r>
              <a:rPr lang="en-US" sz="2200" dirty="0"/>
              <a:t>: </a:t>
            </a:r>
            <a:r>
              <a:rPr lang="en-US" sz="2200" dirty="0" smtClean="0"/>
              <a:t>facilitate </a:t>
            </a:r>
            <a:r>
              <a:rPr lang="en-US" sz="2200" dirty="0"/>
              <a:t>discoverability and accessibility of ECV Products and space-born CDRs relevant for the CEOS Carbon Action via WGISS Interoperability Systems &amp; Standards </a:t>
            </a:r>
            <a:r>
              <a:rPr lang="en-US" sz="2200" dirty="0" smtClean="0"/>
              <a:t>(</a:t>
            </a:r>
            <a:r>
              <a:rPr lang="en-US" sz="2200" dirty="0" err="1" smtClean="0"/>
              <a:t>FedEO</a:t>
            </a:r>
            <a:r>
              <a:rPr lang="en-US" sz="2200" dirty="0"/>
              <a:t>/</a:t>
            </a:r>
            <a:r>
              <a:rPr lang="en-US" sz="2200" dirty="0" smtClean="0"/>
              <a:t>CWIC/IDN, OpenSearch</a:t>
            </a:r>
            <a:r>
              <a:rPr lang="en-US" sz="2200" dirty="0"/>
              <a:t>).</a:t>
            </a:r>
          </a:p>
          <a:p>
            <a:pPr lvl="0"/>
            <a:endParaRPr lang="en-US" sz="1800" dirty="0"/>
          </a:p>
          <a:p>
            <a:pPr lvl="0"/>
            <a:r>
              <a:rPr lang="en-US" sz="2200" b="1" dirty="0"/>
              <a:t>Approach</a:t>
            </a:r>
            <a:r>
              <a:rPr lang="en-US" sz="2200" dirty="0"/>
              <a:t>: </a:t>
            </a:r>
            <a:r>
              <a:rPr lang="en-US" sz="2200" dirty="0" smtClean="0"/>
              <a:t>start from results </a:t>
            </a:r>
            <a:r>
              <a:rPr lang="en-US" sz="2200" dirty="0"/>
              <a:t>of </a:t>
            </a:r>
            <a:r>
              <a:rPr lang="en-US" sz="2200" dirty="0" err="1"/>
              <a:t>WGClimate</a:t>
            </a:r>
            <a:r>
              <a:rPr lang="en-US" sz="2200" dirty="0"/>
              <a:t> Questionnaire for ECV Inventory </a:t>
            </a:r>
            <a:r>
              <a:rPr lang="en-US" sz="2200" dirty="0" smtClean="0"/>
              <a:t>population; tailoring </a:t>
            </a:r>
            <a:r>
              <a:rPr lang="en-US" sz="2200" dirty="0"/>
              <a:t>for Carbon Action </a:t>
            </a:r>
            <a:r>
              <a:rPr lang="en-US" sz="2200" dirty="0" smtClean="0"/>
              <a:t>and </a:t>
            </a:r>
            <a:r>
              <a:rPr lang="en-US" sz="2200" dirty="0"/>
              <a:t>gaps identification </a:t>
            </a:r>
            <a:r>
              <a:rPr lang="en-US" sz="2200" dirty="0" err="1" smtClean="0"/>
              <a:t>wrt</a:t>
            </a:r>
            <a:r>
              <a:rPr lang="en-US" sz="2200" dirty="0" smtClean="0"/>
              <a:t> </a:t>
            </a:r>
            <a:r>
              <a:rPr lang="en-US" sz="2200" dirty="0"/>
              <a:t>data records already discoverable/accessible through WGISS systems (Q1/Q2 2017</a:t>
            </a:r>
            <a:r>
              <a:rPr lang="en-US" sz="2200" dirty="0" smtClean="0"/>
              <a:t>); feasibility analysis, </a:t>
            </a:r>
            <a:r>
              <a:rPr lang="en-US" sz="2200" dirty="0"/>
              <a:t>priorities setting </a:t>
            </a:r>
            <a:r>
              <a:rPr lang="en-US" sz="2200" dirty="0" smtClean="0"/>
              <a:t>and </a:t>
            </a:r>
            <a:r>
              <a:rPr lang="en-US" sz="2200" dirty="0"/>
              <a:t>liaising with relevant organizations (Q2/Q3 2017); start technical activities (Q3/Q4 2017).</a:t>
            </a:r>
          </a:p>
          <a:p>
            <a:pPr lvl="0"/>
            <a:endParaRPr lang="en-US" sz="1800" dirty="0"/>
          </a:p>
          <a:p>
            <a:pPr lvl="0"/>
            <a:r>
              <a:rPr lang="en-US" sz="2200" b="1" dirty="0"/>
              <a:t>Additional Resources</a:t>
            </a:r>
            <a:r>
              <a:rPr lang="en-US" sz="2200" dirty="0"/>
              <a:t>: support from </a:t>
            </a:r>
            <a:r>
              <a:rPr lang="en-US" sz="2200" dirty="0" err="1"/>
              <a:t>WGClimate</a:t>
            </a:r>
            <a:r>
              <a:rPr lang="en-US" sz="2200" dirty="0"/>
              <a:t> and experts for priorities setting; activities at data providers’ side to be carried out by relevant entities</a:t>
            </a:r>
            <a:r>
              <a:rPr lang="en-US" sz="2200" dirty="0" smtClean="0"/>
              <a:t>.</a:t>
            </a:r>
            <a:endParaRPr lang="en-US" sz="2200" dirty="0"/>
          </a:p>
        </p:txBody>
      </p:sp>
      <p:sp>
        <p:nvSpPr>
          <p:cNvPr id="3" name="Slide Number Placeholder 2"/>
          <p:cNvSpPr>
            <a:spLocks noGrp="1"/>
          </p:cNvSpPr>
          <p:nvPr>
            <p:ph type="sldNum" sz="quarter" idx="2"/>
          </p:nvPr>
        </p:nvSpPr>
        <p:spPr/>
        <p:txBody>
          <a:bodyPr/>
          <a:lstStyle/>
          <a:p>
            <a:pPr lvl="0"/>
            <a:fld id="{86CB4B4D-7CA3-9044-876B-883B54F8677D}" type="slidenum">
              <a:rPr lang="uk-UA" smtClean="0"/>
              <a:t>17</a:t>
            </a:fld>
            <a:endParaRPr lang="uk-UA"/>
          </a:p>
        </p:txBody>
      </p:sp>
      <p:sp>
        <p:nvSpPr>
          <p:cNvPr id="4" name="Content Placeholder 3"/>
          <p:cNvSpPr>
            <a:spLocks noGrp="1"/>
          </p:cNvSpPr>
          <p:nvPr>
            <p:ph sz="quarter" idx="11"/>
          </p:nvPr>
        </p:nvSpPr>
        <p:spPr>
          <a:xfrm>
            <a:off x="2057400" y="152400"/>
            <a:ext cx="4953000" cy="533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ECVs/CDRs Discovery and Access through WGISS Systems</a:t>
            </a:r>
            <a:endParaRPr lang="en-US" dirty="0"/>
          </a:p>
        </p:txBody>
      </p:sp>
    </p:spTree>
    <p:extLst>
      <p:ext uri="{BB962C8B-B14F-4D97-AF65-F5344CB8AC3E}">
        <p14:creationId xmlns:p14="http://schemas.microsoft.com/office/powerpoint/2010/main" val="1004141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47800"/>
            <a:ext cx="8839200" cy="4724400"/>
          </a:xfrm>
        </p:spPr>
        <p:txBody>
          <a:bodyPr/>
          <a:lstStyle/>
          <a:p>
            <a:pPr lvl="0"/>
            <a:r>
              <a:rPr lang="en-US" b="1" dirty="0"/>
              <a:t>Objective</a:t>
            </a:r>
            <a:r>
              <a:rPr lang="en-US" dirty="0"/>
              <a:t>: development </a:t>
            </a:r>
            <a:r>
              <a:rPr lang="en-US" dirty="0" smtClean="0"/>
              <a:t>as WGISS project of </a:t>
            </a:r>
            <a:r>
              <a:rPr lang="en-US" dirty="0"/>
              <a:t>a CEOS </a:t>
            </a:r>
            <a:r>
              <a:rPr lang="en-US" dirty="0" smtClean="0"/>
              <a:t>WGISS Carbon </a:t>
            </a:r>
            <a:r>
              <a:rPr lang="en-US" dirty="0"/>
              <a:t>Portal </a:t>
            </a:r>
            <a:r>
              <a:rPr lang="en-US" dirty="0" smtClean="0"/>
              <a:t>prototype similar </a:t>
            </a:r>
            <a:r>
              <a:rPr lang="en-US" dirty="0"/>
              <a:t>to the Water portal (</a:t>
            </a:r>
            <a:r>
              <a:rPr lang="en-US" dirty="0">
                <a:hlinkClick r:id="rId3"/>
              </a:rPr>
              <a:t>http://waterportal.ceos.org/</a:t>
            </a:r>
            <a:r>
              <a:rPr lang="en-US" dirty="0"/>
              <a:t>) to allow displaying Carbon datasets and providing assistance to scientists and general users in the development of related services &amp; tools. </a:t>
            </a:r>
            <a:endParaRPr lang="en-US" dirty="0" smtClean="0"/>
          </a:p>
          <a:p>
            <a:pPr lvl="0"/>
            <a:endParaRPr lang="en-US" sz="900" dirty="0"/>
          </a:p>
          <a:p>
            <a:pPr lvl="0"/>
            <a:r>
              <a:rPr lang="en-US" b="1" dirty="0"/>
              <a:t>Approach</a:t>
            </a:r>
            <a:r>
              <a:rPr lang="en-US" dirty="0"/>
              <a:t>: </a:t>
            </a:r>
            <a:r>
              <a:rPr lang="en-US" dirty="0" smtClean="0"/>
              <a:t>collection of needs from Carbon </a:t>
            </a:r>
            <a:r>
              <a:rPr lang="en-US" dirty="0"/>
              <a:t>(or </a:t>
            </a:r>
            <a:r>
              <a:rPr lang="en-US" dirty="0" err="1" smtClean="0"/>
              <a:t>WGClimate</a:t>
            </a:r>
            <a:r>
              <a:rPr lang="en-US" dirty="0"/>
              <a:t>) experts on what needs to be in the </a:t>
            </a:r>
            <a:r>
              <a:rPr lang="en-US" dirty="0" smtClean="0"/>
              <a:t>portal (Q1/Q2 2017); Carbon Portal requirements definition and system design (Q2/Q3 2017); </a:t>
            </a:r>
            <a:r>
              <a:rPr lang="en-US" dirty="0"/>
              <a:t>start </a:t>
            </a:r>
            <a:r>
              <a:rPr lang="en-US" dirty="0" smtClean="0"/>
              <a:t>development (</a:t>
            </a:r>
            <a:r>
              <a:rPr lang="en-US" dirty="0"/>
              <a:t>Q3/Q4 2017</a:t>
            </a:r>
            <a:r>
              <a:rPr lang="en-US" dirty="0" smtClean="0"/>
              <a:t>).</a:t>
            </a:r>
          </a:p>
          <a:p>
            <a:pPr lvl="0"/>
            <a:endParaRPr lang="en-US" sz="900" dirty="0"/>
          </a:p>
          <a:p>
            <a:pPr lvl="0"/>
            <a:r>
              <a:rPr lang="en-US" b="1" dirty="0"/>
              <a:t>Additional </a:t>
            </a:r>
            <a:r>
              <a:rPr lang="en-US" b="1" dirty="0" smtClean="0"/>
              <a:t>Resources</a:t>
            </a:r>
            <a:r>
              <a:rPr lang="en-US" dirty="0" smtClean="0"/>
              <a:t>: requirements definition and development resources provided by NOAA; support </a:t>
            </a:r>
            <a:r>
              <a:rPr lang="en-US" dirty="0"/>
              <a:t>from </a:t>
            </a:r>
            <a:r>
              <a:rPr lang="en-US" dirty="0" err="1"/>
              <a:t>WGClimate</a:t>
            </a:r>
            <a:r>
              <a:rPr lang="en-US" dirty="0"/>
              <a:t> and experts for </a:t>
            </a:r>
            <a:r>
              <a:rPr lang="en-US" dirty="0" smtClean="0"/>
              <a:t>requirements definition.</a:t>
            </a:r>
            <a:endParaRPr lang="en-US" sz="900" dirty="0"/>
          </a:p>
          <a:p>
            <a:pPr marL="0" indent="0">
              <a:buNone/>
            </a:pPr>
            <a:endParaRPr lang="en-US" dirty="0">
              <a:latin typeface="+mj-lt"/>
            </a:endParaRPr>
          </a:p>
          <a:p>
            <a:endParaRPr lang="en-US" dirty="0">
              <a:latin typeface="+mj-lt"/>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18</a:t>
            </a:fld>
            <a:endParaRPr lang="uk-UA"/>
          </a:p>
        </p:txBody>
      </p:sp>
      <p:sp>
        <p:nvSpPr>
          <p:cNvPr id="4" name="Content Placeholder 3"/>
          <p:cNvSpPr>
            <a:spLocks noGrp="1"/>
          </p:cNvSpPr>
          <p:nvPr>
            <p:ph sz="quarter" idx="11"/>
          </p:nvPr>
        </p:nvSpPr>
        <p:spPr>
          <a:xfrm>
            <a:off x="2057400" y="304800"/>
            <a:ext cx="4953000" cy="533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WGISS Carbon Portal</a:t>
            </a:r>
            <a:endParaRPr lang="en-US" dirty="0"/>
          </a:p>
        </p:txBody>
      </p:sp>
    </p:spTree>
    <p:extLst>
      <p:ext uri="{BB962C8B-B14F-4D97-AF65-F5344CB8AC3E}">
        <p14:creationId xmlns:p14="http://schemas.microsoft.com/office/powerpoint/2010/main" val="184949596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NASA-ESA  Initiative</a:t>
            </a:r>
            <a:endParaRPr lang="en-GB" dirty="0"/>
          </a:p>
        </p:txBody>
      </p:sp>
      <p:sp>
        <p:nvSpPr>
          <p:cNvPr id="3" name="Slide Number Placeholder 2"/>
          <p:cNvSpPr>
            <a:spLocks noGrp="1"/>
          </p:cNvSpPr>
          <p:nvPr>
            <p:ph type="sldNum" sz="quarter" idx="12"/>
          </p:nvPr>
        </p:nvSpPr>
        <p:spPr/>
        <p:txBody>
          <a:bodyPr/>
          <a:lstStyle/>
          <a:p>
            <a:fld id="{C8E38066-F069-41C9-B38D-47DB557F2632}" type="slidenum">
              <a:rPr lang="en-GB" smtClean="0"/>
              <a:pPr/>
              <a:t>19</a:t>
            </a:fld>
            <a:endParaRPr lang="en-GB" dirty="0"/>
          </a:p>
        </p:txBody>
      </p:sp>
      <p:sp>
        <p:nvSpPr>
          <p:cNvPr id="4" name="Content Placeholder 3"/>
          <p:cNvSpPr>
            <a:spLocks noGrp="1"/>
          </p:cNvSpPr>
          <p:nvPr>
            <p:ph sz="quarter" idx="1"/>
          </p:nvPr>
        </p:nvSpPr>
        <p:spPr>
          <a:xfrm>
            <a:off x="442912" y="1295400"/>
            <a:ext cx="8396288" cy="4709160"/>
          </a:xfrm>
        </p:spPr>
        <p:txBody>
          <a:bodyPr/>
          <a:lstStyle/>
          <a:p>
            <a:r>
              <a:rPr lang="en-US" b="1" dirty="0" smtClean="0"/>
              <a:t>Follow-up to NASA-ESA initiative on Biomass</a:t>
            </a:r>
          </a:p>
          <a:p>
            <a:r>
              <a:rPr lang="en-US" sz="1800" b="1" dirty="0" smtClean="0"/>
              <a:t>Recommended </a:t>
            </a:r>
            <a:r>
              <a:rPr lang="en-US" sz="1800" b="1" dirty="0"/>
              <a:t>Actions</a:t>
            </a:r>
          </a:p>
          <a:p>
            <a:pPr lvl="1"/>
            <a:r>
              <a:rPr lang="en-US" sz="1800" dirty="0"/>
              <a:t>Need to identify people who have the mandate to coordinate across missions;</a:t>
            </a:r>
          </a:p>
          <a:p>
            <a:pPr lvl="1"/>
            <a:r>
              <a:rPr lang="en-US" sz="1800" dirty="0"/>
              <a:t>Develop network-level agreements for data sharing rather than each mission making agreements with each individual project</a:t>
            </a:r>
          </a:p>
          <a:p>
            <a:pPr lvl="1"/>
            <a:r>
              <a:rPr lang="en-US" sz="1800" dirty="0"/>
              <a:t>Meetings to check the status of </a:t>
            </a:r>
            <a:r>
              <a:rPr lang="en-US" sz="1800" dirty="0" err="1"/>
              <a:t>cal</a:t>
            </a:r>
            <a:r>
              <a:rPr lang="en-US" sz="1800" dirty="0"/>
              <a:t>/</a:t>
            </a:r>
            <a:r>
              <a:rPr lang="en-US" sz="1800" dirty="0" err="1"/>
              <a:t>val</a:t>
            </a:r>
            <a:r>
              <a:rPr lang="en-US" sz="1800" dirty="0"/>
              <a:t> as the missions progress</a:t>
            </a:r>
          </a:p>
          <a:p>
            <a:pPr lvl="1"/>
            <a:r>
              <a:rPr lang="en-US" sz="1800" dirty="0"/>
              <a:t>Coordinated supersite selection and data collection using all remote sensing techniques</a:t>
            </a:r>
          </a:p>
          <a:p>
            <a:pPr lvl="1"/>
            <a:r>
              <a:rPr lang="en-US" sz="1800" dirty="0"/>
              <a:t>Develop a common data portal or network of data portals to archive and distribute biomass data</a:t>
            </a:r>
          </a:p>
          <a:p>
            <a:pPr lvl="1"/>
            <a:endParaRPr lang="en-US" sz="1800" dirty="0"/>
          </a:p>
          <a:p>
            <a:r>
              <a:rPr lang="en-US" sz="1800" b="1" dirty="0"/>
              <a:t>Near-Term Deliverables</a:t>
            </a:r>
          </a:p>
          <a:p>
            <a:pPr lvl="1"/>
            <a:r>
              <a:rPr lang="en-US" sz="1800" dirty="0"/>
              <a:t>Report on the synergy of </a:t>
            </a:r>
            <a:r>
              <a:rPr lang="en-US" sz="1800" dirty="0" err="1"/>
              <a:t>cal</a:t>
            </a:r>
            <a:r>
              <a:rPr lang="en-US" sz="1800" dirty="0"/>
              <a:t>/</a:t>
            </a:r>
            <a:r>
              <a:rPr lang="en-US" sz="1800" dirty="0" err="1"/>
              <a:t>val</a:t>
            </a:r>
            <a:r>
              <a:rPr lang="en-US" sz="1800" dirty="0"/>
              <a:t> objectives across satellite missions</a:t>
            </a:r>
          </a:p>
          <a:p>
            <a:pPr lvl="1"/>
            <a:r>
              <a:rPr lang="en-US" sz="1800" dirty="0"/>
              <a:t>Report on the detailed suggested approach for selecting key locations globally and what is needed at those locations</a:t>
            </a:r>
          </a:p>
        </p:txBody>
      </p:sp>
    </p:spTree>
    <p:extLst>
      <p:ext uri="{BB962C8B-B14F-4D97-AF65-F5344CB8AC3E}">
        <p14:creationId xmlns:p14="http://schemas.microsoft.com/office/powerpoint/2010/main" val="45521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2</a:t>
            </a:fld>
            <a:endParaRPr lang="en-US" dirty="0" smtClean="0"/>
          </a:p>
        </p:txBody>
      </p:sp>
      <p:sp>
        <p:nvSpPr>
          <p:cNvPr id="3" name="Content Placeholder 2"/>
          <p:cNvSpPr>
            <a:spLocks noGrp="1"/>
          </p:cNvSpPr>
          <p:nvPr>
            <p:ph sz="quarter" idx="11"/>
          </p:nvPr>
        </p:nvSpPr>
        <p:spPr>
          <a:xfrm>
            <a:off x="2057400" y="228600"/>
            <a:ext cx="4953000" cy="533400"/>
          </a:xfrm>
        </p:spPr>
        <p:txBody>
          <a:bodyPr/>
          <a:lstStyle/>
          <a:p>
            <a:pPr lvl="0"/>
            <a:r>
              <a:rPr lang="en-US" b="1" dirty="0"/>
              <a:t>CEOS Carbon activity - history and Background</a:t>
            </a:r>
          </a:p>
          <a:p>
            <a:endParaRPr lang="en-GB" dirty="0"/>
          </a:p>
        </p:txBody>
      </p:sp>
      <p:sp>
        <p:nvSpPr>
          <p:cNvPr id="7" name="TextBox 6"/>
          <p:cNvSpPr txBox="1"/>
          <p:nvPr/>
        </p:nvSpPr>
        <p:spPr>
          <a:xfrm>
            <a:off x="152400" y="1143000"/>
            <a:ext cx="4616896" cy="5478423"/>
          </a:xfrm>
          <a:prstGeom prst="rect">
            <a:avLst/>
          </a:prstGeom>
          <a:noFill/>
        </p:spPr>
        <p:txBody>
          <a:bodyPr wrap="square" rtlCol="0">
            <a:spAutoFit/>
          </a:bodyPr>
          <a:lstStyle/>
          <a:p>
            <a:pPr marL="342900" indent="-342900">
              <a:spcAft>
                <a:spcPts val="1200"/>
              </a:spcAft>
              <a:buFont typeface="Arial"/>
              <a:buChar char="•"/>
            </a:pPr>
            <a:r>
              <a:rPr lang="en-US" sz="2000" dirty="0" smtClean="0">
                <a:solidFill>
                  <a:srgbClr val="1F497D"/>
                </a:solidFill>
              </a:rPr>
              <a:t>GEO Carbon Report developed in June 2010 by team led by </a:t>
            </a:r>
            <a:r>
              <a:rPr lang="en-US" sz="2000" dirty="0" err="1" smtClean="0">
                <a:solidFill>
                  <a:srgbClr val="1F497D"/>
                </a:solidFill>
              </a:rPr>
              <a:t>Ciais</a:t>
            </a:r>
            <a:r>
              <a:rPr lang="en-US" sz="2000" dirty="0" smtClean="0">
                <a:solidFill>
                  <a:srgbClr val="1F497D"/>
                </a:solidFill>
              </a:rPr>
              <a:t> et al. (GCP). </a:t>
            </a:r>
          </a:p>
          <a:p>
            <a:pPr marL="342900" indent="-342900">
              <a:spcAft>
                <a:spcPts val="1200"/>
              </a:spcAft>
              <a:buFont typeface="Arial"/>
              <a:buChar char="•"/>
            </a:pPr>
            <a:r>
              <a:rPr lang="en-US" sz="2000" i="1" dirty="0" smtClean="0">
                <a:solidFill>
                  <a:srgbClr val="1F497D"/>
                </a:solidFill>
              </a:rPr>
              <a:t>CEOS Strategy for Carbon Observations from Space</a:t>
            </a:r>
            <a:r>
              <a:rPr lang="en-US" sz="2000" dirty="0" smtClean="0">
                <a:solidFill>
                  <a:srgbClr val="1F497D"/>
                </a:solidFill>
              </a:rPr>
              <a:t> – written in response to above, completed in March 2014 – </a:t>
            </a:r>
            <a:r>
              <a:rPr lang="en-US" sz="2000" i="1" dirty="0" err="1" smtClean="0">
                <a:solidFill>
                  <a:srgbClr val="1F497D"/>
                </a:solidFill>
              </a:rPr>
              <a:t>Wickland</a:t>
            </a:r>
            <a:r>
              <a:rPr lang="en-US" sz="2000" i="1" dirty="0" smtClean="0">
                <a:solidFill>
                  <a:srgbClr val="1F497D"/>
                </a:solidFill>
              </a:rPr>
              <a:t> et al.</a:t>
            </a:r>
          </a:p>
          <a:p>
            <a:pPr marL="342900" indent="-342900">
              <a:spcAft>
                <a:spcPts val="1200"/>
              </a:spcAft>
              <a:buFont typeface="Arial"/>
              <a:buChar char="•"/>
            </a:pPr>
            <a:r>
              <a:rPr lang="en-US" sz="2000" u="sng" dirty="0" smtClean="0">
                <a:solidFill>
                  <a:srgbClr val="1F497D"/>
                </a:solidFill>
              </a:rPr>
              <a:t>42 </a:t>
            </a:r>
            <a:r>
              <a:rPr lang="en-US" sz="2000" u="sng" dirty="0">
                <a:solidFill>
                  <a:srgbClr val="1F497D"/>
                </a:solidFill>
              </a:rPr>
              <a:t>A</a:t>
            </a:r>
            <a:r>
              <a:rPr lang="en-US" sz="2000" u="sng" dirty="0" smtClean="0">
                <a:solidFill>
                  <a:srgbClr val="1F497D"/>
                </a:solidFill>
              </a:rPr>
              <a:t>ctions identified in the report for specific response</a:t>
            </a:r>
            <a:r>
              <a:rPr lang="en-US" sz="2000" dirty="0" smtClean="0">
                <a:solidFill>
                  <a:srgbClr val="1F497D"/>
                </a:solidFill>
              </a:rPr>
              <a:t>– first discussed at SIT Technical Workshop in September 2013</a:t>
            </a:r>
          </a:p>
          <a:p>
            <a:pPr marL="342900" indent="-342900">
              <a:spcAft>
                <a:spcPts val="1200"/>
              </a:spcAft>
              <a:buFont typeface="Arial"/>
              <a:buChar char="•"/>
            </a:pPr>
            <a:r>
              <a:rPr lang="en-US" sz="2000" dirty="0" smtClean="0">
                <a:solidFill>
                  <a:srgbClr val="1F497D"/>
                </a:solidFill>
              </a:rPr>
              <a:t>April 2014:Proposed establishment of a study team to take forward the Actions and also identify formal CEOS mechanism to manage Actions.</a:t>
            </a:r>
            <a:endParaRPr lang="en-US" sz="2000" dirty="0">
              <a:solidFill>
                <a:srgbClr val="1F497D"/>
              </a:solidFill>
            </a:endParaRPr>
          </a:p>
        </p:txBody>
      </p:sp>
      <p:pic>
        <p:nvPicPr>
          <p:cNvPr id="9" name="Picture 8" descr="GEO_CARBONSTRATEGY_20101020 (dragg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143000"/>
            <a:ext cx="2779297" cy="3933056"/>
          </a:xfrm>
          <a:prstGeom prst="rect">
            <a:avLst/>
          </a:prstGeom>
        </p:spPr>
      </p:pic>
      <p:pic>
        <p:nvPicPr>
          <p:cNvPr id="8" name="Picture 7" descr="WGClimate_CEOS-Strategy-for-Carbon-Observations-from-Space_Apr201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3143076"/>
            <a:ext cx="2627784" cy="3714923"/>
          </a:xfrm>
          <a:prstGeom prst="rect">
            <a:avLst/>
          </a:prstGeom>
        </p:spPr>
      </p:pic>
    </p:spTree>
    <p:extLst>
      <p:ext uri="{BB962C8B-B14F-4D97-AF65-F5344CB8AC3E}">
        <p14:creationId xmlns:p14="http://schemas.microsoft.com/office/powerpoint/2010/main" val="1153051236"/>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NASA-ESA  Initiative</a:t>
            </a:r>
            <a:endParaRPr lang="en-US" dirty="0"/>
          </a:p>
        </p:txBody>
      </p:sp>
      <p:sp>
        <p:nvSpPr>
          <p:cNvPr id="3" name="Slide Number Placeholder 2"/>
          <p:cNvSpPr>
            <a:spLocks noGrp="1"/>
          </p:cNvSpPr>
          <p:nvPr>
            <p:ph type="sldNum" sz="quarter" idx="12"/>
          </p:nvPr>
        </p:nvSpPr>
        <p:spPr/>
        <p:txBody>
          <a:bodyPr/>
          <a:lstStyle/>
          <a:p>
            <a:fld id="{C8E38066-F069-41C9-B38D-47DB557F2632}" type="slidenum">
              <a:rPr lang="en-GB" smtClean="0"/>
              <a:pPr/>
              <a:t>20</a:t>
            </a:fld>
            <a:endParaRPr lang="en-GB" dirty="0"/>
          </a:p>
        </p:txBody>
      </p:sp>
      <p:pic>
        <p:nvPicPr>
          <p:cNvPr id="6" name="Picture 5" descr="agb_class_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13059"/>
            <a:ext cx="9195112" cy="3643291"/>
          </a:xfrm>
          <a:prstGeom prst="rect">
            <a:avLst/>
          </a:prstGeom>
        </p:spPr>
      </p:pic>
      <p:sp>
        <p:nvSpPr>
          <p:cNvPr id="7" name="Rectangle 6"/>
          <p:cNvSpPr/>
          <p:nvPr/>
        </p:nvSpPr>
        <p:spPr>
          <a:xfrm>
            <a:off x="66022" y="4119273"/>
            <a:ext cx="488450" cy="453849"/>
          </a:xfrm>
          <a:prstGeom prst="rect">
            <a:avLst/>
          </a:prstGeom>
          <a:solidFill>
            <a:srgbClr val="FF221B"/>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CCFFCC"/>
              </a:solidFill>
            </a:endParaRPr>
          </a:p>
        </p:txBody>
      </p:sp>
      <p:sp>
        <p:nvSpPr>
          <p:cNvPr id="8" name="Rectangle 7"/>
          <p:cNvSpPr/>
          <p:nvPr/>
        </p:nvSpPr>
        <p:spPr>
          <a:xfrm>
            <a:off x="66021" y="4619410"/>
            <a:ext cx="488450" cy="452417"/>
          </a:xfrm>
          <a:prstGeom prst="rect">
            <a:avLst/>
          </a:prstGeom>
          <a:solidFill>
            <a:srgbClr val="00B05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CCFFCC"/>
              </a:solidFill>
            </a:endParaRPr>
          </a:p>
        </p:txBody>
      </p:sp>
      <p:sp>
        <p:nvSpPr>
          <p:cNvPr id="9" name="Rectangle 8"/>
          <p:cNvSpPr/>
          <p:nvPr/>
        </p:nvSpPr>
        <p:spPr>
          <a:xfrm>
            <a:off x="66020" y="5122776"/>
            <a:ext cx="488450" cy="463025"/>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CCFFCC"/>
              </a:solidFill>
            </a:endParaRPr>
          </a:p>
        </p:txBody>
      </p:sp>
      <p:sp>
        <p:nvSpPr>
          <p:cNvPr id="10" name="Rectangle 9"/>
          <p:cNvSpPr/>
          <p:nvPr/>
        </p:nvSpPr>
        <p:spPr>
          <a:xfrm>
            <a:off x="66020" y="5632294"/>
            <a:ext cx="488450" cy="429542"/>
          </a:xfrm>
          <a:prstGeom prst="rect">
            <a:avLst/>
          </a:prstGeom>
          <a:solidFill>
            <a:schemeClr val="accent4">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CCFFCC"/>
              </a:solidFill>
            </a:endParaRPr>
          </a:p>
        </p:txBody>
      </p:sp>
      <p:sp>
        <p:nvSpPr>
          <p:cNvPr id="11" name="Rectangle 10"/>
          <p:cNvSpPr/>
          <p:nvPr/>
        </p:nvSpPr>
        <p:spPr>
          <a:xfrm>
            <a:off x="267779" y="4165689"/>
            <a:ext cx="1872426" cy="369332"/>
          </a:xfrm>
          <a:prstGeom prst="rect">
            <a:avLst/>
          </a:prstGeom>
        </p:spPr>
        <p:txBody>
          <a:bodyPr wrap="square">
            <a:spAutoFit/>
          </a:bodyPr>
          <a:lstStyle/>
          <a:p>
            <a:pPr algn="ctr"/>
            <a:r>
              <a:rPr lang="en-US" b="1" dirty="0">
                <a:solidFill>
                  <a:prstClr val="white">
                    <a:lumMod val="95000"/>
                  </a:prstClr>
                </a:solidFill>
              </a:rPr>
              <a:t>  &gt; 100 Mg/ha</a:t>
            </a:r>
          </a:p>
        </p:txBody>
      </p:sp>
      <p:sp>
        <p:nvSpPr>
          <p:cNvPr id="12" name="Rectangle 11"/>
          <p:cNvSpPr/>
          <p:nvPr/>
        </p:nvSpPr>
        <p:spPr>
          <a:xfrm>
            <a:off x="212518" y="4674852"/>
            <a:ext cx="1972743" cy="646331"/>
          </a:xfrm>
          <a:prstGeom prst="rect">
            <a:avLst/>
          </a:prstGeom>
        </p:spPr>
        <p:txBody>
          <a:bodyPr wrap="square">
            <a:spAutoFit/>
          </a:bodyPr>
          <a:lstStyle/>
          <a:p>
            <a:pPr algn="ctr"/>
            <a:r>
              <a:rPr lang="en-US" b="1">
                <a:solidFill>
                  <a:prstClr val="white">
                    <a:lumMod val="95000"/>
                  </a:prstClr>
                </a:solidFill>
              </a:rPr>
              <a:t>  &lt; 100 Mg/ha</a:t>
            </a:r>
          </a:p>
          <a:p>
            <a:pPr algn="ctr"/>
            <a:endParaRPr lang="en-US" b="1" dirty="0">
              <a:solidFill>
                <a:prstClr val="white">
                  <a:lumMod val="95000"/>
                </a:prstClr>
              </a:solidFill>
            </a:endParaRPr>
          </a:p>
        </p:txBody>
      </p:sp>
      <p:sp>
        <p:nvSpPr>
          <p:cNvPr id="13" name="Rectangle 12"/>
          <p:cNvSpPr/>
          <p:nvPr/>
        </p:nvSpPr>
        <p:spPr>
          <a:xfrm>
            <a:off x="103522" y="5217594"/>
            <a:ext cx="2145134" cy="646331"/>
          </a:xfrm>
          <a:prstGeom prst="rect">
            <a:avLst/>
          </a:prstGeom>
        </p:spPr>
        <p:txBody>
          <a:bodyPr wrap="square">
            <a:spAutoFit/>
          </a:bodyPr>
          <a:lstStyle/>
          <a:p>
            <a:pPr algn="ctr"/>
            <a:r>
              <a:rPr lang="en-US" b="1">
                <a:solidFill>
                  <a:prstClr val="white">
                    <a:lumMod val="95000"/>
                  </a:prstClr>
                </a:solidFill>
              </a:rPr>
              <a:t>  &lt; 20 Mg/ha</a:t>
            </a:r>
          </a:p>
          <a:p>
            <a:pPr algn="ctr"/>
            <a:endParaRPr lang="en-US" b="1" dirty="0">
              <a:solidFill>
                <a:prstClr val="white">
                  <a:lumMod val="95000"/>
                </a:prstClr>
              </a:solidFill>
            </a:endParaRPr>
          </a:p>
        </p:txBody>
      </p:sp>
      <p:sp>
        <p:nvSpPr>
          <p:cNvPr id="14" name="Rectangle 13"/>
          <p:cNvSpPr/>
          <p:nvPr/>
        </p:nvSpPr>
        <p:spPr>
          <a:xfrm>
            <a:off x="389909" y="5681387"/>
            <a:ext cx="2243242" cy="369332"/>
          </a:xfrm>
          <a:prstGeom prst="rect">
            <a:avLst/>
          </a:prstGeom>
        </p:spPr>
        <p:txBody>
          <a:bodyPr wrap="square">
            <a:spAutoFit/>
          </a:bodyPr>
          <a:lstStyle/>
          <a:p>
            <a:pPr algn="ctr"/>
            <a:r>
              <a:rPr lang="en-US" b="1">
                <a:solidFill>
                  <a:prstClr val="white">
                    <a:lumMod val="95000"/>
                  </a:prstClr>
                </a:solidFill>
              </a:rPr>
              <a:t>No Woody Biomass </a:t>
            </a:r>
            <a:endParaRPr lang="en-US" b="1" dirty="0">
              <a:solidFill>
                <a:prstClr val="white">
                  <a:lumMod val="95000"/>
                </a:prstClr>
              </a:solidFill>
            </a:endParaRPr>
          </a:p>
        </p:txBody>
      </p:sp>
      <p:sp>
        <p:nvSpPr>
          <p:cNvPr id="15" name="Rectangle 14"/>
          <p:cNvSpPr/>
          <p:nvPr/>
        </p:nvSpPr>
        <p:spPr>
          <a:xfrm>
            <a:off x="1427584" y="3497943"/>
            <a:ext cx="7154999" cy="2563893"/>
          </a:xfrm>
          <a:prstGeom prst="rect">
            <a:avLst/>
          </a:prstGeom>
          <a:solidFill>
            <a:srgbClr val="FF0000">
              <a:alpha val="40000"/>
            </a:srgb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 name="Rounded Rectangle 15"/>
          <p:cNvSpPr>
            <a:spLocks noChangeArrowheads="1"/>
          </p:cNvSpPr>
          <p:nvPr/>
        </p:nvSpPr>
        <p:spPr bwMode="auto">
          <a:xfrm>
            <a:off x="6376418" y="2787672"/>
            <a:ext cx="2767582" cy="1250929"/>
          </a:xfrm>
          <a:prstGeom prst="roundRect">
            <a:avLst>
              <a:gd name="adj" fmla="val 16667"/>
            </a:avLst>
          </a:prstGeom>
          <a:solidFill>
            <a:schemeClr val="accent1">
              <a:lumMod val="60000"/>
              <a:lumOff val="40000"/>
              <a:alpha val="23000"/>
            </a:schemeClr>
          </a:solidFill>
          <a:ln w="9525">
            <a:solidFill>
              <a:schemeClr val="accent1">
                <a:lumMod val="20000"/>
                <a:lumOff val="80000"/>
              </a:schemeClr>
            </a:solidFill>
            <a:round/>
            <a:headEnd/>
            <a:tailEnd/>
          </a:ln>
          <a:effectLst>
            <a:outerShdw blurRad="63500" dist="23000" dir="5400000" rotWithShape="0">
              <a:srgbClr val="000000">
                <a:alpha val="34999"/>
              </a:srgbClr>
            </a:outerShdw>
          </a:effectLst>
        </p:spPr>
        <p:txBody>
          <a:bodyPr anchor="ctr"/>
          <a:lstStyle>
            <a:lvl1pPr eaLnBrk="0" hangingPunct="0">
              <a:defRPr sz="2400">
                <a:solidFill>
                  <a:schemeClr val="tx1"/>
                </a:solidFill>
                <a:latin typeface="Times New Roman" charset="0"/>
                <a:ea typeface="MS PGothic" charset="-128"/>
              </a:defRPr>
            </a:lvl1pPr>
            <a:lvl2pPr marL="742950" indent="-285750" eaLnBrk="0" hangingPunct="0">
              <a:defRPr sz="2400">
                <a:solidFill>
                  <a:schemeClr val="tx1"/>
                </a:solidFill>
                <a:latin typeface="Times New Roman" charset="0"/>
                <a:ea typeface="MS PGothic" charset="-128"/>
              </a:defRPr>
            </a:lvl2pPr>
            <a:lvl3pPr marL="1143000" indent="-228600" eaLnBrk="0" hangingPunct="0">
              <a:defRPr sz="2400">
                <a:solidFill>
                  <a:schemeClr val="tx1"/>
                </a:solidFill>
                <a:latin typeface="Times New Roman" charset="0"/>
                <a:ea typeface="MS PGothic" charset="-128"/>
              </a:defRPr>
            </a:lvl3pPr>
            <a:lvl4pPr marL="1600200" indent="-228600" eaLnBrk="0" hangingPunct="0">
              <a:defRPr sz="2400">
                <a:solidFill>
                  <a:schemeClr val="tx1"/>
                </a:solidFill>
                <a:latin typeface="Times New Roman" charset="0"/>
                <a:ea typeface="MS PGothic" charset="-128"/>
              </a:defRPr>
            </a:lvl4pPr>
            <a:lvl5pPr marL="2057400" indent="-228600" eaLnBrk="0" hangingPunct="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en-US" altLang="en-US" sz="1350">
              <a:solidFill>
                <a:srgbClr val="FFFFFF"/>
              </a:solidFill>
              <a:latin typeface="Verdana" charset="0"/>
            </a:endParaRPr>
          </a:p>
        </p:txBody>
      </p:sp>
      <p:sp>
        <p:nvSpPr>
          <p:cNvPr id="17" name="Rounded Rectangle 16"/>
          <p:cNvSpPr>
            <a:spLocks noChangeArrowheads="1"/>
          </p:cNvSpPr>
          <p:nvPr/>
        </p:nvSpPr>
        <p:spPr bwMode="auto">
          <a:xfrm>
            <a:off x="2341645" y="4038600"/>
            <a:ext cx="6802355" cy="1989036"/>
          </a:xfrm>
          <a:prstGeom prst="roundRect">
            <a:avLst>
              <a:gd name="adj" fmla="val 16667"/>
            </a:avLst>
          </a:prstGeom>
          <a:solidFill>
            <a:schemeClr val="accent1">
              <a:lumMod val="60000"/>
              <a:lumOff val="40000"/>
              <a:alpha val="23000"/>
            </a:schemeClr>
          </a:solidFill>
          <a:ln w="9525">
            <a:solidFill>
              <a:schemeClr val="accent1">
                <a:lumMod val="20000"/>
                <a:lumOff val="80000"/>
              </a:schemeClr>
            </a:solidFill>
            <a:round/>
            <a:headEnd/>
            <a:tailEnd/>
          </a:ln>
          <a:effectLst>
            <a:outerShdw blurRad="63500" dist="23000" dir="5400000" rotWithShape="0">
              <a:srgbClr val="000000">
                <a:alpha val="34999"/>
              </a:srgbClr>
            </a:outerShdw>
          </a:effectLst>
        </p:spPr>
        <p:txBody>
          <a:bodyPr anchor="ctr"/>
          <a:lstStyle/>
          <a:p>
            <a:pPr algn="ctr">
              <a:defRPr/>
            </a:pPr>
            <a:r>
              <a:rPr lang="en-US" sz="1200" dirty="0">
                <a:solidFill>
                  <a:srgbClr val="FFFFFF"/>
                </a:solidFill>
              </a:rPr>
              <a:t>										</a:t>
            </a:r>
          </a:p>
          <a:p>
            <a:pPr algn="ctr">
              <a:defRPr/>
            </a:pPr>
            <a:r>
              <a:rPr lang="en-US" sz="1200" dirty="0">
                <a:solidFill>
                  <a:srgbClr val="FFFFFF"/>
                </a:solidFill>
              </a:rPr>
              <a:t>		</a:t>
            </a:r>
          </a:p>
          <a:p>
            <a:pPr algn="ctr">
              <a:defRPr/>
            </a:pPr>
            <a:r>
              <a:rPr lang="en-US" sz="1200" dirty="0">
                <a:solidFill>
                  <a:srgbClr val="FFFFFF"/>
                </a:solidFill>
              </a:rPr>
              <a:t>		</a:t>
            </a:r>
          </a:p>
          <a:p>
            <a:pPr algn="ctr">
              <a:defRPr/>
            </a:pPr>
            <a:r>
              <a:rPr lang="en-US" sz="1200" dirty="0">
                <a:solidFill>
                  <a:srgbClr val="FFFFFF"/>
                </a:solidFill>
              </a:rPr>
              <a:t>		</a:t>
            </a:r>
          </a:p>
        </p:txBody>
      </p:sp>
      <p:sp>
        <p:nvSpPr>
          <p:cNvPr id="18" name="TextBox 17"/>
          <p:cNvSpPr txBox="1"/>
          <p:nvPr/>
        </p:nvSpPr>
        <p:spPr>
          <a:xfrm>
            <a:off x="2985583" y="3602369"/>
            <a:ext cx="1220847" cy="300082"/>
          </a:xfrm>
          <a:prstGeom prst="rect">
            <a:avLst/>
          </a:prstGeom>
          <a:noFill/>
        </p:spPr>
        <p:txBody>
          <a:bodyPr wrap="none" rtlCol="0">
            <a:spAutoFit/>
          </a:bodyPr>
          <a:lstStyle/>
          <a:p>
            <a:r>
              <a:rPr lang="en-US" sz="1350" dirty="0">
                <a:solidFill>
                  <a:prstClr val="white">
                    <a:lumMod val="95000"/>
                  </a:prstClr>
                </a:solidFill>
              </a:rPr>
              <a:t>GEDI Coverage</a:t>
            </a:r>
          </a:p>
        </p:txBody>
      </p:sp>
      <p:sp>
        <p:nvSpPr>
          <p:cNvPr id="19" name="TextBox 18"/>
          <p:cNvSpPr txBox="1"/>
          <p:nvPr/>
        </p:nvSpPr>
        <p:spPr>
          <a:xfrm>
            <a:off x="5731301" y="5441711"/>
            <a:ext cx="1538242" cy="300082"/>
          </a:xfrm>
          <a:prstGeom prst="rect">
            <a:avLst/>
          </a:prstGeom>
          <a:noFill/>
        </p:spPr>
        <p:txBody>
          <a:bodyPr wrap="none" rtlCol="0">
            <a:spAutoFit/>
          </a:bodyPr>
          <a:lstStyle/>
          <a:p>
            <a:r>
              <a:rPr lang="en-US" sz="1350" dirty="0">
                <a:solidFill>
                  <a:prstClr val="white">
                    <a:lumMod val="95000"/>
                  </a:prstClr>
                </a:solidFill>
              </a:rPr>
              <a:t>BIOMASS Coverage</a:t>
            </a:r>
          </a:p>
        </p:txBody>
      </p:sp>
      <p:sp>
        <p:nvSpPr>
          <p:cNvPr id="20" name="TextBox 19"/>
          <p:cNvSpPr txBox="1"/>
          <p:nvPr/>
        </p:nvSpPr>
        <p:spPr>
          <a:xfrm>
            <a:off x="419100" y="1487636"/>
            <a:ext cx="8305800" cy="11079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en-US" sz="2400" dirty="0" smtClean="0"/>
              <a:t>Need to develop </a:t>
            </a:r>
            <a:r>
              <a:rPr lang="en-US" sz="2400" dirty="0"/>
              <a:t>a coordinated plan to establish </a:t>
            </a:r>
            <a:r>
              <a:rPr lang="en-US" sz="2400" dirty="0" err="1"/>
              <a:t>cal</a:t>
            </a:r>
            <a:r>
              <a:rPr lang="en-US" sz="2400" dirty="0"/>
              <a:t>/</a:t>
            </a:r>
            <a:r>
              <a:rPr lang="en-US" sz="2400" dirty="0" err="1"/>
              <a:t>val</a:t>
            </a:r>
            <a:r>
              <a:rPr lang="en-US" sz="2400" dirty="0"/>
              <a:t> sites that can be used by all biomass missions</a:t>
            </a:r>
          </a:p>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96396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990600"/>
          </a:xfrm>
        </p:spPr>
        <p:txBody>
          <a:bodyPr/>
          <a:lstStyle/>
          <a:p>
            <a:pPr algn="ctr"/>
            <a:r>
              <a:rPr lang="en-US" sz="2800" dirty="0" smtClean="0"/>
              <a:t>GEO Carbon and GHG Initiative</a:t>
            </a:r>
            <a:endParaRPr lang="en-US" sz="2800" dirty="0"/>
          </a:p>
        </p:txBody>
      </p:sp>
      <p:sp>
        <p:nvSpPr>
          <p:cNvPr id="117763" name="Rectangle 3"/>
          <p:cNvSpPr>
            <a:spLocks noGrp="1" noChangeArrowheads="1"/>
          </p:cNvSpPr>
          <p:nvPr>
            <p:ph idx="1"/>
          </p:nvPr>
        </p:nvSpPr>
        <p:spPr>
          <a:xfrm>
            <a:off x="457200" y="1371600"/>
            <a:ext cx="8305800" cy="5257800"/>
          </a:xfrm>
        </p:spPr>
        <p:txBody>
          <a:bodyPr>
            <a:normAutofit fontScale="70000" lnSpcReduction="20000"/>
          </a:bodyPr>
          <a:lstStyle/>
          <a:p>
            <a:r>
              <a:rPr lang="en-GB" sz="2600" dirty="0" smtClean="0"/>
              <a:t>Accepted as a GEO Initiative at 3</a:t>
            </a:r>
            <a:r>
              <a:rPr lang="en-GB" sz="2600" baseline="30000" dirty="0" smtClean="0"/>
              <a:t>rd</a:t>
            </a:r>
            <a:r>
              <a:rPr lang="en-GB" sz="2600" dirty="0" smtClean="0"/>
              <a:t> GEO Programme Board 2016</a:t>
            </a:r>
          </a:p>
          <a:p>
            <a:endParaRPr lang="en-GB" sz="2600" dirty="0"/>
          </a:p>
          <a:p>
            <a:r>
              <a:rPr lang="en-US" sz="2600" dirty="0">
                <a:solidFill>
                  <a:srgbClr val="0000CC"/>
                </a:solidFill>
              </a:rPr>
              <a:t>The GEO </a:t>
            </a:r>
            <a:r>
              <a:rPr lang="en-US" sz="2600" dirty="0" smtClean="0">
                <a:solidFill>
                  <a:srgbClr val="0000CC"/>
                </a:solidFill>
              </a:rPr>
              <a:t>C</a:t>
            </a:r>
            <a:r>
              <a:rPr lang="en-US" sz="2600" dirty="0">
                <a:solidFill>
                  <a:srgbClr val="0000CC"/>
                </a:solidFill>
              </a:rPr>
              <a:t> </a:t>
            </a:r>
            <a:r>
              <a:rPr lang="en-US" sz="2600" dirty="0" smtClean="0">
                <a:solidFill>
                  <a:srgbClr val="0000CC"/>
                </a:solidFill>
              </a:rPr>
              <a:t>and GHG initiative provides </a:t>
            </a:r>
            <a:r>
              <a:rPr lang="en-US" sz="2600" u="sng" dirty="0">
                <a:solidFill>
                  <a:srgbClr val="0000CC"/>
                </a:solidFill>
              </a:rPr>
              <a:t>cross integration</a:t>
            </a:r>
            <a:r>
              <a:rPr lang="en-US" sz="2600" dirty="0">
                <a:solidFill>
                  <a:srgbClr val="0000CC"/>
                </a:solidFill>
              </a:rPr>
              <a:t> and </a:t>
            </a:r>
            <a:r>
              <a:rPr lang="en-US" sz="2600" u="sng" dirty="0">
                <a:solidFill>
                  <a:srgbClr val="0000CC"/>
                </a:solidFill>
              </a:rPr>
              <a:t>coordination of the interfaces</a:t>
            </a:r>
            <a:r>
              <a:rPr lang="en-US" sz="2600" dirty="0">
                <a:solidFill>
                  <a:srgbClr val="0000CC"/>
                </a:solidFill>
              </a:rPr>
              <a:t> (between: atmosphere, ocean and terrestrial domains; space-based, air-borne and in-situ monitoring systems</a:t>
            </a:r>
            <a:r>
              <a:rPr lang="en-US" sz="2600" dirty="0" smtClean="0">
                <a:solidFill>
                  <a:srgbClr val="0000CC"/>
                </a:solidFill>
              </a:rPr>
              <a:t>;). </a:t>
            </a:r>
            <a:r>
              <a:rPr lang="en-US" sz="2600" dirty="0" smtClean="0">
                <a:solidFill>
                  <a:srgbClr val="00B050"/>
                </a:solidFill>
              </a:rPr>
              <a:t>It builds </a:t>
            </a:r>
            <a:r>
              <a:rPr lang="en-US" sz="2600" dirty="0">
                <a:solidFill>
                  <a:srgbClr val="00B050"/>
                </a:solidFill>
              </a:rPr>
              <a:t>on existing strategies, initiatives, networks and infrastructures, and </a:t>
            </a:r>
            <a:r>
              <a:rPr lang="en-US" sz="2600" dirty="0" smtClean="0">
                <a:solidFill>
                  <a:srgbClr val="00B050"/>
                </a:solidFill>
              </a:rPr>
              <a:t>integrates </a:t>
            </a:r>
            <a:r>
              <a:rPr lang="en-US" sz="2600" dirty="0">
                <a:solidFill>
                  <a:srgbClr val="00B050"/>
                </a:solidFill>
              </a:rPr>
              <a:t>them with the missing pieces to obtain a comprehensive globally coordinated GHG observation and analysis system</a:t>
            </a:r>
            <a:r>
              <a:rPr lang="en-US" sz="2600" dirty="0" smtClean="0">
                <a:solidFill>
                  <a:srgbClr val="00B050"/>
                </a:solidFill>
              </a:rPr>
              <a:t>.</a:t>
            </a:r>
          </a:p>
          <a:p>
            <a:endParaRPr lang="en-US" sz="2600" dirty="0" smtClean="0">
              <a:solidFill>
                <a:srgbClr val="00B050"/>
              </a:solidFill>
            </a:endParaRPr>
          </a:p>
          <a:p>
            <a:r>
              <a:rPr lang="en-US" sz="2600" dirty="0" smtClean="0">
                <a:solidFill>
                  <a:srgbClr val="00B050"/>
                </a:solidFill>
              </a:rPr>
              <a:t>Key Elements</a:t>
            </a:r>
          </a:p>
          <a:p>
            <a:pPr lvl="1">
              <a:spcAft>
                <a:spcPts val="600"/>
              </a:spcAft>
            </a:pPr>
            <a:r>
              <a:rPr lang="en-GB" sz="2600" b="1" dirty="0" smtClean="0"/>
              <a:t>Task 1: User </a:t>
            </a:r>
            <a:r>
              <a:rPr lang="en-GB" sz="2600" b="1" dirty="0"/>
              <a:t>needs and policy </a:t>
            </a:r>
            <a:r>
              <a:rPr lang="en-GB" sz="2600" b="1" dirty="0" smtClean="0"/>
              <a:t>interface (policy and science requirements)</a:t>
            </a:r>
            <a:endParaRPr lang="it-IT" sz="2600" dirty="0"/>
          </a:p>
          <a:p>
            <a:pPr lvl="1">
              <a:spcAft>
                <a:spcPts val="600"/>
              </a:spcAft>
            </a:pPr>
            <a:r>
              <a:rPr lang="en-GB" sz="2600" b="1" dirty="0" smtClean="0"/>
              <a:t>Task 2: Data </a:t>
            </a:r>
            <a:r>
              <a:rPr lang="en-GB" sz="2600" b="1" dirty="0"/>
              <a:t>access and </a:t>
            </a:r>
            <a:r>
              <a:rPr lang="en-GB" sz="2600" b="1" dirty="0" smtClean="0"/>
              <a:t>availability (</a:t>
            </a:r>
            <a:r>
              <a:rPr lang="en-GB" sz="2600" b="1" dirty="0" smtClean="0">
                <a:solidFill>
                  <a:srgbClr val="FF0000"/>
                </a:solidFill>
              </a:rPr>
              <a:t>CEOS </a:t>
            </a:r>
            <a:r>
              <a:rPr lang="en-GB" sz="2600" b="1" dirty="0" err="1" smtClean="0">
                <a:solidFill>
                  <a:srgbClr val="FF0000"/>
                </a:solidFill>
              </a:rPr>
              <a:t>esp</a:t>
            </a:r>
            <a:r>
              <a:rPr lang="en-GB" sz="2600" b="1" dirty="0" smtClean="0">
                <a:solidFill>
                  <a:srgbClr val="FF0000"/>
                </a:solidFill>
              </a:rPr>
              <a:t> WGISS</a:t>
            </a:r>
            <a:r>
              <a:rPr lang="en-GB" sz="2600" b="1" dirty="0" smtClean="0"/>
              <a:t>)</a:t>
            </a:r>
          </a:p>
          <a:p>
            <a:pPr lvl="1">
              <a:spcAft>
                <a:spcPts val="600"/>
              </a:spcAft>
            </a:pPr>
            <a:r>
              <a:rPr lang="en-GB" sz="2600" b="1" dirty="0" smtClean="0"/>
              <a:t>Task 3: </a:t>
            </a:r>
            <a:r>
              <a:rPr lang="en-US" sz="2600" b="1" dirty="0" smtClean="0"/>
              <a:t>Optimization </a:t>
            </a:r>
            <a:r>
              <a:rPr lang="en-US" sz="2600" b="1" dirty="0"/>
              <a:t>of observational </a:t>
            </a:r>
            <a:r>
              <a:rPr lang="en-US" sz="2600" b="1" dirty="0" smtClean="0"/>
              <a:t>networks (</a:t>
            </a:r>
            <a:r>
              <a:rPr lang="en-US" sz="2600" b="1" dirty="0" smtClean="0">
                <a:solidFill>
                  <a:srgbClr val="FF0000"/>
                </a:solidFill>
              </a:rPr>
              <a:t>CEOS</a:t>
            </a:r>
            <a:r>
              <a:rPr lang="en-US" sz="2600" b="1" dirty="0" smtClean="0"/>
              <a:t>)</a:t>
            </a:r>
            <a:endParaRPr lang="it-IT" sz="2600" dirty="0"/>
          </a:p>
          <a:p>
            <a:pPr lvl="1">
              <a:spcAft>
                <a:spcPts val="600"/>
              </a:spcAft>
            </a:pPr>
            <a:r>
              <a:rPr lang="en-US" sz="2600" b="1" dirty="0" smtClean="0"/>
              <a:t>Task 4: Budget </a:t>
            </a:r>
            <a:r>
              <a:rPr lang="en-US" sz="2600" b="1" dirty="0"/>
              <a:t>calculation consistency </a:t>
            </a:r>
            <a:r>
              <a:rPr lang="en-US" sz="2600" b="1" dirty="0" smtClean="0"/>
              <a:t>(Global, Regional, sub-Regional, National, Local) (</a:t>
            </a:r>
            <a:r>
              <a:rPr lang="en-US" sz="2600" b="1" dirty="0" smtClean="0">
                <a:solidFill>
                  <a:srgbClr val="FF0000"/>
                </a:solidFill>
              </a:rPr>
              <a:t>CEOS Carbon Strategy</a:t>
            </a:r>
            <a:r>
              <a:rPr lang="en-US" sz="2600" b="1" dirty="0" smtClean="0"/>
              <a:t>)</a:t>
            </a:r>
          </a:p>
          <a:p>
            <a:pPr>
              <a:spcAft>
                <a:spcPts val="600"/>
              </a:spcAft>
            </a:pPr>
            <a:r>
              <a:rPr lang="en-US" sz="2600" b="1" dirty="0" smtClean="0"/>
              <a:t>CEOS POC: Stephen Plummer, ESA – member of Executive Committee</a:t>
            </a:r>
            <a:endParaRPr lang="it-IT" sz="2600" dirty="0"/>
          </a:p>
          <a:p>
            <a:endParaRPr lang="en-GB" dirty="0"/>
          </a:p>
        </p:txBody>
      </p:sp>
    </p:spTree>
    <p:extLst>
      <p:ext uri="{BB962C8B-B14F-4D97-AF65-F5344CB8AC3E}">
        <p14:creationId xmlns:p14="http://schemas.microsoft.com/office/powerpoint/2010/main" val="5699914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219200"/>
            <a:ext cx="8839200" cy="2000548"/>
          </a:xfrm>
          <a:prstGeom prst="rect">
            <a:avLst/>
          </a:prstGeom>
        </p:spPr>
        <p:txBody>
          <a:bodyPr wrap="square">
            <a:spAutoFit/>
          </a:bodyPr>
          <a:lstStyle/>
          <a:p>
            <a:pPr marL="550800">
              <a:spcAft>
                <a:spcPts val="1200"/>
              </a:spcAft>
            </a:pPr>
            <a:endParaRPr lang="en-AU" sz="2400" b="1" dirty="0" smtClean="0">
              <a:latin typeface="Arial" panose="020B0604020202020204" pitchFamily="34" charset="0"/>
              <a:cs typeface="Arial" panose="020B0604020202020204" pitchFamily="34" charset="0"/>
            </a:endParaRPr>
          </a:p>
          <a:p>
            <a:pPr marL="457200" indent="-457200">
              <a:spcAft>
                <a:spcPts val="1200"/>
              </a:spcAft>
              <a:buFont typeface="+mj-lt"/>
              <a:buAutoNum type="arabicPeriod"/>
            </a:pPr>
            <a:endParaRPr lang="en-US" sz="2400" dirty="0" smtClean="0">
              <a:latin typeface="Arial" panose="020B0604020202020204" pitchFamily="34" charset="0"/>
              <a:cs typeface="Arial" panose="020B0604020202020204" pitchFamily="34" charset="0"/>
            </a:endParaRPr>
          </a:p>
          <a:p>
            <a:pPr marL="648000" lvl="6" indent="-342900">
              <a:spcAft>
                <a:spcPts val="1200"/>
              </a:spcAft>
              <a:buFont typeface="Arial"/>
              <a:buChar char="•"/>
            </a:pPr>
            <a:endParaRPr lang="en-US" sz="2400" dirty="0" smtClean="0">
              <a:latin typeface="Arial" panose="020B0604020202020204" pitchFamily="34" charset="0"/>
              <a:cs typeface="Arial" panose="020B0604020202020204" pitchFamily="34" charset="0"/>
            </a:endParaRPr>
          </a:p>
          <a:p>
            <a:pPr marL="800100" lvl="1" indent="-342900">
              <a:spcAft>
                <a:spcPts val="1200"/>
              </a:spcAft>
              <a:buFont typeface="Courier New" panose="02070309020205020404" pitchFamily="49" charset="0"/>
              <a:buChar char="o"/>
            </a:pPr>
            <a:endParaRPr lang="en-US" sz="2200" dirty="0">
              <a:latin typeface="Arial" panose="020B0604020202020204" pitchFamily="34" charset="0"/>
              <a:cs typeface="Arial" panose="020B0604020202020204" pitchFamily="34" charset="0"/>
            </a:endParaRPr>
          </a:p>
        </p:txBody>
      </p:sp>
      <p:sp>
        <p:nvSpPr>
          <p:cNvPr id="5" name="Content Placeholder 4"/>
          <p:cNvSpPr>
            <a:spLocks noGrp="1"/>
          </p:cNvSpPr>
          <p:nvPr>
            <p:ph sz="quarter" idx="10"/>
          </p:nvPr>
        </p:nvSpPr>
        <p:spPr>
          <a:xfrm>
            <a:off x="304800" y="1295400"/>
            <a:ext cx="8550388" cy="5410200"/>
          </a:xfrm>
        </p:spPr>
        <p:txBody>
          <a:bodyPr>
            <a:noAutofit/>
          </a:bodyPr>
          <a:lstStyle/>
          <a:p>
            <a:pPr>
              <a:buFont typeface="+mj-lt"/>
              <a:buAutoNum type="arabicPeriod"/>
            </a:pPr>
            <a:r>
              <a:rPr lang="en-GB" sz="1800" dirty="0" smtClean="0">
                <a:solidFill>
                  <a:srgbClr val="1F497D"/>
                </a:solidFill>
              </a:rPr>
              <a:t>Plenary to </a:t>
            </a:r>
            <a:r>
              <a:rPr lang="en-GB" sz="1800" u="sng" dirty="0" smtClean="0">
                <a:solidFill>
                  <a:srgbClr val="1F497D"/>
                </a:solidFill>
              </a:rPr>
              <a:t>agree</a:t>
            </a:r>
            <a:r>
              <a:rPr lang="en-GB" sz="1800" dirty="0" smtClean="0">
                <a:solidFill>
                  <a:srgbClr val="1F497D"/>
                </a:solidFill>
              </a:rPr>
              <a:t> on overall approach i.e. a smaller number of dedicated activity addressing multiple Actions</a:t>
            </a:r>
          </a:p>
          <a:p>
            <a:pPr lvl="1"/>
            <a:r>
              <a:rPr lang="en-GB" sz="1800" dirty="0" smtClean="0">
                <a:solidFill>
                  <a:srgbClr val="1F497D"/>
                </a:solidFill>
              </a:rPr>
              <a:t>Update would be provided at Plenary added at Plenary 2017, process to be reviewed at Plenary 2018</a:t>
            </a:r>
          </a:p>
          <a:p>
            <a:pPr lvl="1"/>
            <a:r>
              <a:rPr lang="en-GB" sz="1800" dirty="0" smtClean="0">
                <a:solidFill>
                  <a:srgbClr val="1F497D"/>
                </a:solidFill>
              </a:rPr>
              <a:t>Additional initiatives could be added if critical mass and resources available</a:t>
            </a:r>
          </a:p>
          <a:p>
            <a:pPr>
              <a:buFont typeface="+mj-lt"/>
              <a:buAutoNum type="arabicPeriod"/>
            </a:pPr>
            <a:r>
              <a:rPr lang="en-GB" sz="1800" dirty="0" smtClean="0">
                <a:solidFill>
                  <a:srgbClr val="1F497D"/>
                </a:solidFill>
              </a:rPr>
              <a:t>Plenary to </a:t>
            </a:r>
            <a:r>
              <a:rPr lang="en-GB" sz="1800" u="sng" dirty="0" smtClean="0">
                <a:solidFill>
                  <a:srgbClr val="1F497D"/>
                </a:solidFill>
              </a:rPr>
              <a:t>comment</a:t>
            </a:r>
            <a:r>
              <a:rPr lang="en-GB" sz="1800" dirty="0" smtClean="0">
                <a:solidFill>
                  <a:srgbClr val="1F497D"/>
                </a:solidFill>
              </a:rPr>
              <a:t> on initial Initiatives proposed</a:t>
            </a:r>
          </a:p>
          <a:p>
            <a:pPr lvl="1"/>
            <a:r>
              <a:rPr lang="en-GB" sz="1800" dirty="0" smtClean="0">
                <a:solidFill>
                  <a:srgbClr val="1F497D"/>
                </a:solidFill>
              </a:rPr>
              <a:t>Identify major omissions we should follow-up on</a:t>
            </a:r>
          </a:p>
          <a:p>
            <a:pPr lvl="1"/>
            <a:r>
              <a:rPr lang="en-GB" sz="1800" dirty="0" smtClean="0">
                <a:solidFill>
                  <a:srgbClr val="1F497D"/>
                </a:solidFill>
              </a:rPr>
              <a:t>“Generous” offers of dedicated resources welcome</a:t>
            </a:r>
          </a:p>
          <a:p>
            <a:pPr lvl="1">
              <a:buFont typeface="+mj-lt"/>
              <a:buAutoNum type="arabicPeriod"/>
            </a:pPr>
            <a:endParaRPr lang="en-GB" sz="1800" dirty="0">
              <a:solidFill>
                <a:srgbClr val="1F497D"/>
              </a:solidFill>
            </a:endParaRPr>
          </a:p>
          <a:p>
            <a:pPr>
              <a:buFont typeface="+mj-lt"/>
              <a:buAutoNum type="arabicPeriod"/>
            </a:pPr>
            <a:r>
              <a:rPr lang="en-GB" sz="1800" dirty="0" smtClean="0">
                <a:solidFill>
                  <a:srgbClr val="1F497D"/>
                </a:solidFill>
              </a:rPr>
              <a:t>Additional </a:t>
            </a:r>
            <a:r>
              <a:rPr lang="en-GB" sz="1800" u="sng" dirty="0" smtClean="0">
                <a:solidFill>
                  <a:srgbClr val="1F497D"/>
                </a:solidFill>
              </a:rPr>
              <a:t>comments</a:t>
            </a:r>
            <a:r>
              <a:rPr lang="en-GB" sz="1800" dirty="0" smtClean="0">
                <a:solidFill>
                  <a:srgbClr val="1F497D"/>
                </a:solidFill>
              </a:rPr>
              <a:t> welcome on:</a:t>
            </a:r>
          </a:p>
          <a:p>
            <a:pPr lvl="1"/>
            <a:r>
              <a:rPr lang="en-GB" sz="1800" dirty="0" smtClean="0">
                <a:solidFill>
                  <a:srgbClr val="1F497D"/>
                </a:solidFill>
              </a:rPr>
              <a:t>Organisation of dedicated CEOS Carbon Workshop (across WGs and VCs) first one Q2-Q3 2017 – then every 2 </a:t>
            </a:r>
            <a:r>
              <a:rPr lang="en-GB" sz="1800" dirty="0" err="1" smtClean="0">
                <a:solidFill>
                  <a:srgbClr val="1F497D"/>
                </a:solidFill>
              </a:rPr>
              <a:t>yrs</a:t>
            </a:r>
            <a:endParaRPr lang="en-GB" sz="1800" dirty="0" smtClean="0">
              <a:solidFill>
                <a:srgbClr val="1F497D"/>
              </a:solidFill>
            </a:endParaRPr>
          </a:p>
          <a:p>
            <a:pPr lvl="1"/>
            <a:r>
              <a:rPr lang="en-GB" sz="1800" dirty="0" smtClean="0">
                <a:solidFill>
                  <a:srgbClr val="1F497D"/>
                </a:solidFill>
              </a:rPr>
              <a:t>GEO Carbon and GHG Initiative engagement and involvement with other external stakeholders (e.g. IG3IS)</a:t>
            </a:r>
          </a:p>
          <a:p>
            <a:pPr>
              <a:buFont typeface="+mj-lt"/>
              <a:buAutoNum type="arabicPeriod"/>
            </a:pPr>
            <a:endParaRPr lang="en-GB" sz="1800" dirty="0">
              <a:solidFill>
                <a:srgbClr val="1F497D"/>
              </a:solidFill>
            </a:endParaRPr>
          </a:p>
          <a:p>
            <a:pPr lvl="5"/>
            <a:r>
              <a:rPr lang="en-GB" sz="2200" dirty="0" smtClean="0">
                <a:solidFill>
                  <a:srgbClr val="1F497D"/>
                </a:solidFill>
              </a:rPr>
              <a:t>			</a:t>
            </a:r>
            <a:endParaRPr lang="en-GB" sz="2200" u="sng" dirty="0" smtClean="0">
              <a:solidFill>
                <a:srgbClr val="1F497D"/>
              </a:solidFill>
            </a:endParaRPr>
          </a:p>
        </p:txBody>
      </p:sp>
      <p:sp>
        <p:nvSpPr>
          <p:cNvPr id="3" name="Title 2"/>
          <p:cNvSpPr>
            <a:spLocks noGrp="1"/>
          </p:cNvSpPr>
          <p:nvPr>
            <p:ph type="title" idx="4294967295"/>
          </p:nvPr>
        </p:nvSpPr>
        <p:spPr>
          <a:xfrm>
            <a:off x="1828800" y="152400"/>
            <a:ext cx="6792912" cy="806450"/>
          </a:xfrm>
          <a:prstGeom prst="rect">
            <a:avLst/>
          </a:prstGeom>
        </p:spPr>
        <p:txBody>
          <a:bodyPr/>
          <a:lstStyle/>
          <a:p>
            <a:pPr algn="l"/>
            <a:r>
              <a:rPr lang="en-GB" dirty="0" smtClean="0">
                <a:solidFill>
                  <a:srgbClr val="EEECE1"/>
                </a:solidFill>
              </a:rPr>
              <a:t>Summary</a:t>
            </a:r>
            <a:endParaRPr lang="en-GB" dirty="0">
              <a:solidFill>
                <a:srgbClr val="EEECE1"/>
              </a:solidFill>
            </a:endParaRPr>
          </a:p>
        </p:txBody>
      </p:sp>
    </p:spTree>
    <p:extLst>
      <p:ext uri="{BB962C8B-B14F-4D97-AF65-F5344CB8AC3E}">
        <p14:creationId xmlns:p14="http://schemas.microsoft.com/office/powerpoint/2010/main" val="60065612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2"/>
          </p:nvPr>
        </p:nvSpPr>
        <p:spPr/>
        <p:txBody>
          <a:bodyPr/>
          <a:lstStyle/>
          <a:p>
            <a:pPr defTabSz="914400"/>
            <a:fld id="{86CB4B4D-7CA3-9044-876B-883B54F8677D}" type="slidenum">
              <a:rPr lang="uk-UA" smtClean="0"/>
              <a:pPr defTabSz="914400"/>
              <a:t>23</a:t>
            </a:fld>
            <a:endParaRPr lang="uk-UA" dirty="0"/>
          </a:p>
        </p:txBody>
      </p:sp>
      <p:sp>
        <p:nvSpPr>
          <p:cNvPr id="3" name="コンテンツ プレースホルダー 2"/>
          <p:cNvSpPr>
            <a:spLocks noGrp="1"/>
          </p:cNvSpPr>
          <p:nvPr>
            <p:ph sz="quarter" idx="10"/>
          </p:nvPr>
        </p:nvSpPr>
        <p:spPr>
          <a:xfrm>
            <a:off x="0" y="1143000"/>
            <a:ext cx="8763000" cy="4800600"/>
          </a:xfrm>
        </p:spPr>
        <p:txBody>
          <a:bodyPr/>
          <a:lstStyle/>
          <a:p>
            <a:r>
              <a:rPr kumimoji="1" lang="en-US" altLang="ja-JP" dirty="0" smtClean="0"/>
              <a:t>IPCC Task </a:t>
            </a:r>
            <a:r>
              <a:rPr kumimoji="1" lang="en-US" altLang="ja-JP" dirty="0"/>
              <a:t>Force on National Greenhouse Gas </a:t>
            </a:r>
            <a:r>
              <a:rPr kumimoji="1" lang="en-US" altLang="ja-JP" dirty="0" smtClean="0"/>
              <a:t>Inventories (TFI) developed “2006 </a:t>
            </a:r>
            <a:r>
              <a:rPr kumimoji="1" lang="en-US" altLang="ja-JP" dirty="0" smtClean="0">
                <a:solidFill>
                  <a:srgbClr val="FF0000"/>
                </a:solidFill>
              </a:rPr>
              <a:t>IPCC Guidelines </a:t>
            </a:r>
            <a:r>
              <a:rPr kumimoji="1" lang="en-US" altLang="ja-JP" dirty="0" smtClean="0"/>
              <a:t>for National Greenhouse Gas Inventories” which will be updated and released in </a:t>
            </a:r>
            <a:r>
              <a:rPr kumimoji="1" lang="en-US" altLang="ja-JP" dirty="0"/>
              <a:t>2019</a:t>
            </a:r>
            <a:r>
              <a:rPr kumimoji="1" lang="en-US" altLang="ja-JP" dirty="0" smtClean="0"/>
              <a:t>.</a:t>
            </a:r>
            <a:endParaRPr kumimoji="1" lang="en-US" altLang="ja-JP" dirty="0"/>
          </a:p>
          <a:p>
            <a:pPr lvl="1"/>
            <a:r>
              <a:rPr kumimoji="1" lang="en-US" altLang="ja-JP" dirty="0" smtClean="0"/>
              <a:t>The</a:t>
            </a:r>
            <a:r>
              <a:rPr kumimoji="1" lang="ja-JP" altLang="en-US" dirty="0" smtClean="0"/>
              <a:t> </a:t>
            </a:r>
            <a:r>
              <a:rPr kumimoji="1" lang="en-US" altLang="ja-JP" dirty="0" smtClean="0"/>
              <a:t>current guidelines 2006 indicates </a:t>
            </a:r>
            <a:r>
              <a:rPr kumimoji="1" lang="en-US" altLang="ja-JP" dirty="0"/>
              <a:t>that </a:t>
            </a:r>
            <a:r>
              <a:rPr kumimoji="1" lang="en-US" altLang="ja-JP" dirty="0" smtClean="0"/>
              <a:t>each country preferably use </a:t>
            </a:r>
            <a:r>
              <a:rPr kumimoji="1" lang="en-US" altLang="ja-JP" dirty="0" smtClean="0">
                <a:solidFill>
                  <a:srgbClr val="FF0000"/>
                </a:solidFill>
              </a:rPr>
              <a:t>independent </a:t>
            </a:r>
            <a:r>
              <a:rPr kumimoji="1" lang="en-US" altLang="ja-JP" dirty="0">
                <a:solidFill>
                  <a:srgbClr val="FF0000"/>
                </a:solidFill>
              </a:rPr>
              <a:t>data </a:t>
            </a:r>
            <a:r>
              <a:rPr kumimoji="1" lang="en-US" altLang="ja-JP" dirty="0" smtClean="0">
                <a:solidFill>
                  <a:srgbClr val="FF0000"/>
                </a:solidFill>
              </a:rPr>
              <a:t>to verify GHG inventories</a:t>
            </a:r>
            <a:r>
              <a:rPr kumimoji="1" lang="en-US" altLang="ja-JP" dirty="0" smtClean="0"/>
              <a:t>, and also indicates </a:t>
            </a:r>
            <a:r>
              <a:rPr kumimoji="1" lang="en-US" altLang="ja-JP" dirty="0" smtClean="0">
                <a:solidFill>
                  <a:srgbClr val="FF0000"/>
                </a:solidFill>
              </a:rPr>
              <a:t>that satellite data has </a:t>
            </a:r>
            <a:r>
              <a:rPr kumimoji="1" lang="en-US" altLang="ja-JP" dirty="0">
                <a:solidFill>
                  <a:srgbClr val="FF0000"/>
                </a:solidFill>
              </a:rPr>
              <a:t>limitations</a:t>
            </a:r>
            <a:r>
              <a:rPr kumimoji="1" lang="en-US" altLang="ja-JP" dirty="0"/>
              <a:t> </a:t>
            </a:r>
            <a:r>
              <a:rPr kumimoji="1" lang="en-US" altLang="ja-JP" dirty="0">
                <a:solidFill>
                  <a:srgbClr val="FF0000"/>
                </a:solidFill>
              </a:rPr>
              <a:t>in</a:t>
            </a:r>
            <a:r>
              <a:rPr kumimoji="1" lang="en-US" altLang="ja-JP" dirty="0"/>
              <a:t> </a:t>
            </a:r>
            <a:r>
              <a:rPr kumimoji="1" lang="en-US" altLang="ja-JP" dirty="0" smtClean="0"/>
              <a:t>spatial</a:t>
            </a:r>
            <a:r>
              <a:rPr kumimoji="1" lang="en-US" altLang="ja-JP" dirty="0"/>
              <a:t>, vertical and temporal </a:t>
            </a:r>
            <a:r>
              <a:rPr kumimoji="1" lang="en-US" altLang="ja-JP" dirty="0">
                <a:solidFill>
                  <a:srgbClr val="FF0000"/>
                </a:solidFill>
              </a:rPr>
              <a:t>resolution</a:t>
            </a:r>
            <a:r>
              <a:rPr kumimoji="1" lang="en-US" altLang="ja-JP"/>
              <a:t>.  </a:t>
            </a:r>
            <a:endParaRPr kumimoji="1" lang="en-US" altLang="ja-JP" smtClean="0"/>
          </a:p>
          <a:p>
            <a:pPr lvl="1"/>
            <a:r>
              <a:rPr kumimoji="1" lang="en-US" altLang="ja-JP"/>
              <a:t>Discussion for updating the guidelines is underway and its outline was defined at the IPCC plenary in October. </a:t>
            </a:r>
            <a:r>
              <a:rPr kumimoji="1" lang="en-US" altLang="ja-JP">
                <a:solidFill>
                  <a:srgbClr val="FF0000"/>
                </a:solidFill>
              </a:rPr>
              <a:t>Update of verification guidance is expected</a:t>
            </a:r>
            <a:r>
              <a:rPr kumimoji="1" lang="en-US" altLang="ja-JP"/>
              <a:t>, </a:t>
            </a:r>
            <a:r>
              <a:rPr kumimoji="1" lang="en-US" altLang="ja-JP" smtClean="0"/>
              <a:t>expecially the guidance with atmospheric measurement and new datasets. </a:t>
            </a:r>
            <a:endParaRPr kumimoji="1" lang="en-US" altLang="ja-JP"/>
          </a:p>
          <a:p>
            <a:pPr lvl="1"/>
            <a:endParaRPr kumimoji="1" lang="en-US" altLang="ja-JP" dirty="0" smtClean="0"/>
          </a:p>
          <a:p>
            <a:pPr lvl="1"/>
            <a:endParaRPr kumimoji="1" lang="en-US" altLang="ja-JP" dirty="0"/>
          </a:p>
        </p:txBody>
      </p:sp>
      <p:sp>
        <p:nvSpPr>
          <p:cNvPr id="4" name="コンテンツ プレースホルダー 3"/>
          <p:cNvSpPr>
            <a:spLocks noGrp="1"/>
          </p:cNvSpPr>
          <p:nvPr>
            <p:ph sz="quarter" idx="11"/>
          </p:nvPr>
        </p:nvSpPr>
        <p:spPr>
          <a:xfrm>
            <a:off x="2057400" y="304800"/>
            <a:ext cx="5486400" cy="533400"/>
          </a:xfrm>
        </p:spPr>
        <p:txBody>
          <a:bodyPr/>
          <a:lstStyle/>
          <a:p>
            <a:r>
              <a:rPr kumimoji="1" lang="en-US" altLang="ja-JP" dirty="0" smtClean="0"/>
              <a:t>Engagement with UNFCCC and IPCC</a:t>
            </a:r>
            <a:endParaRPr kumimoji="1" lang="ja-JP" altLang="en-US" dirty="0"/>
          </a:p>
        </p:txBody>
      </p:sp>
      <p:pic>
        <p:nvPicPr>
          <p:cNvPr id="1026" name="Picture 2" descr="http://www.iisd.ca/climate/ipcc44/pix/17oct/DSC_8994-room2-t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993" y="4495800"/>
            <a:ext cx="3947607"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コンテンツ プレースホルダー 2"/>
          <p:cNvSpPr txBox="1">
            <a:spLocks/>
          </p:cNvSpPr>
          <p:nvPr/>
        </p:nvSpPr>
        <p:spPr>
          <a:xfrm>
            <a:off x="0" y="3429000"/>
            <a:ext cx="8915400" cy="48006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lvl="1" defTabSz="914400"/>
            <a:endParaRPr kumimoji="1" lang="en-US" altLang="ja-JP" dirty="0"/>
          </a:p>
        </p:txBody>
      </p:sp>
      <p:sp>
        <p:nvSpPr>
          <p:cNvPr id="7" name="コンテンツ プレースホルダー 2"/>
          <p:cNvSpPr txBox="1">
            <a:spLocks/>
          </p:cNvSpPr>
          <p:nvPr/>
        </p:nvSpPr>
        <p:spPr>
          <a:xfrm>
            <a:off x="318655" y="4724400"/>
            <a:ext cx="5105400" cy="48006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457200" lvl="1" indent="0" defTabSz="914400">
              <a:buNone/>
            </a:pPr>
            <a:r>
              <a:rPr kumimoji="1" lang="en-US" altLang="ja-JP" dirty="0" smtClean="0"/>
              <a:t>Republic of Korea, supported by Belgium and Japan, proposed to </a:t>
            </a:r>
            <a:r>
              <a:rPr kumimoji="1" lang="en-US" altLang="ja-JP" dirty="0" smtClean="0">
                <a:solidFill>
                  <a:srgbClr val="FF0000"/>
                </a:solidFill>
              </a:rPr>
              <a:t>include direct measurement of GHG emissions from sources</a:t>
            </a:r>
            <a:r>
              <a:rPr kumimoji="1" lang="en-US" altLang="ja-JP" dirty="0" smtClean="0"/>
              <a:t>, noting that they help to improve accuracy of estimates.</a:t>
            </a:r>
            <a:endParaRPr kumimoji="1" lang="en-US" altLang="ja-JP" dirty="0"/>
          </a:p>
        </p:txBody>
      </p:sp>
    </p:spTree>
    <p:extLst>
      <p:ext uri="{BB962C8B-B14F-4D97-AF65-F5344CB8AC3E}">
        <p14:creationId xmlns:p14="http://schemas.microsoft.com/office/powerpoint/2010/main" val="205065570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2"/>
          </p:nvPr>
        </p:nvSpPr>
        <p:spPr/>
        <p:txBody>
          <a:bodyPr/>
          <a:lstStyle/>
          <a:p>
            <a:pPr defTabSz="914400"/>
            <a:fld id="{86CB4B4D-7CA3-9044-876B-883B54F8677D}" type="slidenum">
              <a:rPr lang="uk-UA" smtClean="0"/>
              <a:pPr defTabSz="914400"/>
              <a:t>24</a:t>
            </a:fld>
            <a:endParaRPr lang="uk-UA" dirty="0"/>
          </a:p>
        </p:txBody>
      </p:sp>
      <p:sp>
        <p:nvSpPr>
          <p:cNvPr id="3" name="コンテンツ プレースホルダー 2"/>
          <p:cNvSpPr>
            <a:spLocks noGrp="1"/>
          </p:cNvSpPr>
          <p:nvPr>
            <p:ph sz="quarter" idx="10"/>
          </p:nvPr>
        </p:nvSpPr>
        <p:spPr>
          <a:xfrm>
            <a:off x="457200" y="1676400"/>
            <a:ext cx="8305800" cy="4419600"/>
          </a:xfrm>
        </p:spPr>
        <p:txBody>
          <a:bodyPr/>
          <a:lstStyle/>
          <a:p>
            <a:r>
              <a:rPr kumimoji="1" lang="en-US" altLang="ja-JP" dirty="0" smtClean="0">
                <a:solidFill>
                  <a:srgbClr val="FF0000"/>
                </a:solidFill>
              </a:rPr>
              <a:t>CEOS has accumulated GHG scientific data </a:t>
            </a:r>
            <a:r>
              <a:rPr kumimoji="1" lang="en-US" altLang="ja-JP" dirty="0" smtClean="0"/>
              <a:t>by satellites such as GOSAT and OCO-2 for this decade and more satellites will follow.</a:t>
            </a:r>
          </a:p>
          <a:p>
            <a:pPr lvl="1"/>
            <a:r>
              <a:rPr kumimoji="1" lang="en-US" altLang="ja-JP" dirty="0" smtClean="0"/>
              <a:t>There are opportunities to collaborate with frameworks and activities outside CEOS such as GCOS IP 2016, CGMS, GEO GHG initiative plan and WMO IG3IS.</a:t>
            </a:r>
          </a:p>
          <a:p>
            <a:r>
              <a:rPr kumimoji="1" lang="en-US" altLang="ja-JP" dirty="0" smtClean="0"/>
              <a:t>Therefore, </a:t>
            </a:r>
            <a:r>
              <a:rPr kumimoji="1" lang="en-US" altLang="ja-JP" dirty="0" smtClean="0">
                <a:solidFill>
                  <a:srgbClr val="FF0000"/>
                </a:solidFill>
              </a:rPr>
              <a:t>CEOS engagement with IPCC </a:t>
            </a:r>
            <a:r>
              <a:rPr kumimoji="1" lang="en-US" altLang="ja-JP" dirty="0" smtClean="0"/>
              <a:t>by taking account of the various opportunities </a:t>
            </a:r>
            <a:r>
              <a:rPr kumimoji="1" lang="en-US" altLang="ja-JP" dirty="0" smtClean="0">
                <a:solidFill>
                  <a:srgbClr val="FF0000"/>
                </a:solidFill>
              </a:rPr>
              <a:t>and efforts to resolve the limitations of satellite data are important</a:t>
            </a:r>
            <a:r>
              <a:rPr kumimoji="1" lang="en-US" altLang="ja-JP" dirty="0" smtClean="0"/>
              <a:t>. The guidelines to be complete in 2019 will be one of the targets.</a:t>
            </a:r>
          </a:p>
        </p:txBody>
      </p:sp>
      <p:sp>
        <p:nvSpPr>
          <p:cNvPr id="4" name="コンテンツ プレースホルダー 3"/>
          <p:cNvSpPr>
            <a:spLocks noGrp="1"/>
          </p:cNvSpPr>
          <p:nvPr>
            <p:ph sz="quarter" idx="11"/>
          </p:nvPr>
        </p:nvSpPr>
        <p:spPr>
          <a:xfrm>
            <a:off x="2057400" y="304800"/>
            <a:ext cx="5486400" cy="533400"/>
          </a:xfrm>
        </p:spPr>
        <p:txBody>
          <a:bodyPr/>
          <a:lstStyle/>
          <a:p>
            <a:r>
              <a:rPr kumimoji="1" lang="en-US" altLang="ja-JP" dirty="0" smtClean="0"/>
              <a:t>Engagement with UNFCCC and IPCC</a:t>
            </a:r>
            <a:endParaRPr kumimoji="1" lang="ja-JP" altLang="en-US" dirty="0"/>
          </a:p>
        </p:txBody>
      </p:sp>
    </p:spTree>
    <p:extLst>
      <p:ext uri="{BB962C8B-B14F-4D97-AF65-F5344CB8AC3E}">
        <p14:creationId xmlns:p14="http://schemas.microsoft.com/office/powerpoint/2010/main" val="40543365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25</a:t>
            </a:fld>
            <a:endParaRPr lang="uk-UA" dirty="0"/>
          </a:p>
        </p:txBody>
      </p:sp>
      <p:sp>
        <p:nvSpPr>
          <p:cNvPr id="5" name="Rectangle 2"/>
          <p:cNvSpPr txBox="1">
            <a:spLocks noChangeArrowheads="1"/>
          </p:cNvSpPr>
          <p:nvPr/>
        </p:nvSpPr>
        <p:spPr>
          <a:xfrm>
            <a:off x="1798705" y="0"/>
            <a:ext cx="7312025" cy="769441"/>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GB" sz="2400" dirty="0" smtClean="0"/>
              <a:t>Draft Mandate for Satellite Carbon report content, undertaken by ACC-VC (</a:t>
            </a:r>
            <a:r>
              <a:rPr lang="en-GB" sz="2400" dirty="0" err="1" smtClean="0"/>
              <a:t>i</a:t>
            </a:r>
            <a:r>
              <a:rPr lang="en-GB" sz="2400" dirty="0" smtClean="0"/>
              <a:t>)</a:t>
            </a:r>
            <a:endParaRPr lang="en-GB" sz="2400" dirty="0"/>
          </a:p>
        </p:txBody>
      </p:sp>
      <p:sp>
        <p:nvSpPr>
          <p:cNvPr id="6" name="Rectangle 3"/>
          <p:cNvSpPr txBox="1">
            <a:spLocks noChangeArrowheads="1"/>
          </p:cNvSpPr>
          <p:nvPr/>
        </p:nvSpPr>
        <p:spPr>
          <a:xfrm>
            <a:off x="88006" y="1397000"/>
            <a:ext cx="8839200" cy="4318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GB" sz="1800" dirty="0" smtClean="0"/>
              <a:t>Based on existing requirements. define the key characteristics of a global architecture for carbon (CO</a:t>
            </a:r>
            <a:r>
              <a:rPr lang="en-GB" sz="1800" baseline="-25000" dirty="0" smtClean="0"/>
              <a:t>2</a:t>
            </a:r>
            <a:r>
              <a:rPr lang="en-GB" sz="1800" dirty="0" smtClean="0"/>
              <a:t>, CH</a:t>
            </a:r>
            <a:r>
              <a:rPr lang="en-GB" sz="1800" baseline="-25000" dirty="0" smtClean="0"/>
              <a:t>3</a:t>
            </a:r>
            <a:r>
              <a:rPr lang="en-GB" sz="1800" dirty="0" smtClean="0"/>
              <a:t>) measurements from space.</a:t>
            </a:r>
          </a:p>
          <a:p>
            <a:pPr defTabSz="914400"/>
            <a:r>
              <a:rPr lang="en-GB" sz="1800" dirty="0" smtClean="0"/>
              <a:t>Consider observational needs for both composition and fluxes, natural and anthropogenic</a:t>
            </a:r>
          </a:p>
          <a:p>
            <a:pPr defTabSz="914400"/>
            <a:r>
              <a:rPr lang="en-GB" sz="1800" dirty="0" smtClean="0"/>
              <a:t>Include known plans and considerations from space agencies worldwide in overall system architecture to ensure global consistency of design </a:t>
            </a:r>
          </a:p>
          <a:p>
            <a:pPr defTabSz="914400"/>
            <a:r>
              <a:rPr lang="en-GB" sz="1800" dirty="0" smtClean="0"/>
              <a:t>Incorporate potential observations from both GEO and LEO potential missions in an optimal system, and consider optimal acquisition strategies across the system including orbits, equator crossing times, sensor characteristics etc.</a:t>
            </a:r>
          </a:p>
          <a:p>
            <a:pPr defTabSz="914400"/>
            <a:r>
              <a:rPr lang="en-GB" sz="1800" dirty="0" smtClean="0"/>
              <a:t>Include instrument on-orbit calibration and geophysical validation aspects </a:t>
            </a:r>
          </a:p>
          <a:p>
            <a:pPr defTabSz="914400"/>
            <a:r>
              <a:rPr lang="en-GB" sz="1800" dirty="0" smtClean="0"/>
              <a:t>Build on work already undertaken by ACC-VC in response to the CEOS Carbon Strategy</a:t>
            </a:r>
          </a:p>
          <a:p>
            <a:pPr defTabSz="914400"/>
            <a:r>
              <a:rPr lang="en-GB" sz="1800" dirty="0" smtClean="0"/>
              <a:t>Provide a reference architecture against which individual agencies can develop their plans to optimise joint implementation.</a:t>
            </a:r>
          </a:p>
          <a:p>
            <a:pPr defTabSz="914400"/>
            <a:r>
              <a:rPr lang="en-GB" sz="1800" dirty="0" smtClean="0">
                <a:solidFill>
                  <a:srgbClr val="FF0000"/>
                </a:solidFill>
              </a:rPr>
              <a:t>Report at Plenary 2017, with interim report SIT (April 2017)</a:t>
            </a:r>
            <a:endParaRPr lang="en-GB" dirty="0" smtClean="0"/>
          </a:p>
          <a:p>
            <a:pPr defTabSz="914400"/>
            <a:endParaRPr lang="en-GB" dirty="0" smtClean="0"/>
          </a:p>
          <a:p>
            <a:pPr defTabSz="914400"/>
            <a:endParaRPr lang="en-GB" dirty="0" smtClean="0"/>
          </a:p>
          <a:p>
            <a:pPr defTabSz="914400"/>
            <a:endParaRPr lang="en-GB" dirty="0"/>
          </a:p>
        </p:txBody>
      </p:sp>
    </p:spTree>
    <p:extLst>
      <p:ext uri="{BB962C8B-B14F-4D97-AF65-F5344CB8AC3E}">
        <p14:creationId xmlns:p14="http://schemas.microsoft.com/office/powerpoint/2010/main" val="3021910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99962" y="221726"/>
            <a:ext cx="8568871" cy="5704946"/>
          </a:xfrm>
        </p:spPr>
        <p:txBody>
          <a:bodyPr>
            <a:normAutofit fontScale="32500" lnSpcReduction="20000"/>
          </a:bodyPr>
          <a:lstStyle/>
          <a:p>
            <a:pPr marL="0" indent="0">
              <a:lnSpc>
                <a:spcPct val="120000"/>
              </a:lnSpc>
              <a:spcBef>
                <a:spcPts val="0"/>
              </a:spcBef>
              <a:spcAft>
                <a:spcPts val="600"/>
              </a:spcAft>
              <a:buNone/>
            </a:pPr>
            <a:r>
              <a:rPr lang="en-US" sz="8000" b="1" dirty="0">
                <a:solidFill>
                  <a:srgbClr val="004494"/>
                </a:solidFill>
                <a:latin typeface="Arial"/>
                <a:cs typeface="Arial"/>
              </a:rPr>
              <a:t>COP-21: Paris </a:t>
            </a:r>
            <a:r>
              <a:rPr lang="en-US" sz="8000" b="1" dirty="0" smtClean="0">
                <a:solidFill>
                  <a:srgbClr val="004494"/>
                </a:solidFill>
                <a:latin typeface="Arial"/>
                <a:cs typeface="Arial"/>
              </a:rPr>
              <a:t>Agreement Article 7 (7c)</a:t>
            </a:r>
          </a:p>
          <a:p>
            <a:pPr>
              <a:lnSpc>
                <a:spcPct val="120000"/>
              </a:lnSpc>
              <a:spcBef>
                <a:spcPts val="0"/>
              </a:spcBef>
              <a:spcAft>
                <a:spcPts val="1200"/>
              </a:spcAft>
            </a:pPr>
            <a:r>
              <a:rPr lang="en-US" sz="5600" dirty="0" smtClean="0">
                <a:solidFill>
                  <a:srgbClr val="004494"/>
                </a:solidFill>
                <a:latin typeface="Arial"/>
                <a:cs typeface="Arial"/>
              </a:rPr>
              <a:t>Strengthening </a:t>
            </a:r>
            <a:r>
              <a:rPr lang="en-US" sz="5600" dirty="0">
                <a:solidFill>
                  <a:srgbClr val="004494"/>
                </a:solidFill>
                <a:latin typeface="Arial"/>
                <a:cs typeface="Arial"/>
              </a:rPr>
              <a:t>scientific knowledge on climate, including research, systematic observation of the climate system and early warning systems, in a manner that informs climate services and supports decision- </a:t>
            </a:r>
            <a:r>
              <a:rPr lang="en-US" sz="5600" dirty="0" smtClean="0">
                <a:solidFill>
                  <a:srgbClr val="004494"/>
                </a:solidFill>
                <a:latin typeface="Arial"/>
                <a:cs typeface="Arial"/>
              </a:rPr>
              <a:t>making</a:t>
            </a:r>
          </a:p>
          <a:p>
            <a:pPr>
              <a:lnSpc>
                <a:spcPct val="120000"/>
              </a:lnSpc>
              <a:spcBef>
                <a:spcPts val="0"/>
              </a:spcBef>
              <a:spcAft>
                <a:spcPts val="600"/>
              </a:spcAft>
            </a:pPr>
            <a:r>
              <a:rPr lang="en-US" sz="5600" dirty="0" smtClean="0">
                <a:solidFill>
                  <a:srgbClr val="004494"/>
                </a:solidFill>
                <a:latin typeface="Arial"/>
                <a:cs typeface="Arial"/>
              </a:rPr>
              <a:t>Developing </a:t>
            </a:r>
            <a:r>
              <a:rPr lang="en-US" sz="5600" dirty="0" smtClean="0">
                <a:solidFill>
                  <a:srgbClr val="008000"/>
                </a:solidFill>
                <a:latin typeface="Arial"/>
                <a:cs typeface="Arial"/>
              </a:rPr>
              <a:t>the </a:t>
            </a:r>
            <a:r>
              <a:rPr lang="en-US" sz="5600" dirty="0" smtClean="0">
                <a:solidFill>
                  <a:srgbClr val="008000"/>
                </a:solidFill>
                <a:effectLst/>
                <a:latin typeface="Arial"/>
                <a:cs typeface="Arial"/>
              </a:rPr>
              <a:t>Transparency Framework (the </a:t>
            </a:r>
            <a:r>
              <a:rPr lang="en-US" sz="5600" dirty="0" smtClean="0">
                <a:solidFill>
                  <a:srgbClr val="008000"/>
                </a:solidFill>
                <a:latin typeface="Arial"/>
                <a:cs typeface="Arial"/>
              </a:rPr>
              <a:t>need </a:t>
            </a:r>
            <a:r>
              <a:rPr lang="en-US" sz="5600" dirty="0">
                <a:solidFill>
                  <a:srgbClr val="008000"/>
                </a:solidFill>
                <a:latin typeface="Arial"/>
                <a:cs typeface="Arial"/>
              </a:rPr>
              <a:t>to promote transparency, accuracy, completeness, consistency, and </a:t>
            </a:r>
            <a:r>
              <a:rPr lang="en-US" sz="5600" dirty="0" smtClean="0">
                <a:solidFill>
                  <a:srgbClr val="008000"/>
                </a:solidFill>
                <a:latin typeface="Arial"/>
                <a:cs typeface="Arial"/>
              </a:rPr>
              <a:t>comparability, and environmental integrity) &amp; Global Stock-take</a:t>
            </a:r>
            <a:endParaRPr lang="en-US" sz="5600" dirty="0">
              <a:solidFill>
                <a:srgbClr val="008000"/>
              </a:solidFill>
              <a:latin typeface="Arial"/>
              <a:cs typeface="Arial"/>
            </a:endParaRPr>
          </a:p>
          <a:p>
            <a:pPr marL="0" indent="0">
              <a:lnSpc>
                <a:spcPct val="120000"/>
              </a:lnSpc>
              <a:spcBef>
                <a:spcPts val="0"/>
              </a:spcBef>
              <a:spcAft>
                <a:spcPts val="600"/>
              </a:spcAft>
              <a:buNone/>
            </a:pPr>
            <a:r>
              <a:rPr lang="en-US" sz="8000" b="1" dirty="0">
                <a:solidFill>
                  <a:srgbClr val="004494"/>
                </a:solidFill>
                <a:latin typeface="Arial"/>
                <a:cs typeface="Arial"/>
              </a:rPr>
              <a:t>SBSTA Conclusions:</a:t>
            </a:r>
          </a:p>
          <a:p>
            <a:pPr>
              <a:lnSpc>
                <a:spcPct val="120000"/>
              </a:lnSpc>
              <a:spcBef>
                <a:spcPts val="0"/>
              </a:spcBef>
              <a:spcAft>
                <a:spcPts val="1200"/>
              </a:spcAft>
            </a:pPr>
            <a:r>
              <a:rPr lang="en-US" sz="5600" dirty="0">
                <a:solidFill>
                  <a:srgbClr val="004494"/>
                </a:solidFill>
                <a:latin typeface="Arial"/>
                <a:cs typeface="Arial"/>
              </a:rPr>
              <a:t>N</a:t>
            </a:r>
            <a:r>
              <a:rPr lang="en-US" sz="5600" dirty="0" smtClean="0">
                <a:solidFill>
                  <a:srgbClr val="004494"/>
                </a:solidFill>
                <a:latin typeface="Arial"/>
                <a:cs typeface="Arial"/>
              </a:rPr>
              <a:t>oted with appreciation the [Status] </a:t>
            </a:r>
            <a:r>
              <a:rPr lang="en-US" sz="5600" dirty="0">
                <a:solidFill>
                  <a:srgbClr val="004494"/>
                </a:solidFill>
                <a:latin typeface="Arial"/>
                <a:cs typeface="Arial"/>
              </a:rPr>
              <a:t>report by </a:t>
            </a:r>
            <a:r>
              <a:rPr lang="en-US" sz="5600" dirty="0" smtClean="0">
                <a:solidFill>
                  <a:srgbClr val="004494"/>
                </a:solidFill>
                <a:latin typeface="Arial"/>
                <a:cs typeface="Arial"/>
              </a:rPr>
              <a:t>GCOS</a:t>
            </a:r>
          </a:p>
          <a:p>
            <a:pPr>
              <a:lnSpc>
                <a:spcPct val="120000"/>
              </a:lnSpc>
              <a:spcBef>
                <a:spcPts val="0"/>
              </a:spcBef>
              <a:spcAft>
                <a:spcPts val="1200"/>
              </a:spcAft>
            </a:pPr>
            <a:r>
              <a:rPr lang="en-US" sz="5600" dirty="0">
                <a:solidFill>
                  <a:srgbClr val="004494"/>
                </a:solidFill>
                <a:latin typeface="Arial"/>
                <a:cs typeface="Arial"/>
              </a:rPr>
              <a:t>E</a:t>
            </a:r>
            <a:r>
              <a:rPr lang="en-US" sz="5600" dirty="0" smtClean="0">
                <a:solidFill>
                  <a:srgbClr val="004494"/>
                </a:solidFill>
                <a:latin typeface="Arial"/>
                <a:cs typeface="Arial"/>
              </a:rPr>
              <a:t>ncouraged </a:t>
            </a:r>
            <a:r>
              <a:rPr lang="en-US" sz="5600" dirty="0">
                <a:solidFill>
                  <a:srgbClr val="008000"/>
                </a:solidFill>
                <a:latin typeface="Arial"/>
                <a:cs typeface="Arial"/>
              </a:rPr>
              <a:t>GCOS to consider the outcomes of the twenty-first session of the Conference of the Parties </a:t>
            </a:r>
            <a:r>
              <a:rPr lang="en-US" sz="5600" dirty="0">
                <a:solidFill>
                  <a:srgbClr val="004494"/>
                </a:solidFill>
                <a:latin typeface="Arial"/>
                <a:cs typeface="Arial"/>
              </a:rPr>
              <a:t>when preparing the GCOS IP </a:t>
            </a:r>
            <a:r>
              <a:rPr lang="en-US" sz="5600" dirty="0" smtClean="0">
                <a:solidFill>
                  <a:srgbClr val="004494"/>
                </a:solidFill>
                <a:latin typeface="Arial"/>
                <a:cs typeface="Arial"/>
              </a:rPr>
              <a:t>2016</a:t>
            </a:r>
          </a:p>
          <a:p>
            <a:pPr>
              <a:lnSpc>
                <a:spcPct val="120000"/>
              </a:lnSpc>
              <a:spcBef>
                <a:spcPts val="0"/>
              </a:spcBef>
              <a:spcAft>
                <a:spcPts val="600"/>
              </a:spcAft>
            </a:pPr>
            <a:r>
              <a:rPr lang="en-US" sz="5600" dirty="0">
                <a:solidFill>
                  <a:srgbClr val="004494"/>
                </a:solidFill>
                <a:latin typeface="Arial"/>
                <a:cs typeface="Arial"/>
              </a:rPr>
              <a:t>I</a:t>
            </a:r>
            <a:r>
              <a:rPr lang="en-US" sz="5600" dirty="0" smtClean="0">
                <a:solidFill>
                  <a:srgbClr val="004494"/>
                </a:solidFill>
                <a:latin typeface="Arial"/>
                <a:cs typeface="Arial"/>
              </a:rPr>
              <a:t>nvited </a:t>
            </a:r>
            <a:r>
              <a:rPr lang="en-US" sz="5600" dirty="0">
                <a:solidFill>
                  <a:srgbClr val="004494"/>
                </a:solidFill>
                <a:latin typeface="Arial"/>
                <a:cs typeface="Arial"/>
              </a:rPr>
              <a:t>GCOS to collaborate with relevant partners to continue enhancing access to, and understanding and interpretation of, data products and information to support decision-making on adaptation and mitigation at national, regional and global </a:t>
            </a:r>
            <a:r>
              <a:rPr lang="en-US" sz="5600" dirty="0" smtClean="0">
                <a:solidFill>
                  <a:srgbClr val="004494"/>
                </a:solidFill>
                <a:latin typeface="Arial"/>
                <a:cs typeface="Arial"/>
              </a:rPr>
              <a:t>scales</a:t>
            </a:r>
          </a:p>
        </p:txBody>
      </p:sp>
      <p:grpSp>
        <p:nvGrpSpPr>
          <p:cNvPr id="3" name="Group 2"/>
          <p:cNvGrpSpPr/>
          <p:nvPr/>
        </p:nvGrpSpPr>
        <p:grpSpPr>
          <a:xfrm>
            <a:off x="609600" y="5410200"/>
            <a:ext cx="8229600" cy="1148273"/>
            <a:chOff x="846666" y="5334000"/>
            <a:chExt cx="6379645" cy="1148273"/>
          </a:xfrm>
        </p:grpSpPr>
        <p:pic>
          <p:nvPicPr>
            <p:cNvPr id="8" name="Picture 7"/>
            <p:cNvPicPr>
              <a:picLocks noChangeAspect="1"/>
            </p:cNvPicPr>
            <p:nvPr/>
          </p:nvPicPr>
          <p:blipFill>
            <a:blip r:embed="rId3"/>
            <a:stretch>
              <a:fillRect/>
            </a:stretch>
          </p:blipFill>
          <p:spPr>
            <a:xfrm>
              <a:off x="5541122" y="5471160"/>
              <a:ext cx="1685189" cy="1011113"/>
            </a:xfrm>
            <a:prstGeom prst="rect">
              <a:avLst/>
            </a:prstGeom>
          </p:spPr>
        </p:pic>
        <p:pic>
          <p:nvPicPr>
            <p:cNvPr id="9" name="Picture 8"/>
            <p:cNvPicPr>
              <a:picLocks noChangeAspect="1"/>
            </p:cNvPicPr>
            <p:nvPr/>
          </p:nvPicPr>
          <p:blipFill>
            <a:blip r:embed="rId4"/>
            <a:stretch>
              <a:fillRect/>
            </a:stretch>
          </p:blipFill>
          <p:spPr>
            <a:xfrm>
              <a:off x="846666" y="5631227"/>
              <a:ext cx="2106487" cy="610650"/>
            </a:xfrm>
            <a:prstGeom prst="rect">
              <a:avLst/>
            </a:prstGeom>
          </p:spPr>
        </p:pic>
        <p:sp>
          <p:nvSpPr>
            <p:cNvPr id="10" name="TextBox 9"/>
            <p:cNvSpPr txBox="1"/>
            <p:nvPr/>
          </p:nvSpPr>
          <p:spPr>
            <a:xfrm>
              <a:off x="3741135" y="5334000"/>
              <a:ext cx="891602" cy="1107996"/>
            </a:xfrm>
            <a:prstGeom prst="rect">
              <a:avLst/>
            </a:prstGeom>
            <a:noFill/>
          </p:spPr>
          <p:txBody>
            <a:bodyPr wrap="square" rtlCol="0">
              <a:spAutoFit/>
            </a:bodyPr>
            <a:lstStyle/>
            <a:p>
              <a:r>
                <a:rPr lang="en-GB" sz="6600" b="1" dirty="0" smtClean="0">
                  <a:solidFill>
                    <a:schemeClr val="bg1">
                      <a:lumMod val="50000"/>
                    </a:schemeClr>
                  </a:solidFill>
                </a:rPr>
                <a:t>@</a:t>
              </a:r>
              <a:endParaRPr lang="en-GB" sz="6600" b="1" dirty="0">
                <a:solidFill>
                  <a:schemeClr val="bg1">
                    <a:lumMod val="50000"/>
                  </a:schemeClr>
                </a:solidFill>
              </a:endParaRPr>
            </a:p>
          </p:txBody>
        </p:sp>
      </p:grpSp>
    </p:spTree>
    <p:extLst>
      <p:ext uri="{BB962C8B-B14F-4D97-AF65-F5344CB8AC3E}">
        <p14:creationId xmlns:p14="http://schemas.microsoft.com/office/powerpoint/2010/main" val="147137267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8E38066-F069-41C9-B38D-47DB557F2632}" type="slidenum">
              <a:rPr lang="en-GB" smtClean="0"/>
              <a:pPr/>
              <a:t>4</a:t>
            </a:fld>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4857653"/>
            <a:ext cx="4427292" cy="192414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86" y="0"/>
            <a:ext cx="3453114" cy="6858000"/>
          </a:xfrm>
          <a:prstGeom prst="rect">
            <a:avLst/>
          </a:prstGeom>
        </p:spPr>
      </p:pic>
      <p:pic>
        <p:nvPicPr>
          <p:cNvPr id="9" name="Picture 8"/>
          <p:cNvPicPr>
            <a:picLocks noChangeAspect="1"/>
          </p:cNvPicPr>
          <p:nvPr/>
        </p:nvPicPr>
        <p:blipFill>
          <a:blip r:embed="rId4"/>
          <a:stretch>
            <a:fillRect/>
          </a:stretch>
        </p:blipFill>
        <p:spPr>
          <a:xfrm>
            <a:off x="0" y="4506669"/>
            <a:ext cx="4535144" cy="2351331"/>
          </a:xfrm>
          <a:prstGeom prst="rect">
            <a:avLst/>
          </a:prstGeom>
          <a:solidFill>
            <a:schemeClr val="bg1"/>
          </a:solidFill>
        </p:spPr>
      </p:pic>
      <p:pic>
        <p:nvPicPr>
          <p:cNvPr id="10"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6337" y="1493239"/>
            <a:ext cx="5219155" cy="33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3864058" y="84944"/>
            <a:ext cx="1317542" cy="1820056"/>
          </a:xfrm>
          <a:prstGeom prst="rect">
            <a:avLst/>
          </a:prstGeom>
          <a:ln>
            <a:solidFill>
              <a:schemeClr val="tx1"/>
            </a:solidFill>
          </a:ln>
        </p:spPr>
      </p:pic>
      <p:sp>
        <p:nvSpPr>
          <p:cNvPr id="11" name="TextBox 10"/>
          <p:cNvSpPr txBox="1"/>
          <p:nvPr/>
        </p:nvSpPr>
        <p:spPr>
          <a:xfrm>
            <a:off x="5257800" y="493201"/>
            <a:ext cx="3733800" cy="646329"/>
          </a:xfrm>
          <a:prstGeom prst="rect">
            <a:avLst/>
          </a:prstGeom>
          <a:noFill/>
          <a:ln w="12700" cap="flat">
            <a:solidFill>
              <a:schemeClr val="accent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Systems Approach</a:t>
            </a:r>
          </a:p>
          <a:p>
            <a:pPr marL="0" marR="0" indent="0" algn="l" defTabSz="457200" rtl="0" fontAlgn="auto" latinLnBrk="1" hangingPunct="0">
              <a:lnSpc>
                <a:spcPct val="100000"/>
              </a:lnSpc>
              <a:spcBef>
                <a:spcPts val="0"/>
              </a:spcBef>
              <a:spcAft>
                <a:spcPts val="0"/>
              </a:spcAft>
              <a:buClrTx/>
              <a:buSzTx/>
              <a:buFontTx/>
              <a:buNone/>
              <a:tabLst/>
            </a:pPr>
            <a:r>
              <a:rPr lang="en-US" dirty="0" smtClean="0"/>
              <a:t>International effort and coordination</a:t>
            </a:r>
            <a:endParaRPr kumimoji="0" lang="en-US" sz="1800" b="0" i="0" u="none" strike="noStrike" cap="none" spc="0" normalizeH="0" baseline="0" dirty="0">
              <a:ln>
                <a:noFill/>
              </a:ln>
              <a:solidFill>
                <a:srgbClr val="002569"/>
              </a:solidFill>
              <a:effectLst/>
              <a:uFillTx/>
            </a:endParaRPr>
          </a:p>
        </p:txBody>
      </p:sp>
      <p:sp>
        <p:nvSpPr>
          <p:cNvPr id="12" name="TextBox 11"/>
          <p:cNvSpPr txBox="1"/>
          <p:nvPr/>
        </p:nvSpPr>
        <p:spPr>
          <a:xfrm>
            <a:off x="3856337" y="2057400"/>
            <a:ext cx="639463" cy="2133600"/>
          </a:xfrm>
          <a:prstGeom prst="rect">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pic>
        <p:nvPicPr>
          <p:cNvPr id="14" name="Picture 13"/>
          <p:cNvPicPr>
            <a:picLocks noChangeAspect="1"/>
          </p:cNvPicPr>
          <p:nvPr/>
        </p:nvPicPr>
        <p:blipFill>
          <a:blip r:embed="rId7"/>
          <a:stretch>
            <a:fillRect/>
          </a:stretch>
        </p:blipFill>
        <p:spPr>
          <a:xfrm>
            <a:off x="48390" y="6391547"/>
            <a:ext cx="564258" cy="466453"/>
          </a:xfrm>
          <a:prstGeom prst="rect">
            <a:avLst/>
          </a:prstGeom>
        </p:spPr>
      </p:pic>
    </p:spTree>
    <p:extLst>
      <p:ext uri="{BB962C8B-B14F-4D97-AF65-F5344CB8AC3E}">
        <p14:creationId xmlns:p14="http://schemas.microsoft.com/office/powerpoint/2010/main" val="624194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5</a:t>
            </a:fld>
            <a:endParaRPr lang="en-US" dirty="0" smtClean="0"/>
          </a:p>
        </p:txBody>
      </p:sp>
      <p:sp>
        <p:nvSpPr>
          <p:cNvPr id="4" name="Content Placeholder 3"/>
          <p:cNvSpPr>
            <a:spLocks noGrp="1"/>
          </p:cNvSpPr>
          <p:nvPr>
            <p:ph sz="quarter" idx="10"/>
          </p:nvPr>
        </p:nvSpPr>
        <p:spPr>
          <a:xfrm>
            <a:off x="304800" y="1371600"/>
            <a:ext cx="8610600" cy="4724400"/>
          </a:xfrm>
        </p:spPr>
        <p:txBody>
          <a:bodyPr/>
          <a:lstStyle/>
          <a:p>
            <a:pPr marL="31173" indent="0">
              <a:spcAft>
                <a:spcPts val="1200"/>
              </a:spcAft>
              <a:buNone/>
            </a:pPr>
            <a:r>
              <a:rPr lang="en-US" sz="2400" dirty="0" smtClean="0"/>
              <a:t>Spreadsheet </a:t>
            </a:r>
            <a:r>
              <a:rPr lang="en-US" sz="2400" dirty="0"/>
              <a:t>identified lead CEOS </a:t>
            </a:r>
            <a:r>
              <a:rPr lang="en-US" sz="2400" dirty="0" smtClean="0"/>
              <a:t>“Entity” </a:t>
            </a:r>
            <a:r>
              <a:rPr lang="en-US" sz="2400" dirty="0"/>
              <a:t>as:</a:t>
            </a:r>
          </a:p>
          <a:p>
            <a:pPr marL="1257300" lvl="2" indent="-342900">
              <a:spcAft>
                <a:spcPts val="1200"/>
              </a:spcAft>
              <a:buFont typeface="Arial"/>
              <a:buChar char="•"/>
            </a:pPr>
            <a:r>
              <a:rPr lang="en-US" sz="2400" dirty="0"/>
              <a:t>Atmospheric Chemistry-VC: 6 Actions</a:t>
            </a:r>
          </a:p>
          <a:p>
            <a:pPr marL="1257300" lvl="2" indent="-342900">
              <a:spcAft>
                <a:spcPts val="1200"/>
              </a:spcAft>
              <a:buFont typeface="Arial"/>
              <a:buChar char="•"/>
            </a:pPr>
            <a:r>
              <a:rPr lang="en-US" sz="2400" dirty="0"/>
              <a:t>Land Surface Imaging-VC: 4 Actions</a:t>
            </a:r>
          </a:p>
          <a:p>
            <a:pPr marL="1257300" lvl="2" indent="-342900">
              <a:spcAft>
                <a:spcPts val="1200"/>
              </a:spcAft>
              <a:buFont typeface="Arial"/>
              <a:buChar char="•"/>
            </a:pPr>
            <a:r>
              <a:rPr lang="en-US" sz="2400" dirty="0"/>
              <a:t>Working Group  Climate: 7 Actions</a:t>
            </a:r>
          </a:p>
          <a:p>
            <a:pPr marL="1257300" lvl="2" indent="-342900">
              <a:spcAft>
                <a:spcPts val="1200"/>
              </a:spcAft>
              <a:buFont typeface="Arial"/>
              <a:buChar char="•"/>
            </a:pPr>
            <a:r>
              <a:rPr lang="en-US" sz="2400" dirty="0"/>
              <a:t>Working Group Calibration/Validation: 11 Actions</a:t>
            </a:r>
          </a:p>
          <a:p>
            <a:pPr marL="1257300" lvl="2" indent="-342900">
              <a:spcAft>
                <a:spcPts val="1200"/>
              </a:spcAft>
              <a:buFont typeface="Arial"/>
              <a:buChar char="•"/>
            </a:pPr>
            <a:r>
              <a:rPr lang="en-US" sz="2400" dirty="0"/>
              <a:t>Strategic Implementation Team: 7 Actions</a:t>
            </a:r>
          </a:p>
          <a:p>
            <a:pPr marL="1257300" lvl="2" indent="-342900">
              <a:spcAft>
                <a:spcPts val="1200"/>
              </a:spcAft>
              <a:buFont typeface="Arial"/>
              <a:buChar char="•"/>
            </a:pPr>
            <a:r>
              <a:rPr lang="en-US" sz="2400" dirty="0"/>
              <a:t>N/A: 2 </a:t>
            </a:r>
            <a:r>
              <a:rPr lang="en-US" sz="2400" dirty="0" smtClean="0"/>
              <a:t>Actions</a:t>
            </a:r>
          </a:p>
          <a:p>
            <a:pPr marL="1257300" lvl="2" indent="-342900">
              <a:spcAft>
                <a:spcPts val="1200"/>
              </a:spcAft>
              <a:buFont typeface="Arial"/>
              <a:buChar char="•"/>
            </a:pPr>
            <a:r>
              <a:rPr lang="en-US" sz="2400" u="sng" dirty="0"/>
              <a:t>O</a:t>
            </a:r>
            <a:r>
              <a:rPr lang="en-US" sz="2400" u="sng" dirty="0" smtClean="0"/>
              <a:t>ther WGs and VCs named as contributing</a:t>
            </a:r>
            <a:endParaRPr lang="en-US" sz="2400" u="sng" dirty="0"/>
          </a:p>
          <a:p>
            <a:endParaRPr lang="en-GB" dirty="0"/>
          </a:p>
        </p:txBody>
      </p:sp>
      <p:sp>
        <p:nvSpPr>
          <p:cNvPr id="2" name="Content Placeholder 1"/>
          <p:cNvSpPr>
            <a:spLocks noGrp="1"/>
          </p:cNvSpPr>
          <p:nvPr>
            <p:ph sz="quarter" idx="11"/>
          </p:nvPr>
        </p:nvSpPr>
        <p:spPr>
          <a:xfrm>
            <a:off x="1905000" y="304800"/>
            <a:ext cx="5486400" cy="533400"/>
          </a:xfrm>
        </p:spPr>
        <p:txBody>
          <a:bodyPr/>
          <a:lstStyle/>
          <a:p>
            <a:r>
              <a:rPr lang="en-GB" sz="2800" dirty="0" smtClean="0"/>
              <a:t>Truly cross-cutting within CEOS</a:t>
            </a:r>
            <a:endParaRPr lang="en-GB" sz="2800" dirty="0"/>
          </a:p>
        </p:txBody>
      </p:sp>
    </p:spTree>
    <p:extLst>
      <p:ext uri="{BB962C8B-B14F-4D97-AF65-F5344CB8AC3E}">
        <p14:creationId xmlns:p14="http://schemas.microsoft.com/office/powerpoint/2010/main" val="128506959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981200" y="65784"/>
            <a:ext cx="4891336" cy="10772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altLang="ja-JP" sz="3600" dirty="0" smtClean="0">
                <a:solidFill>
                  <a:srgbClr val="EEECE1"/>
                </a:solidFill>
                <a:latin typeface="Droid Serif"/>
              </a:rPr>
              <a:t>Plenary 2015 </a:t>
            </a:r>
          </a:p>
          <a:p>
            <a:pPr algn="l" rtl="0" latinLnBrk="1" hangingPunct="0"/>
            <a:r>
              <a:rPr lang="en-US" altLang="ja-JP" sz="2800" dirty="0" smtClean="0">
                <a:solidFill>
                  <a:srgbClr val="EEECE1"/>
                </a:solidFill>
                <a:latin typeface="Droid Serif"/>
              </a:rPr>
              <a:t>Way Forward</a:t>
            </a:r>
            <a:endParaRPr kumimoji="0" lang="ja-JP" altLang="en-US" sz="2800" i="0" u="none" strike="noStrike" cap="none" spc="0" normalizeH="0" baseline="0" dirty="0">
              <a:ln>
                <a:noFill/>
              </a:ln>
              <a:solidFill>
                <a:srgbClr val="EEECE1"/>
              </a:solidFill>
              <a:effectLst/>
              <a:uFillTx/>
              <a:latin typeface="Droid Serif"/>
            </a:endParaRPr>
          </a:p>
        </p:txBody>
      </p:sp>
      <p:sp>
        <p:nvSpPr>
          <p:cNvPr id="3" name="Rectangle 2"/>
          <p:cNvSpPr/>
          <p:nvPr/>
        </p:nvSpPr>
        <p:spPr>
          <a:xfrm>
            <a:off x="274320" y="1524000"/>
            <a:ext cx="8839200" cy="4247317"/>
          </a:xfrm>
          <a:prstGeom prst="rect">
            <a:avLst/>
          </a:prstGeom>
        </p:spPr>
        <p:txBody>
          <a:bodyPr wrap="square">
            <a:spAutoFit/>
          </a:bodyPr>
          <a:lstStyle/>
          <a:p>
            <a:pPr marL="457200" indent="-457200">
              <a:spcAft>
                <a:spcPts val="1200"/>
              </a:spcAft>
              <a:buFont typeface="+mj-lt"/>
              <a:buAutoNum type="arabicPeriod"/>
            </a:pPr>
            <a:r>
              <a:rPr lang="en-AU" sz="2400" b="1" dirty="0" smtClean="0">
                <a:latin typeface="Arial" panose="020B0604020202020204" pitchFamily="34" charset="0"/>
                <a:cs typeface="Arial" panose="020B0604020202020204" pitchFamily="34" charset="0"/>
              </a:rPr>
              <a:t>VCs and WGs were reassured that Principals </a:t>
            </a:r>
            <a:r>
              <a:rPr lang="en-AU" sz="2400" b="1" dirty="0">
                <a:latin typeface="Arial" panose="020B0604020202020204" pitchFamily="34" charset="0"/>
                <a:cs typeface="Arial" panose="020B0604020202020204" pitchFamily="34" charset="0"/>
              </a:rPr>
              <a:t>understand that ‘finishing’ many of the actions is a long-term </a:t>
            </a:r>
            <a:r>
              <a:rPr lang="en-AU" sz="2400" b="1" dirty="0" smtClean="0">
                <a:latin typeface="Arial" panose="020B0604020202020204" pitchFamily="34" charset="0"/>
                <a:cs typeface="Arial" panose="020B0604020202020204" pitchFamily="34" charset="0"/>
              </a:rPr>
              <a:t>effort and that an ‘agile’ approach is appropriate.</a:t>
            </a:r>
            <a:endParaRPr lang="en-AU" sz="2400" b="1" dirty="0">
              <a:latin typeface="Arial" panose="020B0604020202020204" pitchFamily="34" charset="0"/>
              <a:cs typeface="Arial" panose="020B0604020202020204" pitchFamily="34" charset="0"/>
            </a:endParaRPr>
          </a:p>
          <a:p>
            <a:pPr marL="457200" indent="-457200">
              <a:spcAft>
                <a:spcPts val="1200"/>
              </a:spcAft>
              <a:buFont typeface="+mj-lt"/>
              <a:buAutoNum type="arabicPeriod"/>
            </a:pPr>
            <a:r>
              <a:rPr lang="en-AU" sz="2400" b="1" dirty="0" smtClean="0">
                <a:latin typeface="Arial" panose="020B0604020202020204" pitchFamily="34" charset="0"/>
                <a:cs typeface="Arial" panose="020B0604020202020204" pitchFamily="34" charset="0"/>
              </a:rPr>
              <a:t>Noting the need to build momentum the SIT Vice Chair suggested that:</a:t>
            </a:r>
          </a:p>
          <a:p>
            <a:pPr marL="1008000" indent="-457200">
              <a:spcAft>
                <a:spcPts val="1200"/>
              </a:spcAft>
              <a:buFont typeface="Arial" panose="020B0604020202020204" pitchFamily="34" charset="0"/>
              <a:buChar char="•"/>
            </a:pPr>
            <a:r>
              <a:rPr lang="en-AU" sz="2400" dirty="0" smtClean="0">
                <a:latin typeface="Arial" panose="020B0604020202020204" pitchFamily="34" charset="0"/>
                <a:cs typeface="Arial" panose="020B0604020202020204" pitchFamily="34" charset="0"/>
              </a:rPr>
              <a:t>VCs and WGs focus </a:t>
            </a:r>
            <a:r>
              <a:rPr lang="en-AU" sz="2400" dirty="0">
                <a:latin typeface="Arial" panose="020B0604020202020204" pitchFamily="34" charset="0"/>
                <a:cs typeface="Arial" panose="020B0604020202020204" pitchFamily="34" charset="0"/>
              </a:rPr>
              <a:t>specific near-term (1 year) steps that </a:t>
            </a:r>
            <a:r>
              <a:rPr lang="en-AU" sz="2400" dirty="0" smtClean="0">
                <a:latin typeface="Arial" panose="020B0604020202020204" pitchFamily="34" charset="0"/>
                <a:cs typeface="Arial" panose="020B0604020202020204" pitchFamily="34" charset="0"/>
              </a:rPr>
              <a:t>are achievable and will </a:t>
            </a:r>
            <a:r>
              <a:rPr lang="en-AU" sz="2400" dirty="0">
                <a:latin typeface="Arial" panose="020B0604020202020204" pitchFamily="34" charset="0"/>
                <a:cs typeface="Arial" panose="020B0604020202020204" pitchFamily="34" charset="0"/>
              </a:rPr>
              <a:t>show </a:t>
            </a:r>
            <a:r>
              <a:rPr lang="en-AU" sz="2400" dirty="0" smtClean="0">
                <a:latin typeface="Arial" panose="020B0604020202020204" pitchFamily="34" charset="0"/>
                <a:cs typeface="Arial" panose="020B0604020202020204" pitchFamily="34" charset="0"/>
              </a:rPr>
              <a:t>progress.</a:t>
            </a:r>
          </a:p>
          <a:p>
            <a:pPr marL="1008000" indent="-457200">
              <a:spcAft>
                <a:spcPts val="1200"/>
              </a:spcAft>
              <a:buFont typeface="Arial" panose="020B0604020202020204" pitchFamily="34" charset="0"/>
              <a:buChar char="•"/>
            </a:pPr>
            <a:r>
              <a:rPr lang="en-AU" sz="2400" dirty="0" smtClean="0">
                <a:latin typeface="Arial" panose="020B0604020202020204" pitchFamily="34" charset="0"/>
                <a:cs typeface="Arial" panose="020B0604020202020204" pitchFamily="34" charset="0"/>
              </a:rPr>
              <a:t>Principals be engaged to determine their support for these proposed ‘next steps’; with this helping give VCs and WGs confidence in their direction.</a:t>
            </a:r>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30914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C8E38066-F069-41C9-B38D-47DB557F2632}" type="slidenum">
              <a:rPr lang="en-GB" smtClean="0"/>
              <a:pPr/>
              <a:t>7</a:t>
            </a:fld>
            <a:endParaRPr lang="en-GB" dirty="0"/>
          </a:p>
        </p:txBody>
      </p:sp>
      <p:sp>
        <p:nvSpPr>
          <p:cNvPr id="5" name="Content Placeholder 4"/>
          <p:cNvSpPr>
            <a:spLocks noGrp="1"/>
          </p:cNvSpPr>
          <p:nvPr>
            <p:ph sz="quarter" idx="10"/>
          </p:nvPr>
        </p:nvSpPr>
        <p:spPr>
          <a:xfrm>
            <a:off x="533400" y="1600200"/>
            <a:ext cx="8153400" cy="4724400"/>
          </a:xfrm>
        </p:spPr>
        <p:txBody>
          <a:bodyPr/>
          <a:lstStyle/>
          <a:p>
            <a:pPr marL="0" indent="0">
              <a:buNone/>
            </a:pPr>
            <a:r>
              <a:rPr lang="en-GB" sz="2400" dirty="0" smtClean="0"/>
              <a:t>Birth of the Carbon Strategy meta-Action</a:t>
            </a:r>
          </a:p>
          <a:p>
            <a:endParaRPr lang="en-GB" sz="2400" dirty="0"/>
          </a:p>
          <a:p>
            <a:r>
              <a:rPr lang="en-GB" sz="2400" dirty="0"/>
              <a:t>CARB-8: Implementation of agreed actions in response to CEOS Strategy for Carbon Observations from Space</a:t>
            </a:r>
          </a:p>
          <a:p>
            <a:endParaRPr lang="en-GB" sz="2400" dirty="0" smtClean="0"/>
          </a:p>
          <a:p>
            <a:pPr marL="0" indent="0">
              <a:buNone/>
            </a:pPr>
            <a:r>
              <a:rPr lang="en-GB" sz="2400" dirty="0" smtClean="0"/>
              <a:t>And dedicated Action on support to GEO Carbon Flagship</a:t>
            </a:r>
          </a:p>
          <a:p>
            <a:endParaRPr lang="en-GB" sz="2400" dirty="0"/>
          </a:p>
          <a:p>
            <a:r>
              <a:rPr lang="en-GB" sz="2400" dirty="0"/>
              <a:t>CARB-12: Support for definition of a potential GEO Carbon Flagship</a:t>
            </a:r>
          </a:p>
        </p:txBody>
      </p:sp>
      <p:sp>
        <p:nvSpPr>
          <p:cNvPr id="6" name="Content Placeholder 5"/>
          <p:cNvSpPr>
            <a:spLocks noGrp="1"/>
          </p:cNvSpPr>
          <p:nvPr>
            <p:ph sz="quarter" idx="11"/>
          </p:nvPr>
        </p:nvSpPr>
        <p:spPr>
          <a:xfrm>
            <a:off x="2209800" y="228600"/>
            <a:ext cx="4953000" cy="533400"/>
          </a:xfrm>
        </p:spPr>
        <p:txBody>
          <a:bodyPr/>
          <a:lstStyle/>
          <a:p>
            <a:r>
              <a:rPr lang="en-GB" sz="3200" dirty="0" smtClean="0"/>
              <a:t>CEOS WP 2016-2018</a:t>
            </a:r>
            <a:endParaRPr lang="en-GB" sz="3200" dirty="0"/>
          </a:p>
        </p:txBody>
      </p:sp>
    </p:spTree>
    <p:extLst>
      <p:ext uri="{BB962C8B-B14F-4D97-AF65-F5344CB8AC3E}">
        <p14:creationId xmlns:p14="http://schemas.microsoft.com/office/powerpoint/2010/main" val="18507126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8</a:t>
            </a:fld>
            <a:endParaRPr lang="uk-UA" dirty="0"/>
          </a:p>
        </p:txBody>
      </p:sp>
      <p:sp>
        <p:nvSpPr>
          <p:cNvPr id="3" name="Content Placeholder 2"/>
          <p:cNvSpPr>
            <a:spLocks noGrp="1"/>
          </p:cNvSpPr>
          <p:nvPr>
            <p:ph sz="quarter" idx="10"/>
          </p:nvPr>
        </p:nvSpPr>
        <p:spPr>
          <a:xfrm>
            <a:off x="76200" y="1443355"/>
            <a:ext cx="3200400" cy="4728846"/>
          </a:xfrm>
        </p:spPr>
        <p:txBody>
          <a:bodyPr/>
          <a:lstStyle/>
          <a:p>
            <a:r>
              <a:rPr lang="en-AU" sz="1800" b="1" i="1" dirty="0"/>
              <a:t>CARB-08-03:</a:t>
            </a:r>
            <a:r>
              <a:rPr lang="en-AU" sz="1800" i="1" dirty="0"/>
              <a:t> CEOS Agencies with historical moderate-resolution (~250 m - 1 km) satellite data records will strive to ensure these data are publicly available </a:t>
            </a:r>
            <a:r>
              <a:rPr lang="is-IS" sz="1800" i="1" dirty="0" smtClean="0"/>
              <a:t>…</a:t>
            </a:r>
          </a:p>
          <a:p>
            <a:endParaRPr lang="en-US" sz="1800" dirty="0"/>
          </a:p>
          <a:p>
            <a:r>
              <a:rPr lang="en-AU" sz="1800" b="1" i="1" dirty="0"/>
              <a:t>CARB-08-04:</a:t>
            </a:r>
            <a:r>
              <a:rPr lang="en-AU" sz="1800" i="1" dirty="0"/>
              <a:t> CEOS Agencies with historical medium-resolution (~30 m -100 m) satellite data records will strive to ensure these data are publicly available </a:t>
            </a:r>
            <a:r>
              <a:rPr lang="is-IS" sz="1800" i="1" dirty="0" smtClean="0"/>
              <a:t>…</a:t>
            </a:r>
            <a:endParaRPr lang="en-US" sz="1800" dirty="0"/>
          </a:p>
        </p:txBody>
      </p:sp>
      <p:sp>
        <p:nvSpPr>
          <p:cNvPr id="4" name="Content Placeholder 3"/>
          <p:cNvSpPr>
            <a:spLocks noGrp="1"/>
          </p:cNvSpPr>
          <p:nvPr>
            <p:ph sz="quarter" idx="11"/>
          </p:nvPr>
        </p:nvSpPr>
        <p:spPr>
          <a:xfrm>
            <a:off x="2057400" y="152400"/>
            <a:ext cx="4953000" cy="533400"/>
          </a:xfrm>
        </p:spPr>
        <p:txBody>
          <a:bodyPr/>
          <a:lstStyle/>
          <a:p>
            <a:r>
              <a:rPr lang="en-US" dirty="0" smtClean="0"/>
              <a:t>Some Actions have been undertaken</a:t>
            </a:r>
            <a:r>
              <a:rPr lang="is-IS" dirty="0" smtClean="0"/>
              <a:t>…(from LSI-VC)</a:t>
            </a:r>
            <a:endParaRPr lang="en-US" dirty="0"/>
          </a:p>
        </p:txBody>
      </p:sp>
      <p:pic>
        <p:nvPicPr>
          <p:cNvPr id="5" name="Picture 4"/>
          <p:cNvPicPr/>
          <p:nvPr/>
        </p:nvPicPr>
        <p:blipFill>
          <a:blip r:embed="rId2" cstate="email">
            <a:extLst>
              <a:ext uri="{28A0092B-C50C-407E-A947-70E740481C1C}">
                <a14:useLocalDpi xmlns:a14="http://schemas.microsoft.com/office/drawing/2010/main"/>
              </a:ext>
            </a:extLst>
          </a:blip>
          <a:stretch>
            <a:fillRect/>
          </a:stretch>
        </p:blipFill>
        <p:spPr>
          <a:xfrm>
            <a:off x="3340100" y="1443355"/>
            <a:ext cx="5727700" cy="2011680"/>
          </a:xfrm>
          <a:prstGeom prst="rect">
            <a:avLst/>
          </a:prstGeom>
        </p:spPr>
      </p:pic>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3340100" y="3836035"/>
            <a:ext cx="5727700" cy="2336165"/>
          </a:xfrm>
          <a:prstGeom prst="rect">
            <a:avLst/>
          </a:prstGeom>
        </p:spPr>
      </p:pic>
    </p:spTree>
    <p:extLst>
      <p:ext uri="{BB962C8B-B14F-4D97-AF65-F5344CB8AC3E}">
        <p14:creationId xmlns:p14="http://schemas.microsoft.com/office/powerpoint/2010/main" val="77365950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9</a:t>
            </a:fld>
            <a:endParaRPr lang="uk-UA" dirty="0"/>
          </a:p>
        </p:txBody>
      </p:sp>
      <p:sp>
        <p:nvSpPr>
          <p:cNvPr id="3" name="Content Placeholder 2"/>
          <p:cNvSpPr>
            <a:spLocks noGrp="1"/>
          </p:cNvSpPr>
          <p:nvPr>
            <p:ph sz="quarter" idx="10"/>
          </p:nvPr>
        </p:nvSpPr>
        <p:spPr>
          <a:xfrm>
            <a:off x="457200" y="1600200"/>
            <a:ext cx="8153400" cy="3810000"/>
          </a:xfrm>
        </p:spPr>
        <p:txBody>
          <a:bodyPr/>
          <a:lstStyle/>
          <a:p>
            <a:r>
              <a:rPr lang="en-AU" dirty="0" smtClean="0"/>
              <a:t>3rd Carbon from Space Workshop (26-28th January 2016, Exeter)</a:t>
            </a:r>
            <a:br>
              <a:rPr lang="en-AU" dirty="0" smtClean="0"/>
            </a:br>
            <a:r>
              <a:rPr lang="en-GB" dirty="0" smtClean="0"/>
              <a:t>&gt;80 experts, to review and discuss the existing scientific knowledge gaps and research priorities areas for the carbon cycle. Objectives:</a:t>
            </a:r>
          </a:p>
          <a:p>
            <a:pPr lvl="1"/>
            <a:r>
              <a:rPr lang="en-GB" dirty="0" smtClean="0"/>
              <a:t>Implementation of recommendations of the CEOS Strategy for Carbon Observations from Space.</a:t>
            </a:r>
          </a:p>
          <a:p>
            <a:pPr lvl="1"/>
            <a:r>
              <a:rPr lang="en-GB" dirty="0" smtClean="0"/>
              <a:t>The development of the GEO Flagship on Carbon and Greenhouse Gas and the other coordination projects related to carbon cycle (e.g., IG3IS, the North American Carbon Programme).</a:t>
            </a:r>
          </a:p>
          <a:p>
            <a:pPr lvl="1"/>
            <a:r>
              <a:rPr lang="en-GB" dirty="0" smtClean="0"/>
              <a:t>The review and refocusing of the Global Carbon Project on its move from ESSP and IGBP to Future Earth.</a:t>
            </a:r>
          </a:p>
          <a:p>
            <a:endParaRPr lang="en-US" dirty="0"/>
          </a:p>
        </p:txBody>
      </p:sp>
      <p:sp>
        <p:nvSpPr>
          <p:cNvPr id="4" name="Content Placeholder 3"/>
          <p:cNvSpPr>
            <a:spLocks noGrp="1"/>
          </p:cNvSpPr>
          <p:nvPr>
            <p:ph sz="quarter" idx="11"/>
          </p:nvPr>
        </p:nvSpPr>
        <p:spPr/>
        <p:txBody>
          <a:bodyPr/>
          <a:lstStyle/>
          <a:p>
            <a:r>
              <a:rPr lang="en-AU" smtClean="0"/>
              <a:t>3rd Carbon from Space Workshop</a:t>
            </a:r>
            <a:endParaRPr lang="en-US" dirty="0"/>
          </a:p>
        </p:txBody>
      </p:sp>
      <p:sp>
        <p:nvSpPr>
          <p:cNvPr id="8" name="TextBox 7"/>
          <p:cNvSpPr txBox="1"/>
          <p:nvPr/>
        </p:nvSpPr>
        <p:spPr>
          <a:xfrm>
            <a:off x="228600" y="5486400"/>
            <a:ext cx="8610600" cy="923328"/>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dirty="0">
                <a:solidFill>
                  <a:srgbClr val="FF0000"/>
                </a:solidFill>
              </a:rPr>
              <a:t>CEOS member agencies to </a:t>
            </a:r>
            <a:r>
              <a:rPr lang="en-GB" dirty="0">
                <a:solidFill>
                  <a:srgbClr val="FF0000"/>
                </a:solidFill>
              </a:rPr>
              <a:t>identify with the carbon cycle community the priorities </a:t>
            </a:r>
            <a:r>
              <a:rPr lang="en-GB" dirty="0" smtClean="0">
                <a:solidFill>
                  <a:srgbClr val="FF0000"/>
                </a:solidFill>
              </a:rPr>
              <a:t>in </a:t>
            </a:r>
            <a:r>
              <a:rPr lang="en-GB" dirty="0">
                <a:solidFill>
                  <a:srgbClr val="FF0000"/>
                </a:solidFill>
              </a:rPr>
              <a:t>terms of measurements in the context of time (2015-2020-2025) and space (increasing resolution of needs) (e.g. Carbon from Space meeting) </a:t>
            </a:r>
            <a:r>
              <a:rPr lang="en-GB" dirty="0" smtClean="0">
                <a:solidFill>
                  <a:srgbClr val="FF0000"/>
                </a:solidFill>
              </a:rPr>
              <a:t>…</a:t>
            </a:r>
            <a:endParaRPr lang="en-GB" dirty="0">
              <a:solidFill>
                <a:srgbClr val="FF0000"/>
              </a:solidFill>
            </a:endParaRPr>
          </a:p>
        </p:txBody>
      </p:sp>
    </p:spTree>
    <p:extLst>
      <p:ext uri="{BB962C8B-B14F-4D97-AF65-F5344CB8AC3E}">
        <p14:creationId xmlns:p14="http://schemas.microsoft.com/office/powerpoint/2010/main" val="2029352018"/>
      </p:ext>
    </p:extLst>
  </p:cSld>
  <p:clrMapOvr>
    <a:masterClrMapping/>
  </p:clrMapOvr>
  <p:transition spd="med"/>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11634</TotalTime>
  <Words>2294</Words>
  <Application>Microsoft Macintosh PowerPoint</Application>
  <PresentationFormat>On-screen Show (4:3)</PresentationFormat>
  <Paragraphs>216</Paragraphs>
  <Slides>25</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Arial Bold</vt:lpstr>
      <vt:lpstr>Avenir Roman</vt:lpstr>
      <vt:lpstr>Calibri</vt:lpstr>
      <vt:lpstr>Courier New</vt:lpstr>
      <vt:lpstr>Droid Serif</vt:lpstr>
      <vt:lpstr>Helvetica</vt:lpstr>
      <vt:lpstr>MS PGothic</vt:lpstr>
      <vt:lpstr>ＭＳ Ｐゴシック</vt:lpstr>
      <vt:lpstr>Proxima Nova Regular</vt:lpstr>
      <vt:lpstr>Times New Roman</vt:lpstr>
      <vt:lpstr>Verdana</vt:lpstr>
      <vt:lpstr>Wingdings</vt:lpstr>
      <vt:lpstr>Arial</vt:lpstr>
      <vt:lpstr>Default</vt:lpstr>
      <vt:lpstr>Carbon Strategy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WGClimate Initiative</vt:lpstr>
      <vt:lpstr>PowerPoint Presentation</vt:lpstr>
      <vt:lpstr>PowerPoint Presentation</vt:lpstr>
      <vt:lpstr>PowerPoint Presentation</vt:lpstr>
      <vt:lpstr>NASA-ESA  Initiative</vt:lpstr>
      <vt:lpstr>NASA-ESA  Initiative</vt:lpstr>
      <vt:lpstr>GEO Carbon and GHG Initiative</vt:lpstr>
      <vt:lpstr>Summary</vt:lpstr>
      <vt:lpstr>PowerPoint Presentation</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Microsoft Office User</cp:lastModifiedBy>
  <cp:revision>162</cp:revision>
  <dcterms:modified xsi:type="dcterms:W3CDTF">2016-11-01T02:58:08Z</dcterms:modified>
</cp:coreProperties>
</file>