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 autoAdjust="0"/>
    <p:restoredTop sz="94721" autoAdjust="0"/>
  </p:normalViewPr>
  <p:slideViewPr>
    <p:cSldViewPr>
      <p:cViewPr varScale="1">
        <p:scale>
          <a:sx n="108" d="100"/>
          <a:sy n="108" d="100"/>
        </p:scale>
        <p:origin x="178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2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6248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5C46832-CA33-442A-89A2-85F4C08DEE13}" type="datetime1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1200" y="6356351"/>
            <a:ext cx="5029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4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nfccc.int/science/workstreams/systematic_observation/items/3462.php#Resources for negotiator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72258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3200" b="1" noProof="0" dirty="0" smtClean="0">
                <a:solidFill>
                  <a:srgbClr val="FFFFFF"/>
                </a:solidFill>
                <a:latin typeface="+mj-lt"/>
              </a:rPr>
              <a:t>Implications of the Paris Agreement</a:t>
            </a:r>
            <a:endParaRPr lang="en-GB" sz="3200" b="1" noProof="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57200" y="3759200"/>
            <a:ext cx="5181600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Pascal Lecomte (ESA)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2016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4.1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Brisbane, Australia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– 2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nd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November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3868"/>
            <a:ext cx="5486400" cy="1143000"/>
          </a:xfrm>
        </p:spPr>
        <p:txBody>
          <a:bodyPr anchor="ctr">
            <a:noAutofit/>
          </a:bodyPr>
          <a:lstStyle/>
          <a:p>
            <a:r>
              <a:rPr lang="en-GB" dirty="0" smtClean="0"/>
              <a:t>Reporting to SBSTA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7839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0090"/>
                </a:solidFill>
              </a:rPr>
              <a:t>Reporting to COP-21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SBSTA Statement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Supported by a 10-page Space Agency report</a:t>
            </a:r>
          </a:p>
          <a:p>
            <a:pPr lvl="2"/>
            <a:r>
              <a:rPr lang="en-GB" sz="1800" dirty="0" smtClean="0">
                <a:solidFill>
                  <a:srgbClr val="000090"/>
                </a:solidFill>
              </a:rPr>
              <a:t>Both can be provided on request</a:t>
            </a:r>
          </a:p>
          <a:p>
            <a:pPr marL="0" indent="0">
              <a:buNone/>
            </a:pPr>
            <a:endParaRPr lang="en-GB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0090"/>
                </a:solidFill>
              </a:rPr>
              <a:t>Proposal for COP-22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Only a SBSTA Statement</a:t>
            </a:r>
          </a:p>
          <a:p>
            <a:pPr lvl="2"/>
            <a:r>
              <a:rPr lang="en-GB" sz="1800" dirty="0" smtClean="0">
                <a:solidFill>
                  <a:srgbClr val="000090"/>
                </a:solidFill>
              </a:rPr>
              <a:t>Rather large report last year, many activities on-going (GCOS IP process, Space Agency reaction to COP-21 decisions, etc…).</a:t>
            </a:r>
          </a:p>
          <a:p>
            <a:pPr lvl="2"/>
            <a:r>
              <a:rPr lang="en-GB" sz="1800" dirty="0" smtClean="0">
                <a:solidFill>
                  <a:srgbClr val="000090"/>
                </a:solidFill>
              </a:rPr>
              <a:t>Need to wait a bit on progress on these activities before issuing a new report (next year)</a:t>
            </a:r>
            <a:endParaRPr lang="en-GB" sz="1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3868"/>
            <a:ext cx="5486400" cy="1143000"/>
          </a:xfrm>
        </p:spPr>
        <p:txBody>
          <a:bodyPr anchor="ctr">
            <a:noAutofit/>
          </a:bodyPr>
          <a:lstStyle/>
          <a:p>
            <a:r>
              <a:rPr lang="en-GB" dirty="0" smtClean="0"/>
              <a:t>Reporting to SBSTA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7839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0090"/>
                </a:solidFill>
              </a:rPr>
              <a:t>SBSTA Statement for COP-22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Draft prepared by </a:t>
            </a:r>
            <a:r>
              <a:rPr lang="en-GB" dirty="0" err="1" smtClean="0">
                <a:solidFill>
                  <a:srgbClr val="000090"/>
                </a:solidFill>
              </a:rPr>
              <a:t>WGClimate</a:t>
            </a:r>
            <a:r>
              <a:rPr lang="en-GB" dirty="0" smtClean="0">
                <a:solidFill>
                  <a:srgbClr val="000090"/>
                </a:solidFill>
              </a:rPr>
              <a:t> core team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Reviewed by CEOS Sec and US delegates to SBSTA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Sent to CEOS and CGMS principals for final review 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Sent to SBSTA on October 31</a:t>
            </a:r>
            <a:r>
              <a:rPr lang="en-GB" baseline="30000" dirty="0" smtClean="0">
                <a:solidFill>
                  <a:srgbClr val="000090"/>
                </a:solidFill>
              </a:rPr>
              <a:t>st</a:t>
            </a:r>
            <a:r>
              <a:rPr lang="en-GB" dirty="0" smtClean="0">
                <a:solidFill>
                  <a:srgbClr val="000090"/>
                </a:solidFill>
              </a:rPr>
              <a:t>, 2016</a:t>
            </a:r>
          </a:p>
          <a:p>
            <a:pPr lvl="1"/>
            <a:r>
              <a:rPr lang="en-GB" dirty="0" smtClean="0">
                <a:solidFill>
                  <a:srgbClr val="000090"/>
                </a:solidFill>
              </a:rPr>
              <a:t>Will be delivered by US delegation at SBSTA Plenary</a:t>
            </a:r>
          </a:p>
          <a:p>
            <a:pPr marL="31173" indent="0">
              <a:buNone/>
            </a:pPr>
            <a:endParaRPr lang="en-GB" dirty="0" smtClean="0">
              <a:solidFill>
                <a:srgbClr val="000090"/>
              </a:solidFill>
            </a:endParaRPr>
          </a:p>
          <a:p>
            <a:pPr marL="31173" indent="0">
              <a:buNone/>
            </a:pPr>
            <a:r>
              <a:rPr lang="en-GB" dirty="0" smtClean="0">
                <a:solidFill>
                  <a:srgbClr val="000090"/>
                </a:solidFill>
              </a:rPr>
              <a:t>Final version available on Plenary web page</a:t>
            </a:r>
          </a:p>
          <a:p>
            <a:pPr marL="31173" indent="0">
              <a:buNone/>
            </a:pPr>
            <a:r>
              <a:rPr lang="en-GB" dirty="0" smtClean="0">
                <a:solidFill>
                  <a:srgbClr val="000090"/>
                </a:solidFill>
              </a:rPr>
              <a:t>(other documents)</a:t>
            </a:r>
            <a:endParaRPr lang="en-GB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78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3868"/>
            <a:ext cx="5486400" cy="1143000"/>
          </a:xfrm>
        </p:spPr>
        <p:txBody>
          <a:bodyPr anchor="ctr">
            <a:noAutofit/>
          </a:bodyPr>
          <a:lstStyle/>
          <a:p>
            <a:r>
              <a:rPr lang="en-GB" dirty="0" smtClean="0"/>
              <a:t>Presence at COP-22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78399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0090"/>
                </a:solidFill>
              </a:rPr>
              <a:t>COP-22 falls together with other meetings </a:t>
            </a:r>
          </a:p>
          <a:p>
            <a:pPr marL="0" indent="0">
              <a:buNone/>
            </a:pPr>
            <a:r>
              <a:rPr lang="en-GB" dirty="0">
                <a:solidFill>
                  <a:srgbClr val="000090"/>
                </a:solidFill>
              </a:rPr>
              <a:t>	</a:t>
            </a:r>
            <a:r>
              <a:rPr lang="en-GB" sz="1800" dirty="0" smtClean="0">
                <a:solidFill>
                  <a:srgbClr val="000090"/>
                </a:solidFill>
              </a:rPr>
              <a:t>in particular GEO-XIII Plenary</a:t>
            </a:r>
            <a:endParaRPr lang="en-GB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0090"/>
                </a:solidFill>
              </a:rPr>
              <a:t>ESA will be present as every year with a stand.</a:t>
            </a:r>
          </a:p>
          <a:p>
            <a:pPr marL="0" indent="0">
              <a:buNone/>
            </a:pPr>
            <a:r>
              <a:rPr lang="en-GB" dirty="0" err="1" smtClean="0">
                <a:solidFill>
                  <a:srgbClr val="000090"/>
                </a:solidFill>
              </a:rPr>
              <a:t>WGClimate</a:t>
            </a:r>
            <a:r>
              <a:rPr lang="en-GB" dirty="0" smtClean="0">
                <a:solidFill>
                  <a:srgbClr val="000090"/>
                </a:solidFill>
              </a:rPr>
              <a:t> Chair will be at SBSTA as observer (7</a:t>
            </a:r>
            <a:r>
              <a:rPr lang="en-GB" baseline="30000" dirty="0" smtClean="0">
                <a:solidFill>
                  <a:srgbClr val="000090"/>
                </a:solidFill>
              </a:rPr>
              <a:t>th</a:t>
            </a:r>
            <a:r>
              <a:rPr lang="en-GB" dirty="0" smtClean="0">
                <a:solidFill>
                  <a:srgbClr val="000090"/>
                </a:solidFill>
              </a:rPr>
              <a:t>, 9</a:t>
            </a:r>
            <a:r>
              <a:rPr lang="en-GB" baseline="30000" dirty="0" smtClean="0">
                <a:solidFill>
                  <a:srgbClr val="000090"/>
                </a:solidFill>
              </a:rPr>
              <a:t>th</a:t>
            </a:r>
            <a:r>
              <a:rPr lang="en-GB" dirty="0" smtClean="0">
                <a:solidFill>
                  <a:srgbClr val="000090"/>
                </a:solidFill>
              </a:rPr>
              <a:t> and 11</a:t>
            </a:r>
            <a:r>
              <a:rPr lang="en-GB" baseline="30000" dirty="0" smtClean="0">
                <a:solidFill>
                  <a:srgbClr val="000090"/>
                </a:solidFill>
              </a:rPr>
              <a:t>th</a:t>
            </a:r>
            <a:r>
              <a:rPr lang="en-GB" dirty="0" smtClean="0">
                <a:solidFill>
                  <a:srgbClr val="000090"/>
                </a:solidFill>
              </a:rPr>
              <a:t>)</a:t>
            </a:r>
          </a:p>
          <a:p>
            <a:pPr marL="0" indent="0">
              <a:buNone/>
            </a:pPr>
            <a:endParaRPr lang="en-GB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0090"/>
                </a:solidFill>
              </a:rPr>
              <a:t>ESA side event:</a:t>
            </a:r>
            <a:r>
              <a:rPr lang="en-GB" dirty="0">
                <a:solidFill>
                  <a:srgbClr val="000090"/>
                </a:solidFill>
              </a:rPr>
              <a:t> </a:t>
            </a:r>
            <a:r>
              <a:rPr lang="en-GB" dirty="0" smtClean="0">
                <a:solidFill>
                  <a:srgbClr val="000090"/>
                </a:solidFill>
              </a:rPr>
              <a:t>November 9</a:t>
            </a:r>
            <a:r>
              <a:rPr lang="en-GB" baseline="30000" dirty="0" smtClean="0">
                <a:solidFill>
                  <a:srgbClr val="000090"/>
                </a:solidFill>
              </a:rPr>
              <a:t>th</a:t>
            </a:r>
            <a:r>
              <a:rPr lang="en-GB" dirty="0" smtClean="0">
                <a:solidFill>
                  <a:srgbClr val="000090"/>
                </a:solidFill>
              </a:rPr>
              <a:t> – 13:15 - 14:45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0090"/>
                </a:solidFill>
              </a:rPr>
              <a:t>"</a:t>
            </a:r>
            <a:r>
              <a:rPr lang="en-GB" dirty="0">
                <a:solidFill>
                  <a:srgbClr val="000090"/>
                </a:solidFill>
              </a:rPr>
              <a:t>How Global and National Data Sets can support National Forest Monitoring Systems for REDD</a:t>
            </a:r>
            <a:r>
              <a:rPr lang="en-GB" dirty="0" smtClean="0">
                <a:solidFill>
                  <a:srgbClr val="000090"/>
                </a:solidFill>
              </a:rPr>
              <a:t>+”.</a:t>
            </a:r>
          </a:p>
          <a:p>
            <a:pPr marL="0" indent="0">
              <a:buNone/>
            </a:pPr>
            <a:endParaRPr lang="en-GB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rgbClr val="000090"/>
                </a:solidFill>
              </a:rPr>
              <a:t>EarthInfo </a:t>
            </a:r>
            <a:r>
              <a:rPr lang="en-IE" dirty="0" smtClean="0">
                <a:solidFill>
                  <a:srgbClr val="000090"/>
                </a:solidFill>
              </a:rPr>
              <a:t>Day</a:t>
            </a:r>
            <a:r>
              <a:rPr lang="en-GB" dirty="0" smtClean="0">
                <a:solidFill>
                  <a:srgbClr val="000090"/>
                </a:solidFill>
              </a:rPr>
              <a:t>: November 8</a:t>
            </a:r>
            <a:r>
              <a:rPr lang="en-GB" baseline="30000" dirty="0" smtClean="0">
                <a:solidFill>
                  <a:srgbClr val="000090"/>
                </a:solidFill>
              </a:rPr>
              <a:t>th</a:t>
            </a:r>
            <a:r>
              <a:rPr lang="en-GB" dirty="0" smtClean="0">
                <a:solidFill>
                  <a:srgbClr val="000090"/>
                </a:solidFill>
              </a:rPr>
              <a:t> – 10:00 - 16:45</a:t>
            </a:r>
          </a:p>
          <a:p>
            <a:pPr marL="0" indent="0">
              <a:buNone/>
            </a:pPr>
            <a:r>
              <a:rPr lang="en-GB" dirty="0">
                <a:solidFill>
                  <a:srgbClr val="000090"/>
                </a:solidFill>
              </a:rPr>
              <a:t>“Linking Earth observation with the global response to climate </a:t>
            </a:r>
            <a:r>
              <a:rPr lang="en-GB" dirty="0" smtClean="0">
                <a:solidFill>
                  <a:srgbClr val="000090"/>
                </a:solidFill>
              </a:rPr>
              <a:t>change”.</a:t>
            </a:r>
          </a:p>
          <a:p>
            <a:pPr marL="0" indent="0">
              <a:buNone/>
            </a:pPr>
            <a:endParaRPr lang="en-GB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0090"/>
                </a:solidFill>
              </a:rPr>
              <a:t>Heads </a:t>
            </a:r>
            <a:r>
              <a:rPr lang="en-GB" dirty="0">
                <a:solidFill>
                  <a:srgbClr val="000090"/>
                </a:solidFill>
              </a:rPr>
              <a:t>of Space Agencies </a:t>
            </a:r>
            <a:r>
              <a:rPr lang="en-GB" dirty="0" smtClean="0">
                <a:solidFill>
                  <a:srgbClr val="000090"/>
                </a:solidFill>
              </a:rPr>
              <a:t>meeting proposed on November 11</a:t>
            </a:r>
            <a:r>
              <a:rPr lang="en-GB" baseline="30000" dirty="0" smtClean="0">
                <a:solidFill>
                  <a:srgbClr val="000090"/>
                </a:solidFill>
              </a:rPr>
              <a:t>th</a:t>
            </a:r>
            <a:r>
              <a:rPr lang="en-GB" dirty="0" smtClean="0">
                <a:solidFill>
                  <a:srgbClr val="000090"/>
                </a:solidFill>
              </a:rPr>
              <a:t>, 2016</a:t>
            </a:r>
            <a:endParaRPr lang="en-GB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74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0"/>
            <a:ext cx="5334000" cy="1143000"/>
          </a:xfrm>
        </p:spPr>
        <p:txBody>
          <a:bodyPr anchor="ctr"/>
          <a:lstStyle/>
          <a:p>
            <a:r>
              <a:rPr lang="en-GB" dirty="0" smtClean="0"/>
              <a:t>SBSTA 45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US" b="1" dirty="0" smtClean="0"/>
              <a:t>NEGOTIATIONS </a:t>
            </a:r>
            <a:r>
              <a:rPr lang="en-US" b="1" dirty="0"/>
              <a:t>on </a:t>
            </a:r>
            <a:r>
              <a:rPr lang="en-US" b="1" dirty="0" smtClean="0"/>
              <a:t>Systematic Observation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All information on the negotiations </a:t>
            </a:r>
            <a:r>
              <a:rPr lang="en-US" dirty="0"/>
              <a:t>including annotations, submissions and statements is available here: </a:t>
            </a:r>
            <a:r>
              <a:rPr lang="en-US" dirty="0">
                <a:hlinkClick r:id="rId2"/>
              </a:rPr>
              <a:t>http://unfccc.int/science/workstreams/systematic_observation/items/3462.php#Resources%20for%20negotiators</a:t>
            </a:r>
            <a:r>
              <a:rPr lang="en-US" b="1" dirty="0"/>
              <a:t> </a:t>
            </a:r>
            <a:endParaRPr lang="en-US" b="1" dirty="0" smtClean="0"/>
          </a:p>
          <a:p>
            <a:endParaRPr lang="en-US" b="1" dirty="0"/>
          </a:p>
          <a:p>
            <a:pPr marL="0" indent="0">
              <a:buNone/>
            </a:pPr>
            <a:r>
              <a:rPr lang="en-US" sz="1800" b="1" dirty="0" smtClean="0"/>
              <a:t>RSO – Research and Systematic Observations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8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0"/>
            <a:ext cx="5334000" cy="1143000"/>
          </a:xfrm>
        </p:spPr>
        <p:txBody>
          <a:bodyPr anchor="ctr"/>
          <a:lstStyle/>
          <a:p>
            <a:r>
              <a:rPr lang="en-GB" dirty="0" smtClean="0"/>
              <a:t>SBSTA 45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will be 3 informal meetings at SBSTA 45 on RSO, Agenda item 8(a).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first and last informal meeting of the RSO negotiations are </a:t>
            </a:r>
            <a:r>
              <a:rPr lang="en-US" b="1" dirty="0"/>
              <a:t>open to you all as observers</a:t>
            </a:r>
            <a:r>
              <a:rPr lang="en-US" dirty="0"/>
              <a:t> (the second meeting may also be open at the discretion of Parties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timing of the meetings is currently: </a:t>
            </a:r>
          </a:p>
          <a:p>
            <a:pPr lvl="1"/>
            <a:r>
              <a:rPr lang="en-US" dirty="0"/>
              <a:t>1.       7 Nov.  16:00</a:t>
            </a:r>
          </a:p>
          <a:p>
            <a:pPr lvl="1"/>
            <a:r>
              <a:rPr lang="en-US" dirty="0"/>
              <a:t>2.       9 Nov.  17:00</a:t>
            </a:r>
          </a:p>
          <a:p>
            <a:pPr lvl="1"/>
            <a:r>
              <a:rPr lang="en-US" dirty="0"/>
              <a:t>3.       11 Nov. 12:</a:t>
            </a:r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274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9267</TotalTime>
  <Words>258</Words>
  <Application>Microsoft Macintosh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Droid Serif</vt:lpstr>
      <vt:lpstr>Helvetica</vt:lpstr>
      <vt:lpstr>Default</vt:lpstr>
      <vt:lpstr>Implications of the Paris Agreement</vt:lpstr>
      <vt:lpstr>Reporting to SBSTA</vt:lpstr>
      <vt:lpstr>Reporting to SBSTA</vt:lpstr>
      <vt:lpstr>Presence at COP-22</vt:lpstr>
      <vt:lpstr>SBSTA 45</vt:lpstr>
      <vt:lpstr>SBSTA 45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135</cp:revision>
  <dcterms:modified xsi:type="dcterms:W3CDTF">2016-10-31T20:26:14Z</dcterms:modified>
</cp:coreProperties>
</file>