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60" r:id="rId3"/>
    <p:sldId id="261" r:id="rId4"/>
    <p:sldId id="276" r:id="rId5"/>
    <p:sldId id="281" r:id="rId6"/>
    <p:sldId id="277" r:id="rId7"/>
    <p:sldId id="279" r:id="rId8"/>
    <p:sldId id="278" r:id="rId9"/>
    <p:sldId id="283" r:id="rId10"/>
    <p:sldId id="282" r:id="rId11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rblat, Flora (L&amp;W, Black Mountain)" initials="KF(BM" lastIdx="4" clrIdx="0">
    <p:extLst/>
  </p:cmAuthor>
  <p:cmAuthor id="2" name="Bourassa, Marie-Josée (ASC/CSA)" initials="MJB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2" autoAdjust="0"/>
    <p:restoredTop sz="94706"/>
  </p:normalViewPr>
  <p:slideViewPr>
    <p:cSldViewPr>
      <p:cViewPr varScale="1">
        <p:scale>
          <a:sx n="115" d="100"/>
          <a:sy n="115" d="100"/>
        </p:scale>
        <p:origin x="1592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commentAuthors" Target="commentAuthor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‹#›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hape 3"/>
          <p:cNvSpPr/>
          <p:nvPr userDrawn="1"/>
        </p:nvSpPr>
        <p:spPr>
          <a:xfrm>
            <a:off x="76200" y="6629400"/>
            <a:ext cx="23622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CEOS</a:t>
            </a:r>
            <a:r>
              <a:rPr lang="en-AU" sz="1100" i="1" baseline="0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 Plenary 20</a:t>
            </a:r>
            <a:r>
              <a:rPr lang="en-AU" sz="1100" i="1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16, 1-2 November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dirty="0" smtClean="0"/>
              <a:t>Title TBA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ca/url?sa=i&amp;rct=j&amp;q=&amp;esrc=s&amp;source=images&amp;cd=&amp;cad=rja&amp;uact=8&amp;ved=0ahUKEwiC-fjaheXPAhVDzIMKHWDdBQwQjRwIBw&amp;url=http://graduateinstitute.ch/lang/en/pid/8646-1/_/events/globalhealth/accelerating-the-implementation&amp;psig=AFQjCNEeUDIk6cUSn2BLiKhSh6Sc6Du-iQ&amp;ust=1476903834287879" TargetMode="External"/><Relationship Id="rId3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ca/url?sa=i&amp;rct=j&amp;q=&amp;esrc=s&amp;source=images&amp;cd=&amp;cad=rja&amp;uact=8&amp;ved=0ahUKEwiC-fjaheXPAhVDzIMKHWDdBQwQjRwIBw&amp;url=http://graduateinstitute.ch/lang/en/pid/8646-1/_/events/globalhealth/accelerating-the-implementation&amp;psig=AFQjCNEeUDIk6cUSn2BLiKhSh6Sc6Du-iQ&amp;ust=1476903834287879" TargetMode="External"/><Relationship Id="rId3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10.png"/><Relationship Id="rId8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eos.org/ourwork/other-ceos-activities/sustainable-development-goals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514600"/>
            <a:ext cx="5746243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fr-CA" sz="4200" b="1" dirty="0" smtClean="0">
                <a:solidFill>
                  <a:srgbClr val="FFFFFF"/>
                </a:solidFill>
                <a:latin typeface="+mj-lt"/>
              </a:rPr>
              <a:t>UN </a:t>
            </a:r>
            <a:r>
              <a:rPr lang="fr-CA" sz="4200" b="1" dirty="0" err="1" smtClean="0">
                <a:solidFill>
                  <a:srgbClr val="FFFFFF"/>
                </a:solidFill>
                <a:latin typeface="+mj-lt"/>
              </a:rPr>
              <a:t>Sustainable</a:t>
            </a:r>
            <a:r>
              <a:rPr lang="fr-CA" sz="4200" b="1" dirty="0" smtClean="0">
                <a:solidFill>
                  <a:srgbClr val="FFFFFF"/>
                </a:solidFill>
                <a:latin typeface="+mj-lt"/>
              </a:rPr>
              <a:t> </a:t>
            </a:r>
            <a:r>
              <a:rPr lang="fr-CA" sz="4200" b="1" dirty="0" err="1" smtClean="0">
                <a:solidFill>
                  <a:srgbClr val="FFFFFF"/>
                </a:solidFill>
                <a:latin typeface="+mj-lt"/>
              </a:rPr>
              <a:t>Development</a:t>
            </a:r>
            <a:r>
              <a:rPr lang="fr-CA" sz="4200" b="1" dirty="0" smtClean="0">
                <a:solidFill>
                  <a:srgbClr val="FFFFFF"/>
                </a:solidFill>
                <a:latin typeface="+mj-lt"/>
              </a:rPr>
              <a:t> Goals</a:t>
            </a:r>
            <a:endParaRPr sz="4200" b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37592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Organization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CEOS Plenary 2016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Agenda </a:t>
            </a:r>
            <a:r>
              <a:rPr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Item </a:t>
            </a:r>
            <a:r>
              <a:rPr lang="fr-CA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3.3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Brisbane, Australia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1</a:t>
            </a:r>
            <a:r>
              <a:rPr lang="en-AU" baseline="300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st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 – 2</a:t>
            </a:r>
            <a:r>
              <a:rPr lang="en-AU" baseline="300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nd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 November 2016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10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153400" cy="4724400"/>
          </a:xfrm>
        </p:spPr>
        <p:txBody>
          <a:bodyPr/>
          <a:lstStyle/>
          <a:p>
            <a:pPr marL="0" indent="0">
              <a:buNone/>
            </a:pPr>
            <a:r>
              <a:rPr lang="en-CA" dirty="0" smtClean="0"/>
              <a:t>Your agency is invited to identify resources to join the first group of happy volunteers</a:t>
            </a:r>
          </a:p>
          <a:p>
            <a:pPr marL="0" indent="0">
              <a:buNone/>
            </a:pPr>
            <a:r>
              <a:rPr lang="en-CA" i="1" dirty="0" smtClean="0"/>
              <a:t>Please let us know who is willing to join the team, as an “</a:t>
            </a:r>
            <a:r>
              <a:rPr lang="en-CA" i="1" dirty="0" smtClean="0">
                <a:solidFill>
                  <a:srgbClr val="FF0000"/>
                </a:solidFill>
              </a:rPr>
              <a:t>SDG” CEOS emailing list</a:t>
            </a:r>
            <a:r>
              <a:rPr lang="en-CA" i="1" dirty="0" smtClean="0"/>
              <a:t> has already been created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fr-FR" dirty="0" smtClean="0"/>
              <a:t>CSA</a:t>
            </a:r>
            <a:r>
              <a:rPr lang="fr-FR" dirty="0"/>
              <a:t>: Marie-Josée Bourassa </a:t>
            </a:r>
          </a:p>
          <a:p>
            <a:pPr marL="0" indent="0">
              <a:buNone/>
            </a:pPr>
            <a:r>
              <a:rPr lang="fr-FR" dirty="0" smtClean="0"/>
              <a:t>CSIRO (sponsor): Alex Held, Flora Kerblat </a:t>
            </a:r>
          </a:p>
          <a:p>
            <a:pPr marL="0" indent="0">
              <a:buNone/>
            </a:pPr>
            <a:r>
              <a:rPr lang="fr-FR" dirty="0" smtClean="0"/>
              <a:t>ESA: Marc Paganini, Ivan </a:t>
            </a:r>
            <a:r>
              <a:rPr lang="fr-FR" dirty="0" err="1" smtClean="0"/>
              <a:t>Petiteville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GA</a:t>
            </a:r>
            <a:r>
              <a:rPr lang="fr-FR" dirty="0"/>
              <a:t>: Jonathon Ross</a:t>
            </a:r>
          </a:p>
          <a:p>
            <a:pPr marL="0" indent="0">
              <a:buNone/>
            </a:pPr>
            <a:r>
              <a:rPr lang="fr-FR" dirty="0" smtClean="0"/>
              <a:t>JAXA: Chu </a:t>
            </a:r>
            <a:r>
              <a:rPr lang="fr-FR" dirty="0" err="1" smtClean="0"/>
              <a:t>Ishida</a:t>
            </a:r>
            <a:r>
              <a:rPr lang="fr-FR" dirty="0" smtClean="0"/>
              <a:t>, Yuko Nakamura</a:t>
            </a:r>
          </a:p>
          <a:p>
            <a:pPr marL="0" indent="0">
              <a:buNone/>
            </a:pPr>
            <a:r>
              <a:rPr lang="fr-FR" dirty="0" smtClean="0"/>
              <a:t>NOAA: </a:t>
            </a:r>
            <a:r>
              <a:rPr lang="fr-FR" dirty="0"/>
              <a:t>K</a:t>
            </a:r>
            <a:r>
              <a:rPr lang="fr-FR" dirty="0" smtClean="0"/>
              <a:t>erry Sawyer, Paul Di Giacomo</a:t>
            </a:r>
          </a:p>
          <a:p>
            <a:pPr marL="0" indent="0">
              <a:buNone/>
            </a:pPr>
            <a:r>
              <a:rPr lang="fr-FR" dirty="0" smtClean="0"/>
              <a:t>SANSA: Jane </a:t>
            </a:r>
            <a:r>
              <a:rPr lang="fr-FR" dirty="0" err="1" smtClean="0"/>
              <a:t>Olwoch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SEO: Kim Holloway</a:t>
            </a:r>
          </a:p>
          <a:p>
            <a:pPr marL="0" indent="0">
              <a:buNone/>
            </a:pPr>
            <a:r>
              <a:rPr lang="fr-FR" dirty="0" smtClean="0"/>
              <a:t>USGS: Eric Wood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fr-CA" dirty="0" err="1" smtClean="0"/>
              <a:t>Join</a:t>
            </a:r>
            <a:r>
              <a:rPr lang="fr-CA" dirty="0" smtClean="0"/>
              <a:t> the CEOS SDG Ad Hoc Team </a:t>
            </a:r>
            <a:endParaRPr lang="en-CA" dirty="0"/>
          </a:p>
        </p:txBody>
      </p:sp>
      <p:sp>
        <p:nvSpPr>
          <p:cNvPr id="6" name="Rounded Rectangle 5"/>
          <p:cNvSpPr/>
          <p:nvPr/>
        </p:nvSpPr>
        <p:spPr>
          <a:xfrm>
            <a:off x="5706035" y="3352800"/>
            <a:ext cx="2895600" cy="3139142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CA" dirty="0">
                <a:solidFill>
                  <a:srgbClr val="002569"/>
                </a:solidFill>
                <a:latin typeface="+mj-lt"/>
              </a:rPr>
              <a:t>Supporting the CEOS SDG Ad Hoc Team represents a real opportunity for generating greater coherence between space-based EO and society, environment and economy policy issues in your country.</a:t>
            </a:r>
          </a:p>
        </p:txBody>
      </p:sp>
      <p:pic>
        <p:nvPicPr>
          <p:cNvPr id="7" name="Picture 6" descr="Image result for sd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11" b="14834"/>
          <a:stretch/>
        </p:blipFill>
        <p:spPr bwMode="auto">
          <a:xfrm>
            <a:off x="6531018" y="2482870"/>
            <a:ext cx="1245634" cy="673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556967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2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fr-CA" dirty="0" err="1" smtClean="0"/>
              <a:t>Where</a:t>
            </a:r>
            <a:r>
              <a:rPr lang="fr-CA" dirty="0" smtClean="0"/>
              <a:t> the international </a:t>
            </a:r>
            <a:r>
              <a:rPr lang="fr-CA" dirty="0" err="1" smtClean="0"/>
              <a:t>community</a:t>
            </a:r>
            <a:r>
              <a:rPr lang="fr-CA" dirty="0" smtClean="0"/>
              <a:t> and CEOS stand on the UN 2030 Agenda for </a:t>
            </a:r>
            <a:r>
              <a:rPr lang="fr-CA" dirty="0" err="1" smtClean="0"/>
              <a:t>Sustainable</a:t>
            </a:r>
            <a:r>
              <a:rPr lang="fr-CA" dirty="0" smtClean="0"/>
              <a:t> </a:t>
            </a:r>
            <a:r>
              <a:rPr lang="fr-CA" dirty="0" err="1" smtClean="0"/>
              <a:t>Development</a:t>
            </a:r>
            <a:endParaRPr lang="fr-CA" dirty="0" smtClean="0"/>
          </a:p>
          <a:p>
            <a:pPr marL="0" indent="0">
              <a:buNone/>
            </a:pPr>
            <a:endParaRPr lang="fr-CA" dirty="0" smtClean="0"/>
          </a:p>
          <a:p>
            <a:r>
              <a:rPr lang="fr-CA" dirty="0" err="1" smtClean="0"/>
              <a:t>Recommendations</a:t>
            </a:r>
            <a:r>
              <a:rPr lang="fr-CA" dirty="0" smtClean="0"/>
              <a:t> on the </a:t>
            </a:r>
            <a:r>
              <a:rPr lang="fr-CA" dirty="0" err="1" smtClean="0"/>
              <a:t>next</a:t>
            </a:r>
            <a:r>
              <a:rPr lang="fr-CA" dirty="0" smtClean="0"/>
              <a:t> </a:t>
            </a:r>
            <a:r>
              <a:rPr lang="fr-CA" dirty="0" err="1" smtClean="0"/>
              <a:t>steps</a:t>
            </a:r>
            <a:endParaRPr lang="fr-CA" dirty="0" smtClean="0"/>
          </a:p>
          <a:p>
            <a:endParaRPr lang="fr-CA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fr-CA" dirty="0" err="1" smtClean="0"/>
              <a:t>Outline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733800"/>
            <a:ext cx="7696200" cy="23083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 cap="flat">
            <a:noFill/>
            <a:miter lim="400000"/>
          </a:ln>
          <a:effectLst>
            <a:softEdge rad="63500"/>
          </a:effectLst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normAutofit fontScale="92500" lnSpcReduction="20000"/>
          </a:bodyPr>
          <a:lstStyle/>
          <a:p>
            <a:pPr algn="ctr" rtl="0" latinLnBrk="1" hangingPunct="0"/>
            <a:r>
              <a:rPr lang="fr-CA" dirty="0"/>
              <a:t> </a:t>
            </a:r>
            <a:r>
              <a:rPr lang="fr-CA" dirty="0" smtClean="0"/>
              <a:t>             </a:t>
            </a:r>
          </a:p>
          <a:p>
            <a:pPr algn="ctr" rtl="0" latinLnBrk="1" hangingPunct="0"/>
            <a:r>
              <a:rPr lang="fr-CA" dirty="0" smtClean="0"/>
              <a:t>          </a:t>
            </a:r>
            <a:r>
              <a:rPr lang="fr-CA" dirty="0" err="1" smtClean="0"/>
              <a:t>SDGs</a:t>
            </a:r>
            <a:r>
              <a:rPr lang="fr-CA" dirty="0" smtClean="0"/>
              <a:t> </a:t>
            </a:r>
            <a:r>
              <a:rPr lang="fr-CA" dirty="0" err="1" smtClean="0"/>
              <a:t>represent</a:t>
            </a:r>
            <a:r>
              <a:rPr lang="en-CA" dirty="0" smtClean="0"/>
              <a:t> </a:t>
            </a:r>
            <a:r>
              <a:rPr lang="en-CA" dirty="0"/>
              <a:t>a clear opportunity for generating greater coherence 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between </a:t>
            </a:r>
            <a:r>
              <a:rPr lang="en-CA" dirty="0"/>
              <a:t>space-based EO and </a:t>
            </a:r>
            <a:r>
              <a:rPr lang="en-CA" dirty="0" smtClean="0"/>
              <a:t>society, environment and economy</a:t>
            </a:r>
            <a:br>
              <a:rPr lang="en-CA" dirty="0" smtClean="0"/>
            </a:br>
            <a:r>
              <a:rPr lang="en-CA" dirty="0" smtClean="0"/>
              <a:t> policy issues.</a:t>
            </a:r>
          </a:p>
          <a:p>
            <a:pPr algn="ctr" rtl="0" latinLnBrk="1" hangingPunct="0"/>
            <a:endParaRPr lang="en-CA" dirty="0"/>
          </a:p>
          <a:p>
            <a:pPr algn="ctr" rtl="0" latinLnBrk="1" hangingPunct="0"/>
            <a:r>
              <a:rPr lang="en-CA" dirty="0" smtClean="0"/>
              <a:t>Space-based EO can </a:t>
            </a:r>
            <a:r>
              <a:rPr lang="en-CA" dirty="0"/>
              <a:t>play </a:t>
            </a:r>
            <a:r>
              <a:rPr lang="en-CA" dirty="0" smtClean="0"/>
              <a:t>insightful </a:t>
            </a:r>
            <a:r>
              <a:rPr lang="en-CA" dirty="0"/>
              <a:t>roles in monitoring targets, </a:t>
            </a:r>
            <a:endParaRPr lang="en-CA" dirty="0" smtClean="0"/>
          </a:p>
          <a:p>
            <a:pPr algn="ctr" rtl="0" latinLnBrk="1" hangingPunct="0"/>
            <a:r>
              <a:rPr lang="en-CA" dirty="0" smtClean="0"/>
              <a:t>planning</a:t>
            </a:r>
            <a:r>
              <a:rPr lang="en-CA" dirty="0"/>
              <a:t>, </a:t>
            </a:r>
            <a:r>
              <a:rPr lang="en-CA" dirty="0" smtClean="0"/>
              <a:t>tracking </a:t>
            </a:r>
            <a:r>
              <a:rPr lang="en-CA" dirty="0"/>
              <a:t>progress, and helping nations and other stakeholders </a:t>
            </a:r>
            <a:r>
              <a:rPr lang="en-CA" dirty="0" smtClean="0"/>
              <a:t>make</a:t>
            </a:r>
            <a:br>
              <a:rPr lang="en-CA" dirty="0" smtClean="0"/>
            </a:br>
            <a:r>
              <a:rPr lang="en-CA" dirty="0" smtClean="0"/>
              <a:t> informed </a:t>
            </a:r>
            <a:r>
              <a:rPr lang="en-CA" dirty="0"/>
              <a:t>decisions, plans, and on-going adjustments that will 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contribute toward </a:t>
            </a:r>
            <a:r>
              <a:rPr lang="en-CA" dirty="0"/>
              <a:t>achieving </a:t>
            </a:r>
            <a:r>
              <a:rPr lang="en-CA" dirty="0" smtClean="0"/>
              <a:t>the SDGs</a:t>
            </a:r>
          </a:p>
          <a:p>
            <a:pPr algn="ctr" rtl="0" latinLnBrk="1" hangingPunct="0"/>
            <a:r>
              <a:rPr lang="en-CA" dirty="0" smtClean="0"/>
              <a:t> </a:t>
            </a:r>
          </a:p>
          <a:p>
            <a:pPr algn="ctr" rtl="0" latinLnBrk="1" hangingPunct="0"/>
            <a:endParaRPr lang="fr-CA" dirty="0"/>
          </a:p>
          <a:p>
            <a:pPr algn="ctr" rtl="0" latinLnBrk="1" hangingPunct="0"/>
            <a:endParaRPr lang="fr-CA" dirty="0"/>
          </a:p>
        </p:txBody>
      </p:sp>
      <p:pic>
        <p:nvPicPr>
          <p:cNvPr id="9" name="Picture 6" descr="Image result for sd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11" b="14834"/>
          <a:stretch/>
        </p:blipFill>
        <p:spPr bwMode="auto">
          <a:xfrm>
            <a:off x="6087495" y="2211522"/>
            <a:ext cx="2294505" cy="123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603177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3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153400" cy="4724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The GLOBAL Context</a:t>
            </a:r>
          </a:p>
          <a:p>
            <a:r>
              <a:rPr lang="en-US" dirty="0" smtClean="0"/>
              <a:t>The 17 Goals and 169 targets were approved by the UN General Assembly in September 2015</a:t>
            </a:r>
          </a:p>
          <a:p>
            <a:r>
              <a:rPr lang="en-US" dirty="0" smtClean="0"/>
              <a:t>June 2016, first progress report presented at the UN.</a:t>
            </a:r>
          </a:p>
          <a:p>
            <a:r>
              <a:rPr lang="en-US" dirty="0" smtClean="0"/>
              <a:t>231 Indicators are still being refined by custodian agencies and UN Statistical Division.</a:t>
            </a:r>
          </a:p>
          <a:p>
            <a:r>
              <a:rPr lang="en-US" dirty="0" smtClean="0"/>
              <a:t>Global political impetus is rising. A wealth of actors are getting involved and proposing initiatives. </a:t>
            </a:r>
          </a:p>
          <a:p>
            <a:pPr marL="0" indent="0">
              <a:buNone/>
            </a:pPr>
            <a:r>
              <a:rPr lang="en-US" b="1" dirty="0" smtClean="0"/>
              <a:t>The NATIONAL Context</a:t>
            </a:r>
          </a:p>
          <a:p>
            <a:r>
              <a:rPr lang="en-US" dirty="0" smtClean="0"/>
              <a:t>22 </a:t>
            </a:r>
            <a:r>
              <a:rPr lang="en-US" dirty="0"/>
              <a:t>countries have already reported on </a:t>
            </a:r>
            <a:r>
              <a:rPr lang="en-US" dirty="0" smtClean="0"/>
              <a:t>progress voluntarily  </a:t>
            </a:r>
            <a:r>
              <a:rPr lang="en-US" dirty="0"/>
              <a:t>(Columbia, China, Norway, Germany</a:t>
            </a:r>
            <a:r>
              <a:rPr lang="en-US" dirty="0" smtClean="0"/>
              <a:t>, </a:t>
            </a:r>
            <a:r>
              <a:rPr lang="en-US" dirty="0"/>
              <a:t>Finland, </a:t>
            </a:r>
            <a:r>
              <a:rPr lang="en-US" dirty="0" smtClean="0"/>
              <a:t>Samoa…)</a:t>
            </a:r>
            <a:endParaRPr lang="en-US" dirty="0"/>
          </a:p>
          <a:p>
            <a:r>
              <a:rPr lang="en-US" dirty="0" smtClean="0"/>
              <a:t>In Japan, Australia, South Africa, the US, …, government institutions are in different stages of preparation to tackle the SDGs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SDGs – One Year Already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5942111"/>
            <a:ext cx="6705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Ex: </a:t>
            </a:r>
            <a:r>
              <a:rPr lang="fr-CA" sz="1400" dirty="0" err="1" smtClean="0"/>
              <a:t>Japan</a:t>
            </a:r>
            <a:r>
              <a:rPr lang="fr-CA" sz="1400" dirty="0" smtClean="0"/>
              <a:t> has </a:t>
            </a:r>
            <a:r>
              <a:rPr lang="en-CA" sz="1400" dirty="0" smtClean="0"/>
              <a:t>SDGs Cabinet Office reporting directly to the </a:t>
            </a:r>
            <a:r>
              <a:rPr lang="en-CA" sz="1400" dirty="0"/>
              <a:t>Prime Minister's </a:t>
            </a:r>
            <a:r>
              <a:rPr lang="en-CA" sz="1400" dirty="0" smtClean="0"/>
              <a:t>Office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7183925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4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28600" y="1295400"/>
            <a:ext cx="6934200" cy="4724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CEOS Agencies</a:t>
            </a:r>
          </a:p>
          <a:p>
            <a:r>
              <a:rPr lang="en-US" sz="1800" dirty="0" smtClean="0"/>
              <a:t>Many CEOS Agencies have either initiated or responded to national needs to further the 2030 Agenda.  </a:t>
            </a:r>
          </a:p>
          <a:p>
            <a:r>
              <a:rPr lang="en-US" sz="1800" dirty="0" smtClean="0"/>
              <a:t>Prominent members of the CEOS community have also been providing expert advice and guidance to their statistical agencies or to international </a:t>
            </a:r>
            <a:r>
              <a:rPr lang="en-US" sz="1800" dirty="0" err="1" smtClean="0"/>
              <a:t>organisations</a:t>
            </a:r>
            <a:r>
              <a:rPr lang="en-US" sz="1800" dirty="0" smtClean="0"/>
              <a:t>.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1828800" y="304800"/>
            <a:ext cx="5943600" cy="533400"/>
          </a:xfrm>
        </p:spPr>
        <p:txBody>
          <a:bodyPr/>
          <a:lstStyle/>
          <a:p>
            <a:r>
              <a:rPr lang="en-US" dirty="0" smtClean="0"/>
              <a:t>CEOS Agencies and CEOS Engagement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6934199" y="1371600"/>
            <a:ext cx="1981201" cy="2486918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1600" dirty="0">
                <a:latin typeface="+mj-lt"/>
                <a:ea typeface="+mn-ea"/>
                <a:cs typeface="+mn-cs"/>
              </a:rPr>
              <a:t>CSIRO provided ‘good practice guidance’ for EO-based monitoring of indicators 15.3.1 </a:t>
            </a:r>
            <a:r>
              <a:rPr lang="en-AU" sz="1600" dirty="0">
                <a:latin typeface="+mj-lt"/>
                <a:ea typeface="+mn-ea"/>
                <a:cs typeface="+mn-cs"/>
              </a:rPr>
              <a:t>Proportion of land that is degraded over total land area</a:t>
            </a:r>
            <a:endParaRPr lang="en-US" sz="1600" dirty="0">
              <a:latin typeface="+mj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28600" y="3657600"/>
            <a:ext cx="6553200" cy="28956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500"/>
              </a:spcBef>
              <a:buSzPct val="100000"/>
              <a:buFont typeface="Arial"/>
              <a:buChar char="•"/>
              <a:defRPr sz="2000">
                <a:solidFill>
                  <a:srgbClr val="002569"/>
                </a:solidFill>
                <a:latin typeface="+mj-lt"/>
                <a:ea typeface="Arial Bold"/>
                <a:cs typeface="Arial" panose="020B0604020202020204" pitchFamily="34" charset="0"/>
                <a:sym typeface="Arial Bold"/>
              </a:defRPr>
            </a:lvl1pPr>
            <a:lvl2pPr marL="768927" indent="-311727">
              <a:spcBef>
                <a:spcPts val="500"/>
              </a:spcBef>
              <a:buSzPct val="100000"/>
              <a:buFont typeface="Courier New" panose="02070309020205020404" pitchFamily="49" charset="0"/>
              <a:buChar char="o"/>
              <a:defRPr sz="2000">
                <a:solidFill>
                  <a:srgbClr val="002569"/>
                </a:solidFill>
                <a:latin typeface="+mj-lt"/>
                <a:ea typeface="Arial Bold"/>
                <a:cs typeface="Arial" panose="020B0604020202020204" pitchFamily="34" charset="0"/>
                <a:sym typeface="Arial Bold"/>
              </a:defRPr>
            </a:lvl2pPr>
            <a:lvl3pPr marL="1188719" indent="-274319">
              <a:spcBef>
                <a:spcPts val="500"/>
              </a:spcBef>
              <a:buSzPct val="100000"/>
              <a:buFont typeface="Wingdings" panose="05000000000000000000" pitchFamily="2" charset="2"/>
              <a:buChar char="§"/>
              <a:defRPr sz="2000">
                <a:solidFill>
                  <a:srgbClr val="002569"/>
                </a:solidFill>
                <a:latin typeface="+mj-lt"/>
                <a:ea typeface="Arial Bold"/>
                <a:cs typeface="Arial" panose="020B0604020202020204" pitchFamily="34" charset="0"/>
                <a:sym typeface="Arial Bold"/>
              </a:defRPr>
            </a:lvl3pPr>
            <a:lvl4pPr marL="1676400" indent="-304800">
              <a:spcBef>
                <a:spcPts val="500"/>
              </a:spcBef>
              <a:buSzPct val="100000"/>
              <a:buFont typeface="Arial"/>
              <a:buChar char="▪"/>
              <a:defRPr sz="2000">
                <a:solidFill>
                  <a:srgbClr val="002569"/>
                </a:solidFill>
                <a:latin typeface="+mj-lt"/>
                <a:ea typeface="Arial Bold"/>
                <a:cs typeface="Arial" panose="020B0604020202020204" pitchFamily="34" charset="0"/>
                <a:sym typeface="Arial Bold"/>
              </a:defRPr>
            </a:lvl4pPr>
            <a:lvl5pPr marL="2171700" indent="-342900">
              <a:spcBef>
                <a:spcPts val="500"/>
              </a:spcBef>
              <a:buSzPct val="100000"/>
              <a:buFont typeface="Arial"/>
              <a:buChar char="•"/>
              <a:defRPr sz="2000">
                <a:solidFill>
                  <a:srgbClr val="002569"/>
                </a:solidFill>
                <a:latin typeface="+mj-lt"/>
                <a:ea typeface="Arial Bold"/>
                <a:cs typeface="Arial" panose="020B0604020202020204" pitchFamily="34" charset="0"/>
                <a:sym typeface="Arial Bold"/>
              </a:defRPr>
            </a:lvl5pPr>
            <a:lvl6pPr indent="22860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27432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32004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36576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marL="0" indent="0" defTabSz="914400">
              <a:buFont typeface="Arial"/>
              <a:buNone/>
            </a:pPr>
            <a:r>
              <a:rPr lang="en-US" b="1" dirty="0" smtClean="0"/>
              <a:t>CEOS </a:t>
            </a:r>
          </a:p>
          <a:p>
            <a:pPr defTabSz="914400"/>
            <a:r>
              <a:rPr lang="en-US" sz="1800" dirty="0" smtClean="0"/>
              <a:t>As decided at SIT-31, </a:t>
            </a:r>
            <a:r>
              <a:rPr lang="en-CA" sz="1800" dirty="0" smtClean="0"/>
              <a:t>CEOS has kept joining forces with GEO and UN GGIM to </a:t>
            </a:r>
            <a:r>
              <a:rPr lang="en-CA" sz="1800" b="1" dirty="0" smtClean="0"/>
              <a:t>support </a:t>
            </a:r>
            <a:r>
              <a:rPr lang="en-US" sz="1800" b="1" dirty="0"/>
              <a:t>SDG coordination </a:t>
            </a:r>
            <a:r>
              <a:rPr lang="en-US" sz="1800" dirty="0"/>
              <a:t>of observational </a:t>
            </a:r>
            <a:r>
              <a:rPr lang="en-US" sz="1800" dirty="0" smtClean="0"/>
              <a:t>efforts.</a:t>
            </a:r>
            <a:endParaRPr lang="en-CA" sz="1800" dirty="0" smtClean="0"/>
          </a:p>
          <a:p>
            <a:pPr defTabSz="914400"/>
            <a:r>
              <a:rPr lang="en-CA" sz="1800" dirty="0" smtClean="0"/>
              <a:t>Also focusing on </a:t>
            </a:r>
            <a:r>
              <a:rPr lang="en-CA" sz="1800" b="1" dirty="0" smtClean="0"/>
              <a:t>top-down </a:t>
            </a:r>
            <a:r>
              <a:rPr lang="en-CA" sz="1800" b="1" dirty="0"/>
              <a:t>dialogue </a:t>
            </a:r>
            <a:r>
              <a:rPr lang="en-CA" sz="1800" dirty="0"/>
              <a:t>with relevant UN Agencies and with individual CEOS Agencies making connections within their governments</a:t>
            </a:r>
            <a:r>
              <a:rPr lang="en-CA" sz="1800" dirty="0" smtClean="0"/>
              <a:t>.</a:t>
            </a:r>
          </a:p>
          <a:p>
            <a:pPr defTabSz="914400"/>
            <a:r>
              <a:rPr lang="fr-CA" sz="1800" dirty="0" err="1" smtClean="0"/>
              <a:t>Showcasing</a:t>
            </a:r>
            <a:r>
              <a:rPr lang="fr-CA" sz="1800" dirty="0" smtClean="0"/>
              <a:t> the </a:t>
            </a:r>
            <a:r>
              <a:rPr lang="fr-CA" sz="1800" dirty="0" err="1" smtClean="0"/>
              <a:t>work</a:t>
            </a:r>
            <a:r>
              <a:rPr lang="fr-CA" sz="1800" dirty="0" smtClean="0"/>
              <a:t> of CEOS </a:t>
            </a:r>
            <a:r>
              <a:rPr lang="fr-CA" sz="1800" dirty="0" err="1" smtClean="0"/>
              <a:t>agencies</a:t>
            </a:r>
            <a:r>
              <a:rPr lang="fr-CA" sz="1800" dirty="0" smtClean="0"/>
              <a:t> on </a:t>
            </a:r>
            <a:r>
              <a:rPr lang="fr-CA" sz="1800" dirty="0" err="1" smtClean="0"/>
              <a:t>website</a:t>
            </a:r>
            <a:r>
              <a:rPr lang="fr-CA" sz="1800" dirty="0" smtClean="0"/>
              <a:t>, </a:t>
            </a:r>
          </a:p>
          <a:p>
            <a:pPr marL="357188" indent="-357188" defTabSz="914400">
              <a:buNone/>
            </a:pPr>
            <a:r>
              <a:rPr lang="fr-CA" sz="1800" dirty="0" smtClean="0"/>
              <a:t>     flyers and </a:t>
            </a:r>
            <a:r>
              <a:rPr lang="fr-CA" sz="1800" dirty="0" err="1" smtClean="0"/>
              <a:t>events</a:t>
            </a:r>
            <a:r>
              <a:rPr lang="fr-CA" sz="1800" dirty="0" smtClean="0"/>
              <a:t> (</a:t>
            </a:r>
            <a:r>
              <a:rPr lang="fr-CA" sz="1800" b="1" dirty="0" smtClean="0"/>
              <a:t>communication</a:t>
            </a:r>
            <a:r>
              <a:rPr lang="fr-CA" sz="1800" dirty="0" smtClean="0"/>
              <a:t> </a:t>
            </a:r>
            <a:r>
              <a:rPr lang="fr-CA" sz="1800" dirty="0" err="1" smtClean="0"/>
              <a:t>activities</a:t>
            </a:r>
            <a:r>
              <a:rPr lang="fr-CA" sz="1800" dirty="0" smtClean="0"/>
              <a:t>)</a:t>
            </a:r>
            <a:endParaRPr lang="en-US" sz="1800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24807" t="5159" r="6881" b="5259"/>
          <a:stretch/>
        </p:blipFill>
        <p:spPr>
          <a:xfrm>
            <a:off x="6155900" y="4406234"/>
            <a:ext cx="2911900" cy="2146966"/>
          </a:xfrm>
          <a:prstGeom prst="rect">
            <a:avLst/>
          </a:prstGeom>
        </p:spPr>
      </p:pic>
      <p:grpSp>
        <p:nvGrpSpPr>
          <p:cNvPr id="16" name="Group 15"/>
          <p:cNvGrpSpPr/>
          <p:nvPr/>
        </p:nvGrpSpPr>
        <p:grpSpPr>
          <a:xfrm>
            <a:off x="1691860" y="3268472"/>
            <a:ext cx="4585754" cy="699803"/>
            <a:chOff x="1691860" y="3268472"/>
            <a:chExt cx="4585754" cy="699803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691860" y="3268472"/>
              <a:ext cx="721681" cy="685597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337145" y="3268472"/>
              <a:ext cx="684797" cy="693928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2497942" y="3268472"/>
              <a:ext cx="731304" cy="685597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5536" r="5882" b="5883"/>
            <a:stretch/>
          </p:blipFill>
          <p:spPr>
            <a:xfrm>
              <a:off x="4104221" y="3282678"/>
              <a:ext cx="679721" cy="679722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5882"/>
            <a:stretch/>
          </p:blipFill>
          <p:spPr>
            <a:xfrm>
              <a:off x="5638800" y="3282678"/>
              <a:ext cx="638814" cy="685597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886928" y="3282678"/>
              <a:ext cx="674789" cy="68378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268089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5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219200"/>
            <a:ext cx="8153400" cy="4724400"/>
          </a:xfrm>
        </p:spPr>
        <p:txBody>
          <a:bodyPr/>
          <a:lstStyle/>
          <a:p>
            <a:pPr marL="0" indent="0">
              <a:buNone/>
            </a:pPr>
            <a:r>
              <a:rPr lang="en-AU" sz="1700" b="1" dirty="0" smtClean="0">
                <a:solidFill>
                  <a:srgbClr val="002060"/>
                </a:solidFill>
              </a:rPr>
              <a:t>CEOS communication activities:</a:t>
            </a:r>
          </a:p>
          <a:p>
            <a:r>
              <a:rPr lang="en-AU" sz="1700" dirty="0" smtClean="0">
                <a:solidFill>
                  <a:srgbClr val="002060"/>
                </a:solidFill>
              </a:rPr>
              <a:t>Set </a:t>
            </a:r>
            <a:r>
              <a:rPr lang="en-AU" sz="1700" dirty="0">
                <a:solidFill>
                  <a:srgbClr val="002060"/>
                </a:solidFill>
              </a:rPr>
              <a:t>up of a dedicated webpage on CEOS website: </a:t>
            </a:r>
            <a:r>
              <a:rPr lang="en-AU" sz="1700" dirty="0">
                <a:solidFill>
                  <a:srgbClr val="002060"/>
                </a:solidFill>
                <a:hlinkClick r:id="rId2"/>
              </a:rPr>
              <a:t>http://ceos.org/ourwork/other-ceos-activities/sustainable-development-goals/</a:t>
            </a:r>
            <a:r>
              <a:rPr lang="en-AU" sz="1700" dirty="0">
                <a:solidFill>
                  <a:srgbClr val="002060"/>
                </a:solidFill>
              </a:rPr>
              <a:t> </a:t>
            </a:r>
          </a:p>
          <a:p>
            <a:r>
              <a:rPr lang="en-AU" sz="1700" dirty="0" smtClean="0">
                <a:solidFill>
                  <a:srgbClr val="002060"/>
                </a:solidFill>
              </a:rPr>
              <a:t>Created a template, and collected </a:t>
            </a:r>
            <a:r>
              <a:rPr lang="en-AU" sz="1700" dirty="0">
                <a:solidFill>
                  <a:srgbClr val="002060"/>
                </a:solidFill>
              </a:rPr>
              <a:t>examples/concrete information from CEOS </a:t>
            </a:r>
            <a:r>
              <a:rPr lang="en-AU" sz="1700" dirty="0" smtClean="0">
                <a:solidFill>
                  <a:srgbClr val="002060"/>
                </a:solidFill>
              </a:rPr>
              <a:t>agencies: a </a:t>
            </a:r>
            <a:r>
              <a:rPr lang="en-AU" sz="1700" dirty="0">
                <a:solidFill>
                  <a:srgbClr val="002060"/>
                </a:solidFill>
              </a:rPr>
              <a:t>few responses so </a:t>
            </a:r>
            <a:r>
              <a:rPr lang="en-AU" sz="1700" dirty="0" smtClean="0">
                <a:solidFill>
                  <a:srgbClr val="002060"/>
                </a:solidFill>
              </a:rPr>
              <a:t>far – more needed to continue communicating</a:t>
            </a:r>
          </a:p>
          <a:p>
            <a:r>
              <a:rPr lang="en-AU" sz="1700" dirty="0" smtClean="0">
                <a:solidFill>
                  <a:srgbClr val="002060"/>
                </a:solidFill>
              </a:rPr>
              <a:t>Organised SDG side-events at all CEOS meetings (SIT-31 </a:t>
            </a:r>
            <a:r>
              <a:rPr lang="en-AU" sz="1700" dirty="0" err="1" smtClean="0">
                <a:solidFill>
                  <a:srgbClr val="002060"/>
                </a:solidFill>
              </a:rPr>
              <a:t>Frascati</a:t>
            </a:r>
            <a:r>
              <a:rPr lang="en-AU" sz="1700" dirty="0" smtClean="0">
                <a:solidFill>
                  <a:srgbClr val="002060"/>
                </a:solidFill>
              </a:rPr>
              <a:t>, STW Oxford, Plenary in Brisbane)</a:t>
            </a:r>
          </a:p>
          <a:p>
            <a:endParaRPr lang="en-AU" sz="17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AU" sz="1700" b="1" dirty="0" smtClean="0">
                <a:solidFill>
                  <a:srgbClr val="002060"/>
                </a:solidFill>
              </a:rPr>
              <a:t>CEOS active support of GEO </a:t>
            </a:r>
          </a:p>
          <a:p>
            <a:r>
              <a:rPr lang="en-AU" sz="1700" dirty="0" smtClean="0">
                <a:solidFill>
                  <a:srgbClr val="002060"/>
                </a:solidFill>
              </a:rPr>
              <a:t>Active member of the GEO Initiative on the UN SDGs process:</a:t>
            </a:r>
          </a:p>
          <a:p>
            <a:r>
              <a:rPr lang="en-AU" sz="1700" dirty="0" smtClean="0">
                <a:solidFill>
                  <a:srgbClr val="002060"/>
                </a:solidFill>
              </a:rPr>
              <a:t>Provided </a:t>
            </a:r>
            <a:r>
              <a:rPr lang="en-AU" sz="1700" dirty="0">
                <a:solidFill>
                  <a:srgbClr val="002060"/>
                </a:solidFill>
              </a:rPr>
              <a:t>inputs to key documents (4-pager for a dedicated side-meeting at the UN 47</a:t>
            </a:r>
            <a:r>
              <a:rPr lang="en-AU" sz="1700" baseline="30000" dirty="0">
                <a:solidFill>
                  <a:srgbClr val="002060"/>
                </a:solidFill>
              </a:rPr>
              <a:t>th</a:t>
            </a:r>
            <a:r>
              <a:rPr lang="en-AU" sz="1700" dirty="0">
                <a:solidFill>
                  <a:srgbClr val="002060"/>
                </a:solidFill>
              </a:rPr>
              <a:t> UNSC meeting (March 16); Data Cube proposal for the Implementation Plan – to be kept for the Work Plan</a:t>
            </a:r>
            <a:r>
              <a:rPr lang="en-AU" sz="1700" dirty="0" smtClean="0">
                <a:solidFill>
                  <a:srgbClr val="002060"/>
                </a:solidFill>
              </a:rPr>
              <a:t>), and support to key events</a:t>
            </a:r>
          </a:p>
          <a:p>
            <a:r>
              <a:rPr lang="en-AU" sz="1700" dirty="0" smtClean="0">
                <a:solidFill>
                  <a:srgbClr val="002060"/>
                </a:solidFill>
              </a:rPr>
              <a:t>Exchanged key </a:t>
            </a:r>
            <a:r>
              <a:rPr lang="en-AU" sz="1700" dirty="0">
                <a:solidFill>
                  <a:srgbClr val="002060"/>
                </a:solidFill>
              </a:rPr>
              <a:t>information </a:t>
            </a:r>
            <a:r>
              <a:rPr lang="en-AU" sz="1700" dirty="0" smtClean="0">
                <a:solidFill>
                  <a:srgbClr val="002060"/>
                </a:solidFill>
              </a:rPr>
              <a:t>on CEOS agencies activities (CSIRO </a:t>
            </a:r>
            <a:r>
              <a:rPr lang="en-AU" sz="1700" dirty="0">
                <a:solidFill>
                  <a:srgbClr val="002060"/>
                </a:solidFill>
              </a:rPr>
              <a:t>and ABS work for Australia, </a:t>
            </a:r>
            <a:r>
              <a:rPr lang="en-AU" sz="1700" dirty="0" smtClean="0">
                <a:solidFill>
                  <a:srgbClr val="002060"/>
                </a:solidFill>
              </a:rPr>
              <a:t>JAXA co-lead of GI18, ESA webpage on EO, etc.),</a:t>
            </a:r>
          </a:p>
          <a:p>
            <a:r>
              <a:rPr lang="en-AU" sz="1700" dirty="0" smtClean="0">
                <a:solidFill>
                  <a:srgbClr val="002060"/>
                </a:solidFill>
              </a:rPr>
              <a:t>Supported the survey led by GEO Programme Board to identify how space-based EO can support SDGs</a:t>
            </a:r>
            <a:endParaRPr lang="en-AU" sz="1700" dirty="0">
              <a:solidFill>
                <a:srgbClr val="002060"/>
              </a:solidFill>
            </a:endParaRPr>
          </a:p>
          <a:p>
            <a:endParaRPr lang="en-CA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fr-CA" dirty="0" err="1" smtClean="0"/>
              <a:t>Taking</a:t>
            </a:r>
            <a:r>
              <a:rPr lang="fr-CA" dirty="0" smtClean="0"/>
              <a:t> Stock of </a:t>
            </a:r>
            <a:r>
              <a:rPr lang="fr-CA" dirty="0" err="1" smtClean="0"/>
              <a:t>Year</a:t>
            </a:r>
            <a:r>
              <a:rPr lang="fr-CA" dirty="0" smtClean="0"/>
              <a:t> 1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2841435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6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sz="2400" dirty="0"/>
              <a:t>A  more formal, coherent and </a:t>
            </a:r>
            <a:r>
              <a:rPr lang="en-CA" sz="2400" dirty="0" smtClean="0"/>
              <a:t>consistent </a:t>
            </a:r>
            <a:r>
              <a:rPr lang="en-CA" sz="2400" dirty="0"/>
              <a:t>approach is now required for CEOS to have a greater impact </a:t>
            </a:r>
            <a:r>
              <a:rPr lang="en-CA" sz="2400" dirty="0" smtClean="0"/>
              <a:t>…</a:t>
            </a:r>
          </a:p>
          <a:p>
            <a:pPr marL="0" indent="0">
              <a:buNone/>
            </a:pPr>
            <a:endParaRPr lang="en-CA" sz="2400" dirty="0"/>
          </a:p>
          <a:p>
            <a:pPr marL="0" indent="0">
              <a:buNone/>
            </a:pPr>
            <a:r>
              <a:rPr lang="fr-CA" sz="2400" dirty="0" smtClean="0"/>
              <a:t>As </a:t>
            </a:r>
            <a:r>
              <a:rPr lang="fr-CA" sz="2400" dirty="0" err="1" smtClean="0"/>
              <a:t>discussed</a:t>
            </a:r>
            <a:r>
              <a:rPr lang="fr-CA" sz="2400" dirty="0" smtClean="0"/>
              <a:t> at SIT TW in </a:t>
            </a:r>
            <a:r>
              <a:rPr lang="fr-CA" sz="2400" dirty="0" err="1" smtClean="0"/>
              <a:t>September</a:t>
            </a:r>
            <a:r>
              <a:rPr lang="fr-CA" sz="2400" dirty="0" smtClean="0"/>
              <a:t> 2016: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CA" dirty="0" err="1" smtClean="0"/>
              <a:t>SDGs</a:t>
            </a:r>
            <a:r>
              <a:rPr lang="fr-CA" dirty="0" smtClean="0"/>
              <a:t> </a:t>
            </a:r>
            <a:r>
              <a:rPr lang="fr-CA" dirty="0" err="1" smtClean="0"/>
              <a:t>is</a:t>
            </a:r>
            <a:r>
              <a:rPr lang="fr-CA" dirty="0" smtClean="0"/>
              <a:t> a </a:t>
            </a:r>
            <a:r>
              <a:rPr lang="fr-CA" dirty="0" err="1" smtClean="0"/>
              <a:t>policy</a:t>
            </a:r>
            <a:r>
              <a:rPr lang="fr-CA" dirty="0" smtClean="0"/>
              <a:t> </a:t>
            </a:r>
            <a:r>
              <a:rPr lang="fr-CA" dirty="0" err="1" smtClean="0"/>
              <a:t>theme</a:t>
            </a:r>
            <a:r>
              <a:rPr lang="fr-CA" dirty="0" smtClean="0"/>
              <a:t> </a:t>
            </a:r>
            <a:r>
              <a:rPr lang="fr-CA" dirty="0" err="1" smtClean="0"/>
              <a:t>that</a:t>
            </a:r>
            <a:r>
              <a:rPr lang="fr-CA" dirty="0" smtClean="0"/>
              <a:t> </a:t>
            </a:r>
            <a:r>
              <a:rPr lang="fr-CA" dirty="0" err="1" smtClean="0"/>
              <a:t>is</a:t>
            </a:r>
            <a:r>
              <a:rPr lang="fr-CA" dirty="0" smtClean="0"/>
              <a:t> set to </a:t>
            </a:r>
            <a:r>
              <a:rPr lang="fr-CA" dirty="0" err="1" smtClean="0"/>
              <a:t>grow</a:t>
            </a:r>
            <a:endParaRPr lang="fr-CA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fr-CA" dirty="0" smtClean="0"/>
              <a:t>It </a:t>
            </a:r>
            <a:r>
              <a:rPr lang="fr-CA" dirty="0" err="1" smtClean="0"/>
              <a:t>is</a:t>
            </a:r>
            <a:r>
              <a:rPr lang="fr-CA" dirty="0" smtClean="0"/>
              <a:t> </a:t>
            </a:r>
            <a:r>
              <a:rPr lang="fr-CA" dirty="0" err="1" smtClean="0"/>
              <a:t>aligned</a:t>
            </a:r>
            <a:r>
              <a:rPr lang="fr-CA" dirty="0" smtClean="0"/>
              <a:t> </a:t>
            </a:r>
            <a:r>
              <a:rPr lang="fr-CA" dirty="0" err="1" smtClean="0"/>
              <a:t>with</a:t>
            </a:r>
            <a:r>
              <a:rPr lang="fr-CA" dirty="0" smtClean="0"/>
              <a:t> the </a:t>
            </a:r>
            <a:r>
              <a:rPr lang="fr-CA" dirty="0" err="1" smtClean="0"/>
              <a:t>priorities</a:t>
            </a:r>
            <a:r>
              <a:rPr lang="fr-CA" dirty="0" smtClean="0"/>
              <a:t> of </a:t>
            </a:r>
            <a:r>
              <a:rPr lang="fr-CA" dirty="0" err="1" smtClean="0"/>
              <a:t>many</a:t>
            </a:r>
            <a:r>
              <a:rPr lang="fr-CA" dirty="0" smtClean="0"/>
              <a:t> </a:t>
            </a:r>
            <a:r>
              <a:rPr lang="fr-CA" dirty="0" err="1" smtClean="0"/>
              <a:t>agencies</a:t>
            </a:r>
            <a:endParaRPr lang="fr-CA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fr-CA" dirty="0" smtClean="0"/>
              <a:t>There </a:t>
            </a:r>
            <a:r>
              <a:rPr lang="fr-CA" dirty="0" err="1" smtClean="0"/>
              <a:t>is</a:t>
            </a:r>
            <a:r>
              <a:rPr lang="fr-CA" dirty="0" smtClean="0"/>
              <a:t> a </a:t>
            </a:r>
            <a:r>
              <a:rPr lang="fr-CA" dirty="0" err="1" smtClean="0"/>
              <a:t>core</a:t>
            </a:r>
            <a:r>
              <a:rPr lang="fr-CA" dirty="0" smtClean="0"/>
              <a:t> group of </a:t>
            </a:r>
            <a:r>
              <a:rPr lang="fr-CA" dirty="0" err="1" smtClean="0"/>
              <a:t>resources</a:t>
            </a:r>
            <a:r>
              <a:rPr lang="fr-CA" dirty="0" smtClean="0"/>
              <a:t> </a:t>
            </a:r>
            <a:r>
              <a:rPr lang="fr-CA" dirty="0" err="1" smtClean="0"/>
              <a:t>ready</a:t>
            </a:r>
            <a:r>
              <a:rPr lang="fr-CA" dirty="0" smtClean="0"/>
              <a:t> to </a:t>
            </a:r>
            <a:r>
              <a:rPr lang="fr-CA" dirty="0" err="1" smtClean="0"/>
              <a:t>participate</a:t>
            </a:r>
            <a:r>
              <a:rPr lang="fr-CA" dirty="0" smtClean="0"/>
              <a:t> in the </a:t>
            </a:r>
            <a:r>
              <a:rPr lang="fr-CA" dirty="0" err="1" smtClean="0"/>
              <a:t>definition</a:t>
            </a:r>
            <a:r>
              <a:rPr lang="fr-CA" dirty="0" smtClean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CA" dirty="0" smtClean="0"/>
              <a:t>There </a:t>
            </a:r>
            <a:r>
              <a:rPr lang="fr-CA" dirty="0" err="1" smtClean="0"/>
              <a:t>is</a:t>
            </a:r>
            <a:r>
              <a:rPr lang="fr-CA" dirty="0" smtClean="0"/>
              <a:t> a sponsor </a:t>
            </a:r>
            <a:r>
              <a:rPr lang="fr-CA" dirty="0" err="1" smtClean="0"/>
              <a:t>agency</a:t>
            </a:r>
            <a:r>
              <a:rPr lang="fr-CA" dirty="0" smtClean="0"/>
              <a:t> - CSIRO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CA" dirty="0" smtClean="0"/>
              <a:t>This </a:t>
            </a:r>
            <a:r>
              <a:rPr lang="fr-CA" dirty="0" err="1" smtClean="0"/>
              <a:t>is</a:t>
            </a:r>
            <a:r>
              <a:rPr lang="fr-CA" dirty="0" smtClean="0"/>
              <a:t> a </a:t>
            </a:r>
            <a:r>
              <a:rPr lang="fr-CA" dirty="0" err="1" smtClean="0"/>
              <a:t>policy-driven</a:t>
            </a:r>
            <a:r>
              <a:rPr lang="fr-CA" dirty="0" smtClean="0"/>
              <a:t> file </a:t>
            </a:r>
            <a:r>
              <a:rPr lang="fr-CA" dirty="0" err="1" smtClean="0"/>
              <a:t>that</a:t>
            </a:r>
            <a:r>
              <a:rPr lang="fr-CA" dirty="0" smtClean="0"/>
              <a:t> </a:t>
            </a:r>
            <a:r>
              <a:rPr lang="fr-CA" dirty="0" err="1" smtClean="0"/>
              <a:t>requires</a:t>
            </a:r>
            <a:r>
              <a:rPr lang="fr-CA" dirty="0" smtClean="0"/>
              <a:t> a </a:t>
            </a:r>
            <a:r>
              <a:rPr lang="fr-CA" dirty="0" err="1" smtClean="0"/>
              <a:t>tailored</a:t>
            </a:r>
            <a:r>
              <a:rPr lang="fr-CA" dirty="0" smtClean="0"/>
              <a:t> </a:t>
            </a:r>
            <a:r>
              <a:rPr lang="fr-CA" dirty="0" err="1" smtClean="0"/>
              <a:t>approach</a:t>
            </a:r>
            <a:endParaRPr lang="fr-CA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1981200" y="304800"/>
            <a:ext cx="5791200" cy="533400"/>
          </a:xfrm>
        </p:spPr>
        <p:txBody>
          <a:bodyPr/>
          <a:lstStyle/>
          <a:p>
            <a:r>
              <a:rPr lang="en-CA" dirty="0" smtClean="0"/>
              <a:t>Moving Forward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4361335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TEA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8600" y="1371600"/>
            <a:ext cx="17272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7</a:t>
            </a:fld>
            <a:endParaRPr lang="uk-U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2057400" y="228600"/>
            <a:ext cx="4953000" cy="533400"/>
          </a:xfrm>
        </p:spPr>
        <p:txBody>
          <a:bodyPr/>
          <a:lstStyle/>
          <a:p>
            <a:r>
              <a:rPr lang="fr-CA" dirty="0" err="1" smtClean="0"/>
              <a:t>Let’s</a:t>
            </a:r>
            <a:r>
              <a:rPr lang="fr-CA" dirty="0" smtClean="0"/>
              <a:t> </a:t>
            </a:r>
            <a:r>
              <a:rPr lang="fr-CA" dirty="0" err="1" smtClean="0"/>
              <a:t>Define</a:t>
            </a:r>
            <a:r>
              <a:rPr lang="fr-CA" dirty="0"/>
              <a:t> </a:t>
            </a:r>
            <a:r>
              <a:rPr lang="fr-CA" dirty="0" smtClean="0"/>
              <a:t>the CEOS Framework for </a:t>
            </a:r>
            <a:r>
              <a:rPr lang="fr-CA" dirty="0" err="1" smtClean="0"/>
              <a:t>SDGs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534400" cy="4724400"/>
          </a:xfrm>
        </p:spPr>
        <p:txBody>
          <a:bodyPr/>
          <a:lstStyle/>
          <a:p>
            <a:pPr marL="0" indent="0">
              <a:buNone/>
            </a:pPr>
            <a:r>
              <a:rPr lang="fr-CA" sz="2400" dirty="0" err="1" smtClean="0"/>
              <a:t>Recommend</a:t>
            </a:r>
            <a:r>
              <a:rPr lang="fr-CA" sz="2400" dirty="0" smtClean="0"/>
              <a:t> to </a:t>
            </a:r>
            <a:r>
              <a:rPr lang="fr-CA" sz="2400" dirty="0" err="1" smtClean="0"/>
              <a:t>establish</a:t>
            </a:r>
            <a:r>
              <a:rPr lang="fr-CA" sz="2400" dirty="0" smtClean="0"/>
              <a:t> an </a:t>
            </a:r>
            <a:r>
              <a:rPr lang="fr-CA" sz="2400" b="1" dirty="0" smtClean="0">
                <a:solidFill>
                  <a:srgbClr val="FF0000"/>
                </a:solidFill>
              </a:rPr>
              <a:t>ad hoc team </a:t>
            </a:r>
          </a:p>
          <a:p>
            <a:pPr marL="0" indent="0">
              <a:buNone/>
            </a:pPr>
            <a:r>
              <a:rPr lang="fr-CA" sz="2400" dirty="0" smtClean="0"/>
              <a:t>to </a:t>
            </a:r>
            <a:r>
              <a:rPr lang="fr-CA" sz="2400" dirty="0" err="1" smtClean="0"/>
              <a:t>tackle</a:t>
            </a:r>
            <a:r>
              <a:rPr lang="fr-CA" sz="2400" dirty="0" smtClean="0"/>
              <a:t> </a:t>
            </a:r>
            <a:r>
              <a:rPr lang="fr-CA" sz="2400" dirty="0" err="1" smtClean="0"/>
              <a:t>these</a:t>
            </a:r>
            <a:r>
              <a:rPr lang="fr-CA" sz="2400" dirty="0" smtClean="0"/>
              <a:t> challenges</a:t>
            </a:r>
            <a:r>
              <a:rPr lang="fr-CA" dirty="0" smtClean="0"/>
              <a:t>:</a:t>
            </a:r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What </a:t>
            </a:r>
            <a:r>
              <a:rPr lang="en-CA" dirty="0"/>
              <a:t>is the role CEOS wants to have? What are our </a:t>
            </a:r>
            <a:r>
              <a:rPr lang="en-CA" b="1" dirty="0" smtClean="0"/>
              <a:t>objectives</a:t>
            </a:r>
            <a:r>
              <a:rPr lang="en-CA" dirty="0" smtClean="0"/>
              <a:t>? </a:t>
            </a:r>
            <a:r>
              <a:rPr lang="en-CA" dirty="0"/>
              <a:t>How do we measure </a:t>
            </a:r>
            <a:r>
              <a:rPr lang="en-CA" dirty="0" smtClean="0"/>
              <a:t>success?</a:t>
            </a:r>
          </a:p>
          <a:p>
            <a:r>
              <a:rPr lang="fr-CA" dirty="0" smtClean="0"/>
              <a:t>How do </a:t>
            </a:r>
            <a:r>
              <a:rPr lang="fr-CA" dirty="0" err="1" smtClean="0"/>
              <a:t>we</a:t>
            </a:r>
            <a:r>
              <a:rPr lang="fr-CA" dirty="0" smtClean="0"/>
              <a:t> </a:t>
            </a:r>
            <a:r>
              <a:rPr lang="fr-CA" b="1" dirty="0" smtClean="0"/>
              <a:t>engage</a:t>
            </a:r>
            <a:r>
              <a:rPr lang="fr-CA" dirty="0" smtClean="0"/>
              <a:t> </a:t>
            </a:r>
            <a:r>
              <a:rPr lang="fr-CA" dirty="0" err="1" smtClean="0"/>
              <a:t>coherently</a:t>
            </a:r>
            <a:r>
              <a:rPr lang="fr-CA" dirty="0" smtClean="0"/>
              <a:t> </a:t>
            </a:r>
            <a:r>
              <a:rPr lang="fr-CA" dirty="0" err="1" smtClean="0"/>
              <a:t>with</a:t>
            </a:r>
            <a:r>
              <a:rPr lang="fr-CA" dirty="0" smtClean="0"/>
              <a:t>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 dirty="0" smtClean="0"/>
              <a:t>National </a:t>
            </a:r>
            <a:r>
              <a:rPr lang="fr-CA" dirty="0" err="1" smtClean="0"/>
              <a:t>stakeholders</a:t>
            </a:r>
            <a:endParaRPr lang="fr-CA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fr-CA" dirty="0" smtClean="0"/>
              <a:t>International </a:t>
            </a:r>
            <a:r>
              <a:rPr lang="fr-CA" dirty="0" err="1" smtClean="0"/>
              <a:t>agencies</a:t>
            </a:r>
            <a:endParaRPr lang="fr-CA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fr-CA" dirty="0" smtClean="0"/>
              <a:t>Our </a:t>
            </a:r>
            <a:r>
              <a:rPr lang="fr-CA" dirty="0" err="1" smtClean="0"/>
              <a:t>partners</a:t>
            </a:r>
            <a:r>
              <a:rPr lang="fr-CA" dirty="0" smtClean="0"/>
              <a:t>, GEO and GGIM</a:t>
            </a:r>
          </a:p>
          <a:p>
            <a:r>
              <a:rPr lang="fr-CA" dirty="0" err="1" smtClean="0"/>
              <a:t>What</a:t>
            </a:r>
            <a:r>
              <a:rPr lang="fr-CA" dirty="0" smtClean="0"/>
              <a:t> </a:t>
            </a:r>
            <a:r>
              <a:rPr lang="fr-CA" dirty="0" err="1" smtClean="0"/>
              <a:t>specific</a:t>
            </a:r>
            <a:r>
              <a:rPr lang="fr-CA" dirty="0" smtClean="0"/>
              <a:t> </a:t>
            </a:r>
            <a:r>
              <a:rPr lang="fr-CA" dirty="0" err="1" smtClean="0"/>
              <a:t>examples</a:t>
            </a:r>
            <a:r>
              <a:rPr lang="fr-CA" dirty="0" smtClean="0"/>
              <a:t> do </a:t>
            </a:r>
            <a:r>
              <a:rPr lang="fr-CA" dirty="0" err="1" smtClean="0"/>
              <a:t>we</a:t>
            </a:r>
            <a:r>
              <a:rPr lang="fr-CA" dirty="0" smtClean="0"/>
              <a:t> </a:t>
            </a:r>
            <a:r>
              <a:rPr lang="fr-CA" dirty="0" err="1" smtClean="0"/>
              <a:t>develop</a:t>
            </a:r>
            <a:r>
              <a:rPr lang="fr-CA" dirty="0" smtClean="0"/>
              <a:t> and </a:t>
            </a:r>
            <a:r>
              <a:rPr lang="fr-CA" b="1" dirty="0" err="1" smtClean="0"/>
              <a:t>showcase</a:t>
            </a:r>
            <a:r>
              <a:rPr lang="fr-CA" b="1" dirty="0" smtClean="0"/>
              <a:t>? </a:t>
            </a:r>
            <a:r>
              <a:rPr lang="fr-CA" dirty="0" smtClean="0"/>
              <a:t>(</a:t>
            </a:r>
            <a:r>
              <a:rPr lang="fr-CA" dirty="0" err="1" smtClean="0"/>
              <a:t>collecting</a:t>
            </a:r>
            <a:r>
              <a:rPr lang="fr-CA" dirty="0" smtClean="0"/>
              <a:t> information </a:t>
            </a:r>
            <a:r>
              <a:rPr lang="fr-CA" dirty="0" err="1" smtClean="0"/>
              <a:t>from</a:t>
            </a:r>
            <a:r>
              <a:rPr lang="fr-CA" dirty="0" smtClean="0"/>
              <a:t> CEOS </a:t>
            </a:r>
            <a:r>
              <a:rPr lang="fr-CA" dirty="0" err="1" smtClean="0"/>
              <a:t>agencies</a:t>
            </a:r>
            <a:r>
              <a:rPr lang="fr-CA" dirty="0" smtClean="0"/>
              <a:t> – to </a:t>
            </a:r>
            <a:r>
              <a:rPr lang="fr-CA" dirty="0" err="1" smtClean="0"/>
              <a:t>be</a:t>
            </a:r>
            <a:r>
              <a:rPr lang="fr-CA" dirty="0" smtClean="0"/>
              <a:t> </a:t>
            </a:r>
            <a:r>
              <a:rPr lang="fr-CA" dirty="0" err="1" smtClean="0"/>
              <a:t>included</a:t>
            </a:r>
            <a:r>
              <a:rPr lang="fr-CA" dirty="0" smtClean="0"/>
              <a:t> in the </a:t>
            </a:r>
            <a:r>
              <a:rPr lang="fr-CA" dirty="0" err="1" smtClean="0"/>
              <a:t>ToRs</a:t>
            </a:r>
            <a:r>
              <a:rPr lang="fr-CA" dirty="0" smtClean="0"/>
              <a:t>)</a:t>
            </a:r>
          </a:p>
          <a:p>
            <a:r>
              <a:rPr lang="fr-CA" dirty="0" smtClean="0"/>
              <a:t>How do </a:t>
            </a:r>
            <a:r>
              <a:rPr lang="fr-CA" dirty="0" err="1" smtClean="0"/>
              <a:t>we</a:t>
            </a:r>
            <a:r>
              <a:rPr lang="fr-CA" dirty="0" smtClean="0"/>
              <a:t> </a:t>
            </a:r>
            <a:r>
              <a:rPr lang="fr-CA" dirty="0" err="1" smtClean="0"/>
              <a:t>build</a:t>
            </a:r>
            <a:r>
              <a:rPr lang="fr-CA" dirty="0" smtClean="0"/>
              <a:t> </a:t>
            </a:r>
            <a:r>
              <a:rPr lang="fr-CA" b="1" dirty="0" err="1" smtClean="0"/>
              <a:t>users</a:t>
            </a:r>
            <a:r>
              <a:rPr lang="fr-CA" b="1" dirty="0" smtClean="0"/>
              <a:t> </a:t>
            </a:r>
            <a:r>
              <a:rPr lang="fr-CA" b="1" dirty="0" err="1" smtClean="0"/>
              <a:t>capacity</a:t>
            </a:r>
            <a:r>
              <a:rPr lang="fr-CA" dirty="0" smtClean="0"/>
              <a:t>, how do </a:t>
            </a:r>
            <a:r>
              <a:rPr lang="fr-CA" dirty="0" err="1" smtClean="0"/>
              <a:t>we</a:t>
            </a:r>
            <a:r>
              <a:rPr lang="fr-CA" dirty="0" smtClean="0"/>
              <a:t> use </a:t>
            </a:r>
            <a:r>
              <a:rPr lang="fr-CA" dirty="0" err="1" smtClean="0"/>
              <a:t>our</a:t>
            </a:r>
            <a:r>
              <a:rPr lang="fr-CA" dirty="0" smtClean="0"/>
              <a:t> </a:t>
            </a:r>
            <a:r>
              <a:rPr lang="fr-CA" dirty="0" err="1" smtClean="0"/>
              <a:t>assets</a:t>
            </a:r>
            <a:r>
              <a:rPr lang="fr-CA" dirty="0" smtClean="0"/>
              <a:t> and bodies?</a:t>
            </a:r>
          </a:p>
          <a:p>
            <a:r>
              <a:rPr lang="fr-CA" dirty="0" smtClean="0"/>
              <a:t>How do </a:t>
            </a:r>
            <a:r>
              <a:rPr lang="fr-CA" dirty="0" err="1" smtClean="0"/>
              <a:t>we</a:t>
            </a:r>
            <a:r>
              <a:rPr lang="fr-CA" dirty="0" smtClean="0"/>
              <a:t> </a:t>
            </a:r>
            <a:r>
              <a:rPr lang="fr-CA" b="1" dirty="0" err="1" smtClean="0"/>
              <a:t>communicate</a:t>
            </a:r>
            <a:r>
              <a:rPr lang="fr-CA" dirty="0" smtClean="0"/>
              <a:t> </a:t>
            </a:r>
            <a:r>
              <a:rPr lang="fr-CA" dirty="0" err="1" smtClean="0"/>
              <a:t>with</a:t>
            </a:r>
            <a:r>
              <a:rPr lang="fr-CA" dirty="0" smtClean="0"/>
              <a:t> value ?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0796444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8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667000" y="5778677"/>
            <a:ext cx="5791200" cy="457200"/>
          </a:xfrm>
        </p:spPr>
        <p:txBody>
          <a:bodyPr/>
          <a:lstStyle/>
          <a:p>
            <a:pPr marL="0" indent="0">
              <a:buNone/>
            </a:pPr>
            <a:r>
              <a:rPr lang="en-US" sz="1600" b="1" i="1" dirty="0" smtClean="0"/>
              <a:t>* In compliance with CEOS New Initiatives Process Paper</a:t>
            </a:r>
          </a:p>
          <a:p>
            <a:endParaRPr lang="fr-CA" sz="1600" b="1" i="1" dirty="0" smtClean="0"/>
          </a:p>
          <a:p>
            <a:pPr marL="0" indent="0">
              <a:buNone/>
            </a:pPr>
            <a:r>
              <a:rPr lang="fr-CA" sz="1600" b="1" i="1" dirty="0" smtClean="0"/>
              <a:t>		</a:t>
            </a:r>
            <a:br>
              <a:rPr lang="fr-CA" sz="1600" b="1" i="1" dirty="0" smtClean="0"/>
            </a:br>
            <a:r>
              <a:rPr lang="fr-CA" sz="1600" b="1" i="1" dirty="0" smtClean="0"/>
              <a:t>		</a:t>
            </a:r>
            <a:r>
              <a:rPr lang="fr-CA" sz="1600" b="1" i="1" dirty="0"/>
              <a:t> </a:t>
            </a:r>
            <a:endParaRPr lang="fr-CA" sz="1600" b="1" i="1" dirty="0" smtClean="0"/>
          </a:p>
          <a:p>
            <a:pPr marL="0" indent="0">
              <a:buNone/>
            </a:pPr>
            <a:r>
              <a:rPr lang="fr-CA" sz="1600" b="1" i="1" dirty="0" smtClean="0"/>
              <a:t>			</a:t>
            </a:r>
          </a:p>
          <a:p>
            <a:pPr marL="0" indent="0">
              <a:buNone/>
            </a:pPr>
            <a:endParaRPr lang="en-CA" sz="1600" b="1" i="1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2057400" y="228600"/>
            <a:ext cx="4953000" cy="533400"/>
          </a:xfrm>
        </p:spPr>
        <p:txBody>
          <a:bodyPr/>
          <a:lstStyle/>
          <a:p>
            <a:r>
              <a:rPr lang="fr-CA" dirty="0" err="1" smtClean="0"/>
              <a:t>Proposed</a:t>
            </a:r>
            <a:r>
              <a:rPr lang="fr-CA" dirty="0"/>
              <a:t> </a:t>
            </a:r>
            <a:r>
              <a:rPr lang="fr-CA" dirty="0" err="1" smtClean="0"/>
              <a:t>Next</a:t>
            </a:r>
            <a:r>
              <a:rPr lang="fr-CA" dirty="0" smtClean="0"/>
              <a:t> </a:t>
            </a:r>
            <a:r>
              <a:rPr lang="fr-CA" dirty="0" err="1" smtClean="0"/>
              <a:t>Steps</a:t>
            </a:r>
            <a:endParaRPr lang="fr-CA" dirty="0" smtClean="0"/>
          </a:p>
          <a:p>
            <a:endParaRPr lang="en-CA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009206"/>
              </p:ext>
            </p:extLst>
          </p:nvPr>
        </p:nvGraphicFramePr>
        <p:xfrm>
          <a:off x="1219200" y="1981200"/>
          <a:ext cx="7239000" cy="33528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5257800"/>
                <a:gridCol w="1981200"/>
              </a:tblGrid>
              <a:tr h="866454"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800" b="1" dirty="0" smtClean="0">
                          <a:solidFill>
                            <a:srgbClr val="002569"/>
                          </a:solidFill>
                          <a:latin typeface="+mj-lt"/>
                          <a:sym typeface="Arial Bold"/>
                        </a:rPr>
                        <a:t>Official call to </a:t>
                      </a:r>
                      <a:r>
                        <a:rPr lang="fr-CA" sz="1800" b="1" dirty="0" err="1" smtClean="0">
                          <a:solidFill>
                            <a:srgbClr val="002569"/>
                          </a:solidFill>
                          <a:latin typeface="+mj-lt"/>
                          <a:sym typeface="Arial Bold"/>
                        </a:rPr>
                        <a:t>join</a:t>
                      </a:r>
                      <a:r>
                        <a:rPr lang="fr-CA" sz="1800" b="1" dirty="0" smtClean="0">
                          <a:solidFill>
                            <a:srgbClr val="002569"/>
                          </a:solidFill>
                          <a:latin typeface="+mj-lt"/>
                          <a:sym typeface="Arial Bold"/>
                        </a:rPr>
                        <a:t> the </a:t>
                      </a:r>
                      <a:r>
                        <a:rPr lang="fr-CA" sz="1800" b="1" dirty="0" err="1" smtClean="0">
                          <a:solidFill>
                            <a:srgbClr val="002569"/>
                          </a:solidFill>
                          <a:latin typeface="+mj-lt"/>
                          <a:sym typeface="Arial Bold"/>
                        </a:rPr>
                        <a:t>definition</a:t>
                      </a:r>
                      <a:r>
                        <a:rPr lang="fr-CA" sz="1800" b="1" dirty="0" smtClean="0">
                          <a:solidFill>
                            <a:srgbClr val="002569"/>
                          </a:solidFill>
                          <a:latin typeface="+mj-lt"/>
                          <a:sym typeface="Arial Bold"/>
                        </a:rPr>
                        <a:t> team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sz="1800" b="1" dirty="0" err="1" smtClean="0">
                          <a:solidFill>
                            <a:srgbClr val="002569"/>
                          </a:solidFill>
                          <a:latin typeface="+mj-lt"/>
                          <a:sym typeface="Arial Bold"/>
                        </a:rPr>
                        <a:t>Nov</a:t>
                      </a:r>
                      <a:r>
                        <a:rPr lang="fr-CA" sz="1800" b="1" dirty="0" smtClean="0">
                          <a:solidFill>
                            <a:srgbClr val="002569"/>
                          </a:solidFill>
                          <a:latin typeface="+mj-lt"/>
                          <a:sym typeface="Arial Bold"/>
                        </a:rPr>
                        <a:t> 2016</a:t>
                      </a:r>
                      <a:endParaRPr lang="en-CA" sz="1800" b="1" dirty="0">
                        <a:solidFill>
                          <a:srgbClr val="002569"/>
                        </a:solidFill>
                        <a:latin typeface="+mj-lt"/>
                        <a:sym typeface="Arial Bold"/>
                      </a:endParaRPr>
                    </a:p>
                  </a:txBody>
                  <a:tcPr anchor="ctr"/>
                </a:tc>
              </a:tr>
              <a:tr h="791110">
                <a:tc>
                  <a:txBody>
                    <a:bodyPr/>
                    <a:lstStyle/>
                    <a:p>
                      <a:pPr algn="l"/>
                      <a:r>
                        <a:rPr lang="fr-CA" sz="1800" b="0" dirty="0" err="1" smtClean="0">
                          <a:solidFill>
                            <a:srgbClr val="002569"/>
                          </a:solidFill>
                          <a:latin typeface="+mj-lt"/>
                          <a:sym typeface="Arial Bold"/>
                        </a:rPr>
                        <a:t>Provide</a:t>
                      </a:r>
                      <a:r>
                        <a:rPr lang="fr-CA" sz="1800" b="0" dirty="0" smtClean="0">
                          <a:solidFill>
                            <a:srgbClr val="002569"/>
                          </a:solidFill>
                          <a:latin typeface="+mj-lt"/>
                          <a:sym typeface="Arial Bold"/>
                        </a:rPr>
                        <a:t> an Ad Hoc Team </a:t>
                      </a:r>
                      <a:r>
                        <a:rPr lang="fr-CA" sz="1800" b="0" dirty="0" err="1" smtClean="0">
                          <a:solidFill>
                            <a:srgbClr val="002569"/>
                          </a:solidFill>
                          <a:latin typeface="+mj-lt"/>
                          <a:sym typeface="Arial Bold"/>
                        </a:rPr>
                        <a:t>proposal</a:t>
                      </a:r>
                      <a:r>
                        <a:rPr lang="fr-CA" sz="1800" b="0" dirty="0" smtClean="0">
                          <a:solidFill>
                            <a:srgbClr val="002569"/>
                          </a:solidFill>
                          <a:latin typeface="+mj-lt"/>
                          <a:sym typeface="Arial Bold"/>
                        </a:rPr>
                        <a:t> to CEOS Sec* </a:t>
                      </a:r>
                      <a:endParaRPr lang="en-CA" sz="1800" b="0" dirty="0">
                        <a:solidFill>
                          <a:srgbClr val="002569"/>
                        </a:solidFill>
                        <a:latin typeface="+mj-lt"/>
                        <a:sym typeface="Arial Bold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4572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800" b="0" dirty="0" smtClean="0">
                          <a:solidFill>
                            <a:srgbClr val="002569"/>
                          </a:solidFill>
                          <a:latin typeface="+mj-lt"/>
                          <a:sym typeface="Arial Bold"/>
                        </a:rPr>
                        <a:t>Jan – Mar 2017</a:t>
                      </a:r>
                      <a:endParaRPr lang="en-CA" sz="1800" b="0" dirty="0">
                        <a:solidFill>
                          <a:srgbClr val="002569"/>
                        </a:solidFill>
                        <a:latin typeface="+mj-lt"/>
                        <a:sym typeface="Arial Bold"/>
                      </a:endParaRPr>
                    </a:p>
                  </a:txBody>
                  <a:tcPr anchor="ctr"/>
                </a:tc>
              </a:tr>
              <a:tr h="1695236">
                <a:tc>
                  <a:txBody>
                    <a:bodyPr/>
                    <a:lstStyle/>
                    <a:p>
                      <a:pPr algn="l"/>
                      <a:r>
                        <a:rPr lang="fr-CA" sz="1800" b="0" dirty="0" err="1" smtClean="0">
                          <a:solidFill>
                            <a:srgbClr val="002569"/>
                          </a:solidFill>
                          <a:latin typeface="+mj-lt"/>
                          <a:sym typeface="Arial Bold"/>
                        </a:rPr>
                        <a:t>Request</a:t>
                      </a:r>
                      <a:r>
                        <a:rPr lang="fr-CA" sz="1800" b="0" dirty="0" smtClean="0">
                          <a:solidFill>
                            <a:srgbClr val="002569"/>
                          </a:solidFill>
                          <a:latin typeface="+mj-lt"/>
                          <a:sym typeface="Arial Bold"/>
                        </a:rPr>
                        <a:t> Ad Hoc Team </a:t>
                      </a:r>
                      <a:r>
                        <a:rPr lang="fr-CA" sz="1800" b="0" dirty="0" err="1" smtClean="0">
                          <a:solidFill>
                            <a:srgbClr val="002569"/>
                          </a:solidFill>
                          <a:latin typeface="+mj-lt"/>
                          <a:sym typeface="Arial Bold"/>
                        </a:rPr>
                        <a:t>endorsement</a:t>
                      </a:r>
                      <a:r>
                        <a:rPr lang="fr-CA" sz="1800" b="0" dirty="0" smtClean="0">
                          <a:solidFill>
                            <a:srgbClr val="002569"/>
                          </a:solidFill>
                          <a:latin typeface="+mj-lt"/>
                          <a:sym typeface="Arial Bold"/>
                        </a:rPr>
                        <a:t> and </a:t>
                      </a:r>
                      <a:r>
                        <a:rPr lang="fr-CA" sz="1800" b="0" dirty="0" err="1" smtClean="0">
                          <a:solidFill>
                            <a:srgbClr val="002569"/>
                          </a:solidFill>
                          <a:latin typeface="+mj-lt"/>
                          <a:sym typeface="Arial Bold"/>
                        </a:rPr>
                        <a:t>Agencies</a:t>
                      </a:r>
                      <a:r>
                        <a:rPr lang="fr-CA" sz="1800" b="0" dirty="0" smtClean="0">
                          <a:solidFill>
                            <a:srgbClr val="002569"/>
                          </a:solidFill>
                          <a:latin typeface="+mj-lt"/>
                          <a:sym typeface="Arial Bold"/>
                        </a:rPr>
                        <a:t> </a:t>
                      </a:r>
                      <a:r>
                        <a:rPr lang="fr-CA" sz="1800" b="0" dirty="0" err="1" smtClean="0">
                          <a:solidFill>
                            <a:srgbClr val="002569"/>
                          </a:solidFill>
                          <a:latin typeface="+mj-lt"/>
                          <a:sym typeface="Arial Bold"/>
                        </a:rPr>
                        <a:t>commitment</a:t>
                      </a:r>
                      <a:r>
                        <a:rPr lang="fr-CA" sz="1800" b="0" dirty="0" smtClean="0">
                          <a:solidFill>
                            <a:srgbClr val="002569"/>
                          </a:solidFill>
                          <a:latin typeface="+mj-lt"/>
                          <a:sym typeface="Arial Bold"/>
                        </a:rPr>
                        <a:t> to support *</a:t>
                      </a:r>
                    </a:p>
                    <a:p>
                      <a:pPr lvl="1" algn="l"/>
                      <a:r>
                        <a:rPr lang="fr-CA" sz="1800" b="0" dirty="0" err="1" smtClean="0">
                          <a:solidFill>
                            <a:srgbClr val="002569"/>
                          </a:solidFill>
                          <a:latin typeface="+mj-lt"/>
                          <a:sym typeface="Arial Bold"/>
                        </a:rPr>
                        <a:t>Including</a:t>
                      </a:r>
                      <a:r>
                        <a:rPr lang="fr-CA" sz="1800" b="0" dirty="0" smtClean="0">
                          <a:solidFill>
                            <a:srgbClr val="002569"/>
                          </a:solidFill>
                          <a:latin typeface="+mj-lt"/>
                          <a:sym typeface="Arial Bold"/>
                        </a:rPr>
                        <a:t> </a:t>
                      </a:r>
                      <a:r>
                        <a:rPr lang="fr-CA" sz="1800" b="0" dirty="0" err="1" smtClean="0">
                          <a:solidFill>
                            <a:srgbClr val="002569"/>
                          </a:solidFill>
                          <a:latin typeface="+mj-lt"/>
                          <a:sym typeface="Arial Bold"/>
                        </a:rPr>
                        <a:t>delivery</a:t>
                      </a:r>
                      <a:r>
                        <a:rPr lang="fr-CA" sz="1800" b="0" dirty="0" smtClean="0">
                          <a:solidFill>
                            <a:srgbClr val="002569"/>
                          </a:solidFill>
                          <a:latin typeface="+mj-lt"/>
                          <a:sym typeface="Arial Bold"/>
                        </a:rPr>
                        <a:t> of </a:t>
                      </a:r>
                      <a:r>
                        <a:rPr lang="fr-CA" sz="1800" b="0" dirty="0" err="1" smtClean="0">
                          <a:solidFill>
                            <a:srgbClr val="002569"/>
                          </a:solidFill>
                          <a:latin typeface="+mj-lt"/>
                          <a:sym typeface="Arial Bold"/>
                        </a:rPr>
                        <a:t>TORs</a:t>
                      </a:r>
                      <a:r>
                        <a:rPr lang="fr-CA" sz="1800" b="0" dirty="0" smtClean="0">
                          <a:solidFill>
                            <a:srgbClr val="002569"/>
                          </a:solidFill>
                          <a:latin typeface="+mj-lt"/>
                          <a:sym typeface="Arial Bold"/>
                        </a:rPr>
                        <a:t>, </a:t>
                      </a:r>
                      <a:r>
                        <a:rPr lang="fr-CA" sz="1800" b="0" dirty="0" err="1" smtClean="0">
                          <a:solidFill>
                            <a:srgbClr val="002569"/>
                          </a:solidFill>
                          <a:latin typeface="+mj-lt"/>
                          <a:sym typeface="Arial Bold"/>
                        </a:rPr>
                        <a:t>success</a:t>
                      </a:r>
                      <a:r>
                        <a:rPr lang="fr-CA" sz="1800" b="0" dirty="0" smtClean="0">
                          <a:solidFill>
                            <a:srgbClr val="002569"/>
                          </a:solidFill>
                          <a:latin typeface="+mj-lt"/>
                          <a:sym typeface="Arial Bold"/>
                        </a:rPr>
                        <a:t> </a:t>
                      </a:r>
                      <a:br>
                        <a:rPr lang="fr-CA" sz="1800" b="0" dirty="0" smtClean="0">
                          <a:solidFill>
                            <a:srgbClr val="002569"/>
                          </a:solidFill>
                          <a:latin typeface="+mj-lt"/>
                          <a:sym typeface="Arial Bold"/>
                        </a:rPr>
                      </a:br>
                      <a:r>
                        <a:rPr lang="fr-CA" sz="1800" b="0" dirty="0" smtClean="0">
                          <a:solidFill>
                            <a:srgbClr val="002569"/>
                          </a:solidFill>
                          <a:latin typeface="+mj-lt"/>
                          <a:sym typeface="Arial Bold"/>
                        </a:rPr>
                        <a:t>       </a:t>
                      </a:r>
                      <a:r>
                        <a:rPr lang="fr-CA" sz="1800" b="0" dirty="0" err="1" smtClean="0">
                          <a:solidFill>
                            <a:srgbClr val="002569"/>
                          </a:solidFill>
                          <a:latin typeface="+mj-lt"/>
                          <a:sym typeface="Arial Bold"/>
                        </a:rPr>
                        <a:t>measures</a:t>
                      </a:r>
                      <a:r>
                        <a:rPr lang="fr-CA" sz="1800" b="0" dirty="0" smtClean="0">
                          <a:solidFill>
                            <a:srgbClr val="002569"/>
                          </a:solidFill>
                          <a:latin typeface="+mj-lt"/>
                          <a:sym typeface="Arial Bold"/>
                        </a:rPr>
                        <a:t> and a </a:t>
                      </a:r>
                      <a:r>
                        <a:rPr lang="fr-CA" sz="1800" b="0" dirty="0" err="1" smtClean="0">
                          <a:solidFill>
                            <a:srgbClr val="002569"/>
                          </a:solidFill>
                          <a:latin typeface="+mj-lt"/>
                          <a:sym typeface="Arial Bold"/>
                        </a:rPr>
                        <a:t>draft</a:t>
                      </a:r>
                      <a:r>
                        <a:rPr lang="fr-CA" sz="1800" b="0" dirty="0" smtClean="0">
                          <a:solidFill>
                            <a:srgbClr val="002569"/>
                          </a:solidFill>
                          <a:latin typeface="+mj-lt"/>
                          <a:sym typeface="Arial Bold"/>
                        </a:rPr>
                        <a:t> </a:t>
                      </a:r>
                      <a:r>
                        <a:rPr lang="fr-CA" sz="1800" b="0" dirty="0" err="1" smtClean="0">
                          <a:solidFill>
                            <a:srgbClr val="002569"/>
                          </a:solidFill>
                          <a:latin typeface="+mj-lt"/>
                          <a:sym typeface="Arial Bold"/>
                        </a:rPr>
                        <a:t>work</a:t>
                      </a:r>
                      <a:r>
                        <a:rPr lang="fr-CA" sz="1800" b="0" dirty="0" smtClean="0">
                          <a:solidFill>
                            <a:srgbClr val="002569"/>
                          </a:solidFill>
                          <a:latin typeface="+mj-lt"/>
                          <a:sym typeface="Arial Bold"/>
                        </a:rPr>
                        <a:t> plan </a:t>
                      </a:r>
                      <a:endParaRPr lang="en-CA" sz="1800" b="0" dirty="0">
                        <a:solidFill>
                          <a:srgbClr val="002569"/>
                        </a:solidFill>
                        <a:latin typeface="+mj-lt"/>
                        <a:sym typeface="Arial Bold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sz="1800" b="0" dirty="0" smtClean="0">
                          <a:solidFill>
                            <a:srgbClr val="002569"/>
                          </a:solidFill>
                          <a:latin typeface="+mj-lt"/>
                          <a:sym typeface="Arial Bold"/>
                        </a:rPr>
                        <a:t>SIT-32 (April 2017)</a:t>
                      </a:r>
                      <a:endParaRPr lang="en-CA" sz="1800" b="0" dirty="0">
                        <a:solidFill>
                          <a:srgbClr val="002569"/>
                        </a:solidFill>
                        <a:latin typeface="+mj-lt"/>
                        <a:sym typeface="Arial Bold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990600" y="1351857"/>
            <a:ext cx="35814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fr-CA" sz="2000" b="1" dirty="0" err="1" smtClean="0">
                <a:latin typeface="+mj-lt"/>
              </a:rPr>
              <a:t>Create</a:t>
            </a:r>
            <a:r>
              <a:rPr lang="fr-CA" sz="2000" b="1" dirty="0" smtClean="0">
                <a:latin typeface="+mj-lt"/>
              </a:rPr>
              <a:t> </a:t>
            </a:r>
            <a:r>
              <a:rPr lang="fr-CA" sz="2000" b="1" dirty="0">
                <a:latin typeface="+mj-lt"/>
              </a:rPr>
              <a:t>the </a:t>
            </a:r>
            <a:r>
              <a:rPr lang="fr-CA" sz="2000" b="1" dirty="0" smtClean="0">
                <a:latin typeface="+mj-lt"/>
              </a:rPr>
              <a:t>Ad </a:t>
            </a:r>
            <a:r>
              <a:rPr lang="fr-CA" sz="2000" b="1" dirty="0">
                <a:latin typeface="+mj-lt"/>
              </a:rPr>
              <a:t>hoc Team</a:t>
            </a:r>
            <a:endParaRPr lang="en-CA" sz="2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884805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9</a:t>
            </a:fld>
            <a:endParaRPr lang="uk-U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2057400" y="228600"/>
            <a:ext cx="4953000" cy="533400"/>
          </a:xfrm>
        </p:spPr>
        <p:txBody>
          <a:bodyPr/>
          <a:lstStyle/>
          <a:p>
            <a:r>
              <a:rPr lang="fr-CA" dirty="0" err="1" smtClean="0"/>
              <a:t>Proposed</a:t>
            </a:r>
            <a:r>
              <a:rPr lang="fr-CA" dirty="0"/>
              <a:t> </a:t>
            </a:r>
            <a:r>
              <a:rPr lang="fr-CA" dirty="0" err="1" smtClean="0"/>
              <a:t>Next</a:t>
            </a:r>
            <a:r>
              <a:rPr lang="fr-CA" dirty="0" smtClean="0"/>
              <a:t> </a:t>
            </a:r>
            <a:r>
              <a:rPr lang="fr-CA" dirty="0" err="1" smtClean="0"/>
              <a:t>Steps</a:t>
            </a:r>
            <a:endParaRPr lang="fr-CA" dirty="0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62000" y="1371600"/>
            <a:ext cx="7848600" cy="51054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500"/>
              </a:spcBef>
              <a:buSzPct val="100000"/>
              <a:buFont typeface="Arial"/>
              <a:buChar char="•"/>
              <a:defRPr sz="2000">
                <a:solidFill>
                  <a:srgbClr val="002569"/>
                </a:solidFill>
                <a:latin typeface="+mj-lt"/>
                <a:ea typeface="Arial Bold"/>
                <a:cs typeface="Arial" panose="020B0604020202020204" pitchFamily="34" charset="0"/>
                <a:sym typeface="Arial Bold"/>
              </a:defRPr>
            </a:lvl1pPr>
            <a:lvl2pPr marL="768927" indent="-311727">
              <a:spcBef>
                <a:spcPts val="500"/>
              </a:spcBef>
              <a:buSzPct val="100000"/>
              <a:buFont typeface="Courier New" panose="02070309020205020404" pitchFamily="49" charset="0"/>
              <a:buChar char="o"/>
              <a:defRPr sz="2000">
                <a:solidFill>
                  <a:srgbClr val="002569"/>
                </a:solidFill>
                <a:latin typeface="+mj-lt"/>
                <a:ea typeface="Arial Bold"/>
                <a:cs typeface="Arial" panose="020B0604020202020204" pitchFamily="34" charset="0"/>
                <a:sym typeface="Arial Bold"/>
              </a:defRPr>
            </a:lvl2pPr>
            <a:lvl3pPr marL="1188719" indent="-274319">
              <a:spcBef>
                <a:spcPts val="500"/>
              </a:spcBef>
              <a:buSzPct val="100000"/>
              <a:buFont typeface="Wingdings" panose="05000000000000000000" pitchFamily="2" charset="2"/>
              <a:buChar char="§"/>
              <a:defRPr sz="2000">
                <a:solidFill>
                  <a:srgbClr val="002569"/>
                </a:solidFill>
                <a:latin typeface="+mj-lt"/>
                <a:ea typeface="Arial Bold"/>
                <a:cs typeface="Arial" panose="020B0604020202020204" pitchFamily="34" charset="0"/>
                <a:sym typeface="Arial Bold"/>
              </a:defRPr>
            </a:lvl3pPr>
            <a:lvl4pPr marL="1676400" indent="-304800">
              <a:spcBef>
                <a:spcPts val="500"/>
              </a:spcBef>
              <a:buSzPct val="100000"/>
              <a:buFont typeface="Arial"/>
              <a:buChar char="▪"/>
              <a:defRPr sz="2000">
                <a:solidFill>
                  <a:srgbClr val="002569"/>
                </a:solidFill>
                <a:latin typeface="+mj-lt"/>
                <a:ea typeface="Arial Bold"/>
                <a:cs typeface="Arial" panose="020B0604020202020204" pitchFamily="34" charset="0"/>
                <a:sym typeface="Arial Bold"/>
              </a:defRPr>
            </a:lvl4pPr>
            <a:lvl5pPr marL="2171700" indent="-342900">
              <a:spcBef>
                <a:spcPts val="500"/>
              </a:spcBef>
              <a:buSzPct val="100000"/>
              <a:buFont typeface="Arial"/>
              <a:buChar char="•"/>
              <a:defRPr sz="2000">
                <a:solidFill>
                  <a:srgbClr val="002569"/>
                </a:solidFill>
                <a:latin typeface="+mj-lt"/>
                <a:ea typeface="Arial Bold"/>
                <a:cs typeface="Arial" panose="020B0604020202020204" pitchFamily="34" charset="0"/>
                <a:sym typeface="Arial Bold"/>
              </a:defRPr>
            </a:lvl5pPr>
            <a:lvl6pPr indent="22860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27432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32004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36576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marL="457200" indent="-457200" defTabSz="914400">
              <a:buFont typeface="+mj-lt"/>
              <a:buAutoNum type="arabicPeriod" startAt="2"/>
            </a:pPr>
            <a:r>
              <a:rPr lang="en-CA" sz="2200" b="1" dirty="0" smtClean="0"/>
              <a:t>Concurrently, continue to:</a:t>
            </a:r>
          </a:p>
          <a:p>
            <a:pPr marL="0" indent="0" defTabSz="914400">
              <a:buFont typeface="Arial"/>
              <a:buNone/>
            </a:pPr>
            <a:r>
              <a:rPr lang="en-CA" sz="2200" dirty="0" smtClean="0"/>
              <a:t> </a:t>
            </a:r>
          </a:p>
          <a:p>
            <a:pPr defTabSz="914400"/>
            <a:r>
              <a:rPr lang="en-CA" sz="2200" b="1" dirty="0"/>
              <a:t>E</a:t>
            </a:r>
            <a:r>
              <a:rPr lang="en-CA" sz="2200" b="1" dirty="0" smtClean="0"/>
              <a:t>ngage</a:t>
            </a:r>
            <a:r>
              <a:rPr lang="en-CA" sz="2200" dirty="0" smtClean="0"/>
              <a:t> through GEO and relevant partners, including the gap analysis between SDGs and CEOS Work Plan</a:t>
            </a:r>
          </a:p>
          <a:p>
            <a:pPr defTabSz="914400"/>
            <a:r>
              <a:rPr lang="fr-CA" sz="2200" b="1" dirty="0" err="1" smtClean="0"/>
              <a:t>Showcase</a:t>
            </a:r>
            <a:r>
              <a:rPr lang="fr-CA" sz="2200" dirty="0" smtClean="0"/>
              <a:t> the impact of </a:t>
            </a:r>
            <a:r>
              <a:rPr lang="fr-CA" sz="2200" dirty="0" err="1" smtClean="0"/>
              <a:t>space-based</a:t>
            </a:r>
            <a:r>
              <a:rPr lang="fr-CA" sz="2200" dirty="0" smtClean="0"/>
              <a:t> EO for </a:t>
            </a:r>
            <a:r>
              <a:rPr lang="fr-CA" sz="2200" dirty="0" err="1" smtClean="0"/>
              <a:t>SDGs</a:t>
            </a:r>
            <a:r>
              <a:rPr lang="fr-CA" sz="2200" dirty="0" smtClean="0"/>
              <a:t>, </a:t>
            </a:r>
            <a:r>
              <a:rPr lang="fr-CA" sz="2200" dirty="0" err="1" smtClean="0"/>
              <a:t>including</a:t>
            </a:r>
            <a:r>
              <a:rPr lang="fr-CA" sz="2200" dirty="0" smtClean="0"/>
              <a:t> CEOS session on </a:t>
            </a:r>
            <a:r>
              <a:rPr lang="fr-CA" sz="2200" dirty="0" err="1" smtClean="0"/>
              <a:t>SDGs</a:t>
            </a:r>
            <a:r>
              <a:rPr lang="fr-CA" sz="2200" dirty="0" smtClean="0"/>
              <a:t> at ISRSE in Pretoria in April 2017</a:t>
            </a:r>
          </a:p>
          <a:p>
            <a:pPr defTabSz="914400"/>
            <a:r>
              <a:rPr lang="fr-CA" sz="2200" b="1" dirty="0" err="1" smtClean="0"/>
              <a:t>Build</a:t>
            </a:r>
            <a:r>
              <a:rPr lang="fr-CA" sz="2200" b="1" dirty="0" smtClean="0"/>
              <a:t> </a:t>
            </a:r>
            <a:r>
              <a:rPr lang="fr-CA" sz="2200" b="1" dirty="0" err="1" smtClean="0"/>
              <a:t>capacity</a:t>
            </a:r>
            <a:r>
              <a:rPr lang="fr-CA" sz="2200" dirty="0" smtClean="0"/>
              <a:t>, </a:t>
            </a:r>
            <a:r>
              <a:rPr lang="fr-CA" sz="2200" dirty="0" err="1" smtClean="0"/>
              <a:t>including</a:t>
            </a:r>
            <a:r>
              <a:rPr lang="fr-CA" sz="2200" dirty="0" smtClean="0"/>
              <a:t> </a:t>
            </a:r>
            <a:r>
              <a:rPr lang="fr-CA" sz="2200" dirty="0" err="1" smtClean="0"/>
              <a:t>Colombia</a:t>
            </a:r>
            <a:r>
              <a:rPr lang="fr-CA" sz="2200" dirty="0" smtClean="0"/>
              <a:t> and </a:t>
            </a:r>
            <a:r>
              <a:rPr lang="fr-CA" sz="2200" dirty="0" err="1" smtClean="0"/>
              <a:t>Swiss</a:t>
            </a:r>
            <a:r>
              <a:rPr lang="fr-CA" sz="2200" dirty="0" smtClean="0"/>
              <a:t> </a:t>
            </a:r>
            <a:r>
              <a:rPr lang="fr-CA" sz="2200" dirty="0" err="1" smtClean="0"/>
              <a:t>datacube</a:t>
            </a:r>
            <a:endParaRPr lang="fr-CA" sz="2200" dirty="0" smtClean="0"/>
          </a:p>
          <a:p>
            <a:pPr defTabSz="914400"/>
            <a:r>
              <a:rPr lang="fr-CA" sz="2200" b="1" dirty="0" err="1" smtClean="0"/>
              <a:t>Coordinate</a:t>
            </a:r>
            <a:r>
              <a:rPr lang="fr-CA" sz="2200" b="1" dirty="0" smtClean="0"/>
              <a:t> CEOS efforts/</a:t>
            </a:r>
            <a:r>
              <a:rPr lang="fr-CA" sz="2200" b="1" dirty="0" err="1" smtClean="0"/>
              <a:t>activities</a:t>
            </a:r>
            <a:r>
              <a:rPr lang="fr-CA" sz="2200" b="1" dirty="0" smtClean="0"/>
              <a:t> </a:t>
            </a:r>
            <a:r>
              <a:rPr lang="fr-CA" sz="2200" b="1" dirty="0" err="1" smtClean="0"/>
              <a:t>with</a:t>
            </a:r>
            <a:r>
              <a:rPr lang="fr-CA" sz="2200" b="1" dirty="0" smtClean="0"/>
              <a:t> </a:t>
            </a:r>
            <a:r>
              <a:rPr lang="fr-CA" sz="2200" b="1" dirty="0" err="1" smtClean="0"/>
              <a:t>other</a:t>
            </a:r>
            <a:r>
              <a:rPr lang="fr-CA" sz="2200" b="1" dirty="0" smtClean="0"/>
              <a:t> CEOS WG </a:t>
            </a:r>
            <a:r>
              <a:rPr lang="fr-CA" sz="2200" dirty="0" smtClean="0"/>
              <a:t>(</a:t>
            </a:r>
            <a:r>
              <a:rPr lang="fr-CA" sz="2200" dirty="0" err="1" smtClean="0"/>
              <a:t>Climate</a:t>
            </a:r>
            <a:r>
              <a:rPr lang="fr-CA" sz="2200" dirty="0" smtClean="0"/>
              <a:t>, </a:t>
            </a:r>
            <a:r>
              <a:rPr lang="fr-CA" sz="2200" dirty="0" err="1" smtClean="0"/>
              <a:t>Disasters</a:t>
            </a:r>
            <a:r>
              <a:rPr lang="fr-CA" sz="2200" dirty="0" smtClean="0"/>
              <a:t>, </a:t>
            </a:r>
            <a:r>
              <a:rPr lang="fr-CA" sz="2200" dirty="0" err="1" smtClean="0"/>
              <a:t>CapD</a:t>
            </a:r>
            <a:r>
              <a:rPr lang="fr-CA" sz="2200" dirty="0" smtClean="0"/>
              <a:t>, etc.): links to </a:t>
            </a:r>
            <a:r>
              <a:rPr lang="fr-CA" sz="2200" dirty="0" err="1" smtClean="0"/>
              <a:t>be</a:t>
            </a:r>
            <a:r>
              <a:rPr lang="fr-CA" sz="2200" dirty="0" smtClean="0"/>
              <a:t> </a:t>
            </a:r>
            <a:r>
              <a:rPr lang="fr-CA" sz="2200" dirty="0" err="1" smtClean="0"/>
              <a:t>created</a:t>
            </a:r>
            <a:endParaRPr lang="fr-CA" sz="2200" dirty="0" smtClean="0"/>
          </a:p>
          <a:p>
            <a:pPr defTabSz="914400"/>
            <a:r>
              <a:rPr lang="fr-CA" sz="2200" b="1" dirty="0" err="1" smtClean="0"/>
              <a:t>Communicate</a:t>
            </a:r>
            <a:r>
              <a:rPr lang="fr-CA" sz="2200" dirty="0" smtClean="0"/>
              <a:t> the CEOS </a:t>
            </a:r>
            <a:r>
              <a:rPr lang="fr-CA" sz="2200" dirty="0" err="1" smtClean="0"/>
              <a:t>successes</a:t>
            </a:r>
            <a:r>
              <a:rPr lang="fr-CA" sz="2200" dirty="0" smtClean="0"/>
              <a:t>, </a:t>
            </a:r>
            <a:r>
              <a:rPr lang="fr-CA" sz="2200" dirty="0" err="1" smtClean="0"/>
              <a:t>including</a:t>
            </a:r>
            <a:r>
              <a:rPr lang="fr-CA" sz="2200" dirty="0" smtClean="0"/>
              <a:t> the compendium of CEOS </a:t>
            </a:r>
            <a:r>
              <a:rPr lang="fr-CA" sz="2200" dirty="0" err="1" smtClean="0"/>
              <a:t>agencies</a:t>
            </a:r>
            <a:r>
              <a:rPr lang="fr-CA" sz="2200" dirty="0" smtClean="0"/>
              <a:t> </a:t>
            </a:r>
            <a:r>
              <a:rPr lang="fr-CA" sz="2200" dirty="0" err="1" smtClean="0"/>
              <a:t>examples</a:t>
            </a:r>
            <a:endParaRPr lang="fr-CA" sz="2200" dirty="0" smtClean="0"/>
          </a:p>
          <a:p>
            <a:pPr lvl="1" defTabSz="914400">
              <a:buFontTx/>
              <a:buChar char="-"/>
            </a:pPr>
            <a:endParaRPr lang="en-CA" sz="2200" dirty="0" smtClean="0"/>
          </a:p>
        </p:txBody>
      </p:sp>
    </p:spTree>
    <p:extLst>
      <p:ext uri="{BB962C8B-B14F-4D97-AF65-F5344CB8AC3E}">
        <p14:creationId xmlns:p14="http://schemas.microsoft.com/office/powerpoint/2010/main" val="422867800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9577</TotalTime>
  <Words>947</Words>
  <Application>Microsoft Macintosh PowerPoint</Application>
  <PresentationFormat>On-screen Show (4:3)</PresentationFormat>
  <Paragraphs>113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</vt:lpstr>
      <vt:lpstr>Arial Bold</vt:lpstr>
      <vt:lpstr>Avenir Roman</vt:lpstr>
      <vt:lpstr>Calibri</vt:lpstr>
      <vt:lpstr>Courier New</vt:lpstr>
      <vt:lpstr>Droid Serif</vt:lpstr>
      <vt:lpstr>Helvetica</vt:lpstr>
      <vt:lpstr>Proxima Nova Regular</vt:lpstr>
      <vt:lpstr>Wingdings</vt:lpstr>
      <vt:lpstr>Default</vt:lpstr>
      <vt:lpstr>UN Sustainable Development Goals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Microsoft Office User</cp:lastModifiedBy>
  <cp:revision>181</cp:revision>
  <dcterms:modified xsi:type="dcterms:W3CDTF">2016-10-31T20:21:08Z</dcterms:modified>
</cp:coreProperties>
</file>