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76" r:id="rId5"/>
    <p:sldId id="281" r:id="rId6"/>
    <p:sldId id="277" r:id="rId7"/>
    <p:sldId id="279" r:id="rId8"/>
    <p:sldId id="278" r:id="rId9"/>
    <p:sldId id="283" r:id="rId10"/>
    <p:sldId id="282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blat, Flora (L&amp;W, Black Mountain)" initials="KF(BM" lastIdx="4" clrIdx="0">
    <p:extLst/>
  </p:cmAuthor>
  <p:cmAuthor id="2" name="Bourassa, Marie-Josée (ASC/CSA)" initials="MJB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706"/>
  </p:normalViewPr>
  <p:slideViewPr>
    <p:cSldViewPr>
      <p:cViewPr varScale="1">
        <p:scale>
          <a:sx n="115" d="100"/>
          <a:sy n="115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a/url?sa=i&amp;rct=j&amp;q=&amp;esrc=s&amp;source=images&amp;cd=&amp;cad=rja&amp;uact=8&amp;ved=0ahUKEwiC-fjaheXPAhVDzIMKHWDdBQwQjRwIBw&amp;url=http://graduateinstitute.ch/lang/en/pid/8646-1/_/events/globalhealth/accelerating-the-implementation&amp;psig=AFQjCNEeUDIk6cUSn2BLiKhSh6Sc6Du-iQ&amp;ust=1476903834287879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a/url?sa=i&amp;rct=j&amp;q=&amp;esrc=s&amp;source=images&amp;cd=&amp;cad=rja&amp;uact=8&amp;ved=0ahUKEwiC-fjaheXPAhVDzIMKHWDdBQwQjRwIBw&amp;url=http://graduateinstitute.ch/lang/en/pid/8646-1/_/events/globalhealth/accelerating-the-implementation&amp;psig=AFQjCNEeUDIk6cUSn2BLiKhSh6Sc6Du-iQ&amp;ust=1476903834287879" TargetMode="Externa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eos.org/ourwork/other-ceos-activities/sustainable-development-goal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UN </a:t>
            </a:r>
            <a:r>
              <a:rPr lang="fr-CA" sz="4200" b="1" dirty="0" err="1" smtClean="0">
                <a:solidFill>
                  <a:srgbClr val="FFFFFF"/>
                </a:solidFill>
                <a:latin typeface="+mj-lt"/>
              </a:rPr>
              <a:t>Sustainable</a:t>
            </a: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fr-CA" sz="4200" b="1" dirty="0" err="1" smtClean="0">
                <a:solidFill>
                  <a:srgbClr val="FFFFFF"/>
                </a:solidFill>
                <a:latin typeface="+mj-lt"/>
              </a:rPr>
              <a:t>Development</a:t>
            </a:r>
            <a:r>
              <a:rPr lang="fr-CA" sz="4200" b="1" dirty="0" smtClean="0">
                <a:solidFill>
                  <a:srgbClr val="FFFFFF"/>
                </a:solidFill>
                <a:latin typeface="+mj-lt"/>
              </a:rPr>
              <a:t> Goals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fr-CA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Your agency is invited to identify resources to join the first group of happy volunteers</a:t>
            </a:r>
          </a:p>
          <a:p>
            <a:pPr marL="0" indent="0">
              <a:buNone/>
            </a:pPr>
            <a:r>
              <a:rPr lang="en-CA" i="1" dirty="0" smtClean="0"/>
              <a:t>Please let us know who is willing to join the team, as an “</a:t>
            </a:r>
            <a:r>
              <a:rPr lang="en-CA" i="1" dirty="0" smtClean="0">
                <a:solidFill>
                  <a:srgbClr val="FF0000"/>
                </a:solidFill>
              </a:rPr>
              <a:t>SDG” CEOS emailing list</a:t>
            </a:r>
            <a:r>
              <a:rPr lang="en-CA" i="1" dirty="0" smtClean="0"/>
              <a:t> has already been created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fr-FR" dirty="0" smtClean="0"/>
              <a:t>CSA</a:t>
            </a:r>
            <a:r>
              <a:rPr lang="fr-FR" dirty="0"/>
              <a:t>: Marie-Josée Bourassa </a:t>
            </a:r>
          </a:p>
          <a:p>
            <a:pPr marL="0" indent="0">
              <a:buNone/>
            </a:pPr>
            <a:r>
              <a:rPr lang="fr-FR" dirty="0" smtClean="0"/>
              <a:t>CSIRO (sponsor): Alex Held, Flora Kerblat </a:t>
            </a:r>
          </a:p>
          <a:p>
            <a:pPr marL="0" indent="0">
              <a:buNone/>
            </a:pPr>
            <a:r>
              <a:rPr lang="fr-FR" dirty="0" smtClean="0"/>
              <a:t>ESA: Marc Paganini, Ivan </a:t>
            </a:r>
            <a:r>
              <a:rPr lang="fr-FR" dirty="0" err="1" smtClean="0"/>
              <a:t>Petiteville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GA</a:t>
            </a:r>
            <a:r>
              <a:rPr lang="fr-FR" dirty="0"/>
              <a:t>: Jonathon Ross</a:t>
            </a:r>
          </a:p>
          <a:p>
            <a:pPr marL="0" indent="0">
              <a:buNone/>
            </a:pPr>
            <a:r>
              <a:rPr lang="fr-FR" dirty="0" smtClean="0"/>
              <a:t>JAXA: Chu </a:t>
            </a:r>
            <a:r>
              <a:rPr lang="fr-FR" dirty="0" err="1" smtClean="0"/>
              <a:t>Ishida</a:t>
            </a:r>
            <a:r>
              <a:rPr lang="fr-FR" dirty="0" smtClean="0"/>
              <a:t>, Yuko Nakamura</a:t>
            </a:r>
          </a:p>
          <a:p>
            <a:pPr marL="0" indent="0">
              <a:buNone/>
            </a:pPr>
            <a:r>
              <a:rPr lang="fr-FR" dirty="0" smtClean="0"/>
              <a:t>NOAA: </a:t>
            </a:r>
            <a:r>
              <a:rPr lang="fr-FR" dirty="0"/>
              <a:t>K</a:t>
            </a:r>
            <a:r>
              <a:rPr lang="fr-FR" dirty="0" smtClean="0"/>
              <a:t>erry Sawyer, Paul Di Giacomo</a:t>
            </a:r>
          </a:p>
          <a:p>
            <a:pPr marL="0" indent="0">
              <a:buNone/>
            </a:pPr>
            <a:r>
              <a:rPr lang="fr-FR" dirty="0" smtClean="0"/>
              <a:t>SANSA: Jane </a:t>
            </a:r>
            <a:r>
              <a:rPr lang="fr-FR" dirty="0" err="1" smtClean="0"/>
              <a:t>Olwoch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SEO: Kim Holloway</a:t>
            </a:r>
          </a:p>
          <a:p>
            <a:pPr marL="0" indent="0">
              <a:buNone/>
            </a:pPr>
            <a:r>
              <a:rPr lang="fr-FR" dirty="0" smtClean="0"/>
              <a:t>USGS: Eric Wood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Join</a:t>
            </a:r>
            <a:r>
              <a:rPr lang="fr-CA" dirty="0" smtClean="0"/>
              <a:t> the CEOS SDG Ad Hoc Team </a:t>
            </a:r>
            <a:endParaRPr lang="en-CA" dirty="0"/>
          </a:p>
        </p:txBody>
      </p:sp>
      <p:sp>
        <p:nvSpPr>
          <p:cNvPr id="6" name="Rounded Rectangle 5"/>
          <p:cNvSpPr/>
          <p:nvPr/>
        </p:nvSpPr>
        <p:spPr>
          <a:xfrm>
            <a:off x="5706035" y="3352800"/>
            <a:ext cx="2895600" cy="313914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CA" dirty="0">
                <a:solidFill>
                  <a:srgbClr val="002569"/>
                </a:solidFill>
                <a:latin typeface="+mj-lt"/>
              </a:rPr>
              <a:t>Supporting the CEOS SDG Ad Hoc Team represents a real opportunity for generating greater coherence between space-based EO and society, environment and economy policy issues in your country.</a:t>
            </a:r>
          </a:p>
        </p:txBody>
      </p:sp>
      <p:pic>
        <p:nvPicPr>
          <p:cNvPr id="7" name="Picture 6" descr="Image result for s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" b="14834"/>
          <a:stretch/>
        </p:blipFill>
        <p:spPr bwMode="auto">
          <a:xfrm>
            <a:off x="6531018" y="2482870"/>
            <a:ext cx="1245634" cy="67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5696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CA" dirty="0" err="1" smtClean="0"/>
              <a:t>Where</a:t>
            </a:r>
            <a:r>
              <a:rPr lang="fr-CA" dirty="0" smtClean="0"/>
              <a:t> the international </a:t>
            </a:r>
            <a:r>
              <a:rPr lang="fr-CA" dirty="0" err="1" smtClean="0"/>
              <a:t>community</a:t>
            </a:r>
            <a:r>
              <a:rPr lang="fr-CA" dirty="0" smtClean="0"/>
              <a:t> and CEOS stand on the UN 2030 Agenda for </a:t>
            </a:r>
            <a:r>
              <a:rPr lang="fr-CA" dirty="0" err="1" smtClean="0"/>
              <a:t>Sustainable</a:t>
            </a:r>
            <a:r>
              <a:rPr lang="fr-CA" dirty="0" smtClean="0"/>
              <a:t> </a:t>
            </a:r>
            <a:r>
              <a:rPr lang="fr-CA" dirty="0" err="1" smtClean="0"/>
              <a:t>Development</a:t>
            </a:r>
            <a:endParaRPr lang="fr-CA" dirty="0" smtClean="0"/>
          </a:p>
          <a:p>
            <a:pPr marL="0" indent="0">
              <a:buNone/>
            </a:pPr>
            <a:endParaRPr lang="fr-CA" dirty="0" smtClean="0"/>
          </a:p>
          <a:p>
            <a:r>
              <a:rPr lang="fr-CA" dirty="0" err="1" smtClean="0"/>
              <a:t>Recommendations</a:t>
            </a:r>
            <a:r>
              <a:rPr lang="fr-CA" dirty="0" smtClean="0"/>
              <a:t> on the </a:t>
            </a:r>
            <a:r>
              <a:rPr lang="fr-CA" dirty="0" err="1" smtClean="0"/>
              <a:t>next</a:t>
            </a:r>
            <a:r>
              <a:rPr lang="fr-CA" dirty="0" smtClean="0"/>
              <a:t> </a:t>
            </a:r>
            <a:r>
              <a:rPr lang="fr-CA" dirty="0" err="1" smtClean="0"/>
              <a:t>steps</a:t>
            </a:r>
            <a:endParaRPr lang="fr-CA" dirty="0" smtClean="0"/>
          </a:p>
          <a:p>
            <a:endParaRPr lang="fr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Outline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733800"/>
            <a:ext cx="7696200" cy="2308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>
            <a:softEdge rad="63500"/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rmAutofit fontScale="92500" lnSpcReduction="20000"/>
          </a:bodyPr>
          <a:lstStyle/>
          <a:p>
            <a:pPr algn="ctr" rtl="0" latinLnBrk="1" hangingPunct="0"/>
            <a:r>
              <a:rPr lang="fr-CA" dirty="0"/>
              <a:t> </a:t>
            </a:r>
            <a:r>
              <a:rPr lang="fr-CA" dirty="0" smtClean="0"/>
              <a:t>             </a:t>
            </a:r>
          </a:p>
          <a:p>
            <a:pPr algn="ctr" rtl="0" latinLnBrk="1" hangingPunct="0"/>
            <a:r>
              <a:rPr lang="fr-CA" dirty="0" smtClean="0"/>
              <a:t>          </a:t>
            </a:r>
            <a:r>
              <a:rPr lang="fr-CA" dirty="0" err="1" smtClean="0"/>
              <a:t>SDGs</a:t>
            </a:r>
            <a:r>
              <a:rPr lang="fr-CA" dirty="0" smtClean="0"/>
              <a:t> </a:t>
            </a:r>
            <a:r>
              <a:rPr lang="fr-CA" dirty="0" err="1" smtClean="0"/>
              <a:t>represent</a:t>
            </a:r>
            <a:r>
              <a:rPr lang="en-CA" dirty="0" smtClean="0"/>
              <a:t> </a:t>
            </a:r>
            <a:r>
              <a:rPr lang="en-CA" dirty="0"/>
              <a:t>a clear opportunity for generating greater coherence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between </a:t>
            </a:r>
            <a:r>
              <a:rPr lang="en-CA" dirty="0"/>
              <a:t>space-based EO and </a:t>
            </a:r>
            <a:r>
              <a:rPr lang="en-CA" dirty="0" smtClean="0"/>
              <a:t>society, environment and economy</a:t>
            </a:r>
            <a:br>
              <a:rPr lang="en-CA" dirty="0" smtClean="0"/>
            </a:br>
            <a:r>
              <a:rPr lang="en-CA" dirty="0" smtClean="0"/>
              <a:t> policy issues.</a:t>
            </a:r>
          </a:p>
          <a:p>
            <a:pPr algn="ctr" rtl="0" latinLnBrk="1" hangingPunct="0"/>
            <a:endParaRPr lang="en-CA" dirty="0"/>
          </a:p>
          <a:p>
            <a:pPr algn="ctr" rtl="0" latinLnBrk="1" hangingPunct="0"/>
            <a:r>
              <a:rPr lang="en-CA" dirty="0" smtClean="0"/>
              <a:t>Space-based EO can </a:t>
            </a:r>
            <a:r>
              <a:rPr lang="en-CA" dirty="0"/>
              <a:t>play </a:t>
            </a:r>
            <a:r>
              <a:rPr lang="en-CA" dirty="0" smtClean="0"/>
              <a:t>insightful </a:t>
            </a:r>
            <a:r>
              <a:rPr lang="en-CA" dirty="0"/>
              <a:t>roles in monitoring targets, </a:t>
            </a:r>
            <a:endParaRPr lang="en-CA" dirty="0" smtClean="0"/>
          </a:p>
          <a:p>
            <a:pPr algn="ctr" rtl="0" latinLnBrk="1" hangingPunct="0"/>
            <a:r>
              <a:rPr lang="en-CA" dirty="0" smtClean="0"/>
              <a:t>planning</a:t>
            </a:r>
            <a:r>
              <a:rPr lang="en-CA" dirty="0"/>
              <a:t>, </a:t>
            </a:r>
            <a:r>
              <a:rPr lang="en-CA" dirty="0" smtClean="0"/>
              <a:t>tracking </a:t>
            </a:r>
            <a:r>
              <a:rPr lang="en-CA" dirty="0"/>
              <a:t>progress, and helping nations and other stakeholders </a:t>
            </a:r>
            <a:r>
              <a:rPr lang="en-CA" dirty="0" smtClean="0"/>
              <a:t>make</a:t>
            </a:r>
            <a:br>
              <a:rPr lang="en-CA" dirty="0" smtClean="0"/>
            </a:br>
            <a:r>
              <a:rPr lang="en-CA" dirty="0" smtClean="0"/>
              <a:t> informed </a:t>
            </a:r>
            <a:r>
              <a:rPr lang="en-CA" dirty="0"/>
              <a:t>decisions, plans, and on-going adjustments that will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contribute toward </a:t>
            </a:r>
            <a:r>
              <a:rPr lang="en-CA" dirty="0"/>
              <a:t>achieving </a:t>
            </a:r>
            <a:r>
              <a:rPr lang="en-CA" dirty="0" smtClean="0"/>
              <a:t>the SDGs</a:t>
            </a:r>
          </a:p>
          <a:p>
            <a:pPr algn="ctr" rtl="0" latinLnBrk="1" hangingPunct="0"/>
            <a:r>
              <a:rPr lang="en-CA" dirty="0" smtClean="0"/>
              <a:t> </a:t>
            </a:r>
          </a:p>
          <a:p>
            <a:pPr algn="ctr" rtl="0" latinLnBrk="1" hangingPunct="0"/>
            <a:endParaRPr lang="fr-CA" dirty="0"/>
          </a:p>
          <a:p>
            <a:pPr algn="ctr" rtl="0" latinLnBrk="1" hangingPunct="0"/>
            <a:endParaRPr lang="fr-CA" dirty="0"/>
          </a:p>
        </p:txBody>
      </p:sp>
      <p:pic>
        <p:nvPicPr>
          <p:cNvPr id="9" name="Picture 6" descr="Image result for sd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" b="14834"/>
          <a:stretch/>
        </p:blipFill>
        <p:spPr bwMode="auto">
          <a:xfrm>
            <a:off x="6087495" y="2211522"/>
            <a:ext cx="2294505" cy="12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0317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 GLOBAL Context</a:t>
            </a:r>
          </a:p>
          <a:p>
            <a:r>
              <a:rPr lang="en-US" dirty="0" smtClean="0"/>
              <a:t>The 17 Goals and 169 targets were approved by the UN General Assembly in September 2015</a:t>
            </a:r>
          </a:p>
          <a:p>
            <a:r>
              <a:rPr lang="en-US" dirty="0" smtClean="0"/>
              <a:t>June 2016, first progress report presented at the UN.</a:t>
            </a:r>
          </a:p>
          <a:p>
            <a:r>
              <a:rPr lang="en-US" dirty="0" smtClean="0"/>
              <a:t>231 Indicators are still being refined by custodian agencies and UN Statistical Division.</a:t>
            </a:r>
          </a:p>
          <a:p>
            <a:r>
              <a:rPr lang="en-US" dirty="0" smtClean="0"/>
              <a:t>Global political impetus is rising. A wealth of actors are getting involved and proposing initiatives. </a:t>
            </a:r>
          </a:p>
          <a:p>
            <a:pPr marL="0" indent="0">
              <a:buNone/>
            </a:pPr>
            <a:r>
              <a:rPr lang="en-US" b="1" dirty="0" smtClean="0"/>
              <a:t>The NATIONAL Context</a:t>
            </a:r>
          </a:p>
          <a:p>
            <a:r>
              <a:rPr lang="en-US" dirty="0" smtClean="0"/>
              <a:t>22 </a:t>
            </a:r>
            <a:r>
              <a:rPr lang="en-US" dirty="0"/>
              <a:t>countries have already reported on </a:t>
            </a:r>
            <a:r>
              <a:rPr lang="en-US" dirty="0" smtClean="0"/>
              <a:t>progress voluntarily  </a:t>
            </a:r>
            <a:r>
              <a:rPr lang="en-US" dirty="0"/>
              <a:t>(Columbia, China, Norway, Germany</a:t>
            </a:r>
            <a:r>
              <a:rPr lang="en-US" dirty="0" smtClean="0"/>
              <a:t>, </a:t>
            </a:r>
            <a:r>
              <a:rPr lang="en-US" dirty="0"/>
              <a:t>Finland, </a:t>
            </a:r>
            <a:r>
              <a:rPr lang="en-US" dirty="0" smtClean="0"/>
              <a:t>Samoa…)</a:t>
            </a:r>
            <a:endParaRPr lang="en-US" dirty="0"/>
          </a:p>
          <a:p>
            <a:r>
              <a:rPr lang="en-US" dirty="0" smtClean="0"/>
              <a:t>In Japan, Australia, South Africa, the US, …, government institutions are in different stages of preparation to tackle the SDGs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SDGs – One Year Already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5942111"/>
            <a:ext cx="670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Ex: </a:t>
            </a:r>
            <a:r>
              <a:rPr lang="fr-CA" sz="1400" dirty="0" err="1" smtClean="0"/>
              <a:t>Japan</a:t>
            </a:r>
            <a:r>
              <a:rPr lang="fr-CA" sz="1400" dirty="0" smtClean="0"/>
              <a:t> has </a:t>
            </a:r>
            <a:r>
              <a:rPr lang="en-CA" sz="1400" dirty="0" smtClean="0"/>
              <a:t>SDGs Cabinet Office reporting directly to the </a:t>
            </a:r>
            <a:r>
              <a:rPr lang="en-CA" sz="1400" dirty="0"/>
              <a:t>Prime Minister's </a:t>
            </a:r>
            <a:r>
              <a:rPr lang="en-CA" sz="1400" dirty="0" smtClean="0"/>
              <a:t>Office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71839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69342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CEOS Agencies</a:t>
            </a:r>
          </a:p>
          <a:p>
            <a:r>
              <a:rPr lang="en-US" sz="1800" dirty="0" smtClean="0"/>
              <a:t>Many CEOS Agencies have either initiated or responded to national needs to further the 2030 Agenda.  </a:t>
            </a:r>
          </a:p>
          <a:p>
            <a:r>
              <a:rPr lang="en-US" sz="1800" dirty="0" smtClean="0"/>
              <a:t>Prominent members of the CEOS community have also been providing expert advice and guidance to their statistical agencies or to international </a:t>
            </a:r>
            <a:r>
              <a:rPr lang="en-US" sz="1800" dirty="0" err="1" smtClean="0"/>
              <a:t>organisations</a:t>
            </a:r>
            <a:r>
              <a:rPr lang="en-US" sz="1800" dirty="0" smtClean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943600" cy="533400"/>
          </a:xfrm>
        </p:spPr>
        <p:txBody>
          <a:bodyPr/>
          <a:lstStyle/>
          <a:p>
            <a:r>
              <a:rPr lang="en-US" dirty="0" smtClean="0"/>
              <a:t>CEOS Agencies and CEOS Engagement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934199" y="1371600"/>
            <a:ext cx="1981201" cy="248691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  <a:ea typeface="+mn-ea"/>
                <a:cs typeface="+mn-cs"/>
              </a:rPr>
              <a:t>CSIRO provided ‘good practice guidance’ for EO-based monitoring of indicators 15.3.1 </a:t>
            </a:r>
            <a:r>
              <a:rPr lang="en-AU" sz="1600" dirty="0">
                <a:latin typeface="+mj-lt"/>
                <a:ea typeface="+mn-ea"/>
                <a:cs typeface="+mn-cs"/>
              </a:rPr>
              <a:t>Proportion of land that is degraded over total land area</a:t>
            </a:r>
            <a:endParaRPr lang="en-US" sz="1600" dirty="0">
              <a:latin typeface="+mj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3657600"/>
            <a:ext cx="6553200" cy="2895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 smtClean="0"/>
              <a:t>CEOS </a:t>
            </a:r>
          </a:p>
          <a:p>
            <a:pPr defTabSz="914400"/>
            <a:r>
              <a:rPr lang="en-US" sz="1800" dirty="0" smtClean="0"/>
              <a:t>As decided at SIT-31, </a:t>
            </a:r>
            <a:r>
              <a:rPr lang="en-CA" sz="1800" dirty="0" smtClean="0"/>
              <a:t>CEOS has kept joining forces with GEO and UN GGIM to </a:t>
            </a:r>
            <a:r>
              <a:rPr lang="en-CA" sz="1800" b="1" dirty="0" smtClean="0"/>
              <a:t>support </a:t>
            </a:r>
            <a:r>
              <a:rPr lang="en-US" sz="1800" b="1" dirty="0"/>
              <a:t>SDG coordination </a:t>
            </a:r>
            <a:r>
              <a:rPr lang="en-US" sz="1800" dirty="0"/>
              <a:t>of observational </a:t>
            </a:r>
            <a:r>
              <a:rPr lang="en-US" sz="1800" dirty="0" smtClean="0"/>
              <a:t>efforts.</a:t>
            </a:r>
            <a:endParaRPr lang="en-CA" sz="1800" dirty="0" smtClean="0"/>
          </a:p>
          <a:p>
            <a:pPr defTabSz="914400"/>
            <a:r>
              <a:rPr lang="en-CA" sz="1800" dirty="0" smtClean="0"/>
              <a:t>Also focusing on </a:t>
            </a:r>
            <a:r>
              <a:rPr lang="en-CA" sz="1800" b="1" dirty="0" smtClean="0"/>
              <a:t>top-down </a:t>
            </a:r>
            <a:r>
              <a:rPr lang="en-CA" sz="1800" b="1" dirty="0"/>
              <a:t>dialogue </a:t>
            </a:r>
            <a:r>
              <a:rPr lang="en-CA" sz="1800" dirty="0"/>
              <a:t>with relevant UN Agencies and with individual CEOS Agencies making connections within their governments</a:t>
            </a:r>
            <a:r>
              <a:rPr lang="en-CA" sz="1800" dirty="0" smtClean="0"/>
              <a:t>.</a:t>
            </a:r>
          </a:p>
          <a:p>
            <a:pPr defTabSz="914400"/>
            <a:r>
              <a:rPr lang="fr-CA" sz="1800" dirty="0" err="1" smtClean="0"/>
              <a:t>Showcasing</a:t>
            </a:r>
            <a:r>
              <a:rPr lang="fr-CA" sz="1800" dirty="0" smtClean="0"/>
              <a:t> the </a:t>
            </a:r>
            <a:r>
              <a:rPr lang="fr-CA" sz="1800" dirty="0" err="1" smtClean="0"/>
              <a:t>work</a:t>
            </a:r>
            <a:r>
              <a:rPr lang="fr-CA" sz="1800" dirty="0" smtClean="0"/>
              <a:t> of CEOS </a:t>
            </a:r>
            <a:r>
              <a:rPr lang="fr-CA" sz="1800" dirty="0" err="1" smtClean="0"/>
              <a:t>agencies</a:t>
            </a:r>
            <a:r>
              <a:rPr lang="fr-CA" sz="1800" dirty="0" smtClean="0"/>
              <a:t> on </a:t>
            </a:r>
            <a:r>
              <a:rPr lang="fr-CA" sz="1800" dirty="0" err="1" smtClean="0"/>
              <a:t>website</a:t>
            </a:r>
            <a:r>
              <a:rPr lang="fr-CA" sz="1800" dirty="0" smtClean="0"/>
              <a:t>, </a:t>
            </a:r>
          </a:p>
          <a:p>
            <a:pPr marL="357188" indent="-357188" defTabSz="914400">
              <a:buNone/>
            </a:pPr>
            <a:r>
              <a:rPr lang="fr-CA" sz="1800" dirty="0" smtClean="0"/>
              <a:t>     flyers and </a:t>
            </a:r>
            <a:r>
              <a:rPr lang="fr-CA" sz="1800" dirty="0" err="1" smtClean="0"/>
              <a:t>events</a:t>
            </a:r>
            <a:r>
              <a:rPr lang="fr-CA" sz="1800" dirty="0" smtClean="0"/>
              <a:t> (</a:t>
            </a:r>
            <a:r>
              <a:rPr lang="fr-CA" sz="1800" b="1" dirty="0" smtClean="0"/>
              <a:t>communication</a:t>
            </a:r>
            <a:r>
              <a:rPr lang="fr-CA" sz="1800" dirty="0" smtClean="0"/>
              <a:t> </a:t>
            </a:r>
            <a:r>
              <a:rPr lang="fr-CA" sz="1800" dirty="0" err="1" smtClean="0"/>
              <a:t>activities</a:t>
            </a:r>
            <a:r>
              <a:rPr lang="fr-CA" sz="1800" dirty="0" smtClean="0"/>
              <a:t>)</a:t>
            </a:r>
            <a:endParaRPr lang="en-US" sz="18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4807" t="5159" r="6881" b="5259"/>
          <a:stretch/>
        </p:blipFill>
        <p:spPr>
          <a:xfrm>
            <a:off x="6155900" y="4406234"/>
            <a:ext cx="2911900" cy="214696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91860" y="3268472"/>
            <a:ext cx="4585754" cy="699803"/>
            <a:chOff x="1691860" y="3268472"/>
            <a:chExt cx="4585754" cy="69980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91860" y="3268472"/>
              <a:ext cx="721681" cy="68559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37145" y="3268472"/>
              <a:ext cx="684797" cy="69392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497942" y="3268472"/>
              <a:ext cx="731304" cy="68559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5536" r="5882" b="5883"/>
            <a:stretch/>
          </p:blipFill>
          <p:spPr>
            <a:xfrm>
              <a:off x="4104221" y="3282678"/>
              <a:ext cx="679721" cy="67972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5882"/>
            <a:stretch/>
          </p:blipFill>
          <p:spPr>
            <a:xfrm>
              <a:off x="5638800" y="3282678"/>
              <a:ext cx="638814" cy="68559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86928" y="3282678"/>
              <a:ext cx="674789" cy="683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680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sz="1700" b="1" dirty="0" smtClean="0">
                <a:solidFill>
                  <a:srgbClr val="002060"/>
                </a:solidFill>
              </a:rPr>
              <a:t>CEOS communication activities: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Set </a:t>
            </a:r>
            <a:r>
              <a:rPr lang="en-AU" sz="1700" dirty="0">
                <a:solidFill>
                  <a:srgbClr val="002060"/>
                </a:solidFill>
              </a:rPr>
              <a:t>up of a dedicated webpage on CEOS website: </a:t>
            </a:r>
            <a:r>
              <a:rPr lang="en-AU" sz="1700" dirty="0">
                <a:solidFill>
                  <a:srgbClr val="002060"/>
                </a:solidFill>
                <a:hlinkClick r:id="rId2"/>
              </a:rPr>
              <a:t>http://ceos.org/ourwork/other-ceos-activities/sustainable-development-goals/</a:t>
            </a:r>
            <a:r>
              <a:rPr lang="en-AU" sz="1700" dirty="0">
                <a:solidFill>
                  <a:srgbClr val="002060"/>
                </a:solidFill>
              </a:rPr>
              <a:t> 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Created a template, and collected </a:t>
            </a:r>
            <a:r>
              <a:rPr lang="en-AU" sz="1700" dirty="0">
                <a:solidFill>
                  <a:srgbClr val="002060"/>
                </a:solidFill>
              </a:rPr>
              <a:t>examples/concrete information from CEOS </a:t>
            </a:r>
            <a:r>
              <a:rPr lang="en-AU" sz="1700" dirty="0" smtClean="0">
                <a:solidFill>
                  <a:srgbClr val="002060"/>
                </a:solidFill>
              </a:rPr>
              <a:t>agencies: a </a:t>
            </a:r>
            <a:r>
              <a:rPr lang="en-AU" sz="1700" dirty="0">
                <a:solidFill>
                  <a:srgbClr val="002060"/>
                </a:solidFill>
              </a:rPr>
              <a:t>few responses so </a:t>
            </a:r>
            <a:r>
              <a:rPr lang="en-AU" sz="1700" dirty="0" smtClean="0">
                <a:solidFill>
                  <a:srgbClr val="002060"/>
                </a:solidFill>
              </a:rPr>
              <a:t>far – more needed to continue communicating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Organised SDG side-events at all CEOS meetings (SIT-31 </a:t>
            </a:r>
            <a:r>
              <a:rPr lang="en-AU" sz="1700" dirty="0" err="1" smtClean="0">
                <a:solidFill>
                  <a:srgbClr val="002060"/>
                </a:solidFill>
              </a:rPr>
              <a:t>Frascati</a:t>
            </a:r>
            <a:r>
              <a:rPr lang="en-AU" sz="1700" dirty="0" smtClean="0">
                <a:solidFill>
                  <a:srgbClr val="002060"/>
                </a:solidFill>
              </a:rPr>
              <a:t>, STW Oxford, Plenary in Brisbane)</a:t>
            </a:r>
          </a:p>
          <a:p>
            <a:endParaRPr lang="en-AU" sz="17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AU" sz="1700" b="1" dirty="0" smtClean="0">
                <a:solidFill>
                  <a:srgbClr val="002060"/>
                </a:solidFill>
              </a:rPr>
              <a:t>CEOS active support of GEO 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Active member of the GEO Initiative on the UN SDGs process: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Provided </a:t>
            </a:r>
            <a:r>
              <a:rPr lang="en-AU" sz="1700" dirty="0">
                <a:solidFill>
                  <a:srgbClr val="002060"/>
                </a:solidFill>
              </a:rPr>
              <a:t>inputs to key documents (4-pager for a dedicated side-meeting at the UN 47</a:t>
            </a:r>
            <a:r>
              <a:rPr lang="en-AU" sz="1700" baseline="30000" dirty="0">
                <a:solidFill>
                  <a:srgbClr val="002060"/>
                </a:solidFill>
              </a:rPr>
              <a:t>th</a:t>
            </a:r>
            <a:r>
              <a:rPr lang="en-AU" sz="1700" dirty="0">
                <a:solidFill>
                  <a:srgbClr val="002060"/>
                </a:solidFill>
              </a:rPr>
              <a:t> UNSC meeting (March 16); Data Cube proposal for the Implementation Plan – to be kept for the Work Plan</a:t>
            </a:r>
            <a:r>
              <a:rPr lang="en-AU" sz="1700" dirty="0" smtClean="0">
                <a:solidFill>
                  <a:srgbClr val="002060"/>
                </a:solidFill>
              </a:rPr>
              <a:t>), and support to key events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Exchanged key </a:t>
            </a:r>
            <a:r>
              <a:rPr lang="en-AU" sz="1700" dirty="0">
                <a:solidFill>
                  <a:srgbClr val="002060"/>
                </a:solidFill>
              </a:rPr>
              <a:t>information </a:t>
            </a:r>
            <a:r>
              <a:rPr lang="en-AU" sz="1700" dirty="0" smtClean="0">
                <a:solidFill>
                  <a:srgbClr val="002060"/>
                </a:solidFill>
              </a:rPr>
              <a:t>on CEOS agencies activities (CSIRO </a:t>
            </a:r>
            <a:r>
              <a:rPr lang="en-AU" sz="1700" dirty="0">
                <a:solidFill>
                  <a:srgbClr val="002060"/>
                </a:solidFill>
              </a:rPr>
              <a:t>and ABS work for Australia, </a:t>
            </a:r>
            <a:r>
              <a:rPr lang="en-AU" sz="1700" dirty="0" smtClean="0">
                <a:solidFill>
                  <a:srgbClr val="002060"/>
                </a:solidFill>
              </a:rPr>
              <a:t>JAXA co-lead of GI18, ESA webpage on EO, etc.),</a:t>
            </a:r>
          </a:p>
          <a:p>
            <a:r>
              <a:rPr lang="en-AU" sz="1700" dirty="0" smtClean="0">
                <a:solidFill>
                  <a:srgbClr val="002060"/>
                </a:solidFill>
              </a:rPr>
              <a:t>Supported the survey led by GEO Programme Board to identify how space-based EO can support SDGs</a:t>
            </a:r>
            <a:endParaRPr lang="en-AU" sz="1700" dirty="0">
              <a:solidFill>
                <a:srgbClr val="002060"/>
              </a:solidFill>
            </a:endParaRPr>
          </a:p>
          <a:p>
            <a:endParaRPr lang="en-CA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CA" dirty="0" err="1" smtClean="0"/>
              <a:t>Taking</a:t>
            </a:r>
            <a:r>
              <a:rPr lang="fr-CA" dirty="0" smtClean="0"/>
              <a:t> Stock of </a:t>
            </a:r>
            <a:r>
              <a:rPr lang="fr-CA" dirty="0" err="1" smtClean="0"/>
              <a:t>Year</a:t>
            </a:r>
            <a:r>
              <a:rPr lang="fr-CA" dirty="0" smtClean="0"/>
              <a:t> 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84143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/>
              <a:t>A  more formal, coherent and </a:t>
            </a:r>
            <a:r>
              <a:rPr lang="en-CA" sz="2400" dirty="0" smtClean="0"/>
              <a:t>consistent </a:t>
            </a:r>
            <a:r>
              <a:rPr lang="en-CA" sz="2400" dirty="0"/>
              <a:t>approach is now required for CEOS to have a greater impact </a:t>
            </a:r>
            <a:r>
              <a:rPr lang="en-CA" sz="2400" dirty="0" smtClean="0"/>
              <a:t>…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fr-CA" sz="2400" dirty="0" smtClean="0"/>
              <a:t>As </a:t>
            </a:r>
            <a:r>
              <a:rPr lang="fr-CA" sz="2400" dirty="0" err="1" smtClean="0"/>
              <a:t>discussed</a:t>
            </a:r>
            <a:r>
              <a:rPr lang="fr-CA" sz="2400" dirty="0" smtClean="0"/>
              <a:t> at SIT TW in </a:t>
            </a:r>
            <a:r>
              <a:rPr lang="fr-CA" sz="2400" dirty="0" err="1" smtClean="0"/>
              <a:t>September</a:t>
            </a:r>
            <a:r>
              <a:rPr lang="fr-CA" sz="2400" dirty="0" smtClean="0"/>
              <a:t> 2016: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err="1" smtClean="0"/>
              <a:t>SDGs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policy</a:t>
            </a:r>
            <a:r>
              <a:rPr lang="fr-CA" dirty="0" smtClean="0"/>
              <a:t> </a:t>
            </a:r>
            <a:r>
              <a:rPr lang="fr-CA" dirty="0" err="1" smtClean="0"/>
              <a:t>theme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set to </a:t>
            </a:r>
            <a:r>
              <a:rPr lang="fr-CA" dirty="0" err="1" smtClean="0"/>
              <a:t>grow</a:t>
            </a: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It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aligned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the </a:t>
            </a:r>
            <a:r>
              <a:rPr lang="fr-CA" dirty="0" err="1" smtClean="0"/>
              <a:t>priorities</a:t>
            </a:r>
            <a:r>
              <a:rPr lang="fr-CA" dirty="0" smtClean="0"/>
              <a:t> of </a:t>
            </a:r>
            <a:r>
              <a:rPr lang="fr-CA" dirty="0" err="1" smtClean="0"/>
              <a:t>many</a:t>
            </a:r>
            <a:r>
              <a:rPr lang="fr-CA" dirty="0" smtClean="0"/>
              <a:t> </a:t>
            </a:r>
            <a:r>
              <a:rPr lang="fr-CA" dirty="0" err="1" smtClean="0"/>
              <a:t>agencies</a:t>
            </a: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There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core</a:t>
            </a:r>
            <a:r>
              <a:rPr lang="fr-CA" dirty="0" smtClean="0"/>
              <a:t> group of </a:t>
            </a:r>
            <a:r>
              <a:rPr lang="fr-CA" dirty="0" err="1" smtClean="0"/>
              <a:t>resources</a:t>
            </a:r>
            <a:r>
              <a:rPr lang="fr-CA" dirty="0" smtClean="0"/>
              <a:t> </a:t>
            </a:r>
            <a:r>
              <a:rPr lang="fr-CA" dirty="0" err="1" smtClean="0"/>
              <a:t>ready</a:t>
            </a:r>
            <a:r>
              <a:rPr lang="fr-CA" dirty="0" smtClean="0"/>
              <a:t> to </a:t>
            </a:r>
            <a:r>
              <a:rPr lang="fr-CA" dirty="0" err="1" smtClean="0"/>
              <a:t>participate</a:t>
            </a:r>
            <a:r>
              <a:rPr lang="fr-CA" dirty="0" smtClean="0"/>
              <a:t> in the </a:t>
            </a:r>
            <a:r>
              <a:rPr lang="fr-CA" dirty="0" err="1" smtClean="0"/>
              <a:t>definition</a:t>
            </a:r>
            <a:r>
              <a:rPr lang="fr-CA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There </a:t>
            </a:r>
            <a:r>
              <a:rPr lang="fr-CA" dirty="0" err="1" smtClean="0"/>
              <a:t>is</a:t>
            </a:r>
            <a:r>
              <a:rPr lang="fr-CA" dirty="0" smtClean="0"/>
              <a:t> a sponsor </a:t>
            </a:r>
            <a:r>
              <a:rPr lang="fr-CA" dirty="0" err="1" smtClean="0"/>
              <a:t>agency</a:t>
            </a:r>
            <a:r>
              <a:rPr lang="fr-CA" dirty="0" smtClean="0"/>
              <a:t> - CSIRO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This </a:t>
            </a:r>
            <a:r>
              <a:rPr lang="fr-CA" dirty="0" err="1" smtClean="0"/>
              <a:t>is</a:t>
            </a:r>
            <a:r>
              <a:rPr lang="fr-CA" dirty="0" smtClean="0"/>
              <a:t> a </a:t>
            </a:r>
            <a:r>
              <a:rPr lang="fr-CA" dirty="0" err="1" smtClean="0"/>
              <a:t>policy-driven</a:t>
            </a:r>
            <a:r>
              <a:rPr lang="fr-CA" dirty="0" smtClean="0"/>
              <a:t> file </a:t>
            </a:r>
            <a:r>
              <a:rPr lang="fr-CA" dirty="0" err="1" smtClean="0"/>
              <a:t>that</a:t>
            </a:r>
            <a:r>
              <a:rPr lang="fr-CA" dirty="0" smtClean="0"/>
              <a:t> </a:t>
            </a:r>
            <a:r>
              <a:rPr lang="fr-CA" dirty="0" err="1" smtClean="0"/>
              <a:t>requires</a:t>
            </a:r>
            <a:r>
              <a:rPr lang="fr-CA" dirty="0" smtClean="0"/>
              <a:t> a </a:t>
            </a:r>
            <a:r>
              <a:rPr lang="fr-CA" dirty="0" err="1" smtClean="0"/>
              <a:t>tailored</a:t>
            </a:r>
            <a:r>
              <a:rPr lang="fr-CA" dirty="0" smtClean="0"/>
              <a:t> </a:t>
            </a:r>
            <a:r>
              <a:rPr lang="fr-CA" dirty="0" err="1" smtClean="0"/>
              <a:t>approach</a:t>
            </a:r>
            <a:endParaRPr lang="fr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5791200" cy="533400"/>
          </a:xfrm>
        </p:spPr>
        <p:txBody>
          <a:bodyPr/>
          <a:lstStyle/>
          <a:p>
            <a:r>
              <a:rPr lang="en-CA" dirty="0" smtClean="0"/>
              <a:t>Moving Forward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36133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E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1371600"/>
            <a:ext cx="17272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4953000" cy="533400"/>
          </a:xfrm>
        </p:spPr>
        <p:txBody>
          <a:bodyPr/>
          <a:lstStyle/>
          <a:p>
            <a:r>
              <a:rPr lang="fr-CA" dirty="0" err="1" smtClean="0"/>
              <a:t>Let’s</a:t>
            </a:r>
            <a:r>
              <a:rPr lang="fr-CA" dirty="0" smtClean="0"/>
              <a:t> </a:t>
            </a:r>
            <a:r>
              <a:rPr lang="fr-CA" dirty="0" err="1" smtClean="0"/>
              <a:t>Define</a:t>
            </a:r>
            <a:r>
              <a:rPr lang="fr-CA" dirty="0"/>
              <a:t> </a:t>
            </a:r>
            <a:r>
              <a:rPr lang="fr-CA" dirty="0" smtClean="0"/>
              <a:t>the CEOS Framework for </a:t>
            </a:r>
            <a:r>
              <a:rPr lang="fr-CA" dirty="0" err="1" smtClean="0"/>
              <a:t>SDGs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534400" cy="4724400"/>
          </a:xfrm>
        </p:spPr>
        <p:txBody>
          <a:bodyPr/>
          <a:lstStyle/>
          <a:p>
            <a:pPr marL="0" indent="0">
              <a:buNone/>
            </a:pPr>
            <a:r>
              <a:rPr lang="fr-CA" sz="2400" dirty="0" err="1" smtClean="0"/>
              <a:t>Recommend</a:t>
            </a:r>
            <a:r>
              <a:rPr lang="fr-CA" sz="2400" dirty="0" smtClean="0"/>
              <a:t> to </a:t>
            </a:r>
            <a:r>
              <a:rPr lang="fr-CA" sz="2400" dirty="0" err="1" smtClean="0"/>
              <a:t>establish</a:t>
            </a:r>
            <a:r>
              <a:rPr lang="fr-CA" sz="2400" dirty="0" smtClean="0"/>
              <a:t> an </a:t>
            </a:r>
            <a:r>
              <a:rPr lang="fr-CA" sz="2400" b="1" dirty="0" smtClean="0">
                <a:solidFill>
                  <a:srgbClr val="FF0000"/>
                </a:solidFill>
              </a:rPr>
              <a:t>ad hoc team </a:t>
            </a:r>
          </a:p>
          <a:p>
            <a:pPr marL="0" indent="0">
              <a:buNone/>
            </a:pPr>
            <a:r>
              <a:rPr lang="fr-CA" sz="2400" dirty="0" smtClean="0"/>
              <a:t>to </a:t>
            </a:r>
            <a:r>
              <a:rPr lang="fr-CA" sz="2400" dirty="0" err="1" smtClean="0"/>
              <a:t>tackle</a:t>
            </a:r>
            <a:r>
              <a:rPr lang="fr-CA" sz="2400" dirty="0" smtClean="0"/>
              <a:t> </a:t>
            </a:r>
            <a:r>
              <a:rPr lang="fr-CA" sz="2400" dirty="0" err="1" smtClean="0"/>
              <a:t>these</a:t>
            </a:r>
            <a:r>
              <a:rPr lang="fr-CA" sz="2400" dirty="0" smtClean="0"/>
              <a:t> challenges</a:t>
            </a:r>
            <a:r>
              <a:rPr lang="fr-CA" dirty="0" smtClean="0"/>
              <a:t>: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What </a:t>
            </a:r>
            <a:r>
              <a:rPr lang="en-CA" dirty="0"/>
              <a:t>is the role CEOS wants to have? What are our </a:t>
            </a:r>
            <a:r>
              <a:rPr lang="en-CA" b="1" dirty="0" smtClean="0"/>
              <a:t>objectives</a:t>
            </a:r>
            <a:r>
              <a:rPr lang="en-CA" dirty="0" smtClean="0"/>
              <a:t>? </a:t>
            </a:r>
            <a:r>
              <a:rPr lang="en-CA" dirty="0"/>
              <a:t>How do we measure </a:t>
            </a:r>
            <a:r>
              <a:rPr lang="en-CA" dirty="0" smtClean="0"/>
              <a:t>success?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b="1" dirty="0" smtClean="0"/>
              <a:t>engage</a:t>
            </a:r>
            <a:r>
              <a:rPr lang="fr-CA" dirty="0" smtClean="0"/>
              <a:t> </a:t>
            </a:r>
            <a:r>
              <a:rPr lang="fr-CA" dirty="0" err="1" smtClean="0"/>
              <a:t>coherently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 smtClean="0"/>
              <a:t>National </a:t>
            </a:r>
            <a:r>
              <a:rPr lang="fr-CA" dirty="0" err="1" smtClean="0"/>
              <a:t>stakeholders</a:t>
            </a:r>
            <a:endParaRPr lang="fr-CA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 smtClean="0"/>
              <a:t>International </a:t>
            </a:r>
            <a:r>
              <a:rPr lang="fr-CA" dirty="0" err="1" smtClean="0"/>
              <a:t>agencies</a:t>
            </a:r>
            <a:endParaRPr lang="fr-CA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 smtClean="0"/>
              <a:t>Our </a:t>
            </a:r>
            <a:r>
              <a:rPr lang="fr-CA" dirty="0" err="1" smtClean="0"/>
              <a:t>partners</a:t>
            </a:r>
            <a:r>
              <a:rPr lang="fr-CA" dirty="0" smtClean="0"/>
              <a:t>, GEO and GGIM</a:t>
            </a:r>
          </a:p>
          <a:p>
            <a:r>
              <a:rPr lang="fr-CA" dirty="0" err="1" smtClean="0"/>
              <a:t>What</a:t>
            </a:r>
            <a:r>
              <a:rPr lang="fr-CA" dirty="0" smtClean="0"/>
              <a:t> </a:t>
            </a:r>
            <a:r>
              <a:rPr lang="fr-CA" dirty="0" err="1" smtClean="0"/>
              <a:t>specific</a:t>
            </a:r>
            <a:r>
              <a:rPr lang="fr-CA" dirty="0" smtClean="0"/>
              <a:t> </a:t>
            </a:r>
            <a:r>
              <a:rPr lang="fr-CA" dirty="0" err="1" smtClean="0"/>
              <a:t>examples</a:t>
            </a:r>
            <a:r>
              <a:rPr lang="fr-CA" dirty="0" smtClean="0"/>
              <a:t>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dirty="0" err="1" smtClean="0"/>
              <a:t>develop</a:t>
            </a:r>
            <a:r>
              <a:rPr lang="fr-CA" dirty="0" smtClean="0"/>
              <a:t> and </a:t>
            </a:r>
            <a:r>
              <a:rPr lang="fr-CA" b="1" dirty="0" err="1" smtClean="0"/>
              <a:t>showcase</a:t>
            </a:r>
            <a:r>
              <a:rPr lang="fr-CA" b="1" dirty="0" smtClean="0"/>
              <a:t>? </a:t>
            </a:r>
            <a:r>
              <a:rPr lang="fr-CA" dirty="0" smtClean="0"/>
              <a:t>(</a:t>
            </a:r>
            <a:r>
              <a:rPr lang="fr-CA" dirty="0" err="1" smtClean="0"/>
              <a:t>collecting</a:t>
            </a:r>
            <a:r>
              <a:rPr lang="fr-CA" dirty="0" smtClean="0"/>
              <a:t> information </a:t>
            </a:r>
            <a:r>
              <a:rPr lang="fr-CA" dirty="0" err="1" smtClean="0"/>
              <a:t>from</a:t>
            </a:r>
            <a:r>
              <a:rPr lang="fr-CA" dirty="0" smtClean="0"/>
              <a:t> CEOS </a:t>
            </a:r>
            <a:r>
              <a:rPr lang="fr-CA" dirty="0" err="1" smtClean="0"/>
              <a:t>agencies</a:t>
            </a:r>
            <a:r>
              <a:rPr lang="fr-CA" dirty="0" smtClean="0"/>
              <a:t> – to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included</a:t>
            </a:r>
            <a:r>
              <a:rPr lang="fr-CA" dirty="0" smtClean="0"/>
              <a:t> in the </a:t>
            </a:r>
            <a:r>
              <a:rPr lang="fr-CA" dirty="0" err="1" smtClean="0"/>
              <a:t>ToRs</a:t>
            </a:r>
            <a:r>
              <a:rPr lang="fr-CA" dirty="0" smtClean="0"/>
              <a:t>)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dirty="0" err="1" smtClean="0"/>
              <a:t>build</a:t>
            </a:r>
            <a:r>
              <a:rPr lang="fr-CA" dirty="0" smtClean="0"/>
              <a:t> </a:t>
            </a:r>
            <a:r>
              <a:rPr lang="fr-CA" b="1" dirty="0" err="1" smtClean="0"/>
              <a:t>users</a:t>
            </a:r>
            <a:r>
              <a:rPr lang="fr-CA" b="1" dirty="0" smtClean="0"/>
              <a:t> </a:t>
            </a:r>
            <a:r>
              <a:rPr lang="fr-CA" b="1" dirty="0" err="1" smtClean="0"/>
              <a:t>capacity</a:t>
            </a:r>
            <a:r>
              <a:rPr lang="fr-CA" dirty="0" smtClean="0"/>
              <a:t>, how do </a:t>
            </a:r>
            <a:r>
              <a:rPr lang="fr-CA" dirty="0" err="1" smtClean="0"/>
              <a:t>we</a:t>
            </a:r>
            <a:r>
              <a:rPr lang="fr-CA" dirty="0" smtClean="0"/>
              <a:t> use </a:t>
            </a:r>
            <a:r>
              <a:rPr lang="fr-CA" dirty="0" err="1" smtClean="0"/>
              <a:t>our</a:t>
            </a:r>
            <a:r>
              <a:rPr lang="fr-CA" dirty="0" smtClean="0"/>
              <a:t> </a:t>
            </a:r>
            <a:r>
              <a:rPr lang="fr-CA" dirty="0" err="1" smtClean="0"/>
              <a:t>assets</a:t>
            </a:r>
            <a:r>
              <a:rPr lang="fr-CA" dirty="0" smtClean="0"/>
              <a:t> and bodies?</a:t>
            </a:r>
          </a:p>
          <a:p>
            <a:r>
              <a:rPr lang="fr-CA" dirty="0" smtClean="0"/>
              <a:t>How do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b="1" dirty="0" err="1" smtClean="0"/>
              <a:t>communicate</a:t>
            </a:r>
            <a:r>
              <a:rPr lang="fr-CA" dirty="0" smtClean="0"/>
              <a:t> </a:t>
            </a:r>
            <a:r>
              <a:rPr lang="fr-CA" dirty="0" err="1" smtClean="0"/>
              <a:t>with</a:t>
            </a:r>
            <a:r>
              <a:rPr lang="fr-CA" dirty="0" smtClean="0"/>
              <a:t> value ?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79644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667000" y="5778677"/>
            <a:ext cx="57912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i="1" dirty="0" smtClean="0"/>
              <a:t>* In compliance with CEOS New Initiatives Process Paper</a:t>
            </a:r>
          </a:p>
          <a:p>
            <a:endParaRPr lang="fr-CA" sz="1600" b="1" i="1" dirty="0" smtClean="0"/>
          </a:p>
          <a:p>
            <a:pPr marL="0" indent="0">
              <a:buNone/>
            </a:pPr>
            <a:r>
              <a:rPr lang="fr-CA" sz="1600" b="1" i="1" dirty="0" smtClean="0"/>
              <a:t>		</a:t>
            </a:r>
            <a:br>
              <a:rPr lang="fr-CA" sz="1600" b="1" i="1" dirty="0" smtClean="0"/>
            </a:br>
            <a:r>
              <a:rPr lang="fr-CA" sz="1600" b="1" i="1" dirty="0" smtClean="0"/>
              <a:t>		</a:t>
            </a:r>
            <a:r>
              <a:rPr lang="fr-CA" sz="1600" b="1" i="1" dirty="0"/>
              <a:t> </a:t>
            </a:r>
            <a:endParaRPr lang="fr-CA" sz="1600" b="1" i="1" dirty="0" smtClean="0"/>
          </a:p>
          <a:p>
            <a:pPr marL="0" indent="0">
              <a:buNone/>
            </a:pPr>
            <a:r>
              <a:rPr lang="fr-CA" sz="1600" b="1" i="1" dirty="0" smtClean="0"/>
              <a:t>			</a:t>
            </a:r>
          </a:p>
          <a:p>
            <a:pPr marL="0" indent="0">
              <a:buNone/>
            </a:pPr>
            <a:endParaRPr lang="en-CA" sz="1600" b="1" i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4953000" cy="533400"/>
          </a:xfrm>
        </p:spPr>
        <p:txBody>
          <a:bodyPr/>
          <a:lstStyle/>
          <a:p>
            <a:r>
              <a:rPr lang="fr-CA" dirty="0" err="1" smtClean="0"/>
              <a:t>Proposed</a:t>
            </a:r>
            <a:r>
              <a:rPr lang="fr-CA" dirty="0"/>
              <a:t> </a:t>
            </a:r>
            <a:r>
              <a:rPr lang="fr-CA" dirty="0" err="1" smtClean="0"/>
              <a:t>Next</a:t>
            </a:r>
            <a:r>
              <a:rPr lang="fr-CA" dirty="0" smtClean="0"/>
              <a:t> </a:t>
            </a:r>
            <a:r>
              <a:rPr lang="fr-CA" dirty="0" err="1" smtClean="0"/>
              <a:t>Steps</a:t>
            </a:r>
            <a:endParaRPr lang="fr-CA" dirty="0" smtClean="0"/>
          </a:p>
          <a:p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09206"/>
              </p:ext>
            </p:extLst>
          </p:nvPr>
        </p:nvGraphicFramePr>
        <p:xfrm>
          <a:off x="1219200" y="1981200"/>
          <a:ext cx="7239000" cy="3352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57800"/>
                <a:gridCol w="1981200"/>
              </a:tblGrid>
              <a:tr h="866454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Official call to </a:t>
                      </a:r>
                      <a:r>
                        <a:rPr lang="fr-CA" sz="1800" b="1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join</a:t>
                      </a:r>
                      <a:r>
                        <a:rPr lang="fr-CA" sz="1800" b="1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the </a:t>
                      </a:r>
                      <a:r>
                        <a:rPr lang="fr-CA" sz="1800" b="1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definition</a:t>
                      </a:r>
                      <a:r>
                        <a:rPr lang="fr-CA" sz="1800" b="1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800" b="1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Nov</a:t>
                      </a:r>
                      <a:r>
                        <a:rPr lang="fr-CA" sz="1800" b="1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2016</a:t>
                      </a:r>
                      <a:endParaRPr lang="en-CA" sz="1800" b="1" dirty="0">
                        <a:solidFill>
                          <a:srgbClr val="002569"/>
                        </a:solidFill>
                        <a:latin typeface="+mj-lt"/>
                        <a:sym typeface="Arial Bold"/>
                      </a:endParaRPr>
                    </a:p>
                  </a:txBody>
                  <a:tcPr anchor="ctr"/>
                </a:tc>
              </a:tr>
              <a:tr h="791110">
                <a:tc>
                  <a:txBody>
                    <a:bodyPr/>
                    <a:lstStyle/>
                    <a:p>
                      <a:pPr algn="l"/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Provide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an Ad Hoc Team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proposal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to CEOS Sec* </a:t>
                      </a:r>
                      <a:endParaRPr lang="en-CA" sz="1800" b="0" dirty="0">
                        <a:solidFill>
                          <a:srgbClr val="002569"/>
                        </a:solidFill>
                        <a:latin typeface="+mj-lt"/>
                        <a:sym typeface="Arial Bol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Jan – Mar 2017</a:t>
                      </a:r>
                      <a:endParaRPr lang="en-CA" sz="1800" b="0" dirty="0">
                        <a:solidFill>
                          <a:srgbClr val="002569"/>
                        </a:solidFill>
                        <a:latin typeface="+mj-lt"/>
                        <a:sym typeface="Arial Bold"/>
                      </a:endParaRPr>
                    </a:p>
                  </a:txBody>
                  <a:tcPr anchor="ctr"/>
                </a:tc>
              </a:tr>
              <a:tr h="1695236">
                <a:tc>
                  <a:txBody>
                    <a:bodyPr/>
                    <a:lstStyle/>
                    <a:p>
                      <a:pPr algn="l"/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Request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Ad Hoc Team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endorsement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and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Agencies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commitment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to support *</a:t>
                      </a:r>
                    </a:p>
                    <a:p>
                      <a:pPr lvl="1" algn="l"/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Including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delivery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of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TORs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,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success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</a:t>
                      </a:r>
                      <a:b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</a:b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     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measures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and a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draft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</a:t>
                      </a:r>
                      <a:r>
                        <a:rPr lang="fr-CA" sz="1800" b="0" dirty="0" err="1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work</a:t>
                      </a:r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 plan </a:t>
                      </a:r>
                      <a:endParaRPr lang="en-CA" sz="1800" b="0" dirty="0">
                        <a:solidFill>
                          <a:srgbClr val="002569"/>
                        </a:solidFill>
                        <a:latin typeface="+mj-lt"/>
                        <a:sym typeface="Arial Bol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800" b="0" dirty="0" smtClean="0">
                          <a:solidFill>
                            <a:srgbClr val="002569"/>
                          </a:solidFill>
                          <a:latin typeface="+mj-lt"/>
                          <a:sym typeface="Arial Bold"/>
                        </a:rPr>
                        <a:t>SIT-32 (April 2017)</a:t>
                      </a:r>
                      <a:endParaRPr lang="en-CA" sz="1800" b="0" dirty="0">
                        <a:solidFill>
                          <a:srgbClr val="002569"/>
                        </a:solidFill>
                        <a:latin typeface="+mj-lt"/>
                        <a:sym typeface="Arial Bold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90600" y="1351857"/>
            <a:ext cx="3581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sz="2000" b="1" dirty="0" err="1" smtClean="0">
                <a:latin typeface="+mj-lt"/>
              </a:rPr>
              <a:t>Create</a:t>
            </a:r>
            <a:r>
              <a:rPr lang="fr-CA" sz="2000" b="1" dirty="0" smtClean="0">
                <a:latin typeface="+mj-lt"/>
              </a:rPr>
              <a:t> </a:t>
            </a:r>
            <a:r>
              <a:rPr lang="fr-CA" sz="2000" b="1" dirty="0">
                <a:latin typeface="+mj-lt"/>
              </a:rPr>
              <a:t>the </a:t>
            </a:r>
            <a:r>
              <a:rPr lang="fr-CA" sz="2000" b="1" dirty="0" smtClean="0">
                <a:latin typeface="+mj-lt"/>
              </a:rPr>
              <a:t>Ad </a:t>
            </a:r>
            <a:r>
              <a:rPr lang="fr-CA" sz="2000" b="1" dirty="0">
                <a:latin typeface="+mj-lt"/>
              </a:rPr>
              <a:t>hoc Team</a:t>
            </a:r>
            <a:endParaRPr lang="en-CA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848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4953000" cy="533400"/>
          </a:xfrm>
        </p:spPr>
        <p:txBody>
          <a:bodyPr/>
          <a:lstStyle/>
          <a:p>
            <a:r>
              <a:rPr lang="fr-CA" dirty="0" err="1" smtClean="0"/>
              <a:t>Proposed</a:t>
            </a:r>
            <a:r>
              <a:rPr lang="fr-CA" dirty="0"/>
              <a:t> </a:t>
            </a:r>
            <a:r>
              <a:rPr lang="fr-CA" dirty="0" err="1" smtClean="0"/>
              <a:t>Next</a:t>
            </a:r>
            <a:r>
              <a:rPr lang="fr-CA" dirty="0" smtClean="0"/>
              <a:t> </a:t>
            </a:r>
            <a:r>
              <a:rPr lang="fr-CA" dirty="0" err="1" smtClean="0"/>
              <a:t>Steps</a:t>
            </a:r>
            <a:endParaRPr lang="fr-CA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1371600"/>
            <a:ext cx="7848600" cy="5105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457200" indent="-457200" defTabSz="914400">
              <a:buFont typeface="+mj-lt"/>
              <a:buAutoNum type="arabicPeriod" startAt="2"/>
            </a:pPr>
            <a:r>
              <a:rPr lang="en-CA" sz="2200" b="1" dirty="0" smtClean="0"/>
              <a:t>Concurrently, continue to:</a:t>
            </a:r>
          </a:p>
          <a:p>
            <a:pPr marL="0" indent="0" defTabSz="914400">
              <a:buFont typeface="Arial"/>
              <a:buNone/>
            </a:pPr>
            <a:r>
              <a:rPr lang="en-CA" sz="2200" dirty="0" smtClean="0"/>
              <a:t> </a:t>
            </a:r>
          </a:p>
          <a:p>
            <a:pPr defTabSz="914400"/>
            <a:r>
              <a:rPr lang="en-CA" sz="2200" b="1" dirty="0"/>
              <a:t>E</a:t>
            </a:r>
            <a:r>
              <a:rPr lang="en-CA" sz="2200" b="1" dirty="0" smtClean="0"/>
              <a:t>ngage</a:t>
            </a:r>
            <a:r>
              <a:rPr lang="en-CA" sz="2200" dirty="0" smtClean="0"/>
              <a:t> through GEO and relevant partners, including the gap analysis between SDGs and CEOS Work Plan</a:t>
            </a:r>
          </a:p>
          <a:p>
            <a:pPr defTabSz="914400"/>
            <a:r>
              <a:rPr lang="fr-CA" sz="2200" b="1" dirty="0" err="1" smtClean="0"/>
              <a:t>Showcase</a:t>
            </a:r>
            <a:r>
              <a:rPr lang="fr-CA" sz="2200" dirty="0" smtClean="0"/>
              <a:t> the impact of </a:t>
            </a:r>
            <a:r>
              <a:rPr lang="fr-CA" sz="2200" dirty="0" err="1" smtClean="0"/>
              <a:t>space-based</a:t>
            </a:r>
            <a:r>
              <a:rPr lang="fr-CA" sz="2200" dirty="0" smtClean="0"/>
              <a:t> EO for </a:t>
            </a:r>
            <a:r>
              <a:rPr lang="fr-CA" sz="2200" dirty="0" err="1" smtClean="0"/>
              <a:t>SDGs</a:t>
            </a:r>
            <a:r>
              <a:rPr lang="fr-CA" sz="2200" dirty="0" smtClean="0"/>
              <a:t>, </a:t>
            </a:r>
            <a:r>
              <a:rPr lang="fr-CA" sz="2200" dirty="0" err="1" smtClean="0"/>
              <a:t>including</a:t>
            </a:r>
            <a:r>
              <a:rPr lang="fr-CA" sz="2200" dirty="0" smtClean="0"/>
              <a:t> CEOS session on </a:t>
            </a:r>
            <a:r>
              <a:rPr lang="fr-CA" sz="2200" dirty="0" err="1" smtClean="0"/>
              <a:t>SDGs</a:t>
            </a:r>
            <a:r>
              <a:rPr lang="fr-CA" sz="2200" dirty="0" smtClean="0"/>
              <a:t> at ISRSE in Pretoria in April 2017</a:t>
            </a:r>
          </a:p>
          <a:p>
            <a:pPr defTabSz="914400"/>
            <a:r>
              <a:rPr lang="fr-CA" sz="2200" b="1" dirty="0" err="1" smtClean="0"/>
              <a:t>Build</a:t>
            </a:r>
            <a:r>
              <a:rPr lang="fr-CA" sz="2200" b="1" dirty="0" smtClean="0"/>
              <a:t> </a:t>
            </a:r>
            <a:r>
              <a:rPr lang="fr-CA" sz="2200" b="1" dirty="0" err="1" smtClean="0"/>
              <a:t>capacity</a:t>
            </a:r>
            <a:r>
              <a:rPr lang="fr-CA" sz="2200" dirty="0" smtClean="0"/>
              <a:t>, </a:t>
            </a:r>
            <a:r>
              <a:rPr lang="fr-CA" sz="2200" dirty="0" err="1" smtClean="0"/>
              <a:t>including</a:t>
            </a:r>
            <a:r>
              <a:rPr lang="fr-CA" sz="2200" dirty="0" smtClean="0"/>
              <a:t> </a:t>
            </a:r>
            <a:r>
              <a:rPr lang="fr-CA" sz="2200" dirty="0" err="1" smtClean="0"/>
              <a:t>Colombia</a:t>
            </a:r>
            <a:r>
              <a:rPr lang="fr-CA" sz="2200" dirty="0" smtClean="0"/>
              <a:t> and </a:t>
            </a:r>
            <a:r>
              <a:rPr lang="fr-CA" sz="2200" dirty="0" err="1" smtClean="0"/>
              <a:t>Swiss</a:t>
            </a:r>
            <a:r>
              <a:rPr lang="fr-CA" sz="2200" dirty="0" smtClean="0"/>
              <a:t> </a:t>
            </a:r>
            <a:r>
              <a:rPr lang="fr-CA" sz="2200" dirty="0" err="1" smtClean="0"/>
              <a:t>datacube</a:t>
            </a:r>
            <a:endParaRPr lang="fr-CA" sz="2200" dirty="0" smtClean="0"/>
          </a:p>
          <a:p>
            <a:pPr defTabSz="914400"/>
            <a:r>
              <a:rPr lang="fr-CA" sz="2200" b="1" dirty="0" err="1" smtClean="0"/>
              <a:t>Coordinate</a:t>
            </a:r>
            <a:r>
              <a:rPr lang="fr-CA" sz="2200" b="1" dirty="0" smtClean="0"/>
              <a:t> CEOS efforts/</a:t>
            </a:r>
            <a:r>
              <a:rPr lang="fr-CA" sz="2200" b="1" dirty="0" err="1" smtClean="0"/>
              <a:t>activities</a:t>
            </a:r>
            <a:r>
              <a:rPr lang="fr-CA" sz="2200" b="1" dirty="0" smtClean="0"/>
              <a:t> </a:t>
            </a:r>
            <a:r>
              <a:rPr lang="fr-CA" sz="2200" b="1" dirty="0" err="1" smtClean="0"/>
              <a:t>with</a:t>
            </a:r>
            <a:r>
              <a:rPr lang="fr-CA" sz="2200" b="1" dirty="0" smtClean="0"/>
              <a:t> </a:t>
            </a:r>
            <a:r>
              <a:rPr lang="fr-CA" sz="2200" b="1" dirty="0" err="1" smtClean="0"/>
              <a:t>other</a:t>
            </a:r>
            <a:r>
              <a:rPr lang="fr-CA" sz="2200" b="1" dirty="0" smtClean="0"/>
              <a:t> CEOS WG </a:t>
            </a:r>
            <a:r>
              <a:rPr lang="fr-CA" sz="2200" dirty="0" smtClean="0"/>
              <a:t>(</a:t>
            </a:r>
            <a:r>
              <a:rPr lang="fr-CA" sz="2200" dirty="0" err="1" smtClean="0"/>
              <a:t>Climate</a:t>
            </a:r>
            <a:r>
              <a:rPr lang="fr-CA" sz="2200" dirty="0" smtClean="0"/>
              <a:t>, </a:t>
            </a:r>
            <a:r>
              <a:rPr lang="fr-CA" sz="2200" dirty="0" err="1" smtClean="0"/>
              <a:t>Disasters</a:t>
            </a:r>
            <a:r>
              <a:rPr lang="fr-CA" sz="2200" dirty="0" smtClean="0"/>
              <a:t>, </a:t>
            </a:r>
            <a:r>
              <a:rPr lang="fr-CA" sz="2200" dirty="0" err="1" smtClean="0"/>
              <a:t>CapD</a:t>
            </a:r>
            <a:r>
              <a:rPr lang="fr-CA" sz="2200" dirty="0" smtClean="0"/>
              <a:t>, etc.): links to </a:t>
            </a:r>
            <a:r>
              <a:rPr lang="fr-CA" sz="2200" dirty="0" err="1" smtClean="0"/>
              <a:t>be</a:t>
            </a:r>
            <a:r>
              <a:rPr lang="fr-CA" sz="2200" dirty="0" smtClean="0"/>
              <a:t> </a:t>
            </a:r>
            <a:r>
              <a:rPr lang="fr-CA" sz="2200" dirty="0" err="1" smtClean="0"/>
              <a:t>created</a:t>
            </a:r>
            <a:endParaRPr lang="fr-CA" sz="2200" dirty="0" smtClean="0"/>
          </a:p>
          <a:p>
            <a:pPr defTabSz="914400"/>
            <a:r>
              <a:rPr lang="fr-CA" sz="2200" b="1" dirty="0" err="1" smtClean="0"/>
              <a:t>Communicate</a:t>
            </a:r>
            <a:r>
              <a:rPr lang="fr-CA" sz="2200" dirty="0" smtClean="0"/>
              <a:t> the CEOS </a:t>
            </a:r>
            <a:r>
              <a:rPr lang="fr-CA" sz="2200" dirty="0" err="1" smtClean="0"/>
              <a:t>successes</a:t>
            </a:r>
            <a:r>
              <a:rPr lang="fr-CA" sz="2200" dirty="0" smtClean="0"/>
              <a:t>, </a:t>
            </a:r>
            <a:r>
              <a:rPr lang="fr-CA" sz="2200" dirty="0" err="1" smtClean="0"/>
              <a:t>including</a:t>
            </a:r>
            <a:r>
              <a:rPr lang="fr-CA" sz="2200" dirty="0" smtClean="0"/>
              <a:t> the compendium of CEOS </a:t>
            </a:r>
            <a:r>
              <a:rPr lang="fr-CA" sz="2200" dirty="0" err="1" smtClean="0"/>
              <a:t>agencies</a:t>
            </a:r>
            <a:r>
              <a:rPr lang="fr-CA" sz="2200" dirty="0" smtClean="0"/>
              <a:t> </a:t>
            </a:r>
            <a:r>
              <a:rPr lang="fr-CA" sz="2200" dirty="0" err="1" smtClean="0"/>
              <a:t>examples</a:t>
            </a:r>
            <a:endParaRPr lang="fr-CA" sz="2200" dirty="0" smtClean="0"/>
          </a:p>
          <a:p>
            <a:pPr lvl="1" defTabSz="914400">
              <a:buFontTx/>
              <a:buChar char="-"/>
            </a:pPr>
            <a:endParaRPr lang="en-CA" sz="2200" dirty="0" smtClean="0"/>
          </a:p>
        </p:txBody>
      </p:sp>
    </p:spTree>
    <p:extLst>
      <p:ext uri="{BB962C8B-B14F-4D97-AF65-F5344CB8AC3E}">
        <p14:creationId xmlns:p14="http://schemas.microsoft.com/office/powerpoint/2010/main" val="42286780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9577</TotalTime>
  <Words>947</Words>
  <Application>Microsoft Macintosh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UN Sustainable Development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181</cp:revision>
  <dcterms:modified xsi:type="dcterms:W3CDTF">2016-10-31T20:21:08Z</dcterms:modified>
</cp:coreProperties>
</file>