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76" r:id="rId5"/>
    <p:sldId id="281" r:id="rId6"/>
    <p:sldId id="277" r:id="rId7"/>
    <p:sldId id="279" r:id="rId8"/>
    <p:sldId id="278" r:id="rId9"/>
    <p:sldId id="282" r:id="rId10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blat, Flora (L&amp;W, Black Mountain)" initials="KF(BM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239"/>
    <p:restoredTop sz="94706"/>
  </p:normalViewPr>
  <p:slideViewPr>
    <p:cSldViewPr>
      <p:cViewPr>
        <p:scale>
          <a:sx n="76" d="100"/>
          <a:sy n="76" d="100"/>
        </p:scale>
        <p:origin x="-184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21T12:15:56.620" idx="3">
    <p:pos x="10" y="10"/>
    <p:text>Maybe add illustrations on the comm side?</p:text>
    <p:extLst>
      <p:ext uri="{C676402C-5697-4E1C-873F-D02D1690AC5C}">
        <p15:threadingInfo xmlns:p15="http://schemas.microsoft.com/office/powerpoint/2012/main" timeZoneBias="-6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16, 1-2 November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a/url?sa=i&amp;rct=j&amp;q=&amp;esrc=s&amp;source=images&amp;cd=&amp;cad=rja&amp;uact=8&amp;ved=0ahUKEwiC-fjaheXPAhVDzIMKHWDdBQwQjRwIBw&amp;url=http://graduateinstitute.ch/lang/en/pid/8646-1/_/events/globalhealth/accelerating-the-implementation&amp;psig=AFQjCNEeUDIk6cUSn2BLiKhSh6Sc6Du-iQ&amp;ust=147690383428787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eos.org/ourwork/other-ceos-activities/sustainable-development-goal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CA" sz="4200" b="1" dirty="0" smtClean="0">
                <a:solidFill>
                  <a:srgbClr val="FFFFFF"/>
                </a:solidFill>
                <a:latin typeface="+mj-lt"/>
              </a:rPr>
              <a:t>UN </a:t>
            </a:r>
            <a:r>
              <a:rPr lang="fr-CA" sz="4200" b="1" dirty="0" err="1" smtClean="0">
                <a:solidFill>
                  <a:srgbClr val="FFFFFF"/>
                </a:solidFill>
                <a:latin typeface="+mj-lt"/>
              </a:rPr>
              <a:t>Sustainable</a:t>
            </a:r>
            <a:r>
              <a:rPr lang="fr-CA" sz="4200" b="1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fr-CA" sz="4200" b="1" dirty="0" err="1" smtClean="0">
                <a:solidFill>
                  <a:srgbClr val="FFFFFF"/>
                </a:solidFill>
                <a:latin typeface="+mj-lt"/>
              </a:rPr>
              <a:t>Development</a:t>
            </a:r>
            <a:r>
              <a:rPr lang="fr-CA" sz="4200" b="1" dirty="0" smtClean="0">
                <a:solidFill>
                  <a:srgbClr val="FFFFFF"/>
                </a:solidFill>
                <a:latin typeface="+mj-lt"/>
              </a:rPr>
              <a:t> Goals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fr-CA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3.3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CA" dirty="0" err="1" smtClean="0"/>
              <a:t>Where</a:t>
            </a:r>
            <a:r>
              <a:rPr lang="fr-CA" dirty="0" smtClean="0"/>
              <a:t> </a:t>
            </a:r>
            <a:r>
              <a:rPr lang="fr-CA" dirty="0" smtClean="0"/>
              <a:t>the international </a:t>
            </a:r>
            <a:r>
              <a:rPr lang="fr-CA" dirty="0" err="1" smtClean="0"/>
              <a:t>community</a:t>
            </a:r>
            <a:r>
              <a:rPr lang="fr-CA" dirty="0" smtClean="0"/>
              <a:t> and CEOS stand </a:t>
            </a:r>
            <a:r>
              <a:rPr lang="fr-CA" dirty="0" smtClean="0"/>
              <a:t>on the UN 2030 Agenda for </a:t>
            </a:r>
            <a:r>
              <a:rPr lang="fr-CA" dirty="0" err="1" smtClean="0"/>
              <a:t>Sustainable</a:t>
            </a:r>
            <a:r>
              <a:rPr lang="fr-CA" dirty="0" smtClean="0"/>
              <a:t> </a:t>
            </a:r>
            <a:r>
              <a:rPr lang="fr-CA" dirty="0" err="1" smtClean="0"/>
              <a:t>Development</a:t>
            </a:r>
            <a:endParaRPr lang="fr-CA" dirty="0" smtClean="0"/>
          </a:p>
          <a:p>
            <a:r>
              <a:rPr lang="fr-CA" dirty="0" err="1" smtClean="0"/>
              <a:t>Recommendations</a:t>
            </a:r>
            <a:r>
              <a:rPr lang="fr-CA" dirty="0" smtClean="0"/>
              <a:t> on the </a:t>
            </a:r>
            <a:r>
              <a:rPr lang="fr-CA" dirty="0" err="1" smtClean="0"/>
              <a:t>next</a:t>
            </a:r>
            <a:r>
              <a:rPr lang="fr-CA" dirty="0" smtClean="0"/>
              <a:t> </a:t>
            </a:r>
            <a:r>
              <a:rPr lang="fr-CA" dirty="0" err="1" smtClean="0"/>
              <a:t>steps</a:t>
            </a:r>
            <a:endParaRPr lang="fr-CA" dirty="0" smtClean="0"/>
          </a:p>
          <a:p>
            <a:endParaRPr lang="fr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Outline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733800"/>
            <a:ext cx="7696200" cy="2308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>
            <a:softEdge rad="63500"/>
          </a:effectLst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rmAutofit fontScale="92500" lnSpcReduction="20000"/>
          </a:bodyPr>
          <a:lstStyle/>
          <a:p>
            <a:pPr algn="ctr" rtl="0" latinLnBrk="1" hangingPunct="0"/>
            <a:r>
              <a:rPr lang="fr-CA" dirty="0"/>
              <a:t> </a:t>
            </a:r>
            <a:r>
              <a:rPr lang="fr-CA" dirty="0" smtClean="0"/>
              <a:t>             </a:t>
            </a:r>
          </a:p>
          <a:p>
            <a:pPr algn="ctr" rtl="0" latinLnBrk="1" hangingPunct="0"/>
            <a:r>
              <a:rPr lang="fr-CA" dirty="0" smtClean="0"/>
              <a:t>          </a:t>
            </a:r>
            <a:r>
              <a:rPr lang="fr-CA" dirty="0" err="1" smtClean="0"/>
              <a:t>SDGs</a:t>
            </a:r>
            <a:r>
              <a:rPr lang="fr-CA" dirty="0" smtClean="0"/>
              <a:t> </a:t>
            </a:r>
            <a:r>
              <a:rPr lang="fr-CA" dirty="0" err="1" smtClean="0"/>
              <a:t>represent</a:t>
            </a:r>
            <a:r>
              <a:rPr lang="en-CA" dirty="0" smtClean="0"/>
              <a:t> </a:t>
            </a:r>
            <a:r>
              <a:rPr lang="en-CA" dirty="0"/>
              <a:t>a clear opportunity for generating greater coherence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between </a:t>
            </a:r>
            <a:r>
              <a:rPr lang="en-CA" dirty="0"/>
              <a:t>space-based EO and </a:t>
            </a:r>
            <a:r>
              <a:rPr lang="en-CA" dirty="0" smtClean="0"/>
              <a:t>society, environment and economy</a:t>
            </a:r>
            <a:br>
              <a:rPr lang="en-CA" dirty="0" smtClean="0"/>
            </a:br>
            <a:r>
              <a:rPr lang="en-CA" dirty="0" smtClean="0"/>
              <a:t> policy issues.</a:t>
            </a:r>
          </a:p>
          <a:p>
            <a:pPr algn="ctr" rtl="0" latinLnBrk="1" hangingPunct="0"/>
            <a:endParaRPr lang="en-CA" dirty="0"/>
          </a:p>
          <a:p>
            <a:pPr algn="ctr" rtl="0" latinLnBrk="1" hangingPunct="0"/>
            <a:r>
              <a:rPr lang="en-CA" dirty="0" smtClean="0"/>
              <a:t>Space-based EO can </a:t>
            </a:r>
            <a:r>
              <a:rPr lang="en-CA" dirty="0"/>
              <a:t>play </a:t>
            </a:r>
            <a:r>
              <a:rPr lang="en-CA" dirty="0" smtClean="0"/>
              <a:t>insightful </a:t>
            </a:r>
            <a:r>
              <a:rPr lang="en-CA" dirty="0"/>
              <a:t>roles in monitoring targets, </a:t>
            </a:r>
            <a:endParaRPr lang="en-CA" dirty="0" smtClean="0"/>
          </a:p>
          <a:p>
            <a:pPr algn="ctr" rtl="0" latinLnBrk="1" hangingPunct="0"/>
            <a:r>
              <a:rPr lang="en-CA" dirty="0" smtClean="0"/>
              <a:t>planning</a:t>
            </a:r>
            <a:r>
              <a:rPr lang="en-CA" dirty="0"/>
              <a:t>, </a:t>
            </a:r>
            <a:r>
              <a:rPr lang="en-CA" dirty="0" smtClean="0"/>
              <a:t>tracking </a:t>
            </a:r>
            <a:r>
              <a:rPr lang="en-CA" dirty="0"/>
              <a:t>progress, and helping nations and other stakeholders </a:t>
            </a:r>
            <a:r>
              <a:rPr lang="en-CA" dirty="0" smtClean="0"/>
              <a:t>make</a:t>
            </a:r>
            <a:br>
              <a:rPr lang="en-CA" dirty="0" smtClean="0"/>
            </a:br>
            <a:r>
              <a:rPr lang="en-CA" dirty="0" smtClean="0"/>
              <a:t> informed </a:t>
            </a:r>
            <a:r>
              <a:rPr lang="en-CA" dirty="0"/>
              <a:t>decisions, plans, and on-going adjustments that will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contribute toward </a:t>
            </a:r>
            <a:r>
              <a:rPr lang="en-CA" dirty="0"/>
              <a:t>achieving </a:t>
            </a:r>
            <a:r>
              <a:rPr lang="en-CA" dirty="0" smtClean="0"/>
              <a:t>the SDGs</a:t>
            </a:r>
          </a:p>
          <a:p>
            <a:pPr algn="ctr" rtl="0" latinLnBrk="1" hangingPunct="0"/>
            <a:r>
              <a:rPr lang="en-CA" dirty="0" smtClean="0"/>
              <a:t> </a:t>
            </a:r>
          </a:p>
          <a:p>
            <a:pPr algn="ctr" rtl="0" latinLnBrk="1" hangingPunct="0"/>
            <a:endParaRPr lang="fr-CA" dirty="0"/>
          </a:p>
          <a:p>
            <a:pPr algn="ctr" rtl="0" latinLnBrk="1" hangingPunct="0"/>
            <a:endParaRPr lang="fr-CA" dirty="0"/>
          </a:p>
        </p:txBody>
      </p:sp>
      <p:pic>
        <p:nvPicPr>
          <p:cNvPr id="9" name="Picture 6" descr="Image result for sd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" b="14834"/>
          <a:stretch/>
        </p:blipFill>
        <p:spPr bwMode="auto">
          <a:xfrm>
            <a:off x="6553200" y="2365412"/>
            <a:ext cx="1456305" cy="78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0317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 GLOBAL Context</a:t>
            </a:r>
          </a:p>
          <a:p>
            <a:r>
              <a:rPr lang="en-US" dirty="0" smtClean="0"/>
              <a:t>The 17 Goals and 169 targets were approved by the UN General Assembly in September 2015</a:t>
            </a:r>
          </a:p>
          <a:p>
            <a:r>
              <a:rPr lang="en-US" dirty="0" smtClean="0"/>
              <a:t>June 2016, first progress report presented at the UN.</a:t>
            </a:r>
          </a:p>
          <a:p>
            <a:r>
              <a:rPr lang="en-US" dirty="0" smtClean="0"/>
              <a:t>231 Indicators are still being refined by custodian agencies and UN Statistical Division.</a:t>
            </a:r>
          </a:p>
          <a:p>
            <a:r>
              <a:rPr lang="en-US" dirty="0" smtClean="0"/>
              <a:t>Global political impetus is rising. A wealth of actors are getting involved and proposing initiatives. </a:t>
            </a:r>
          </a:p>
          <a:p>
            <a:pPr marL="0" indent="0">
              <a:buNone/>
            </a:pPr>
            <a:r>
              <a:rPr lang="en-US" b="1" dirty="0" smtClean="0"/>
              <a:t>The NATIONAL Context</a:t>
            </a:r>
          </a:p>
          <a:p>
            <a:r>
              <a:rPr lang="en-US" dirty="0" smtClean="0"/>
              <a:t>22 </a:t>
            </a:r>
            <a:r>
              <a:rPr lang="en-US" dirty="0"/>
              <a:t>countries have already reported on </a:t>
            </a:r>
            <a:r>
              <a:rPr lang="en-US" dirty="0" smtClean="0"/>
              <a:t>progress voluntarily  </a:t>
            </a:r>
            <a:r>
              <a:rPr lang="en-US" dirty="0"/>
              <a:t>(Columbia, China, Norway, Germany</a:t>
            </a:r>
            <a:r>
              <a:rPr lang="en-US" dirty="0" smtClean="0"/>
              <a:t>, </a:t>
            </a:r>
            <a:r>
              <a:rPr lang="en-US" dirty="0"/>
              <a:t>Finland, </a:t>
            </a:r>
            <a:r>
              <a:rPr lang="en-US" dirty="0" smtClean="0"/>
              <a:t>Samoa…)</a:t>
            </a:r>
            <a:endParaRPr lang="en-US" dirty="0"/>
          </a:p>
          <a:p>
            <a:r>
              <a:rPr lang="en-US" dirty="0" smtClean="0"/>
              <a:t>In Japan, Australia, South Africa, the US, …, government institutions are in different stages of preparation to tackle the SDGs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SDGs – One Year Already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5942111"/>
            <a:ext cx="670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Ex: </a:t>
            </a:r>
            <a:r>
              <a:rPr lang="fr-CA" sz="1400" dirty="0" err="1" smtClean="0"/>
              <a:t>Japan</a:t>
            </a:r>
            <a:r>
              <a:rPr lang="fr-CA" sz="1400" dirty="0" smtClean="0"/>
              <a:t> has </a:t>
            </a:r>
            <a:r>
              <a:rPr lang="en-CA" sz="1400" dirty="0" smtClean="0"/>
              <a:t>SDGs Cabinet Office reporting directly to the </a:t>
            </a:r>
            <a:r>
              <a:rPr lang="en-CA" sz="1400" dirty="0"/>
              <a:t>Prime Minister's </a:t>
            </a:r>
            <a:r>
              <a:rPr lang="en-CA" sz="1400" dirty="0" smtClean="0"/>
              <a:t>Office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71839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69342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CEOS Agencies</a:t>
            </a:r>
          </a:p>
          <a:p>
            <a:r>
              <a:rPr lang="en-US" sz="1800" dirty="0" smtClean="0"/>
              <a:t>Many CEOS Agencies have either initiated or responded to national needs to further the 2030 Agenda.  </a:t>
            </a:r>
          </a:p>
          <a:p>
            <a:r>
              <a:rPr lang="en-US" sz="1800" dirty="0" smtClean="0"/>
              <a:t>Prominent members of the CEOS community have also been providing expert advice and guidance to their statistical agencies or to international </a:t>
            </a:r>
            <a:r>
              <a:rPr lang="en-US" sz="1800" dirty="0" err="1" smtClean="0"/>
              <a:t>organisations</a:t>
            </a:r>
            <a:r>
              <a:rPr lang="en-US" sz="1800" dirty="0" smtClean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943600" cy="533400"/>
          </a:xfrm>
        </p:spPr>
        <p:txBody>
          <a:bodyPr/>
          <a:lstStyle/>
          <a:p>
            <a:r>
              <a:rPr lang="en-US" dirty="0" smtClean="0"/>
              <a:t>CEOS Agencies and CEOS Engagement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239000" y="1371600"/>
            <a:ext cx="1676400" cy="2554545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CSIRO </a:t>
            </a:r>
            <a:r>
              <a:rPr lang="en-US" sz="1600" dirty="0" smtClean="0"/>
              <a:t>provided </a:t>
            </a:r>
            <a:r>
              <a:rPr lang="en-US" sz="1600" dirty="0"/>
              <a:t>‘good practice guidance’ for EO-based monitoring of indicators 15.3.1 </a:t>
            </a:r>
            <a:r>
              <a:rPr lang="en-AU" sz="1600" i="1" dirty="0" smtClean="0"/>
              <a:t>Proportion </a:t>
            </a:r>
            <a:r>
              <a:rPr lang="en-AU" sz="1600" i="1" dirty="0"/>
              <a:t>of land that is degraded over total land </a:t>
            </a:r>
            <a:r>
              <a:rPr lang="en-AU" sz="1600" i="1" dirty="0" smtClean="0"/>
              <a:t>area</a:t>
            </a:r>
            <a:endParaRPr lang="en-US" sz="1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657600"/>
            <a:ext cx="6553200" cy="2895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 smtClean="0"/>
              <a:t>CEOS </a:t>
            </a:r>
          </a:p>
          <a:p>
            <a:pPr defTabSz="914400"/>
            <a:r>
              <a:rPr lang="en-US" sz="1800" dirty="0" smtClean="0"/>
              <a:t>As decided at SIT-31, </a:t>
            </a:r>
            <a:r>
              <a:rPr lang="en-CA" sz="1800" dirty="0" smtClean="0"/>
              <a:t>CEOS has kept joining forces with GEO and UN GGIM to support </a:t>
            </a:r>
            <a:r>
              <a:rPr lang="en-US" sz="1800" dirty="0"/>
              <a:t>SDG coordination of observational </a:t>
            </a:r>
            <a:r>
              <a:rPr lang="en-US" sz="1800" dirty="0" smtClean="0"/>
              <a:t>efforts.</a:t>
            </a:r>
            <a:endParaRPr lang="en-CA" sz="1800" dirty="0" smtClean="0"/>
          </a:p>
          <a:p>
            <a:pPr defTabSz="914400"/>
            <a:r>
              <a:rPr lang="en-CA" sz="1800" dirty="0" smtClean="0"/>
              <a:t>Also focusing on top-down </a:t>
            </a:r>
            <a:r>
              <a:rPr lang="en-CA" sz="1800" dirty="0"/>
              <a:t>dialogue with relevant UN Agencies and with individual CEOS Agencies making connections within their governments</a:t>
            </a:r>
            <a:r>
              <a:rPr lang="en-CA" sz="1800" dirty="0" smtClean="0"/>
              <a:t>.</a:t>
            </a:r>
          </a:p>
          <a:p>
            <a:pPr defTabSz="914400"/>
            <a:r>
              <a:rPr lang="fr-CA" sz="1800" dirty="0" err="1" smtClean="0"/>
              <a:t>Showcasing</a:t>
            </a:r>
            <a:r>
              <a:rPr lang="fr-CA" sz="1800" dirty="0" smtClean="0"/>
              <a:t> the </a:t>
            </a:r>
            <a:r>
              <a:rPr lang="fr-CA" sz="1800" dirty="0" err="1" smtClean="0"/>
              <a:t>work</a:t>
            </a:r>
            <a:r>
              <a:rPr lang="fr-CA" sz="1800" dirty="0" smtClean="0"/>
              <a:t> of CEOS </a:t>
            </a:r>
            <a:r>
              <a:rPr lang="fr-CA" sz="1800" dirty="0" err="1" smtClean="0"/>
              <a:t>agencies</a:t>
            </a:r>
            <a:r>
              <a:rPr lang="fr-CA" sz="1800" dirty="0" smtClean="0"/>
              <a:t> on </a:t>
            </a:r>
            <a:r>
              <a:rPr lang="fr-CA" sz="1800" dirty="0" err="1" smtClean="0"/>
              <a:t>website</a:t>
            </a:r>
            <a:r>
              <a:rPr lang="fr-CA" sz="1800" dirty="0" smtClean="0"/>
              <a:t>, </a:t>
            </a:r>
          </a:p>
          <a:p>
            <a:pPr marL="357188" indent="-357188" defTabSz="914400">
              <a:buNone/>
            </a:pPr>
            <a:r>
              <a:rPr lang="fr-CA" sz="1800" dirty="0" smtClean="0"/>
              <a:t>     flyers and </a:t>
            </a:r>
            <a:r>
              <a:rPr lang="fr-CA" sz="1800" dirty="0" err="1" smtClean="0"/>
              <a:t>events</a:t>
            </a:r>
            <a:endParaRPr lang="en-US" sz="18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4807" t="5159" r="6881" b="5259"/>
          <a:stretch/>
        </p:blipFill>
        <p:spPr>
          <a:xfrm>
            <a:off x="6155900" y="4232863"/>
            <a:ext cx="2911900" cy="214696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691860" y="3268472"/>
            <a:ext cx="4585754" cy="699803"/>
            <a:chOff x="1691860" y="3268472"/>
            <a:chExt cx="4585754" cy="69980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91860" y="3268472"/>
              <a:ext cx="721681" cy="68559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37145" y="3268472"/>
              <a:ext cx="684797" cy="69392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497942" y="3268472"/>
              <a:ext cx="731304" cy="68559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5536" r="5882" b="5883"/>
            <a:stretch/>
          </p:blipFill>
          <p:spPr>
            <a:xfrm>
              <a:off x="4104221" y="3282678"/>
              <a:ext cx="679721" cy="67972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5882"/>
            <a:stretch/>
          </p:blipFill>
          <p:spPr>
            <a:xfrm>
              <a:off x="5638800" y="3282678"/>
              <a:ext cx="638814" cy="68559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86928" y="3282678"/>
              <a:ext cx="674789" cy="683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680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sz="1700" b="1" dirty="0" smtClean="0">
                <a:solidFill>
                  <a:srgbClr val="002060"/>
                </a:solidFill>
              </a:rPr>
              <a:t>CEOS </a:t>
            </a:r>
            <a:r>
              <a:rPr lang="en-AU" sz="1700" b="1" dirty="0" smtClean="0">
                <a:solidFill>
                  <a:srgbClr val="002060"/>
                </a:solidFill>
              </a:rPr>
              <a:t>communication activities: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Set </a:t>
            </a:r>
            <a:r>
              <a:rPr lang="en-AU" sz="1700" dirty="0">
                <a:solidFill>
                  <a:srgbClr val="002060"/>
                </a:solidFill>
              </a:rPr>
              <a:t>up of a dedicated webpage on CEOS website: </a:t>
            </a:r>
            <a:r>
              <a:rPr lang="en-AU" sz="1700" dirty="0">
                <a:solidFill>
                  <a:srgbClr val="002060"/>
                </a:solidFill>
                <a:hlinkClick r:id="rId2"/>
              </a:rPr>
              <a:t>http://ceos.org/ourwork/other-ceos-activities/sustainable-development-goals/</a:t>
            </a:r>
            <a:r>
              <a:rPr lang="en-AU" sz="1700" dirty="0">
                <a:solidFill>
                  <a:srgbClr val="002060"/>
                </a:solidFill>
              </a:rPr>
              <a:t> 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Created a template, and collected </a:t>
            </a:r>
            <a:r>
              <a:rPr lang="en-AU" sz="1700" dirty="0">
                <a:solidFill>
                  <a:srgbClr val="002060"/>
                </a:solidFill>
              </a:rPr>
              <a:t>examples/concrete information from CEOS </a:t>
            </a:r>
            <a:r>
              <a:rPr lang="en-AU" sz="1700" dirty="0" smtClean="0">
                <a:solidFill>
                  <a:srgbClr val="002060"/>
                </a:solidFill>
              </a:rPr>
              <a:t>agencies: a </a:t>
            </a:r>
            <a:r>
              <a:rPr lang="en-AU" sz="1700" dirty="0">
                <a:solidFill>
                  <a:srgbClr val="002060"/>
                </a:solidFill>
              </a:rPr>
              <a:t>few responses so </a:t>
            </a:r>
            <a:r>
              <a:rPr lang="en-AU" sz="1700" dirty="0" smtClean="0">
                <a:solidFill>
                  <a:srgbClr val="002060"/>
                </a:solidFill>
              </a:rPr>
              <a:t>far – more needed to continue communicating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Organised SDG side-events at all CEOS meetings (SIT-31 </a:t>
            </a:r>
            <a:r>
              <a:rPr lang="en-AU" sz="1700" dirty="0" err="1" smtClean="0">
                <a:solidFill>
                  <a:srgbClr val="002060"/>
                </a:solidFill>
              </a:rPr>
              <a:t>Frascati</a:t>
            </a:r>
            <a:r>
              <a:rPr lang="en-AU" sz="1700" dirty="0" smtClean="0">
                <a:solidFill>
                  <a:srgbClr val="002060"/>
                </a:solidFill>
              </a:rPr>
              <a:t>, STW Oxford, Plenary in Brisbane)</a:t>
            </a:r>
          </a:p>
          <a:p>
            <a:endParaRPr lang="en-AU" sz="17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AU" sz="1700" b="1" dirty="0" smtClean="0">
                <a:solidFill>
                  <a:srgbClr val="002060"/>
                </a:solidFill>
              </a:rPr>
              <a:t>CEOS active support of GEO </a:t>
            </a:r>
            <a:endParaRPr lang="en-AU" sz="1700" b="1" dirty="0" smtClean="0">
              <a:solidFill>
                <a:srgbClr val="002060"/>
              </a:solidFill>
            </a:endParaRPr>
          </a:p>
          <a:p>
            <a:r>
              <a:rPr lang="en-AU" sz="1700" dirty="0" smtClean="0">
                <a:solidFill>
                  <a:srgbClr val="002060"/>
                </a:solidFill>
              </a:rPr>
              <a:t>Active member of the </a:t>
            </a:r>
            <a:r>
              <a:rPr lang="en-AU" sz="1700" dirty="0" smtClean="0">
                <a:solidFill>
                  <a:srgbClr val="002060"/>
                </a:solidFill>
              </a:rPr>
              <a:t>GEO </a:t>
            </a:r>
            <a:r>
              <a:rPr lang="en-AU" sz="1700" dirty="0" smtClean="0">
                <a:solidFill>
                  <a:srgbClr val="002060"/>
                </a:solidFill>
              </a:rPr>
              <a:t>Initiative on the UN SDGs </a:t>
            </a:r>
            <a:r>
              <a:rPr lang="en-AU" sz="1700" dirty="0" smtClean="0">
                <a:solidFill>
                  <a:srgbClr val="002060"/>
                </a:solidFill>
              </a:rPr>
              <a:t>process:</a:t>
            </a:r>
            <a:endParaRPr lang="en-AU" sz="1700" dirty="0" smtClean="0">
              <a:solidFill>
                <a:srgbClr val="002060"/>
              </a:solidFill>
            </a:endParaRPr>
          </a:p>
          <a:p>
            <a:r>
              <a:rPr lang="en-AU" sz="1700" dirty="0" smtClean="0">
                <a:solidFill>
                  <a:srgbClr val="002060"/>
                </a:solidFill>
              </a:rPr>
              <a:t>Provided </a:t>
            </a:r>
            <a:r>
              <a:rPr lang="en-AU" sz="1700" dirty="0">
                <a:solidFill>
                  <a:srgbClr val="002060"/>
                </a:solidFill>
              </a:rPr>
              <a:t>inputs to key documents (4-pager for a dedicated side-meeting at the UN 47</a:t>
            </a:r>
            <a:r>
              <a:rPr lang="en-AU" sz="1700" baseline="30000" dirty="0">
                <a:solidFill>
                  <a:srgbClr val="002060"/>
                </a:solidFill>
              </a:rPr>
              <a:t>th</a:t>
            </a:r>
            <a:r>
              <a:rPr lang="en-AU" sz="1700" dirty="0">
                <a:solidFill>
                  <a:srgbClr val="002060"/>
                </a:solidFill>
              </a:rPr>
              <a:t> UNSC meeting (March 16); Data Cube proposal for the Implementation Plan – to be kept for the Work Plan</a:t>
            </a:r>
            <a:r>
              <a:rPr lang="en-AU" sz="1700" dirty="0" smtClean="0">
                <a:solidFill>
                  <a:srgbClr val="002060"/>
                </a:solidFill>
              </a:rPr>
              <a:t>), and support to key events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Exchanged key </a:t>
            </a:r>
            <a:r>
              <a:rPr lang="en-AU" sz="1700" dirty="0">
                <a:solidFill>
                  <a:srgbClr val="002060"/>
                </a:solidFill>
              </a:rPr>
              <a:t>information </a:t>
            </a:r>
            <a:r>
              <a:rPr lang="en-AU" sz="1700" dirty="0" smtClean="0">
                <a:solidFill>
                  <a:srgbClr val="002060"/>
                </a:solidFill>
              </a:rPr>
              <a:t>on CEOS agencies activities (CSIRO </a:t>
            </a:r>
            <a:r>
              <a:rPr lang="en-AU" sz="1700" dirty="0">
                <a:solidFill>
                  <a:srgbClr val="002060"/>
                </a:solidFill>
              </a:rPr>
              <a:t>and ABS work for Australia, </a:t>
            </a:r>
            <a:r>
              <a:rPr lang="en-AU" sz="1700" dirty="0" smtClean="0">
                <a:solidFill>
                  <a:srgbClr val="002060"/>
                </a:solidFill>
              </a:rPr>
              <a:t>JAXA co-lead of GI18, ESA webpage on EO, etc.),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Supported the survey led by GEO Programme Board to identify how space-based EO can support SDGs</a:t>
            </a:r>
            <a:endParaRPr lang="en-AU" sz="1700" dirty="0">
              <a:solidFill>
                <a:srgbClr val="002060"/>
              </a:solidFill>
            </a:endParaRPr>
          </a:p>
          <a:p>
            <a:endParaRPr lang="en-CA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Taking</a:t>
            </a:r>
            <a:r>
              <a:rPr lang="fr-CA" dirty="0" smtClean="0"/>
              <a:t> Stock of </a:t>
            </a:r>
            <a:r>
              <a:rPr lang="fr-CA" dirty="0" err="1" smtClean="0"/>
              <a:t>Year</a:t>
            </a:r>
            <a:r>
              <a:rPr lang="fr-CA" dirty="0" smtClean="0"/>
              <a:t> 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84143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/>
              <a:t>A  more formal, coherent and </a:t>
            </a:r>
            <a:r>
              <a:rPr lang="en-CA" sz="2400" dirty="0" smtClean="0"/>
              <a:t>consistent </a:t>
            </a:r>
            <a:r>
              <a:rPr lang="en-CA" sz="2400" dirty="0"/>
              <a:t>approach is now required for CEOS to have a greater impact </a:t>
            </a:r>
          </a:p>
          <a:p>
            <a:r>
              <a:rPr lang="fr-CA" sz="2400" dirty="0" smtClean="0"/>
              <a:t>As </a:t>
            </a:r>
            <a:r>
              <a:rPr lang="fr-CA" sz="2400" dirty="0" err="1" smtClean="0"/>
              <a:t>discussed</a:t>
            </a:r>
            <a:r>
              <a:rPr lang="fr-CA" sz="2400" dirty="0" smtClean="0"/>
              <a:t> at SIT TW in </a:t>
            </a:r>
            <a:r>
              <a:rPr lang="fr-CA" sz="2400" dirty="0" err="1" smtClean="0"/>
              <a:t>September</a:t>
            </a:r>
            <a:r>
              <a:rPr lang="fr-CA" sz="2400" dirty="0" smtClean="0"/>
              <a:t> 2017:</a:t>
            </a:r>
          </a:p>
          <a:p>
            <a:pPr lvl="1"/>
            <a:r>
              <a:rPr lang="fr-CA" dirty="0" err="1" smtClean="0"/>
              <a:t>SDGs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a </a:t>
            </a:r>
            <a:r>
              <a:rPr lang="fr-CA" dirty="0" err="1" smtClean="0"/>
              <a:t>policy</a:t>
            </a:r>
            <a:r>
              <a:rPr lang="fr-CA" dirty="0" smtClean="0"/>
              <a:t> </a:t>
            </a:r>
            <a:r>
              <a:rPr lang="fr-CA" dirty="0" err="1" smtClean="0"/>
              <a:t>theme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set to </a:t>
            </a:r>
            <a:r>
              <a:rPr lang="fr-CA" dirty="0" err="1" smtClean="0"/>
              <a:t>grow</a:t>
            </a:r>
            <a:endParaRPr lang="fr-CA" dirty="0" smtClean="0"/>
          </a:p>
          <a:p>
            <a:pPr lvl="1"/>
            <a:r>
              <a:rPr lang="fr-CA" dirty="0" smtClean="0"/>
              <a:t>It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aligned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the </a:t>
            </a:r>
            <a:r>
              <a:rPr lang="fr-CA" dirty="0" err="1" smtClean="0"/>
              <a:t>priorities</a:t>
            </a:r>
            <a:r>
              <a:rPr lang="fr-CA" dirty="0" smtClean="0"/>
              <a:t> of </a:t>
            </a:r>
            <a:r>
              <a:rPr lang="fr-CA" dirty="0" err="1" smtClean="0"/>
              <a:t>many</a:t>
            </a:r>
            <a:r>
              <a:rPr lang="fr-CA" dirty="0" smtClean="0"/>
              <a:t> </a:t>
            </a:r>
            <a:r>
              <a:rPr lang="fr-CA" dirty="0" err="1" smtClean="0"/>
              <a:t>agencies</a:t>
            </a:r>
            <a:endParaRPr lang="fr-CA" dirty="0" smtClean="0"/>
          </a:p>
          <a:p>
            <a:pPr lvl="1"/>
            <a:r>
              <a:rPr lang="fr-CA" dirty="0" smtClean="0"/>
              <a:t>There </a:t>
            </a:r>
            <a:r>
              <a:rPr lang="fr-CA" dirty="0" err="1" smtClean="0"/>
              <a:t>is</a:t>
            </a:r>
            <a:r>
              <a:rPr lang="fr-CA" dirty="0" smtClean="0"/>
              <a:t> a </a:t>
            </a:r>
            <a:r>
              <a:rPr lang="fr-CA" dirty="0" err="1" smtClean="0"/>
              <a:t>core</a:t>
            </a:r>
            <a:r>
              <a:rPr lang="fr-CA" dirty="0" smtClean="0"/>
              <a:t> group of </a:t>
            </a:r>
            <a:r>
              <a:rPr lang="fr-CA" dirty="0" err="1" smtClean="0"/>
              <a:t>resources</a:t>
            </a:r>
            <a:r>
              <a:rPr lang="fr-CA" dirty="0" smtClean="0"/>
              <a:t> </a:t>
            </a:r>
            <a:r>
              <a:rPr lang="fr-CA" dirty="0" err="1" smtClean="0"/>
              <a:t>ready</a:t>
            </a:r>
            <a:r>
              <a:rPr lang="fr-CA" dirty="0" smtClean="0"/>
              <a:t> to </a:t>
            </a:r>
            <a:r>
              <a:rPr lang="fr-CA" dirty="0" err="1" smtClean="0"/>
              <a:t>participate</a:t>
            </a:r>
            <a:r>
              <a:rPr lang="fr-CA" dirty="0" smtClean="0"/>
              <a:t> in the </a:t>
            </a:r>
            <a:r>
              <a:rPr lang="fr-CA" dirty="0" err="1" smtClean="0"/>
              <a:t>definition</a:t>
            </a:r>
            <a:r>
              <a:rPr lang="fr-CA" dirty="0" smtClean="0"/>
              <a:t> </a:t>
            </a:r>
          </a:p>
          <a:p>
            <a:pPr lvl="1"/>
            <a:r>
              <a:rPr lang="fr-CA" dirty="0" smtClean="0"/>
              <a:t>There </a:t>
            </a:r>
            <a:r>
              <a:rPr lang="fr-CA" dirty="0" err="1" smtClean="0"/>
              <a:t>is</a:t>
            </a:r>
            <a:r>
              <a:rPr lang="fr-CA" dirty="0" smtClean="0"/>
              <a:t> a sponsor </a:t>
            </a:r>
            <a:r>
              <a:rPr lang="fr-CA" dirty="0" err="1" smtClean="0"/>
              <a:t>agency</a:t>
            </a:r>
            <a:r>
              <a:rPr lang="fr-CA" dirty="0" smtClean="0"/>
              <a:t> - CSIRO </a:t>
            </a:r>
          </a:p>
          <a:p>
            <a:pPr lvl="1"/>
            <a:r>
              <a:rPr lang="fr-CA" dirty="0" smtClean="0"/>
              <a:t>This </a:t>
            </a:r>
            <a:r>
              <a:rPr lang="fr-CA" dirty="0" err="1" smtClean="0"/>
              <a:t>is</a:t>
            </a:r>
            <a:r>
              <a:rPr lang="fr-CA" dirty="0" smtClean="0"/>
              <a:t> a </a:t>
            </a:r>
            <a:r>
              <a:rPr lang="fr-CA" dirty="0" err="1" smtClean="0"/>
              <a:t>policy-driven</a:t>
            </a:r>
            <a:r>
              <a:rPr lang="fr-CA" dirty="0" smtClean="0"/>
              <a:t> file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requires</a:t>
            </a:r>
            <a:r>
              <a:rPr lang="fr-CA" dirty="0" smtClean="0"/>
              <a:t> a </a:t>
            </a:r>
            <a:r>
              <a:rPr lang="fr-CA" dirty="0" err="1" smtClean="0"/>
              <a:t>tailored</a:t>
            </a:r>
            <a:r>
              <a:rPr lang="fr-CA" dirty="0" smtClean="0"/>
              <a:t> </a:t>
            </a:r>
            <a:r>
              <a:rPr lang="fr-CA" dirty="0" err="1" smtClean="0"/>
              <a:t>approach</a:t>
            </a:r>
            <a:endParaRPr lang="fr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228600"/>
            <a:ext cx="5791200" cy="533400"/>
          </a:xfrm>
        </p:spPr>
        <p:txBody>
          <a:bodyPr/>
          <a:lstStyle/>
          <a:p>
            <a:r>
              <a:rPr lang="en-CA" dirty="0" smtClean="0"/>
              <a:t>Moving Forward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36133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sz="2400" dirty="0" err="1" smtClean="0"/>
              <a:t>Recommend</a:t>
            </a:r>
            <a:r>
              <a:rPr lang="fr-CA" sz="2400" dirty="0" smtClean="0"/>
              <a:t> to </a:t>
            </a:r>
            <a:r>
              <a:rPr lang="fr-CA" sz="2400" dirty="0" err="1" smtClean="0"/>
              <a:t>establish</a:t>
            </a:r>
            <a:r>
              <a:rPr lang="fr-CA" sz="2400" dirty="0" smtClean="0"/>
              <a:t> an ad hoc team to </a:t>
            </a:r>
            <a:r>
              <a:rPr lang="fr-CA" sz="2400" dirty="0" err="1" smtClean="0"/>
              <a:t>tackle</a:t>
            </a:r>
            <a:r>
              <a:rPr lang="fr-CA" sz="2400" dirty="0" smtClean="0"/>
              <a:t> </a:t>
            </a:r>
            <a:r>
              <a:rPr lang="fr-CA" sz="2400" dirty="0" err="1" smtClean="0"/>
              <a:t>these</a:t>
            </a:r>
            <a:r>
              <a:rPr lang="fr-CA" sz="2400" dirty="0" smtClean="0"/>
              <a:t> challenges</a:t>
            </a:r>
            <a:r>
              <a:rPr lang="fr-CA" dirty="0" smtClean="0"/>
              <a:t>:</a:t>
            </a:r>
            <a:endParaRPr lang="en-CA" dirty="0" smtClean="0"/>
          </a:p>
          <a:p>
            <a:r>
              <a:rPr lang="en-CA" dirty="0" smtClean="0"/>
              <a:t>What </a:t>
            </a:r>
            <a:r>
              <a:rPr lang="en-CA" dirty="0"/>
              <a:t>is the role CEOS wants to have? What are our </a:t>
            </a:r>
            <a:r>
              <a:rPr lang="en-CA" dirty="0" smtClean="0"/>
              <a:t>objectives? </a:t>
            </a:r>
            <a:r>
              <a:rPr lang="en-CA" dirty="0"/>
              <a:t>How do we measure </a:t>
            </a:r>
            <a:r>
              <a:rPr lang="en-CA" dirty="0" smtClean="0"/>
              <a:t>success?</a:t>
            </a:r>
          </a:p>
          <a:p>
            <a:r>
              <a:rPr lang="fr-CA" dirty="0" smtClean="0"/>
              <a:t>How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b="1" dirty="0" smtClean="0"/>
              <a:t>engage</a:t>
            </a:r>
            <a:r>
              <a:rPr lang="fr-CA" dirty="0" smtClean="0"/>
              <a:t> </a:t>
            </a:r>
            <a:r>
              <a:rPr lang="fr-CA" dirty="0" err="1" smtClean="0"/>
              <a:t>coherently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:</a:t>
            </a:r>
          </a:p>
          <a:p>
            <a:pPr lvl="1"/>
            <a:r>
              <a:rPr lang="fr-CA" dirty="0" smtClean="0"/>
              <a:t>National </a:t>
            </a:r>
            <a:r>
              <a:rPr lang="fr-CA" dirty="0" err="1" smtClean="0"/>
              <a:t>stakeholders</a:t>
            </a:r>
            <a:endParaRPr lang="fr-CA" dirty="0" smtClean="0"/>
          </a:p>
          <a:p>
            <a:pPr lvl="1"/>
            <a:r>
              <a:rPr lang="fr-CA" dirty="0" smtClean="0"/>
              <a:t>International </a:t>
            </a:r>
            <a:r>
              <a:rPr lang="fr-CA" dirty="0" err="1" smtClean="0"/>
              <a:t>agencies</a:t>
            </a:r>
            <a:endParaRPr lang="fr-CA" dirty="0" smtClean="0"/>
          </a:p>
          <a:p>
            <a:pPr lvl="1"/>
            <a:r>
              <a:rPr lang="fr-CA" dirty="0" smtClean="0"/>
              <a:t>Our </a:t>
            </a:r>
            <a:r>
              <a:rPr lang="fr-CA" dirty="0" err="1" smtClean="0"/>
              <a:t>partners</a:t>
            </a:r>
            <a:r>
              <a:rPr lang="fr-CA" dirty="0" smtClean="0"/>
              <a:t>, GEO and GGIM</a:t>
            </a:r>
          </a:p>
          <a:p>
            <a:r>
              <a:rPr lang="fr-CA" dirty="0" smtClean="0"/>
              <a:t>How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dirty="0" err="1" smtClean="0"/>
              <a:t>build</a:t>
            </a:r>
            <a:r>
              <a:rPr lang="fr-CA" dirty="0" smtClean="0"/>
              <a:t> </a:t>
            </a:r>
            <a:r>
              <a:rPr lang="fr-CA" b="1" dirty="0" err="1" smtClean="0"/>
              <a:t>users</a:t>
            </a:r>
            <a:r>
              <a:rPr lang="fr-CA" b="1" dirty="0" smtClean="0"/>
              <a:t> </a:t>
            </a:r>
            <a:r>
              <a:rPr lang="fr-CA" b="1" dirty="0" err="1" smtClean="0"/>
              <a:t>capacity</a:t>
            </a:r>
            <a:r>
              <a:rPr lang="fr-CA" dirty="0" smtClean="0"/>
              <a:t>, how do </a:t>
            </a:r>
            <a:r>
              <a:rPr lang="fr-CA" dirty="0" err="1" smtClean="0"/>
              <a:t>we</a:t>
            </a:r>
            <a:r>
              <a:rPr lang="fr-CA" dirty="0" smtClean="0"/>
              <a:t> use </a:t>
            </a:r>
            <a:r>
              <a:rPr lang="fr-CA" dirty="0" err="1" smtClean="0"/>
              <a:t>our</a:t>
            </a:r>
            <a:r>
              <a:rPr lang="fr-CA" dirty="0" smtClean="0"/>
              <a:t> </a:t>
            </a:r>
            <a:r>
              <a:rPr lang="fr-CA" dirty="0" err="1" smtClean="0"/>
              <a:t>assets</a:t>
            </a:r>
            <a:r>
              <a:rPr lang="fr-CA" dirty="0" smtClean="0"/>
              <a:t> and bodies?</a:t>
            </a:r>
          </a:p>
          <a:p>
            <a:r>
              <a:rPr lang="fr-CA" dirty="0" smtClean="0"/>
              <a:t>How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b="1" dirty="0" err="1" smtClean="0"/>
              <a:t>communicate</a:t>
            </a:r>
            <a:r>
              <a:rPr lang="fr-CA" dirty="0" smtClean="0"/>
              <a:t> and </a:t>
            </a:r>
            <a:r>
              <a:rPr lang="fr-CA" b="1" dirty="0" err="1" smtClean="0"/>
              <a:t>showcase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value</a:t>
            </a:r>
            <a:endParaRPr lang="en-CA" dirty="0"/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Let’s</a:t>
            </a:r>
            <a:r>
              <a:rPr lang="fr-CA" dirty="0" smtClean="0"/>
              <a:t> </a:t>
            </a:r>
            <a:r>
              <a:rPr lang="fr-CA" dirty="0" err="1" smtClean="0"/>
              <a:t>Define</a:t>
            </a:r>
            <a:r>
              <a:rPr lang="fr-CA" dirty="0"/>
              <a:t> </a:t>
            </a:r>
            <a:r>
              <a:rPr lang="fr-CA" dirty="0" smtClean="0"/>
              <a:t>the CEOS Framework for </a:t>
            </a:r>
            <a:r>
              <a:rPr lang="fr-CA" dirty="0" err="1" smtClean="0"/>
              <a:t>SDGs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79644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09600" y="5791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* In compliance with CEOS New Initiatives Process Paper</a:t>
            </a:r>
          </a:p>
          <a:p>
            <a:endParaRPr lang="fr-CA" sz="1600" dirty="0" smtClean="0"/>
          </a:p>
          <a:p>
            <a:pPr marL="0" indent="0">
              <a:buNone/>
            </a:pPr>
            <a:r>
              <a:rPr lang="fr-CA" sz="1600" dirty="0" smtClean="0"/>
              <a:t>		</a:t>
            </a:r>
            <a:br>
              <a:rPr lang="fr-CA" sz="1600" dirty="0" smtClean="0"/>
            </a:br>
            <a:r>
              <a:rPr lang="fr-CA" sz="1600" dirty="0" smtClean="0"/>
              <a:t>		</a:t>
            </a:r>
            <a:r>
              <a:rPr lang="fr-CA" sz="1600" dirty="0"/>
              <a:t> </a:t>
            </a:r>
            <a:endParaRPr lang="fr-CA" sz="1600" dirty="0" smtClean="0"/>
          </a:p>
          <a:p>
            <a:pPr marL="0" indent="0">
              <a:buNone/>
            </a:pPr>
            <a:r>
              <a:rPr lang="fr-CA" sz="1600" dirty="0" smtClean="0"/>
              <a:t>				</a:t>
            </a:r>
          </a:p>
          <a:p>
            <a:pPr marL="0" indent="0">
              <a:buNone/>
            </a:pPr>
            <a:endParaRPr lang="en-CA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Proposed</a:t>
            </a:r>
            <a:r>
              <a:rPr lang="fr-CA" dirty="0"/>
              <a:t> </a:t>
            </a:r>
            <a:r>
              <a:rPr lang="fr-CA" dirty="0" err="1" smtClean="0"/>
              <a:t>Next</a:t>
            </a:r>
            <a:r>
              <a:rPr lang="fr-CA" dirty="0" smtClean="0"/>
              <a:t> </a:t>
            </a:r>
            <a:r>
              <a:rPr lang="fr-CA" dirty="0" err="1" smtClean="0"/>
              <a:t>Steps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634281"/>
              </p:ext>
            </p:extLst>
          </p:nvPr>
        </p:nvGraphicFramePr>
        <p:xfrm>
          <a:off x="762000" y="1397000"/>
          <a:ext cx="7772400" cy="262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715000"/>
                <a:gridCol w="2057400"/>
              </a:tblGrid>
              <a:tr h="584200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b="0" dirty="0" smtClean="0">
                          <a:sym typeface="Arial Bold"/>
                        </a:rPr>
                        <a:t>Official call to </a:t>
                      </a:r>
                      <a:r>
                        <a:rPr lang="fr-CA" sz="2000" b="0" dirty="0" err="1" smtClean="0">
                          <a:sym typeface="Arial Bold"/>
                        </a:rPr>
                        <a:t>join</a:t>
                      </a:r>
                      <a:r>
                        <a:rPr lang="fr-CA" sz="2000" b="0" dirty="0" smtClean="0">
                          <a:sym typeface="Arial Bold"/>
                        </a:rPr>
                        <a:t> the </a:t>
                      </a:r>
                      <a:r>
                        <a:rPr lang="fr-CA" sz="2000" b="0" dirty="0" err="1" smtClean="0">
                          <a:sym typeface="Arial Bold"/>
                        </a:rPr>
                        <a:t>definition</a:t>
                      </a:r>
                      <a:r>
                        <a:rPr lang="fr-CA" sz="2000" b="0" dirty="0" smtClean="0">
                          <a:sym typeface="Arial Bold"/>
                        </a:rPr>
                        <a:t>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2000" b="0" dirty="0" err="1" smtClean="0">
                          <a:sym typeface="Arial Bold"/>
                        </a:rPr>
                        <a:t>Nov</a:t>
                      </a:r>
                      <a:r>
                        <a:rPr lang="fr-CA" sz="2000" b="0" dirty="0" smtClean="0">
                          <a:sym typeface="Arial Bold"/>
                        </a:rPr>
                        <a:t> 2016</a:t>
                      </a:r>
                      <a:endParaRPr lang="en-CA" sz="2000" b="0" dirty="0">
                        <a:solidFill>
                          <a:srgbClr val="002569"/>
                        </a:solidFill>
                        <a:latin typeface="+mj-lt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A" sz="2000" dirty="0" err="1" smtClean="0">
                          <a:sym typeface="Arial Bold"/>
                        </a:rPr>
                        <a:t>Provide</a:t>
                      </a:r>
                      <a:r>
                        <a:rPr lang="fr-CA" sz="2000" dirty="0" smtClean="0">
                          <a:sym typeface="Arial Bold"/>
                        </a:rPr>
                        <a:t> an Ad Hoc Team </a:t>
                      </a:r>
                      <a:r>
                        <a:rPr lang="fr-CA" sz="2000" dirty="0" err="1" smtClean="0">
                          <a:sym typeface="Arial Bold"/>
                        </a:rPr>
                        <a:t>proposal</a:t>
                      </a:r>
                      <a:r>
                        <a:rPr lang="fr-CA" sz="2000" dirty="0" smtClean="0">
                          <a:sym typeface="Arial Bold"/>
                        </a:rPr>
                        <a:t> CEOS Sec</a:t>
                      </a:r>
                      <a:r>
                        <a:rPr lang="fr-CA" sz="2000" dirty="0" smtClean="0">
                          <a:solidFill>
                            <a:schemeClr val="tx2"/>
                          </a:solidFill>
                          <a:sym typeface="Arial Bold"/>
                        </a:rPr>
                        <a:t>* </a:t>
                      </a:r>
                      <a:endParaRPr lang="en-CA" sz="2000" dirty="0">
                        <a:solidFill>
                          <a:schemeClr val="tx2"/>
                        </a:solidFill>
                        <a:latin typeface="+mj-lt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dirty="0" smtClean="0">
                          <a:sym typeface="Arial Bold"/>
                        </a:rPr>
                        <a:t>Jan –Mar 2017</a:t>
                      </a:r>
                    </a:p>
                    <a:p>
                      <a:endParaRPr lang="en-CA" sz="2000" dirty="0">
                        <a:solidFill>
                          <a:srgbClr val="002569"/>
                        </a:solidFill>
                        <a:latin typeface="+mj-lt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A" sz="2000" dirty="0" err="1" smtClean="0">
                          <a:sym typeface="Arial Bold"/>
                        </a:rPr>
                        <a:t>Request</a:t>
                      </a:r>
                      <a:r>
                        <a:rPr lang="fr-CA" sz="2000" dirty="0" smtClean="0">
                          <a:sym typeface="Arial Bold"/>
                        </a:rPr>
                        <a:t> Ad Hoc Team </a:t>
                      </a:r>
                      <a:r>
                        <a:rPr lang="fr-CA" sz="2000" dirty="0" err="1" smtClean="0">
                          <a:sym typeface="Arial Bold"/>
                        </a:rPr>
                        <a:t>endorsement</a:t>
                      </a:r>
                      <a:r>
                        <a:rPr lang="fr-CA" sz="2000" dirty="0" smtClean="0">
                          <a:sym typeface="Arial Bold"/>
                        </a:rPr>
                        <a:t> and </a:t>
                      </a:r>
                      <a:r>
                        <a:rPr lang="fr-CA" sz="2000" dirty="0" err="1" smtClean="0">
                          <a:sym typeface="Arial Bold"/>
                        </a:rPr>
                        <a:t>Agencies</a:t>
                      </a:r>
                      <a:r>
                        <a:rPr lang="fr-CA" sz="2000" dirty="0" smtClean="0">
                          <a:sym typeface="Arial Bold"/>
                        </a:rPr>
                        <a:t> </a:t>
                      </a:r>
                      <a:r>
                        <a:rPr lang="fr-CA" sz="2000" dirty="0" err="1" smtClean="0">
                          <a:sym typeface="Arial Bold"/>
                        </a:rPr>
                        <a:t>commitment</a:t>
                      </a:r>
                      <a:r>
                        <a:rPr lang="fr-CA" sz="2000" dirty="0" smtClean="0">
                          <a:sym typeface="Arial Bold"/>
                        </a:rPr>
                        <a:t> to support </a:t>
                      </a:r>
                      <a:r>
                        <a:rPr lang="fr-CA" sz="2000" dirty="0" smtClean="0">
                          <a:solidFill>
                            <a:schemeClr val="tx2"/>
                          </a:solidFill>
                          <a:sym typeface="Arial Bold"/>
                        </a:rPr>
                        <a:t>*</a:t>
                      </a:r>
                    </a:p>
                    <a:p>
                      <a:pPr lvl="1" algn="l"/>
                      <a:r>
                        <a:rPr lang="fr-CA" sz="1600" dirty="0" err="1" smtClean="0">
                          <a:sym typeface="Arial Bold"/>
                        </a:rPr>
                        <a:t>Including</a:t>
                      </a:r>
                      <a:r>
                        <a:rPr lang="fr-CA" sz="1600" dirty="0" smtClean="0">
                          <a:sym typeface="Arial Bold"/>
                        </a:rPr>
                        <a:t> </a:t>
                      </a:r>
                      <a:r>
                        <a:rPr lang="fr-CA" sz="1600" dirty="0" err="1" smtClean="0">
                          <a:sym typeface="Arial Bold"/>
                        </a:rPr>
                        <a:t>delivery</a:t>
                      </a:r>
                      <a:r>
                        <a:rPr lang="fr-CA" sz="1600" dirty="0" smtClean="0">
                          <a:sym typeface="Arial Bold"/>
                        </a:rPr>
                        <a:t> of </a:t>
                      </a:r>
                      <a:r>
                        <a:rPr lang="fr-CA" sz="1600" dirty="0" err="1" smtClean="0">
                          <a:sym typeface="Arial Bold"/>
                        </a:rPr>
                        <a:t>TORs</a:t>
                      </a:r>
                      <a:r>
                        <a:rPr lang="fr-CA" sz="1600" dirty="0" smtClean="0">
                          <a:sym typeface="Arial Bold"/>
                        </a:rPr>
                        <a:t>, </a:t>
                      </a:r>
                      <a:r>
                        <a:rPr lang="fr-CA" sz="1600" dirty="0" err="1" smtClean="0">
                          <a:sym typeface="Arial Bold"/>
                        </a:rPr>
                        <a:t>success</a:t>
                      </a:r>
                      <a:r>
                        <a:rPr lang="fr-CA" sz="1600" dirty="0" smtClean="0">
                          <a:sym typeface="Arial Bold"/>
                        </a:rPr>
                        <a:t> </a:t>
                      </a:r>
                      <a:br>
                        <a:rPr lang="fr-CA" sz="1600" dirty="0" smtClean="0">
                          <a:sym typeface="Arial Bold"/>
                        </a:rPr>
                      </a:br>
                      <a:r>
                        <a:rPr lang="fr-CA" sz="1600" dirty="0" smtClean="0">
                          <a:sym typeface="Arial Bold"/>
                        </a:rPr>
                        <a:t>        </a:t>
                      </a:r>
                      <a:r>
                        <a:rPr lang="fr-CA" sz="1600" dirty="0" err="1" smtClean="0">
                          <a:sym typeface="Arial Bold"/>
                        </a:rPr>
                        <a:t>measures</a:t>
                      </a:r>
                      <a:r>
                        <a:rPr lang="fr-CA" sz="1600" dirty="0" smtClean="0">
                          <a:sym typeface="Arial Bold"/>
                        </a:rPr>
                        <a:t> and a </a:t>
                      </a:r>
                      <a:r>
                        <a:rPr lang="fr-CA" sz="1600" dirty="0" err="1" smtClean="0">
                          <a:sym typeface="Arial Bold"/>
                        </a:rPr>
                        <a:t>draft</a:t>
                      </a:r>
                      <a:r>
                        <a:rPr lang="fr-CA" sz="1600" dirty="0" smtClean="0">
                          <a:sym typeface="Arial Bold"/>
                        </a:rPr>
                        <a:t> </a:t>
                      </a:r>
                      <a:r>
                        <a:rPr lang="fr-CA" sz="1600" dirty="0" err="1" smtClean="0">
                          <a:sym typeface="Arial Bold"/>
                        </a:rPr>
                        <a:t>work</a:t>
                      </a:r>
                      <a:r>
                        <a:rPr lang="fr-CA" sz="1600" dirty="0" smtClean="0">
                          <a:sym typeface="Arial Bold"/>
                        </a:rPr>
                        <a:t> plan </a:t>
                      </a:r>
                      <a:endParaRPr lang="en-CA" sz="1600" dirty="0">
                        <a:solidFill>
                          <a:srgbClr val="002569"/>
                        </a:solidFill>
                        <a:latin typeface="+mj-lt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2000" dirty="0" smtClean="0">
                          <a:sym typeface="Arial Bold"/>
                        </a:rPr>
                        <a:t>SIT-32</a:t>
                      </a:r>
                      <a:endParaRPr lang="en-CA" sz="2000" dirty="0">
                        <a:solidFill>
                          <a:srgbClr val="002569"/>
                        </a:solidFill>
                        <a:latin typeface="+mj-lt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495800"/>
            <a:ext cx="8153400" cy="1600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CA" dirty="0" smtClean="0"/>
              <a:t>Concurrently, continue to </a:t>
            </a:r>
          </a:p>
          <a:p>
            <a:pPr defTabSz="914400">
              <a:buFontTx/>
              <a:buChar char="-"/>
            </a:pPr>
            <a:r>
              <a:rPr lang="en-CA" dirty="0"/>
              <a:t>E</a:t>
            </a:r>
            <a:r>
              <a:rPr lang="en-CA" dirty="0" smtClean="0"/>
              <a:t>ngage through GEO and relevant partners</a:t>
            </a:r>
          </a:p>
          <a:p>
            <a:pPr defTabSz="914400">
              <a:buFontTx/>
              <a:buChar char="-"/>
            </a:pPr>
            <a:r>
              <a:rPr lang="fr-CA" dirty="0" err="1" smtClean="0"/>
              <a:t>Showcase</a:t>
            </a:r>
            <a:r>
              <a:rPr lang="fr-CA" dirty="0" smtClean="0"/>
              <a:t> the impact of </a:t>
            </a:r>
            <a:r>
              <a:rPr lang="fr-CA" dirty="0" err="1" smtClean="0"/>
              <a:t>space-based</a:t>
            </a:r>
            <a:r>
              <a:rPr lang="fr-CA" dirty="0" smtClean="0"/>
              <a:t> EO for </a:t>
            </a:r>
            <a:r>
              <a:rPr lang="fr-CA" dirty="0" err="1" smtClean="0"/>
              <a:t>SDGs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988480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Your agency is invited to identify resources to join the first group of happy volunteers:</a:t>
            </a:r>
          </a:p>
          <a:p>
            <a:pPr marL="0" indent="0">
              <a:buNone/>
            </a:pPr>
            <a:r>
              <a:rPr lang="fr-FR" dirty="0" smtClean="0"/>
              <a:t>CSA</a:t>
            </a:r>
            <a:r>
              <a:rPr lang="fr-FR" dirty="0"/>
              <a:t>: Marie-Josée Bourassa </a:t>
            </a:r>
          </a:p>
          <a:p>
            <a:pPr marL="0" indent="0">
              <a:buNone/>
            </a:pPr>
            <a:r>
              <a:rPr lang="fr-FR" dirty="0" smtClean="0"/>
              <a:t>CSIRO: Alex Held, Caroline Bruce, Flora Kerblat </a:t>
            </a:r>
          </a:p>
          <a:p>
            <a:pPr marL="0" indent="0">
              <a:buNone/>
            </a:pPr>
            <a:r>
              <a:rPr lang="fr-FR" dirty="0" smtClean="0"/>
              <a:t>ESA: Marc Paganini</a:t>
            </a:r>
          </a:p>
          <a:p>
            <a:pPr marL="0" indent="0">
              <a:buNone/>
            </a:pPr>
            <a:r>
              <a:rPr lang="fr-FR" dirty="0" smtClean="0"/>
              <a:t>GA</a:t>
            </a:r>
            <a:r>
              <a:rPr lang="fr-FR" dirty="0"/>
              <a:t>: Jonathon Ross</a:t>
            </a:r>
          </a:p>
          <a:p>
            <a:pPr marL="0" indent="0">
              <a:buNone/>
            </a:pPr>
            <a:r>
              <a:rPr lang="fr-FR" dirty="0" smtClean="0"/>
              <a:t>JAXA: Chu </a:t>
            </a:r>
            <a:r>
              <a:rPr lang="fr-FR" dirty="0" err="1" smtClean="0"/>
              <a:t>Ishida</a:t>
            </a:r>
            <a:r>
              <a:rPr lang="fr-FR" dirty="0" smtClean="0"/>
              <a:t>, Yuko Nakamura</a:t>
            </a:r>
          </a:p>
          <a:p>
            <a:pPr marL="0" indent="0">
              <a:buNone/>
            </a:pPr>
            <a:r>
              <a:rPr lang="fr-FR" dirty="0" smtClean="0"/>
              <a:t>NOAA: </a:t>
            </a:r>
            <a:r>
              <a:rPr lang="fr-FR" dirty="0"/>
              <a:t>K</a:t>
            </a:r>
            <a:r>
              <a:rPr lang="fr-FR" dirty="0" smtClean="0"/>
              <a:t>erry Sawyer, Paul Di </a:t>
            </a:r>
            <a:r>
              <a:rPr lang="fr-FR" dirty="0" smtClean="0"/>
              <a:t>Giacomo</a:t>
            </a:r>
          </a:p>
          <a:p>
            <a:pPr marL="0" indent="0">
              <a:buNone/>
            </a:pPr>
            <a:r>
              <a:rPr lang="fr-FR" dirty="0" smtClean="0"/>
              <a:t>SANSA: Jane </a:t>
            </a:r>
            <a:r>
              <a:rPr lang="fr-FR" dirty="0" err="1" smtClean="0"/>
              <a:t>Olwoch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SEO: Kim Holloway</a:t>
            </a:r>
          </a:p>
          <a:p>
            <a:pPr marL="0" indent="0">
              <a:buNone/>
            </a:pPr>
            <a:r>
              <a:rPr lang="fr-FR" dirty="0" smtClean="0"/>
              <a:t>USGS: Eric Wood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Join</a:t>
            </a:r>
            <a:r>
              <a:rPr lang="fr-CA" dirty="0" smtClean="0"/>
              <a:t> the CEOS SDG Ad Hoc Team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3409950" y="5029200"/>
            <a:ext cx="56388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CA" dirty="0" smtClean="0"/>
              <a:t>Supporting the CEOS SDG Ad Hoc Team represents a real opportunity </a:t>
            </a:r>
            <a:r>
              <a:rPr lang="en-CA" dirty="0"/>
              <a:t>for generating greater coherence between space-based EO and society, environment and economy policy </a:t>
            </a:r>
            <a:r>
              <a:rPr lang="en-CA" dirty="0" smtClean="0"/>
              <a:t>issues in your country.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5696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9237</TotalTime>
  <Words>815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UN Sustainable Development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Bourassa, Marie-Josée (ASC/CSA)</cp:lastModifiedBy>
  <cp:revision>163</cp:revision>
  <dcterms:modified xsi:type="dcterms:W3CDTF">2016-10-23T23:03:39Z</dcterms:modified>
</cp:coreProperties>
</file>