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391" r:id="rId3"/>
    <p:sldId id="446" r:id="rId4"/>
    <p:sldId id="447" r:id="rId5"/>
    <p:sldId id="424" r:id="rId6"/>
    <p:sldId id="449" r:id="rId7"/>
    <p:sldId id="450" r:id="rId8"/>
    <p:sldId id="444" r:id="rId9"/>
    <p:sldId id="395" r:id="rId10"/>
    <p:sldId id="436" r:id="rId11"/>
    <p:sldId id="398" r:id="rId12"/>
    <p:sldId id="399" r:id="rId13"/>
    <p:sldId id="400" r:id="rId14"/>
    <p:sldId id="453" r:id="rId15"/>
    <p:sldId id="454" r:id="rId16"/>
    <p:sldId id="455" r:id="rId17"/>
    <p:sldId id="456" r:id="rId18"/>
    <p:sldId id="452" r:id="rId19"/>
    <p:sldId id="441" r:id="rId20"/>
    <p:sldId id="442" r:id="rId21"/>
    <p:sldId id="451" r:id="rId22"/>
    <p:sldId id="457" r:id="rId23"/>
    <p:sldId id="380" r:id="rId24"/>
  </p:sldIdLst>
  <p:sldSz cx="9144000" cy="6858000" type="screen4x3"/>
  <p:notesSz cx="6797675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99BD"/>
    <a:srgbClr val="FB8740"/>
    <a:srgbClr val="FB8967"/>
    <a:srgbClr val="E35F5C"/>
    <a:srgbClr val="D31307"/>
    <a:srgbClr val="E31508"/>
    <a:srgbClr val="2AC245"/>
    <a:srgbClr val="249F3A"/>
    <a:srgbClr val="00BFAA"/>
    <a:srgbClr val="CD27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951" autoAdjust="0"/>
    <p:restoredTop sz="94268" autoAdjust="0"/>
  </p:normalViewPr>
  <p:slideViewPr>
    <p:cSldViewPr>
      <p:cViewPr>
        <p:scale>
          <a:sx n="75" d="100"/>
          <a:sy n="75" d="100"/>
        </p:scale>
        <p:origin x="2320" y="8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9" d="100"/>
        <a:sy n="89" d="100"/>
      </p:scale>
      <p:origin x="0" y="282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handoutMaster" Target="handoutMasters/handoutMaster1.xml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1A85EA-581A-4ED7-9CC2-334A9E90F0F2}" type="datetimeFigureOut">
              <a:rPr lang="en-US" smtClean="0"/>
              <a:t>10/29/16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337098-8D7F-4543-AE63-5F2A461BE0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8102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862" cy="495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62" tIns="47781" rIns="95562" bIns="47781" numCol="1" anchor="t" anchorCtr="0" compatLnSpc="1">
            <a:prstTxWarp prst="textNoShape">
              <a:avLst/>
            </a:prstTxWarp>
          </a:bodyPr>
          <a:lstStyle>
            <a:lvl1pPr defTabSz="955731">
              <a:defRPr sz="1300" smtClean="0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294" y="0"/>
            <a:ext cx="2945862" cy="495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62" tIns="47781" rIns="95562" bIns="47781" numCol="1" anchor="t" anchorCtr="0" compatLnSpc="1">
            <a:prstTxWarp prst="textNoShape">
              <a:avLst/>
            </a:prstTxWarp>
          </a:bodyPr>
          <a:lstStyle>
            <a:lvl1pPr algn="r" defTabSz="955731">
              <a:defRPr sz="1300" smtClean="0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64" y="4714653"/>
            <a:ext cx="5438748" cy="4466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62" tIns="47781" rIns="95562" bIns="4778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305"/>
            <a:ext cx="2945862" cy="495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62" tIns="47781" rIns="95562" bIns="47781" numCol="1" anchor="b" anchorCtr="0" compatLnSpc="1">
            <a:prstTxWarp prst="textNoShape">
              <a:avLst/>
            </a:prstTxWarp>
          </a:bodyPr>
          <a:lstStyle>
            <a:lvl1pPr defTabSz="955731">
              <a:defRPr sz="1300" smtClean="0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294" y="9429305"/>
            <a:ext cx="2945862" cy="495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62" tIns="47781" rIns="95562" bIns="47781" numCol="1" anchor="b" anchorCtr="0" compatLnSpc="1">
            <a:prstTxWarp prst="textNoShape">
              <a:avLst/>
            </a:prstTxWarp>
          </a:bodyPr>
          <a:lstStyle>
            <a:lvl1pPr algn="r" defTabSz="955731">
              <a:defRPr sz="1300" smtClean="0"/>
            </a:lvl1pPr>
          </a:lstStyle>
          <a:p>
            <a:pPr>
              <a:defRPr/>
            </a:pPr>
            <a:fld id="{A1709E57-6E7A-488E-A672-085C9194CF9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130696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tabLst>
                <a:tab pos="0" algn="l"/>
                <a:tab pos="863600" algn="l"/>
                <a:tab pos="1728788" algn="l"/>
                <a:tab pos="2593975" algn="l"/>
                <a:tab pos="3459163" algn="l"/>
                <a:tab pos="4324350" algn="l"/>
                <a:tab pos="5189538" algn="l"/>
                <a:tab pos="6053138" algn="l"/>
                <a:tab pos="6918325" algn="l"/>
                <a:tab pos="7783513" algn="l"/>
                <a:tab pos="8648700" algn="l"/>
                <a:tab pos="9513888" algn="l"/>
              </a:tabLst>
              <a:defRPr sz="2000" b="1" u="sng">
                <a:solidFill>
                  <a:schemeClr val="tx2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tabLst>
                <a:tab pos="0" algn="l"/>
                <a:tab pos="863600" algn="l"/>
                <a:tab pos="1728788" algn="l"/>
                <a:tab pos="2593975" algn="l"/>
                <a:tab pos="3459163" algn="l"/>
                <a:tab pos="4324350" algn="l"/>
                <a:tab pos="5189538" algn="l"/>
                <a:tab pos="6053138" algn="l"/>
                <a:tab pos="6918325" algn="l"/>
                <a:tab pos="7783513" algn="l"/>
                <a:tab pos="8648700" algn="l"/>
                <a:tab pos="9513888" algn="l"/>
              </a:tabLst>
              <a:defRPr sz="2000" b="1" u="sng">
                <a:solidFill>
                  <a:schemeClr val="tx2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tabLst>
                <a:tab pos="0" algn="l"/>
                <a:tab pos="863600" algn="l"/>
                <a:tab pos="1728788" algn="l"/>
                <a:tab pos="2593975" algn="l"/>
                <a:tab pos="3459163" algn="l"/>
                <a:tab pos="4324350" algn="l"/>
                <a:tab pos="5189538" algn="l"/>
                <a:tab pos="6053138" algn="l"/>
                <a:tab pos="6918325" algn="l"/>
                <a:tab pos="7783513" algn="l"/>
                <a:tab pos="8648700" algn="l"/>
                <a:tab pos="9513888" algn="l"/>
              </a:tabLst>
              <a:defRPr sz="2000" b="1" u="sng">
                <a:solidFill>
                  <a:schemeClr val="tx2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tabLst>
                <a:tab pos="0" algn="l"/>
                <a:tab pos="863600" algn="l"/>
                <a:tab pos="1728788" algn="l"/>
                <a:tab pos="2593975" algn="l"/>
                <a:tab pos="3459163" algn="l"/>
                <a:tab pos="4324350" algn="l"/>
                <a:tab pos="5189538" algn="l"/>
                <a:tab pos="6053138" algn="l"/>
                <a:tab pos="6918325" algn="l"/>
                <a:tab pos="7783513" algn="l"/>
                <a:tab pos="8648700" algn="l"/>
                <a:tab pos="9513888" algn="l"/>
              </a:tabLst>
              <a:defRPr sz="2000" b="1" u="sng">
                <a:solidFill>
                  <a:schemeClr val="tx2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tabLst>
                <a:tab pos="0" algn="l"/>
                <a:tab pos="863600" algn="l"/>
                <a:tab pos="1728788" algn="l"/>
                <a:tab pos="2593975" algn="l"/>
                <a:tab pos="3459163" algn="l"/>
                <a:tab pos="4324350" algn="l"/>
                <a:tab pos="5189538" algn="l"/>
                <a:tab pos="6053138" algn="l"/>
                <a:tab pos="6918325" algn="l"/>
                <a:tab pos="7783513" algn="l"/>
                <a:tab pos="8648700" algn="l"/>
                <a:tab pos="9513888" algn="l"/>
              </a:tabLst>
              <a:defRPr sz="2000" b="1" u="sng">
                <a:solidFill>
                  <a:schemeClr val="tx2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863600" algn="l"/>
                <a:tab pos="1728788" algn="l"/>
                <a:tab pos="2593975" algn="l"/>
                <a:tab pos="3459163" algn="l"/>
                <a:tab pos="4324350" algn="l"/>
                <a:tab pos="5189538" algn="l"/>
                <a:tab pos="6053138" algn="l"/>
                <a:tab pos="6918325" algn="l"/>
                <a:tab pos="7783513" algn="l"/>
                <a:tab pos="8648700" algn="l"/>
                <a:tab pos="9513888" algn="l"/>
              </a:tabLst>
              <a:defRPr sz="2000" b="1" u="sng">
                <a:solidFill>
                  <a:schemeClr val="tx2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863600" algn="l"/>
                <a:tab pos="1728788" algn="l"/>
                <a:tab pos="2593975" algn="l"/>
                <a:tab pos="3459163" algn="l"/>
                <a:tab pos="4324350" algn="l"/>
                <a:tab pos="5189538" algn="l"/>
                <a:tab pos="6053138" algn="l"/>
                <a:tab pos="6918325" algn="l"/>
                <a:tab pos="7783513" algn="l"/>
                <a:tab pos="8648700" algn="l"/>
                <a:tab pos="9513888" algn="l"/>
              </a:tabLst>
              <a:defRPr sz="2000" b="1" u="sng">
                <a:solidFill>
                  <a:schemeClr val="tx2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863600" algn="l"/>
                <a:tab pos="1728788" algn="l"/>
                <a:tab pos="2593975" algn="l"/>
                <a:tab pos="3459163" algn="l"/>
                <a:tab pos="4324350" algn="l"/>
                <a:tab pos="5189538" algn="l"/>
                <a:tab pos="6053138" algn="l"/>
                <a:tab pos="6918325" algn="l"/>
                <a:tab pos="7783513" algn="l"/>
                <a:tab pos="8648700" algn="l"/>
                <a:tab pos="9513888" algn="l"/>
              </a:tabLst>
              <a:defRPr sz="2000" b="1" u="sng">
                <a:solidFill>
                  <a:schemeClr val="tx2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863600" algn="l"/>
                <a:tab pos="1728788" algn="l"/>
                <a:tab pos="2593975" algn="l"/>
                <a:tab pos="3459163" algn="l"/>
                <a:tab pos="4324350" algn="l"/>
                <a:tab pos="5189538" algn="l"/>
                <a:tab pos="6053138" algn="l"/>
                <a:tab pos="6918325" algn="l"/>
                <a:tab pos="7783513" algn="l"/>
                <a:tab pos="8648700" algn="l"/>
                <a:tab pos="9513888" algn="l"/>
              </a:tabLst>
              <a:defRPr sz="2000" b="1" u="sng">
                <a:solidFill>
                  <a:schemeClr val="tx2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C58FF0D2-A147-6E44-9E8D-5124971777A1}" type="slidenum">
              <a:rPr lang="en-ZA" altLang="ja-JP" sz="1200" b="0" u="none" smtClean="0">
                <a:solidFill>
                  <a:srgbClr val="000000"/>
                </a:solidFill>
                <a:latin typeface="Arial" charset="0"/>
                <a:cs typeface="Arial" charset="0"/>
              </a:rPr>
              <a:pPr eaLnBrk="1" hangingPunct="1">
                <a:defRPr/>
              </a:pPr>
              <a:t>14</a:t>
            </a:fld>
            <a:endParaRPr lang="en-ZA" altLang="ja-JP" sz="1200" b="0" u="none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4113" cy="3722687"/>
          </a:xfrm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kumimoji="0" lang="en-US" altLang="ja-JP">
                <a:latin typeface="Arial" charset="0"/>
              </a:rPr>
              <a:t>See slide text</a:t>
            </a:r>
            <a:endParaRPr kumimoji="0" lang="en-GB" altLang="ja-JP">
              <a:latin typeface="Arial" charset="0"/>
            </a:endParaRPr>
          </a:p>
          <a:p>
            <a:pPr>
              <a:defRPr/>
            </a:pPr>
            <a:endParaRPr kumimoji="0" lang="en-GB" altLang="ja-JP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2012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9D0E99-F3B2-42B7-B39A-7AE70D48018F}" type="slidenum">
              <a:rPr lang="en-GB" smtClean="0"/>
              <a:pPr>
                <a:defRPr/>
              </a:pPr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90628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/>
              <a:t>Added a bullet on NOAA/INPE agreement</a:t>
            </a: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3C96E70-3633-43CC-95FD-4C8377250EBC}" type="slidenum">
              <a:rPr lang="en-GB" altLang="en-US">
                <a:latin typeface="Arial" charset="0"/>
              </a:rPr>
              <a:pPr eaLnBrk="1" hangingPunct="1">
                <a:spcBef>
                  <a:spcPct val="0"/>
                </a:spcBef>
              </a:pPr>
              <a:t>17</a:t>
            </a:fld>
            <a:endParaRPr lang="en-GB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64580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This can be included in the Extra Slides (or at the end of this session)</a:t>
            </a: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275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 marL="716798" indent="-275692" defTabSz="93275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2pPr>
            <a:lvl3pPr marL="1102766" indent="-220553" defTabSz="93275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3pPr>
            <a:lvl4pPr marL="1543873" indent="-220553" defTabSz="93275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4pPr>
            <a:lvl5pPr marL="1984980" indent="-220553" defTabSz="93275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5pPr>
            <a:lvl6pPr marL="2426086" indent="-220553" defTabSz="93275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6pPr>
            <a:lvl7pPr marL="2867193" indent="-220553" defTabSz="93275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7pPr>
            <a:lvl8pPr marL="3308299" indent="-220553" defTabSz="93275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8pPr>
            <a:lvl9pPr marL="3749406" indent="-220553" defTabSz="93275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2063A39-BFC9-4093-9CFC-D1A12F6AE6EA}" type="slidenum">
              <a:rPr lang="en-US" altLang="en-US" sz="130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19</a:t>
            </a:fld>
            <a:endParaRPr lang="en-US" altLang="en-US" sz="13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5036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sz="1300" b="1" dirty="0">
                <a:latin typeface="+mn-lt"/>
              </a:rPr>
              <a:t>Global Partnership for Sustainable Development Data </a:t>
            </a:r>
            <a:endParaRPr lang="en-US" sz="1300" dirty="0">
              <a:latin typeface="+mn-lt"/>
            </a:endParaRPr>
          </a:p>
          <a:p>
            <a:pPr>
              <a:defRPr/>
            </a:pPr>
            <a:r>
              <a:rPr lang="en-US" sz="1300" dirty="0">
                <a:latin typeface="+mn-lt"/>
              </a:rPr>
              <a:t>strengthen the inclusivity, trust, and innovation in the way that data is used to address the world’s sustainable development efforts. </a:t>
            </a:r>
          </a:p>
          <a:p>
            <a:pPr>
              <a:defRPr/>
            </a:pPr>
            <a:r>
              <a:rPr lang="en-US" sz="1300" dirty="0">
                <a:latin typeface="+mn-lt"/>
              </a:rPr>
              <a:t> </a:t>
            </a:r>
          </a:p>
          <a:p>
            <a:pPr>
              <a:defRPr/>
            </a:pPr>
            <a:r>
              <a:rPr lang="en-US" sz="1300" b="1" dirty="0">
                <a:latin typeface="+mn-lt"/>
              </a:rPr>
              <a:t>Sustainable Development Solutions Network (SDSN)</a:t>
            </a:r>
            <a:r>
              <a:rPr lang="en-US" sz="1300" dirty="0">
                <a:latin typeface="+mn-lt"/>
              </a:rPr>
              <a:t> </a:t>
            </a:r>
          </a:p>
          <a:p>
            <a:pPr>
              <a:defRPr/>
            </a:pPr>
            <a:r>
              <a:rPr lang="en-US" sz="1300" dirty="0">
                <a:latin typeface="+mn-lt"/>
              </a:rPr>
              <a:t>Develops research themes around various “solutions” topics globally. </a:t>
            </a:r>
          </a:p>
          <a:p>
            <a:pPr>
              <a:defRPr/>
            </a:pPr>
            <a:r>
              <a:rPr lang="en-US" sz="1300" dirty="0">
                <a:latin typeface="+mn-lt"/>
              </a:rPr>
              <a:t>Reports on the SDG framework as well as the associated monitoring indicators, and it seeks to play a significant role in their implementation and in the associated processes.</a:t>
            </a:r>
          </a:p>
          <a:p>
            <a:pPr>
              <a:defRPr/>
            </a:pPr>
            <a:r>
              <a:rPr lang="en-US" sz="1300" dirty="0">
                <a:latin typeface="+mn-lt"/>
              </a:rPr>
              <a:t> </a:t>
            </a:r>
          </a:p>
          <a:p>
            <a:pPr>
              <a:defRPr/>
            </a:pPr>
            <a:r>
              <a:rPr lang="en-US" sz="1300" b="1" dirty="0">
                <a:latin typeface="+mn-lt"/>
              </a:rPr>
              <a:t>International Institute for Sustainable Development (IISD) </a:t>
            </a:r>
            <a:endParaRPr lang="en-US" sz="1300" dirty="0">
              <a:latin typeface="+mn-lt"/>
            </a:endParaRPr>
          </a:p>
          <a:p>
            <a:pPr>
              <a:defRPr/>
            </a:pPr>
            <a:r>
              <a:rPr lang="en-US" sz="1300" dirty="0">
                <a:latin typeface="+mn-lt"/>
              </a:rPr>
              <a:t>Provides practical solutions to the challenge of integrating environmental and social priorities with economic development. </a:t>
            </a:r>
            <a:endParaRPr lang="en-US" dirty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275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 marL="716798" indent="-275692" defTabSz="93275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2pPr>
            <a:lvl3pPr marL="1102766" indent="-220553" defTabSz="93275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3pPr>
            <a:lvl4pPr marL="1543873" indent="-220553" defTabSz="93275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4pPr>
            <a:lvl5pPr marL="1984980" indent="-220553" defTabSz="93275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5pPr>
            <a:lvl6pPr marL="2426086" indent="-220553" defTabSz="93275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6pPr>
            <a:lvl7pPr marL="2867193" indent="-220553" defTabSz="93275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7pPr>
            <a:lvl8pPr marL="3308299" indent="-220553" defTabSz="93275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8pPr>
            <a:lvl9pPr marL="3749406" indent="-220553" defTabSz="93275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2EF7B4D-A528-4D03-959A-22CB5512EC1A}" type="slidenum">
              <a:rPr lang="en-US" altLang="en-US" sz="130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20</a:t>
            </a:fld>
            <a:endParaRPr lang="en-US" altLang="en-US" sz="13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997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 u="sng">
                <a:solidFill>
                  <a:schemeClr val="tx2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828" indent="-285702" eaLnBrk="0" hangingPunct="0">
              <a:defRPr sz="2000" b="1" u="sng">
                <a:solidFill>
                  <a:schemeClr val="tx2"/>
                </a:solidFill>
                <a:latin typeface="Tahoma" charset="0"/>
                <a:ea typeface="ＭＳ Ｐゴシック" charset="0"/>
              </a:defRPr>
            </a:lvl2pPr>
            <a:lvl3pPr marL="1142814" indent="-228562" eaLnBrk="0" hangingPunct="0">
              <a:defRPr sz="2000" b="1" u="sng">
                <a:solidFill>
                  <a:schemeClr val="tx2"/>
                </a:solidFill>
                <a:latin typeface="Tahoma" charset="0"/>
                <a:ea typeface="ＭＳ Ｐゴシック" charset="0"/>
              </a:defRPr>
            </a:lvl3pPr>
            <a:lvl4pPr marL="1599940" indent="-228562" eaLnBrk="0" hangingPunct="0">
              <a:defRPr sz="2000" b="1" u="sng">
                <a:solidFill>
                  <a:schemeClr val="tx2"/>
                </a:solidFill>
                <a:latin typeface="Tahoma" charset="0"/>
                <a:ea typeface="ＭＳ Ｐゴシック" charset="0"/>
              </a:defRPr>
            </a:lvl4pPr>
            <a:lvl5pPr marL="2057065" indent="-228562" eaLnBrk="0" hangingPunct="0">
              <a:defRPr sz="2000" b="1" u="sng">
                <a:solidFill>
                  <a:schemeClr val="tx2"/>
                </a:solidFill>
                <a:latin typeface="Tahoma" charset="0"/>
                <a:ea typeface="ＭＳ Ｐゴシック" charset="0"/>
              </a:defRPr>
            </a:lvl5pPr>
            <a:lvl6pPr marL="2514191" indent="-228562" algn="ctr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2"/>
                </a:solidFill>
                <a:latin typeface="Tahoma" charset="0"/>
                <a:ea typeface="ＭＳ Ｐゴシック" charset="0"/>
              </a:defRPr>
            </a:lvl6pPr>
            <a:lvl7pPr marL="2971318" indent="-228562" algn="ctr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2"/>
                </a:solidFill>
                <a:latin typeface="Tahoma" charset="0"/>
                <a:ea typeface="ＭＳ Ｐゴシック" charset="0"/>
              </a:defRPr>
            </a:lvl7pPr>
            <a:lvl8pPr marL="3428443" indent="-228562" algn="ctr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2"/>
                </a:solidFill>
                <a:latin typeface="Tahoma" charset="0"/>
                <a:ea typeface="ＭＳ Ｐゴシック" charset="0"/>
              </a:defRPr>
            </a:lvl8pPr>
            <a:lvl9pPr marL="3885568" indent="-228562" algn="ctr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2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06428E55-F180-5143-A6D1-B21C0FF09CA2}" type="slidenum">
              <a:rPr lang="en-US" sz="1200" b="0" u="none">
                <a:solidFill>
                  <a:schemeClr val="tx1"/>
                </a:solidFill>
                <a:latin typeface="Arial" charset="0"/>
              </a:rPr>
              <a:pPr eaLnBrk="1" hangingPunct="1"/>
              <a:t>22</a:t>
            </a:fld>
            <a:endParaRPr lang="en-US" sz="1200" b="0" u="none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31925" y="550864"/>
            <a:ext cx="3938588" cy="2955925"/>
          </a:xfrm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4240" y="3636321"/>
            <a:ext cx="5589199" cy="5795710"/>
          </a:xfrm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562" indent="-228562">
              <a:buClr>
                <a:schemeClr val="tx1"/>
              </a:buClr>
            </a:pPr>
            <a:endParaRPr lang="en-US" sz="14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83720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84"/>
          <a:stretch/>
        </p:blipFill>
        <p:spPr bwMode="auto">
          <a:xfrm>
            <a:off x="604604" y="1296144"/>
            <a:ext cx="8540265" cy="5589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onut 1"/>
          <p:cNvSpPr/>
          <p:nvPr userDrawn="1"/>
        </p:nvSpPr>
        <p:spPr bwMode="auto">
          <a:xfrm>
            <a:off x="6012159" y="5013175"/>
            <a:ext cx="91440" cy="91440"/>
          </a:xfrm>
          <a:prstGeom prst="donut">
            <a:avLst/>
          </a:prstGeom>
          <a:solidFill>
            <a:srgbClr val="005FAA"/>
          </a:solidFill>
          <a:ln>
            <a:solidFill>
              <a:srgbClr val="005FAA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2130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68691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7" y="838200"/>
            <a:ext cx="8352928" cy="71859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7" y="1700808"/>
            <a:ext cx="8352928" cy="475252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9847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536" y="1772816"/>
            <a:ext cx="4100264" cy="47525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772816"/>
            <a:ext cx="4100264" cy="47525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95537" y="838200"/>
            <a:ext cx="8352928" cy="71859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3032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w/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536" y="1781126"/>
            <a:ext cx="410185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536" y="2574056"/>
            <a:ext cx="410185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81126"/>
            <a:ext cx="410343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74056"/>
            <a:ext cx="410343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7" y="838200"/>
            <a:ext cx="8352928" cy="71859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5975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95537" y="838200"/>
            <a:ext cx="8352928" cy="71859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667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 userDrawn="1"/>
        </p:nvSpPr>
        <p:spPr bwMode="auto">
          <a:xfrm>
            <a:off x="395537" y="5517232"/>
            <a:ext cx="8352928" cy="426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5FAA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5FAA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5FAA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5FAA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5FAA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5FAA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5FAA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5FAA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5FAA"/>
                </a:solidFill>
                <a:latin typeface="Arial" charset="0"/>
              </a:defRPr>
            </a:lvl9pPr>
          </a:lstStyle>
          <a:p>
            <a:r>
              <a:rPr lang="en-US" kern="0" dirty="0" smtClean="0"/>
              <a:t>Click to edit Master title style</a:t>
            </a:r>
            <a:endParaRPr lang="en-GB" kern="0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"/>
          </p:nvPr>
        </p:nvSpPr>
        <p:spPr>
          <a:xfrm>
            <a:off x="395537" y="1628800"/>
            <a:ext cx="8352928" cy="374441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>
          <a:xfrm>
            <a:off x="395537" y="6093298"/>
            <a:ext cx="8352928" cy="44188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95537" y="838200"/>
            <a:ext cx="8352928" cy="71859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0860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8088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2966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875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theme" Target="../theme/theme1.xml"/><Relationship Id="rId1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838200"/>
            <a:ext cx="7772400" cy="71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00808"/>
            <a:ext cx="7772400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43" r:id="rId2"/>
    <p:sldLayoutId id="2147483745" r:id="rId3"/>
    <p:sldLayoutId id="2147483746" r:id="rId4"/>
    <p:sldLayoutId id="2147483747" r:id="rId5"/>
    <p:sldLayoutId id="2147483751" r:id="rId6"/>
    <p:sldLayoutId id="2147483748" r:id="rId7"/>
    <p:sldLayoutId id="2147483753" r:id="rId8"/>
    <p:sldLayoutId id="2147483758" r:id="rId9"/>
    <p:sldLayoutId id="2147483759" r:id="rId10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5FAA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5FAA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5FAA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5FAA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5FAA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005FAA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005FAA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005FAA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005FAA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image" Target="../media/image24.png"/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6" Type="http://schemas.openxmlformats.org/officeDocument/2006/relationships/image" Target="../media/image29.png"/><Relationship Id="rId7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image" Target="../media/image33.png"/><Relationship Id="rId5" Type="http://schemas.openxmlformats.org/officeDocument/2006/relationships/oleObject" Target="../embeddings/oleObject1.bin"/><Relationship Id="rId6" Type="http://schemas.openxmlformats.org/officeDocument/2006/relationships/image" Target="../media/image32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4" Type="http://schemas.openxmlformats.org/officeDocument/2006/relationships/image" Target="../media/image36.png"/><Relationship Id="rId5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4" Type="http://schemas.openxmlformats.org/officeDocument/2006/relationships/image" Target="../media/image39.png"/><Relationship Id="rId5" Type="http://schemas.openxmlformats.org/officeDocument/2006/relationships/image" Target="../media/image40.png"/><Relationship Id="rId6" Type="http://schemas.openxmlformats.org/officeDocument/2006/relationships/image" Target="../media/image41.png"/><Relationship Id="rId7" Type="http://schemas.openxmlformats.org/officeDocument/2006/relationships/image" Target="../media/image42.png"/><Relationship Id="rId8" Type="http://schemas.openxmlformats.org/officeDocument/2006/relationships/image" Target="../media/image43.png"/><Relationship Id="rId9" Type="http://schemas.openxmlformats.org/officeDocument/2006/relationships/image" Target="../media/image44.jpeg"/><Relationship Id="rId10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2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Relationship Id="rId3" Type="http://schemas.openxmlformats.org/officeDocument/2006/relationships/image" Target="../media/image46.png"/><Relationship Id="rId4" Type="http://schemas.openxmlformats.org/officeDocument/2006/relationships/image" Target="../media/image4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arthobservations.org/" TargetMode="External"/><Relationship Id="rId4" Type="http://schemas.openxmlformats.org/officeDocument/2006/relationships/image" Target="../media/image48.png"/><Relationship Id="rId5" Type="http://schemas.openxmlformats.org/officeDocument/2006/relationships/image" Target="../media/image49.png"/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ctrTitle" idx="4294967295"/>
          </p:nvPr>
        </p:nvSpPr>
        <p:spPr>
          <a:xfrm>
            <a:off x="35496" y="1124222"/>
            <a:ext cx="8532812" cy="55451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fr-CH" altLang="en-US" sz="6000" dirty="0" smtClean="0">
                <a:solidFill>
                  <a:schemeClr val="accent2"/>
                </a:solidFill>
                <a:latin typeface="Arial Narrow"/>
                <a:cs typeface="Arial Narrow"/>
              </a:rPr>
              <a:t>Progress on Building GEOSS</a:t>
            </a:r>
            <a:r>
              <a:rPr lang="fr-CH" altLang="en-US" sz="6000" dirty="0">
                <a:solidFill>
                  <a:schemeClr val="accent2"/>
                </a:solidFill>
                <a:latin typeface="Arial Narrow"/>
                <a:cs typeface="Arial Narrow"/>
              </a:rPr>
              <a:t/>
            </a:r>
            <a:br>
              <a:rPr lang="fr-CH" altLang="en-US" sz="6000" dirty="0">
                <a:solidFill>
                  <a:schemeClr val="accent2"/>
                </a:solidFill>
                <a:latin typeface="Arial Narrow"/>
                <a:cs typeface="Arial Narrow"/>
              </a:rPr>
            </a:br>
            <a:r>
              <a:rPr lang="fr-CH" altLang="en-US" sz="6000" dirty="0" smtClean="0">
                <a:solidFill>
                  <a:schemeClr val="accent2"/>
                </a:solidFill>
                <a:latin typeface="Arial Narrow"/>
                <a:cs typeface="Arial Narrow"/>
              </a:rPr>
              <a:t/>
            </a:r>
            <a:br>
              <a:rPr lang="fr-CH" altLang="en-US" sz="6000" dirty="0" smtClean="0">
                <a:solidFill>
                  <a:schemeClr val="accent2"/>
                </a:solidFill>
                <a:latin typeface="Arial Narrow"/>
                <a:cs typeface="Arial Narrow"/>
              </a:rPr>
            </a:br>
            <a:r>
              <a:rPr lang="fr-CH" altLang="en-US" sz="4400" dirty="0" smtClean="0">
                <a:solidFill>
                  <a:schemeClr val="accent1">
                    <a:lumMod val="50000"/>
                  </a:schemeClr>
                </a:solidFill>
                <a:latin typeface="Arial Narrow"/>
                <a:cs typeface="Arial Narrow"/>
              </a:rPr>
              <a:t>30th CEOS Plenary</a:t>
            </a:r>
            <a:br>
              <a:rPr lang="fr-CH" altLang="en-US" sz="4400" dirty="0" smtClean="0">
                <a:solidFill>
                  <a:schemeClr val="accent1">
                    <a:lumMod val="50000"/>
                  </a:schemeClr>
                </a:solidFill>
                <a:latin typeface="Arial Narrow"/>
                <a:cs typeface="Arial Narrow"/>
              </a:rPr>
            </a:br>
            <a:r>
              <a:rPr lang="fr-CH" altLang="en-US" sz="4000" dirty="0" smtClean="0">
                <a:solidFill>
                  <a:schemeClr val="accent1">
                    <a:lumMod val="50000"/>
                  </a:schemeClr>
                </a:solidFill>
                <a:latin typeface="Arial Narrow"/>
                <a:cs typeface="Arial Narrow"/>
              </a:rPr>
              <a:t/>
            </a:r>
            <a:br>
              <a:rPr lang="fr-CH" altLang="en-US" sz="4000" dirty="0" smtClean="0">
                <a:solidFill>
                  <a:schemeClr val="accent1">
                    <a:lumMod val="50000"/>
                  </a:schemeClr>
                </a:solidFill>
                <a:latin typeface="Arial Narrow"/>
                <a:cs typeface="Arial Narrow"/>
              </a:rPr>
            </a:br>
            <a:r>
              <a:rPr lang="fr-CH" altLang="en-US" dirty="0" smtClean="0">
                <a:solidFill>
                  <a:srgbClr val="0070C0"/>
                </a:solidFill>
                <a:latin typeface="Arial Narrow"/>
                <a:cs typeface="Arial Narrow"/>
              </a:rPr>
              <a:t>Barbara Ryan</a:t>
            </a:r>
            <a:br>
              <a:rPr lang="fr-CH" altLang="en-US" dirty="0" smtClean="0">
                <a:solidFill>
                  <a:srgbClr val="0070C0"/>
                </a:solidFill>
                <a:latin typeface="Arial Narrow"/>
                <a:cs typeface="Arial Narrow"/>
              </a:rPr>
            </a:br>
            <a:r>
              <a:rPr lang="fr-CH" altLang="en-US" dirty="0" smtClean="0">
                <a:solidFill>
                  <a:srgbClr val="0070C0"/>
                </a:solidFill>
                <a:latin typeface="Arial Narrow"/>
                <a:cs typeface="Arial Narrow"/>
              </a:rPr>
              <a:t>Director, GEO Secretariat</a:t>
            </a:r>
            <a:r>
              <a:rPr lang="fr-CH" altLang="en-US" dirty="0">
                <a:solidFill>
                  <a:srgbClr val="0070C0"/>
                </a:solidFill>
                <a:latin typeface="Arial Narrow"/>
                <a:cs typeface="Arial Narrow"/>
              </a:rPr>
              <a:t/>
            </a:r>
            <a:br>
              <a:rPr lang="fr-CH" altLang="en-US" dirty="0">
                <a:solidFill>
                  <a:srgbClr val="0070C0"/>
                </a:solidFill>
                <a:latin typeface="Arial Narrow"/>
                <a:cs typeface="Arial Narrow"/>
              </a:rPr>
            </a:br>
            <a:r>
              <a:rPr lang="fr-CH" altLang="en-US" dirty="0" smtClean="0">
                <a:solidFill>
                  <a:srgbClr val="0070C0"/>
                </a:solidFill>
                <a:latin typeface="Arial Narrow"/>
                <a:cs typeface="Arial Narrow"/>
              </a:rPr>
              <a:t/>
            </a:r>
            <a:br>
              <a:rPr lang="fr-CH" altLang="en-US" dirty="0" smtClean="0">
                <a:solidFill>
                  <a:srgbClr val="0070C0"/>
                </a:solidFill>
                <a:latin typeface="Arial Narrow"/>
                <a:cs typeface="Arial Narrow"/>
              </a:rPr>
            </a:br>
            <a:r>
              <a:rPr lang="fr-CH" altLang="en-US" dirty="0" smtClean="0">
                <a:latin typeface="Arial Narrow"/>
                <a:cs typeface="Arial Narrow"/>
              </a:rPr>
              <a:t>01 November 2016</a:t>
            </a:r>
            <a:br>
              <a:rPr lang="fr-CH" altLang="en-US" dirty="0" smtClean="0">
                <a:latin typeface="Arial Narrow"/>
                <a:cs typeface="Arial Narrow"/>
              </a:rPr>
            </a:br>
            <a:r>
              <a:rPr lang="fr-CH" altLang="en-US" dirty="0" smtClean="0">
                <a:latin typeface="Arial Narrow"/>
                <a:cs typeface="Arial Narrow"/>
              </a:rPr>
              <a:t>Brisbane, Australia</a:t>
            </a:r>
            <a:endParaRPr lang="en-US" altLang="en-US" b="0" dirty="0" smtClean="0"/>
          </a:p>
        </p:txBody>
      </p:sp>
    </p:spTree>
    <p:extLst>
      <p:ext uri="{BB962C8B-B14F-4D97-AF65-F5344CB8AC3E}">
        <p14:creationId xmlns:p14="http://schemas.microsoft.com/office/powerpoint/2010/main" val="1124428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2288" y="519336"/>
            <a:ext cx="7772400" cy="533400"/>
          </a:xfrm>
        </p:spPr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  <a:latin typeface="Arial Narrow"/>
                <a:cs typeface="Arial Narrow"/>
              </a:rPr>
              <a:t>2017-2019 Work Programme</a:t>
            </a:r>
            <a:endParaRPr lang="en-US" dirty="0">
              <a:solidFill>
                <a:schemeClr val="accent2"/>
              </a:solidFill>
              <a:latin typeface="Arial Narrow"/>
              <a:cs typeface="Arial Narrow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2061019"/>
              </p:ext>
            </p:extLst>
          </p:nvPr>
        </p:nvGraphicFramePr>
        <p:xfrm>
          <a:off x="251520" y="1124744"/>
          <a:ext cx="8640960" cy="5306084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1049836"/>
                <a:gridCol w="3846708"/>
                <a:gridCol w="3744416"/>
              </a:tblGrid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SBA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i="0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PMingLiU"/>
                          <a:cs typeface="Arial Narrow"/>
                        </a:rPr>
                        <a:t>GEO</a:t>
                      </a:r>
                      <a:r>
                        <a:rPr lang="en-US" sz="1600" i="0" baseline="0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PMingLiU"/>
                          <a:cs typeface="Arial Narrow"/>
                        </a:rPr>
                        <a:t> </a:t>
                      </a:r>
                      <a:r>
                        <a:rPr lang="en-US" sz="1600" i="0" u="none" baseline="0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PMingLiU"/>
                          <a:cs typeface="Arial Narrow"/>
                        </a:rPr>
                        <a:t>Flagships</a:t>
                      </a:r>
                      <a:r>
                        <a:rPr lang="en-US" sz="1600" i="0" baseline="0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PMingLiU"/>
                          <a:cs typeface="Arial Narrow"/>
                        </a:rPr>
                        <a:t> and Initiatives</a:t>
                      </a:r>
                      <a:endParaRPr lang="en-US" sz="1600" i="0" dirty="0">
                        <a:solidFill>
                          <a:srgbClr val="000000"/>
                        </a:solidFill>
                        <a:effectLst/>
                        <a:latin typeface="Arial Narrow"/>
                        <a:ea typeface="PMingLiU"/>
                        <a:cs typeface="Arial Narrow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effectLst/>
                          <a:latin typeface="Arial Narrow"/>
                          <a:ea typeface="PMingLiU"/>
                          <a:cs typeface="Arial Narrow"/>
                        </a:rPr>
                        <a:t>Community Activities</a:t>
                      </a:r>
                      <a:endParaRPr lang="en-US" sz="1600" b="1" kern="1200" dirty="0">
                        <a:solidFill>
                          <a:schemeClr val="tx1"/>
                        </a:solidFill>
                        <a:effectLst/>
                        <a:latin typeface="Arial Narrow"/>
                        <a:ea typeface="PMingLiU"/>
                        <a:cs typeface="Arial Narrow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435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i="1" kern="1200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+mn-ea"/>
                          <a:cs typeface="Arial Narrow"/>
                        </a:rPr>
                        <a:t>GEO Global Agricultural Monitoring (GEO-GLAM)</a:t>
                      </a:r>
                      <a:endParaRPr lang="en-US" sz="1400" b="1" i="1" kern="1200" dirty="0">
                        <a:solidFill>
                          <a:srgbClr val="000000"/>
                        </a:solidFill>
                        <a:effectLst/>
                        <a:latin typeface="Arial Narrow"/>
                        <a:ea typeface="+mn-ea"/>
                        <a:cs typeface="Arial Narrow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87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effectLst/>
                          <a:latin typeface="Arial Narrow"/>
                          <a:ea typeface="+mn-ea"/>
                          <a:cs typeface="Arial Narrow"/>
                        </a:rPr>
                        <a:t>Global Agricultural Drought Monitoring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200" b="1" i="1" dirty="0">
                        <a:solidFill>
                          <a:srgbClr val="0070C0"/>
                        </a:solidFill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effectLst/>
                        <a:latin typeface="Arial Narrow"/>
                        <a:ea typeface="PMingLiU"/>
                        <a:cs typeface="Arial Narrow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4144">
                <a:tc row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i="1" kern="1200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+mn-ea"/>
                          <a:cs typeface="Arial Narrow"/>
                        </a:rPr>
                        <a:t>Global Observation System for Mercury (GOS4M)</a:t>
                      </a:r>
                      <a:endParaRPr lang="en-US" sz="1400" b="1" i="1" kern="1200" dirty="0">
                        <a:solidFill>
                          <a:srgbClr val="000000"/>
                        </a:solidFill>
                        <a:effectLst/>
                        <a:latin typeface="Arial Narrow"/>
                        <a:ea typeface="+mn-ea"/>
                        <a:cs typeface="Arial Narrow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effectLst/>
                          <a:latin typeface="Arial Narrow"/>
                          <a:ea typeface="+mn-ea"/>
                          <a:cs typeface="Arial Narrow"/>
                        </a:rPr>
                        <a:t>AIRNOW International: Expanding Networks and Integrating Methods for Air Quality and Health Data</a:t>
                      </a:r>
                      <a:endParaRPr lang="en-US" sz="1400" b="1" dirty="0">
                        <a:effectLst/>
                        <a:latin typeface="Arial Narrow"/>
                        <a:ea typeface="PMingLiU"/>
                        <a:cs typeface="Arial Narrow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48072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+mn-ea"/>
                          <a:cs typeface="Arial Narrow"/>
                        </a:rPr>
                        <a:t>Global Observation System for Persistent Organic Pollutants (GOS4POPS)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602">
                <a:tc row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kern="1200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+mn-ea"/>
                          <a:cs typeface="Arial Narrow"/>
                        </a:rPr>
                        <a:t>Global Urban Observation and Information</a:t>
                      </a:r>
                      <a:endParaRPr lang="en-US" sz="1400" b="1" kern="1200" dirty="0">
                        <a:solidFill>
                          <a:srgbClr val="000000"/>
                        </a:solidFill>
                        <a:effectLst/>
                        <a:latin typeface="Arial Narrow"/>
                        <a:ea typeface="+mn-ea"/>
                        <a:cs typeface="Arial Narrow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effectLst/>
                        <a:latin typeface="Arial Narrow"/>
                        <a:ea typeface="PMingLiU"/>
                        <a:cs typeface="Arial Narrow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0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kern="1200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+mn-ea"/>
                          <a:cs typeface="Arial Narrow"/>
                        </a:rPr>
                        <a:t>GEO Human Planet Initiative: Spatial Modeling of Impact, Exposure And Access to Resources</a:t>
                      </a:r>
                      <a:endParaRPr lang="en-US" sz="1400" b="1" kern="1200" dirty="0">
                        <a:solidFill>
                          <a:srgbClr val="000000"/>
                        </a:solidFill>
                        <a:effectLst/>
                        <a:latin typeface="Arial Narrow"/>
                        <a:ea typeface="+mn-ea"/>
                        <a:cs typeface="Arial Narrow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dirty="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422">
                <a:tc rowSpan="6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r>
                        <a:rPr lang="fr-CH" sz="1400" b="1" kern="1200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+mn-ea"/>
                          <a:cs typeface="Arial Narrow"/>
                        </a:rPr>
                        <a:t>GDIS</a:t>
                      </a:r>
                      <a:r>
                        <a:rPr lang="fr-CH" sz="1400" b="1" kern="1200" baseline="0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+mn-ea"/>
                          <a:cs typeface="Arial Narrow"/>
                        </a:rPr>
                        <a:t> (Global </a:t>
                      </a:r>
                      <a:r>
                        <a:rPr lang="fr-CH" sz="1400" b="1" kern="1200" baseline="0" dirty="0" err="1" smtClean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+mn-ea"/>
                          <a:cs typeface="Arial Narrow"/>
                        </a:rPr>
                        <a:t>Drought</a:t>
                      </a:r>
                      <a:r>
                        <a:rPr lang="fr-CH" sz="1400" b="1" kern="1200" baseline="0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+mn-ea"/>
                          <a:cs typeface="Arial Narrow"/>
                        </a:rPr>
                        <a:t> Information System)</a:t>
                      </a:r>
                      <a:endParaRPr lang="en-US" sz="1400" b="1" kern="1200" dirty="0">
                        <a:solidFill>
                          <a:srgbClr val="000000"/>
                        </a:solidFill>
                        <a:effectLst/>
                        <a:latin typeface="Arial Narrow"/>
                        <a:ea typeface="+mn-ea"/>
                        <a:cs typeface="Arial Narrow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H" sz="1400" b="1" kern="1200" baseline="0" dirty="0" smtClean="0">
                          <a:solidFill>
                            <a:schemeClr val="dk1"/>
                          </a:solidFill>
                          <a:effectLst/>
                          <a:latin typeface="Arial Narrow"/>
                          <a:ea typeface="+mn-ea"/>
                          <a:cs typeface="Arial Narrow"/>
                        </a:rPr>
                        <a:t>In Situ Observations For Water Cycle </a:t>
                      </a:r>
                      <a:endParaRPr lang="en-US" sz="1400" b="1" kern="1200" baseline="0" dirty="0">
                        <a:solidFill>
                          <a:schemeClr val="dk1"/>
                        </a:solidFill>
                        <a:effectLst/>
                        <a:latin typeface="Arial Narrow"/>
                        <a:ea typeface="+mn-ea"/>
                        <a:cs typeface="Arial Narrow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529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H" sz="1400" b="1" kern="1200" baseline="0" dirty="0" err="1" smtClean="0">
                          <a:solidFill>
                            <a:schemeClr val="dk1"/>
                          </a:solidFill>
                          <a:effectLst/>
                          <a:latin typeface="Arial Narrow"/>
                          <a:ea typeface="+mn-ea"/>
                          <a:cs typeface="Arial Narrow"/>
                        </a:rPr>
                        <a:t>Aquawatch</a:t>
                      </a:r>
                      <a:endParaRPr lang="en-US" sz="1400" b="1" kern="1200" baseline="0" dirty="0">
                        <a:solidFill>
                          <a:schemeClr val="dk1"/>
                        </a:solidFill>
                        <a:effectLst/>
                        <a:latin typeface="Arial Narrow"/>
                        <a:ea typeface="+mn-ea"/>
                        <a:cs typeface="Arial Narrow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49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fr-CH" sz="1400" b="1" dirty="0" smtClean="0">
                          <a:solidFill>
                            <a:srgbClr val="000000"/>
                          </a:solidFill>
                          <a:latin typeface="Arial Narrow"/>
                          <a:cs typeface="Arial Narrow"/>
                        </a:rPr>
                        <a:t>GEOCRI</a:t>
                      </a:r>
                      <a:r>
                        <a:rPr lang="fr-CH" sz="1400" b="1" baseline="0" dirty="0" smtClean="0">
                          <a:solidFill>
                            <a:srgbClr val="000000"/>
                          </a:solidFill>
                          <a:latin typeface="Arial Narrow"/>
                          <a:cs typeface="Arial Narrow"/>
                        </a:rPr>
                        <a:t> (Information </a:t>
                      </a:r>
                      <a:r>
                        <a:rPr lang="fr-CH" sz="1400" b="1" baseline="0" dirty="0" err="1" smtClean="0">
                          <a:solidFill>
                            <a:srgbClr val="000000"/>
                          </a:solidFill>
                          <a:latin typeface="Arial Narrow"/>
                          <a:cs typeface="Arial Narrow"/>
                        </a:rPr>
                        <a:t>Systems</a:t>
                      </a:r>
                      <a:r>
                        <a:rPr lang="fr-CH" sz="1400" b="1" baseline="0" dirty="0" smtClean="0">
                          <a:solidFill>
                            <a:srgbClr val="000000"/>
                          </a:solidFill>
                          <a:latin typeface="Arial Narrow"/>
                          <a:cs typeface="Arial Narrow"/>
                        </a:rPr>
                        <a:t> for Cold </a:t>
                      </a:r>
                      <a:r>
                        <a:rPr lang="fr-CH" sz="1400" b="1" baseline="0" dirty="0" err="1" smtClean="0">
                          <a:solidFill>
                            <a:srgbClr val="000000"/>
                          </a:solidFill>
                          <a:latin typeface="Arial Narrow"/>
                          <a:cs typeface="Arial Narrow"/>
                        </a:rPr>
                        <a:t>Regions</a:t>
                      </a:r>
                      <a:r>
                        <a:rPr lang="fr-CH" sz="1400" b="1" baseline="0" dirty="0" smtClean="0">
                          <a:solidFill>
                            <a:srgbClr val="000000"/>
                          </a:solidFill>
                          <a:latin typeface="Arial Narrow"/>
                          <a:cs typeface="Arial Narrow"/>
                        </a:rPr>
                        <a:t>)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H" sz="1400" b="1" kern="1200" baseline="0" dirty="0" smtClean="0">
                          <a:solidFill>
                            <a:schemeClr val="dk1"/>
                          </a:solidFill>
                          <a:effectLst/>
                          <a:latin typeface="Arial Narrow"/>
                          <a:ea typeface="+mn-ea"/>
                          <a:cs typeface="Arial Narrow"/>
                        </a:rPr>
                        <a:t>DIAS</a:t>
                      </a:r>
                      <a:endParaRPr lang="en-US" sz="1400" b="1" kern="1200" baseline="0" dirty="0">
                        <a:solidFill>
                          <a:schemeClr val="dk1"/>
                        </a:solidFill>
                        <a:effectLst/>
                        <a:latin typeface="Arial Narrow"/>
                        <a:ea typeface="+mn-ea"/>
                        <a:cs typeface="Arial Narrow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28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H" sz="1400" b="1" kern="1200" baseline="0" dirty="0" smtClean="0">
                          <a:solidFill>
                            <a:schemeClr val="dk1"/>
                          </a:solidFill>
                          <a:effectLst/>
                          <a:latin typeface="Arial Narrow"/>
                          <a:ea typeface="+mn-ea"/>
                          <a:cs typeface="Arial Narrow"/>
                        </a:rPr>
                        <a:t>EARTH2OBSERVE</a:t>
                      </a:r>
                      <a:endParaRPr lang="en-US" sz="1400" b="1" kern="1200" baseline="0" dirty="0">
                        <a:solidFill>
                          <a:schemeClr val="dk1"/>
                        </a:solidFill>
                        <a:effectLst/>
                        <a:latin typeface="Arial Narrow"/>
                        <a:ea typeface="+mn-ea"/>
                        <a:cs typeface="Arial Narrow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45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fr-CH" sz="1400" b="1" dirty="0" smtClean="0">
                          <a:solidFill>
                            <a:srgbClr val="000000"/>
                          </a:solidFill>
                          <a:latin typeface="Arial Narrow"/>
                          <a:cs typeface="Arial Narrow"/>
                        </a:rPr>
                        <a:t>GEOGLOWS (GEO Global Water </a:t>
                      </a:r>
                      <a:r>
                        <a:rPr lang="fr-CH" sz="1400" b="1" dirty="0" err="1" smtClean="0">
                          <a:solidFill>
                            <a:srgbClr val="000000"/>
                          </a:solidFill>
                          <a:latin typeface="Arial Narrow"/>
                          <a:cs typeface="Arial Narrow"/>
                        </a:rPr>
                        <a:t>Sustainability</a:t>
                      </a:r>
                      <a:r>
                        <a:rPr lang="fr-CH" sz="1400" b="1" dirty="0" smtClean="0">
                          <a:solidFill>
                            <a:srgbClr val="000000"/>
                          </a:solidFill>
                          <a:latin typeface="Arial Narrow"/>
                          <a:cs typeface="Arial Narrow"/>
                        </a:rPr>
                        <a:t>)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Arial Narrow"/>
                        <a:cs typeface="Arial Narrow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0449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H" sz="1400" b="1" kern="1200" baseline="0" dirty="0" smtClean="0">
                          <a:solidFill>
                            <a:schemeClr val="dk1"/>
                          </a:solidFill>
                          <a:effectLst/>
                          <a:latin typeface="Arial Narrow"/>
                          <a:ea typeface="+mn-ea"/>
                          <a:cs typeface="Arial Narrow"/>
                        </a:rPr>
                        <a:t>Water-</a:t>
                      </a:r>
                      <a:r>
                        <a:rPr lang="fr-CH" sz="1400" b="1" kern="1200" baseline="0" dirty="0" err="1" smtClean="0">
                          <a:solidFill>
                            <a:schemeClr val="dk1"/>
                          </a:solidFill>
                          <a:effectLst/>
                          <a:latin typeface="Arial Narrow"/>
                          <a:ea typeface="+mn-ea"/>
                          <a:cs typeface="Arial Narrow"/>
                        </a:rPr>
                        <a:t>Energy</a:t>
                      </a:r>
                      <a:r>
                        <a:rPr lang="fr-CH" sz="1400" b="1" kern="1200" baseline="0" dirty="0" smtClean="0">
                          <a:solidFill>
                            <a:schemeClr val="dk1"/>
                          </a:solidFill>
                          <a:effectLst/>
                          <a:latin typeface="Arial Narrow"/>
                          <a:ea typeface="+mn-ea"/>
                          <a:cs typeface="Arial Narrow"/>
                        </a:rPr>
                        <a:t>-Food </a:t>
                      </a:r>
                      <a:r>
                        <a:rPr lang="fr-CH" sz="1400" b="1" kern="1200" baseline="0" dirty="0" err="1" smtClean="0">
                          <a:solidFill>
                            <a:schemeClr val="dk1"/>
                          </a:solidFill>
                          <a:effectLst/>
                          <a:latin typeface="Arial Narrow"/>
                          <a:ea typeface="+mn-ea"/>
                          <a:cs typeface="Arial Narrow"/>
                        </a:rPr>
                        <a:t>Nexus</a:t>
                      </a:r>
                      <a:endParaRPr lang="en-US" sz="1400" b="1" kern="1200" baseline="0" dirty="0">
                        <a:solidFill>
                          <a:schemeClr val="dk1"/>
                        </a:solidFill>
                        <a:effectLst/>
                        <a:latin typeface="Arial Narrow"/>
                        <a:ea typeface="+mn-ea"/>
                        <a:cs typeface="Arial Narrow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03834"/>
            <a:ext cx="642195" cy="644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2233439"/>
            <a:ext cx="642194" cy="644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212976"/>
            <a:ext cx="642195" cy="644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139555"/>
            <a:ext cx="642195" cy="644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29" y="5229200"/>
            <a:ext cx="683587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7824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458200" cy="914400"/>
          </a:xfrm>
        </p:spPr>
        <p:txBody>
          <a:bodyPr/>
          <a:lstStyle/>
          <a:p>
            <a:pPr algn="ctr" eaLnBrk="1" hangingPunct="1"/>
            <a:r>
              <a:rPr lang="fr-CH" altLang="en-US" sz="3200" dirty="0" smtClean="0">
                <a:solidFill>
                  <a:schemeClr val="accent2"/>
                </a:solidFill>
                <a:latin typeface="Arial Narrow"/>
                <a:cs typeface="Arial Narrow"/>
              </a:rPr>
              <a:t>GEO Initiatives</a:t>
            </a:r>
            <a:r>
              <a:rPr lang="fr-CH" altLang="en-US" sz="3200" dirty="0">
                <a:solidFill>
                  <a:schemeClr val="accent2"/>
                </a:solidFill>
                <a:latin typeface="Arial Narrow"/>
                <a:cs typeface="Arial Narrow"/>
              </a:rPr>
              <a:t> </a:t>
            </a:r>
            <a:r>
              <a:rPr lang="fr-CH" altLang="en-US" sz="3200" dirty="0" smtClean="0">
                <a:solidFill>
                  <a:schemeClr val="accent2"/>
                </a:solidFill>
                <a:latin typeface="Arial Narrow"/>
                <a:cs typeface="Arial Narrow"/>
              </a:rPr>
              <a:t>not Easily Associated </a:t>
            </a:r>
            <a:r>
              <a:rPr lang="fr-CH" altLang="en-US" sz="3200" dirty="0">
                <a:solidFill>
                  <a:schemeClr val="accent2"/>
                </a:solidFill>
                <a:latin typeface="Arial Narrow"/>
                <a:cs typeface="Arial Narrow"/>
              </a:rPr>
              <a:t>with </a:t>
            </a:r>
            <a:r>
              <a:rPr lang="fr-CH" altLang="en-US" sz="3200" dirty="0" smtClean="0">
                <a:solidFill>
                  <a:schemeClr val="accent2"/>
                </a:solidFill>
                <a:latin typeface="Arial Narrow"/>
                <a:cs typeface="Arial Narrow"/>
              </a:rPr>
              <a:t>One </a:t>
            </a:r>
            <a:r>
              <a:rPr lang="fr-CH" altLang="en-US" sz="3200" dirty="0">
                <a:solidFill>
                  <a:schemeClr val="accent2"/>
                </a:solidFill>
                <a:latin typeface="Arial Narrow"/>
                <a:cs typeface="Arial Narrow"/>
              </a:rPr>
              <a:t>SBA</a:t>
            </a:r>
            <a:endParaRPr lang="en-US" altLang="en-US" sz="3200" dirty="0" smtClean="0">
              <a:solidFill>
                <a:schemeClr val="accent2"/>
              </a:solidFill>
              <a:latin typeface="Arial Narrow"/>
              <a:cs typeface="Arial Narrow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6825885"/>
              </p:ext>
            </p:extLst>
          </p:nvPr>
        </p:nvGraphicFramePr>
        <p:xfrm>
          <a:off x="611560" y="2564904"/>
          <a:ext cx="8064896" cy="2787881"/>
        </p:xfrm>
        <a:graphic>
          <a:graphicData uri="http://schemas.openxmlformats.org/drawingml/2006/table">
            <a:tbl>
              <a:tblPr firstRow="1" bandRow="1"/>
              <a:tblGrid>
                <a:gridCol w="6028307"/>
                <a:gridCol w="2036589"/>
              </a:tblGrid>
              <a:tr h="140352"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effectLst/>
                          <a:latin typeface="Arial Narrow"/>
                          <a:ea typeface="+mn-ea"/>
                          <a:cs typeface="Arial Narrow"/>
                        </a:rPr>
                        <a:t>GEO Carbon and Greenhouse Gas Initiative</a:t>
                      </a:r>
                      <a:endParaRPr lang="en-US" sz="1800" b="1" kern="1200" dirty="0">
                        <a:solidFill>
                          <a:schemeClr val="tx1"/>
                        </a:solidFill>
                        <a:effectLst/>
                        <a:latin typeface="Arial Narrow"/>
                        <a:ea typeface="+mn-ea"/>
                        <a:cs typeface="Arial Narrow"/>
                      </a:endParaRPr>
                    </a:p>
                  </a:txBody>
                  <a:tcPr marL="45960" marR="45960" marT="638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Arial Narrow"/>
                          <a:ea typeface="Times New Roman"/>
                          <a:cs typeface="Arial Narrow"/>
                        </a:rPr>
                        <a:t>Climate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 Narrow"/>
                        <a:ea typeface="Times New Roman"/>
                        <a:cs typeface="Arial Narrow"/>
                      </a:endParaRPr>
                    </a:p>
                  </a:txBody>
                  <a:tcPr marL="45960" marR="45960" marT="638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0352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effectLst/>
                          <a:latin typeface="Arial Narrow"/>
                          <a:ea typeface="+mn-ea"/>
                          <a:cs typeface="Arial Narrow"/>
                        </a:rPr>
                        <a:t>Climate Change Impact Observation On Africa's Coastal Zones (GEO-CCIOACZ)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 Narrow"/>
                        <a:ea typeface="Times New Roman"/>
                        <a:cs typeface="Arial Narrow"/>
                      </a:endParaRPr>
                    </a:p>
                  </a:txBody>
                  <a:tcPr marL="45960" marR="45960" marT="638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3413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b="1" kern="1200" dirty="0" err="1" smtClean="0">
                          <a:solidFill>
                            <a:schemeClr val="tx1"/>
                          </a:solidFill>
                          <a:effectLst/>
                          <a:latin typeface="Arial Narrow"/>
                          <a:ea typeface="+mn-ea"/>
                          <a:cs typeface="Arial Narrow"/>
                        </a:rPr>
                        <a:t>AfriGEOSS</a:t>
                      </a: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effectLst/>
                          <a:latin typeface="Arial Narrow"/>
                          <a:ea typeface="+mn-ea"/>
                          <a:cs typeface="Arial Narrow"/>
                        </a:rPr>
                        <a:t>: Reinforcing Regional African Engagement</a:t>
                      </a:r>
                      <a:endParaRPr lang="en-US" sz="1800" b="1" dirty="0">
                        <a:effectLst/>
                        <a:latin typeface="Arial Narrow"/>
                        <a:ea typeface="Times New Roman"/>
                        <a:cs typeface="Arial Narrow"/>
                      </a:endParaRPr>
                    </a:p>
                  </a:txBody>
                  <a:tcPr marL="45960" marR="45960" marT="638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Arial Narrow"/>
                          <a:ea typeface="Times New Roman"/>
                          <a:cs typeface="Arial Narrow"/>
                        </a:rPr>
                        <a:t>Regional Coordination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 Narrow"/>
                        <a:ea typeface="Times New Roman"/>
                        <a:cs typeface="Arial Narrow"/>
                      </a:endParaRPr>
                    </a:p>
                  </a:txBody>
                  <a:tcPr marL="45960" marR="45960" marT="63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077"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effectLst/>
                          <a:latin typeface="Arial Narrow"/>
                          <a:ea typeface="+mn-ea"/>
                          <a:cs typeface="Arial Narrow"/>
                        </a:rPr>
                        <a:t>AmeriGEOSS</a:t>
                      </a:r>
                      <a:endParaRPr lang="en-US" sz="1800" b="1" kern="1200" dirty="0">
                        <a:solidFill>
                          <a:schemeClr val="tx1"/>
                        </a:solidFill>
                        <a:effectLst/>
                        <a:latin typeface="Arial Narrow"/>
                        <a:ea typeface="+mn-ea"/>
                        <a:cs typeface="Arial Narrow"/>
                      </a:endParaRPr>
                    </a:p>
                  </a:txBody>
                  <a:tcPr marL="45960" marR="45960" marT="638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960" marR="45960" marT="638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730"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effectLst/>
                          <a:latin typeface="Arial Narrow"/>
                          <a:ea typeface="+mn-ea"/>
                          <a:cs typeface="Arial Narrow"/>
                        </a:rPr>
                        <a:t>Asia-Oceania GEOSS (AOGEOSS)</a:t>
                      </a:r>
                      <a:endParaRPr lang="en-US" sz="1800" b="1" kern="1200" dirty="0">
                        <a:solidFill>
                          <a:schemeClr val="tx1"/>
                        </a:solidFill>
                        <a:effectLst/>
                        <a:latin typeface="Arial Narrow"/>
                        <a:ea typeface="+mn-ea"/>
                        <a:cs typeface="Arial Narro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algn="just" defTabSz="914400" rtl="0" eaLnBrk="1" latinLnBrk="0" hangingPunct="1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1800" b="0" kern="12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730"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effectLst/>
                          <a:latin typeface="Arial Narrow"/>
                          <a:ea typeface="+mn-ea"/>
                          <a:cs typeface="Arial Narrow"/>
                        </a:rPr>
                        <a:t>Oceans and Society: BLUE PLANET   </a:t>
                      </a:r>
                      <a:endParaRPr lang="en-US" sz="1800" b="1" kern="1200" dirty="0">
                        <a:solidFill>
                          <a:schemeClr val="tx1"/>
                        </a:solidFill>
                        <a:effectLst/>
                        <a:latin typeface="Arial Narrow"/>
                        <a:ea typeface="+mn-ea"/>
                        <a:cs typeface="Arial Narrow"/>
                      </a:endParaRPr>
                    </a:p>
                  </a:txBody>
                  <a:tcPr marL="45960" marR="45960" marT="638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CH" sz="1800" b="1" kern="1200" dirty="0" err="1" smtClean="0">
                          <a:solidFill>
                            <a:schemeClr val="tx1"/>
                          </a:solidFill>
                          <a:effectLst/>
                          <a:latin typeface="Arial Narrow"/>
                          <a:ea typeface="Times New Roman"/>
                          <a:cs typeface="Arial Narrow"/>
                        </a:rPr>
                        <a:t>Ocean</a:t>
                      </a:r>
                      <a:endParaRPr lang="en-US" sz="1800" b="1" kern="1200" dirty="0">
                        <a:solidFill>
                          <a:schemeClr val="tx1"/>
                        </a:solidFill>
                        <a:effectLst/>
                        <a:latin typeface="Arial Narrow"/>
                        <a:ea typeface="Times New Roman"/>
                        <a:cs typeface="Arial Narro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73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effectLst/>
                          <a:latin typeface="Arial Narrow"/>
                          <a:ea typeface="+mn-ea"/>
                          <a:cs typeface="Arial Narrow"/>
                        </a:rPr>
                        <a:t>Earth Observations in Service of the 2030 Agenda For Sustainable Development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 Narrow"/>
                        <a:ea typeface="Times New Roman"/>
                        <a:cs typeface="Arial Narrow"/>
                      </a:endParaRPr>
                    </a:p>
                  </a:txBody>
                  <a:tcPr marL="45960" marR="45960" marT="638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CH" sz="1800" b="1" kern="1200" dirty="0" err="1" smtClean="0">
                          <a:solidFill>
                            <a:schemeClr val="tx1"/>
                          </a:solidFill>
                          <a:effectLst/>
                          <a:latin typeface="Arial Narrow"/>
                          <a:ea typeface="Times New Roman"/>
                          <a:cs typeface="Arial Narrow"/>
                        </a:rPr>
                        <a:t>SDGs</a:t>
                      </a:r>
                      <a:endParaRPr lang="en-US" sz="1800" b="1" kern="1200" dirty="0">
                        <a:solidFill>
                          <a:schemeClr val="tx1"/>
                        </a:solidFill>
                        <a:effectLst/>
                        <a:latin typeface="Arial Narrow"/>
                        <a:ea typeface="Times New Roman"/>
                        <a:cs typeface="Arial Narro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873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effectLst/>
                          <a:latin typeface="Arial Narrow"/>
                          <a:ea typeface="+mn-ea"/>
                          <a:cs typeface="Arial Narrow"/>
                        </a:rPr>
                        <a:t>GEOSS-EVOLVE</a:t>
                      </a:r>
                    </a:p>
                  </a:txBody>
                  <a:tcPr marL="45960" marR="45960" marT="638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CH" sz="1800" b="1" kern="1200" dirty="0" smtClean="0">
                          <a:solidFill>
                            <a:schemeClr val="tx1"/>
                          </a:solidFill>
                          <a:effectLst/>
                          <a:latin typeface="Arial Narrow"/>
                          <a:ea typeface="Times New Roman"/>
                          <a:cs typeface="Arial Narrow"/>
                        </a:rPr>
                        <a:t>Support GEOSS</a:t>
                      </a:r>
                      <a:endParaRPr lang="en-US" sz="1800" b="1" kern="1200" dirty="0">
                        <a:solidFill>
                          <a:schemeClr val="tx1"/>
                        </a:solidFill>
                        <a:effectLst/>
                        <a:latin typeface="Arial Narrow"/>
                        <a:ea typeface="Times New Roman"/>
                        <a:cs typeface="Arial Narro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5819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>
          <a:xfrm>
            <a:off x="381000" y="955576"/>
            <a:ext cx="8458200" cy="457200"/>
          </a:xfrm>
        </p:spPr>
        <p:txBody>
          <a:bodyPr/>
          <a:lstStyle/>
          <a:p>
            <a:pPr algn="ctr" eaLnBrk="1" hangingPunct="1"/>
            <a:r>
              <a:rPr lang="fr-CH" altLang="en-US" sz="3200" dirty="0" smtClean="0">
                <a:solidFill>
                  <a:schemeClr val="accent2"/>
                </a:solidFill>
                <a:latin typeface="Arial Narrow"/>
                <a:cs typeface="Arial Narrow"/>
              </a:rPr>
              <a:t>Community Activities</a:t>
            </a:r>
            <a:r>
              <a:rPr lang="fr-CH" altLang="en-US" sz="3200" dirty="0">
                <a:solidFill>
                  <a:schemeClr val="accent2"/>
                </a:solidFill>
                <a:latin typeface="Arial Narrow"/>
                <a:cs typeface="Arial Narrow"/>
              </a:rPr>
              <a:t> </a:t>
            </a:r>
            <a:r>
              <a:rPr lang="fr-CH" altLang="en-US" sz="3200" dirty="0" smtClean="0">
                <a:solidFill>
                  <a:schemeClr val="accent2"/>
                </a:solidFill>
                <a:latin typeface="Arial Narrow"/>
                <a:cs typeface="Arial Narrow"/>
              </a:rPr>
              <a:t>not </a:t>
            </a:r>
            <a:r>
              <a:rPr lang="fr-CH" altLang="en-US" sz="3200" dirty="0">
                <a:solidFill>
                  <a:schemeClr val="accent2"/>
                </a:solidFill>
                <a:latin typeface="Arial Narrow"/>
                <a:cs typeface="Arial Narrow"/>
              </a:rPr>
              <a:t>A</a:t>
            </a:r>
            <a:r>
              <a:rPr lang="fr-CH" altLang="en-US" sz="3200" dirty="0" smtClean="0">
                <a:solidFill>
                  <a:schemeClr val="accent2"/>
                </a:solidFill>
                <a:latin typeface="Arial Narrow"/>
                <a:cs typeface="Arial Narrow"/>
              </a:rPr>
              <a:t>ssociated with ne SBA</a:t>
            </a:r>
            <a:endParaRPr lang="en-US" altLang="en-US" sz="3200" dirty="0" smtClean="0">
              <a:solidFill>
                <a:schemeClr val="accent2"/>
              </a:solidFill>
              <a:latin typeface="Arial Narrow"/>
              <a:cs typeface="Arial Narrow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0685100"/>
              </p:ext>
            </p:extLst>
          </p:nvPr>
        </p:nvGraphicFramePr>
        <p:xfrm>
          <a:off x="251520" y="1844824"/>
          <a:ext cx="8640960" cy="3709050"/>
        </p:xfrm>
        <a:graphic>
          <a:graphicData uri="http://schemas.openxmlformats.org/drawingml/2006/table">
            <a:tbl>
              <a:tblPr firstRow="1" bandRow="1"/>
              <a:tblGrid>
                <a:gridCol w="6840760"/>
                <a:gridCol w="1800200"/>
              </a:tblGrid>
              <a:tr h="201390">
                <a:tc>
                  <a:txBody>
                    <a:bodyPr/>
                    <a:lstStyle/>
                    <a:p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effectLst/>
                          <a:latin typeface="Arial Narrow"/>
                          <a:ea typeface="+mn-ea"/>
                          <a:cs typeface="Arial Narrow"/>
                        </a:rPr>
                        <a:t>GFCS - GEO Collaboration</a:t>
                      </a:r>
                      <a:endParaRPr lang="en-US" sz="1600" b="1" kern="1200" dirty="0">
                        <a:solidFill>
                          <a:schemeClr val="tx1"/>
                        </a:solidFill>
                        <a:effectLst/>
                        <a:latin typeface="Arial Narrow"/>
                        <a:ea typeface="+mn-ea"/>
                        <a:cs typeface="Arial Narrow"/>
                      </a:endParaRPr>
                    </a:p>
                  </a:txBody>
                  <a:tcPr marL="26460" marR="26460" marT="36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Arial Narrow"/>
                          <a:ea typeface="Times New Roman"/>
                          <a:cs typeface="Arial Narrow"/>
                        </a:rPr>
                        <a:t>Climate</a:t>
                      </a:r>
                      <a:endParaRPr lang="en-US" sz="1600" b="1" dirty="0">
                        <a:effectLst/>
                        <a:latin typeface="Arial Narrow"/>
                        <a:ea typeface="Times New Roman"/>
                        <a:cs typeface="Arial Narrow"/>
                      </a:endParaRPr>
                    </a:p>
                  </a:txBody>
                  <a:tcPr marL="26460" marR="26460" marT="36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03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effectLst/>
                          <a:latin typeface="Arial Narrow"/>
                          <a:ea typeface="+mn-ea"/>
                          <a:cs typeface="Arial Narrow"/>
                        </a:rPr>
                        <a:t>TIGGE (THORPEX Interactive Grand Global Ensemble) Evolution into a Global Interactive Forecast System (GIFS)</a:t>
                      </a:r>
                      <a:endParaRPr lang="en-US" sz="1600" b="1" dirty="0">
                        <a:effectLst/>
                        <a:latin typeface="Arial Narrow"/>
                        <a:ea typeface="Times New Roman"/>
                        <a:cs typeface="Arial Narrow"/>
                      </a:endParaRPr>
                    </a:p>
                  </a:txBody>
                  <a:tcPr marL="26460" marR="26460" marT="36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6460" marR="26460" marT="36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03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effectLst/>
                          <a:latin typeface="Arial Narrow"/>
                          <a:ea typeface="+mn-ea"/>
                          <a:cs typeface="Arial Narrow"/>
                        </a:rPr>
                        <a:t>Research Data Science Summer Schools </a:t>
                      </a:r>
                      <a:endParaRPr lang="en-US" sz="1600" b="1" kern="1200" dirty="0">
                        <a:solidFill>
                          <a:schemeClr val="tx1"/>
                        </a:solidFill>
                        <a:effectLst/>
                        <a:latin typeface="Arial Narrow"/>
                        <a:ea typeface="+mn-ea"/>
                        <a:cs typeface="Arial Narrow"/>
                      </a:endParaRPr>
                    </a:p>
                  </a:txBody>
                  <a:tcPr marL="26460" marR="26460" marT="36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Arial Narrow"/>
                          <a:ea typeface="Times New Roman"/>
                          <a:cs typeface="Arial Narrow"/>
                        </a:rPr>
                        <a:t>Capacity Building</a:t>
                      </a:r>
                      <a:endParaRPr lang="en-US" sz="1600" b="1" dirty="0">
                        <a:effectLst/>
                        <a:latin typeface="Arial Narrow"/>
                        <a:ea typeface="Times New Roman"/>
                        <a:cs typeface="Arial Narrow"/>
                      </a:endParaRPr>
                    </a:p>
                  </a:txBody>
                  <a:tcPr marL="26460" marR="26460" marT="36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518">
                <a:tc>
                  <a:txBody>
                    <a:bodyPr/>
                    <a:lstStyle/>
                    <a:p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effectLst/>
                          <a:latin typeface="Arial Narrow"/>
                          <a:ea typeface="+mn-ea"/>
                          <a:cs typeface="Arial Narrow"/>
                        </a:rPr>
                        <a:t>Forest Biodiversity in Asia and the Pacific Region: Capacity Building Phase</a:t>
                      </a:r>
                      <a:endParaRPr lang="en-US" sz="1600" b="1" kern="1200" dirty="0">
                        <a:solidFill>
                          <a:schemeClr val="tx1"/>
                        </a:solidFill>
                        <a:effectLst/>
                        <a:latin typeface="Arial Narrow"/>
                        <a:ea typeface="+mn-ea"/>
                        <a:cs typeface="Arial Narrow"/>
                      </a:endParaRPr>
                    </a:p>
                  </a:txBody>
                  <a:tcPr marL="26460" marR="26460" marT="36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6460" marR="26460" marT="36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effectLst/>
                          <a:latin typeface="Arial Narrow"/>
                          <a:ea typeface="+mn-ea"/>
                          <a:cs typeface="Arial Narrow"/>
                        </a:rPr>
                        <a:t>Advancing Communications Network</a:t>
                      </a:r>
                      <a:endParaRPr lang="en-US" sz="1600" b="1" kern="1200" dirty="0">
                        <a:solidFill>
                          <a:schemeClr val="tx1"/>
                        </a:solidFill>
                        <a:effectLst/>
                        <a:latin typeface="Arial Narrow"/>
                        <a:ea typeface="+mn-ea"/>
                        <a:cs typeface="Arial Narrow"/>
                      </a:endParaRPr>
                    </a:p>
                  </a:txBody>
                  <a:tcPr marL="26460" marR="26460" marT="36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10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Arial Narrow"/>
                          <a:ea typeface="Times New Roman"/>
                          <a:cs typeface="Arial Narrow"/>
                        </a:rPr>
                        <a:t>Support to GEOSS</a:t>
                      </a:r>
                      <a:endParaRPr lang="en-US" sz="1600" b="1" dirty="0">
                        <a:effectLst/>
                        <a:latin typeface="Arial Narrow"/>
                        <a:ea typeface="Times New Roman"/>
                        <a:cs typeface="Arial Narrow"/>
                      </a:endParaRPr>
                    </a:p>
                  </a:txBody>
                  <a:tcPr marL="26460" marR="26460" marT="36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9236">
                <a:tc>
                  <a:txBody>
                    <a:bodyPr/>
                    <a:lstStyle/>
                    <a:p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effectLst/>
                          <a:latin typeface="Arial Narrow"/>
                          <a:ea typeface="+mn-ea"/>
                          <a:cs typeface="Arial Narrow"/>
                        </a:rPr>
                        <a:t>Land Cover and Land Cover Change</a:t>
                      </a:r>
                      <a:endParaRPr lang="en-US" sz="1600" b="1" kern="1200" dirty="0">
                        <a:solidFill>
                          <a:schemeClr val="tx1"/>
                        </a:solidFill>
                        <a:effectLst/>
                        <a:latin typeface="Arial Narrow"/>
                        <a:ea typeface="+mn-ea"/>
                        <a:cs typeface="Arial Narrow"/>
                      </a:endParaRPr>
                    </a:p>
                  </a:txBody>
                  <a:tcPr marL="26460" marR="26460" marT="36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1436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effectLst/>
                          <a:latin typeface="Arial Narrow"/>
                          <a:ea typeface="+mn-ea"/>
                          <a:cs typeface="Arial Narrow"/>
                        </a:rPr>
                        <a:t>Land Cover for Africa</a:t>
                      </a:r>
                      <a:endParaRPr lang="en-US" sz="1600" b="1" kern="1200" dirty="0">
                        <a:solidFill>
                          <a:schemeClr val="tx1"/>
                        </a:solidFill>
                        <a:effectLst/>
                        <a:latin typeface="Arial Narrow"/>
                        <a:ea typeface="+mn-ea"/>
                        <a:cs typeface="Arial Narrow"/>
                      </a:endParaRPr>
                    </a:p>
                  </a:txBody>
                  <a:tcPr marL="26460" marR="26460" marT="36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33637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effectLst/>
                          <a:latin typeface="Arial Narrow"/>
                          <a:ea typeface="+mn-ea"/>
                          <a:cs typeface="Arial Narrow"/>
                        </a:rPr>
                        <a:t>Copernicus Atmospheric Monitoring Service (CAMS)</a:t>
                      </a:r>
                      <a:endParaRPr lang="en-US" sz="1600" b="1" dirty="0">
                        <a:effectLst/>
                        <a:latin typeface="Arial Narrow"/>
                        <a:ea typeface="Times New Roman"/>
                        <a:cs typeface="Arial Narrow"/>
                      </a:endParaRPr>
                    </a:p>
                  </a:txBody>
                  <a:tcPr marL="26460" marR="26460" marT="36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effectLst/>
                          <a:latin typeface="Arial Narrow"/>
                          <a:ea typeface="+mn-ea"/>
                          <a:cs typeface="Arial Narrow"/>
                        </a:rPr>
                        <a:t>Copernicus Climate Change Service (C3S)</a:t>
                      </a:r>
                    </a:p>
                  </a:txBody>
                  <a:tcPr marL="26460" marR="26460" marT="36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effectLst/>
                          <a:latin typeface="Arial Narrow"/>
                          <a:ea typeface="+mn-ea"/>
                          <a:cs typeface="Arial Narrow"/>
                        </a:rPr>
                        <a:t>Digital GEOMEUSIUM</a:t>
                      </a:r>
                    </a:p>
                  </a:txBody>
                  <a:tcPr marL="26460" marR="26460" marT="36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effectLst/>
                          <a:latin typeface="Arial Narrow"/>
                          <a:ea typeface="+mn-ea"/>
                          <a:cs typeface="Arial Narrow"/>
                        </a:rPr>
                        <a:t>Earth Observations for Cultural Heritage Documentation</a:t>
                      </a:r>
                    </a:p>
                  </a:txBody>
                  <a:tcPr marL="26460" marR="26460" marT="36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effectLst/>
                          <a:latin typeface="Arial Narrow"/>
                          <a:ea typeface="+mn-ea"/>
                          <a:cs typeface="Arial Narrow"/>
                        </a:rPr>
                        <a:t>African Geochemical Baselines</a:t>
                      </a:r>
                    </a:p>
                  </a:txBody>
                  <a:tcPr marL="26460" marR="26460" marT="36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effectLst/>
                          <a:latin typeface="Arial Narrow"/>
                          <a:ea typeface="+mn-ea"/>
                          <a:cs typeface="Arial Narrow"/>
                        </a:rPr>
                        <a:t>Himalayan GEOSS</a:t>
                      </a:r>
                      <a:endParaRPr lang="en-US" sz="1600" b="1" kern="1200" dirty="0">
                        <a:solidFill>
                          <a:schemeClr val="tx1"/>
                        </a:solidFill>
                        <a:effectLst/>
                        <a:latin typeface="Arial Narrow"/>
                        <a:ea typeface="+mn-ea"/>
                        <a:cs typeface="Arial Narrow"/>
                      </a:endParaRPr>
                    </a:p>
                  </a:txBody>
                  <a:tcPr marL="26460" marR="26460" marT="36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effectLst/>
                          <a:latin typeface="Arial Narrow"/>
                          <a:ea typeface="+mn-ea"/>
                          <a:cs typeface="Arial Narrow"/>
                        </a:rPr>
                        <a:t>Socio-Economic Benefits from Earth Observations</a:t>
                      </a:r>
                      <a:endParaRPr lang="en-US" sz="1600" b="1" kern="1200" dirty="0">
                        <a:solidFill>
                          <a:schemeClr val="tx1"/>
                        </a:solidFill>
                        <a:effectLst/>
                        <a:latin typeface="Arial Narrow"/>
                        <a:ea typeface="+mn-ea"/>
                        <a:cs typeface="Arial Narrow"/>
                      </a:endParaRPr>
                    </a:p>
                  </a:txBody>
                  <a:tcPr marL="26460" marR="26460" marT="36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3339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>
          <a:xfrm>
            <a:off x="755576" y="980728"/>
            <a:ext cx="7181850" cy="454025"/>
          </a:xfrm>
        </p:spPr>
        <p:txBody>
          <a:bodyPr/>
          <a:lstStyle/>
          <a:p>
            <a:pPr algn="ctr" eaLnBrk="1" hangingPunct="1"/>
            <a:r>
              <a:rPr lang="fr-CH" altLang="en-US" sz="3200" dirty="0" err="1" smtClean="0">
                <a:solidFill>
                  <a:schemeClr val="accent2"/>
                </a:solidFill>
                <a:latin typeface="Arial Narrow"/>
                <a:cs typeface="Arial Narrow"/>
              </a:rPr>
              <a:t>Foundational</a:t>
            </a:r>
            <a:r>
              <a:rPr lang="fr-CH" altLang="en-US" sz="3200" dirty="0" smtClean="0">
                <a:solidFill>
                  <a:schemeClr val="accent2"/>
                </a:solidFill>
                <a:latin typeface="Arial Narrow"/>
                <a:cs typeface="Arial Narrow"/>
              </a:rPr>
              <a:t> </a:t>
            </a:r>
            <a:r>
              <a:rPr lang="fr-CH" altLang="en-US" sz="3200" dirty="0" err="1" smtClean="0">
                <a:solidFill>
                  <a:schemeClr val="accent2"/>
                </a:solidFill>
                <a:latin typeface="Arial Narrow"/>
                <a:cs typeface="Arial Narrow"/>
              </a:rPr>
              <a:t>Tasks</a:t>
            </a:r>
            <a:endParaRPr lang="en-US" altLang="en-US" sz="3200" dirty="0" smtClean="0">
              <a:solidFill>
                <a:schemeClr val="accent2"/>
              </a:solidFill>
              <a:latin typeface="Arial Narrow"/>
              <a:cs typeface="Arial Narrow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942620"/>
              </p:ext>
            </p:extLst>
          </p:nvPr>
        </p:nvGraphicFramePr>
        <p:xfrm>
          <a:off x="1115616" y="1916832"/>
          <a:ext cx="6754608" cy="4042987"/>
        </p:xfrm>
        <a:graphic>
          <a:graphicData uri="http://schemas.openxmlformats.org/drawingml/2006/table">
            <a:tbl>
              <a:tblPr firstRow="1" bandRow="1"/>
              <a:tblGrid>
                <a:gridCol w="6754608"/>
              </a:tblGrid>
              <a:tr h="177296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Arial Narrow"/>
                          <a:ea typeface="Times New Roman"/>
                          <a:cs typeface="Arial Narrow"/>
                        </a:rPr>
                        <a:t>GEOSS Development and GCI Operations</a:t>
                      </a:r>
                      <a:endParaRPr lang="en-US" sz="2000" dirty="0">
                        <a:effectLst/>
                        <a:latin typeface="Arial Narrow"/>
                        <a:ea typeface="Times New Roman"/>
                        <a:cs typeface="Arial Narrow"/>
                      </a:endParaRPr>
                    </a:p>
                  </a:txBody>
                  <a:tcPr marL="44634" marR="44634" marT="619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296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Arial Narrow"/>
                          <a:ea typeface="Times New Roman"/>
                          <a:cs typeface="Arial Narrow"/>
                        </a:rPr>
                        <a:t>   Advancing </a:t>
                      </a:r>
                      <a:r>
                        <a:rPr lang="en-US" sz="2000" dirty="0">
                          <a:effectLst/>
                          <a:latin typeface="Arial Narrow"/>
                          <a:ea typeface="Times New Roman"/>
                          <a:cs typeface="Arial Narrow"/>
                        </a:rPr>
                        <a:t>GEOSS Data Sharing </a:t>
                      </a:r>
                      <a:r>
                        <a:rPr lang="en-US" sz="2000" dirty="0" smtClean="0">
                          <a:effectLst/>
                          <a:latin typeface="Arial Narrow"/>
                          <a:ea typeface="Times New Roman"/>
                          <a:cs typeface="Arial Narrow"/>
                        </a:rPr>
                        <a:t>Principles</a:t>
                      </a:r>
                      <a:endParaRPr lang="en-US" sz="2000" dirty="0">
                        <a:effectLst/>
                        <a:latin typeface="Arial Narrow"/>
                        <a:ea typeface="Times New Roman"/>
                        <a:cs typeface="Arial Narrow"/>
                      </a:endParaRPr>
                    </a:p>
                  </a:txBody>
                  <a:tcPr marL="44634" marR="44634" marT="619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9857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Arial Narrow"/>
                          <a:ea typeface="Times New Roman"/>
                          <a:cs typeface="Arial Narrow"/>
                        </a:rPr>
                        <a:t>   GEOSS Common Infrastructure (GCI) </a:t>
                      </a:r>
                      <a:r>
                        <a:rPr lang="en-US" sz="2000" dirty="0">
                          <a:effectLst/>
                          <a:latin typeface="Arial Narrow"/>
                          <a:ea typeface="Times New Roman"/>
                          <a:cs typeface="Arial Narrow"/>
                        </a:rPr>
                        <a:t>Operations </a:t>
                      </a:r>
                    </a:p>
                  </a:txBody>
                  <a:tcPr marL="44634" marR="44634" marT="619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4409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Arial Narrow"/>
                          <a:ea typeface="Times New Roman"/>
                          <a:cs typeface="Arial Narrow"/>
                        </a:rPr>
                        <a:t>   GEOSS </a:t>
                      </a:r>
                      <a:r>
                        <a:rPr lang="en-US" sz="2000" i="1" dirty="0" smtClean="0">
                          <a:effectLst/>
                          <a:latin typeface="Arial Narrow"/>
                          <a:ea typeface="Times New Roman"/>
                          <a:cs typeface="Arial Narrow"/>
                        </a:rPr>
                        <a:t>In Situ </a:t>
                      </a:r>
                      <a:r>
                        <a:rPr lang="en-US" sz="2000" dirty="0" smtClean="0">
                          <a:effectLst/>
                          <a:latin typeface="Arial Narrow"/>
                          <a:ea typeface="Times New Roman"/>
                          <a:cs typeface="Arial Narrow"/>
                        </a:rPr>
                        <a:t>Earth Observation Resources</a:t>
                      </a:r>
                      <a:endParaRPr lang="en-US" sz="2000" dirty="0">
                        <a:effectLst/>
                        <a:latin typeface="Arial Narrow"/>
                        <a:ea typeface="Times New Roman"/>
                        <a:cs typeface="Arial Narrow"/>
                      </a:endParaRPr>
                    </a:p>
                  </a:txBody>
                  <a:tcPr marL="44634" marR="44634" marT="619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7296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  <a:latin typeface="Arial Narrow"/>
                          <a:ea typeface="Times New Roman"/>
                          <a:cs typeface="Arial Narrow"/>
                        </a:rPr>
                        <a:t>   GEOSS Satellite Earth Observation Resources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 Narrow"/>
                        <a:ea typeface="Times New Roman"/>
                        <a:cs typeface="Arial Narrow"/>
                      </a:endParaRPr>
                    </a:p>
                  </a:txBody>
                  <a:tcPr marL="44634" marR="44634" marT="619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77296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  <a:latin typeface="Arial Narrow"/>
                          <a:ea typeface="Times New Roman"/>
                          <a:cs typeface="Arial Narrow"/>
                        </a:rPr>
                        <a:t>   </a:t>
                      </a:r>
                      <a:r>
                        <a:rPr lang="en-US" sz="2000" dirty="0" err="1" smtClean="0">
                          <a:solidFill>
                            <a:schemeClr val="tx1"/>
                          </a:solidFill>
                          <a:effectLst/>
                          <a:latin typeface="Arial Narrow"/>
                          <a:ea typeface="Times New Roman"/>
                          <a:cs typeface="Arial Narrow"/>
                        </a:rPr>
                        <a:t>GEONETCast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  <a:latin typeface="Arial Narrow"/>
                          <a:ea typeface="Times New Roman"/>
                          <a:cs typeface="Arial Narrow"/>
                        </a:rPr>
                        <a:t> Development and Operations</a:t>
                      </a:r>
                    </a:p>
                  </a:txBody>
                  <a:tcPr marL="44634" marR="44634" marT="619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7296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Arial Narrow"/>
                          <a:ea typeface="Times New Roman"/>
                          <a:cs typeface="Arial Narrow"/>
                        </a:rPr>
                        <a:t>   User </a:t>
                      </a:r>
                      <a:r>
                        <a:rPr lang="en-US" sz="2000" dirty="0">
                          <a:effectLst/>
                          <a:latin typeface="Arial Narrow"/>
                          <a:ea typeface="Times New Roman"/>
                          <a:cs typeface="Arial Narrow"/>
                        </a:rPr>
                        <a:t>N</a:t>
                      </a:r>
                      <a:r>
                        <a:rPr lang="en-US" sz="2000" dirty="0" smtClean="0">
                          <a:effectLst/>
                          <a:latin typeface="Arial Narrow"/>
                          <a:ea typeface="Times New Roman"/>
                          <a:cs typeface="Arial Narrow"/>
                        </a:rPr>
                        <a:t>eeds and Gaps Analysis </a:t>
                      </a:r>
                      <a:endParaRPr lang="en-US" sz="2000" dirty="0">
                        <a:effectLst/>
                        <a:latin typeface="Arial Narrow"/>
                        <a:ea typeface="Times New Roman"/>
                        <a:cs typeface="Arial Narrow"/>
                      </a:endParaRPr>
                    </a:p>
                  </a:txBody>
                  <a:tcPr marL="44634" marR="44634" marT="619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7296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Times New Roman"/>
                          <a:cs typeface="Arial Narrow"/>
                        </a:rPr>
                        <a:t>Community Development</a:t>
                      </a:r>
                      <a:endParaRPr lang="en-US" sz="2000" dirty="0">
                        <a:effectLst/>
                        <a:latin typeface="Arial Narrow"/>
                        <a:ea typeface="Times New Roman"/>
                        <a:cs typeface="Arial Narrow"/>
                      </a:endParaRPr>
                    </a:p>
                  </a:txBody>
                  <a:tcPr marL="44634" marR="44634" marT="619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7296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  <a:latin typeface="Arial Narrow"/>
                          <a:ea typeface="Times New Roman"/>
                          <a:cs typeface="Arial Narrow"/>
                        </a:rPr>
                        <a:t>   Capacity 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Arial Narrow"/>
                          <a:ea typeface="Times New Roman"/>
                          <a:cs typeface="Arial Narrow"/>
                        </a:rPr>
                        <a:t>Building coordination</a:t>
                      </a:r>
                    </a:p>
                  </a:txBody>
                  <a:tcPr marL="44634" marR="44634" marT="619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7296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Times New Roman"/>
                          <a:cs typeface="Arial Narrow"/>
                        </a:rPr>
                        <a:t>Secretariat Operations</a:t>
                      </a:r>
                      <a:endParaRPr lang="en-US" sz="2000" dirty="0">
                        <a:effectLst/>
                        <a:latin typeface="Arial Narrow"/>
                        <a:ea typeface="Times New Roman"/>
                        <a:cs typeface="Arial Narrow"/>
                      </a:endParaRPr>
                    </a:p>
                  </a:txBody>
                  <a:tcPr marL="44634" marR="44634" marT="619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7296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Times New Roman"/>
                          <a:cs typeface="Arial Narrow"/>
                        </a:rPr>
                        <a:t>   Management </a:t>
                      </a:r>
                      <a:r>
                        <a:rPr lang="en-US" sz="2000" kern="1200" dirty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Times New Roman"/>
                          <a:cs typeface="Arial Narrow"/>
                        </a:rPr>
                        <a:t>and Support</a:t>
                      </a:r>
                      <a:endParaRPr lang="en-US" sz="2000" dirty="0">
                        <a:effectLst/>
                        <a:latin typeface="Arial Narrow"/>
                        <a:ea typeface="Times New Roman"/>
                        <a:cs typeface="Arial Narrow"/>
                      </a:endParaRPr>
                    </a:p>
                  </a:txBody>
                  <a:tcPr marL="44634" marR="44634" marT="619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7296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Times New Roman"/>
                          <a:cs typeface="Arial Narrow"/>
                        </a:rPr>
                        <a:t>   Communication </a:t>
                      </a:r>
                      <a:r>
                        <a:rPr lang="en-US" sz="2000" kern="1200" dirty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Times New Roman"/>
                          <a:cs typeface="Arial Narrow"/>
                        </a:rPr>
                        <a:t>and Engagement</a:t>
                      </a:r>
                      <a:endParaRPr lang="en-US" sz="2000" dirty="0">
                        <a:effectLst/>
                        <a:latin typeface="Arial Narrow"/>
                        <a:ea typeface="Times New Roman"/>
                        <a:cs typeface="Arial Narrow"/>
                      </a:endParaRPr>
                    </a:p>
                  </a:txBody>
                  <a:tcPr marL="44634" marR="44634" marT="619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7296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Arial Narrow"/>
                          <a:ea typeface="Times New Roman"/>
                          <a:cs typeface="Arial Narrow"/>
                        </a:rPr>
                        <a:t>   Monitoring </a:t>
                      </a:r>
                      <a:r>
                        <a:rPr lang="en-US" sz="2000" dirty="0">
                          <a:effectLst/>
                          <a:latin typeface="Arial Narrow"/>
                          <a:ea typeface="Times New Roman"/>
                          <a:cs typeface="Arial Narrow"/>
                        </a:rPr>
                        <a:t>and Evaluation</a:t>
                      </a:r>
                    </a:p>
                  </a:txBody>
                  <a:tcPr marL="44634" marR="44634" marT="619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1168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743200"/>
            <a:ext cx="3848100" cy="367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>
          <a:xfrm>
            <a:off x="290513" y="1141413"/>
            <a:ext cx="8739187" cy="611187"/>
          </a:xfrm>
        </p:spPr>
        <p:txBody>
          <a:bodyPr/>
          <a:lstStyle/>
          <a:p>
            <a:pPr algn="ctr" eaLnBrk="1" hangingPunct="1">
              <a:defRPr/>
            </a:pPr>
            <a:r>
              <a:rPr kumimoji="0" lang="en-US" altLang="ja-JP" sz="3600" dirty="0">
                <a:solidFill>
                  <a:srgbClr val="000098"/>
                </a:solidFill>
                <a:latin typeface="Arial Narrow"/>
                <a:cs typeface="Arial Narrow"/>
              </a:rPr>
              <a:t>GEOSS Implementation </a:t>
            </a:r>
            <a:r>
              <a:rPr kumimoji="0" lang="en-US" altLang="ja-JP" sz="3600" dirty="0" smtClean="0">
                <a:solidFill>
                  <a:srgbClr val="000098"/>
                </a:solidFill>
                <a:latin typeface="Arial Narrow"/>
                <a:cs typeface="Arial Narrow"/>
              </a:rPr>
              <a:t>Requires:</a:t>
            </a:r>
            <a:r>
              <a:rPr kumimoji="0" lang="en-US" altLang="ja-JP" sz="3600" dirty="0">
                <a:solidFill>
                  <a:srgbClr val="000098"/>
                </a:solidFill>
                <a:latin typeface="Arial Narrow"/>
                <a:cs typeface="Arial Narrow"/>
              </a:rPr>
              <a:t/>
            </a:r>
            <a:br>
              <a:rPr kumimoji="0" lang="en-US" altLang="ja-JP" sz="3600" dirty="0">
                <a:solidFill>
                  <a:srgbClr val="000098"/>
                </a:solidFill>
                <a:latin typeface="Arial Narrow"/>
                <a:cs typeface="Arial Narrow"/>
              </a:rPr>
            </a:br>
            <a:r>
              <a:rPr kumimoji="0" lang="en-US" altLang="ja-JP" sz="3600" i="1" dirty="0">
                <a:solidFill>
                  <a:srgbClr val="000098"/>
                </a:solidFill>
                <a:latin typeface="Arial Narrow"/>
                <a:cs typeface="Arial Narrow"/>
              </a:rPr>
              <a:t>Data Sharing Principles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2384425"/>
            <a:ext cx="7770813" cy="3025775"/>
          </a:xfrm>
          <a:solidFill>
            <a:schemeClr val="bg1">
              <a:alpha val="58038"/>
            </a:schemeClr>
          </a:solidFill>
        </p:spPr>
        <p:txBody>
          <a:bodyPr/>
          <a:lstStyle/>
          <a:p>
            <a:pPr eaLnBrk="1" hangingPunct="1">
              <a:buFont typeface="Times New Roman" charset="0"/>
              <a:buChar char="•"/>
              <a:defRPr/>
            </a:pPr>
            <a:r>
              <a:rPr kumimoji="0" lang="en-US" altLang="ja-JP" sz="2800" b="1" dirty="0">
                <a:solidFill>
                  <a:srgbClr val="005FAA"/>
                </a:solidFill>
                <a:latin typeface="Arial Narrow" charset="0"/>
              </a:rPr>
              <a:t>Full and Open Exchange of Data</a:t>
            </a:r>
          </a:p>
          <a:p>
            <a:pPr eaLnBrk="1" hangingPunct="1">
              <a:buFont typeface="Times New Roman" charset="0"/>
              <a:buChar char="•"/>
              <a:defRPr/>
            </a:pPr>
            <a:endParaRPr kumimoji="0" lang="en-US" altLang="ja-JP" sz="2800" b="1" dirty="0">
              <a:solidFill>
                <a:srgbClr val="005FAA"/>
              </a:solidFill>
              <a:latin typeface="Arial Narrow" charset="0"/>
            </a:endParaRPr>
          </a:p>
          <a:p>
            <a:pPr eaLnBrk="1" hangingPunct="1">
              <a:buFont typeface="Times New Roman" charset="0"/>
              <a:buChar char="•"/>
              <a:defRPr/>
            </a:pPr>
            <a:r>
              <a:rPr kumimoji="0" lang="en-GB" altLang="zh-CN" sz="2800" b="1" dirty="0">
                <a:solidFill>
                  <a:srgbClr val="005FAA"/>
                </a:solidFill>
                <a:latin typeface="Arial Narrow" charset="0"/>
                <a:ea typeface="宋体" charset="0"/>
                <a:cs typeface="宋体" charset="0"/>
              </a:rPr>
              <a:t>Data and Products at Minimum Time delay and Minimum Cost</a:t>
            </a:r>
          </a:p>
          <a:p>
            <a:pPr eaLnBrk="1" hangingPunct="1">
              <a:buFont typeface="Times New Roman" charset="0"/>
              <a:buChar char="•"/>
              <a:defRPr/>
            </a:pPr>
            <a:endParaRPr kumimoji="0" lang="en-GB" altLang="zh-CN" sz="2800" b="1" dirty="0">
              <a:solidFill>
                <a:srgbClr val="005FAA"/>
              </a:solidFill>
              <a:latin typeface="Arial Narrow" charset="0"/>
              <a:ea typeface="宋体" charset="0"/>
              <a:cs typeface="宋体" charset="0"/>
            </a:endParaRPr>
          </a:p>
          <a:p>
            <a:pPr eaLnBrk="1" hangingPunct="1">
              <a:buFont typeface="Times New Roman" charset="0"/>
              <a:buChar char="•"/>
              <a:defRPr/>
            </a:pPr>
            <a:r>
              <a:rPr kumimoji="0" lang="en-GB" altLang="zh-CN" sz="2800" b="1" dirty="0">
                <a:solidFill>
                  <a:srgbClr val="005FAA"/>
                </a:solidFill>
                <a:latin typeface="Arial Narrow" charset="0"/>
                <a:ea typeface="宋体" charset="0"/>
                <a:cs typeface="宋体" charset="0"/>
              </a:rPr>
              <a:t>Free of Charge or Cost of Reproduction</a:t>
            </a:r>
            <a:endParaRPr kumimoji="0" lang="en-GB" altLang="ja-JP" sz="2800" b="1" dirty="0">
              <a:solidFill>
                <a:srgbClr val="005FAA"/>
              </a:solidFill>
              <a:latin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59994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72816"/>
            <a:ext cx="1368152" cy="910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19" descr="openaccess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780928"/>
            <a:ext cx="2038488" cy="87168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14854" y="766445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accent2"/>
                </a:solidFill>
                <a:latin typeface="Arial Narrow"/>
                <a:cs typeface="Arial Narrow"/>
              </a:rPr>
              <a:t>Data Management Principles </a:t>
            </a:r>
          </a:p>
        </p:txBody>
      </p:sp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645024"/>
            <a:ext cx="1930333" cy="953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5" name="Straight Connector 14"/>
          <p:cNvCxnSpPr/>
          <p:nvPr/>
        </p:nvCxnSpPr>
        <p:spPr bwMode="auto">
          <a:xfrm flipH="1">
            <a:off x="107504" y="3645024"/>
            <a:ext cx="8604661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CC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TextBox 5"/>
          <p:cNvSpPr txBox="1"/>
          <p:nvPr/>
        </p:nvSpPr>
        <p:spPr>
          <a:xfrm>
            <a:off x="2195736" y="3573016"/>
            <a:ext cx="69482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5FAA"/>
                </a:solidFill>
                <a:latin typeface="Arial Narrow"/>
                <a:cs typeface="Arial Narrow"/>
              </a:rPr>
              <a:t>USABILITY</a:t>
            </a:r>
          </a:p>
          <a:p>
            <a:r>
              <a:rPr lang="en-US" sz="2000" b="1" dirty="0" smtClean="0">
                <a:solidFill>
                  <a:srgbClr val="008000"/>
                </a:solidFill>
              </a:rPr>
              <a:t>DMP-3:</a:t>
            </a:r>
            <a:r>
              <a:rPr lang="en-US" sz="2000" dirty="0" smtClean="0"/>
              <a:t>  </a:t>
            </a:r>
            <a:r>
              <a:rPr lang="en-US" sz="2000" dirty="0">
                <a:solidFill>
                  <a:srgbClr val="333399"/>
                </a:solidFill>
                <a:latin typeface="Arial Narrow"/>
                <a:cs typeface="Arial Narrow"/>
              </a:rPr>
              <a:t>E</a:t>
            </a:r>
            <a:r>
              <a:rPr lang="en-US" sz="2000" dirty="0" smtClean="0">
                <a:solidFill>
                  <a:srgbClr val="333399"/>
                </a:solidFill>
                <a:latin typeface="Arial Narrow"/>
                <a:cs typeface="Arial Narrow"/>
              </a:rPr>
              <a:t>ncoding </a:t>
            </a:r>
            <a:r>
              <a:rPr lang="en-US" sz="2000" dirty="0" smtClean="0">
                <a:latin typeface="Arial Narrow"/>
                <a:cs typeface="Arial Narrow"/>
              </a:rPr>
              <a:t>  </a:t>
            </a:r>
            <a:r>
              <a:rPr lang="en-US" sz="2000" dirty="0" smtClean="0"/>
              <a:t>               </a:t>
            </a:r>
            <a:r>
              <a:rPr lang="en-US" sz="2000" b="1" dirty="0" smtClean="0">
                <a:solidFill>
                  <a:srgbClr val="008000"/>
                </a:solidFill>
              </a:rPr>
              <a:t>DMP-4:</a:t>
            </a:r>
            <a:r>
              <a:rPr lang="en-US" sz="2000" dirty="0" smtClean="0"/>
              <a:t>  </a:t>
            </a:r>
            <a:r>
              <a:rPr lang="en-US" sz="2000" dirty="0" smtClean="0">
                <a:solidFill>
                  <a:srgbClr val="333399"/>
                </a:solidFill>
                <a:latin typeface="Arial Narrow"/>
                <a:cs typeface="Arial Narrow"/>
              </a:rPr>
              <a:t>Documentation</a:t>
            </a:r>
          </a:p>
          <a:p>
            <a:r>
              <a:rPr lang="en-US" sz="2000" b="1" dirty="0" smtClean="0">
                <a:solidFill>
                  <a:srgbClr val="008000"/>
                </a:solidFill>
              </a:rPr>
              <a:t>DMP-5:</a:t>
            </a:r>
            <a:r>
              <a:rPr lang="en-US" sz="2000" dirty="0" smtClean="0"/>
              <a:t>  </a:t>
            </a:r>
            <a:r>
              <a:rPr lang="en-US" sz="2000" dirty="0">
                <a:solidFill>
                  <a:srgbClr val="333399"/>
                </a:solidFill>
                <a:latin typeface="Arial Narrow"/>
                <a:cs typeface="Arial Narrow"/>
              </a:rPr>
              <a:t>T</a:t>
            </a:r>
            <a:r>
              <a:rPr lang="en-US" sz="2000" dirty="0" smtClean="0">
                <a:solidFill>
                  <a:srgbClr val="333399"/>
                </a:solidFill>
                <a:latin typeface="Arial Narrow"/>
                <a:cs typeface="Arial Narrow"/>
              </a:rPr>
              <a:t>raceability     </a:t>
            </a:r>
            <a:r>
              <a:rPr lang="en-US" sz="2000" dirty="0" smtClean="0">
                <a:solidFill>
                  <a:srgbClr val="333399"/>
                </a:solidFill>
              </a:rPr>
              <a:t>     </a:t>
            </a:r>
            <a:r>
              <a:rPr lang="en-US" sz="2000" dirty="0" smtClean="0"/>
              <a:t>     </a:t>
            </a:r>
            <a:r>
              <a:rPr lang="en-US" sz="2000" b="1" dirty="0" smtClean="0">
                <a:solidFill>
                  <a:srgbClr val="008000"/>
                </a:solidFill>
              </a:rPr>
              <a:t>DMP-6:</a:t>
            </a:r>
            <a:r>
              <a:rPr lang="en-US" sz="2000" dirty="0" smtClean="0"/>
              <a:t>  </a:t>
            </a:r>
            <a:r>
              <a:rPr lang="en-US" sz="2000" dirty="0" smtClean="0">
                <a:solidFill>
                  <a:srgbClr val="333399"/>
                </a:solidFill>
                <a:latin typeface="Arial Narrow"/>
                <a:cs typeface="Arial Narrow"/>
              </a:rPr>
              <a:t>Quality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46435" y="1772816"/>
            <a:ext cx="493130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5FAA"/>
                </a:solidFill>
                <a:latin typeface="Arial Narrow"/>
                <a:cs typeface="Arial Narrow"/>
              </a:rPr>
              <a:t> DISCOVERABILITY</a:t>
            </a:r>
          </a:p>
          <a:p>
            <a:r>
              <a:rPr lang="en-US" sz="2000" b="1" dirty="0" smtClean="0">
                <a:solidFill>
                  <a:srgbClr val="008000"/>
                </a:solidFill>
              </a:rPr>
              <a:t> DMP-1:</a:t>
            </a:r>
            <a:r>
              <a:rPr lang="en-US" sz="2000" dirty="0" smtClean="0"/>
              <a:t>  </a:t>
            </a:r>
            <a:r>
              <a:rPr lang="en-US" sz="2000" u="sng" dirty="0" smtClean="0">
                <a:solidFill>
                  <a:schemeClr val="accent2"/>
                </a:solidFill>
                <a:latin typeface="Arial Narrow"/>
                <a:cs typeface="Arial Narrow"/>
              </a:rPr>
              <a:t>Data and metadata </a:t>
            </a:r>
            <a:r>
              <a:rPr lang="en-US" sz="2000" dirty="0" smtClean="0">
                <a:solidFill>
                  <a:schemeClr val="accent2"/>
                </a:solidFill>
                <a:latin typeface="Arial Narrow"/>
                <a:cs typeface="Arial Narrow"/>
              </a:rPr>
              <a:t>will be discoverable</a:t>
            </a:r>
            <a:endParaRPr lang="en-US" sz="2000" dirty="0">
              <a:solidFill>
                <a:schemeClr val="accent2"/>
              </a:solidFill>
              <a:latin typeface="Arial Narrow"/>
              <a:cs typeface="Arial Narrow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14430" y="2780928"/>
            <a:ext cx="510062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5FAA"/>
                </a:solidFill>
                <a:latin typeface="Arial Narrow"/>
                <a:cs typeface="Arial Narrow"/>
              </a:rPr>
              <a:t>ACCESSIBILITY</a:t>
            </a:r>
          </a:p>
          <a:p>
            <a:r>
              <a:rPr lang="en-US" sz="2000" b="1" dirty="0" smtClean="0">
                <a:solidFill>
                  <a:srgbClr val="008000"/>
                </a:solidFill>
              </a:rPr>
              <a:t>DMP-2:</a:t>
            </a:r>
            <a:r>
              <a:rPr lang="en-US" sz="2000" dirty="0" smtClean="0"/>
              <a:t>  </a:t>
            </a:r>
            <a:r>
              <a:rPr lang="en-US" sz="2000" dirty="0" smtClean="0">
                <a:solidFill>
                  <a:srgbClr val="333399"/>
                </a:solidFill>
                <a:latin typeface="Arial Narrow"/>
                <a:cs typeface="Arial Narrow"/>
              </a:rPr>
              <a:t>Data will be accessible via </a:t>
            </a:r>
            <a:r>
              <a:rPr lang="en-US" sz="2000" u="sng" dirty="0" smtClean="0">
                <a:solidFill>
                  <a:srgbClr val="333399"/>
                </a:solidFill>
                <a:latin typeface="Arial Narrow"/>
                <a:cs typeface="Arial Narrow"/>
              </a:rPr>
              <a:t>online</a:t>
            </a:r>
            <a:r>
              <a:rPr lang="en-US" sz="2000" dirty="0" smtClean="0">
                <a:solidFill>
                  <a:srgbClr val="333399"/>
                </a:solidFill>
                <a:latin typeface="Arial Narrow"/>
                <a:cs typeface="Arial Narrow"/>
              </a:rPr>
              <a:t> services</a:t>
            </a:r>
            <a:endParaRPr lang="en-US" sz="2000" dirty="0">
              <a:solidFill>
                <a:srgbClr val="333399"/>
              </a:solidFill>
              <a:latin typeface="Arial Narrow"/>
              <a:cs typeface="Arial Narrow"/>
            </a:endParaRPr>
          </a:p>
        </p:txBody>
      </p:sp>
      <p:cxnSp>
        <p:nvCxnSpPr>
          <p:cNvPr id="16" name="Straight Connector 15"/>
          <p:cNvCxnSpPr/>
          <p:nvPr/>
        </p:nvCxnSpPr>
        <p:spPr bwMode="auto">
          <a:xfrm flipH="1">
            <a:off x="0" y="4653136"/>
            <a:ext cx="8604661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CC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25144"/>
            <a:ext cx="1440160" cy="95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2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733256"/>
            <a:ext cx="1375939" cy="1030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4" name="Straight Connector 23"/>
          <p:cNvCxnSpPr/>
          <p:nvPr/>
        </p:nvCxnSpPr>
        <p:spPr bwMode="auto">
          <a:xfrm flipH="1">
            <a:off x="179512" y="2708920"/>
            <a:ext cx="8604661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CC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Straight Connector 24"/>
          <p:cNvCxnSpPr/>
          <p:nvPr/>
        </p:nvCxnSpPr>
        <p:spPr bwMode="auto">
          <a:xfrm flipH="1">
            <a:off x="179512" y="1772816"/>
            <a:ext cx="8604661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CC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Straight Connector 25"/>
          <p:cNvCxnSpPr/>
          <p:nvPr/>
        </p:nvCxnSpPr>
        <p:spPr bwMode="auto">
          <a:xfrm flipH="1">
            <a:off x="0" y="5733256"/>
            <a:ext cx="8604661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CC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TextBox 7"/>
          <p:cNvSpPr txBox="1"/>
          <p:nvPr/>
        </p:nvSpPr>
        <p:spPr>
          <a:xfrm>
            <a:off x="2232248" y="4725144"/>
            <a:ext cx="72362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5FAA"/>
                </a:solidFill>
                <a:latin typeface="Arial Narrow"/>
                <a:cs typeface="Arial Narrow"/>
              </a:rPr>
              <a:t>PRESERVATION</a:t>
            </a:r>
          </a:p>
          <a:p>
            <a:r>
              <a:rPr lang="en-US" sz="2000" b="1" dirty="0" smtClean="0">
                <a:solidFill>
                  <a:srgbClr val="008000"/>
                </a:solidFill>
              </a:rPr>
              <a:t>DMP-7</a:t>
            </a:r>
            <a:r>
              <a:rPr lang="en-US" sz="2000" b="1" dirty="0" smtClean="0"/>
              <a:t>:</a:t>
            </a:r>
            <a:r>
              <a:rPr lang="en-US" sz="2000" dirty="0" smtClean="0"/>
              <a:t>  </a:t>
            </a:r>
            <a:r>
              <a:rPr lang="en-US" sz="2000" dirty="0" smtClean="0">
                <a:solidFill>
                  <a:srgbClr val="333399"/>
                </a:solidFill>
                <a:latin typeface="Arial Narrow"/>
                <a:cs typeface="Arial Narrow"/>
              </a:rPr>
              <a:t>Preservation  </a:t>
            </a:r>
            <a:r>
              <a:rPr lang="en-US" sz="2000" dirty="0" smtClean="0"/>
              <a:t>               </a:t>
            </a:r>
            <a:r>
              <a:rPr lang="en-US" sz="2000" b="1" dirty="0" smtClean="0">
                <a:solidFill>
                  <a:srgbClr val="008000"/>
                </a:solidFill>
              </a:rPr>
              <a:t>DMP-8:</a:t>
            </a:r>
            <a:r>
              <a:rPr lang="en-US" sz="2000" dirty="0" smtClean="0"/>
              <a:t>  </a:t>
            </a:r>
            <a:r>
              <a:rPr lang="en-US" sz="2000" dirty="0" smtClean="0">
                <a:solidFill>
                  <a:srgbClr val="333399"/>
                </a:solidFill>
                <a:latin typeface="Arial Narrow"/>
                <a:cs typeface="Arial Narrow"/>
              </a:rPr>
              <a:t>Verification   </a:t>
            </a:r>
            <a:endParaRPr lang="en-US" sz="2000" dirty="0">
              <a:solidFill>
                <a:srgbClr val="333399"/>
              </a:solidFill>
              <a:latin typeface="Arial Narrow"/>
              <a:cs typeface="Arial Narrow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35610" y="5733256"/>
            <a:ext cx="460933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5FAA"/>
                </a:solidFill>
                <a:latin typeface="Arial Narrow"/>
                <a:cs typeface="Arial Narrow"/>
              </a:rPr>
              <a:t>CURATION</a:t>
            </a:r>
          </a:p>
          <a:p>
            <a:r>
              <a:rPr lang="en-US" sz="2000" b="1" dirty="0" smtClean="0">
                <a:solidFill>
                  <a:srgbClr val="008000"/>
                </a:solidFill>
              </a:rPr>
              <a:t>DMP 9:</a:t>
            </a:r>
            <a:r>
              <a:rPr lang="en-US" sz="2000" dirty="0" smtClean="0"/>
              <a:t>    </a:t>
            </a:r>
            <a:r>
              <a:rPr lang="en-US" sz="2000" dirty="0" smtClean="0">
                <a:solidFill>
                  <a:srgbClr val="333399"/>
                </a:solidFill>
                <a:latin typeface="Arial Narrow"/>
                <a:cs typeface="Arial Narrow"/>
              </a:rPr>
              <a:t>Review and reprocessing</a:t>
            </a:r>
          </a:p>
          <a:p>
            <a:r>
              <a:rPr lang="en-US" sz="2000" b="1" dirty="0" smtClean="0">
                <a:solidFill>
                  <a:srgbClr val="008000"/>
                </a:solidFill>
              </a:rPr>
              <a:t>DMP 10:</a:t>
            </a:r>
            <a:r>
              <a:rPr lang="en-US" sz="2000" dirty="0" smtClean="0">
                <a:solidFill>
                  <a:srgbClr val="008000"/>
                </a:solidFill>
              </a:rPr>
              <a:t>  </a:t>
            </a:r>
            <a:r>
              <a:rPr lang="en-US" sz="2000" dirty="0" smtClean="0">
                <a:solidFill>
                  <a:srgbClr val="333399"/>
                </a:solidFill>
                <a:latin typeface="Arial Narrow"/>
                <a:cs typeface="Arial Narrow"/>
              </a:rPr>
              <a:t>Persistent and resolvable identifiers</a:t>
            </a:r>
            <a:endParaRPr lang="en-US" sz="2000" dirty="0">
              <a:solidFill>
                <a:srgbClr val="333399"/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692394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057400"/>
            <a:ext cx="8424936" cy="4323928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05042" y="0"/>
            <a:ext cx="11077642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-684584" y="55714"/>
            <a:ext cx="8155321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5FAA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5FAA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5FAA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5FAA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5FAA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5FAA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5FAA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5FAA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5FAA"/>
                </a:solidFill>
                <a:latin typeface="Arial" charset="0"/>
              </a:defRPr>
            </a:lvl9pPr>
          </a:lstStyle>
          <a:p>
            <a:r>
              <a:rPr lang="en-US" altLang="en-US" kern="0" dirty="0" smtClean="0">
                <a:solidFill>
                  <a:schemeClr val="accent2"/>
                </a:solidFill>
                <a:cs typeface="Times New Roman" pitchFamily="18" charset="0"/>
              </a:rPr>
              <a:t>Enabling the ‘System of Systems’</a:t>
            </a:r>
          </a:p>
        </p:txBody>
      </p:sp>
      <p:sp>
        <p:nvSpPr>
          <p:cNvPr id="6" name="Oval 5"/>
          <p:cNvSpPr/>
          <p:nvPr/>
        </p:nvSpPr>
        <p:spPr bwMode="auto">
          <a:xfrm>
            <a:off x="2771800" y="1700808"/>
            <a:ext cx="1656184" cy="1512168"/>
          </a:xfrm>
          <a:prstGeom prst="ellipse">
            <a:avLst/>
          </a:prstGeom>
          <a:noFill/>
          <a:ln w="38100" cap="flat" cmpd="sng" algn="ctr">
            <a:solidFill>
              <a:srgbClr val="CD277E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9520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323528" y="175403"/>
            <a:ext cx="8640959" cy="877333"/>
          </a:xfrm>
          <a:noFill/>
          <a:ln w="3175" cmpd="sng">
            <a:noFill/>
          </a:ln>
        </p:spPr>
        <p:txBody>
          <a:bodyPr>
            <a:normAutofit/>
          </a:bodyPr>
          <a:lstStyle/>
          <a:p>
            <a:pPr algn="ctr"/>
            <a:endParaRPr lang="en-US" altLang="en-US" sz="3200" dirty="0" smtClean="0">
              <a:solidFill>
                <a:schemeClr val="accent2"/>
              </a:solidFill>
              <a:latin typeface="Arial Narrow"/>
              <a:cs typeface="Arial Narrow"/>
            </a:endParaRP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827584" y="5747186"/>
            <a:ext cx="8640960" cy="1786270"/>
          </a:xfrm>
        </p:spPr>
        <p:txBody>
          <a:bodyPr>
            <a:normAutofit/>
          </a:bodyPr>
          <a:lstStyle/>
          <a:p>
            <a:r>
              <a:rPr lang="en-US" altLang="en-US" sz="1800" b="1" dirty="0" smtClean="0">
                <a:solidFill>
                  <a:srgbClr val="005FAA"/>
                </a:solidFill>
                <a:latin typeface="Arial Narrow"/>
                <a:cs typeface="Arial Narrow"/>
              </a:rPr>
              <a:t>New stations deployed throughout the system (20 per month);</a:t>
            </a:r>
          </a:p>
          <a:p>
            <a:r>
              <a:rPr lang="en-US" altLang="en-US" sz="1800" b="1" dirty="0" err="1" smtClean="0">
                <a:solidFill>
                  <a:srgbClr val="005FAA"/>
                </a:solidFill>
                <a:latin typeface="Arial Narrow"/>
                <a:cs typeface="Arial Narrow"/>
              </a:rPr>
              <a:t>EUMETCast</a:t>
            </a:r>
            <a:r>
              <a:rPr lang="en-US" altLang="en-US" sz="1800" b="1" dirty="0" smtClean="0">
                <a:solidFill>
                  <a:srgbClr val="005FAA"/>
                </a:solidFill>
                <a:latin typeface="Arial Narrow"/>
                <a:cs typeface="Arial Narrow"/>
              </a:rPr>
              <a:t> &amp; </a:t>
            </a:r>
            <a:r>
              <a:rPr lang="en-US" altLang="en-US" sz="1800" b="1" dirty="0" err="1" smtClean="0">
                <a:solidFill>
                  <a:srgbClr val="005FAA"/>
                </a:solidFill>
                <a:latin typeface="Arial Narrow"/>
                <a:cs typeface="Arial Narrow"/>
              </a:rPr>
              <a:t>CMACast</a:t>
            </a:r>
            <a:r>
              <a:rPr lang="en-US" altLang="en-US" sz="1800" b="1" dirty="0" smtClean="0">
                <a:solidFill>
                  <a:srgbClr val="005FAA"/>
                </a:solidFill>
                <a:latin typeface="Arial Narrow"/>
                <a:cs typeface="Arial Narrow"/>
              </a:rPr>
              <a:t> shared management for users of exchanged data; and</a:t>
            </a:r>
          </a:p>
          <a:p>
            <a:r>
              <a:rPr lang="en-US" altLang="en-US" sz="1800" b="1" dirty="0" smtClean="0">
                <a:solidFill>
                  <a:srgbClr val="005FAA"/>
                </a:solidFill>
                <a:latin typeface="Arial Narrow"/>
                <a:cs typeface="Arial Narrow"/>
              </a:rPr>
              <a:t>Bandwidth increased in Europe (DVB-S2 service) to accommodate new products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869" y="1391890"/>
            <a:ext cx="7345362" cy="419735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732588" y="3275013"/>
            <a:ext cx="1122102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dirty="0" smtClean="0"/>
              <a:t>2713</a:t>
            </a:r>
            <a:r>
              <a:rPr lang="en-GB" sz="1050" dirty="0" smtClean="0"/>
              <a:t> </a:t>
            </a:r>
            <a:r>
              <a:rPr lang="en-GB" sz="1600" dirty="0"/>
              <a:t>users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92575" y="3624263"/>
            <a:ext cx="1005083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dirty="0" smtClean="0"/>
              <a:t>301</a:t>
            </a:r>
            <a:r>
              <a:rPr lang="en-GB" sz="1050" dirty="0" smtClean="0"/>
              <a:t> </a:t>
            </a:r>
            <a:r>
              <a:rPr lang="en-GB" sz="1600" dirty="0"/>
              <a:t>users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95738" y="2492375"/>
            <a:ext cx="1122102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dirty="0" smtClean="0"/>
              <a:t>3054</a:t>
            </a:r>
            <a:r>
              <a:rPr lang="en-GB" sz="1050" dirty="0" smtClean="0"/>
              <a:t> </a:t>
            </a:r>
            <a:r>
              <a:rPr lang="en-GB" sz="1600" dirty="0"/>
              <a:t>users</a:t>
            </a:r>
          </a:p>
        </p:txBody>
      </p:sp>
      <p:sp>
        <p:nvSpPr>
          <p:cNvPr id="8" name="TextBox 8"/>
          <p:cNvSpPr txBox="1">
            <a:spLocks noChangeArrowheads="1"/>
          </p:cNvSpPr>
          <p:nvPr/>
        </p:nvSpPr>
        <p:spPr bwMode="auto">
          <a:xfrm>
            <a:off x="2170113" y="3922713"/>
            <a:ext cx="113524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 smtClean="0"/>
              <a:t>150 </a:t>
            </a:r>
            <a:r>
              <a:rPr lang="en-GB" altLang="en-US" sz="1600" dirty="0" smtClean="0"/>
              <a:t>users</a:t>
            </a:r>
            <a:endParaRPr lang="en-GB" altLang="en-US" sz="1600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2150755"/>
              </p:ext>
            </p:extLst>
          </p:nvPr>
        </p:nvGraphicFramePr>
        <p:xfrm>
          <a:off x="3324543" y="188640"/>
          <a:ext cx="2615609" cy="8314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Image" r:id="rId5" imgW="9033525" imgH="2870493" progId="">
                  <p:embed/>
                </p:oleObj>
              </mc:Choice>
              <mc:Fallback>
                <p:oleObj name="Image" r:id="rId5" imgW="9033525" imgH="2870493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4543" y="188640"/>
                        <a:ext cx="2615609" cy="83147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31312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23529" y="4549184"/>
            <a:ext cx="87129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5FAA"/>
                </a:solidFill>
                <a:latin typeface="Arial Narrow"/>
                <a:cs typeface="Arial Narrow"/>
              </a:rPr>
              <a:t>Transforming  Our World: The 2030 Plan for Global Action </a:t>
            </a:r>
            <a:r>
              <a:rPr lang="en-US" b="1" i="1" dirty="0" smtClean="0">
                <a:solidFill>
                  <a:srgbClr val="005FAA"/>
                </a:solidFill>
                <a:latin typeface="Arial Narrow"/>
                <a:cs typeface="Arial Narrow"/>
              </a:rPr>
              <a:t>- </a:t>
            </a:r>
            <a:r>
              <a:rPr lang="en-US" b="1" dirty="0" smtClean="0">
                <a:solidFill>
                  <a:srgbClr val="005FAA"/>
                </a:solidFill>
                <a:latin typeface="Arial Narrow"/>
                <a:cs typeface="Arial Narrow"/>
              </a:rPr>
              <a:t>Article 76: “We </a:t>
            </a:r>
            <a:r>
              <a:rPr lang="en-US" b="1" dirty="0">
                <a:solidFill>
                  <a:srgbClr val="005FAA"/>
                </a:solidFill>
                <a:latin typeface="Arial Narrow"/>
                <a:cs typeface="Arial Narrow"/>
              </a:rPr>
              <a:t>will promote transparent and accountable scaling-up of appropriate public-private cooperation to exploit the contribution to be made by a wide range of data, </a:t>
            </a:r>
            <a:r>
              <a:rPr lang="en-US" b="1" u="sng" dirty="0" smtClean="0">
                <a:solidFill>
                  <a:srgbClr val="005FAA"/>
                </a:solidFill>
                <a:latin typeface="Arial Narrow"/>
                <a:cs typeface="Arial Narrow"/>
              </a:rPr>
              <a:t>including </a:t>
            </a:r>
            <a:r>
              <a:rPr lang="en-US" b="1" u="sng" dirty="0">
                <a:solidFill>
                  <a:srgbClr val="005FAA"/>
                </a:solidFill>
                <a:latin typeface="Arial Narrow"/>
                <a:cs typeface="Arial Narrow"/>
              </a:rPr>
              <a:t>E</a:t>
            </a:r>
            <a:r>
              <a:rPr lang="en-US" b="1" u="sng" dirty="0" smtClean="0">
                <a:solidFill>
                  <a:srgbClr val="005FAA"/>
                </a:solidFill>
                <a:latin typeface="Arial Narrow"/>
                <a:cs typeface="Arial Narrow"/>
              </a:rPr>
              <a:t>arth </a:t>
            </a:r>
            <a:r>
              <a:rPr lang="en-US" b="1" u="sng" dirty="0">
                <a:solidFill>
                  <a:srgbClr val="005FAA"/>
                </a:solidFill>
                <a:latin typeface="Arial Narrow"/>
                <a:cs typeface="Arial Narrow"/>
              </a:rPr>
              <a:t>observation and geo-spatial information</a:t>
            </a:r>
            <a:r>
              <a:rPr lang="en-US" b="1" dirty="0">
                <a:solidFill>
                  <a:srgbClr val="005FAA"/>
                </a:solidFill>
                <a:latin typeface="Arial Narrow"/>
                <a:cs typeface="Arial Narrow"/>
              </a:rPr>
              <a:t>, while ensuring national ownership in supporting and tracking </a:t>
            </a:r>
            <a:r>
              <a:rPr lang="en-US" b="1" dirty="0" smtClean="0">
                <a:solidFill>
                  <a:srgbClr val="005FAA"/>
                </a:solidFill>
                <a:latin typeface="Arial Narrow"/>
                <a:cs typeface="Arial Narrow"/>
              </a:rPr>
              <a:t>progress.”</a:t>
            </a:r>
            <a:endParaRPr lang="en-US" b="1" dirty="0">
              <a:solidFill>
                <a:srgbClr val="005FAA"/>
              </a:solidFill>
              <a:latin typeface="Arial Narrow"/>
              <a:cs typeface="Arial Narrow"/>
            </a:endParaRPr>
          </a:p>
        </p:txBody>
      </p:sp>
      <p:pic>
        <p:nvPicPr>
          <p:cNvPr id="5" name="図 4" descr="スクリーンショット 2016-06-06 6.49.3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836712"/>
            <a:ext cx="5976663" cy="3650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369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11"/>
          <p:cNvSpPr txBox="1">
            <a:spLocks noChangeArrowheads="1"/>
          </p:cNvSpPr>
          <p:nvPr/>
        </p:nvSpPr>
        <p:spPr bwMode="auto">
          <a:xfrm>
            <a:off x="1763688" y="828000"/>
            <a:ext cx="5765800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200" b="1" dirty="0" smtClean="0">
                <a:solidFill>
                  <a:srgbClr val="000099"/>
                </a:solidFill>
                <a:latin typeface="Arial Narrow"/>
                <a:cs typeface="Arial Narrow"/>
              </a:rPr>
              <a:t>Earth Observations for SDGs</a:t>
            </a:r>
            <a:endParaRPr lang="en-US" altLang="en-US" sz="3200" b="1" dirty="0">
              <a:solidFill>
                <a:srgbClr val="000099"/>
              </a:solidFill>
              <a:latin typeface="Arial Narrow"/>
              <a:cs typeface="Arial Narrow"/>
            </a:endParaRPr>
          </a:p>
        </p:txBody>
      </p:sp>
      <p:pic>
        <p:nvPicPr>
          <p:cNvPr id="22532" name="Picture 20" descr="SDG_al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50156"/>
            <a:ext cx="3921125" cy="467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850156"/>
            <a:ext cx="3673475" cy="467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7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9888" y="106363"/>
            <a:ext cx="1027112" cy="102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07136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7" y="692696"/>
            <a:ext cx="8352928" cy="718592"/>
          </a:xfrm>
        </p:spPr>
        <p:txBody>
          <a:bodyPr/>
          <a:lstStyle/>
          <a:p>
            <a:pPr algn="ctr"/>
            <a:r>
              <a:rPr lang="en-US" sz="4000" dirty="0" smtClean="0">
                <a:solidFill>
                  <a:srgbClr val="333399"/>
                </a:solidFill>
                <a:latin typeface="Arial Narrow"/>
                <a:cs typeface="Arial Narrow"/>
              </a:rPr>
              <a:t>2016 Progress</a:t>
            </a:r>
            <a:endParaRPr lang="en-US" sz="4000" dirty="0">
              <a:solidFill>
                <a:srgbClr val="333399"/>
              </a:solidFill>
              <a:latin typeface="Arial Narrow"/>
              <a:cs typeface="Arial Narrow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1" y="1196752"/>
            <a:ext cx="8712968" cy="5112568"/>
          </a:xfrm>
        </p:spPr>
        <p:txBody>
          <a:bodyPr/>
          <a:lstStyle/>
          <a:p>
            <a:pPr marL="0" indent="0">
              <a:buNone/>
            </a:pPr>
            <a:endParaRPr lang="en-US" sz="2800" b="1" dirty="0">
              <a:solidFill>
                <a:srgbClr val="0070C0"/>
              </a:solidFill>
              <a:latin typeface="Arial Narrow"/>
              <a:cs typeface="Arial Narrow"/>
            </a:endParaRPr>
          </a:p>
          <a:p>
            <a:r>
              <a:rPr lang="en-US" sz="2800" b="1" dirty="0" smtClean="0">
                <a:solidFill>
                  <a:srgbClr val="0070C0"/>
                </a:solidFill>
                <a:latin typeface="Arial Narrow"/>
                <a:cs typeface="Arial Narrow"/>
              </a:rPr>
              <a:t>Reinforcing GEO’s ‘convening power’ </a:t>
            </a:r>
            <a:r>
              <a:rPr lang="en-US" sz="2800" b="1" dirty="0">
                <a:solidFill>
                  <a:srgbClr val="0070C0"/>
                </a:solidFill>
                <a:latin typeface="Arial Narrow"/>
                <a:cs typeface="Arial Narrow"/>
              </a:rPr>
              <a:t>– Members, POs, Development Banks, Foundations, emerging </a:t>
            </a:r>
            <a:r>
              <a:rPr lang="en-US" altLang="ja-JP" sz="2800" b="1" dirty="0" smtClean="0">
                <a:solidFill>
                  <a:srgbClr val="0070C0"/>
                </a:solidFill>
                <a:latin typeface="Arial Narrow"/>
                <a:cs typeface="Arial Narrow"/>
              </a:rPr>
              <a:t>Commercial</a:t>
            </a:r>
            <a:r>
              <a:rPr lang="en-US" sz="2800" b="1" dirty="0" smtClean="0">
                <a:solidFill>
                  <a:srgbClr val="0070C0"/>
                </a:solidFill>
                <a:latin typeface="Arial Narrow"/>
                <a:cs typeface="Arial Narrow"/>
              </a:rPr>
              <a:t> Sector;</a:t>
            </a:r>
            <a:endParaRPr lang="en-US" sz="2800" b="1" dirty="0">
              <a:solidFill>
                <a:srgbClr val="0070C0"/>
              </a:solidFill>
              <a:latin typeface="Arial Narrow"/>
              <a:cs typeface="Arial Narrow"/>
            </a:endParaRPr>
          </a:p>
          <a:p>
            <a:endParaRPr lang="en-US" sz="2800" b="1" dirty="0">
              <a:solidFill>
                <a:srgbClr val="0070C0"/>
              </a:solidFill>
              <a:latin typeface="Arial Narrow"/>
              <a:cs typeface="Arial Narrow"/>
            </a:endParaRPr>
          </a:p>
          <a:p>
            <a:r>
              <a:rPr lang="en-US" sz="2800" b="1" dirty="0" smtClean="0">
                <a:solidFill>
                  <a:srgbClr val="0070C0"/>
                </a:solidFill>
                <a:latin typeface="Arial Narrow"/>
                <a:cs typeface="Arial Narrow"/>
              </a:rPr>
              <a:t>Continued evolution </a:t>
            </a:r>
            <a:r>
              <a:rPr lang="en-US" sz="2800" b="1" dirty="0">
                <a:solidFill>
                  <a:srgbClr val="0070C0"/>
                </a:solidFill>
                <a:latin typeface="Arial Narrow"/>
                <a:cs typeface="Arial Narrow"/>
              </a:rPr>
              <a:t>&amp; </a:t>
            </a:r>
            <a:r>
              <a:rPr lang="en-US" sz="2800" b="1" dirty="0" smtClean="0">
                <a:solidFill>
                  <a:srgbClr val="0070C0"/>
                </a:solidFill>
                <a:latin typeface="Arial Narrow"/>
                <a:cs typeface="Arial Narrow"/>
              </a:rPr>
              <a:t>recognition </a:t>
            </a:r>
            <a:r>
              <a:rPr lang="en-US" sz="2800" b="1" dirty="0">
                <a:solidFill>
                  <a:srgbClr val="0070C0"/>
                </a:solidFill>
                <a:latin typeface="Arial Narrow"/>
                <a:cs typeface="Arial Narrow"/>
              </a:rPr>
              <a:t>of Policy </a:t>
            </a:r>
            <a:r>
              <a:rPr lang="en-US" sz="2800" b="1" dirty="0" smtClean="0">
                <a:solidFill>
                  <a:srgbClr val="0070C0"/>
                </a:solidFill>
                <a:latin typeface="Arial Narrow"/>
                <a:cs typeface="Arial Narrow"/>
              </a:rPr>
              <a:t>Mandates;</a:t>
            </a:r>
          </a:p>
          <a:p>
            <a:endParaRPr lang="en-US" sz="2800" b="1" dirty="0">
              <a:solidFill>
                <a:srgbClr val="0070C0"/>
              </a:solidFill>
              <a:latin typeface="Arial Narrow"/>
              <a:cs typeface="Arial Narrow"/>
            </a:endParaRPr>
          </a:p>
          <a:p>
            <a:r>
              <a:rPr lang="en-US" sz="2800" b="1" dirty="0" smtClean="0">
                <a:solidFill>
                  <a:srgbClr val="0070C0"/>
                </a:solidFill>
                <a:latin typeface="Arial Narrow"/>
                <a:cs typeface="Arial Narrow"/>
              </a:rPr>
              <a:t>Transition year for GEO’s Programme;</a:t>
            </a:r>
            <a:endParaRPr lang="en-US" sz="2800" b="1" dirty="0">
              <a:solidFill>
                <a:srgbClr val="0070C0"/>
              </a:solidFill>
              <a:latin typeface="Arial Narrow"/>
              <a:cs typeface="Arial Narrow"/>
            </a:endParaRPr>
          </a:p>
          <a:p>
            <a:pPr marL="0" indent="0">
              <a:buNone/>
            </a:pPr>
            <a:endParaRPr lang="en-US" sz="2800" b="1" dirty="0">
              <a:solidFill>
                <a:srgbClr val="0070C0"/>
              </a:solidFill>
              <a:latin typeface="Arial Narrow"/>
              <a:cs typeface="Arial Narrow"/>
            </a:endParaRPr>
          </a:p>
          <a:p>
            <a:r>
              <a:rPr lang="en-US" sz="2800" b="1" dirty="0" smtClean="0">
                <a:solidFill>
                  <a:srgbClr val="0070C0"/>
                </a:solidFill>
                <a:latin typeface="Arial Narrow"/>
                <a:cs typeface="Arial Narrow"/>
              </a:rPr>
              <a:t>Implementation of new programmatic mechanisms – Community </a:t>
            </a:r>
            <a:r>
              <a:rPr lang="en-US" sz="2800" b="1" dirty="0">
                <a:solidFill>
                  <a:srgbClr val="0070C0"/>
                </a:solidFill>
                <a:latin typeface="Arial Narrow"/>
                <a:cs typeface="Arial Narrow"/>
              </a:rPr>
              <a:t>A</a:t>
            </a:r>
            <a:r>
              <a:rPr lang="en-US" sz="2800" b="1" dirty="0" smtClean="0">
                <a:solidFill>
                  <a:srgbClr val="0070C0"/>
                </a:solidFill>
                <a:latin typeface="Arial Narrow"/>
                <a:cs typeface="Arial Narrow"/>
              </a:rPr>
              <a:t>ctivities, Initiatives and Foundational Tasks.</a:t>
            </a:r>
          </a:p>
          <a:p>
            <a:endParaRPr lang="en-US" sz="2800" b="1" dirty="0">
              <a:solidFill>
                <a:srgbClr val="0070C0"/>
              </a:solidFill>
              <a:latin typeface="Arial Narrow"/>
              <a:cs typeface="Arial Narrow"/>
            </a:endParaRPr>
          </a:p>
          <a:p>
            <a:endParaRPr lang="en-US" b="1" dirty="0">
              <a:solidFill>
                <a:srgbClr val="0070C0"/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2564882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2"/>
          <p:cNvSpPr txBox="1">
            <a:spLocks noChangeArrowheads="1"/>
          </p:cNvSpPr>
          <p:nvPr/>
        </p:nvSpPr>
        <p:spPr bwMode="auto">
          <a:xfrm>
            <a:off x="466675" y="620688"/>
            <a:ext cx="77057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smtClean="0">
                <a:solidFill>
                  <a:srgbClr val="000099"/>
                </a:solidFill>
                <a:latin typeface="Arial Narrow"/>
                <a:cs typeface="Arial Narrow"/>
              </a:rPr>
              <a:t>Next Steps</a:t>
            </a:r>
            <a:endParaRPr lang="en-US" altLang="en-US" sz="3600" b="1" dirty="0">
              <a:solidFill>
                <a:srgbClr val="000099"/>
              </a:solidFill>
              <a:latin typeface="Arial Narrow"/>
              <a:cs typeface="Arial Narrow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8450" y="1589306"/>
            <a:ext cx="3992563" cy="4431982"/>
          </a:xfrm>
          <a:prstGeom prst="rect">
            <a:avLst/>
          </a:prstGeom>
          <a:solidFill>
            <a:schemeClr val="bg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tIns="91440" rIns="274320" bIns="18288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2400" b="1" dirty="0" smtClean="0">
                <a:solidFill>
                  <a:srgbClr val="2F99BD"/>
                </a:solidFill>
                <a:latin typeface="Arial Narrow"/>
                <a:cs typeface="Arial Narrow"/>
              </a:rPr>
              <a:t>Work </a:t>
            </a:r>
            <a:r>
              <a:rPr lang="en-US" sz="2400" b="1" dirty="0">
                <a:solidFill>
                  <a:srgbClr val="2F99BD"/>
                </a:solidFill>
                <a:latin typeface="Arial Narrow"/>
                <a:cs typeface="Arial Narrow"/>
              </a:rPr>
              <a:t>with statistical agencies to ensure the methods are sound for use with Indicators and </a:t>
            </a:r>
            <a:r>
              <a:rPr lang="en-US" sz="2400" b="1" dirty="0" smtClean="0">
                <a:solidFill>
                  <a:srgbClr val="2F99BD"/>
                </a:solidFill>
                <a:latin typeface="Arial Narrow"/>
                <a:cs typeface="Arial Narrow"/>
              </a:rPr>
              <a:t>Targets;</a:t>
            </a:r>
            <a:endParaRPr lang="en-US" sz="2400" b="1" dirty="0">
              <a:solidFill>
                <a:srgbClr val="2F99BD"/>
              </a:solidFill>
              <a:latin typeface="Arial Narrow"/>
              <a:cs typeface="Arial Narrow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2400" b="1" dirty="0">
                <a:solidFill>
                  <a:srgbClr val="2F99BD"/>
                </a:solidFill>
                <a:latin typeface="Arial Narrow"/>
                <a:cs typeface="Arial Narrow"/>
              </a:rPr>
              <a:t> Ensure the methods and solutions are available </a:t>
            </a:r>
            <a:br>
              <a:rPr lang="en-US" sz="2400" b="1" dirty="0">
                <a:solidFill>
                  <a:srgbClr val="2F99BD"/>
                </a:solidFill>
                <a:latin typeface="Arial Narrow"/>
                <a:cs typeface="Arial Narrow"/>
              </a:rPr>
            </a:br>
            <a:r>
              <a:rPr lang="en-US" sz="2400" b="1" dirty="0">
                <a:solidFill>
                  <a:srgbClr val="2F99BD"/>
                </a:solidFill>
                <a:latin typeface="Arial Narrow"/>
                <a:cs typeface="Arial Narrow"/>
              </a:rPr>
              <a:t>for all to </a:t>
            </a:r>
            <a:r>
              <a:rPr lang="en-US" sz="2400" b="1" dirty="0" smtClean="0">
                <a:solidFill>
                  <a:srgbClr val="2F99BD"/>
                </a:solidFill>
                <a:latin typeface="Arial Narrow"/>
                <a:cs typeface="Arial Narrow"/>
              </a:rPr>
              <a:t>use; and</a:t>
            </a:r>
            <a:endParaRPr lang="en-US" sz="2400" b="1" dirty="0">
              <a:solidFill>
                <a:srgbClr val="2F99BD"/>
              </a:solidFill>
              <a:latin typeface="Arial Narrow"/>
              <a:cs typeface="Arial Narrow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400" b="1" dirty="0">
                <a:solidFill>
                  <a:srgbClr val="2F99BD"/>
                </a:solidFill>
                <a:latin typeface="Arial Narrow"/>
                <a:cs typeface="Arial Narrow"/>
              </a:rPr>
              <a:t>Support countries and stakeholders to use the methods and build </a:t>
            </a:r>
            <a:r>
              <a:rPr lang="en-US" sz="2400" b="1" dirty="0" smtClean="0">
                <a:solidFill>
                  <a:srgbClr val="2F99BD"/>
                </a:solidFill>
                <a:latin typeface="Arial Narrow"/>
                <a:cs typeface="Arial Narrow"/>
              </a:rPr>
              <a:t>capacity.</a:t>
            </a:r>
            <a:endParaRPr lang="en-US" sz="2400" b="1" dirty="0">
              <a:solidFill>
                <a:srgbClr val="2F99BD"/>
              </a:solidFill>
              <a:latin typeface="Arial Narrow"/>
              <a:cs typeface="Arial Narrow"/>
            </a:endParaRPr>
          </a:p>
        </p:txBody>
      </p:sp>
      <p:grpSp>
        <p:nvGrpSpPr>
          <p:cNvPr id="23556" name="Group 10"/>
          <p:cNvGrpSpPr>
            <a:grpSpLocks/>
          </p:cNvGrpSpPr>
          <p:nvPr/>
        </p:nvGrpSpPr>
        <p:grpSpPr bwMode="auto">
          <a:xfrm>
            <a:off x="4475163" y="1328738"/>
            <a:ext cx="4343400" cy="5049837"/>
            <a:chOff x="4474464" y="1323287"/>
            <a:chExt cx="4343400" cy="5062924"/>
          </a:xfrm>
        </p:grpSpPr>
        <p:sp>
          <p:nvSpPr>
            <p:cNvPr id="6" name="Rectangle 5"/>
            <p:cNvSpPr/>
            <p:nvPr/>
          </p:nvSpPr>
          <p:spPr>
            <a:xfrm>
              <a:off x="4474464" y="1323287"/>
              <a:ext cx="4343400" cy="5062924"/>
            </a:xfrm>
            <a:prstGeom prst="rect">
              <a:avLst/>
            </a:prstGeom>
            <a:solidFill>
              <a:schemeClr val="bg1"/>
            </a:solidFill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txBody>
            <a:bodyPr tIns="274320" rIns="274320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1200"/>
                </a:spcAft>
                <a:defRPr/>
              </a:pPr>
              <a:endParaRPr lang="en-US" sz="2400" i="1" u="sng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1200"/>
                </a:spcAft>
                <a:defRPr/>
              </a:pPr>
              <a:endParaRPr lang="en-US" sz="2400" i="1" u="sng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1200"/>
                </a:spcAft>
                <a:defRPr/>
              </a:pPr>
              <a:endParaRPr lang="en-US" sz="2400" i="1" u="sng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1200"/>
                </a:spcAft>
                <a:defRPr/>
              </a:pPr>
              <a:endParaRPr lang="en-US" sz="2400" i="1" u="sng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1200"/>
                </a:spcAft>
                <a:defRPr/>
              </a:pPr>
              <a:endParaRPr lang="en-US" sz="2400" i="1" u="sng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1200"/>
                </a:spcAft>
                <a:defRPr/>
              </a:pPr>
              <a:endParaRPr lang="en-US" sz="2400" i="1" u="sng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1200"/>
                </a:spcAft>
                <a:defRPr/>
              </a:pPr>
              <a:endParaRPr lang="en-US" sz="2400" i="1" u="sng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1200"/>
                </a:spcAft>
                <a:defRPr/>
              </a:pPr>
              <a:endParaRPr lang="en-US" sz="2400" i="1" u="sng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1200"/>
                </a:spcAft>
                <a:defRPr/>
              </a:pPr>
              <a:r>
                <a:rPr lang="en-US" sz="3600" i="1" u="sng" dirty="0">
                  <a:solidFill>
                    <a:srgbClr val="000000"/>
                  </a:solidFill>
                  <a:latin typeface="Calibri" panose="020F0502020204030204" pitchFamily="34" charset="0"/>
                </a:rPr>
                <a:t> </a:t>
              </a:r>
            </a:p>
          </p:txBody>
        </p:sp>
        <p:pic>
          <p:nvPicPr>
            <p:cNvPr id="23559" name="Picture 7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89487" y="1642925"/>
              <a:ext cx="1675821" cy="8739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60" name="Picture 8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9050" y="1560444"/>
              <a:ext cx="2038258" cy="714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61" name="Rectangle 9"/>
            <p:cNvSpPr>
              <a:spLocks noChangeArrowheads="1"/>
            </p:cNvSpPr>
            <p:nvPr/>
          </p:nvSpPr>
          <p:spPr bwMode="auto">
            <a:xfrm>
              <a:off x="4903405" y="5668771"/>
              <a:ext cx="1392253" cy="4628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  <a:ea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  <a:ea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Arial" pitchFamily="34" charset="0"/>
                  <a:ea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itchFamily="34" charset="0"/>
                  <a:ea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itchFamily="34" charset="0"/>
                  <a:ea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itchFamily="34" charset="0"/>
                  <a:ea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itchFamily="34" charset="0"/>
                  <a:ea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i="1" dirty="0">
                  <a:solidFill>
                    <a:srgbClr val="2F99BD"/>
                  </a:solidFill>
                  <a:latin typeface="Calibri" pitchFamily="34" charset="0"/>
                </a:rPr>
                <a:t> </a:t>
              </a:r>
              <a:r>
                <a:rPr lang="en-US" altLang="en-US" dirty="0" smtClean="0">
                  <a:solidFill>
                    <a:srgbClr val="2F99BD"/>
                  </a:solidFill>
                  <a:latin typeface="Arial Narrow"/>
                  <a:cs typeface="Arial Narrow"/>
                </a:rPr>
                <a:t>others . . .</a:t>
              </a:r>
              <a:endParaRPr lang="en-US" altLang="en-US" dirty="0">
                <a:solidFill>
                  <a:srgbClr val="2F99BD"/>
                </a:solidFill>
                <a:latin typeface="Arial Narrow"/>
                <a:cs typeface="Arial Narrow"/>
              </a:endParaRPr>
            </a:p>
          </p:txBody>
        </p:sp>
        <p:pic>
          <p:nvPicPr>
            <p:cNvPr id="23562" name="Picture 2" descr="http://static1.squarespace.com/static/55f7418ce4b0c5233375af19/t/56025f6be4b0f30d06959301/1442996077735/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6718" y="3502374"/>
              <a:ext cx="2389336" cy="6746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63" name="Picture 4" descr="http://unsdsn.org/wp-content/themes/sdsn/assets/img/sdsn_logo_fc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54755" y="2547665"/>
              <a:ext cx="1904015" cy="7798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64" name="Picture 8" descr="http://www.iisd.org/sites/all/themes/iisd/images/logo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95535" y="5019047"/>
              <a:ext cx="1813245" cy="775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65" name="Picture 20" descr="http://iisdrs.iisd.org/files/2015/07/unstats.png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9654" y="3223531"/>
              <a:ext cx="1252052" cy="1669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66" name="Picture 24" descr="http://www.businessesinafrica.com/images/ceos_logo.jpg"/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0357" y="4551859"/>
              <a:ext cx="1828800" cy="6698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3557" name="Picture 2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9888" y="106363"/>
            <a:ext cx="1027112" cy="102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507975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角丸四角形 2"/>
          <p:cNvSpPr/>
          <p:nvPr/>
        </p:nvSpPr>
        <p:spPr bwMode="auto">
          <a:xfrm>
            <a:off x="179512" y="1628800"/>
            <a:ext cx="8640960" cy="2952328"/>
          </a:xfrm>
          <a:prstGeom prst="round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1143000"/>
          </a:xfrm>
        </p:spPr>
        <p:txBody>
          <a:bodyPr/>
          <a:lstStyle/>
          <a:p>
            <a:pPr algn="ctr"/>
            <a:r>
              <a:rPr lang="fr-CH" sz="3200" dirty="0" smtClean="0">
                <a:solidFill>
                  <a:schemeClr val="accent2"/>
                </a:solidFill>
                <a:latin typeface="Arial Narrow"/>
                <a:cs typeface="Arial Narrow"/>
              </a:rPr>
              <a:t>Strengtheninig Space-based Coordination</a:t>
            </a:r>
            <a:endParaRPr lang="en-US" sz="3200" dirty="0">
              <a:solidFill>
                <a:schemeClr val="accent2"/>
              </a:solidFill>
              <a:latin typeface="Arial Narrow"/>
              <a:cs typeface="Arial Narrow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332" y="2011738"/>
            <a:ext cx="3904652" cy="2281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7" name="Picture 6" descr="satOrbits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772818"/>
            <a:ext cx="3895492" cy="2656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27"/>
          <p:cNvGrpSpPr>
            <a:grpSpLocks noChangeAspect="1"/>
          </p:cNvGrpSpPr>
          <p:nvPr/>
        </p:nvGrpSpPr>
        <p:grpSpPr>
          <a:xfrm>
            <a:off x="35496" y="5229942"/>
            <a:ext cx="8975758" cy="1371984"/>
            <a:chOff x="185463" y="7237452"/>
            <a:chExt cx="12641939" cy="1964504"/>
          </a:xfrm>
        </p:grpSpPr>
        <p:pic>
          <p:nvPicPr>
            <p:cNvPr id="9" name="Picture 51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85463" y="7237452"/>
              <a:ext cx="12641939" cy="1690493"/>
            </a:xfrm>
            <a:prstGeom prst="rect">
              <a:avLst/>
            </a:prstGeom>
          </p:spPr>
        </p:pic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81922" y="8556224"/>
              <a:ext cx="789810" cy="272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75158" y="8549289"/>
              <a:ext cx="535042" cy="219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5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45811" y="8549289"/>
              <a:ext cx="951118" cy="242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6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7445" y="8558368"/>
              <a:ext cx="958554" cy="267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7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0899" y="8589834"/>
              <a:ext cx="906670" cy="226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8"/>
            <p:cNvPicPr>
              <a:picLocks noChangeAspect="1" noChangeArrowheads="1"/>
            </p:cNvPicPr>
            <p:nvPr/>
          </p:nvPicPr>
          <p:blipFill rotWithShape="1"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26199"/>
            <a:stretch/>
          </p:blipFill>
          <p:spPr bwMode="auto">
            <a:xfrm>
              <a:off x="2922422" y="8569339"/>
              <a:ext cx="868194" cy="1348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9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7440" y="8513986"/>
              <a:ext cx="903210" cy="2258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10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86153" y="8563030"/>
              <a:ext cx="665296" cy="232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TextBox 60"/>
            <p:cNvSpPr txBox="1"/>
            <p:nvPr/>
          </p:nvSpPr>
          <p:spPr>
            <a:xfrm>
              <a:off x="11304620" y="8838381"/>
              <a:ext cx="260093" cy="3635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l-GR" sz="1050" b="1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20" name="TextBox 61"/>
            <p:cNvSpPr txBox="1"/>
            <p:nvPr/>
          </p:nvSpPr>
          <p:spPr>
            <a:xfrm>
              <a:off x="327279" y="8706795"/>
              <a:ext cx="1578623" cy="3635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50" b="1" dirty="0" smtClean="0">
                  <a:solidFill>
                    <a:schemeClr val="accent1">
                      <a:lumMod val="75000"/>
                    </a:schemeClr>
                  </a:solidFill>
                </a:rPr>
                <a:t>Climate Change</a:t>
              </a:r>
              <a:endParaRPr lang="el-GR" sz="105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sp>
        <p:nvSpPr>
          <p:cNvPr id="4" name="下矢印 3"/>
          <p:cNvSpPr/>
          <p:nvPr/>
        </p:nvSpPr>
        <p:spPr bwMode="auto">
          <a:xfrm>
            <a:off x="1236115" y="4797896"/>
            <a:ext cx="360040" cy="648072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21" name="下矢印 20"/>
          <p:cNvSpPr/>
          <p:nvPr/>
        </p:nvSpPr>
        <p:spPr bwMode="auto">
          <a:xfrm>
            <a:off x="323529" y="4797896"/>
            <a:ext cx="360040" cy="648072"/>
          </a:xfrm>
          <a:prstGeom prst="down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22" name="下矢印 21"/>
          <p:cNvSpPr/>
          <p:nvPr/>
        </p:nvSpPr>
        <p:spPr bwMode="auto">
          <a:xfrm>
            <a:off x="2123729" y="4797896"/>
            <a:ext cx="360040" cy="648072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23" name="下矢印 22"/>
          <p:cNvSpPr/>
          <p:nvPr/>
        </p:nvSpPr>
        <p:spPr bwMode="auto">
          <a:xfrm>
            <a:off x="2987825" y="4797896"/>
            <a:ext cx="360040" cy="648072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24" name="下矢印 23"/>
          <p:cNvSpPr/>
          <p:nvPr/>
        </p:nvSpPr>
        <p:spPr bwMode="auto">
          <a:xfrm>
            <a:off x="3851921" y="4797896"/>
            <a:ext cx="360040" cy="648072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25" name="下矢印 24"/>
          <p:cNvSpPr/>
          <p:nvPr/>
        </p:nvSpPr>
        <p:spPr bwMode="auto">
          <a:xfrm>
            <a:off x="4716017" y="4797896"/>
            <a:ext cx="360040" cy="648072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26" name="下矢印 25"/>
          <p:cNvSpPr/>
          <p:nvPr/>
        </p:nvSpPr>
        <p:spPr bwMode="auto">
          <a:xfrm>
            <a:off x="5580113" y="4797896"/>
            <a:ext cx="360040" cy="648072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27" name="下矢印 26"/>
          <p:cNvSpPr/>
          <p:nvPr/>
        </p:nvSpPr>
        <p:spPr bwMode="auto">
          <a:xfrm>
            <a:off x="6444209" y="4797896"/>
            <a:ext cx="360040" cy="648072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28" name="下矢印 27"/>
          <p:cNvSpPr/>
          <p:nvPr/>
        </p:nvSpPr>
        <p:spPr bwMode="auto">
          <a:xfrm>
            <a:off x="7380312" y="4797896"/>
            <a:ext cx="360040" cy="648072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29" name="下矢印 28"/>
          <p:cNvSpPr/>
          <p:nvPr/>
        </p:nvSpPr>
        <p:spPr bwMode="auto">
          <a:xfrm>
            <a:off x="8244408" y="4797896"/>
            <a:ext cx="360040" cy="648072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4247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1828800"/>
            <a:ext cx="9067800" cy="3962400"/>
          </a:xfrm>
        </p:spPr>
        <p:txBody>
          <a:bodyPr/>
          <a:lstStyle/>
          <a:p>
            <a:pPr marL="0" indent="0" algn="ctr">
              <a:lnSpc>
                <a:spcPct val="80000"/>
              </a:lnSpc>
              <a:buClr>
                <a:srgbClr val="005FAA"/>
              </a:buClr>
              <a:buFontTx/>
              <a:buNone/>
            </a:pPr>
            <a:endParaRPr lang="en-US" sz="3600" b="1" dirty="0">
              <a:solidFill>
                <a:srgbClr val="005FAA"/>
              </a:solidFill>
              <a:latin typeface="Arial Narrow"/>
              <a:cs typeface="Arial Narrow"/>
            </a:endParaRPr>
          </a:p>
        </p:txBody>
      </p:sp>
      <p:sp>
        <p:nvSpPr>
          <p:cNvPr id="33794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2590800"/>
            <a:ext cx="7772400" cy="685800"/>
          </a:xfrm>
        </p:spPr>
        <p:txBody>
          <a:bodyPr/>
          <a:lstStyle/>
          <a:p>
            <a:pPr algn="ctr"/>
            <a:r>
              <a:rPr lang="en-US" b="1" dirty="0">
                <a:latin typeface="Arial" charset="0"/>
                <a:cs typeface="Arial" charset="0"/>
              </a:rPr>
              <a:t/>
            </a:r>
            <a:br>
              <a:rPr lang="en-US" b="1" dirty="0">
                <a:latin typeface="Arial" charset="0"/>
                <a:cs typeface="Arial" charset="0"/>
              </a:rPr>
            </a:br>
            <a:r>
              <a:rPr lang="en-US" b="1" dirty="0">
                <a:latin typeface="Arial" charset="0"/>
                <a:cs typeface="Arial" charset="0"/>
              </a:rPr>
              <a:t/>
            </a:r>
            <a:br>
              <a:rPr lang="en-US" b="1" dirty="0">
                <a:latin typeface="Arial" charset="0"/>
                <a:cs typeface="Arial" charset="0"/>
              </a:rPr>
            </a:br>
            <a:r>
              <a:rPr lang="en-US" b="1" dirty="0">
                <a:latin typeface="Arial" charset="0"/>
                <a:cs typeface="Arial" charset="0"/>
              </a:rPr>
              <a:t/>
            </a:r>
            <a:br>
              <a:rPr lang="en-US" b="1" dirty="0">
                <a:latin typeface="Arial" charset="0"/>
                <a:cs typeface="Arial" charset="0"/>
              </a:rPr>
            </a:br>
            <a:r>
              <a:rPr lang="en-US" b="1" dirty="0">
                <a:latin typeface="Arial" charset="0"/>
                <a:cs typeface="Arial" charset="0"/>
              </a:rPr>
              <a:t/>
            </a:r>
            <a:br>
              <a:rPr lang="en-US" b="1" dirty="0">
                <a:latin typeface="Arial" charset="0"/>
                <a:cs typeface="Arial" charset="0"/>
              </a:rPr>
            </a:br>
            <a:endParaRPr lang="en-US" b="1" dirty="0">
              <a:latin typeface="Arial" charset="0"/>
              <a:cs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27584" y="2071876"/>
            <a:ext cx="76962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u="none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Countries have borders; </a:t>
            </a:r>
          </a:p>
          <a:p>
            <a:pPr algn="ctr"/>
            <a:r>
              <a:rPr lang="en-US" sz="5400" b="1" u="none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Earth observations don’t.</a:t>
            </a:r>
          </a:p>
          <a:p>
            <a:pPr algn="ctr"/>
            <a:endParaRPr lang="en-US" sz="4400" b="1" dirty="0">
              <a:solidFill>
                <a:schemeClr val="accent2"/>
              </a:solidFill>
              <a:latin typeface="Arial Narrow" panose="020B0606020202030204" pitchFamily="34" charset="0"/>
            </a:endParaRPr>
          </a:p>
          <a:p>
            <a:pPr lvl="8"/>
            <a:endParaRPr lang="en-US" sz="4400" u="none" dirty="0">
              <a:latin typeface="Arial Narrow" panose="020B0606020202030204" pitchFamily="34" charset="0"/>
            </a:endParaRPr>
          </a:p>
          <a:p>
            <a:endParaRPr lang="en-US" sz="4400" u="none" dirty="0">
              <a:latin typeface="Arial Narrow" panose="020B0606020202030204" pitchFamily="34" charset="0"/>
            </a:endParaRPr>
          </a:p>
          <a:p>
            <a:endParaRPr lang="en-US" sz="3200" u="none" dirty="0">
              <a:latin typeface="Arial Narrow" panose="020B0606020202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68144" y="4911556"/>
            <a:ext cx="32403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5FAA"/>
                </a:solidFill>
                <a:latin typeface="Arial Narrow" panose="020B0606020202030204" pitchFamily="34" charset="0"/>
              </a:rPr>
              <a:t>Barbara </a:t>
            </a:r>
            <a:r>
              <a:rPr lang="en-US" b="1" dirty="0" smtClean="0">
                <a:solidFill>
                  <a:srgbClr val="005FAA"/>
                </a:solidFill>
                <a:latin typeface="Arial Narrow" panose="020B0606020202030204" pitchFamily="34" charset="0"/>
              </a:rPr>
              <a:t>J. Ryan</a:t>
            </a:r>
          </a:p>
          <a:p>
            <a:r>
              <a:rPr lang="fr-CH" b="1" dirty="0" err="1" smtClean="0">
                <a:solidFill>
                  <a:srgbClr val="005FAA"/>
                </a:solidFill>
                <a:latin typeface="Arial Narrow" panose="020B0606020202030204" pitchFamily="34" charset="0"/>
              </a:rPr>
              <a:t>Director</a:t>
            </a:r>
            <a:r>
              <a:rPr lang="fr-CH" b="1" dirty="0" smtClean="0">
                <a:solidFill>
                  <a:srgbClr val="005FAA"/>
                </a:solidFill>
                <a:latin typeface="Arial Narrow" panose="020B0606020202030204" pitchFamily="34" charset="0"/>
              </a:rPr>
              <a:t>, GEO </a:t>
            </a:r>
            <a:r>
              <a:rPr lang="fr-CH" b="1" dirty="0" err="1" smtClean="0">
                <a:solidFill>
                  <a:srgbClr val="005FAA"/>
                </a:solidFill>
                <a:latin typeface="Arial Narrow" panose="020B0606020202030204" pitchFamily="34" charset="0"/>
              </a:rPr>
              <a:t>Secretariat</a:t>
            </a:r>
            <a:endParaRPr lang="en-US" b="1" dirty="0">
              <a:solidFill>
                <a:srgbClr val="005FAA"/>
              </a:solidFill>
              <a:latin typeface="Arial Narrow" panose="020B0606020202030204" pitchFamily="34" charset="0"/>
            </a:endParaRPr>
          </a:p>
          <a:p>
            <a:r>
              <a:rPr lang="en-US" b="1" dirty="0">
                <a:solidFill>
                  <a:srgbClr val="005FAA"/>
                </a:solidFill>
                <a:latin typeface="Arial Narrow" panose="020B0606020202030204" pitchFamily="34" charset="0"/>
              </a:rPr>
              <a:t>Adapted from </a:t>
            </a:r>
            <a:r>
              <a:rPr lang="en-US" b="1" dirty="0" smtClean="0">
                <a:solidFill>
                  <a:srgbClr val="005FAA"/>
                </a:solidFill>
                <a:latin typeface="Arial Narrow" panose="020B0606020202030204" pitchFamily="34" charset="0"/>
              </a:rPr>
              <a:t>NY Times </a:t>
            </a:r>
            <a:endParaRPr lang="en-US" b="1" dirty="0">
              <a:solidFill>
                <a:srgbClr val="005FAA"/>
              </a:solidFill>
              <a:latin typeface="Arial Narrow" panose="020B0606020202030204" pitchFamily="34" charset="0"/>
            </a:endParaRPr>
          </a:p>
          <a:p>
            <a:r>
              <a:rPr lang="en-US" b="1" dirty="0">
                <a:solidFill>
                  <a:srgbClr val="005FAA"/>
                </a:solidFill>
                <a:latin typeface="Arial Narrow" panose="020B0606020202030204" pitchFamily="34" charset="0"/>
              </a:rPr>
              <a:t>September 2015</a:t>
            </a:r>
          </a:p>
        </p:txBody>
      </p:sp>
    </p:spTree>
    <p:extLst>
      <p:ext uri="{BB962C8B-B14F-4D97-AF65-F5344CB8AC3E}">
        <p14:creationId xmlns:p14="http://schemas.microsoft.com/office/powerpoint/2010/main" val="10434628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55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8100"/>
            <a:ext cx="9601200" cy="720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1554" name="Rectangle 3"/>
          <p:cNvSpPr>
            <a:spLocks noChangeArrowheads="1"/>
          </p:cNvSpPr>
          <p:nvPr/>
        </p:nvSpPr>
        <p:spPr bwMode="auto">
          <a:xfrm>
            <a:off x="372616" y="908720"/>
            <a:ext cx="7583760" cy="5632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GB" sz="1000" b="1" u="none" dirty="0">
              <a:solidFill>
                <a:srgbClr val="005FAA"/>
              </a:solidFill>
              <a:latin typeface="Arial Narrow" pitchFamily="34" charset="0"/>
            </a:endParaRPr>
          </a:p>
          <a:p>
            <a:r>
              <a:rPr lang="en-GB" sz="3200" b="1" u="none" dirty="0" smtClean="0">
                <a:solidFill>
                  <a:schemeClr val="accent2"/>
                </a:solidFill>
                <a:latin typeface="Arial Narrow" pitchFamily="34" charset="0"/>
              </a:rPr>
              <a:t>GEO-XIII Plenary</a:t>
            </a:r>
          </a:p>
          <a:p>
            <a:r>
              <a:rPr lang="en-GB" sz="3200" b="1" dirty="0">
                <a:solidFill>
                  <a:schemeClr val="accent2"/>
                </a:solidFill>
                <a:latin typeface="Arial Narrow" pitchFamily="34" charset="0"/>
              </a:rPr>
              <a:t>St. Petersburg, Russia</a:t>
            </a:r>
          </a:p>
          <a:p>
            <a:r>
              <a:rPr lang="en-GB" sz="3200" b="1" dirty="0" smtClean="0">
                <a:solidFill>
                  <a:schemeClr val="accent2"/>
                </a:solidFill>
                <a:latin typeface="Arial Narrow" pitchFamily="34" charset="0"/>
              </a:rPr>
              <a:t>9</a:t>
            </a:r>
            <a:r>
              <a:rPr lang="en-GB" sz="3200" b="1" dirty="0">
                <a:solidFill>
                  <a:schemeClr val="accent2"/>
                </a:solidFill>
                <a:latin typeface="Arial Narrow" pitchFamily="34" charset="0"/>
              </a:rPr>
              <a:t>-10 November </a:t>
            </a:r>
            <a:r>
              <a:rPr lang="en-GB" sz="3200" b="1" dirty="0" smtClean="0">
                <a:solidFill>
                  <a:schemeClr val="accent2"/>
                </a:solidFill>
                <a:latin typeface="Arial Narrow" pitchFamily="34" charset="0"/>
              </a:rPr>
              <a:t>2016</a:t>
            </a:r>
          </a:p>
          <a:p>
            <a:endParaRPr lang="en-GB" b="1" dirty="0">
              <a:solidFill>
                <a:schemeClr val="accent2"/>
              </a:solidFill>
              <a:latin typeface="Arial Narrow" pitchFamily="34" charset="0"/>
            </a:endParaRPr>
          </a:p>
          <a:p>
            <a:pPr eaLnBrk="1" hangingPunct="1">
              <a:defRPr/>
            </a:pPr>
            <a:r>
              <a:rPr lang="en-GB" b="1" dirty="0" smtClean="0">
                <a:solidFill>
                  <a:schemeClr val="accent2"/>
                </a:solidFill>
                <a:latin typeface="Arial Narrow" pitchFamily="34" charset="0"/>
              </a:rPr>
              <a:t>Osamu Ochiai:  </a:t>
            </a:r>
            <a:r>
              <a:rPr lang="en-GB" b="1" dirty="0" err="1" smtClean="0">
                <a:solidFill>
                  <a:schemeClr val="accent2"/>
                </a:solidFill>
                <a:latin typeface="Arial Narrow" pitchFamily="34" charset="0"/>
              </a:rPr>
              <a:t>oochiai@geosec.org</a:t>
            </a:r>
            <a:endParaRPr lang="en-GB" b="1" dirty="0" smtClean="0">
              <a:solidFill>
                <a:schemeClr val="accent2"/>
              </a:solidFill>
              <a:latin typeface="Arial Narrow" pitchFamily="34" charset="0"/>
            </a:endParaRPr>
          </a:p>
          <a:p>
            <a:pPr eaLnBrk="1" hangingPunct="1">
              <a:defRPr/>
            </a:pPr>
            <a:endParaRPr lang="en-GB" b="1" dirty="0">
              <a:solidFill>
                <a:srgbClr val="3595B7"/>
              </a:solidFill>
              <a:latin typeface="Arial Narrow" pitchFamily="34" charset="0"/>
            </a:endParaRPr>
          </a:p>
          <a:p>
            <a:r>
              <a:rPr lang="en-GB" sz="1000" b="1" dirty="0" smtClean="0">
                <a:solidFill>
                  <a:srgbClr val="005FAA"/>
                </a:solidFill>
                <a:latin typeface="Arial Narrow" pitchFamily="34" charset="0"/>
              </a:rPr>
              <a:t>   </a:t>
            </a:r>
            <a:endParaRPr lang="en-GB" sz="1000" b="1" u="none" dirty="0">
              <a:solidFill>
                <a:srgbClr val="005FAA"/>
              </a:solidFill>
              <a:latin typeface="Arial Narrow" pitchFamily="34" charset="0"/>
            </a:endParaRPr>
          </a:p>
          <a:p>
            <a:r>
              <a:rPr lang="en-GB" sz="2800" b="1" u="none" dirty="0" smtClean="0">
                <a:solidFill>
                  <a:srgbClr val="3595B7"/>
                </a:solidFill>
                <a:latin typeface="Arial Narrow" pitchFamily="34" charset="0"/>
                <a:hlinkClick r:id="rId3"/>
              </a:rPr>
              <a:t>http</a:t>
            </a:r>
            <a:r>
              <a:rPr lang="en-GB" sz="2800" b="1" u="none" dirty="0">
                <a:solidFill>
                  <a:srgbClr val="3595B7"/>
                </a:solidFill>
                <a:latin typeface="Arial Narrow" pitchFamily="34" charset="0"/>
                <a:hlinkClick r:id="rId3"/>
              </a:rPr>
              <a:t>://</a:t>
            </a:r>
            <a:r>
              <a:rPr lang="en-GB" sz="2800" b="1" u="none" dirty="0" smtClean="0">
                <a:solidFill>
                  <a:srgbClr val="3595B7"/>
                </a:solidFill>
                <a:latin typeface="Arial Narrow" pitchFamily="34" charset="0"/>
                <a:hlinkClick r:id="rId3"/>
              </a:rPr>
              <a:t>www.earthobservations.org</a:t>
            </a:r>
            <a:endParaRPr lang="en-GB" sz="2800" b="1" u="none" dirty="0" smtClean="0">
              <a:solidFill>
                <a:srgbClr val="3595B7"/>
              </a:solidFill>
              <a:latin typeface="Arial Narrow" pitchFamily="34" charset="0"/>
            </a:endParaRPr>
          </a:p>
          <a:p>
            <a:endParaRPr lang="en-GB" b="1" u="none" dirty="0" smtClean="0">
              <a:solidFill>
                <a:srgbClr val="3595B7"/>
              </a:solidFill>
              <a:latin typeface="Arial Narrow" pitchFamily="34" charset="0"/>
            </a:endParaRPr>
          </a:p>
          <a:p>
            <a:endParaRPr lang="en-GB" b="1" dirty="0">
              <a:solidFill>
                <a:srgbClr val="3595B7"/>
              </a:solidFill>
              <a:latin typeface="Arial Narrow" pitchFamily="34" charset="0"/>
            </a:endParaRPr>
          </a:p>
          <a:p>
            <a:r>
              <a:rPr lang="en-GB" b="1" u="none" dirty="0" smtClean="0">
                <a:solidFill>
                  <a:srgbClr val="3595B7"/>
                </a:solidFill>
                <a:latin typeface="Arial Narrow" pitchFamily="34" charset="0"/>
              </a:rPr>
              <a:t>         Twitter: @geosec2025	@</a:t>
            </a:r>
            <a:r>
              <a:rPr lang="en-GB" b="1" u="none" dirty="0" err="1" smtClean="0">
                <a:solidFill>
                  <a:srgbClr val="3595B7"/>
                </a:solidFill>
                <a:latin typeface="Arial Narrow" pitchFamily="34" charset="0"/>
              </a:rPr>
              <a:t>barbararyangeo</a:t>
            </a:r>
            <a:endParaRPr lang="en-GB" b="1" u="none" dirty="0" smtClean="0">
              <a:solidFill>
                <a:srgbClr val="3595B7"/>
              </a:solidFill>
              <a:latin typeface="Arial Narrow" pitchFamily="34" charset="0"/>
            </a:endParaRPr>
          </a:p>
          <a:p>
            <a:r>
              <a:rPr lang="en-GB" b="1" u="none" dirty="0" smtClean="0">
                <a:solidFill>
                  <a:srgbClr val="3595B7"/>
                </a:solidFill>
                <a:latin typeface="Arial Narrow" pitchFamily="34" charset="0"/>
              </a:rPr>
              <a:t>	</a:t>
            </a:r>
            <a:r>
              <a:rPr lang="en-GB" b="1" u="none" dirty="0">
                <a:solidFill>
                  <a:srgbClr val="3595B7"/>
                </a:solidFill>
                <a:latin typeface="Arial Narrow" pitchFamily="34" charset="0"/>
              </a:rPr>
              <a:t/>
            </a:r>
            <a:br>
              <a:rPr lang="en-GB" b="1" u="none" dirty="0">
                <a:solidFill>
                  <a:srgbClr val="3595B7"/>
                </a:solidFill>
                <a:latin typeface="Arial Narrow" pitchFamily="34" charset="0"/>
              </a:rPr>
            </a:br>
            <a:endParaRPr lang="en-GB" b="1" dirty="0">
              <a:solidFill>
                <a:srgbClr val="3595B7"/>
              </a:solidFill>
              <a:latin typeface="Arial Narrow" pitchFamily="34" charset="0"/>
            </a:endParaRPr>
          </a:p>
          <a:p>
            <a:r>
              <a:rPr lang="en-GB" b="1" u="none" dirty="0" smtClean="0">
                <a:solidFill>
                  <a:srgbClr val="3595B7"/>
                </a:solidFill>
                <a:latin typeface="Arial Narrow" pitchFamily="34" charset="0"/>
              </a:rPr>
              <a:t>         Facebook: Group on Earth Observations</a:t>
            </a:r>
            <a:endParaRPr lang="en-US" b="1" u="none" dirty="0">
              <a:solidFill>
                <a:srgbClr val="3595B7"/>
              </a:solidFill>
              <a:latin typeface="Arial Narrow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470" y="4869160"/>
            <a:ext cx="641276" cy="648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89" y="5949280"/>
            <a:ext cx="675858" cy="66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1676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39" y="1447800"/>
            <a:ext cx="8846866" cy="4648200"/>
          </a:xfrm>
          <a:prstGeom prst="rect">
            <a:avLst/>
          </a:prstGeom>
        </p:spPr>
      </p:pic>
      <p:sp>
        <p:nvSpPr>
          <p:cNvPr id="4" name="Rectangle 2"/>
          <p:cNvSpPr/>
          <p:nvPr/>
        </p:nvSpPr>
        <p:spPr>
          <a:xfrm>
            <a:off x="2784898" y="620688"/>
            <a:ext cx="390238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chemeClr val="accent2"/>
                </a:solidFill>
                <a:latin typeface="Arial Narrow"/>
                <a:cs typeface="Arial Narrow"/>
              </a:rPr>
              <a:t>103 </a:t>
            </a:r>
            <a:r>
              <a:rPr lang="en-US" sz="4000" b="1" dirty="0">
                <a:solidFill>
                  <a:schemeClr val="accent2"/>
                </a:solidFill>
                <a:latin typeface="Arial Narrow"/>
                <a:cs typeface="Arial Narrow"/>
              </a:rPr>
              <a:t>GEO </a:t>
            </a:r>
            <a:r>
              <a:rPr lang="en-US" sz="4000" b="1" dirty="0" smtClean="0">
                <a:solidFill>
                  <a:schemeClr val="accent2"/>
                </a:solidFill>
                <a:latin typeface="Arial Narrow"/>
                <a:cs typeface="Arial Narrow"/>
              </a:rPr>
              <a:t>Members</a:t>
            </a:r>
            <a:endParaRPr lang="en-US" sz="4000" dirty="0">
              <a:solidFill>
                <a:schemeClr val="accent2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931225" y="1340768"/>
            <a:ext cx="184666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kumimoji="1" lang="ja-JP" altLang="en-US" dirty="0">
              <a:solidFill>
                <a:srgbClr val="0000FF"/>
              </a:solidFill>
              <a:latin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19672" y="1412776"/>
            <a:ext cx="410445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954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8" name="Rectangle 11"/>
          <p:cNvSpPr>
            <a:spLocks noChangeArrowheads="1"/>
          </p:cNvSpPr>
          <p:nvPr/>
        </p:nvSpPr>
        <p:spPr bwMode="auto">
          <a:xfrm>
            <a:off x="152400" y="685800"/>
            <a:ext cx="9144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CH" altLang="en-US" sz="3600" b="1" u="none" dirty="0" smtClean="0">
                <a:solidFill>
                  <a:srgbClr val="333399"/>
                </a:solidFill>
                <a:latin typeface="Arial Narrow"/>
                <a:cs typeface="Arial Narrow"/>
              </a:rPr>
              <a:t>103 </a:t>
            </a:r>
            <a:r>
              <a:rPr lang="fr-CH" altLang="en-US" sz="3600" b="1" u="none" dirty="0" err="1">
                <a:solidFill>
                  <a:srgbClr val="333399"/>
                </a:solidFill>
                <a:latin typeface="Arial Narrow"/>
                <a:cs typeface="Arial Narrow"/>
              </a:rPr>
              <a:t>Participating</a:t>
            </a:r>
            <a:r>
              <a:rPr lang="fr-CH" altLang="en-US" sz="3600" b="1" u="none" dirty="0">
                <a:solidFill>
                  <a:srgbClr val="333399"/>
                </a:solidFill>
                <a:latin typeface="Arial Narrow"/>
                <a:cs typeface="Arial Narrow"/>
              </a:rPr>
              <a:t> </a:t>
            </a:r>
            <a:r>
              <a:rPr lang="fr-CH" altLang="en-US" sz="3600" b="1" u="none" dirty="0" err="1">
                <a:solidFill>
                  <a:srgbClr val="333399"/>
                </a:solidFill>
                <a:latin typeface="Arial Narrow"/>
                <a:cs typeface="Arial Narrow"/>
              </a:rPr>
              <a:t>Organizations</a:t>
            </a:r>
            <a:endParaRPr lang="en-US" altLang="en-US" sz="3600" b="1" u="none" dirty="0">
              <a:solidFill>
                <a:srgbClr val="333399"/>
              </a:solidFill>
              <a:latin typeface="Arial Narrow"/>
              <a:cs typeface="Arial Narrow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8"/>
          <a:stretch/>
        </p:blipFill>
        <p:spPr bwMode="auto">
          <a:xfrm>
            <a:off x="21434" y="1640160"/>
            <a:ext cx="9098756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Oval 14"/>
          <p:cNvSpPr/>
          <p:nvPr/>
        </p:nvSpPr>
        <p:spPr bwMode="auto">
          <a:xfrm>
            <a:off x="4139952" y="2060848"/>
            <a:ext cx="864096" cy="432048"/>
          </a:xfrm>
          <a:prstGeom prst="ellipse">
            <a:avLst/>
          </a:prstGeom>
          <a:noFill/>
          <a:ln w="38100" cap="flat" cmpd="sng" algn="ctr">
            <a:solidFill>
              <a:srgbClr val="E02F0C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5220072" y="2072208"/>
            <a:ext cx="720080" cy="432048"/>
          </a:xfrm>
          <a:prstGeom prst="ellipse">
            <a:avLst/>
          </a:prstGeom>
          <a:noFill/>
          <a:ln w="38100" cap="flat" cmpd="sng" algn="ctr">
            <a:solidFill>
              <a:srgbClr val="00BFAA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3188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7" y="620688"/>
            <a:ext cx="8352928" cy="718592"/>
          </a:xfrm>
        </p:spPr>
        <p:txBody>
          <a:bodyPr/>
          <a:lstStyle/>
          <a:p>
            <a:pPr algn="ctr"/>
            <a:r>
              <a:rPr lang="fr-CH" sz="3600" dirty="0" smtClean="0">
                <a:solidFill>
                  <a:schemeClr val="accent2"/>
                </a:solidFill>
                <a:latin typeface="Arial Narrow"/>
                <a:cs typeface="Arial Narrow"/>
              </a:rPr>
              <a:t>Governance Structure</a:t>
            </a:r>
            <a:endParaRPr lang="en-US" sz="3600" dirty="0">
              <a:solidFill>
                <a:schemeClr val="accent2"/>
              </a:solidFill>
              <a:latin typeface="Arial Narrow"/>
              <a:cs typeface="Arial Narrow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412776"/>
            <a:ext cx="8964487" cy="5040560"/>
          </a:xfrm>
        </p:spPr>
        <p:txBody>
          <a:bodyPr/>
          <a:lstStyle/>
          <a:p>
            <a:r>
              <a:rPr lang="fr-CH" b="1" dirty="0" smtClean="0">
                <a:solidFill>
                  <a:srgbClr val="333399"/>
                </a:solidFill>
                <a:latin typeface="Arial Narrow"/>
                <a:cs typeface="Arial Narrow"/>
              </a:rPr>
              <a:t>GEO Plenary</a:t>
            </a:r>
          </a:p>
          <a:p>
            <a:pPr lvl="1"/>
            <a:r>
              <a:rPr lang="fr-CH" b="1" dirty="0" smtClean="0">
                <a:solidFill>
                  <a:srgbClr val="0070C0"/>
                </a:solidFill>
                <a:latin typeface="Arial Narrow"/>
                <a:cs typeface="Arial Narrow"/>
              </a:rPr>
              <a:t>103 Member Governments, 103 Participating Organizations, 12 Observers</a:t>
            </a:r>
          </a:p>
          <a:p>
            <a:r>
              <a:rPr lang="fr-CH" b="1" dirty="0" smtClean="0">
                <a:solidFill>
                  <a:srgbClr val="333399"/>
                </a:solidFill>
                <a:latin typeface="Arial Narrow"/>
                <a:cs typeface="Arial Narrow"/>
              </a:rPr>
              <a:t>GEO Executive Committee</a:t>
            </a:r>
          </a:p>
          <a:p>
            <a:pPr lvl="1"/>
            <a:r>
              <a:rPr lang="fr-CH" b="1" dirty="0" err="1" smtClean="0">
                <a:solidFill>
                  <a:srgbClr val="0070C0"/>
                </a:solidFill>
                <a:latin typeface="Arial Narrow"/>
                <a:cs typeface="Arial Narrow"/>
              </a:rPr>
              <a:t>Africa</a:t>
            </a:r>
            <a:r>
              <a:rPr lang="fr-CH" b="1" dirty="0" smtClean="0">
                <a:solidFill>
                  <a:srgbClr val="0070C0"/>
                </a:solidFill>
                <a:latin typeface="Arial Narrow"/>
                <a:cs typeface="Arial Narrow"/>
              </a:rPr>
              <a:t>: </a:t>
            </a:r>
            <a:r>
              <a:rPr lang="fr-CH" b="1" dirty="0" err="1" smtClean="0">
                <a:solidFill>
                  <a:srgbClr val="0070C0"/>
                </a:solidFill>
                <a:latin typeface="Arial Narrow"/>
                <a:cs typeface="Arial Narrow"/>
              </a:rPr>
              <a:t>Egypt</a:t>
            </a:r>
            <a:r>
              <a:rPr lang="fr-CH" b="1" dirty="0" smtClean="0">
                <a:solidFill>
                  <a:srgbClr val="0070C0"/>
                </a:solidFill>
                <a:latin typeface="Arial Narrow"/>
                <a:cs typeface="Arial Narrow"/>
              </a:rPr>
              <a:t>, </a:t>
            </a:r>
            <a:r>
              <a:rPr lang="fr-CH" b="1" dirty="0" err="1" smtClean="0">
                <a:solidFill>
                  <a:srgbClr val="0070C0"/>
                </a:solidFill>
                <a:latin typeface="Arial Narrow"/>
                <a:cs typeface="Arial Narrow"/>
              </a:rPr>
              <a:t>Senegal</a:t>
            </a:r>
            <a:r>
              <a:rPr lang="fr-CH" b="1" dirty="0" smtClean="0">
                <a:solidFill>
                  <a:srgbClr val="0070C0"/>
                </a:solidFill>
                <a:latin typeface="Arial Narrow"/>
                <a:cs typeface="Arial Narrow"/>
              </a:rPr>
              <a:t>, </a:t>
            </a:r>
            <a:r>
              <a:rPr lang="fr-CH" b="1" u="sng" dirty="0" smtClean="0">
                <a:solidFill>
                  <a:srgbClr val="0070C0"/>
                </a:solidFill>
                <a:latin typeface="Arial Narrow"/>
                <a:cs typeface="Arial Narrow"/>
              </a:rPr>
              <a:t>South </a:t>
            </a:r>
            <a:r>
              <a:rPr lang="fr-CH" b="1" u="sng" dirty="0" err="1" smtClean="0">
                <a:solidFill>
                  <a:srgbClr val="0070C0"/>
                </a:solidFill>
                <a:latin typeface="Arial Narrow"/>
                <a:cs typeface="Arial Narrow"/>
              </a:rPr>
              <a:t>Africa</a:t>
            </a:r>
            <a:endParaRPr lang="fr-CH" b="1" u="sng" dirty="0" smtClean="0">
              <a:solidFill>
                <a:srgbClr val="0070C0"/>
              </a:solidFill>
              <a:latin typeface="Arial Narrow"/>
              <a:cs typeface="Arial Narrow"/>
            </a:endParaRPr>
          </a:p>
          <a:p>
            <a:pPr lvl="1"/>
            <a:r>
              <a:rPr lang="fr-CH" b="1" dirty="0" err="1" smtClean="0">
                <a:solidFill>
                  <a:srgbClr val="0070C0"/>
                </a:solidFill>
                <a:latin typeface="Arial Narrow"/>
                <a:cs typeface="Arial Narrow"/>
              </a:rPr>
              <a:t>Americas</a:t>
            </a:r>
            <a:r>
              <a:rPr lang="fr-CH" b="1" dirty="0" smtClean="0">
                <a:solidFill>
                  <a:srgbClr val="0070C0"/>
                </a:solidFill>
                <a:latin typeface="Arial Narrow"/>
                <a:cs typeface="Arial Narrow"/>
              </a:rPr>
              <a:t>: </a:t>
            </a:r>
            <a:r>
              <a:rPr lang="fr-CH" b="1" dirty="0" err="1" smtClean="0">
                <a:solidFill>
                  <a:srgbClr val="0070C0"/>
                </a:solidFill>
                <a:latin typeface="Arial Narrow"/>
                <a:cs typeface="Arial Narrow"/>
              </a:rPr>
              <a:t>Colombia</a:t>
            </a:r>
            <a:r>
              <a:rPr lang="fr-CH" b="1" dirty="0" smtClean="0">
                <a:solidFill>
                  <a:srgbClr val="0070C0"/>
                </a:solidFill>
                <a:latin typeface="Arial Narrow"/>
                <a:cs typeface="Arial Narrow"/>
              </a:rPr>
              <a:t>, Mexico, </a:t>
            </a:r>
            <a:r>
              <a:rPr lang="fr-CH" b="1" u="sng" dirty="0" smtClean="0">
                <a:solidFill>
                  <a:srgbClr val="0070C0"/>
                </a:solidFill>
                <a:latin typeface="Arial Narrow"/>
                <a:cs typeface="Arial Narrow"/>
              </a:rPr>
              <a:t>United States</a:t>
            </a:r>
          </a:p>
          <a:p>
            <a:pPr lvl="1"/>
            <a:r>
              <a:rPr lang="fr-CH" b="1" dirty="0" smtClean="0">
                <a:solidFill>
                  <a:srgbClr val="0070C0"/>
                </a:solidFill>
                <a:latin typeface="Arial Narrow"/>
                <a:cs typeface="Arial Narrow"/>
              </a:rPr>
              <a:t>CIS: Armenia, Russian Federation</a:t>
            </a:r>
          </a:p>
          <a:p>
            <a:pPr lvl="1"/>
            <a:r>
              <a:rPr lang="fr-CH" b="1" dirty="0" err="1" smtClean="0">
                <a:solidFill>
                  <a:srgbClr val="0070C0"/>
                </a:solidFill>
                <a:latin typeface="Arial Narrow"/>
                <a:cs typeface="Arial Narrow"/>
              </a:rPr>
              <a:t>Asia</a:t>
            </a:r>
            <a:r>
              <a:rPr lang="fr-CH" b="1" dirty="0" smtClean="0">
                <a:solidFill>
                  <a:srgbClr val="0070C0"/>
                </a:solidFill>
                <a:latin typeface="Arial Narrow"/>
                <a:cs typeface="Arial Narrow"/>
              </a:rPr>
              <a:t>/</a:t>
            </a:r>
            <a:r>
              <a:rPr lang="fr-CH" b="1" dirty="0" err="1" smtClean="0">
                <a:solidFill>
                  <a:srgbClr val="0070C0"/>
                </a:solidFill>
                <a:latin typeface="Arial Narrow"/>
                <a:cs typeface="Arial Narrow"/>
              </a:rPr>
              <a:t>Oceania</a:t>
            </a:r>
            <a:r>
              <a:rPr lang="fr-CH" b="1" dirty="0" smtClean="0">
                <a:solidFill>
                  <a:srgbClr val="0070C0"/>
                </a:solidFill>
                <a:latin typeface="Arial Narrow"/>
                <a:cs typeface="Arial Narrow"/>
              </a:rPr>
              <a:t>: </a:t>
            </a:r>
            <a:r>
              <a:rPr lang="fr-CH" b="1" dirty="0" err="1" smtClean="0">
                <a:solidFill>
                  <a:srgbClr val="0070C0"/>
                </a:solidFill>
                <a:latin typeface="Arial Narrow"/>
                <a:cs typeface="Arial Narrow"/>
              </a:rPr>
              <a:t>Australia</a:t>
            </a:r>
            <a:r>
              <a:rPr lang="fr-CH" b="1" dirty="0" smtClean="0">
                <a:solidFill>
                  <a:srgbClr val="0070C0"/>
                </a:solidFill>
                <a:latin typeface="Arial Narrow"/>
                <a:cs typeface="Arial Narrow"/>
              </a:rPr>
              <a:t>, </a:t>
            </a:r>
            <a:r>
              <a:rPr lang="fr-CH" b="1" u="sng" dirty="0" smtClean="0">
                <a:solidFill>
                  <a:srgbClr val="0070C0"/>
                </a:solidFill>
                <a:latin typeface="Arial Narrow"/>
                <a:cs typeface="Arial Narrow"/>
              </a:rPr>
              <a:t>China</a:t>
            </a:r>
            <a:r>
              <a:rPr lang="fr-CH" b="1" dirty="0" smtClean="0">
                <a:solidFill>
                  <a:srgbClr val="0070C0"/>
                </a:solidFill>
                <a:latin typeface="Arial Narrow"/>
                <a:cs typeface="Arial Narrow"/>
              </a:rPr>
              <a:t>, </a:t>
            </a:r>
            <a:r>
              <a:rPr lang="fr-CH" b="1" dirty="0" err="1" smtClean="0">
                <a:solidFill>
                  <a:srgbClr val="0070C0"/>
                </a:solidFill>
                <a:latin typeface="Arial Narrow"/>
                <a:cs typeface="Arial Narrow"/>
              </a:rPr>
              <a:t>Japan</a:t>
            </a:r>
            <a:r>
              <a:rPr lang="fr-CH" b="1" dirty="0" smtClean="0">
                <a:solidFill>
                  <a:srgbClr val="0070C0"/>
                </a:solidFill>
                <a:latin typeface="Arial Narrow"/>
                <a:cs typeface="Arial Narrow"/>
              </a:rPr>
              <a:t>, </a:t>
            </a:r>
            <a:r>
              <a:rPr lang="fr-CH" b="1" dirty="0" err="1" smtClean="0">
                <a:solidFill>
                  <a:srgbClr val="0070C0"/>
                </a:solidFill>
                <a:latin typeface="Arial Narrow"/>
                <a:cs typeface="Arial Narrow"/>
              </a:rPr>
              <a:t>Korea</a:t>
            </a:r>
            <a:endParaRPr lang="fr-CH" b="1" dirty="0" smtClean="0">
              <a:solidFill>
                <a:srgbClr val="0070C0"/>
              </a:solidFill>
              <a:latin typeface="Arial Narrow"/>
              <a:cs typeface="Arial Narrow"/>
            </a:endParaRPr>
          </a:p>
          <a:p>
            <a:pPr lvl="1"/>
            <a:r>
              <a:rPr lang="fr-CH" b="1" dirty="0" smtClean="0">
                <a:solidFill>
                  <a:srgbClr val="0070C0"/>
                </a:solidFill>
                <a:latin typeface="Arial Narrow"/>
                <a:cs typeface="Arial Narrow"/>
              </a:rPr>
              <a:t>Europe: </a:t>
            </a:r>
            <a:r>
              <a:rPr lang="fr-CH" b="1" u="sng" dirty="0" smtClean="0">
                <a:solidFill>
                  <a:srgbClr val="0070C0"/>
                </a:solidFill>
                <a:latin typeface="Arial Narrow"/>
                <a:cs typeface="Arial Narrow"/>
              </a:rPr>
              <a:t>EC</a:t>
            </a:r>
            <a:r>
              <a:rPr lang="fr-CH" b="1" dirty="0" smtClean="0">
                <a:solidFill>
                  <a:srgbClr val="0070C0"/>
                </a:solidFill>
                <a:latin typeface="Arial Narrow"/>
                <a:cs typeface="Arial Narrow"/>
              </a:rPr>
              <a:t>, </a:t>
            </a:r>
            <a:r>
              <a:rPr lang="fr-CH" b="1" dirty="0" err="1" smtClean="0">
                <a:solidFill>
                  <a:srgbClr val="0070C0"/>
                </a:solidFill>
                <a:latin typeface="Arial Narrow"/>
                <a:cs typeface="Arial Narrow"/>
              </a:rPr>
              <a:t>Finland</a:t>
            </a:r>
            <a:r>
              <a:rPr lang="fr-CH" b="1" dirty="0" smtClean="0">
                <a:solidFill>
                  <a:srgbClr val="0070C0"/>
                </a:solidFill>
                <a:latin typeface="Arial Narrow"/>
                <a:cs typeface="Arial Narrow"/>
              </a:rPr>
              <a:t>, France, Germany</a:t>
            </a:r>
          </a:p>
          <a:p>
            <a:pPr lvl="1"/>
            <a:r>
              <a:rPr lang="fr-CH" b="1" u="sng" dirty="0" smtClean="0">
                <a:solidFill>
                  <a:srgbClr val="0070C0"/>
                </a:solidFill>
                <a:latin typeface="Arial Narrow"/>
                <a:cs typeface="Arial Narrow"/>
              </a:rPr>
              <a:t>Observers</a:t>
            </a:r>
            <a:r>
              <a:rPr lang="fr-CH" b="1" dirty="0" smtClean="0">
                <a:solidFill>
                  <a:srgbClr val="0070C0"/>
                </a:solidFill>
                <a:latin typeface="Arial Narrow"/>
                <a:cs typeface="Arial Narrow"/>
              </a:rPr>
              <a:t> from Programme Board: CEOS, GOOS, WMO</a:t>
            </a:r>
          </a:p>
          <a:p>
            <a:r>
              <a:rPr lang="fr-CH" b="1" dirty="0" smtClean="0">
                <a:solidFill>
                  <a:srgbClr val="333399"/>
                </a:solidFill>
                <a:latin typeface="Arial Narrow"/>
                <a:cs typeface="Arial Narrow"/>
              </a:rPr>
              <a:t>GEO Programme Board</a:t>
            </a:r>
          </a:p>
          <a:p>
            <a:pPr lvl="1"/>
            <a:r>
              <a:rPr lang="fr-CH" b="1" dirty="0" smtClean="0">
                <a:solidFill>
                  <a:srgbClr val="0070C0"/>
                </a:solidFill>
                <a:latin typeface="Arial Narrow"/>
                <a:cs typeface="Arial Narrow"/>
              </a:rPr>
              <a:t>42 members from GEO Members and Participating Organizations</a:t>
            </a:r>
            <a:endParaRPr lang="en-US" b="1" dirty="0" smtClean="0">
              <a:solidFill>
                <a:srgbClr val="0070C0"/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4123085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023167"/>
            <a:ext cx="8640763" cy="3062017"/>
          </a:xfrm>
        </p:spPr>
      </p:pic>
      <p:sp>
        <p:nvSpPr>
          <p:cNvPr id="2" name="TextBox 1"/>
          <p:cNvSpPr txBox="1"/>
          <p:nvPr/>
        </p:nvSpPr>
        <p:spPr>
          <a:xfrm>
            <a:off x="395536" y="5355213"/>
            <a:ext cx="82809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5FAA"/>
                </a:solidFill>
                <a:latin typeface="Arial Narrow"/>
                <a:cs typeface="Arial Narrow"/>
              </a:rPr>
              <a:t>Integrating Earth Observations Across Many Platforms and Disciplines to Benefit Society</a:t>
            </a:r>
            <a:endParaRPr lang="en-US" sz="2800" b="1" dirty="0">
              <a:solidFill>
                <a:srgbClr val="005FAA"/>
              </a:solidFill>
              <a:latin typeface="Arial Narrow"/>
              <a:cs typeface="Arial Narrow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1198493"/>
            <a:ext cx="86918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accent2"/>
                </a:solidFill>
                <a:latin typeface="Arial Narrow"/>
                <a:cs typeface="Arial Narrow"/>
              </a:rPr>
              <a:t>A Global Earth Observation System of Systems</a:t>
            </a:r>
            <a:endParaRPr lang="en-US" sz="3600" b="1" dirty="0">
              <a:solidFill>
                <a:schemeClr val="accent2"/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331233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393700" y="765647"/>
            <a:ext cx="8353425" cy="719137"/>
          </a:xfrm>
        </p:spPr>
        <p:txBody>
          <a:bodyPr/>
          <a:lstStyle/>
          <a:p>
            <a:pPr algn="ctr"/>
            <a:r>
              <a:rPr lang="en-GB" altLang="en-US" sz="4000" dirty="0" smtClean="0">
                <a:solidFill>
                  <a:srgbClr val="333399"/>
                </a:solidFill>
                <a:latin typeface="Arial Narrow"/>
                <a:cs typeface="Arial Narrow"/>
              </a:rPr>
              <a:t>8 Societal Benefit Areas</a:t>
            </a:r>
          </a:p>
        </p:txBody>
      </p:sp>
      <p:grpSp>
        <p:nvGrpSpPr>
          <p:cNvPr id="8195" name="Group 4"/>
          <p:cNvGrpSpPr>
            <a:grpSpLocks/>
          </p:cNvGrpSpPr>
          <p:nvPr/>
        </p:nvGrpSpPr>
        <p:grpSpPr bwMode="auto">
          <a:xfrm>
            <a:off x="468313" y="1627013"/>
            <a:ext cx="8113712" cy="5186363"/>
            <a:chOff x="677376" y="1477460"/>
            <a:chExt cx="8112894" cy="5185186"/>
          </a:xfrm>
        </p:grpSpPr>
        <p:pic>
          <p:nvPicPr>
            <p:cNvPr id="819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476" t="22755" r="22501" b="12177"/>
            <a:stretch>
              <a:fillRect/>
            </a:stretch>
          </p:blipFill>
          <p:spPr bwMode="auto">
            <a:xfrm>
              <a:off x="1195630" y="1505454"/>
              <a:ext cx="6913169" cy="5157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99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7376" y="3748108"/>
              <a:ext cx="1830112" cy="630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0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7704" y="5517232"/>
              <a:ext cx="1199569" cy="492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1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9872" y="6100023"/>
              <a:ext cx="2168452" cy="5536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2" name="Picture 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8144" y="5589240"/>
              <a:ext cx="2091556" cy="584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3" name="Picture 7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5681" y="3885530"/>
              <a:ext cx="2214589" cy="5536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4" name="Picture 8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6199"/>
            <a:stretch>
              <a:fillRect/>
            </a:stretch>
          </p:blipFill>
          <p:spPr bwMode="auto">
            <a:xfrm>
              <a:off x="5929759" y="2325639"/>
              <a:ext cx="1753216" cy="2723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5" name="Picture 9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4161" y="1477460"/>
              <a:ext cx="2276105" cy="5690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6" name="Picture 10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3747" y="2044389"/>
              <a:ext cx="1584046" cy="5536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79748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xfrm>
            <a:off x="539552" y="823911"/>
            <a:ext cx="8229600" cy="7159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fr-CH" altLang="en-US" sz="3600" dirty="0" smtClean="0">
                <a:solidFill>
                  <a:schemeClr val="accent2"/>
                </a:solidFill>
                <a:latin typeface="Arial Narrow"/>
                <a:cs typeface="Arial Narrow"/>
              </a:rPr>
              <a:t>Implementation </a:t>
            </a:r>
            <a:r>
              <a:rPr lang="fr-CH" altLang="en-US" sz="3600" dirty="0">
                <a:solidFill>
                  <a:schemeClr val="accent2"/>
                </a:solidFill>
                <a:latin typeface="Arial Narrow"/>
                <a:cs typeface="Arial Narrow"/>
              </a:rPr>
              <a:t>M</a:t>
            </a:r>
            <a:r>
              <a:rPr lang="fr-CH" altLang="en-US" sz="3600" dirty="0" smtClean="0">
                <a:solidFill>
                  <a:schemeClr val="accent2"/>
                </a:solidFill>
                <a:latin typeface="Arial Narrow"/>
                <a:cs typeface="Arial Narrow"/>
              </a:rPr>
              <a:t>echanisms</a:t>
            </a:r>
            <a:endParaRPr lang="en-US" altLang="en-US" sz="3600" dirty="0" smtClean="0">
              <a:solidFill>
                <a:schemeClr val="accent2"/>
              </a:solidFill>
              <a:latin typeface="Arial Narrow"/>
              <a:cs typeface="Arial Narrow"/>
            </a:endParaRPr>
          </a:p>
        </p:txBody>
      </p:sp>
      <p:pic>
        <p:nvPicPr>
          <p:cNvPr id="4" name="Picture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40" b="13432"/>
          <a:stretch/>
        </p:blipFill>
        <p:spPr>
          <a:xfrm>
            <a:off x="251520" y="1628800"/>
            <a:ext cx="8136904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475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663352"/>
            <a:ext cx="7772400" cy="5334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Arial Narrow"/>
                <a:cs typeface="Arial Narrow"/>
              </a:rPr>
              <a:t>2017-2019 Work Programme</a:t>
            </a:r>
            <a:endParaRPr lang="en-US" dirty="0">
              <a:solidFill>
                <a:schemeClr val="accent2"/>
              </a:solidFill>
              <a:latin typeface="Arial Narrow"/>
              <a:cs typeface="Arial Narrow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3511658"/>
              </p:ext>
            </p:extLst>
          </p:nvPr>
        </p:nvGraphicFramePr>
        <p:xfrm>
          <a:off x="179512" y="1356939"/>
          <a:ext cx="8784976" cy="5693800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864096"/>
                <a:gridCol w="4536504"/>
                <a:gridCol w="3384376"/>
              </a:tblGrid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SBA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1" i="1" dirty="0" smtClean="0">
                          <a:solidFill>
                            <a:schemeClr val="tx1"/>
                          </a:solidFill>
                          <a:effectLst/>
                          <a:latin typeface="Arial Narrow"/>
                          <a:ea typeface="PMingLiU"/>
                          <a:cs typeface="Arial Narrow"/>
                        </a:rPr>
                        <a:t>GEO</a:t>
                      </a:r>
                      <a:r>
                        <a:rPr lang="en-US" sz="1600" b="1" i="1" baseline="0" dirty="0" smtClean="0">
                          <a:solidFill>
                            <a:schemeClr val="tx1"/>
                          </a:solidFill>
                          <a:effectLst/>
                          <a:latin typeface="Arial Narrow"/>
                          <a:ea typeface="PMingLiU"/>
                          <a:cs typeface="Arial Narrow"/>
                        </a:rPr>
                        <a:t> </a:t>
                      </a:r>
                      <a:r>
                        <a:rPr lang="en-US" sz="1600" b="1" i="1" u="none" baseline="0" dirty="0" smtClean="0">
                          <a:solidFill>
                            <a:schemeClr val="tx1"/>
                          </a:solidFill>
                          <a:effectLst/>
                          <a:latin typeface="Arial Narrow"/>
                          <a:ea typeface="PMingLiU"/>
                          <a:cs typeface="Arial Narrow"/>
                        </a:rPr>
                        <a:t>Flagships</a:t>
                      </a:r>
                      <a:r>
                        <a:rPr lang="en-US" sz="1600" b="1" i="1" baseline="0" dirty="0" smtClean="0">
                          <a:solidFill>
                            <a:schemeClr val="tx1"/>
                          </a:solidFill>
                          <a:effectLst/>
                          <a:latin typeface="Arial Narrow"/>
                          <a:ea typeface="PMingLiU"/>
                          <a:cs typeface="Arial Narrow"/>
                        </a:rPr>
                        <a:t> and Initiatives</a:t>
                      </a:r>
                      <a:endParaRPr lang="en-US" sz="1600" b="1" i="1" dirty="0">
                        <a:solidFill>
                          <a:schemeClr val="tx1"/>
                        </a:solidFill>
                        <a:effectLst/>
                        <a:latin typeface="Arial Narrow"/>
                        <a:ea typeface="PMingLiU"/>
                        <a:cs typeface="Arial Narrow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  <a:latin typeface="Arial Narrow"/>
                          <a:ea typeface="PMingLiU"/>
                          <a:cs typeface="Arial Narrow"/>
                        </a:rPr>
                        <a:t>Community Activities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Arial Narrow"/>
                        <a:ea typeface="PMingLiU"/>
                        <a:cs typeface="Arial Narrow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7259">
                <a:tc rowSpan="6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1" u="none" kern="1200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+mn-ea"/>
                          <a:cs typeface="Arial Narrow"/>
                        </a:rPr>
                        <a:t>GEO Biodiversity</a:t>
                      </a:r>
                      <a:r>
                        <a:rPr lang="en-US" sz="1400" b="1" i="1" u="none" kern="1200" baseline="0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+mn-ea"/>
                          <a:cs typeface="Arial Narrow"/>
                        </a:rPr>
                        <a:t> Observation Network (GEO BON)</a:t>
                      </a:r>
                      <a:endParaRPr lang="en-US" sz="1400" b="1" i="1" u="none" dirty="0">
                        <a:solidFill>
                          <a:srgbClr val="000000"/>
                        </a:solidFill>
                        <a:effectLst/>
                        <a:latin typeface="Arial Narrow"/>
                        <a:ea typeface="PMingLiU"/>
                        <a:cs typeface="Arial Narrow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effectLst/>
                          <a:latin typeface="Arial Narrow"/>
                          <a:ea typeface="+mn-ea"/>
                          <a:cs typeface="Arial Narrow"/>
                        </a:rPr>
                        <a:t>Harmful Algal</a:t>
                      </a:r>
                      <a:r>
                        <a:rPr lang="en-US" sz="1400" b="1" kern="1200" baseline="0" dirty="0" smtClean="0">
                          <a:solidFill>
                            <a:schemeClr val="dk1"/>
                          </a:solidFill>
                          <a:effectLst/>
                          <a:latin typeface="Arial Narrow"/>
                          <a:ea typeface="+mn-ea"/>
                          <a:cs typeface="Arial Narrow"/>
                        </a:rPr>
                        <a:t> Bloom (HAB) Early Warning System</a:t>
                      </a:r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effectLst/>
                          <a:latin typeface="Arial Narrow"/>
                          <a:ea typeface="+mn-ea"/>
                          <a:cs typeface="Arial Narrow"/>
                        </a:rPr>
                        <a:t> </a:t>
                      </a:r>
                      <a:endParaRPr lang="en-US" sz="1400" b="1" kern="1200" dirty="0">
                        <a:solidFill>
                          <a:schemeClr val="dk1"/>
                        </a:solidFill>
                        <a:effectLst/>
                        <a:latin typeface="Arial Narrow"/>
                        <a:ea typeface="+mn-ea"/>
                        <a:cs typeface="Arial Narrow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i="1" u="none" kern="1200" dirty="0" smtClean="0">
                          <a:solidFill>
                            <a:schemeClr val="tx1"/>
                          </a:solidFill>
                          <a:effectLst/>
                          <a:latin typeface="Arial Narrow"/>
                          <a:ea typeface="+mn-ea"/>
                          <a:cs typeface="Arial Narrow"/>
                        </a:rPr>
                        <a:t>Global Forest Observation Initiative</a:t>
                      </a:r>
                      <a:r>
                        <a:rPr lang="en-US" sz="1400" b="1" i="1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/>
                          <a:ea typeface="+mn-ea"/>
                          <a:cs typeface="Arial Narrow"/>
                        </a:rPr>
                        <a:t> (GFOI</a:t>
                      </a:r>
                      <a:r>
                        <a:rPr lang="en-US" sz="1400" b="1" i="1" u="none" kern="1200" dirty="0" smtClean="0">
                          <a:solidFill>
                            <a:schemeClr val="tx1"/>
                          </a:solidFill>
                          <a:effectLst/>
                          <a:latin typeface="Arial Narrow"/>
                          <a:ea typeface="+mn-ea"/>
                          <a:cs typeface="Arial Narrow"/>
                        </a:rPr>
                        <a:t>) </a:t>
                      </a:r>
                      <a:endParaRPr lang="en-US" sz="1400" b="1" i="1" u="none" kern="1200" dirty="0">
                        <a:solidFill>
                          <a:schemeClr val="tx1"/>
                        </a:solidFill>
                        <a:effectLst/>
                        <a:latin typeface="Arial Narrow"/>
                        <a:ea typeface="+mn-ea"/>
                        <a:cs typeface="Arial Narrow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AC24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637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effectLst/>
                          <a:latin typeface="Arial Narrow"/>
                          <a:ea typeface="+mn-ea"/>
                          <a:cs typeface="Arial Narrow"/>
                        </a:rPr>
                        <a:t>GEO</a:t>
                      </a:r>
                      <a:r>
                        <a:rPr lang="en-US" sz="1400" b="1" kern="1200" baseline="0" dirty="0" smtClean="0">
                          <a:solidFill>
                            <a:schemeClr val="dk1"/>
                          </a:solidFill>
                          <a:effectLst/>
                          <a:latin typeface="Arial Narrow"/>
                          <a:ea typeface="+mn-ea"/>
                          <a:cs typeface="Arial Narrow"/>
                        </a:rPr>
                        <a:t> Global Ecosystem Initiative</a:t>
                      </a:r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effectLst/>
                          <a:latin typeface="Arial Narrow"/>
                          <a:ea typeface="+mn-ea"/>
                          <a:cs typeface="Arial Narrow"/>
                        </a:rPr>
                        <a:t> (GEO ECO)</a:t>
                      </a:r>
                      <a:endParaRPr lang="en-US" sz="1400" b="1" kern="1200" dirty="0">
                        <a:solidFill>
                          <a:schemeClr val="dk1"/>
                        </a:solidFill>
                        <a:effectLst/>
                        <a:latin typeface="Arial Narrow"/>
                        <a:ea typeface="+mn-ea"/>
                        <a:cs typeface="Arial Narrow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663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effectLst/>
                          <a:latin typeface="Arial Narrow"/>
                          <a:ea typeface="+mn-ea"/>
                          <a:cs typeface="Arial Narrow"/>
                        </a:rPr>
                        <a:t>GEO Global Network for Observation and Information in Mountain Environments</a:t>
                      </a:r>
                      <a:r>
                        <a:rPr lang="en-US" sz="1400" b="1" kern="1200" baseline="0" dirty="0" smtClean="0">
                          <a:solidFill>
                            <a:schemeClr val="dk1"/>
                          </a:solidFill>
                          <a:effectLst/>
                          <a:latin typeface="Arial Narrow"/>
                          <a:ea typeface="+mn-ea"/>
                          <a:cs typeface="Arial Narrow"/>
                        </a:rPr>
                        <a:t> (GEO-GNOME)</a:t>
                      </a:r>
                      <a:endParaRPr lang="en-US" sz="1400" b="1" kern="1200" dirty="0">
                        <a:solidFill>
                          <a:schemeClr val="dk1"/>
                        </a:solidFill>
                        <a:effectLst/>
                        <a:latin typeface="Arial Narrow"/>
                        <a:ea typeface="+mn-ea"/>
                        <a:cs typeface="Arial Narrow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effectLst/>
                          <a:latin typeface="Arial Narrow"/>
                          <a:ea typeface="+mn-ea"/>
                          <a:cs typeface="Arial Narrow"/>
                        </a:rPr>
                        <a:t>Global Mangrove Monitoring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12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effectLst/>
                          <a:latin typeface="Arial Narrow"/>
                          <a:ea typeface="+mn-ea"/>
                          <a:cs typeface="Arial Narrow"/>
                        </a:rPr>
                        <a:t>Earth Observations for Ecosystem</a:t>
                      </a:r>
                      <a:r>
                        <a:rPr lang="en-US" sz="1400" b="1" kern="1200" baseline="0" dirty="0" smtClean="0">
                          <a:solidFill>
                            <a:schemeClr val="dk1"/>
                          </a:solidFill>
                          <a:effectLst/>
                          <a:latin typeface="Arial Narrow"/>
                          <a:ea typeface="+mn-ea"/>
                          <a:cs typeface="Arial Narrow"/>
                        </a:rPr>
                        <a:t> Accounting (EO4EA)</a:t>
                      </a:r>
                      <a:endParaRPr lang="en-US" sz="1400" b="1" kern="1200" dirty="0" smtClean="0">
                        <a:solidFill>
                          <a:schemeClr val="dk1"/>
                        </a:solidFill>
                        <a:effectLst/>
                        <a:latin typeface="Arial Narrow"/>
                        <a:ea typeface="+mn-ea"/>
                        <a:cs typeface="Arial Narrow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5012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effectLst/>
                          <a:latin typeface="Arial Narrow"/>
                          <a:ea typeface="+mn-ea"/>
                          <a:cs typeface="Arial Narrow"/>
                        </a:rPr>
                        <a:t>GEO Wetlands Initiative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 rowSpan="7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sz="1400" b="1" kern="1200" dirty="0" err="1" smtClean="0">
                          <a:solidFill>
                            <a:schemeClr val="dk1"/>
                          </a:solidFill>
                          <a:effectLst/>
                          <a:latin typeface="Arial Narrow"/>
                          <a:ea typeface="+mn-ea"/>
                          <a:cs typeface="Arial Narrow"/>
                        </a:rPr>
                        <a:t>Geohazard</a:t>
                      </a:r>
                      <a:r>
                        <a:rPr lang="en-US" sz="1400" b="1" kern="1200" baseline="0" dirty="0" smtClean="0">
                          <a:solidFill>
                            <a:schemeClr val="dk1"/>
                          </a:solidFill>
                          <a:effectLst/>
                          <a:latin typeface="Arial Narrow"/>
                          <a:ea typeface="+mn-ea"/>
                          <a:cs typeface="Arial Narrow"/>
                        </a:rPr>
                        <a:t> Supersites and Natural Laboratories (GSNL)</a:t>
                      </a:r>
                      <a:endParaRPr lang="en-US" sz="1400" b="1" kern="1200" dirty="0">
                        <a:solidFill>
                          <a:schemeClr val="dk1"/>
                        </a:solidFill>
                        <a:effectLst/>
                        <a:latin typeface="Arial Narrow"/>
                        <a:ea typeface="+mn-ea"/>
                        <a:cs typeface="Arial Narrow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5F5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effectLst/>
                          <a:latin typeface="Arial Narrow"/>
                          <a:ea typeface="+mn-ea"/>
                          <a:cs typeface="Arial Narrow"/>
                        </a:rPr>
                        <a:t>Space and Security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4839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effectLst/>
                          <a:latin typeface="Arial Narrow"/>
                          <a:ea typeface="+mn-ea"/>
                          <a:cs typeface="Arial Narrow"/>
                        </a:rPr>
                        <a:t>Chinese Tsunami Mitigation System</a:t>
                      </a:r>
                      <a:endParaRPr lang="en-US" sz="1400" b="1" kern="1200" dirty="0">
                        <a:solidFill>
                          <a:schemeClr val="dk1"/>
                        </a:solidFill>
                        <a:effectLst/>
                        <a:latin typeface="Arial Narrow"/>
                        <a:ea typeface="+mn-ea"/>
                        <a:cs typeface="Arial Narrow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effectLst/>
                          <a:latin typeface="Arial Narrow"/>
                          <a:ea typeface="+mn-ea"/>
                          <a:cs typeface="Arial Narrow"/>
                        </a:rPr>
                        <a:t>Global Wildfire</a:t>
                      </a:r>
                      <a:r>
                        <a:rPr lang="en-US" sz="1400" b="1" kern="1200" baseline="0" dirty="0" smtClean="0">
                          <a:solidFill>
                            <a:schemeClr val="dk1"/>
                          </a:solidFill>
                          <a:effectLst/>
                          <a:latin typeface="Arial Narrow"/>
                          <a:ea typeface="+mn-ea"/>
                          <a:cs typeface="Arial Narrow"/>
                        </a:rPr>
                        <a:t> Information System (GWIS)</a:t>
                      </a:r>
                      <a:endParaRPr lang="en-US" sz="1400" b="1" kern="1200" dirty="0" smtClean="0">
                        <a:solidFill>
                          <a:schemeClr val="dk1"/>
                        </a:solidFill>
                        <a:effectLst/>
                        <a:latin typeface="Arial Narrow"/>
                        <a:ea typeface="+mn-ea"/>
                        <a:cs typeface="Arial Narrow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effectLst/>
                          <a:latin typeface="Arial Narrow"/>
                          <a:ea typeface="+mn-ea"/>
                          <a:cs typeface="Arial Narrow"/>
                        </a:rPr>
                        <a:t>Earth Observations for Disaster Risk Management 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5F5C"/>
                    </a:solidFill>
                  </a:tcPr>
                </a:tc>
              </a:tr>
              <a:tr h="12192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200" dirty="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effectLst/>
                          <a:latin typeface="Arial Narrow"/>
                          <a:ea typeface="+mn-ea"/>
                          <a:cs typeface="Arial Narrow"/>
                        </a:rPr>
                        <a:t>Global Flood</a:t>
                      </a:r>
                      <a:r>
                        <a:rPr lang="en-US" sz="1400" b="1" kern="1200" baseline="0" dirty="0" smtClean="0">
                          <a:solidFill>
                            <a:schemeClr val="dk1"/>
                          </a:solidFill>
                          <a:effectLst/>
                          <a:latin typeface="Arial Narrow"/>
                          <a:ea typeface="+mn-ea"/>
                          <a:cs typeface="Arial Narrow"/>
                        </a:rPr>
                        <a:t> Risk Monitoring</a:t>
                      </a:r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effectLst/>
                          <a:latin typeface="Arial Narrow"/>
                          <a:ea typeface="+mn-ea"/>
                          <a:cs typeface="Arial Narrow"/>
                        </a:rPr>
                        <a:t> </a:t>
                      </a:r>
                      <a:endParaRPr lang="en-US" sz="1400" b="1" kern="1200" dirty="0">
                        <a:solidFill>
                          <a:schemeClr val="dk1"/>
                        </a:solidFill>
                        <a:effectLst/>
                        <a:latin typeface="Arial Narrow"/>
                        <a:ea typeface="+mn-ea"/>
                        <a:cs typeface="Arial Narrow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006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effectLst/>
                          <a:latin typeface="Arial Narrow"/>
                          <a:ea typeface="+mn-ea"/>
                          <a:cs typeface="Arial Narrow"/>
                        </a:rPr>
                        <a:t>Earth Observations for </a:t>
                      </a:r>
                      <a:r>
                        <a:rPr lang="en-US" sz="1400" b="1" kern="1200" dirty="0" err="1" smtClean="0">
                          <a:solidFill>
                            <a:schemeClr val="dk1"/>
                          </a:solidFill>
                          <a:effectLst/>
                          <a:latin typeface="Arial Narrow"/>
                          <a:ea typeface="+mn-ea"/>
                          <a:cs typeface="Arial Narrow"/>
                        </a:rPr>
                        <a:t>Geohazards</a:t>
                      </a:r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effectLst/>
                          <a:latin typeface="Arial Narrow"/>
                          <a:ea typeface="+mn-ea"/>
                          <a:cs typeface="Arial Narrow"/>
                        </a:rPr>
                        <a:t>,</a:t>
                      </a:r>
                      <a:r>
                        <a:rPr lang="en-US" sz="1400" b="1" kern="1200" baseline="0" dirty="0" smtClean="0">
                          <a:solidFill>
                            <a:schemeClr val="dk1"/>
                          </a:solidFill>
                          <a:effectLst/>
                          <a:latin typeface="Arial Narrow"/>
                          <a:ea typeface="+mn-ea"/>
                          <a:cs typeface="Arial Narrow"/>
                        </a:rPr>
                        <a:t> Land Degradation and Environmental Monitoring</a:t>
                      </a:r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effectLst/>
                          <a:latin typeface="Arial Narrow"/>
                          <a:ea typeface="+mn-ea"/>
                          <a:cs typeface="Arial Narrow"/>
                        </a:rPr>
                        <a:t> 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628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effectLst/>
                          <a:latin typeface="Arial Narrow"/>
                          <a:ea typeface="+mn-ea"/>
                          <a:cs typeface="Arial Narrow"/>
                        </a:rPr>
                        <a:t>Data Access</a:t>
                      </a:r>
                      <a:r>
                        <a:rPr lang="en-US" sz="1400" b="1" kern="1200" baseline="0" dirty="0" smtClean="0">
                          <a:solidFill>
                            <a:schemeClr val="dk1"/>
                          </a:solidFill>
                          <a:effectLst/>
                          <a:latin typeface="Arial Narrow"/>
                          <a:ea typeface="+mn-ea"/>
                          <a:cs typeface="Arial Narrow"/>
                        </a:rPr>
                        <a:t> for Risk Management (GEO-DARMA)</a:t>
                      </a:r>
                      <a:endParaRPr lang="en-US" sz="1400" b="1" kern="1200" dirty="0" smtClean="0">
                        <a:solidFill>
                          <a:schemeClr val="dk1"/>
                        </a:solidFill>
                        <a:effectLst/>
                        <a:latin typeface="Arial Narrow"/>
                        <a:ea typeface="+mn-ea"/>
                        <a:cs typeface="Arial Narrow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5F5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280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effectLst/>
                          <a:latin typeface="Arial Narrow"/>
                          <a:ea typeface="+mn-ea"/>
                          <a:cs typeface="Arial Narrow"/>
                        </a:rPr>
                        <a:t>Global Flood</a:t>
                      </a:r>
                      <a:r>
                        <a:rPr lang="en-US" sz="1400" b="1" kern="1200" baseline="0" dirty="0" smtClean="0">
                          <a:solidFill>
                            <a:schemeClr val="dk1"/>
                          </a:solidFill>
                          <a:effectLst/>
                          <a:latin typeface="Arial Narrow"/>
                          <a:ea typeface="+mn-ea"/>
                          <a:cs typeface="Arial Narrow"/>
                        </a:rPr>
                        <a:t> Awareness System</a:t>
                      </a:r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effectLst/>
                          <a:latin typeface="Arial Narrow"/>
                          <a:ea typeface="+mn-ea"/>
                          <a:cs typeface="Arial Narrow"/>
                        </a:rPr>
                        <a:t> (</a:t>
                      </a:r>
                      <a:r>
                        <a:rPr lang="en-US" sz="1400" b="1" kern="1200" dirty="0" err="1" smtClean="0">
                          <a:solidFill>
                            <a:schemeClr val="dk1"/>
                          </a:solidFill>
                          <a:effectLst/>
                          <a:latin typeface="Arial Narrow"/>
                          <a:ea typeface="+mn-ea"/>
                          <a:cs typeface="Arial Narrow"/>
                        </a:rPr>
                        <a:t>GloFAS</a:t>
                      </a:r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effectLst/>
                          <a:latin typeface="Arial Narrow"/>
                          <a:ea typeface="+mn-ea"/>
                          <a:cs typeface="Arial Narrow"/>
                        </a:rPr>
                        <a:t>)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9087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effectLst/>
                          <a:latin typeface="Arial Narrow"/>
                          <a:ea typeface="+mn-ea"/>
                          <a:cs typeface="Arial Narrow"/>
                        </a:rPr>
                        <a:t>GEO Vision for Energy (GEO VENER)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effectLst/>
                          <a:latin typeface="Arial Narrow"/>
                          <a:ea typeface="+mn-ea"/>
                          <a:cs typeface="Arial Narrow"/>
                        </a:rPr>
                        <a:t>Earth Observations for Managing</a:t>
                      </a:r>
                      <a:r>
                        <a:rPr lang="en-US" sz="1400" b="1" kern="1200" baseline="0" dirty="0" smtClean="0">
                          <a:solidFill>
                            <a:schemeClr val="dk1"/>
                          </a:solidFill>
                          <a:effectLst/>
                          <a:latin typeface="Arial Narrow"/>
                          <a:ea typeface="+mn-ea"/>
                          <a:cs typeface="Arial Narrow"/>
                        </a:rPr>
                        <a:t> Mineral Resources</a:t>
                      </a:r>
                      <a:endParaRPr lang="en-US" sz="1400" b="1" kern="1200" dirty="0">
                        <a:solidFill>
                          <a:schemeClr val="dk1"/>
                        </a:solidFill>
                        <a:effectLst/>
                        <a:latin typeface="Arial Narrow"/>
                        <a:ea typeface="+mn-ea"/>
                        <a:cs typeface="Arial Narrow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362423"/>
            <a:ext cx="707494" cy="709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076" y="4221088"/>
            <a:ext cx="706415" cy="70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076" y="5927114"/>
            <a:ext cx="706413" cy="708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5926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8580</TotalTime>
  <Words>972</Words>
  <Application>Microsoft Macintosh PowerPoint</Application>
  <PresentationFormat>On-screen Show (4:3)</PresentationFormat>
  <Paragraphs>202</Paragraphs>
  <Slides>23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3" baseType="lpstr">
      <vt:lpstr>Arial Narrow</vt:lpstr>
      <vt:lpstr>Calibri</vt:lpstr>
      <vt:lpstr>ＭＳ Ｐゴシック</vt:lpstr>
      <vt:lpstr>PMingLiU</vt:lpstr>
      <vt:lpstr>Times</vt:lpstr>
      <vt:lpstr>Times New Roman</vt:lpstr>
      <vt:lpstr>宋体</vt:lpstr>
      <vt:lpstr>Arial</vt:lpstr>
      <vt:lpstr>Blank Presentation</vt:lpstr>
      <vt:lpstr>Image</vt:lpstr>
      <vt:lpstr>Progress on Building GEOSS  30th CEOS Plenary  Barbara Ryan Director, GEO Secretariat  01 November 2016 Brisbane, Australia</vt:lpstr>
      <vt:lpstr>2016 Progress</vt:lpstr>
      <vt:lpstr>PowerPoint Presentation</vt:lpstr>
      <vt:lpstr>PowerPoint Presentation</vt:lpstr>
      <vt:lpstr>Governance Structure</vt:lpstr>
      <vt:lpstr>PowerPoint Presentation</vt:lpstr>
      <vt:lpstr>8 Societal Benefit Areas</vt:lpstr>
      <vt:lpstr>Implementation Mechanisms</vt:lpstr>
      <vt:lpstr>2017-2019 Work Programme</vt:lpstr>
      <vt:lpstr>2017-2019 Work Programme</vt:lpstr>
      <vt:lpstr>GEO Initiatives not Easily Associated with One SBA</vt:lpstr>
      <vt:lpstr>Community Activities not Associated with ne SBA</vt:lpstr>
      <vt:lpstr>Foundational Tasks</vt:lpstr>
      <vt:lpstr>GEOSS Implementation Requires: Data Sharing Principles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Strengtheninig Space-based Coordination</vt:lpstr>
      <vt:lpstr>    </vt:lpstr>
      <vt:lpstr>PowerPoint Presentation</vt:lpstr>
    </vt:vector>
  </TitlesOfParts>
  <Company>ꀀ穼훼</Company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creator>Nick Walters</dc:creator>
  <cp:lastModifiedBy>Microsoft Office User</cp:lastModifiedBy>
  <cp:revision>680</cp:revision>
  <cp:lastPrinted>2016-04-11T08:45:05Z</cp:lastPrinted>
  <dcterms:created xsi:type="dcterms:W3CDTF">2007-10-16T08:11:19Z</dcterms:created>
  <dcterms:modified xsi:type="dcterms:W3CDTF">2016-10-30T02:28:44Z</dcterms:modified>
</cp:coreProperties>
</file>