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9" r:id="rId3"/>
    <p:sldId id="273" r:id="rId4"/>
    <p:sldId id="266" r:id="rId5"/>
    <p:sldId id="263" r:id="rId6"/>
    <p:sldId id="265" r:id="rId7"/>
    <p:sldId id="264" r:id="rId8"/>
    <p:sldId id="262" r:id="rId9"/>
    <p:sldId id="268" r:id="rId10"/>
    <p:sldId id="269" r:id="rId11"/>
    <p:sldId id="270" r:id="rId12"/>
  </p:sldIdLst>
  <p:sldSz cx="9144000" cy="6858000" type="screen4x3"/>
  <p:notesSz cx="7010400" cy="92964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1"/>
    <p:restoredTop sz="88114" autoAdjust="0"/>
  </p:normalViewPr>
  <p:slideViewPr>
    <p:cSldViewPr>
      <p:cViewPr>
        <p:scale>
          <a:sx n="120" d="100"/>
          <a:sy n="120" d="100"/>
        </p:scale>
        <p:origin x="-432" y="390"/>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92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8" name="Shape 8"/>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32879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212815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p:cNvSpPr>
            <a:spLocks noGrp="1"/>
          </p:cNvSpPr>
          <p:nvPr>
            <p:ph type="body" idx="1"/>
          </p:nvPr>
        </p:nvSpPr>
        <p:spPr>
          <a:xfrm>
            <a:off x="934720" y="4415790"/>
            <a:ext cx="5140960" cy="4183380"/>
          </a:xfrm>
        </p:spPr>
        <p:txBody>
          <a:bodyPr/>
          <a:lstStyle/>
          <a:p>
            <a:endParaRPr lang="en-US" sz="1000" dirty="0"/>
          </a:p>
        </p:txBody>
      </p:sp>
    </p:spTree>
    <p:extLst>
      <p:ext uri="{BB962C8B-B14F-4D97-AF65-F5344CB8AC3E}">
        <p14:creationId xmlns:p14="http://schemas.microsoft.com/office/powerpoint/2010/main" val="98798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12297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12297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200" dirty="0"/>
          </a:p>
        </p:txBody>
      </p:sp>
    </p:spTree>
    <p:extLst>
      <p:ext uri="{BB962C8B-B14F-4D97-AF65-F5344CB8AC3E}">
        <p14:creationId xmlns:p14="http://schemas.microsoft.com/office/powerpoint/2010/main" val="237681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44998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271010"/>
          </a:xfrm>
        </p:spPr>
        <p:txBody>
          <a:bodyPr/>
          <a:lstStyle/>
          <a:p>
            <a:endParaRPr lang="en-US" sz="1000" dirty="0">
              <a:solidFill>
                <a:schemeClr val="tx1"/>
              </a:solidFill>
            </a:endParaRPr>
          </a:p>
        </p:txBody>
      </p:sp>
    </p:spTree>
    <p:extLst>
      <p:ext uri="{BB962C8B-B14F-4D97-AF65-F5344CB8AC3E}">
        <p14:creationId xmlns:p14="http://schemas.microsoft.com/office/powerpoint/2010/main" val="92375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200" dirty="0"/>
          </a:p>
        </p:txBody>
      </p:sp>
    </p:spTree>
    <p:extLst>
      <p:ext uri="{BB962C8B-B14F-4D97-AF65-F5344CB8AC3E}">
        <p14:creationId xmlns:p14="http://schemas.microsoft.com/office/powerpoint/2010/main" val="186016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271010"/>
          </a:xfrm>
        </p:spPr>
        <p:txBody>
          <a:bodyPr/>
          <a:lstStyle/>
          <a:p>
            <a:endParaRPr lang="en-US" sz="800" dirty="0"/>
          </a:p>
        </p:txBody>
      </p:sp>
    </p:spTree>
    <p:extLst>
      <p:ext uri="{BB962C8B-B14F-4D97-AF65-F5344CB8AC3E}">
        <p14:creationId xmlns:p14="http://schemas.microsoft.com/office/powerpoint/2010/main" val="47034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2128157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
        <p:nvSpPr>
          <p:cNvPr id="8"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16, 1-2 November</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nn.com/2016/10/07/americas/haiti-hurricane-matth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04800" y="2514600"/>
            <a:ext cx="8610599" cy="1244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CA" sz="4200" b="1" dirty="0" smtClean="0">
                <a:solidFill>
                  <a:srgbClr val="FFFFFF"/>
                </a:solidFill>
                <a:latin typeface="+mj-lt"/>
              </a:rPr>
              <a:t>CEOS Response to the Sendai Framework</a:t>
            </a:r>
            <a:endParaRPr sz="4200" b="1" dirty="0">
              <a:solidFill>
                <a:srgbClr val="FFFFFF"/>
              </a:solidFill>
              <a:latin typeface="+mj-lt"/>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6" name="Shape 11"/>
          <p:cNvSpPr/>
          <p:nvPr/>
        </p:nvSpPr>
        <p:spPr>
          <a:xfrm>
            <a:off x="76200" y="3859211"/>
            <a:ext cx="6553200" cy="28463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fr-CA" dirty="0" smtClean="0">
                <a:solidFill>
                  <a:srgbClr val="FFFFFF"/>
                </a:solidFill>
                <a:latin typeface="+mj-lt"/>
                <a:ea typeface="Arial Bold"/>
                <a:cs typeface="Arial Bold"/>
                <a:sym typeface="Arial Bold"/>
              </a:rPr>
              <a:t>Stéphane Chalifoux, CSA, Chair</a:t>
            </a:r>
            <a:r>
              <a:rPr lang="fr-CA" dirty="0">
                <a:solidFill>
                  <a:srgbClr val="FFFFFF"/>
                </a:solidFill>
                <a:latin typeface="+mj-lt"/>
                <a:ea typeface="Arial Bold"/>
                <a:cs typeface="Arial Bold"/>
                <a:sym typeface="Arial Bold"/>
              </a:rPr>
              <a:t> </a:t>
            </a:r>
            <a:r>
              <a:rPr lang="fr-CA" dirty="0" smtClean="0">
                <a:solidFill>
                  <a:srgbClr val="FFFFFF"/>
                </a:solidFill>
                <a:latin typeface="+mj-lt"/>
                <a:ea typeface="Arial Bold"/>
                <a:cs typeface="Arial Bold"/>
                <a:sym typeface="Arial Bold"/>
              </a:rPr>
              <a:t>of the </a:t>
            </a:r>
            <a:r>
              <a:rPr lang="en-CA" dirty="0" smtClean="0">
                <a:solidFill>
                  <a:srgbClr val="FFFFFF"/>
                </a:solidFill>
                <a:latin typeface="+mj-lt"/>
                <a:ea typeface="Arial Bold"/>
                <a:cs typeface="Arial Bold"/>
                <a:sym typeface="Arial Bold"/>
              </a:rPr>
              <a:t>WG on Disasters</a:t>
            </a:r>
          </a:p>
          <a:p>
            <a:pPr lvl="0" defTabSz="914400">
              <a:lnSpc>
                <a:spcPct val="150000"/>
              </a:lnSpc>
              <a:defRPr>
                <a:solidFill>
                  <a:srgbClr val="000000"/>
                </a:solidFill>
              </a:defRPr>
            </a:pPr>
            <a:r>
              <a:rPr lang="en-CA" dirty="0" smtClean="0">
                <a:solidFill>
                  <a:srgbClr val="FFFFFF"/>
                </a:solidFill>
                <a:latin typeface="+mj-lt"/>
                <a:ea typeface="Arial Bold"/>
                <a:cs typeface="Arial Bold"/>
                <a:sym typeface="Arial Bold"/>
              </a:rPr>
              <a:t>Ivan Petiteville, ESA, GEO-DARMA Leader</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2016</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fr-CA" dirty="0" smtClean="0">
                <a:solidFill>
                  <a:srgbClr val="FFFFFF"/>
                </a:solidFill>
                <a:latin typeface="+mj-lt"/>
                <a:ea typeface="Arial Bold"/>
                <a:cs typeface="Arial Bold"/>
                <a:sym typeface="Arial Bold"/>
              </a:rPr>
              <a:t> 2.6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Brisbane, Australia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a:t>
            </a:r>
            <a:r>
              <a:rPr lang="en-AU" baseline="30000" dirty="0" smtClean="0">
                <a:solidFill>
                  <a:srgbClr val="FFFFFF"/>
                </a:solidFill>
                <a:latin typeface="+mj-lt"/>
                <a:ea typeface="Arial Bold"/>
                <a:cs typeface="Arial Bold"/>
                <a:sym typeface="Arial Bold"/>
              </a:rPr>
              <a:t>st</a:t>
            </a:r>
            <a:r>
              <a:rPr lang="en-AU" dirty="0" smtClean="0">
                <a:solidFill>
                  <a:srgbClr val="FFFFFF"/>
                </a:solidFill>
                <a:latin typeface="+mj-lt"/>
                <a:ea typeface="Arial Bold"/>
                <a:cs typeface="Arial Bold"/>
                <a:sym typeface="Arial Bold"/>
              </a:rPr>
              <a:t> – 2</a:t>
            </a:r>
            <a:r>
              <a:rPr lang="en-AU" baseline="30000" dirty="0" smtClean="0">
                <a:solidFill>
                  <a:srgbClr val="FFFFFF"/>
                </a:solidFill>
                <a:latin typeface="+mj-lt"/>
                <a:ea typeface="Arial Bold"/>
                <a:cs typeface="Arial Bold"/>
                <a:sym typeface="Arial Bold"/>
              </a:rPr>
              <a:t>nd</a:t>
            </a:r>
            <a:r>
              <a:rPr lang="en-AU" dirty="0" smtClean="0">
                <a:solidFill>
                  <a:srgbClr val="FFFFFF"/>
                </a:solidFill>
                <a:latin typeface="+mj-lt"/>
                <a:ea typeface="Arial Bold"/>
                <a:cs typeface="Arial Bold"/>
                <a:sym typeface="Arial Bold"/>
              </a:rPr>
              <a:t> November 2016</a:t>
            </a:r>
            <a:endParaRPr dirty="0">
              <a:solidFill>
                <a:srgbClr val="FFFFFF"/>
              </a:solidFill>
              <a:latin typeface="+mj-lt"/>
              <a:ea typeface="Arial Bold"/>
              <a:cs typeface="Arial Bold"/>
              <a:sym typeface="Arial Bo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6200" y="1295400"/>
            <a:ext cx="8960296" cy="30480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1400" b="1" dirty="0" smtClean="0"/>
              <a:t>WG </a:t>
            </a:r>
            <a:r>
              <a:rPr lang="en-US" sz="1400" b="1" dirty="0"/>
              <a:t>members expressed interest to join the GEO-DARMA Sub-Group: </a:t>
            </a:r>
            <a:r>
              <a:rPr lang="en-US" sz="1400" dirty="0"/>
              <a:t>Ivan Petiteville Chair-ESA, NASA, NOAA, DLR, CNES and JAXA. (Sep. 2016</a:t>
            </a:r>
            <a:r>
              <a:rPr lang="en-US" sz="1400" dirty="0" smtClean="0"/>
              <a:t>).</a:t>
            </a:r>
          </a:p>
          <a:p>
            <a:pPr marL="0" indent="0" defTabSz="914400">
              <a:buNone/>
            </a:pPr>
            <a:endParaRPr lang="en-US" sz="200" dirty="0"/>
          </a:p>
          <a:p>
            <a:pPr marL="0" indent="0" defTabSz="914400">
              <a:buNone/>
            </a:pPr>
            <a:r>
              <a:rPr lang="en-US" sz="1400" dirty="0" smtClean="0"/>
              <a:t>GEO </a:t>
            </a:r>
            <a:r>
              <a:rPr lang="en-US" sz="1400" dirty="0" err="1"/>
              <a:t>Programme</a:t>
            </a:r>
            <a:r>
              <a:rPr lang="en-US" sz="1400" dirty="0"/>
              <a:t> Board has recommended GEO-DARMA as </a:t>
            </a:r>
            <a:r>
              <a:rPr lang="en-US" sz="1400" dirty="0" smtClean="0"/>
              <a:t>a </a:t>
            </a:r>
            <a:r>
              <a:rPr lang="en-CA" sz="1400" b="1" dirty="0" smtClean="0"/>
              <a:t>GEO </a:t>
            </a:r>
            <a:r>
              <a:rPr lang="en-CA" sz="1400" b="1" dirty="0"/>
              <a:t>Flagship </a:t>
            </a:r>
            <a:r>
              <a:rPr lang="en-US" sz="1400" b="1" dirty="0" smtClean="0"/>
              <a:t>initiative </a:t>
            </a:r>
            <a:r>
              <a:rPr lang="en-US" sz="1400" dirty="0"/>
              <a:t>for the GEO 2017-2019 Work </a:t>
            </a:r>
            <a:r>
              <a:rPr lang="en-US" sz="1400" dirty="0" err="1"/>
              <a:t>Programme</a:t>
            </a:r>
            <a:r>
              <a:rPr lang="en-US" sz="1400" dirty="0"/>
              <a:t> (Sep. 2016</a:t>
            </a:r>
            <a:r>
              <a:rPr lang="en-US" sz="1400" dirty="0" smtClean="0"/>
              <a:t>).</a:t>
            </a:r>
          </a:p>
          <a:p>
            <a:pPr marL="0" indent="0" defTabSz="914400">
              <a:buNone/>
            </a:pPr>
            <a:endParaRPr lang="en-US" sz="200" dirty="0" smtClean="0"/>
          </a:p>
          <a:p>
            <a:pPr marL="0" indent="0" defTabSz="914400">
              <a:buNone/>
            </a:pPr>
            <a:r>
              <a:rPr lang="en-US" sz="1400" b="1" dirty="0"/>
              <a:t>Contractual support </a:t>
            </a:r>
            <a:r>
              <a:rPr lang="en-US" sz="1400" dirty="0"/>
              <a:t>to GEO-DARMA </a:t>
            </a:r>
            <a:r>
              <a:rPr lang="en-US" sz="1400" dirty="0" err="1"/>
              <a:t>PoC</a:t>
            </a:r>
            <a:r>
              <a:rPr lang="en-US" sz="1400" dirty="0"/>
              <a:t> (ESA) kicked-off (mid-Oct. 2016</a:t>
            </a:r>
            <a:r>
              <a:rPr lang="en-US" sz="1400" dirty="0" smtClean="0"/>
              <a:t>).</a:t>
            </a:r>
          </a:p>
          <a:p>
            <a:pPr marL="0" indent="0" defTabSz="914400">
              <a:buNone/>
            </a:pPr>
            <a:endParaRPr lang="fr-CA" sz="200" b="1" dirty="0"/>
          </a:p>
          <a:p>
            <a:pPr marL="0" indent="0" defTabSz="914400">
              <a:buNone/>
            </a:pPr>
            <a:r>
              <a:rPr lang="en-GB" sz="1400" b="1" dirty="0"/>
              <a:t>Partnership for Sendai implementation: </a:t>
            </a:r>
            <a:r>
              <a:rPr lang="en-US" sz="1400" dirty="0"/>
              <a:t>In Sendai 2015 several partners launched the “Global Partnership on Earth observation” to support implementation of the Sendai framework. Expert meeting for the partnership in December. GEO-DARMA would be an essential building block of this partnership (Dec. 2016</a:t>
            </a:r>
            <a:r>
              <a:rPr lang="en-US" sz="1400" dirty="0" smtClean="0"/>
              <a:t>).</a:t>
            </a:r>
          </a:p>
          <a:p>
            <a:pPr marL="0" indent="0" defTabSz="914400">
              <a:buNone/>
            </a:pPr>
            <a:endParaRPr lang="fr-CA" sz="200" b="1" dirty="0" smtClean="0"/>
          </a:p>
          <a:p>
            <a:pPr marL="0" indent="0" defTabSz="914400">
              <a:buNone/>
            </a:pPr>
            <a:r>
              <a:rPr lang="en-US" sz="1400" b="1" dirty="0"/>
              <a:t>Global Platform for Disaster Risk Reduction (May 2017, México): </a:t>
            </a:r>
            <a:r>
              <a:rPr lang="en-US" sz="1400" dirty="0"/>
              <a:t>Possible contribution to a special session (May 2017).</a:t>
            </a:r>
          </a:p>
          <a:p>
            <a:pPr marL="0" indent="0" defTabSz="914400">
              <a:buNone/>
            </a:pPr>
            <a:endParaRPr lang="en-GB" sz="1400"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GEO-DARMA Way </a:t>
            </a:r>
            <a:r>
              <a:rPr lang="en-US" dirty="0"/>
              <a:t>Forward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343400"/>
            <a:ext cx="8686800" cy="2138530"/>
          </a:xfrm>
          <a:prstGeom prst="rect">
            <a:avLst/>
          </a:prstGeom>
          <a:ln>
            <a:solidFill>
              <a:schemeClr val="tx1"/>
            </a:solidFill>
          </a:ln>
        </p:spPr>
      </p:pic>
    </p:spTree>
    <p:extLst>
      <p:ext uri="{BB962C8B-B14F-4D97-AF65-F5344CB8AC3E}">
        <p14:creationId xmlns:p14="http://schemas.microsoft.com/office/powerpoint/2010/main" val="290916827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p:txBody>
          <a:bodyPr/>
          <a:lstStyle/>
          <a:p>
            <a:r>
              <a:rPr lang="en-CA" dirty="0" smtClean="0"/>
              <a:t>Thank You !!</a:t>
            </a:r>
            <a:endParaRPr lang="en-CA" dirty="0"/>
          </a:p>
        </p:txBody>
      </p:sp>
      <p:sp>
        <p:nvSpPr>
          <p:cNvPr id="3" name="TextBox 2"/>
          <p:cNvSpPr txBox="1"/>
          <p:nvPr/>
        </p:nvSpPr>
        <p:spPr>
          <a:xfrm>
            <a:off x="76200" y="1143000"/>
            <a:ext cx="2198677"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CA" sz="2400" b="0" i="0" u="none" strike="noStrike" cap="none" spc="0" normalizeH="0" baseline="0" dirty="0" smtClean="0">
                <a:ln>
                  <a:noFill/>
                </a:ln>
                <a:solidFill>
                  <a:srgbClr val="002569"/>
                </a:solidFill>
                <a:effectLst/>
                <a:uFillTx/>
              </a:rPr>
              <a:t>Any questions?</a:t>
            </a:r>
            <a:endParaRPr kumimoji="0" lang="en-CA" sz="2400" b="0" i="0" u="none" strike="noStrike" cap="none" spc="0" normalizeH="0" baseline="0" dirty="0">
              <a:ln>
                <a:noFill/>
              </a:ln>
              <a:solidFill>
                <a:srgbClr val="002569"/>
              </a:solidFill>
              <a:effectLst/>
              <a:uFillTx/>
            </a:endParaRPr>
          </a:p>
        </p:txBody>
      </p:sp>
      <p:sp>
        <p:nvSpPr>
          <p:cNvPr id="6" name="TextBox 5"/>
          <p:cNvSpPr txBox="1"/>
          <p:nvPr/>
        </p:nvSpPr>
        <p:spPr>
          <a:xfrm>
            <a:off x="228600" y="5462828"/>
            <a:ext cx="8686800"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US" dirty="0"/>
              <a:t>The bridge collapse in Petit </a:t>
            </a:r>
            <a:r>
              <a:rPr lang="en-US" dirty="0" err="1"/>
              <a:t>Goave</a:t>
            </a:r>
            <a:r>
              <a:rPr lang="en-US" dirty="0"/>
              <a:t>, Haiti, after hurricane Matthew cut responders off from road access, October 7, 2016. </a:t>
            </a:r>
            <a:r>
              <a:rPr lang="en-US" sz="1400" dirty="0"/>
              <a:t>CNN/Ryan Browne, Elizabeth Roberts, Ray Sanchez, Deborah Bloom and Nick Thompson</a:t>
            </a:r>
            <a:endParaRPr kumimoji="0" lang="en-GB" sz="1400" b="0" i="0" u="none" strike="noStrike" cap="none" spc="0" normalizeH="0" baseline="0" dirty="0">
              <a:ln>
                <a:noFill/>
              </a:ln>
              <a:solidFill>
                <a:srgbClr val="002569"/>
              </a:solidFill>
              <a:effectLst/>
              <a:uFillTx/>
            </a:endParaRPr>
          </a:p>
        </p:txBody>
      </p:sp>
      <p:sp>
        <p:nvSpPr>
          <p:cNvPr id="7" name="TextBox 6"/>
          <p:cNvSpPr txBox="1"/>
          <p:nvPr/>
        </p:nvSpPr>
        <p:spPr>
          <a:xfrm>
            <a:off x="76200" y="6306981"/>
            <a:ext cx="3836946"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fr-CA" sz="1000" u="sng" dirty="0">
                <a:hlinkClick r:id="rId3"/>
              </a:rPr>
              <a:t>http://www.cnn.com/2016/10/07/americas/haiti-hurricane-matthew/</a:t>
            </a:r>
            <a:endParaRPr lang="en-US" sz="1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676400"/>
            <a:ext cx="6564420" cy="3686174"/>
          </a:xfrm>
          <a:prstGeom prst="rect">
            <a:avLst/>
          </a:prstGeom>
          <a:ln>
            <a:solidFill>
              <a:schemeClr val="tx1"/>
            </a:solidFill>
          </a:ln>
        </p:spPr>
      </p:pic>
    </p:spTree>
    <p:extLst>
      <p:ext uri="{BB962C8B-B14F-4D97-AF65-F5344CB8AC3E}">
        <p14:creationId xmlns:p14="http://schemas.microsoft.com/office/powerpoint/2010/main" val="122639915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295400"/>
            <a:ext cx="8382000" cy="1143000"/>
          </a:xfrm>
        </p:spPr>
        <p:txBody>
          <a:bodyPr/>
          <a:lstStyle/>
          <a:p>
            <a:pPr marL="0" indent="0">
              <a:buNone/>
            </a:pPr>
            <a:r>
              <a:rPr lang="en-CA" b="1" i="1" dirty="0" smtClean="0"/>
              <a:t>Sendai Framework (SF) </a:t>
            </a:r>
            <a:r>
              <a:rPr lang="en-CA" i="1" dirty="0" smtClean="0"/>
              <a:t>– adopted for 2015-2030 period</a:t>
            </a:r>
            <a:r>
              <a:rPr lang="en-CA" i="1" dirty="0"/>
              <a:t>; </a:t>
            </a:r>
            <a:r>
              <a:rPr lang="en-CA" i="1" dirty="0" smtClean="0"/>
              <a:t>explicit </a:t>
            </a:r>
            <a:r>
              <a:rPr lang="en-CA" i="1" dirty="0"/>
              <a:t>references to satellite EO and several articles relying on the use of remote sensing </a:t>
            </a:r>
            <a:r>
              <a:rPr lang="en-CA" i="1" dirty="0" smtClean="0"/>
              <a:t>data: </a:t>
            </a:r>
            <a:endParaRPr lang="en-CA" i="1" dirty="0"/>
          </a:p>
          <a:p>
            <a:pPr marL="0" indent="0">
              <a:buNone/>
            </a:pPr>
            <a:endParaRPr lang="en-CA" i="1" dirty="0" smtClean="0"/>
          </a:p>
          <a:p>
            <a:pPr marL="0" indent="0">
              <a:buNone/>
            </a:pPr>
            <a:endParaRPr lang="en-CA" i="1" dirty="0"/>
          </a:p>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World Conference on Disaster Reduction and Recovery (WCDRR) – Sendai, Japan</a:t>
            </a:r>
            <a:endParaRPr lang="en-US" dirty="0"/>
          </a:p>
        </p:txBody>
      </p:sp>
      <p:sp>
        <p:nvSpPr>
          <p:cNvPr id="4" name="TextBox 3"/>
          <p:cNvSpPr txBox="1"/>
          <p:nvPr/>
        </p:nvSpPr>
        <p:spPr>
          <a:xfrm>
            <a:off x="5486400" y="6477000"/>
            <a:ext cx="31717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000" dirty="0"/>
              <a:t>http://www.unisdr.org/we/coordinate/sendai-framework</a:t>
            </a:r>
            <a:endParaRPr kumimoji="0" lang="en-US" sz="1000" b="0" i="0" u="none" strike="noStrike" cap="none" spc="0" normalizeH="0" baseline="0" dirty="0">
              <a:ln>
                <a:noFill/>
              </a:ln>
              <a:solidFill>
                <a:srgbClr val="002569"/>
              </a:solidFill>
              <a:effectLst/>
              <a:uFillTx/>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101" y="2045729"/>
            <a:ext cx="3442299" cy="4369865"/>
          </a:xfrm>
          <a:prstGeom prst="rect">
            <a:avLst/>
          </a:prstGeom>
          <a:ln>
            <a:solidFill>
              <a:schemeClr val="tx1"/>
            </a:solidFill>
          </a:ln>
        </p:spPr>
      </p:pic>
      <p:sp>
        <p:nvSpPr>
          <p:cNvPr id="7" name="Content Placeholder 1"/>
          <p:cNvSpPr txBox="1">
            <a:spLocks/>
          </p:cNvSpPr>
          <p:nvPr/>
        </p:nvSpPr>
        <p:spPr>
          <a:xfrm>
            <a:off x="76200" y="2819400"/>
            <a:ext cx="5657957" cy="18288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CA" sz="1800" i="1" dirty="0" smtClean="0"/>
              <a:t>to produce regular up-to-date risk maps;</a:t>
            </a:r>
          </a:p>
          <a:p>
            <a:pPr defTabSz="914400"/>
            <a:r>
              <a:rPr lang="en-CA" sz="1800" i="1" dirty="0" smtClean="0"/>
              <a:t>strong emphasis on monitoring risk reduction progress;</a:t>
            </a:r>
          </a:p>
          <a:p>
            <a:pPr defTabSz="914400"/>
            <a:r>
              <a:rPr lang="en-CA" sz="1800" i="1" dirty="0" smtClean="0"/>
              <a:t>to outreach disaster risk information to decision maker, the general public and communities.</a:t>
            </a:r>
            <a:endParaRPr lang="en-US" dirty="0" smtClean="0"/>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143000"/>
            <a:ext cx="8839200" cy="5486400"/>
          </a:xfrm>
        </p:spPr>
        <p:txBody>
          <a:bodyPr/>
          <a:lstStyle/>
          <a:p>
            <a:pPr marL="0" indent="0">
              <a:buNone/>
            </a:pPr>
            <a:r>
              <a:rPr lang="en-US" sz="1800" b="1" i="1" dirty="0"/>
              <a:t>Priority 1: Understanding disaster </a:t>
            </a:r>
            <a:r>
              <a:rPr lang="en-US" sz="1800" b="1" i="1" dirty="0" smtClean="0"/>
              <a:t>risk</a:t>
            </a:r>
          </a:p>
          <a:p>
            <a:pPr marL="0" indent="0">
              <a:buNone/>
            </a:pPr>
            <a:endParaRPr lang="en-US" sz="800" b="1" i="1" dirty="0"/>
          </a:p>
          <a:p>
            <a:pPr marL="0" indent="0">
              <a:buNone/>
            </a:pPr>
            <a:r>
              <a:rPr lang="en-US" sz="1400" b="1" i="1" u="sng" dirty="0"/>
              <a:t>National and local levels</a:t>
            </a:r>
          </a:p>
          <a:p>
            <a:pPr marL="0" indent="0">
              <a:buNone/>
            </a:pPr>
            <a:r>
              <a:rPr lang="en-US" sz="1400" b="1" i="1" dirty="0" smtClean="0"/>
              <a:t>Paragraph 24</a:t>
            </a:r>
            <a:r>
              <a:rPr lang="en-US" sz="1400" b="1" i="1" dirty="0"/>
              <a:t>. To achieve this, it is important</a:t>
            </a:r>
            <a:r>
              <a:rPr lang="en-US" sz="1400" b="1" i="1" dirty="0" smtClean="0"/>
              <a:t>:</a:t>
            </a:r>
            <a:endParaRPr lang="en-US" sz="1100" b="1" i="1" dirty="0" smtClean="0"/>
          </a:p>
          <a:p>
            <a:pPr marL="0" indent="0">
              <a:buNone/>
            </a:pPr>
            <a:endParaRPr lang="en-US" sz="800" b="1" i="1" dirty="0"/>
          </a:p>
          <a:p>
            <a:pPr marL="0" indent="0">
              <a:buNone/>
            </a:pPr>
            <a:r>
              <a:rPr lang="en-US" sz="1200" i="1" dirty="0"/>
              <a:t>(c) To </a:t>
            </a:r>
            <a:r>
              <a:rPr lang="en-US" sz="1200" i="1" dirty="0">
                <a:solidFill>
                  <a:srgbClr val="FF0000"/>
                </a:solidFill>
              </a:rPr>
              <a:t>develop, periodically update and disseminate</a:t>
            </a:r>
            <a:r>
              <a:rPr lang="en-US" sz="1200" i="1" dirty="0"/>
              <a:t>, as appropriate, location-based </a:t>
            </a:r>
            <a:r>
              <a:rPr lang="en-US" sz="1200" i="1" dirty="0">
                <a:solidFill>
                  <a:srgbClr val="FF0000"/>
                </a:solidFill>
              </a:rPr>
              <a:t>disaster risk information</a:t>
            </a:r>
            <a:r>
              <a:rPr lang="en-US" sz="1200" i="1" dirty="0"/>
              <a:t>, including risk maps, to </a:t>
            </a:r>
            <a:r>
              <a:rPr lang="en-US" sz="1200" i="1" dirty="0">
                <a:solidFill>
                  <a:srgbClr val="FF0000"/>
                </a:solidFill>
              </a:rPr>
              <a:t>decision makers, the general public and communities </a:t>
            </a:r>
            <a:r>
              <a:rPr lang="en-US" sz="1200" i="1" dirty="0"/>
              <a:t>at risk of exposure to disaster in an appropriate format by using, as applicable, </a:t>
            </a:r>
            <a:r>
              <a:rPr lang="en-US" sz="1200" b="1" i="1" dirty="0">
                <a:solidFill>
                  <a:schemeClr val="tx2">
                    <a:lumMod val="60000"/>
                    <a:lumOff val="40000"/>
                  </a:schemeClr>
                </a:solidFill>
              </a:rPr>
              <a:t>geospatial</a:t>
            </a:r>
            <a:r>
              <a:rPr lang="en-US" sz="1200" i="1" dirty="0">
                <a:solidFill>
                  <a:schemeClr val="tx2">
                    <a:lumMod val="60000"/>
                    <a:lumOff val="40000"/>
                  </a:schemeClr>
                </a:solidFill>
              </a:rPr>
              <a:t> </a:t>
            </a:r>
            <a:r>
              <a:rPr lang="en-US" sz="1200" b="1" i="1" dirty="0">
                <a:solidFill>
                  <a:schemeClr val="tx2">
                    <a:lumMod val="60000"/>
                    <a:lumOff val="40000"/>
                  </a:schemeClr>
                </a:solidFill>
              </a:rPr>
              <a:t>information</a:t>
            </a:r>
            <a:r>
              <a:rPr lang="en-US" sz="1200" i="1" dirty="0"/>
              <a:t> technology;</a:t>
            </a:r>
          </a:p>
          <a:p>
            <a:pPr marL="0" indent="0">
              <a:buNone/>
            </a:pPr>
            <a:endParaRPr lang="en-US" sz="800" b="1" i="1" dirty="0"/>
          </a:p>
          <a:p>
            <a:pPr marL="0" indent="0">
              <a:buNone/>
            </a:pPr>
            <a:r>
              <a:rPr lang="en-US" sz="1400" b="1" i="1" u="sng" dirty="0"/>
              <a:t>Global and regional levels</a:t>
            </a:r>
          </a:p>
          <a:p>
            <a:pPr marL="0" indent="0">
              <a:buNone/>
            </a:pPr>
            <a:r>
              <a:rPr lang="en-US" sz="1400" b="1" i="1" dirty="0" smtClean="0"/>
              <a:t>Paragraph 25</a:t>
            </a:r>
            <a:r>
              <a:rPr lang="en-US" sz="1400" b="1" i="1" dirty="0"/>
              <a:t>. To achieve this, it is important</a:t>
            </a:r>
            <a:r>
              <a:rPr lang="en-US" sz="1400" b="1" i="1" dirty="0" smtClean="0"/>
              <a:t>:</a:t>
            </a:r>
            <a:endParaRPr lang="en-US" sz="1200" b="1" i="1" dirty="0" smtClean="0"/>
          </a:p>
          <a:p>
            <a:pPr marL="0" indent="0">
              <a:buNone/>
            </a:pPr>
            <a:endParaRPr lang="en-US" sz="800" b="1" i="1" dirty="0"/>
          </a:p>
          <a:p>
            <a:pPr marL="0" indent="0">
              <a:buNone/>
            </a:pPr>
            <a:r>
              <a:rPr lang="en-US" sz="1200" i="1" dirty="0"/>
              <a:t>(c) To </a:t>
            </a:r>
            <a:r>
              <a:rPr lang="en-US" sz="1200" i="1" dirty="0">
                <a:solidFill>
                  <a:srgbClr val="FF0000"/>
                </a:solidFill>
              </a:rPr>
              <a:t>promote and enhance</a:t>
            </a:r>
            <a:r>
              <a:rPr lang="en-US" sz="1200" i="1" dirty="0"/>
              <a:t>, through international cooperation, including technology transfer, access to and the sharing and use of non-sensitive data and information, as appropriate, communications and </a:t>
            </a:r>
            <a:r>
              <a:rPr lang="en-US" sz="1200" b="1" i="1" dirty="0">
                <a:solidFill>
                  <a:schemeClr val="tx2">
                    <a:lumMod val="60000"/>
                    <a:lumOff val="40000"/>
                  </a:schemeClr>
                </a:solidFill>
              </a:rPr>
              <a:t>geospatial and space-based technologies and related services</a:t>
            </a:r>
            <a:r>
              <a:rPr lang="en-US" sz="1200" i="1" dirty="0"/>
              <a:t>; maintain and strengthen in situ and </a:t>
            </a:r>
            <a:r>
              <a:rPr lang="en-US" sz="1200" b="1" i="1" dirty="0">
                <a:solidFill>
                  <a:schemeClr val="tx2">
                    <a:lumMod val="60000"/>
                    <a:lumOff val="40000"/>
                  </a:schemeClr>
                </a:solidFill>
              </a:rPr>
              <a:t>remotely-sensed earth </a:t>
            </a:r>
            <a:r>
              <a:rPr lang="en-US" sz="1200" i="1" dirty="0"/>
              <a:t>and climate </a:t>
            </a:r>
            <a:r>
              <a:rPr lang="en-US" sz="1200" b="1" i="1" dirty="0">
                <a:solidFill>
                  <a:schemeClr val="tx2">
                    <a:lumMod val="60000"/>
                    <a:lumOff val="40000"/>
                  </a:schemeClr>
                </a:solidFill>
              </a:rPr>
              <a:t>observations</a:t>
            </a:r>
            <a:r>
              <a:rPr lang="en-US" sz="1200" i="1" dirty="0"/>
              <a:t>; and strengthen the utilization of media, including social media, traditional media, big data and mobile phone networks, to support national measures for successful disaster risk communication, as appropriate and in accordance with national laws;</a:t>
            </a:r>
          </a:p>
          <a:p>
            <a:pPr marL="0" indent="0">
              <a:buNone/>
            </a:pPr>
            <a:endParaRPr lang="en-US" sz="800" i="1" dirty="0"/>
          </a:p>
          <a:p>
            <a:pPr marL="0" indent="0">
              <a:buNone/>
            </a:pPr>
            <a:r>
              <a:rPr lang="en-US" sz="1200" i="1" dirty="0"/>
              <a:t>(g) To </a:t>
            </a:r>
            <a:r>
              <a:rPr lang="en-US" sz="1200" i="1" dirty="0">
                <a:solidFill>
                  <a:srgbClr val="FF0000"/>
                </a:solidFill>
              </a:rPr>
              <a:t>enhance the scientific and technical work </a:t>
            </a:r>
            <a:r>
              <a:rPr lang="en-US" sz="1200" i="1" dirty="0"/>
              <a:t>on disaster risk reduction and its mobilization through the coordination of existing networks and scientific research institutions at all levels and in all regions, with the support of the United Nations Office for Disaster Risk Reduction Scientific and Technical Advisory Group, in order to strengthen the evidence-base in support of the implementation of the present </a:t>
            </a:r>
            <a:r>
              <a:rPr lang="en-US" sz="1200" i="1" dirty="0" smtClean="0"/>
              <a:t>Framework </a:t>
            </a:r>
            <a:r>
              <a:rPr lang="en-US" sz="1200" i="1" dirty="0"/>
              <a:t>[…]; disseminate risk information with the </a:t>
            </a:r>
            <a:r>
              <a:rPr lang="en-US" sz="1200" i="1" dirty="0">
                <a:solidFill>
                  <a:srgbClr val="FF0000"/>
                </a:solidFill>
              </a:rPr>
              <a:t>best use </a:t>
            </a:r>
            <a:r>
              <a:rPr lang="en-US" sz="1200" i="1" dirty="0"/>
              <a:t>of </a:t>
            </a:r>
            <a:r>
              <a:rPr lang="en-US" sz="1200" b="1" i="1" dirty="0">
                <a:solidFill>
                  <a:schemeClr val="tx2">
                    <a:lumMod val="60000"/>
                    <a:lumOff val="40000"/>
                  </a:schemeClr>
                </a:solidFill>
              </a:rPr>
              <a:t>geospatial information </a:t>
            </a:r>
            <a:r>
              <a:rPr lang="en-US" sz="1200" i="1" dirty="0"/>
              <a:t>technology; provide guidance on methodologies and standards for risk assessments, disaster risk modelling and the use of data; identify research and technology gaps and set recommendations for research priority areas in disaster risk reduction; promote and support the availability and application of science and technology to </a:t>
            </a:r>
            <a:r>
              <a:rPr lang="en-US" sz="1200" i="1" dirty="0" smtClean="0"/>
              <a:t>decision-making</a:t>
            </a:r>
            <a:r>
              <a:rPr lang="en-US" sz="1200" i="1" dirty="0"/>
              <a:t> […]</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Extracts from the </a:t>
            </a:r>
            <a:r>
              <a:rPr lang="en-US" dirty="0"/>
              <a:t>S</a:t>
            </a:r>
            <a:r>
              <a:rPr lang="en-US" dirty="0" smtClean="0"/>
              <a:t>endai Framework</a:t>
            </a:r>
            <a:endParaRPr lang="en-US" dirty="0"/>
          </a:p>
        </p:txBody>
      </p:sp>
    </p:spTree>
    <p:extLst>
      <p:ext uri="{BB962C8B-B14F-4D97-AF65-F5344CB8AC3E}">
        <p14:creationId xmlns:p14="http://schemas.microsoft.com/office/powerpoint/2010/main" val="112871644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839200" cy="2362200"/>
          </a:xfrm>
        </p:spPr>
        <p:txBody>
          <a:bodyPr/>
          <a:lstStyle/>
          <a:p>
            <a:r>
              <a:rPr lang="en-CA" sz="1700" i="1" dirty="0" smtClean="0"/>
              <a:t>Three thematic pilots (floods, seismic hazards, volcanoes) approved April 2014 to run until end 2017.</a:t>
            </a:r>
          </a:p>
          <a:p>
            <a:r>
              <a:rPr lang="en-CA" sz="1700" i="1" dirty="0" smtClean="0"/>
              <a:t>Recovery Observatory approved November 2014 – demonstrator with World Bank/GFDRR and Government of Malawi began March 2016.</a:t>
            </a:r>
          </a:p>
          <a:p>
            <a:r>
              <a:rPr lang="en-CA" sz="1700" i="1" dirty="0" smtClean="0"/>
              <a:t>Fourth thematic pilot on landslides approved November 2015.</a:t>
            </a:r>
          </a:p>
          <a:p>
            <a:r>
              <a:rPr lang="en-CA" sz="1700" i="1" dirty="0" smtClean="0"/>
              <a:t>Pilots and RO meaningfully demonstrate how satellite EO contributes to all DRM phases</a:t>
            </a:r>
            <a:r>
              <a:rPr lang="en-US" sz="1700" i="1" dirty="0" smtClean="0"/>
              <a:t>, </a:t>
            </a:r>
            <a:r>
              <a:rPr lang="en-US" sz="1700" i="1" dirty="0"/>
              <a:t>with strong user involvement</a:t>
            </a:r>
            <a:r>
              <a:rPr lang="en-CA" sz="1700" i="1" dirty="0" smtClean="0"/>
              <a:t>.</a:t>
            </a:r>
          </a:p>
          <a:p>
            <a:pPr marL="0" indent="0">
              <a:buNone/>
            </a:pPr>
            <a:endParaRPr lang="en-CA" i="1" dirty="0"/>
          </a:p>
          <a:p>
            <a:pPr marL="0" indent="0">
              <a:buNone/>
            </a:pPr>
            <a:endParaRPr lang="en-CA" i="1" dirty="0" smtClean="0"/>
          </a:p>
          <a:p>
            <a:pPr marL="0" indent="0">
              <a:buNone/>
            </a:pPr>
            <a:endParaRPr lang="en-CA" i="1" dirty="0"/>
          </a:p>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Disaster Risk Management Pilots</a:t>
            </a:r>
            <a:endParaRPr lang="en-US" dirty="0"/>
          </a:p>
        </p:txBody>
      </p:sp>
      <p:pic>
        <p:nvPicPr>
          <p:cNvPr id="6" name="Picture 2" descr="http://floodobservatory.colorado.edu/GlobalFloodplains/2015USA4314.jpg"/>
          <p:cNvPicPr>
            <a:picLocks noChangeAspect="1" noChangeArrowheads="1"/>
          </p:cNvPicPr>
          <p:nvPr/>
        </p:nvPicPr>
        <p:blipFill>
          <a:blip r:embed="rId3" cstate="print"/>
          <a:srcRect/>
          <a:stretch>
            <a:fillRect/>
          </a:stretch>
        </p:blipFill>
        <p:spPr bwMode="auto">
          <a:xfrm>
            <a:off x="152400" y="3581400"/>
            <a:ext cx="2514600" cy="2943523"/>
          </a:xfrm>
          <a:prstGeom prst="rect">
            <a:avLst/>
          </a:prstGeom>
          <a:noFill/>
          <a:ln>
            <a:solidFill>
              <a:schemeClr val="tx1"/>
            </a:solidFill>
          </a:ln>
        </p:spPr>
      </p:pic>
      <p:pic>
        <p:nvPicPr>
          <p:cNvPr id="7" name="Picture 6" descr="Screen Shot 2016-03-01 at 16.42.5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3429000"/>
            <a:ext cx="4045745" cy="2686739"/>
          </a:xfrm>
          <a:prstGeom prst="rect">
            <a:avLst/>
          </a:prstGeom>
          <a:ln>
            <a:solidFill>
              <a:schemeClr val="tx1"/>
            </a:solidFill>
          </a:ln>
        </p:spPr>
      </p:pic>
      <p:pic>
        <p:nvPicPr>
          <p:cNvPr id="8" name="Espace réservé du contenu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3352800"/>
            <a:ext cx="3733800" cy="2885887"/>
          </a:xfrm>
          <a:prstGeom prst="rect">
            <a:avLst/>
          </a:prstGeom>
          <a:ln>
            <a:solidFill>
              <a:schemeClr val="tx1"/>
            </a:solidFill>
          </a:ln>
        </p:spPr>
      </p:pic>
      <p:pic>
        <p:nvPicPr>
          <p:cNvPr id="9" name="Image 9"/>
          <p:cNvPicPr/>
          <p:nvPr/>
        </p:nvPicPr>
        <p:blipFill>
          <a:blip r:embed="rId6" cstate="email">
            <a:extLst>
              <a:ext uri="{28A0092B-C50C-407E-A947-70E740481C1C}">
                <a14:useLocalDpi xmlns:a14="http://schemas.microsoft.com/office/drawing/2010/main"/>
              </a:ext>
            </a:extLst>
          </a:blip>
          <a:srcRect/>
          <a:stretch>
            <a:fillRect/>
          </a:stretch>
        </p:blipFill>
        <p:spPr bwMode="auto">
          <a:xfrm>
            <a:off x="3015290" y="4876800"/>
            <a:ext cx="6052510" cy="1683912"/>
          </a:xfrm>
          <a:prstGeom prst="rect">
            <a:avLst/>
          </a:prstGeom>
          <a:noFill/>
          <a:ln w="9525">
            <a:solidFill>
              <a:schemeClr val="tx1"/>
            </a:solidFill>
            <a:miter lim="800000"/>
            <a:headEnd/>
            <a:tailEnd/>
          </a:ln>
        </p:spPr>
      </p:pic>
      <p:sp>
        <p:nvSpPr>
          <p:cNvPr id="4" name="TextBox 3"/>
          <p:cNvSpPr txBox="1"/>
          <p:nvPr/>
        </p:nvSpPr>
        <p:spPr>
          <a:xfrm>
            <a:off x="3224974" y="6629400"/>
            <a:ext cx="5627857"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002569"/>
                </a:solidFill>
                <a:effectLst/>
                <a:uFillTx/>
              </a:rPr>
              <a:t>Photos: Brackenridge Mississippi Floods (DFO), TSX data on </a:t>
            </a:r>
            <a:r>
              <a:rPr kumimoji="0" lang="en-US" sz="900" b="0" i="0" u="none" strike="noStrike" cap="none" spc="0" normalizeH="0" baseline="0" dirty="0" err="1" smtClean="0">
                <a:ln>
                  <a:noFill/>
                </a:ln>
                <a:solidFill>
                  <a:srgbClr val="002569"/>
                </a:solidFill>
                <a:effectLst/>
                <a:uFillTx/>
              </a:rPr>
              <a:t>Reventador</a:t>
            </a:r>
            <a:r>
              <a:rPr kumimoji="0" lang="en-US" sz="900" b="0" i="0" u="none" strike="noStrike" cap="none" spc="0" normalizeH="0" baseline="0" dirty="0" smtClean="0">
                <a:ln>
                  <a:noFill/>
                </a:ln>
                <a:solidFill>
                  <a:srgbClr val="002569"/>
                </a:solidFill>
                <a:effectLst/>
                <a:uFillTx/>
              </a:rPr>
              <a:t>, </a:t>
            </a:r>
            <a:r>
              <a:rPr kumimoji="0" lang="en-US" sz="900" b="0" i="0" u="none" strike="noStrike" cap="none" spc="0" normalizeH="0" baseline="0" dirty="0" err="1" smtClean="0">
                <a:ln>
                  <a:noFill/>
                </a:ln>
                <a:solidFill>
                  <a:srgbClr val="002569"/>
                </a:solidFill>
                <a:effectLst/>
                <a:uFillTx/>
              </a:rPr>
              <a:t>ISTerre</a:t>
            </a:r>
            <a:r>
              <a:rPr kumimoji="0" lang="en-US" sz="900" b="0" i="0" u="none" strike="noStrike" cap="none" spc="0" normalizeH="0" baseline="0" dirty="0" smtClean="0">
                <a:ln>
                  <a:noFill/>
                </a:ln>
                <a:solidFill>
                  <a:srgbClr val="002569"/>
                </a:solidFill>
                <a:effectLst/>
                <a:uFillTx/>
              </a:rPr>
              <a:t> (</a:t>
            </a:r>
            <a:r>
              <a:rPr kumimoji="0" lang="en-US" sz="900" b="0" i="0" u="none" strike="noStrike" cap="none" spc="0" normalizeH="0" baseline="0" dirty="0" err="1" smtClean="0">
                <a:ln>
                  <a:noFill/>
                </a:ln>
                <a:solidFill>
                  <a:srgbClr val="002569"/>
                </a:solidFill>
                <a:effectLst/>
                <a:uFillTx/>
              </a:rPr>
              <a:t>visco</a:t>
            </a:r>
            <a:r>
              <a:rPr kumimoji="0" lang="en-US" sz="900" b="0" i="0" u="none" strike="noStrike" cap="none" spc="0" normalizeH="0" baseline="0" dirty="0" smtClean="0">
                <a:ln>
                  <a:noFill/>
                </a:ln>
                <a:solidFill>
                  <a:srgbClr val="002569"/>
                </a:solidFill>
                <a:effectLst/>
                <a:uFillTx/>
              </a:rPr>
              <a:t>-elasticity in Tibet) , </a:t>
            </a:r>
            <a:endParaRPr kumimoji="0" lang="en-US" sz="9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01068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4917229" y="1828800"/>
            <a:ext cx="4116861" cy="4343400"/>
            <a:chOff x="0" y="0"/>
            <a:chExt cx="3958429" cy="3842005"/>
          </a:xfrm>
        </p:grpSpPr>
        <p:pic>
          <p:nvPicPr>
            <p:cNvPr id="7" name="Picture 2"/>
            <p:cNvPicPr>
              <a:picLocks noChangeAspect="1" noChangeArrowheads="1"/>
            </p:cNvPicPr>
            <p:nvPr/>
          </p:nvPicPr>
          <p:blipFill>
            <a:blip r:embed="rId3" cstate="print"/>
            <a:srcRect r="56710"/>
            <a:stretch>
              <a:fillRect/>
            </a:stretch>
          </p:blipFill>
          <p:spPr bwMode="auto">
            <a:xfrm>
              <a:off x="0" y="0"/>
              <a:ext cx="3958429" cy="3243649"/>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t="33299" r="56721" b="13336"/>
            <a:stretch>
              <a:fillRect/>
            </a:stretch>
          </p:blipFill>
          <p:spPr bwMode="auto">
            <a:xfrm>
              <a:off x="1006" y="2111057"/>
              <a:ext cx="3957423" cy="1730948"/>
            </a:xfrm>
            <a:prstGeom prst="rect">
              <a:avLst/>
            </a:prstGeom>
            <a:noFill/>
            <a:ln w="9525">
              <a:noFill/>
              <a:miter lim="800000"/>
              <a:headEnd/>
              <a:tailEnd/>
            </a:ln>
          </p:spPr>
        </p:pic>
      </p:grpSp>
      <p:sp>
        <p:nvSpPr>
          <p:cNvPr id="2" name="Content Placeholder 1"/>
          <p:cNvSpPr>
            <a:spLocks noGrp="1"/>
          </p:cNvSpPr>
          <p:nvPr>
            <p:ph sz="quarter" idx="10"/>
          </p:nvPr>
        </p:nvSpPr>
        <p:spPr>
          <a:xfrm>
            <a:off x="0" y="1066800"/>
            <a:ext cx="4918275" cy="5715000"/>
          </a:xfrm>
        </p:spPr>
        <p:txBody>
          <a:bodyPr/>
          <a:lstStyle/>
          <a:p>
            <a:pPr marL="0" indent="0">
              <a:lnSpc>
                <a:spcPct val="120000"/>
              </a:lnSpc>
              <a:buNone/>
            </a:pPr>
            <a:r>
              <a:rPr lang="en-CA" sz="1800" b="1" i="1" dirty="0" smtClean="0"/>
              <a:t>Leads: </a:t>
            </a:r>
            <a:r>
              <a:rPr lang="en-CA" sz="1800" i="1" dirty="0" smtClean="0"/>
              <a:t>NASA, NOAA</a:t>
            </a:r>
          </a:p>
          <a:p>
            <a:pPr marL="0" indent="0">
              <a:lnSpc>
                <a:spcPct val="120000"/>
              </a:lnSpc>
              <a:buNone/>
            </a:pPr>
            <a:r>
              <a:rPr lang="en-CA" sz="1800" b="1" i="1" dirty="0" smtClean="0"/>
              <a:t>Key users/stakeholders: </a:t>
            </a:r>
            <a:r>
              <a:rPr lang="en-CA" sz="1800" i="1" dirty="0" smtClean="0"/>
              <a:t>National disaster management agencies, hydrological departments, river commissions, regional and national met organisations.</a:t>
            </a:r>
          </a:p>
          <a:p>
            <a:pPr marL="0" indent="0">
              <a:lnSpc>
                <a:spcPct val="120000"/>
              </a:lnSpc>
              <a:buNone/>
            </a:pPr>
            <a:r>
              <a:rPr lang="en-CA" sz="1800" b="1" i="1" dirty="0" smtClean="0"/>
              <a:t>Achievements: </a:t>
            </a:r>
            <a:r>
              <a:rPr lang="en-CA" sz="1800" i="1" dirty="0"/>
              <a:t>R</a:t>
            </a:r>
            <a:r>
              <a:rPr lang="en-CA" sz="1800" i="1" dirty="0" smtClean="0"/>
              <a:t>egional flood “dashboards” in Caribbean, Southern Africa and Mekong; capacity development in Southern Africa.</a:t>
            </a:r>
          </a:p>
          <a:p>
            <a:pPr marL="0" indent="0">
              <a:lnSpc>
                <a:spcPct val="120000"/>
              </a:lnSpc>
              <a:buNone/>
            </a:pPr>
            <a:r>
              <a:rPr lang="en-CA" sz="1800" b="1" i="1" dirty="0" smtClean="0">
                <a:solidFill>
                  <a:srgbClr val="FF0000"/>
                </a:solidFill>
              </a:rPr>
              <a:t>SF linkage:</a:t>
            </a:r>
            <a:r>
              <a:rPr lang="en-CA" sz="1800" i="1" dirty="0" smtClean="0">
                <a:solidFill>
                  <a:srgbClr val="FF0000"/>
                </a:solidFill>
              </a:rPr>
              <a:t> Floods most prevalent disaster globally; </a:t>
            </a:r>
            <a:r>
              <a:rPr lang="en-US" sz="1800" i="1" dirty="0" smtClean="0">
                <a:solidFill>
                  <a:srgbClr val="FF0000"/>
                </a:solidFill>
              </a:rPr>
              <a:t>Demonstrates </a:t>
            </a:r>
            <a:r>
              <a:rPr lang="en-US" sz="1800" i="1" dirty="0">
                <a:solidFill>
                  <a:srgbClr val="FF0000"/>
                </a:solidFill>
              </a:rPr>
              <a:t>effective application of EO to the full cycle of flood </a:t>
            </a:r>
            <a:r>
              <a:rPr lang="en-US" sz="1800" i="1" dirty="0" smtClean="0">
                <a:solidFill>
                  <a:srgbClr val="FF0000"/>
                </a:solidFill>
              </a:rPr>
              <a:t>management at all scale</a:t>
            </a:r>
            <a:r>
              <a:rPr lang="en-CA" sz="1800" i="1" dirty="0" smtClean="0">
                <a:solidFill>
                  <a:srgbClr val="FF0000"/>
                </a:solidFill>
              </a:rPr>
              <a:t>; </a:t>
            </a:r>
            <a:r>
              <a:rPr lang="en-US" sz="1800" i="1" dirty="0" smtClean="0">
                <a:solidFill>
                  <a:srgbClr val="FF0000"/>
                </a:solidFill>
              </a:rPr>
              <a:t>flood </a:t>
            </a:r>
            <a:r>
              <a:rPr lang="en-US" sz="1800" i="1" dirty="0">
                <a:solidFill>
                  <a:srgbClr val="FF0000"/>
                </a:solidFill>
              </a:rPr>
              <a:t>products converted to GIS layers and distributed via application programming interface (API</a:t>
            </a:r>
            <a:r>
              <a:rPr lang="en-US" sz="1800" i="1" dirty="0" smtClean="0">
                <a:solidFill>
                  <a:srgbClr val="FF0000"/>
                </a:solidFill>
              </a:rPr>
              <a:t>); Several outreach activities</a:t>
            </a:r>
            <a:r>
              <a:rPr lang="en-CA" sz="1800" i="1" dirty="0" smtClean="0">
                <a:solidFill>
                  <a:srgbClr val="FF0000"/>
                </a:solidFill>
              </a:rPr>
              <a:t>.</a:t>
            </a:r>
            <a:endParaRPr lang="en-US" sz="1800" dirty="0" smtClean="0">
              <a:solidFill>
                <a:srgbClr val="FF0000"/>
              </a:solidFill>
            </a:endParaRPr>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Flood Pilot</a:t>
            </a:r>
            <a:endParaRPr lang="en-US" dirty="0"/>
          </a:p>
        </p:txBody>
      </p:sp>
      <p:sp>
        <p:nvSpPr>
          <p:cNvPr id="4" name="Rectangle 3"/>
          <p:cNvSpPr/>
          <p:nvPr/>
        </p:nvSpPr>
        <p:spPr>
          <a:xfrm>
            <a:off x="4917228" y="1828800"/>
            <a:ext cx="4116861" cy="4343400"/>
          </a:xfrm>
          <a:prstGeom prst="rect">
            <a:avLst/>
          </a:prstGeom>
          <a:noFill/>
          <a:ln w="9525"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00234043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1066800"/>
            <a:ext cx="4953000" cy="5486400"/>
          </a:xfrm>
        </p:spPr>
        <p:txBody>
          <a:bodyPr/>
          <a:lstStyle/>
          <a:p>
            <a:pPr marL="0" indent="0">
              <a:lnSpc>
                <a:spcPct val="120000"/>
              </a:lnSpc>
              <a:buNone/>
            </a:pPr>
            <a:r>
              <a:rPr lang="en-CA" sz="1800" b="1" i="1" dirty="0" smtClean="0"/>
              <a:t>Leads: </a:t>
            </a:r>
            <a:r>
              <a:rPr lang="en-CA" sz="1800" i="1" dirty="0" smtClean="0"/>
              <a:t>USGS, ASI</a:t>
            </a:r>
          </a:p>
          <a:p>
            <a:pPr marL="0" indent="0">
              <a:lnSpc>
                <a:spcPct val="120000"/>
              </a:lnSpc>
              <a:buNone/>
            </a:pPr>
            <a:r>
              <a:rPr lang="en-CA" sz="1800" b="1" i="1" dirty="0" smtClean="0"/>
              <a:t>Key users/stakeholders: </a:t>
            </a:r>
            <a:r>
              <a:rPr lang="en-CA" sz="1800" i="1" dirty="0"/>
              <a:t>N</a:t>
            </a:r>
            <a:r>
              <a:rPr lang="en-CA" sz="1800" i="1" dirty="0" smtClean="0"/>
              <a:t>ational volcano observatories, national civil protection agencies, Washington and Buenos Aires VAACs.</a:t>
            </a:r>
          </a:p>
          <a:p>
            <a:pPr marL="0" indent="0">
              <a:lnSpc>
                <a:spcPct val="120000"/>
              </a:lnSpc>
              <a:buNone/>
            </a:pPr>
            <a:r>
              <a:rPr lang="en-CA" sz="1800" b="1" i="1" dirty="0" smtClean="0"/>
              <a:t>Achievements: </a:t>
            </a:r>
            <a:r>
              <a:rPr lang="en-CA" sz="1800" i="1" dirty="0"/>
              <a:t>D</a:t>
            </a:r>
            <a:r>
              <a:rPr lang="en-CA" sz="1800" i="1" dirty="0" smtClean="0"/>
              <a:t>emonstrated value of on-going SAR monitoring and integration of various satellite observations to achieve a complete integrated picture.</a:t>
            </a:r>
          </a:p>
          <a:p>
            <a:pPr marL="0" indent="0">
              <a:lnSpc>
                <a:spcPct val="120000"/>
              </a:lnSpc>
              <a:buNone/>
            </a:pPr>
            <a:r>
              <a:rPr lang="en-CA" sz="1800" b="1" i="1" dirty="0" smtClean="0">
                <a:solidFill>
                  <a:srgbClr val="FF0000"/>
                </a:solidFill>
              </a:rPr>
              <a:t>SF linkage</a:t>
            </a:r>
            <a:r>
              <a:rPr lang="en-CA" sz="1800" b="1" i="1" dirty="0">
                <a:solidFill>
                  <a:srgbClr val="FF0000"/>
                </a:solidFill>
              </a:rPr>
              <a:t>:</a:t>
            </a:r>
            <a:r>
              <a:rPr lang="en-CA" sz="1800" i="1" dirty="0">
                <a:solidFill>
                  <a:srgbClr val="FF0000"/>
                </a:solidFill>
              </a:rPr>
              <a:t> P</a:t>
            </a:r>
            <a:r>
              <a:rPr lang="en-CA" sz="1800" i="1" dirty="0" smtClean="0">
                <a:solidFill>
                  <a:srgbClr val="FF0000"/>
                </a:solidFill>
              </a:rPr>
              <a:t>ilot demonstrates clear, measurable ability to reduce risk; </a:t>
            </a:r>
            <a:r>
              <a:rPr lang="en-US" sz="1800" i="1" dirty="0">
                <a:solidFill>
                  <a:srgbClr val="FF0000"/>
                </a:solidFill>
              </a:rPr>
              <a:t>D</a:t>
            </a:r>
            <a:r>
              <a:rPr lang="en-US" sz="1800" i="1" dirty="0" smtClean="0">
                <a:solidFill>
                  <a:srgbClr val="FF0000"/>
                </a:solidFill>
              </a:rPr>
              <a:t>emonstrates </a:t>
            </a:r>
            <a:r>
              <a:rPr lang="en-US" sz="1800" i="1" dirty="0">
                <a:solidFill>
                  <a:srgbClr val="FF0000"/>
                </a:solidFill>
              </a:rPr>
              <a:t>efficiency of EO-based monitoring methodologies as a complement to in situ measurements; </a:t>
            </a:r>
            <a:r>
              <a:rPr lang="en-US" sz="1800" i="1" dirty="0" smtClean="0">
                <a:solidFill>
                  <a:srgbClr val="FF0000"/>
                </a:solidFill>
              </a:rPr>
              <a:t>Capacity building for use of EO data in volcanic observatories in Latina America.</a:t>
            </a:r>
            <a:endParaRPr lang="en-US" sz="1800" dirty="0">
              <a:solidFill>
                <a:srgbClr val="FF0000"/>
              </a:solidFill>
            </a:endParaRPr>
          </a:p>
          <a:p>
            <a:pPr marL="0" indent="0">
              <a:lnSpc>
                <a:spcPct val="120000"/>
              </a:lnSpc>
              <a:buNone/>
            </a:pPr>
            <a:endParaRPr lang="en-US" sz="1800"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Volcano Pilot</a:t>
            </a:r>
            <a:endParaRPr lang="en-US" dirty="0"/>
          </a:p>
        </p:txBody>
      </p:sp>
      <p:pic>
        <p:nvPicPr>
          <p:cNvPr id="6" name="Picture 5" descr="110415-110509.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6800" y="1269525"/>
            <a:ext cx="4038600" cy="3531075"/>
          </a:xfrm>
          <a:prstGeom prst="rect">
            <a:avLst/>
          </a:prstGeom>
          <a:ln>
            <a:solidFill>
              <a:schemeClr val="tx1"/>
            </a:solidFill>
          </a:ln>
        </p:spPr>
      </p:pic>
      <p:pic>
        <p:nvPicPr>
          <p:cNvPr id="7" name="Picture 6" descr="1c0ae2205709722b62e843abc0471a55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9524" y="3337452"/>
            <a:ext cx="2138276" cy="2682348"/>
          </a:xfrm>
          <a:prstGeom prst="rect">
            <a:avLst/>
          </a:prstGeom>
          <a:ln>
            <a:solidFill>
              <a:schemeClr val="tx1"/>
            </a:solidFill>
          </a:ln>
        </p:spPr>
      </p:pic>
      <p:sp>
        <p:nvSpPr>
          <p:cNvPr id="8" name="TextBox 7"/>
          <p:cNvSpPr txBox="1"/>
          <p:nvPr/>
        </p:nvSpPr>
        <p:spPr>
          <a:xfrm>
            <a:off x="5334001" y="6044627"/>
            <a:ext cx="373379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rtl="0" latinLnBrk="1" hangingPunct="0"/>
            <a:r>
              <a:rPr lang="en-US" sz="1600" i="1" dirty="0">
                <a:latin typeface="+mj-lt"/>
              </a:rPr>
              <a:t>RADARSAT-2 observations lead to new monitoring stations being </a:t>
            </a:r>
            <a:r>
              <a:rPr lang="en-US" sz="1600" i="1" dirty="0" smtClean="0">
                <a:latin typeface="+mj-lt"/>
              </a:rPr>
              <a:t>installed</a:t>
            </a:r>
            <a:endParaRPr lang="en-US" sz="1600" i="1" dirty="0">
              <a:latin typeface="+mj-lt"/>
            </a:endParaRPr>
          </a:p>
        </p:txBody>
      </p:sp>
    </p:spTree>
    <p:extLst>
      <p:ext uri="{BB962C8B-B14F-4D97-AF65-F5344CB8AC3E}">
        <p14:creationId xmlns:p14="http://schemas.microsoft.com/office/powerpoint/2010/main" val="320919219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1143000"/>
            <a:ext cx="5257800" cy="5410200"/>
          </a:xfrm>
        </p:spPr>
        <p:txBody>
          <a:bodyPr/>
          <a:lstStyle/>
          <a:p>
            <a:pPr marL="0" indent="0">
              <a:lnSpc>
                <a:spcPct val="120000"/>
              </a:lnSpc>
              <a:buNone/>
            </a:pPr>
            <a:r>
              <a:rPr lang="en-CA" sz="1800" b="1" i="1" dirty="0"/>
              <a:t>Leads</a:t>
            </a:r>
            <a:r>
              <a:rPr lang="en-CA" sz="1800" b="1" i="1" dirty="0" smtClean="0"/>
              <a:t>: </a:t>
            </a:r>
            <a:r>
              <a:rPr lang="en-CA" sz="1800" i="1" dirty="0" smtClean="0"/>
              <a:t>ESA, INGV (Italy)</a:t>
            </a:r>
            <a:endParaRPr lang="en-CA" sz="1800" i="1" dirty="0"/>
          </a:p>
          <a:p>
            <a:pPr marL="0" indent="0">
              <a:lnSpc>
                <a:spcPct val="120000"/>
              </a:lnSpc>
              <a:buNone/>
            </a:pPr>
            <a:r>
              <a:rPr lang="en-CA" sz="1800" b="1" i="1" dirty="0"/>
              <a:t>Key users/stakeholders</a:t>
            </a:r>
            <a:r>
              <a:rPr lang="en-CA" sz="1800" b="1" i="1" dirty="0" smtClean="0"/>
              <a:t>: </a:t>
            </a:r>
            <a:r>
              <a:rPr lang="en-CA" sz="1800" i="1" dirty="0"/>
              <a:t>N</a:t>
            </a:r>
            <a:r>
              <a:rPr lang="en-CA" sz="1800" i="1" dirty="0" smtClean="0"/>
              <a:t>ational civil protection agencies, science/</a:t>
            </a:r>
            <a:r>
              <a:rPr lang="en-CA" sz="1800" i="1" dirty="0" err="1" smtClean="0"/>
              <a:t>geohazard</a:t>
            </a:r>
            <a:r>
              <a:rPr lang="en-CA" sz="1800" i="1" dirty="0" smtClean="0"/>
              <a:t> agencies in affected countries.</a:t>
            </a:r>
            <a:endParaRPr lang="en-CA" sz="1800" i="1" dirty="0"/>
          </a:p>
          <a:p>
            <a:pPr marL="0" indent="0">
              <a:lnSpc>
                <a:spcPct val="120000"/>
              </a:lnSpc>
              <a:buNone/>
            </a:pPr>
            <a:r>
              <a:rPr lang="en-CA" sz="1800" b="1" i="1" dirty="0"/>
              <a:t>Achievements</a:t>
            </a:r>
            <a:r>
              <a:rPr lang="en-CA" sz="1800" b="1" i="1" dirty="0" smtClean="0"/>
              <a:t>: </a:t>
            </a:r>
            <a:r>
              <a:rPr lang="en-CA" sz="1800" i="1" dirty="0"/>
              <a:t>G</a:t>
            </a:r>
            <a:r>
              <a:rPr lang="en-CA" sz="1800" i="1" dirty="0" smtClean="0"/>
              <a:t>lobal EO-based strain map; demonstrated value of rapid satellite-based science products after events for improved fault mapping and hazard understanding; integrated CEOS satellite data in </a:t>
            </a:r>
            <a:r>
              <a:rPr lang="en-CA" sz="1800" i="1" dirty="0" err="1" smtClean="0"/>
              <a:t>Geohazards</a:t>
            </a:r>
            <a:r>
              <a:rPr lang="en-CA" sz="1800" i="1" dirty="0" smtClean="0"/>
              <a:t> Exploitation Platform (GEP).</a:t>
            </a:r>
            <a:endParaRPr lang="en-CA" sz="1800" i="1" dirty="0"/>
          </a:p>
          <a:p>
            <a:pPr marL="0" indent="0">
              <a:buNone/>
            </a:pPr>
            <a:r>
              <a:rPr lang="en-CA" sz="1800" b="1" i="1" dirty="0" smtClean="0">
                <a:solidFill>
                  <a:srgbClr val="FF0000"/>
                </a:solidFill>
              </a:rPr>
              <a:t>SF linkage</a:t>
            </a:r>
            <a:r>
              <a:rPr lang="en-CA" sz="1800" b="1" i="1" dirty="0">
                <a:solidFill>
                  <a:srgbClr val="FF0000"/>
                </a:solidFill>
              </a:rPr>
              <a:t>:</a:t>
            </a:r>
            <a:r>
              <a:rPr lang="en-CA" sz="1800" i="1" dirty="0">
                <a:solidFill>
                  <a:srgbClr val="FF0000"/>
                </a:solidFill>
              </a:rPr>
              <a:t> P</a:t>
            </a:r>
            <a:r>
              <a:rPr lang="en-CA" sz="1800" i="1" dirty="0" smtClean="0">
                <a:solidFill>
                  <a:srgbClr val="FF0000"/>
                </a:solidFill>
              </a:rPr>
              <a:t>ilot shows science products can improve hazard understanding, monitoring and support response; </a:t>
            </a:r>
            <a:r>
              <a:rPr lang="en-US" sz="1800" i="1" dirty="0">
                <a:solidFill>
                  <a:srgbClr val="FF0000"/>
                </a:solidFill>
              </a:rPr>
              <a:t>GEP </a:t>
            </a:r>
            <a:r>
              <a:rPr lang="en-US" sz="1800" i="1" dirty="0" smtClean="0">
                <a:solidFill>
                  <a:srgbClr val="FF0000"/>
                </a:solidFill>
              </a:rPr>
              <a:t>is a </a:t>
            </a:r>
            <a:r>
              <a:rPr lang="en-US" sz="1800" i="1" dirty="0">
                <a:solidFill>
                  <a:srgbClr val="FF0000"/>
                </a:solidFill>
              </a:rPr>
              <a:t>tool for the </a:t>
            </a:r>
            <a:r>
              <a:rPr lang="en-US" sz="1800" i="1" dirty="0" err="1">
                <a:solidFill>
                  <a:srgbClr val="FF0000"/>
                </a:solidFill>
              </a:rPr>
              <a:t>geohazards</a:t>
            </a:r>
            <a:r>
              <a:rPr lang="en-US" sz="1800" i="1" dirty="0">
                <a:solidFill>
                  <a:srgbClr val="FF0000"/>
                </a:solidFill>
              </a:rPr>
              <a:t> community for accessing and sharing EO data and products including product generation though Cloud based hosted processing</a:t>
            </a:r>
            <a:r>
              <a:rPr lang="en-CA" sz="1800" i="1" dirty="0" smtClean="0">
                <a:solidFill>
                  <a:srgbClr val="FF0000"/>
                </a:solidFill>
              </a:rPr>
              <a:t>.</a:t>
            </a:r>
            <a:endParaRPr lang="en-US" sz="1800" dirty="0">
              <a:solidFill>
                <a:srgbClr val="FF0000"/>
              </a:solidFill>
            </a:endParaRPr>
          </a:p>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Seismic </a:t>
            </a:r>
            <a:r>
              <a:rPr lang="en-US" dirty="0"/>
              <a:t>H</a:t>
            </a:r>
            <a:r>
              <a:rPr lang="en-US" dirty="0" smtClean="0"/>
              <a:t>azards Pilot</a:t>
            </a:r>
            <a:endParaRPr lang="en-US" dirty="0"/>
          </a:p>
        </p:txBody>
      </p:sp>
      <p:pic>
        <p:nvPicPr>
          <p:cNvPr id="1026" name="Picture 2" descr="C:\Users\schalifoux\Desktop\lefkada_S1_wra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286" y="1303337"/>
            <a:ext cx="3655663" cy="5249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707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1066800"/>
            <a:ext cx="5257800" cy="5486400"/>
          </a:xfrm>
        </p:spPr>
        <p:txBody>
          <a:bodyPr/>
          <a:lstStyle/>
          <a:p>
            <a:pPr marL="0" indent="0">
              <a:lnSpc>
                <a:spcPct val="120000"/>
              </a:lnSpc>
              <a:buNone/>
            </a:pPr>
            <a:r>
              <a:rPr lang="en-CA" sz="1800" b="1" i="1" dirty="0"/>
              <a:t>Leads</a:t>
            </a:r>
            <a:r>
              <a:rPr lang="en-CA" sz="1800" b="1" i="1" dirty="0" smtClean="0"/>
              <a:t>:</a:t>
            </a:r>
            <a:r>
              <a:rPr lang="en-CA" sz="1800" i="1" dirty="0" smtClean="0"/>
              <a:t> CNES, GFDRR</a:t>
            </a:r>
            <a:endParaRPr lang="en-CA" sz="1800" i="1" dirty="0"/>
          </a:p>
          <a:p>
            <a:pPr marL="0" indent="0">
              <a:lnSpc>
                <a:spcPct val="120000"/>
              </a:lnSpc>
              <a:buNone/>
            </a:pPr>
            <a:r>
              <a:rPr lang="en-CA" sz="1800" b="1" i="1" dirty="0"/>
              <a:t>Key users/stakeholders</a:t>
            </a:r>
            <a:r>
              <a:rPr lang="en-CA" sz="1800" b="1" i="1" dirty="0" smtClean="0"/>
              <a:t>: </a:t>
            </a:r>
            <a:r>
              <a:rPr lang="en-CA" sz="1800" i="1" dirty="0" smtClean="0"/>
              <a:t>National government of recovery area (demonstrator – Malawi); World Bank, GFDRR, UNDP, UNOSAT. </a:t>
            </a:r>
            <a:endParaRPr lang="en-CA" sz="1800" i="1" dirty="0"/>
          </a:p>
          <a:p>
            <a:pPr marL="0" indent="0">
              <a:lnSpc>
                <a:spcPct val="120000"/>
              </a:lnSpc>
              <a:buNone/>
            </a:pPr>
            <a:r>
              <a:rPr lang="en-CA" sz="1800" b="1" i="1" dirty="0"/>
              <a:t>Achievements</a:t>
            </a:r>
            <a:r>
              <a:rPr lang="en-CA" sz="1800" b="1" i="1" dirty="0" smtClean="0"/>
              <a:t>:</a:t>
            </a:r>
            <a:r>
              <a:rPr lang="en-CA" sz="1800" i="1" dirty="0" smtClean="0"/>
              <a:t> Working partnership developed with GFDRR to deliver framework for satellite-based recovery planning and assessment; demonstrator Malawi 2016.</a:t>
            </a:r>
            <a:endParaRPr lang="en-CA" sz="1800" i="1" dirty="0"/>
          </a:p>
          <a:p>
            <a:pPr marL="0" indent="0">
              <a:lnSpc>
                <a:spcPct val="120000"/>
              </a:lnSpc>
              <a:buNone/>
            </a:pPr>
            <a:r>
              <a:rPr lang="en-CA" sz="1800" b="1" i="1" dirty="0" smtClean="0">
                <a:solidFill>
                  <a:srgbClr val="FF0000"/>
                </a:solidFill>
              </a:rPr>
              <a:t>SF linkage</a:t>
            </a:r>
            <a:r>
              <a:rPr lang="en-CA" sz="1800" b="1" i="1" dirty="0">
                <a:solidFill>
                  <a:srgbClr val="FF0000"/>
                </a:solidFill>
              </a:rPr>
              <a:t>:</a:t>
            </a:r>
            <a:r>
              <a:rPr lang="en-CA" sz="1800" i="1" dirty="0">
                <a:solidFill>
                  <a:srgbClr val="FF0000"/>
                </a:solidFill>
              </a:rPr>
              <a:t> </a:t>
            </a:r>
            <a:r>
              <a:rPr lang="en-CA" sz="1800" i="1" dirty="0" smtClean="0">
                <a:solidFill>
                  <a:srgbClr val="FF0000"/>
                </a:solidFill>
              </a:rPr>
              <a:t>RO strong tool to promote resilient recovery; </a:t>
            </a:r>
            <a:r>
              <a:rPr lang="en-US" sz="1800" i="1" dirty="0" smtClean="0">
                <a:solidFill>
                  <a:srgbClr val="FF0000"/>
                </a:solidFill>
              </a:rPr>
              <a:t>Validate applications, </a:t>
            </a:r>
            <a:r>
              <a:rPr lang="en-US" sz="1800" i="1" dirty="0">
                <a:solidFill>
                  <a:srgbClr val="FF0000"/>
                </a:solidFill>
              </a:rPr>
              <a:t>including development of specific tools tailored to provide easy access to data over affected </a:t>
            </a:r>
            <a:r>
              <a:rPr lang="en-US" sz="1800" i="1" dirty="0" smtClean="0">
                <a:solidFill>
                  <a:srgbClr val="FF0000"/>
                </a:solidFill>
              </a:rPr>
              <a:t>areas</a:t>
            </a:r>
            <a:r>
              <a:rPr lang="en-CA" sz="1800" i="1" dirty="0" smtClean="0">
                <a:solidFill>
                  <a:srgbClr val="FF0000"/>
                </a:solidFill>
              </a:rPr>
              <a:t>; </a:t>
            </a:r>
            <a:r>
              <a:rPr lang="en-US" sz="1800" i="1" dirty="0">
                <a:solidFill>
                  <a:srgbClr val="FF0000"/>
                </a:solidFill>
              </a:rPr>
              <a:t>Work with the recovery community to define a sustainable vision for increased use of satellite Earth observations in support of </a:t>
            </a:r>
            <a:r>
              <a:rPr lang="en-US" sz="1800" i="1" dirty="0" smtClean="0">
                <a:solidFill>
                  <a:srgbClr val="FF0000"/>
                </a:solidFill>
              </a:rPr>
              <a:t>recovery.</a:t>
            </a:r>
            <a:endParaRPr lang="en-US" sz="1800" dirty="0">
              <a:solidFill>
                <a:srgbClr val="FF0000"/>
              </a:solidFill>
            </a:endParaRPr>
          </a:p>
          <a:p>
            <a:pPr marL="0" indent="0">
              <a:lnSpc>
                <a:spcPct val="120000"/>
              </a:lnSpc>
              <a:buNone/>
            </a:pPr>
            <a:endParaRPr lang="en-US"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Recovery Observatory (RO)</a:t>
            </a:r>
            <a:endParaRPr lang="en-US" dirty="0"/>
          </a:p>
        </p:txBody>
      </p:sp>
      <p:pic>
        <p:nvPicPr>
          <p:cNvPr id="6" name="Image 9"/>
          <p:cNvPicPr>
            <a:picLocks noChangeAspect="1"/>
          </p:cNvPicPr>
          <p:nvPr/>
        </p:nvPicPr>
        <p:blipFill rotWithShape="1">
          <a:blip r:embed="rId3">
            <a:extLst>
              <a:ext uri="{28A0092B-C50C-407E-A947-70E740481C1C}">
                <a14:useLocalDpi xmlns:a14="http://schemas.microsoft.com/office/drawing/2010/main"/>
              </a:ext>
            </a:extLst>
          </a:blip>
          <a:srcRect l="-1" r="51945" b="9901"/>
          <a:stretch/>
        </p:blipFill>
        <p:spPr>
          <a:xfrm>
            <a:off x="5257800" y="1484082"/>
            <a:ext cx="3708271" cy="4764318"/>
          </a:xfrm>
          <a:prstGeom prst="rect">
            <a:avLst/>
          </a:prstGeom>
          <a:ln>
            <a:solidFill>
              <a:schemeClr val="tx1"/>
            </a:solidFill>
          </a:ln>
        </p:spPr>
      </p:pic>
    </p:spTree>
    <p:extLst>
      <p:ext uri="{BB962C8B-B14F-4D97-AF65-F5344CB8AC3E}">
        <p14:creationId xmlns:p14="http://schemas.microsoft.com/office/powerpoint/2010/main" val="307563448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9</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a:t>Follow-on Actions After Sendai</a:t>
            </a:r>
          </a:p>
        </p:txBody>
      </p:sp>
      <p:sp>
        <p:nvSpPr>
          <p:cNvPr id="6" name="Content Placeholder 2"/>
          <p:cNvSpPr txBox="1">
            <a:spLocks/>
          </p:cNvSpPr>
          <p:nvPr/>
        </p:nvSpPr>
        <p:spPr>
          <a:xfrm>
            <a:off x="152400" y="1295400"/>
            <a:ext cx="8839200" cy="53340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sz="1600" i="1" u="sng" dirty="0" smtClean="0"/>
              <a:t>“Sendai Framework for Disaster Risk Reduction 2015-2030”:</a:t>
            </a:r>
          </a:p>
          <a:p>
            <a:pPr lvl="1" defTabSz="914400"/>
            <a:r>
              <a:rPr lang="en-US" sz="1600" b="1" i="1" dirty="0"/>
              <a:t>E</a:t>
            </a:r>
            <a:r>
              <a:rPr lang="en-US" sz="1600" b="1" i="1" dirty="0" smtClean="0"/>
              <a:t>xplicit references to satellite EO.</a:t>
            </a:r>
          </a:p>
          <a:p>
            <a:pPr lvl="1" defTabSz="914400"/>
            <a:r>
              <a:rPr lang="en-US" sz="1600" b="1" i="1" dirty="0" smtClean="0"/>
              <a:t>UN ISDR requested concrete follow-on actions to both CEOS &amp; GEO.</a:t>
            </a:r>
          </a:p>
          <a:p>
            <a:pPr marL="457200" lvl="1" indent="0" defTabSz="914400">
              <a:buFont typeface="Courier New" panose="02070309020205020404" pitchFamily="49" charset="0"/>
              <a:buNone/>
            </a:pPr>
            <a:endParaRPr lang="en-US" sz="1600" dirty="0" smtClean="0"/>
          </a:p>
          <a:p>
            <a:pPr marL="0" indent="0" defTabSz="914400">
              <a:buFont typeface="Arial"/>
              <a:buNone/>
            </a:pPr>
            <a:r>
              <a:rPr lang="en-US" sz="1600" b="1" dirty="0" smtClean="0"/>
              <a:t>Ongoing space agencies’ disaster-related activities </a:t>
            </a:r>
            <a:r>
              <a:rPr lang="en-US" sz="1600" dirty="0" smtClean="0"/>
              <a:t>(CEOS or non-CEOS)</a:t>
            </a:r>
            <a:r>
              <a:rPr lang="en-US" sz="1600" b="1" dirty="0" smtClean="0"/>
              <a:t> address several recommendations from the Sendai Framework.</a:t>
            </a:r>
          </a:p>
          <a:p>
            <a:pPr marL="0" indent="0" defTabSz="914400">
              <a:buFont typeface="Arial"/>
              <a:buNone/>
            </a:pPr>
            <a:endParaRPr lang="en-US" sz="1600" b="1" dirty="0" smtClean="0"/>
          </a:p>
          <a:p>
            <a:pPr marL="0" indent="0" defTabSz="914400">
              <a:buFont typeface="Arial"/>
              <a:buNone/>
            </a:pPr>
            <a:r>
              <a:rPr lang="en-US" sz="1600" b="1" i="1" dirty="0" smtClean="0"/>
              <a:t>CEOS &amp; GEO SEC developed  a new GEO initiative </a:t>
            </a:r>
            <a:r>
              <a:rPr lang="en-US" sz="1600" b="1" i="1" dirty="0" smtClean="0">
                <a:solidFill>
                  <a:schemeClr val="tx2">
                    <a:lumMod val="60000"/>
                    <a:lumOff val="40000"/>
                  </a:schemeClr>
                </a:solidFill>
              </a:rPr>
              <a:t>GEO-DARMA</a:t>
            </a:r>
            <a:r>
              <a:rPr lang="en-US" sz="1600" b="1" i="1" dirty="0" smtClean="0"/>
              <a:t>, endorsed with whole GEO 2016 WP  </a:t>
            </a:r>
            <a:r>
              <a:rPr lang="en-US" sz="1600" i="1" dirty="0" smtClean="0"/>
              <a:t>(GEO Plenary, end 2015).</a:t>
            </a:r>
          </a:p>
          <a:p>
            <a:pPr lvl="1" defTabSz="914400"/>
            <a:r>
              <a:rPr lang="en-US" sz="1600" dirty="0" smtClean="0"/>
              <a:t>GEO-DARMA based on cooperation between international </a:t>
            </a:r>
            <a:r>
              <a:rPr lang="en-US" sz="1600" dirty="0" err="1" smtClean="0"/>
              <a:t>organisations</a:t>
            </a:r>
            <a:r>
              <a:rPr lang="en-US" sz="1600" dirty="0" smtClean="0"/>
              <a:t> incl. UN agencies</a:t>
            </a:r>
          </a:p>
          <a:p>
            <a:pPr marL="0" marR="0" lvl="0" indent="0" defTabSz="914400" eaLnBrk="1" fontAlgn="auto" latinLnBrk="0" hangingPunct="1">
              <a:lnSpc>
                <a:spcPct val="100000"/>
              </a:lnSpc>
              <a:spcBef>
                <a:spcPts val="0"/>
              </a:spcBef>
              <a:spcAft>
                <a:spcPts val="0"/>
              </a:spcAft>
              <a:buClrTx/>
              <a:buSzTx/>
              <a:buNone/>
              <a:tabLst/>
              <a:defRPr/>
            </a:pPr>
            <a:endParaRPr lang="en-GB" sz="1600" b="1" dirty="0"/>
          </a:p>
          <a:p>
            <a:pPr defTabSz="914400">
              <a:spcBef>
                <a:spcPts val="0"/>
              </a:spcBef>
              <a:buSzTx/>
            </a:pPr>
            <a:r>
              <a:rPr lang="en-GB" sz="1600" b="1" dirty="0"/>
              <a:t>Participation of international / regional organisations during GEO-DARMA Concept Phase is absolutely necessary.</a:t>
            </a:r>
          </a:p>
          <a:p>
            <a:pPr defTabSz="914400">
              <a:spcBef>
                <a:spcPts val="0"/>
              </a:spcBef>
              <a:buSzTx/>
            </a:pPr>
            <a:endParaRPr lang="en-US" sz="1600" b="1" dirty="0"/>
          </a:p>
          <a:p>
            <a:pPr defTabSz="914400">
              <a:spcBef>
                <a:spcPts val="0"/>
              </a:spcBef>
              <a:buSzTx/>
            </a:pPr>
            <a:r>
              <a:rPr lang="en-GB" sz="1600" b="1" dirty="0"/>
              <a:t>Past experience shows the importance to discuss the participation of stakeholders via individual / personal contacts</a:t>
            </a:r>
            <a:r>
              <a:rPr lang="en-GB" sz="1600" b="1" dirty="0" smtClean="0"/>
              <a:t>.</a:t>
            </a:r>
            <a:endParaRPr lang="fr-CA" sz="1200" dirty="0" smtClean="0"/>
          </a:p>
          <a:p>
            <a:pPr marL="0" indent="0" defTabSz="914400">
              <a:buNone/>
            </a:pPr>
            <a:endParaRPr lang="fr-CA" sz="1200" dirty="0"/>
          </a:p>
          <a:p>
            <a:pPr marL="0" indent="0" defTabSz="914400">
              <a:buNone/>
            </a:pPr>
            <a:r>
              <a:rPr lang="fr-CA" sz="1200" dirty="0" smtClean="0"/>
              <a:t>Note: </a:t>
            </a:r>
            <a:r>
              <a:rPr lang="en-US" sz="1200" dirty="0"/>
              <a:t>GEO-DARMA (Data Access for Risk Management</a:t>
            </a:r>
            <a:endParaRPr lang="en-US" sz="1200" dirty="0" smtClean="0"/>
          </a:p>
          <a:p>
            <a:pPr marL="0" indent="0" defTabSz="914400">
              <a:buFont typeface="Arial"/>
              <a:buNone/>
            </a:pPr>
            <a:endParaRPr lang="en-US" sz="1200" u="sng" dirty="0" smtClean="0"/>
          </a:p>
        </p:txBody>
      </p:sp>
    </p:spTree>
    <p:extLst>
      <p:ext uri="{BB962C8B-B14F-4D97-AF65-F5344CB8AC3E}">
        <p14:creationId xmlns:p14="http://schemas.microsoft.com/office/powerpoint/2010/main" val="71073602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9902</TotalTime>
  <Words>1250</Words>
  <Application>Microsoft Office PowerPoint</Application>
  <PresentationFormat>On-screen Show (4:3)</PresentationFormat>
  <Paragraphs>104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vt:lpstr>
      <vt:lpstr>CEOS Response to the Sendai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Chalifoux, Stéphane</cp:lastModifiedBy>
  <cp:revision>165</cp:revision>
  <cp:lastPrinted>2016-10-20T19:24:38Z</cp:lastPrinted>
  <dcterms:modified xsi:type="dcterms:W3CDTF">2016-10-21T13:04:19Z</dcterms:modified>
</cp:coreProperties>
</file>