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5"/>
  </p:notesMasterIdLst>
  <p:sldIdLst>
    <p:sldId id="256" r:id="rId3"/>
    <p:sldId id="261" r:id="rId4"/>
    <p:sldId id="262" r:id="rId5"/>
    <p:sldId id="263" r:id="rId6"/>
    <p:sldId id="264" r:id="rId7"/>
    <p:sldId id="265" r:id="rId8"/>
    <p:sldId id="266" r:id="rId9"/>
    <p:sldId id="267" r:id="rId10"/>
    <p:sldId id="269" r:id="rId11"/>
    <p:sldId id="270" r:id="rId12"/>
    <p:sldId id="268" r:id="rId13"/>
    <p:sldId id="272"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570"/>
  </p:normalViewPr>
  <p:slideViewPr>
    <p:cSldViewPr>
      <p:cViewPr varScale="1">
        <p:scale>
          <a:sx n="108" d="100"/>
          <a:sy n="108" d="100"/>
        </p:scale>
        <p:origin x="156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0" dirty="0" smtClean="0">
                <a:effectLst/>
                <a:latin typeface="+mn-lt"/>
                <a:ea typeface="+mn-ea"/>
                <a:cs typeface="+mn-cs"/>
                <a:sym typeface="Avenir Roman"/>
              </a:rPr>
              <a:t>Overview of GI-01</a:t>
            </a:r>
            <a:endParaRPr lang="en-US" sz="2400" b="0" i="0" dirty="0" smtClean="0">
              <a:effectLst/>
              <a:latin typeface="+mn-lt"/>
              <a:ea typeface="+mn-ea"/>
              <a:cs typeface="+mn-cs"/>
              <a:sym typeface="Avenir Roman"/>
            </a:endParaRPr>
          </a:p>
          <a:p>
            <a:r>
              <a:rPr lang="en-US" sz="2400" b="0" i="0" dirty="0" smtClean="0">
                <a:effectLst/>
                <a:latin typeface="+mn-lt"/>
                <a:ea typeface="+mn-ea"/>
                <a:cs typeface="+mn-cs"/>
                <a:sym typeface="Avenir Roman"/>
              </a:rPr>
              <a:t>The task comprises 7 components:</a:t>
            </a:r>
          </a:p>
          <a:p>
            <a:r>
              <a:rPr lang="en-US" sz="2400" b="0" i="0" dirty="0" smtClean="0">
                <a:effectLst/>
                <a:latin typeface="+mn-lt"/>
                <a:ea typeface="+mn-ea"/>
                <a:cs typeface="+mn-cs"/>
                <a:sym typeface="Avenir Roman"/>
              </a:rPr>
              <a:t>Monthly production of a Global Crop Monitor bulletin (for wheat, maize, rice and soya) and delivery to AMIS Secretariat (Agricultural Market Information System);</a:t>
            </a:r>
          </a:p>
          <a:p>
            <a:r>
              <a:rPr lang="en-US" sz="2400" b="0" i="0" dirty="0" smtClean="0">
                <a:effectLst/>
                <a:latin typeface="+mn-lt"/>
                <a:ea typeface="+mn-ea"/>
                <a:cs typeface="+mn-cs"/>
                <a:sym typeface="Avenir Roman"/>
              </a:rPr>
              <a:t>Development of a Global Rangelands and Grasslands Monitoring System (RAPP, Rangeland and Pasture Productivity)</a:t>
            </a:r>
          </a:p>
          <a:p>
            <a:r>
              <a:rPr lang="en-US" sz="2400" b="0" i="0" dirty="0" smtClean="0">
                <a:effectLst/>
                <a:latin typeface="+mn-lt"/>
                <a:ea typeface="+mn-ea"/>
                <a:cs typeface="+mn-cs"/>
                <a:sym typeface="Avenir Roman"/>
              </a:rPr>
              <a:t>Development of an Crop Monitor for Early Warning in charge of monitoring crops in countries subject to periodic food security crises</a:t>
            </a:r>
          </a:p>
          <a:p>
            <a:r>
              <a:rPr lang="en-US" sz="2400" b="0" i="0" dirty="0" smtClean="0">
                <a:effectLst/>
                <a:latin typeface="+mn-lt"/>
                <a:ea typeface="+mn-ea"/>
                <a:cs typeface="+mn-cs"/>
                <a:sym typeface="Avenir Roman"/>
              </a:rPr>
              <a:t>Coordination of Capacity Building activities to enable new countries to develop EO-based crop monitoring activities</a:t>
            </a:r>
          </a:p>
          <a:p>
            <a:r>
              <a:rPr lang="en-US" sz="2400" b="0" i="0" dirty="0" smtClean="0">
                <a:effectLst/>
                <a:latin typeface="+mn-lt"/>
                <a:ea typeface="+mn-ea"/>
                <a:cs typeface="+mn-cs"/>
                <a:sym typeface="Avenir Roman"/>
              </a:rPr>
              <a:t>Coordination of the international Joint Experiment for Crop Assessment &amp; Monitoring (JECAM), to coordinate R&amp;D activities to improve crop monitoring methods</a:t>
            </a:r>
          </a:p>
          <a:p>
            <a:r>
              <a:rPr lang="en-US" sz="2400" b="0" i="0" dirty="0" smtClean="0">
                <a:effectLst/>
                <a:latin typeface="+mn-lt"/>
                <a:ea typeface="+mn-ea"/>
                <a:cs typeface="+mn-cs"/>
                <a:sym typeface="Avenir Roman"/>
              </a:rPr>
              <a:t>Keeping close links with Committee of Earth Observations Satellite (CEOS) to maintain an efficient access to EO imageries</a:t>
            </a:r>
          </a:p>
          <a:p>
            <a:r>
              <a:rPr lang="en-US" sz="2400" b="0" i="0" dirty="0" smtClean="0">
                <a:effectLst/>
                <a:latin typeface="+mn-lt"/>
                <a:ea typeface="+mn-ea"/>
                <a:cs typeface="+mn-cs"/>
                <a:sym typeface="Avenir Roman"/>
              </a:rPr>
              <a:t>Ensure delivery of EO-based information for agricultural monitoring in developing countries through the </a:t>
            </a:r>
            <a:r>
              <a:rPr lang="en-US" sz="2400" b="0" i="0" dirty="0" err="1" smtClean="0">
                <a:effectLst/>
                <a:latin typeface="+mn-lt"/>
                <a:ea typeface="+mn-ea"/>
                <a:cs typeface="+mn-cs"/>
                <a:sym typeface="Avenir Roman"/>
              </a:rPr>
              <a:t>GeoNetCast</a:t>
            </a:r>
            <a:r>
              <a:rPr lang="en-US" sz="2400" b="0" i="0" dirty="0" smtClean="0">
                <a:effectLst/>
                <a:latin typeface="+mn-lt"/>
                <a:ea typeface="+mn-ea"/>
                <a:cs typeface="+mn-cs"/>
                <a:sym typeface="Avenir Roman"/>
              </a:rPr>
              <a:t> network</a:t>
            </a:r>
          </a:p>
          <a:p>
            <a:r>
              <a:rPr lang="en-US" sz="2400" b="1" i="0" dirty="0" smtClean="0">
                <a:effectLst/>
                <a:latin typeface="+mn-lt"/>
                <a:ea typeface="+mn-ea"/>
                <a:cs typeface="+mn-cs"/>
                <a:sym typeface="Avenir Roman"/>
              </a:rPr>
              <a:t>Activities for 2016</a:t>
            </a:r>
            <a:endParaRPr lang="en-US" sz="2400" b="0" i="0" dirty="0" smtClean="0">
              <a:effectLst/>
              <a:latin typeface="+mn-lt"/>
              <a:ea typeface="+mn-ea"/>
              <a:cs typeface="+mn-cs"/>
              <a:sym typeface="Avenir Roman"/>
            </a:endParaRPr>
          </a:p>
          <a:p>
            <a:r>
              <a:rPr lang="en-US" sz="2400" b="0" i="0" dirty="0" smtClean="0">
                <a:effectLst/>
                <a:latin typeface="+mn-lt"/>
                <a:ea typeface="+mn-ea"/>
                <a:cs typeface="+mn-cs"/>
                <a:sym typeface="Avenir Roman"/>
              </a:rPr>
              <a:t>The plans for 2016 and onwards include dedicated additional efforts addressing components 2, 3 and 4, namely:</a:t>
            </a:r>
          </a:p>
          <a:p>
            <a:r>
              <a:rPr lang="en-US" sz="2400" b="0" i="0" dirty="0" smtClean="0">
                <a:effectLst/>
                <a:latin typeface="+mn-lt"/>
                <a:ea typeface="+mn-ea"/>
                <a:cs typeface="+mn-cs"/>
                <a:sym typeface="Avenir Roman"/>
              </a:rPr>
              <a:t>The RAPP (Rangeland and Pasture Productivity) Activity, through accurate forecasts of pasture and rangelands productivity and variability, aims at an improved global understanding of risk across all pastoral landscapes as impacted by climate and land use change.</a:t>
            </a:r>
          </a:p>
          <a:p>
            <a:r>
              <a:rPr lang="en-US" sz="2400" b="0" i="0" dirty="0" smtClean="0">
                <a:effectLst/>
                <a:latin typeface="+mn-lt"/>
                <a:ea typeface="+mn-ea"/>
                <a:cs typeface="+mn-cs"/>
                <a:sym typeface="Avenir Roman"/>
              </a:rPr>
              <a:t>The Early Warning Crop Monitor (EWCM) intends to coordinate an open, timely and accurate monitoring of agricultural production in chronically food deficit countries to better anticipate food crises (users: FAO, WFP, UN-HLTF, aid agencies…)</a:t>
            </a:r>
          </a:p>
          <a:p>
            <a:r>
              <a:rPr lang="en-US" sz="2400" b="0" i="0" dirty="0" smtClean="0">
                <a:effectLst/>
                <a:latin typeface="+mn-lt"/>
                <a:ea typeface="+mn-ea"/>
                <a:cs typeface="+mn-cs"/>
                <a:sym typeface="Avenir Roman"/>
              </a:rPr>
              <a:t>Capacity Building activities in new countries will allow these countries to benefit from EO-based information to better monitor their agricultural production, and therefore make better decisions in their agricultural planning.</a:t>
            </a:r>
          </a:p>
          <a:p>
            <a:endParaRPr lang="en-US" dirty="0"/>
          </a:p>
        </p:txBody>
      </p:sp>
    </p:spTree>
    <p:extLst>
      <p:ext uri="{BB962C8B-B14F-4D97-AF65-F5344CB8AC3E}">
        <p14:creationId xmlns:p14="http://schemas.microsoft.com/office/powerpoint/2010/main" val="341256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92054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This is from the G20 ag ministers… the final G20 language is pending the November meeting.</a:t>
            </a:r>
            <a:endParaRPr lang="en-US" dirty="0"/>
          </a:p>
        </p:txBody>
      </p:sp>
    </p:spTree>
    <p:extLst>
      <p:ext uri="{BB962C8B-B14F-4D97-AF65-F5344CB8AC3E}">
        <p14:creationId xmlns:p14="http://schemas.microsoft.com/office/powerpoint/2010/main" val="331639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953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97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5622925" y="6456363"/>
            <a:ext cx="4302125" cy="339725"/>
          </a:xfrm>
          <a:prstGeom prst="rect">
            <a:avLst/>
          </a:prstGeom>
        </p:spPr>
        <p:txBody>
          <a:bodyPr/>
          <a:lstStyle/>
          <a:p>
            <a:pPr>
              <a:defRPr/>
            </a:pPr>
            <a:fld id="{8EE8E75B-CF50-4200-96B7-E967E9F9636F}" type="slidenum">
              <a:rPr lang="en-AU" altLang="en-US">
                <a:solidFill>
                  <a:prstClr val="black"/>
                </a:solidFill>
                <a:ea typeface=""/>
              </a:rPr>
              <a:pPr>
                <a:defRPr/>
              </a:pPr>
              <a:t>12</a:t>
            </a:fld>
            <a:endParaRPr lang="en-AU" altLang="en-US">
              <a:solidFill>
                <a:prstClr val="black"/>
              </a:solidFill>
              <a:ea typeface=""/>
            </a:endParaRPr>
          </a:p>
        </p:txBody>
      </p:sp>
    </p:spTree>
    <p:extLst>
      <p:ext uri="{BB962C8B-B14F-4D97-AF65-F5344CB8AC3E}">
        <p14:creationId xmlns:p14="http://schemas.microsoft.com/office/powerpoint/2010/main" val="204104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0"/>
          </p:nvPr>
        </p:nvSpPr>
        <p:spPr/>
        <p:txBody>
          <a:bodyPr/>
          <a:lstStyle>
            <a:lvl1pPr>
              <a:defRPr/>
            </a:lvl1pPr>
          </a:lstStyle>
          <a:p>
            <a:pPr>
              <a:defRPr/>
            </a:pPr>
            <a:r>
              <a:rPr lang="en-AU" smtClean="0"/>
              <a:t>GEOGLAM RAPP: updates and future directions - September 2016</a:t>
            </a:r>
            <a:endParaRPr lang="en-AU" dirty="0"/>
          </a:p>
        </p:txBody>
      </p:sp>
      <p:sp>
        <p:nvSpPr>
          <p:cNvPr id="6" name="Slide Number Placeholder 17"/>
          <p:cNvSpPr>
            <a:spLocks noGrp="1"/>
          </p:cNvSpPr>
          <p:nvPr>
            <p:ph type="sldNum" sz="quarter" idx="11"/>
          </p:nvPr>
        </p:nvSpPr>
        <p:spPr/>
        <p:txBody>
          <a:bodyPr/>
          <a:lstStyle>
            <a:lvl1pPr>
              <a:defRPr/>
            </a:lvl1pPr>
          </a:lstStyle>
          <a:p>
            <a:pPr>
              <a:defRPr/>
            </a:pPr>
            <a:fld id="{C8155E08-B250-4924-9D40-E40F62052F06}"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184372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4"/>
          <p:cNvSpPr>
            <a:spLocks noGrp="1"/>
          </p:cNvSpPr>
          <p:nvPr>
            <p:ph type="ftr" sz="quarter" idx="10"/>
          </p:nvPr>
        </p:nvSpPr>
        <p:spPr/>
        <p:txBody>
          <a:bodyPr/>
          <a:lstStyle>
            <a:lvl1pPr>
              <a:defRPr/>
            </a:lvl1pPr>
          </a:lstStyle>
          <a:p>
            <a:pPr>
              <a:defRPr/>
            </a:pPr>
            <a:r>
              <a:rPr lang="en-AU" smtClean="0"/>
              <a:t>GEOGLAM RAPP: updates and future directions - September 2016</a:t>
            </a:r>
            <a:endParaRPr lang="en-AU" dirty="0"/>
          </a:p>
        </p:txBody>
      </p:sp>
      <p:sp>
        <p:nvSpPr>
          <p:cNvPr id="4" name="Slide Number Placeholder 17"/>
          <p:cNvSpPr>
            <a:spLocks noGrp="1"/>
          </p:cNvSpPr>
          <p:nvPr>
            <p:ph type="sldNum" sz="quarter" idx="11"/>
          </p:nvPr>
        </p:nvSpPr>
        <p:spPr/>
        <p:txBody>
          <a:bodyPr/>
          <a:lstStyle>
            <a:lvl1pPr>
              <a:defRPr/>
            </a:lvl1pPr>
          </a:lstStyle>
          <a:p>
            <a:pPr>
              <a:defRPr/>
            </a:pPr>
            <a:fld id="{C8B37871-5D84-4078-8284-C496C859F552}"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33306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AU" smtClean="0"/>
              <a:t>GEOGLAM RAPP: updates and future directions - September 2016</a:t>
            </a:r>
            <a:endParaRPr lang="en-AU" dirty="0"/>
          </a:p>
        </p:txBody>
      </p:sp>
      <p:sp>
        <p:nvSpPr>
          <p:cNvPr id="3" name="Slide Number Placeholder 17"/>
          <p:cNvSpPr>
            <a:spLocks noGrp="1"/>
          </p:cNvSpPr>
          <p:nvPr>
            <p:ph type="sldNum" sz="quarter" idx="11"/>
          </p:nvPr>
        </p:nvSpPr>
        <p:spPr/>
        <p:txBody>
          <a:bodyPr/>
          <a:lstStyle>
            <a:lvl1pPr>
              <a:defRPr/>
            </a:lvl1pPr>
          </a:lstStyle>
          <a:p>
            <a:pPr>
              <a:defRPr/>
            </a:pPr>
            <a:fld id="{6F8E20B2-AE74-4D8D-8D85-A81ADD376580}"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156626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p:txBody>
          <a:bodyPr/>
          <a:lstStyle>
            <a:lvl1pPr>
              <a:defRPr/>
            </a:lvl1pPr>
          </a:lstStyle>
          <a:p>
            <a:pPr>
              <a:defRPr/>
            </a:pPr>
            <a:r>
              <a:rPr lang="en-AU" smtClean="0"/>
              <a:t>GEOGLAM RAPP: updates and future directions - September 2016</a:t>
            </a:r>
            <a:endParaRPr lang="en-AU" dirty="0"/>
          </a:p>
        </p:txBody>
      </p:sp>
      <p:sp>
        <p:nvSpPr>
          <p:cNvPr id="6" name="Slide Number Placeholder 17"/>
          <p:cNvSpPr>
            <a:spLocks noGrp="1"/>
          </p:cNvSpPr>
          <p:nvPr>
            <p:ph type="sldNum" sz="quarter" idx="11"/>
          </p:nvPr>
        </p:nvSpPr>
        <p:spPr/>
        <p:txBody>
          <a:bodyPr/>
          <a:lstStyle>
            <a:lvl1pPr>
              <a:defRPr/>
            </a:lvl1pPr>
          </a:lstStyle>
          <a:p>
            <a:pPr>
              <a:defRPr/>
            </a:pPr>
            <a:fld id="{0B91A277-B769-4AD4-A67A-1AFBD9C04F28}"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26285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3" name="Group 30"/>
          <p:cNvGrpSpPr>
            <a:grpSpLocks/>
          </p:cNvGrpSpPr>
          <p:nvPr userDrawn="1"/>
        </p:nvGrpSpPr>
        <p:grpSpPr bwMode="auto">
          <a:xfrm>
            <a:off x="-7938" y="6056313"/>
            <a:ext cx="9161463" cy="801687"/>
            <a:chOff x="-7938" y="6056313"/>
            <a:chExt cx="9161463" cy="801687"/>
          </a:xfrm>
        </p:grpSpPr>
        <p:sp>
          <p:nvSpPr>
            <p:cNvPr id="4" name="AutoShape 4"/>
            <p:cNvSpPr>
              <a:spLocks noChangeAspect="1" noChangeArrowheads="1" noTextEdit="1"/>
            </p:cNvSpPr>
            <p:nvPr userDrawn="1"/>
          </p:nvSpPr>
          <p:spPr bwMode="auto">
            <a:xfrm>
              <a:off x="-7938" y="6056313"/>
              <a:ext cx="9161463" cy="801687"/>
            </a:xfrm>
            <a:prstGeom prst="rect">
              <a:avLst/>
            </a:prstGeom>
            <a:noFill/>
            <a:ln w="9525">
              <a:noFill/>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nvGrpSpPr>
            <p:cNvPr id="5" name="Group 1"/>
            <p:cNvGrpSpPr>
              <a:grpSpLocks/>
            </p:cNvGrpSpPr>
            <p:nvPr userDrawn="1"/>
          </p:nvGrpSpPr>
          <p:grpSpPr bwMode="auto">
            <a:xfrm>
              <a:off x="1588" y="6065838"/>
              <a:ext cx="9142412" cy="690562"/>
              <a:chOff x="1495" y="6065893"/>
              <a:chExt cx="9143026" cy="690563"/>
            </a:xfrm>
          </p:grpSpPr>
          <p:sp>
            <p:nvSpPr>
              <p:cNvPr id="7"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lgn="l" defTabSz="914400" rtl="0">
                  <a:defRPr/>
                </a:pPr>
                <a:endParaRPr lang="en-AU" kern="1200">
                  <a:solidFill>
                    <a:prstClr val="black"/>
                  </a:solidFill>
                  <a:latin typeface="Calibri"/>
                  <a:ea typeface=""/>
                  <a:cs typeface=""/>
                </a:endParaRPr>
              </a:p>
            </p:txBody>
          </p:sp>
          <p:sp>
            <p:nvSpPr>
              <p:cNvPr id="8"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lgn="l" defTabSz="914400" rtl="0">
                  <a:defRPr/>
                </a:pPr>
                <a:endParaRPr lang="en-AU" kern="1200">
                  <a:solidFill>
                    <a:prstClr val="black"/>
                  </a:solidFill>
                  <a:latin typeface="Calibri"/>
                  <a:ea typeface=""/>
                  <a:cs typeface=""/>
                </a:endParaRPr>
              </a:p>
            </p:txBody>
          </p:sp>
          <p:sp>
            <p:nvSpPr>
              <p:cNvPr id="9" name="Freeform 10"/>
              <p:cNvSpPr>
                <a:spLocks/>
              </p:cNvSpPr>
              <p:nvPr userDrawn="1"/>
            </p:nvSpPr>
            <p:spPr bwMode="auto">
              <a:xfrm>
                <a:off x="1495" y="6110343"/>
                <a:ext cx="7891992" cy="298450"/>
              </a:xfrm>
              <a:custGeom>
                <a:avLst/>
                <a:gdLst>
                  <a:gd name="T0" fmla="*/ 2147483646 w 2486"/>
                  <a:gd name="T1" fmla="*/ 816530625 h 94"/>
                  <a:gd name="T2" fmla="*/ 2147483646 w 2486"/>
                  <a:gd name="T3" fmla="*/ 0 h 94"/>
                  <a:gd name="T4" fmla="*/ 0 w 2486"/>
                  <a:gd name="T5" fmla="*/ 0 h 94"/>
                  <a:gd name="T6" fmla="*/ 0 w 2486"/>
                  <a:gd name="T7" fmla="*/ 947578750 h 94"/>
                  <a:gd name="T8" fmla="*/ 2147483646 w 2486"/>
                  <a:gd name="T9" fmla="*/ 947578750 h 94"/>
                  <a:gd name="T10" fmla="*/ 2147483646 w 2486"/>
                  <a:gd name="T11" fmla="*/ 816530625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 name="Freeform 11"/>
              <p:cNvSpPr>
                <a:spLocks/>
              </p:cNvSpPr>
              <p:nvPr userDrawn="1"/>
            </p:nvSpPr>
            <p:spPr bwMode="auto">
              <a:xfrm>
                <a:off x="7893487" y="6110343"/>
                <a:ext cx="1251034" cy="601663"/>
              </a:xfrm>
              <a:custGeom>
                <a:avLst/>
                <a:gdLst>
                  <a:gd name="T0" fmla="*/ 2147483646 w 394"/>
                  <a:gd name="T1" fmla="*/ 0 h 189"/>
                  <a:gd name="T2" fmla="*/ 0 w 394"/>
                  <a:gd name="T3" fmla="*/ 820859336 h 189"/>
                  <a:gd name="T4" fmla="*/ 2147483646 w 394"/>
                  <a:gd name="T5" fmla="*/ 1915335268 h 189"/>
                  <a:gd name="T6" fmla="*/ 2147483646 w 394"/>
                  <a:gd name="T7" fmla="*/ 1915335268 h 189"/>
                  <a:gd name="T8" fmla="*/ 2147483646 w 394"/>
                  <a:gd name="T9" fmla="*/ 0 h 189"/>
                  <a:gd name="T10" fmla="*/ 2147483646 w 394"/>
                  <a:gd name="T11" fmla="*/ 0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pic>
          <p:nvPicPr>
            <p:cNvPr id="6"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1" name="Footer Placeholder 3"/>
          <p:cNvSpPr>
            <a:spLocks noGrp="1"/>
          </p:cNvSpPr>
          <p:nvPr>
            <p:ph type="ftr" sz="quarter" idx="11"/>
          </p:nvPr>
        </p:nvSpPr>
        <p:spPr/>
        <p:txBody>
          <a:bodyPr/>
          <a:lstStyle>
            <a:lvl1pPr>
              <a:defRPr/>
            </a:lvl1pPr>
          </a:lstStyle>
          <a:p>
            <a:pPr>
              <a:defRPr/>
            </a:pPr>
            <a:r>
              <a:rPr lang="en-AU" smtClean="0"/>
              <a:t>GEOGLAM RAPP: updates and future directions - September 2016</a:t>
            </a:r>
            <a:endParaRPr lang="en-AU"/>
          </a:p>
        </p:txBody>
      </p:sp>
      <p:sp>
        <p:nvSpPr>
          <p:cNvPr id="12" name="Slide Number Placeholder 17"/>
          <p:cNvSpPr>
            <a:spLocks noGrp="1"/>
          </p:cNvSpPr>
          <p:nvPr>
            <p:ph type="sldNum" sz="quarter" idx="12"/>
          </p:nvPr>
        </p:nvSpPr>
        <p:spPr/>
        <p:txBody>
          <a:bodyPr/>
          <a:lstStyle>
            <a:lvl1pPr>
              <a:defRPr smtClean="0"/>
            </a:lvl1pPr>
          </a:lstStyle>
          <a:p>
            <a:pPr>
              <a:defRPr/>
            </a:pPr>
            <a:fld id="{3E1173F4-120B-46A0-9AFB-0958ABF2EBB2}"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59183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Option 1">
    <p:spTree>
      <p:nvGrpSpPr>
        <p:cNvPr id="1" name=""/>
        <p:cNvGrpSpPr/>
        <p:nvPr/>
      </p:nvGrpSpPr>
      <p:grpSpPr>
        <a:xfrm>
          <a:off x="0" y="0"/>
          <a:ext cx="0" cy="0"/>
          <a:chOff x="0" y="0"/>
          <a:chExt cx="0" cy="0"/>
        </a:xfrm>
      </p:grpSpPr>
      <p:grpSp>
        <p:nvGrpSpPr>
          <p:cNvPr id="5" name="Group 28"/>
          <p:cNvGrpSpPr>
            <a:grpSpLocks/>
          </p:cNvGrpSpPr>
          <p:nvPr userDrawn="1"/>
        </p:nvGrpSpPr>
        <p:grpSpPr bwMode="auto">
          <a:xfrm>
            <a:off x="0" y="5500688"/>
            <a:ext cx="9167813" cy="996950"/>
            <a:chOff x="608" y="5500319"/>
            <a:chExt cx="9167813" cy="996950"/>
          </a:xfrm>
        </p:grpSpPr>
        <p:grpSp>
          <p:nvGrpSpPr>
            <p:cNvPr id="6" name="Group 22"/>
            <p:cNvGrpSpPr>
              <a:grpSpLocks/>
            </p:cNvGrpSpPr>
            <p:nvPr userDrawn="1"/>
          </p:nvGrpSpPr>
          <p:grpSpPr bwMode="auto">
            <a:xfrm>
              <a:off x="608" y="5500319"/>
              <a:ext cx="9167813" cy="996950"/>
              <a:chOff x="-7938" y="5668963"/>
              <a:chExt cx="9167813" cy="996950"/>
            </a:xfrm>
          </p:grpSpPr>
          <p:sp>
            <p:nvSpPr>
              <p:cNvPr id="21"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lgn="l" defTabSz="914400" rtl="0">
                  <a:defRPr/>
                </a:pPr>
                <a:endParaRPr lang="en-AU" kern="1200">
                  <a:solidFill>
                    <a:prstClr val="black"/>
                  </a:solidFill>
                  <a:latin typeface="Calibri"/>
                  <a:ea typeface=""/>
                  <a:cs typeface=""/>
                </a:endParaRPr>
              </a:p>
            </p:txBody>
          </p:sp>
          <p:sp>
            <p:nvSpPr>
              <p:cNvPr id="22" name="Freeform 24"/>
              <p:cNvSpPr>
                <a:spLocks/>
              </p:cNvSpPr>
              <p:nvPr userDrawn="1"/>
            </p:nvSpPr>
            <p:spPr bwMode="auto">
              <a:xfrm>
                <a:off x="-7938" y="5732463"/>
                <a:ext cx="7362825" cy="433387"/>
              </a:xfrm>
              <a:custGeom>
                <a:avLst/>
                <a:gdLst>
                  <a:gd name="T0" fmla="*/ 2147483646 w 2313"/>
                  <a:gd name="T1" fmla="*/ 1188117714 h 136"/>
                  <a:gd name="T2" fmla="*/ 2147483646 w 2313"/>
                  <a:gd name="T3" fmla="*/ 0 h 136"/>
                  <a:gd name="T4" fmla="*/ 0 w 2313"/>
                  <a:gd name="T5" fmla="*/ 0 h 136"/>
                  <a:gd name="T6" fmla="*/ 0 w 2313"/>
                  <a:gd name="T7" fmla="*/ 1381060969 h 136"/>
                  <a:gd name="T8" fmla="*/ 2147483646 w 2313"/>
                  <a:gd name="T9" fmla="*/ 1381060969 h 136"/>
                  <a:gd name="T10" fmla="*/ 2147483646 w 2313"/>
                  <a:gd name="T11" fmla="*/ 1188117714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24" name="Freeform 25"/>
              <p:cNvSpPr>
                <a:spLocks/>
              </p:cNvSpPr>
              <p:nvPr userDrawn="1"/>
            </p:nvSpPr>
            <p:spPr bwMode="auto">
              <a:xfrm>
                <a:off x="7354887" y="5732463"/>
                <a:ext cx="1804988" cy="869950"/>
              </a:xfrm>
              <a:custGeom>
                <a:avLst/>
                <a:gdLst>
                  <a:gd name="T0" fmla="*/ 2147483646 w 567"/>
                  <a:gd name="T1" fmla="*/ 0 h 273"/>
                  <a:gd name="T2" fmla="*/ 0 w 567"/>
                  <a:gd name="T3" fmla="*/ 1188090396 h 273"/>
                  <a:gd name="T4" fmla="*/ 2147483646 w 567"/>
                  <a:gd name="T5" fmla="*/ 2147483646 h 273"/>
                  <a:gd name="T6" fmla="*/ 2147483646 w 567"/>
                  <a:gd name="T7" fmla="*/ 2147483646 h 273"/>
                  <a:gd name="T8" fmla="*/ 2147483646 w 567"/>
                  <a:gd name="T9" fmla="*/ 0 h 273"/>
                  <a:gd name="T10" fmla="*/ 2147483646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pic>
          <p:nvPicPr>
            <p:cNvPr id="7"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8" name="Group 19"/>
            <p:cNvGrpSpPr/>
            <p:nvPr userDrawn="1"/>
          </p:nvGrpSpPr>
          <p:grpSpPr>
            <a:xfrm>
              <a:off x="360000" y="5807505"/>
              <a:ext cx="814388" cy="95250"/>
              <a:chOff x="3495675" y="5969000"/>
              <a:chExt cx="814388" cy="95250"/>
            </a:xfrm>
            <a:solidFill>
              <a:schemeClr val="accent1"/>
            </a:solidFill>
          </p:grpSpPr>
          <p:sp>
            <p:nvSpPr>
              <p:cNvPr id="9"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0"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1"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2" name="Oval 29"/>
              <p:cNvSpPr>
                <a:spLocks noChangeArrowheads="1"/>
              </p:cNvSpPr>
              <p:nvPr/>
            </p:nvSpPr>
            <p:spPr bwMode="auto">
              <a:xfrm>
                <a:off x="3819525"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3"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4"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5"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6"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7"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8" name="Oval 35"/>
              <p:cNvSpPr>
                <a:spLocks noChangeArrowheads="1"/>
              </p:cNvSpPr>
              <p:nvPr/>
            </p:nvSpPr>
            <p:spPr bwMode="auto">
              <a:xfrm>
                <a:off x="4141788"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9"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0"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grpSp>
      </p:grpSp>
      <p:sp>
        <p:nvSpPr>
          <p:cNvPr id="3" name="Subtitle 2"/>
          <p:cNvSpPr>
            <a:spLocks noGrp="1"/>
          </p:cNvSpPr>
          <p:nvPr>
            <p:ph type="subTitle" idx="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1667223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Option 2">
    <p:spTree>
      <p:nvGrpSpPr>
        <p:cNvPr id="1" name=""/>
        <p:cNvGrpSpPr/>
        <p:nvPr/>
      </p:nvGrpSpPr>
      <p:grpSpPr>
        <a:xfrm>
          <a:off x="0" y="0"/>
          <a:ext cx="0" cy="0"/>
          <a:chOff x="0" y="0"/>
          <a:chExt cx="0" cy="0"/>
        </a:xfrm>
      </p:grpSpPr>
      <p:grpSp>
        <p:nvGrpSpPr>
          <p:cNvPr id="4" name="Group 28"/>
          <p:cNvGrpSpPr>
            <a:grpSpLocks/>
          </p:cNvGrpSpPr>
          <p:nvPr userDrawn="1"/>
        </p:nvGrpSpPr>
        <p:grpSpPr bwMode="auto">
          <a:xfrm>
            <a:off x="0" y="5500688"/>
            <a:ext cx="9167813" cy="996950"/>
            <a:chOff x="608" y="5500319"/>
            <a:chExt cx="9167813" cy="996950"/>
          </a:xfrm>
        </p:grpSpPr>
        <p:grpSp>
          <p:nvGrpSpPr>
            <p:cNvPr id="5" name="Group 22"/>
            <p:cNvGrpSpPr>
              <a:grpSpLocks/>
            </p:cNvGrpSpPr>
            <p:nvPr userDrawn="1"/>
          </p:nvGrpSpPr>
          <p:grpSpPr bwMode="auto">
            <a:xfrm>
              <a:off x="608" y="5500319"/>
              <a:ext cx="9167813" cy="996950"/>
              <a:chOff x="-7938" y="5668963"/>
              <a:chExt cx="9167813" cy="996950"/>
            </a:xfrm>
          </p:grpSpPr>
          <p:sp>
            <p:nvSpPr>
              <p:cNvPr id="20"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lgn="l" defTabSz="914400" rtl="0">
                  <a:defRPr/>
                </a:pPr>
                <a:endParaRPr lang="en-AU" kern="1200">
                  <a:solidFill>
                    <a:prstClr val="black"/>
                  </a:solidFill>
                  <a:latin typeface="Calibri"/>
                  <a:ea typeface=""/>
                  <a:cs typeface=""/>
                </a:endParaRPr>
              </a:p>
            </p:txBody>
          </p:sp>
          <p:sp>
            <p:nvSpPr>
              <p:cNvPr id="21" name="Freeform 24"/>
              <p:cNvSpPr>
                <a:spLocks/>
              </p:cNvSpPr>
              <p:nvPr userDrawn="1"/>
            </p:nvSpPr>
            <p:spPr bwMode="auto">
              <a:xfrm>
                <a:off x="-7938" y="5732463"/>
                <a:ext cx="7362825" cy="433387"/>
              </a:xfrm>
              <a:custGeom>
                <a:avLst/>
                <a:gdLst>
                  <a:gd name="T0" fmla="*/ 2147483646 w 2313"/>
                  <a:gd name="T1" fmla="*/ 1188117714 h 136"/>
                  <a:gd name="T2" fmla="*/ 2147483646 w 2313"/>
                  <a:gd name="T3" fmla="*/ 0 h 136"/>
                  <a:gd name="T4" fmla="*/ 0 w 2313"/>
                  <a:gd name="T5" fmla="*/ 0 h 136"/>
                  <a:gd name="T6" fmla="*/ 0 w 2313"/>
                  <a:gd name="T7" fmla="*/ 1381060969 h 136"/>
                  <a:gd name="T8" fmla="*/ 2147483646 w 2313"/>
                  <a:gd name="T9" fmla="*/ 1381060969 h 136"/>
                  <a:gd name="T10" fmla="*/ 2147483646 w 2313"/>
                  <a:gd name="T11" fmla="*/ 1188117714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22" name="Freeform 25"/>
              <p:cNvSpPr>
                <a:spLocks/>
              </p:cNvSpPr>
              <p:nvPr userDrawn="1"/>
            </p:nvSpPr>
            <p:spPr bwMode="auto">
              <a:xfrm>
                <a:off x="7354887" y="5732463"/>
                <a:ext cx="1804988" cy="869950"/>
              </a:xfrm>
              <a:custGeom>
                <a:avLst/>
                <a:gdLst>
                  <a:gd name="T0" fmla="*/ 2147483646 w 567"/>
                  <a:gd name="T1" fmla="*/ 0 h 273"/>
                  <a:gd name="T2" fmla="*/ 0 w 567"/>
                  <a:gd name="T3" fmla="*/ 1188090396 h 273"/>
                  <a:gd name="T4" fmla="*/ 2147483646 w 567"/>
                  <a:gd name="T5" fmla="*/ 2147483646 h 273"/>
                  <a:gd name="T6" fmla="*/ 2147483646 w 567"/>
                  <a:gd name="T7" fmla="*/ 2147483646 h 273"/>
                  <a:gd name="T8" fmla="*/ 2147483646 w 567"/>
                  <a:gd name="T9" fmla="*/ 0 h 273"/>
                  <a:gd name="T10" fmla="*/ 2147483646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pic>
          <p:nvPicPr>
            <p:cNvPr id="6"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7" name="Group 19"/>
            <p:cNvGrpSpPr/>
            <p:nvPr userDrawn="1"/>
          </p:nvGrpSpPr>
          <p:grpSpPr>
            <a:xfrm>
              <a:off x="360000" y="5807505"/>
              <a:ext cx="814388" cy="95250"/>
              <a:chOff x="3495675" y="5969000"/>
              <a:chExt cx="814388" cy="95250"/>
            </a:xfrm>
            <a:solidFill>
              <a:schemeClr val="accent1"/>
            </a:solidFill>
          </p:grpSpPr>
          <p:sp>
            <p:nvSpPr>
              <p:cNvPr id="8"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9"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0"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1" name="Oval 29"/>
              <p:cNvSpPr>
                <a:spLocks noChangeArrowheads="1"/>
              </p:cNvSpPr>
              <p:nvPr/>
            </p:nvSpPr>
            <p:spPr bwMode="auto">
              <a:xfrm>
                <a:off x="3819525"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2"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3"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4"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5"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6"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7" name="Oval 35"/>
              <p:cNvSpPr>
                <a:spLocks noChangeArrowheads="1"/>
              </p:cNvSpPr>
              <p:nvPr/>
            </p:nvSpPr>
            <p:spPr bwMode="auto">
              <a:xfrm>
                <a:off x="4141788"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8"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9"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grpSp>
      </p:grpSp>
      <p:sp>
        <p:nvSpPr>
          <p:cNvPr id="3" name="Subtitle 2"/>
          <p:cNvSpPr>
            <a:spLocks noGrp="1"/>
          </p:cNvSpPr>
          <p:nvPr>
            <p:ph type="subTitle" idx="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7373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Collaborator logos">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1588" y="5500688"/>
            <a:ext cx="9170987" cy="1357312"/>
            <a:chOff x="1497" y="5500319"/>
            <a:chExt cx="9170984" cy="1357681"/>
          </a:xfrm>
        </p:grpSpPr>
        <p:sp>
          <p:nvSpPr>
            <p:cNvPr id="6" name="Rectangle 5"/>
            <p:cNvSpPr/>
            <p:nvPr userDrawn="1"/>
          </p:nvSpPr>
          <p:spPr>
            <a:xfrm>
              <a:off x="1497" y="5940176"/>
              <a:ext cx="9158284" cy="91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rtl="0">
                <a:defRPr/>
              </a:pPr>
              <a:endParaRPr lang="en-AU" kern="1200">
                <a:solidFill>
                  <a:srgbClr val="FFFFFF"/>
                </a:solidFill>
              </a:endParaRPr>
            </a:p>
          </p:txBody>
        </p:sp>
        <p:sp>
          <p:nvSpPr>
            <p:cNvPr id="7" name="Freeform 7"/>
            <p:cNvSpPr>
              <a:spLocks noEditPoints="1"/>
            </p:cNvSpPr>
            <p:nvPr userDrawn="1"/>
          </p:nvSpPr>
          <p:spPr bwMode="auto">
            <a:xfrm>
              <a:off x="1497" y="5563836"/>
              <a:ext cx="9170984" cy="932115"/>
            </a:xfrm>
            <a:custGeom>
              <a:avLst/>
              <a:gdLst>
                <a:gd name="T0" fmla="*/ 7365447 w 2880"/>
                <a:gd name="T1" fmla="*/ 372210 h 293"/>
                <a:gd name="T2" fmla="*/ 0 w 2880"/>
                <a:gd name="T3" fmla="*/ 372210 h 293"/>
                <a:gd name="T4" fmla="*/ 0 w 2880"/>
                <a:gd name="T5" fmla="*/ 435835 h 293"/>
                <a:gd name="T6" fmla="*/ 6464270 w 2880"/>
                <a:gd name="T7" fmla="*/ 435835 h 293"/>
                <a:gd name="T8" fmla="*/ 7365447 w 2880"/>
                <a:gd name="T9" fmla="*/ 372210 h 293"/>
                <a:gd name="T10" fmla="*/ 9170984 w 2880"/>
                <a:gd name="T11" fmla="*/ 0 h 293"/>
                <a:gd name="T12" fmla="*/ 9170984 w 2880"/>
                <a:gd name="T13" fmla="*/ 0 h 293"/>
                <a:gd name="T14" fmla="*/ 9170984 w 2880"/>
                <a:gd name="T15" fmla="*/ 372210 h 293"/>
                <a:gd name="T16" fmla="*/ 7365447 w 2880"/>
                <a:gd name="T17" fmla="*/ 372210 h 293"/>
                <a:gd name="T18" fmla="*/ 8865285 w 2880"/>
                <a:gd name="T19" fmla="*/ 932115 h 293"/>
                <a:gd name="T20" fmla="*/ 9170984 w 2880"/>
                <a:gd name="T21" fmla="*/ 932115 h 293"/>
                <a:gd name="T22" fmla="*/ 9170984 w 2880"/>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8" name="Freeform 8"/>
            <p:cNvSpPr>
              <a:spLocks noEditPoints="1"/>
            </p:cNvSpPr>
            <p:nvPr userDrawn="1"/>
          </p:nvSpPr>
          <p:spPr bwMode="auto">
            <a:xfrm>
              <a:off x="1497" y="5500319"/>
              <a:ext cx="9170984" cy="435093"/>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algn="l" defTabSz="914400" rtl="0">
                <a:defRPr/>
              </a:pPr>
              <a:endParaRPr lang="en-AU" kern="1200">
                <a:solidFill>
                  <a:prstClr val="black"/>
                </a:solidFill>
                <a:latin typeface="Calibri"/>
                <a:ea typeface=""/>
                <a:cs typeface=""/>
              </a:endParaRPr>
            </a:p>
          </p:txBody>
        </p:sp>
        <p:sp>
          <p:nvSpPr>
            <p:cNvPr id="9" name="Freeform 9"/>
            <p:cNvSpPr>
              <a:spLocks/>
            </p:cNvSpPr>
            <p:nvPr userDrawn="1"/>
          </p:nvSpPr>
          <p:spPr bwMode="auto">
            <a:xfrm>
              <a:off x="1497" y="5563836"/>
              <a:ext cx="7365998" cy="431917"/>
            </a:xfrm>
            <a:custGeom>
              <a:avLst/>
              <a:gdLst>
                <a:gd name="T0" fmla="*/ 7365998 w 2313"/>
                <a:gd name="T1" fmla="*/ 371576 h 136"/>
                <a:gd name="T2" fmla="*/ 5923371 w 2313"/>
                <a:gd name="T3" fmla="*/ 0 h 136"/>
                <a:gd name="T4" fmla="*/ 0 w 2313"/>
                <a:gd name="T5" fmla="*/ 0 h 136"/>
                <a:gd name="T6" fmla="*/ 0 w 2313"/>
                <a:gd name="T7" fmla="*/ 431917 h 136"/>
                <a:gd name="T8" fmla="*/ 6464754 w 2313"/>
                <a:gd name="T9" fmla="*/ 431917 h 136"/>
                <a:gd name="T10" fmla="*/ 7365998 w 2313"/>
                <a:gd name="T11" fmla="*/ 3715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 name="Freeform 10"/>
            <p:cNvSpPr>
              <a:spLocks/>
            </p:cNvSpPr>
            <p:nvPr userDrawn="1"/>
          </p:nvSpPr>
          <p:spPr bwMode="auto">
            <a:xfrm>
              <a:off x="7367495" y="5563836"/>
              <a:ext cx="1804986" cy="868598"/>
            </a:xfrm>
            <a:custGeom>
              <a:avLst/>
              <a:gdLst>
                <a:gd name="T0" fmla="*/ 1515297 w 567"/>
                <a:gd name="T1" fmla="*/ 0 h 273"/>
                <a:gd name="T2" fmla="*/ 0 w 567"/>
                <a:gd name="T3" fmla="*/ 372256 h 273"/>
                <a:gd name="T4" fmla="*/ 1499380 w 567"/>
                <a:gd name="T5" fmla="*/ 868598 h 273"/>
                <a:gd name="T6" fmla="*/ 1804986 w 567"/>
                <a:gd name="T7" fmla="*/ 868598 h 273"/>
                <a:gd name="T8" fmla="*/ 1804986 w 567"/>
                <a:gd name="T9" fmla="*/ 0 h 273"/>
                <a:gd name="T10" fmla="*/ 1515297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pic>
          <p:nvPicPr>
            <p:cNvPr id="11"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2" name="Group 19"/>
            <p:cNvGrpSpPr/>
            <p:nvPr userDrawn="1"/>
          </p:nvGrpSpPr>
          <p:grpSpPr>
            <a:xfrm>
              <a:off x="360000" y="5807505"/>
              <a:ext cx="814388" cy="95250"/>
              <a:chOff x="3495675" y="5969000"/>
              <a:chExt cx="814388" cy="95250"/>
            </a:xfrm>
            <a:solidFill>
              <a:schemeClr val="accent1"/>
            </a:solidFill>
          </p:grpSpPr>
          <p:sp>
            <p:nvSpPr>
              <p:cNvPr id="13"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4"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5"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6" name="Oval 29"/>
              <p:cNvSpPr>
                <a:spLocks noChangeArrowheads="1"/>
              </p:cNvSpPr>
              <p:nvPr/>
            </p:nvSpPr>
            <p:spPr bwMode="auto">
              <a:xfrm>
                <a:off x="3819525"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7"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8"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9"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0"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1"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2" name="Oval 35"/>
              <p:cNvSpPr>
                <a:spLocks noChangeArrowheads="1"/>
              </p:cNvSpPr>
              <p:nvPr/>
            </p:nvSpPr>
            <p:spPr bwMode="auto">
              <a:xfrm>
                <a:off x="4141788"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3"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4"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grpSp>
      </p:grpSp>
      <p:sp>
        <p:nvSpPr>
          <p:cNvPr id="2" name="Title 1"/>
          <p:cNvSpPr>
            <a:spLocks noGrp="1"/>
          </p:cNvSpPr>
          <p:nvPr>
            <p:ph type="ctrTitle"/>
          </p:nvPr>
        </p:nvSpPr>
        <p:spPr>
          <a:xfrm>
            <a:off x="344440" y="3122613"/>
            <a:ext cx="8467494" cy="1080000"/>
          </a:xfrm>
        </p:spPr>
        <p:txBody>
          <a:bodyPr anchor="b">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2402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ive Title Slide + Collaborator logos">
    <p:spTree>
      <p:nvGrpSpPr>
        <p:cNvPr id="1" name=""/>
        <p:cNvGrpSpPr/>
        <p:nvPr/>
      </p:nvGrpSpPr>
      <p:grpSpPr>
        <a:xfrm>
          <a:off x="0" y="0"/>
          <a:ext cx="0" cy="0"/>
          <a:chOff x="0" y="0"/>
          <a:chExt cx="0" cy="0"/>
        </a:xfrm>
      </p:grpSpPr>
      <p:grpSp>
        <p:nvGrpSpPr>
          <p:cNvPr id="5" name="Group 27"/>
          <p:cNvGrpSpPr>
            <a:grpSpLocks/>
          </p:cNvGrpSpPr>
          <p:nvPr userDrawn="1"/>
        </p:nvGrpSpPr>
        <p:grpSpPr bwMode="auto">
          <a:xfrm>
            <a:off x="-26988" y="357188"/>
            <a:ext cx="9199563" cy="6500812"/>
            <a:chOff x="-26988" y="357188"/>
            <a:chExt cx="9199469" cy="6500812"/>
          </a:xfrm>
        </p:grpSpPr>
        <p:grpSp>
          <p:nvGrpSpPr>
            <p:cNvPr id="6" name="Group 66"/>
            <p:cNvGrpSpPr>
              <a:grpSpLocks/>
            </p:cNvGrpSpPr>
            <p:nvPr userDrawn="1"/>
          </p:nvGrpSpPr>
          <p:grpSpPr bwMode="auto">
            <a:xfrm>
              <a:off x="-26988" y="357188"/>
              <a:ext cx="9178926" cy="2571750"/>
              <a:chOff x="-17463" y="357188"/>
              <a:chExt cx="9186863" cy="2571750"/>
            </a:xfrm>
          </p:grpSpPr>
          <p:sp>
            <p:nvSpPr>
              <p:cNvPr id="29" name="Freeform 17"/>
              <p:cNvSpPr>
                <a:spLocks/>
              </p:cNvSpPr>
              <p:nvPr userDrawn="1"/>
            </p:nvSpPr>
            <p:spPr bwMode="auto">
              <a:xfrm>
                <a:off x="-17463" y="1971675"/>
                <a:ext cx="9186769" cy="957263"/>
              </a:xfrm>
              <a:custGeom>
                <a:avLst/>
                <a:gdLst>
                  <a:gd name="T0" fmla="*/ 0 w 2880"/>
                  <a:gd name="T1" fmla="*/ 0 h 300"/>
                  <a:gd name="T2" fmla="*/ 2147483646 w 2880"/>
                  <a:gd name="T3" fmla="*/ 0 h 300"/>
                  <a:gd name="T4" fmla="*/ 2147483646 w 2880"/>
                  <a:gd name="T5" fmla="*/ 1741069944 h 300"/>
                  <a:gd name="T6" fmla="*/ 2147483646 w 2880"/>
                  <a:gd name="T7" fmla="*/ 2147483646 h 300"/>
                  <a:gd name="T8" fmla="*/ 2147483646 w 2880"/>
                  <a:gd name="T9" fmla="*/ 2147483646 h 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0" name="Freeform 18"/>
              <p:cNvSpPr>
                <a:spLocks/>
              </p:cNvSpPr>
              <p:nvPr userDrawn="1"/>
            </p:nvSpPr>
            <p:spPr bwMode="auto">
              <a:xfrm>
                <a:off x="-17463" y="2449513"/>
                <a:ext cx="9186769" cy="479425"/>
              </a:xfrm>
              <a:custGeom>
                <a:avLst/>
                <a:gdLst>
                  <a:gd name="T0" fmla="*/ 2147483646 w 2880"/>
                  <a:gd name="T1" fmla="*/ 0 h 150"/>
                  <a:gd name="T2" fmla="*/ 2147483646 w 2880"/>
                  <a:gd name="T3" fmla="*/ 0 h 150"/>
                  <a:gd name="T4" fmla="*/ 2147483646 w 2880"/>
                  <a:gd name="T5" fmla="*/ 214526707 h 150"/>
                  <a:gd name="T6" fmla="*/ 2147483646 w 2880"/>
                  <a:gd name="T7" fmla="*/ 1532322204 h 150"/>
                  <a:gd name="T8" fmla="*/ 0 w 2880"/>
                  <a:gd name="T9" fmla="*/ 1532322204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1" name="Freeform 19"/>
              <p:cNvSpPr>
                <a:spLocks/>
              </p:cNvSpPr>
              <p:nvPr userDrawn="1"/>
            </p:nvSpPr>
            <p:spPr bwMode="auto">
              <a:xfrm>
                <a:off x="-17463" y="1655763"/>
                <a:ext cx="9186769"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32" name="Freeform 20"/>
              <p:cNvSpPr>
                <a:spLocks/>
              </p:cNvSpPr>
              <p:nvPr userDrawn="1"/>
            </p:nvSpPr>
            <p:spPr bwMode="auto">
              <a:xfrm>
                <a:off x="-17463" y="2130425"/>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33" name="Freeform 21"/>
              <p:cNvSpPr>
                <a:spLocks/>
              </p:cNvSpPr>
              <p:nvPr userDrawn="1"/>
            </p:nvSpPr>
            <p:spPr bwMode="auto">
              <a:xfrm>
                <a:off x="-17463" y="1336675"/>
                <a:ext cx="9186769" cy="954088"/>
              </a:xfrm>
              <a:custGeom>
                <a:avLst/>
                <a:gdLst>
                  <a:gd name="T0" fmla="*/ 0 w 2880"/>
                  <a:gd name="T1" fmla="*/ 0 h 299"/>
                  <a:gd name="T2" fmla="*/ 2147483646 w 2880"/>
                  <a:gd name="T3" fmla="*/ 0 h 299"/>
                  <a:gd name="T4" fmla="*/ 2147483646 w 2880"/>
                  <a:gd name="T5" fmla="*/ 1741127636 h 299"/>
                  <a:gd name="T6" fmla="*/ 2147483646 w 2880"/>
                  <a:gd name="T7" fmla="*/ 2147483646 h 299"/>
                  <a:gd name="T8" fmla="*/ 2147483646 w 2880"/>
                  <a:gd name="T9" fmla="*/ 2147483646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4" name="Freeform 22"/>
              <p:cNvSpPr>
                <a:spLocks/>
              </p:cNvSpPr>
              <p:nvPr userDrawn="1"/>
            </p:nvSpPr>
            <p:spPr bwMode="auto">
              <a:xfrm>
                <a:off x="-17463" y="1811338"/>
                <a:ext cx="9186769" cy="479425"/>
              </a:xfrm>
              <a:custGeom>
                <a:avLst/>
                <a:gdLst>
                  <a:gd name="T0" fmla="*/ 2147483646 w 2880"/>
                  <a:gd name="T1" fmla="*/ 0 h 150"/>
                  <a:gd name="T2" fmla="*/ 2147483646 w 2880"/>
                  <a:gd name="T3" fmla="*/ 0 h 150"/>
                  <a:gd name="T4" fmla="*/ 2147483646 w 2880"/>
                  <a:gd name="T5" fmla="*/ 224741655 h 150"/>
                  <a:gd name="T6" fmla="*/ 2147483646 w 2880"/>
                  <a:gd name="T7" fmla="*/ 1532322204 h 150"/>
                  <a:gd name="T8" fmla="*/ 0 w 2880"/>
                  <a:gd name="T9" fmla="*/ 1532322204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5" name="Freeform 23"/>
              <p:cNvSpPr>
                <a:spLocks/>
              </p:cNvSpPr>
              <p:nvPr userDrawn="1"/>
            </p:nvSpPr>
            <p:spPr bwMode="auto">
              <a:xfrm>
                <a:off x="-17463" y="357188"/>
                <a:ext cx="9186769"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36" name="Freeform 24"/>
              <p:cNvSpPr>
                <a:spLocks/>
              </p:cNvSpPr>
              <p:nvPr userDrawn="1"/>
            </p:nvSpPr>
            <p:spPr bwMode="auto">
              <a:xfrm>
                <a:off x="-17463" y="357188"/>
                <a:ext cx="9186769" cy="477837"/>
              </a:xfrm>
              <a:custGeom>
                <a:avLst/>
                <a:gdLst>
                  <a:gd name="T0" fmla="*/ 0 w 2880"/>
                  <a:gd name="T1" fmla="*/ 1522187990 h 150"/>
                  <a:gd name="T2" fmla="*/ 2147483646 w 2880"/>
                  <a:gd name="T3" fmla="*/ 1522187990 h 150"/>
                  <a:gd name="T4" fmla="*/ 2147483646 w 2880"/>
                  <a:gd name="T5" fmla="*/ 1309082245 h 150"/>
                  <a:gd name="T6" fmla="*/ 2147483646 w 2880"/>
                  <a:gd name="T7" fmla="*/ 0 h 150"/>
                  <a:gd name="T8" fmla="*/ 2147483646 w 2880"/>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7" name="Freeform 25"/>
              <p:cNvSpPr>
                <a:spLocks/>
              </p:cNvSpPr>
              <p:nvPr userDrawn="1"/>
            </p:nvSpPr>
            <p:spPr bwMode="auto">
              <a:xfrm>
                <a:off x="-17463" y="676275"/>
                <a:ext cx="9186769" cy="954088"/>
              </a:xfrm>
              <a:custGeom>
                <a:avLst/>
                <a:gdLst>
                  <a:gd name="T0" fmla="*/ 2147483646 w 2880"/>
                  <a:gd name="T1" fmla="*/ 2147483646 h 299"/>
                  <a:gd name="T2" fmla="*/ 2147483646 w 2880"/>
                  <a:gd name="T3" fmla="*/ 2147483646 h 299"/>
                  <a:gd name="T4" fmla="*/ 2147483646 w 2880"/>
                  <a:gd name="T5" fmla="*/ 1313482420 h 299"/>
                  <a:gd name="T6" fmla="*/ 2147483646 w 2880"/>
                  <a:gd name="T7" fmla="*/ 0 h 299"/>
                  <a:gd name="T8" fmla="*/ 0 w 2880"/>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8" name="Freeform 26"/>
              <p:cNvSpPr>
                <a:spLocks/>
              </p:cNvSpPr>
              <p:nvPr userDrawn="1"/>
            </p:nvSpPr>
            <p:spPr bwMode="auto">
              <a:xfrm>
                <a:off x="-17463" y="676275"/>
                <a:ext cx="9186769"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39" name="Freeform 27"/>
              <p:cNvSpPr>
                <a:spLocks/>
              </p:cNvSpPr>
              <p:nvPr userDrawn="1"/>
            </p:nvSpPr>
            <p:spPr bwMode="auto">
              <a:xfrm>
                <a:off x="-17463" y="995363"/>
                <a:ext cx="9186769"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40" name="Freeform 28"/>
              <p:cNvSpPr>
                <a:spLocks/>
              </p:cNvSpPr>
              <p:nvPr userDrawn="1"/>
            </p:nvSpPr>
            <p:spPr bwMode="auto">
              <a:xfrm>
                <a:off x="-17463" y="995363"/>
                <a:ext cx="9186769" cy="474662"/>
              </a:xfrm>
              <a:custGeom>
                <a:avLst/>
                <a:gdLst>
                  <a:gd name="T0" fmla="*/ 0 w 2880"/>
                  <a:gd name="T1" fmla="*/ 1512107478 h 149"/>
                  <a:gd name="T2" fmla="*/ 2147483646 w 2880"/>
                  <a:gd name="T3" fmla="*/ 1512107478 h 149"/>
                  <a:gd name="T4" fmla="*/ 2147483646 w 2880"/>
                  <a:gd name="T5" fmla="*/ 1298990611 h 149"/>
                  <a:gd name="T6" fmla="*/ 2147483646 w 2880"/>
                  <a:gd name="T7" fmla="*/ 0 h 149"/>
                  <a:gd name="T8" fmla="*/ 2147483646 w 2880"/>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grpSp>
          <p:nvGrpSpPr>
            <p:cNvPr id="7" name="Group 29"/>
            <p:cNvGrpSpPr>
              <a:grpSpLocks/>
            </p:cNvGrpSpPr>
            <p:nvPr userDrawn="1"/>
          </p:nvGrpSpPr>
          <p:grpSpPr bwMode="auto">
            <a:xfrm>
              <a:off x="1497" y="5500319"/>
              <a:ext cx="9170984" cy="1357681"/>
              <a:chOff x="1497" y="5500319"/>
              <a:chExt cx="9170984" cy="1357681"/>
            </a:xfrm>
          </p:grpSpPr>
          <p:sp>
            <p:nvSpPr>
              <p:cNvPr id="8" name="Rectangle 7"/>
              <p:cNvSpPr/>
              <p:nvPr userDrawn="1"/>
            </p:nvSpPr>
            <p:spPr>
              <a:xfrm>
                <a:off x="1588" y="5940425"/>
                <a:ext cx="9158193" cy="917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rtl="0">
                  <a:defRPr/>
                </a:pPr>
                <a:endParaRPr lang="en-AU" kern="1200">
                  <a:solidFill>
                    <a:srgbClr val="FFFFFF"/>
                  </a:solidFill>
                </a:endParaRPr>
              </a:p>
            </p:txBody>
          </p:sp>
          <p:grpSp>
            <p:nvGrpSpPr>
              <p:cNvPr id="9" name="Group 31"/>
              <p:cNvGrpSpPr>
                <a:grpSpLocks/>
              </p:cNvGrpSpPr>
              <p:nvPr userDrawn="1"/>
            </p:nvGrpSpPr>
            <p:grpSpPr bwMode="auto">
              <a:xfrm>
                <a:off x="1497" y="5500319"/>
                <a:ext cx="9170984" cy="996231"/>
                <a:chOff x="1497" y="5500319"/>
                <a:chExt cx="9170984" cy="996231"/>
              </a:xfrm>
            </p:grpSpPr>
            <p:sp>
              <p:nvSpPr>
                <p:cNvPr id="24" name="Freeform 7"/>
                <p:cNvSpPr>
                  <a:spLocks noEditPoints="1"/>
                </p:cNvSpPr>
                <p:nvPr userDrawn="1"/>
              </p:nvSpPr>
              <p:spPr bwMode="auto">
                <a:xfrm>
                  <a:off x="1588" y="5564188"/>
                  <a:ext cx="9170893" cy="931862"/>
                </a:xfrm>
                <a:custGeom>
                  <a:avLst/>
                  <a:gdLst>
                    <a:gd name="T0" fmla="*/ 7365373 w 2880"/>
                    <a:gd name="T1" fmla="*/ 372109 h 293"/>
                    <a:gd name="T2" fmla="*/ 0 w 2880"/>
                    <a:gd name="T3" fmla="*/ 372109 h 293"/>
                    <a:gd name="T4" fmla="*/ 0 w 2880"/>
                    <a:gd name="T5" fmla="*/ 435717 h 293"/>
                    <a:gd name="T6" fmla="*/ 6464206 w 2880"/>
                    <a:gd name="T7" fmla="*/ 435717 h 293"/>
                    <a:gd name="T8" fmla="*/ 7365373 w 2880"/>
                    <a:gd name="T9" fmla="*/ 372109 h 293"/>
                    <a:gd name="T10" fmla="*/ 9170893 w 2880"/>
                    <a:gd name="T11" fmla="*/ 0 h 293"/>
                    <a:gd name="T12" fmla="*/ 9170893 w 2880"/>
                    <a:gd name="T13" fmla="*/ 0 h 293"/>
                    <a:gd name="T14" fmla="*/ 9170893 w 2880"/>
                    <a:gd name="T15" fmla="*/ 372109 h 293"/>
                    <a:gd name="T16" fmla="*/ 7365373 w 2880"/>
                    <a:gd name="T17" fmla="*/ 372109 h 293"/>
                    <a:gd name="T18" fmla="*/ 8865197 w 2880"/>
                    <a:gd name="T19" fmla="*/ 931862 h 293"/>
                    <a:gd name="T20" fmla="*/ 9170893 w 2880"/>
                    <a:gd name="T21" fmla="*/ 931862 h 293"/>
                    <a:gd name="T22" fmla="*/ 9170893 w 2880"/>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25" name="Freeform 8"/>
                <p:cNvSpPr>
                  <a:spLocks noEditPoints="1"/>
                </p:cNvSpPr>
                <p:nvPr userDrawn="1"/>
              </p:nvSpPr>
              <p:spPr bwMode="auto">
                <a:xfrm>
                  <a:off x="1588" y="5500688"/>
                  <a:ext cx="9170893" cy="434975"/>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algn="l" defTabSz="914400" rtl="0">
                    <a:defRPr/>
                  </a:pPr>
                  <a:endParaRPr lang="en-AU" kern="1200">
                    <a:solidFill>
                      <a:prstClr val="black"/>
                    </a:solidFill>
                    <a:latin typeface="Calibri"/>
                    <a:ea typeface=""/>
                    <a:cs typeface=""/>
                  </a:endParaRPr>
                </a:p>
              </p:txBody>
            </p:sp>
            <p:sp>
              <p:nvSpPr>
                <p:cNvPr id="26" name="Freeform 9"/>
                <p:cNvSpPr>
                  <a:spLocks/>
                </p:cNvSpPr>
                <p:nvPr userDrawn="1"/>
              </p:nvSpPr>
              <p:spPr bwMode="auto">
                <a:xfrm>
                  <a:off x="1588" y="5564188"/>
                  <a:ext cx="7365925" cy="431800"/>
                </a:xfrm>
                <a:custGeom>
                  <a:avLst/>
                  <a:gdLst>
                    <a:gd name="T0" fmla="*/ 7365925 w 2313"/>
                    <a:gd name="T1" fmla="*/ 371475 h 136"/>
                    <a:gd name="T2" fmla="*/ 5923312 w 2313"/>
                    <a:gd name="T3" fmla="*/ 0 h 136"/>
                    <a:gd name="T4" fmla="*/ 0 w 2313"/>
                    <a:gd name="T5" fmla="*/ 0 h 136"/>
                    <a:gd name="T6" fmla="*/ 0 w 2313"/>
                    <a:gd name="T7" fmla="*/ 431800 h 136"/>
                    <a:gd name="T8" fmla="*/ 6464690 w 2313"/>
                    <a:gd name="T9" fmla="*/ 431800 h 136"/>
                    <a:gd name="T10" fmla="*/ 7365925 w 2313"/>
                    <a:gd name="T11" fmla="*/ 37147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28" name="Freeform 10"/>
                <p:cNvSpPr>
                  <a:spLocks/>
                </p:cNvSpPr>
                <p:nvPr userDrawn="1"/>
              </p:nvSpPr>
              <p:spPr bwMode="auto">
                <a:xfrm>
                  <a:off x="7367513" y="5564188"/>
                  <a:ext cx="1804968" cy="868362"/>
                </a:xfrm>
                <a:custGeom>
                  <a:avLst/>
                  <a:gdLst>
                    <a:gd name="T0" fmla="*/ 1515282 w 567"/>
                    <a:gd name="T1" fmla="*/ 0 h 273"/>
                    <a:gd name="T2" fmla="*/ 0 w 567"/>
                    <a:gd name="T3" fmla="*/ 372155 h 273"/>
                    <a:gd name="T4" fmla="*/ 1499365 w 567"/>
                    <a:gd name="T5" fmla="*/ 868362 h 273"/>
                    <a:gd name="T6" fmla="*/ 1804968 w 567"/>
                    <a:gd name="T7" fmla="*/ 868362 h 273"/>
                    <a:gd name="T8" fmla="*/ 1804968 w 567"/>
                    <a:gd name="T9" fmla="*/ 0 h 273"/>
                    <a:gd name="T10" fmla="*/ 1515282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pic>
            <p:nvPicPr>
              <p:cNvPr id="10"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1" name="Group 19"/>
              <p:cNvGrpSpPr/>
              <p:nvPr userDrawn="1"/>
            </p:nvGrpSpPr>
            <p:grpSpPr>
              <a:xfrm>
                <a:off x="360000" y="5807505"/>
                <a:ext cx="814388" cy="95250"/>
                <a:chOff x="3495675" y="5969000"/>
                <a:chExt cx="814388" cy="95250"/>
              </a:xfrm>
              <a:solidFill>
                <a:schemeClr val="accent1"/>
              </a:solidFill>
            </p:grpSpPr>
            <p:sp>
              <p:nvSpPr>
                <p:cNvPr id="12"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3"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4"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5" name="Oval 29"/>
                <p:cNvSpPr>
                  <a:spLocks noChangeArrowheads="1"/>
                </p:cNvSpPr>
                <p:nvPr/>
              </p:nvSpPr>
              <p:spPr bwMode="auto">
                <a:xfrm>
                  <a:off x="3819525"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6"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7"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8"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9"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0"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1" name="Oval 35"/>
                <p:cNvSpPr>
                  <a:spLocks noChangeArrowheads="1"/>
                </p:cNvSpPr>
                <p:nvPr/>
              </p:nvSpPr>
              <p:spPr bwMode="auto">
                <a:xfrm>
                  <a:off x="4141788"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2"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3"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grpSp>
        </p:grpSp>
      </p:grpSp>
      <p:sp>
        <p:nvSpPr>
          <p:cNvPr id="2" name="Title 1"/>
          <p:cNvSpPr>
            <a:spLocks noGrp="1"/>
          </p:cNvSpPr>
          <p:nvPr>
            <p:ph type="ctrTitle"/>
          </p:nvPr>
        </p:nvSpPr>
        <p:spPr>
          <a:xfrm>
            <a:off x="344440" y="3122613"/>
            <a:ext cx="8467494" cy="1080000"/>
          </a:xfrm>
        </p:spPr>
        <p:txBody>
          <a:bodyPr anchor="b">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149396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28"/>
          <p:cNvGrpSpPr>
            <a:grpSpLocks/>
          </p:cNvGrpSpPr>
          <p:nvPr userDrawn="1"/>
        </p:nvGrpSpPr>
        <p:grpSpPr bwMode="auto">
          <a:xfrm>
            <a:off x="0" y="5500688"/>
            <a:ext cx="9167813" cy="996950"/>
            <a:chOff x="608" y="5500319"/>
            <a:chExt cx="9167813" cy="996950"/>
          </a:xfrm>
        </p:grpSpPr>
        <p:grpSp>
          <p:nvGrpSpPr>
            <p:cNvPr id="6" name="Group 22"/>
            <p:cNvGrpSpPr>
              <a:grpSpLocks/>
            </p:cNvGrpSpPr>
            <p:nvPr userDrawn="1"/>
          </p:nvGrpSpPr>
          <p:grpSpPr bwMode="auto">
            <a:xfrm>
              <a:off x="608" y="5500319"/>
              <a:ext cx="9167813" cy="996950"/>
              <a:chOff x="-7938" y="5668963"/>
              <a:chExt cx="9167813" cy="996950"/>
            </a:xfrm>
          </p:grpSpPr>
          <p:sp>
            <p:nvSpPr>
              <p:cNvPr id="21"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lgn="l" defTabSz="914400" rtl="0">
                  <a:defRPr/>
                </a:pPr>
                <a:endParaRPr lang="en-AU" kern="1200">
                  <a:solidFill>
                    <a:prstClr val="black"/>
                  </a:solidFill>
                  <a:latin typeface="Calibri"/>
                  <a:ea typeface=""/>
                  <a:cs typeface=""/>
                </a:endParaRPr>
              </a:p>
            </p:txBody>
          </p:sp>
          <p:sp>
            <p:nvSpPr>
              <p:cNvPr id="22" name="Freeform 24"/>
              <p:cNvSpPr>
                <a:spLocks/>
              </p:cNvSpPr>
              <p:nvPr userDrawn="1"/>
            </p:nvSpPr>
            <p:spPr bwMode="auto">
              <a:xfrm>
                <a:off x="-7938" y="5732463"/>
                <a:ext cx="7362825" cy="433387"/>
              </a:xfrm>
              <a:custGeom>
                <a:avLst/>
                <a:gdLst>
                  <a:gd name="T0" fmla="*/ 2147483646 w 2313"/>
                  <a:gd name="T1" fmla="*/ 1188117714 h 136"/>
                  <a:gd name="T2" fmla="*/ 2147483646 w 2313"/>
                  <a:gd name="T3" fmla="*/ 0 h 136"/>
                  <a:gd name="T4" fmla="*/ 0 w 2313"/>
                  <a:gd name="T5" fmla="*/ 0 h 136"/>
                  <a:gd name="T6" fmla="*/ 0 w 2313"/>
                  <a:gd name="T7" fmla="*/ 1381060969 h 136"/>
                  <a:gd name="T8" fmla="*/ 2147483646 w 2313"/>
                  <a:gd name="T9" fmla="*/ 1381060969 h 136"/>
                  <a:gd name="T10" fmla="*/ 2147483646 w 2313"/>
                  <a:gd name="T11" fmla="*/ 1188117714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23" name="Freeform 25"/>
              <p:cNvSpPr>
                <a:spLocks/>
              </p:cNvSpPr>
              <p:nvPr userDrawn="1"/>
            </p:nvSpPr>
            <p:spPr bwMode="auto">
              <a:xfrm>
                <a:off x="7354887" y="5732463"/>
                <a:ext cx="1804988" cy="869950"/>
              </a:xfrm>
              <a:custGeom>
                <a:avLst/>
                <a:gdLst>
                  <a:gd name="T0" fmla="*/ 2147483646 w 567"/>
                  <a:gd name="T1" fmla="*/ 0 h 273"/>
                  <a:gd name="T2" fmla="*/ 0 w 567"/>
                  <a:gd name="T3" fmla="*/ 1188090396 h 273"/>
                  <a:gd name="T4" fmla="*/ 2147483646 w 567"/>
                  <a:gd name="T5" fmla="*/ 2147483646 h 273"/>
                  <a:gd name="T6" fmla="*/ 2147483646 w 567"/>
                  <a:gd name="T7" fmla="*/ 2147483646 h 273"/>
                  <a:gd name="T8" fmla="*/ 2147483646 w 567"/>
                  <a:gd name="T9" fmla="*/ 0 h 273"/>
                  <a:gd name="T10" fmla="*/ 2147483646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pic>
          <p:nvPicPr>
            <p:cNvPr id="7"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8" name="Group 19"/>
            <p:cNvGrpSpPr/>
            <p:nvPr userDrawn="1"/>
          </p:nvGrpSpPr>
          <p:grpSpPr>
            <a:xfrm>
              <a:off x="360000" y="5807505"/>
              <a:ext cx="814388" cy="95250"/>
              <a:chOff x="3495675" y="5969000"/>
              <a:chExt cx="814388" cy="95250"/>
            </a:xfrm>
            <a:solidFill>
              <a:schemeClr val="accent1"/>
            </a:solidFill>
          </p:grpSpPr>
          <p:sp>
            <p:nvSpPr>
              <p:cNvPr id="9"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0"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1"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2" name="Oval 29"/>
              <p:cNvSpPr>
                <a:spLocks noChangeArrowheads="1"/>
              </p:cNvSpPr>
              <p:nvPr/>
            </p:nvSpPr>
            <p:spPr bwMode="auto">
              <a:xfrm>
                <a:off x="3819525"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3"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4"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5"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6"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7"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8" name="Oval 35"/>
              <p:cNvSpPr>
                <a:spLocks noChangeArrowheads="1"/>
              </p:cNvSpPr>
              <p:nvPr/>
            </p:nvSpPr>
            <p:spPr bwMode="auto">
              <a:xfrm>
                <a:off x="4141788"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19"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0"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grpSp>
      </p:grpSp>
      <p:sp>
        <p:nvSpPr>
          <p:cNvPr id="2" name="Title 1"/>
          <p:cNvSpPr>
            <a:spLocks noGrp="1"/>
          </p:cNvSpPr>
          <p:nvPr>
            <p:ph type="ctrTitle"/>
          </p:nvPr>
        </p:nvSpPr>
        <p:spPr>
          <a:xfrm>
            <a:off x="344440" y="3122613"/>
            <a:ext cx="8467494" cy="1080000"/>
          </a:xfrm>
        </p:spPr>
        <p:txBody>
          <a:bodyPr anchor="b">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88783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Title Slide">
    <p:spTree>
      <p:nvGrpSpPr>
        <p:cNvPr id="1" name=""/>
        <p:cNvGrpSpPr/>
        <p:nvPr/>
      </p:nvGrpSpPr>
      <p:grpSpPr>
        <a:xfrm>
          <a:off x="0" y="0"/>
          <a:ext cx="0" cy="0"/>
          <a:chOff x="0" y="0"/>
          <a:chExt cx="0" cy="0"/>
        </a:xfrm>
      </p:grpSpPr>
      <p:grpSp>
        <p:nvGrpSpPr>
          <p:cNvPr id="5" name="Group 27"/>
          <p:cNvGrpSpPr>
            <a:grpSpLocks/>
          </p:cNvGrpSpPr>
          <p:nvPr userDrawn="1"/>
        </p:nvGrpSpPr>
        <p:grpSpPr bwMode="auto">
          <a:xfrm>
            <a:off x="-26988" y="357188"/>
            <a:ext cx="9194801" cy="6140450"/>
            <a:chOff x="-26988" y="357188"/>
            <a:chExt cx="9195409" cy="6140081"/>
          </a:xfrm>
        </p:grpSpPr>
        <p:grpSp>
          <p:nvGrpSpPr>
            <p:cNvPr id="6" name="Group 28"/>
            <p:cNvGrpSpPr>
              <a:grpSpLocks/>
            </p:cNvGrpSpPr>
            <p:nvPr userDrawn="1"/>
          </p:nvGrpSpPr>
          <p:grpSpPr bwMode="auto">
            <a:xfrm>
              <a:off x="608" y="5500319"/>
              <a:ext cx="9167813" cy="996950"/>
              <a:chOff x="608" y="5500319"/>
              <a:chExt cx="9167813" cy="996950"/>
            </a:xfrm>
          </p:grpSpPr>
          <p:grpSp>
            <p:nvGrpSpPr>
              <p:cNvPr id="20" name="Group 22"/>
              <p:cNvGrpSpPr>
                <a:grpSpLocks/>
              </p:cNvGrpSpPr>
              <p:nvPr userDrawn="1"/>
            </p:nvGrpSpPr>
            <p:grpSpPr bwMode="auto">
              <a:xfrm>
                <a:off x="608" y="5500319"/>
                <a:ext cx="9167813" cy="996950"/>
                <a:chOff x="-7938" y="5668963"/>
                <a:chExt cx="9167813" cy="996950"/>
              </a:xfrm>
            </p:grpSpPr>
            <p:sp>
              <p:nvSpPr>
                <p:cNvPr id="36" name="Freeform 11"/>
                <p:cNvSpPr>
                  <a:spLocks noEditPoints="1"/>
                </p:cNvSpPr>
                <p:nvPr userDrawn="1"/>
              </p:nvSpPr>
              <p:spPr bwMode="auto">
                <a:xfrm>
                  <a:off x="-8544" y="5669023"/>
                  <a:ext cx="9168419" cy="99689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lgn="l" defTabSz="914400" rtl="0">
                    <a:defRPr/>
                  </a:pPr>
                  <a:endParaRPr lang="en-AU" kern="1200">
                    <a:solidFill>
                      <a:prstClr val="black"/>
                    </a:solidFill>
                    <a:latin typeface="Calibri"/>
                    <a:ea typeface=""/>
                    <a:cs typeface=""/>
                  </a:endParaRPr>
                </a:p>
              </p:txBody>
            </p:sp>
            <p:sp>
              <p:nvSpPr>
                <p:cNvPr id="37" name="Freeform 24"/>
                <p:cNvSpPr>
                  <a:spLocks/>
                </p:cNvSpPr>
                <p:nvPr userDrawn="1"/>
              </p:nvSpPr>
              <p:spPr bwMode="auto">
                <a:xfrm>
                  <a:off x="-8544" y="5732519"/>
                  <a:ext cx="7363312" cy="433361"/>
                </a:xfrm>
                <a:custGeom>
                  <a:avLst/>
                  <a:gdLst>
                    <a:gd name="T0" fmla="*/ 2147483646 w 2313"/>
                    <a:gd name="T1" fmla="*/ 1187976333 h 136"/>
                    <a:gd name="T2" fmla="*/ 2147483646 w 2313"/>
                    <a:gd name="T3" fmla="*/ 0 h 136"/>
                    <a:gd name="T4" fmla="*/ 0 w 2313"/>
                    <a:gd name="T5" fmla="*/ 0 h 136"/>
                    <a:gd name="T6" fmla="*/ 0 w 2313"/>
                    <a:gd name="T7" fmla="*/ 1380895267 h 136"/>
                    <a:gd name="T8" fmla="*/ 2147483646 w 2313"/>
                    <a:gd name="T9" fmla="*/ 1380895267 h 136"/>
                    <a:gd name="T10" fmla="*/ 2147483646 w 2313"/>
                    <a:gd name="T11" fmla="*/ 1187976333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38" name="Freeform 25"/>
                <p:cNvSpPr>
                  <a:spLocks/>
                </p:cNvSpPr>
                <p:nvPr userDrawn="1"/>
              </p:nvSpPr>
              <p:spPr bwMode="auto">
                <a:xfrm>
                  <a:off x="7354768" y="5732519"/>
                  <a:ext cx="1805107" cy="869898"/>
                </a:xfrm>
                <a:custGeom>
                  <a:avLst/>
                  <a:gdLst>
                    <a:gd name="T0" fmla="*/ 2147483646 w 567"/>
                    <a:gd name="T1" fmla="*/ 0 h 273"/>
                    <a:gd name="T2" fmla="*/ 0 w 567"/>
                    <a:gd name="T3" fmla="*/ 1187946092 h 273"/>
                    <a:gd name="T4" fmla="*/ 2147483646 w 567"/>
                    <a:gd name="T5" fmla="*/ 2147483646 h 273"/>
                    <a:gd name="T6" fmla="*/ 2147483646 w 567"/>
                    <a:gd name="T7" fmla="*/ 2147483646 h 273"/>
                    <a:gd name="T8" fmla="*/ 2147483646 w 567"/>
                    <a:gd name="T9" fmla="*/ 0 h 273"/>
                    <a:gd name="T10" fmla="*/ 2147483646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pic>
            <p:nvPicPr>
              <p:cNvPr id="21"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2" name="Group 19"/>
              <p:cNvGrpSpPr/>
              <p:nvPr userDrawn="1"/>
            </p:nvGrpSpPr>
            <p:grpSpPr>
              <a:xfrm>
                <a:off x="360000" y="5807505"/>
                <a:ext cx="814388" cy="95250"/>
                <a:chOff x="3495675" y="5969000"/>
                <a:chExt cx="814388" cy="95250"/>
              </a:xfrm>
              <a:solidFill>
                <a:schemeClr val="accent1"/>
              </a:solidFill>
            </p:grpSpPr>
            <p:sp>
              <p:nvSpPr>
                <p:cNvPr id="23"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4"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5"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6" name="Oval 29"/>
                <p:cNvSpPr>
                  <a:spLocks noChangeArrowheads="1"/>
                </p:cNvSpPr>
                <p:nvPr/>
              </p:nvSpPr>
              <p:spPr bwMode="auto">
                <a:xfrm>
                  <a:off x="3819525"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2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3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3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3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33" name="Oval 35"/>
                <p:cNvSpPr>
                  <a:spLocks noChangeArrowheads="1"/>
                </p:cNvSpPr>
                <p:nvPr/>
              </p:nvSpPr>
              <p:spPr bwMode="auto">
                <a:xfrm>
                  <a:off x="4141788" y="6042025"/>
                  <a:ext cx="19050" cy="22225"/>
                </a:xfrm>
                <a:prstGeom prst="ellipse">
                  <a:avLst/>
                </a:pr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3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sp>
              <p:nvSpPr>
                <p:cNvPr id="3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lgn="l" defTabSz="914400" rtl="0">
                    <a:defRPr/>
                  </a:pPr>
                  <a:endParaRPr lang="en-AU" kern="1200">
                    <a:solidFill>
                      <a:prstClr val="black"/>
                    </a:solidFill>
                    <a:latin typeface="Calibri"/>
                    <a:ea typeface=""/>
                    <a:cs typeface=""/>
                  </a:endParaRPr>
                </a:p>
              </p:txBody>
            </p:sp>
          </p:grpSp>
        </p:grpSp>
        <p:grpSp>
          <p:nvGrpSpPr>
            <p:cNvPr id="7" name="Group 66"/>
            <p:cNvGrpSpPr>
              <a:grpSpLocks/>
            </p:cNvGrpSpPr>
            <p:nvPr userDrawn="1"/>
          </p:nvGrpSpPr>
          <p:grpSpPr bwMode="auto">
            <a:xfrm>
              <a:off x="-26988" y="357188"/>
              <a:ext cx="9178926" cy="2571750"/>
              <a:chOff x="-17463" y="357188"/>
              <a:chExt cx="9186863" cy="2571750"/>
            </a:xfrm>
          </p:grpSpPr>
          <p:sp>
            <p:nvSpPr>
              <p:cNvPr id="8" name="Freeform 17"/>
              <p:cNvSpPr>
                <a:spLocks/>
              </p:cNvSpPr>
              <p:nvPr userDrawn="1"/>
            </p:nvSpPr>
            <p:spPr bwMode="auto">
              <a:xfrm>
                <a:off x="-17463" y="1971578"/>
                <a:ext cx="9187471" cy="957205"/>
              </a:xfrm>
              <a:custGeom>
                <a:avLst/>
                <a:gdLst>
                  <a:gd name="T0" fmla="*/ 0 w 2880"/>
                  <a:gd name="T1" fmla="*/ 0 h 300"/>
                  <a:gd name="T2" fmla="*/ 2147483646 w 2880"/>
                  <a:gd name="T3" fmla="*/ 0 h 300"/>
                  <a:gd name="T4" fmla="*/ 2147483646 w 2880"/>
                  <a:gd name="T5" fmla="*/ 1740859161 h 300"/>
                  <a:gd name="T6" fmla="*/ 2147483646 w 2880"/>
                  <a:gd name="T7" fmla="*/ 2147483646 h 300"/>
                  <a:gd name="T8" fmla="*/ 2147483646 w 2880"/>
                  <a:gd name="T9" fmla="*/ 2147483646 h 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9" name="Freeform 18"/>
              <p:cNvSpPr>
                <a:spLocks/>
              </p:cNvSpPr>
              <p:nvPr userDrawn="1"/>
            </p:nvSpPr>
            <p:spPr bwMode="auto">
              <a:xfrm>
                <a:off x="-17463" y="2449387"/>
                <a:ext cx="9187471" cy="479396"/>
              </a:xfrm>
              <a:custGeom>
                <a:avLst/>
                <a:gdLst>
                  <a:gd name="T0" fmla="*/ 2147483646 w 2880"/>
                  <a:gd name="T1" fmla="*/ 0 h 150"/>
                  <a:gd name="T2" fmla="*/ 2147483646 w 2880"/>
                  <a:gd name="T3" fmla="*/ 0 h 150"/>
                  <a:gd name="T4" fmla="*/ 2147483646 w 2880"/>
                  <a:gd name="T5" fmla="*/ 214497750 h 150"/>
                  <a:gd name="T6" fmla="*/ 2147483646 w 2880"/>
                  <a:gd name="T7" fmla="*/ 1532136832 h 150"/>
                  <a:gd name="T8" fmla="*/ 0 w 2880"/>
                  <a:gd name="T9" fmla="*/ 1532136832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 name="Freeform 19"/>
              <p:cNvSpPr>
                <a:spLocks/>
              </p:cNvSpPr>
              <p:nvPr userDrawn="1"/>
            </p:nvSpPr>
            <p:spPr bwMode="auto">
              <a:xfrm>
                <a:off x="-17463" y="1655685"/>
                <a:ext cx="9187471" cy="954030"/>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11" name="Freeform 20"/>
              <p:cNvSpPr>
                <a:spLocks/>
              </p:cNvSpPr>
              <p:nvPr userDrawn="1"/>
            </p:nvSpPr>
            <p:spPr bwMode="auto">
              <a:xfrm>
                <a:off x="-17463" y="2130318"/>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12" name="Freeform 21"/>
              <p:cNvSpPr>
                <a:spLocks/>
              </p:cNvSpPr>
              <p:nvPr userDrawn="1"/>
            </p:nvSpPr>
            <p:spPr bwMode="auto">
              <a:xfrm>
                <a:off x="-17463" y="1336616"/>
                <a:ext cx="9187471" cy="954031"/>
              </a:xfrm>
              <a:custGeom>
                <a:avLst/>
                <a:gdLst>
                  <a:gd name="T0" fmla="*/ 0 w 2880"/>
                  <a:gd name="T1" fmla="*/ 0 h 299"/>
                  <a:gd name="T2" fmla="*/ 2147483646 w 2880"/>
                  <a:gd name="T3" fmla="*/ 0 h 299"/>
                  <a:gd name="T4" fmla="*/ 2147483646 w 2880"/>
                  <a:gd name="T5" fmla="*/ 1740918321 h 299"/>
                  <a:gd name="T6" fmla="*/ 2147483646 w 2880"/>
                  <a:gd name="T7" fmla="*/ 2147483646 h 299"/>
                  <a:gd name="T8" fmla="*/ 2147483646 w 2880"/>
                  <a:gd name="T9" fmla="*/ 2147483646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3" name="Freeform 22"/>
              <p:cNvSpPr>
                <a:spLocks/>
              </p:cNvSpPr>
              <p:nvPr userDrawn="1"/>
            </p:nvSpPr>
            <p:spPr bwMode="auto">
              <a:xfrm>
                <a:off x="-17463" y="1811250"/>
                <a:ext cx="9187471" cy="479396"/>
              </a:xfrm>
              <a:custGeom>
                <a:avLst/>
                <a:gdLst>
                  <a:gd name="T0" fmla="*/ 2147483646 w 2880"/>
                  <a:gd name="T1" fmla="*/ 0 h 150"/>
                  <a:gd name="T2" fmla="*/ 2147483646 w 2880"/>
                  <a:gd name="T3" fmla="*/ 0 h 150"/>
                  <a:gd name="T4" fmla="*/ 2147483646 w 2880"/>
                  <a:gd name="T5" fmla="*/ 224712081 h 150"/>
                  <a:gd name="T6" fmla="*/ 2147483646 w 2880"/>
                  <a:gd name="T7" fmla="*/ 1532136832 h 150"/>
                  <a:gd name="T8" fmla="*/ 0 w 2880"/>
                  <a:gd name="T9" fmla="*/ 1532136832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4" name="Freeform 23"/>
              <p:cNvSpPr>
                <a:spLocks/>
              </p:cNvSpPr>
              <p:nvPr userDrawn="1"/>
            </p:nvSpPr>
            <p:spPr bwMode="auto">
              <a:xfrm>
                <a:off x="-17463" y="357188"/>
                <a:ext cx="9187471" cy="957204"/>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15" name="Freeform 24"/>
              <p:cNvSpPr>
                <a:spLocks/>
              </p:cNvSpPr>
              <p:nvPr userDrawn="1"/>
            </p:nvSpPr>
            <p:spPr bwMode="auto">
              <a:xfrm>
                <a:off x="-17463" y="357188"/>
                <a:ext cx="9187471" cy="477808"/>
              </a:xfrm>
              <a:custGeom>
                <a:avLst/>
                <a:gdLst>
                  <a:gd name="T0" fmla="*/ 0 w 2880"/>
                  <a:gd name="T1" fmla="*/ 1522003232 h 150"/>
                  <a:gd name="T2" fmla="*/ 2147483646 w 2880"/>
                  <a:gd name="T3" fmla="*/ 1522003232 h 150"/>
                  <a:gd name="T4" fmla="*/ 2147483646 w 2880"/>
                  <a:gd name="T5" fmla="*/ 1308923162 h 150"/>
                  <a:gd name="T6" fmla="*/ 2147483646 w 2880"/>
                  <a:gd name="T7" fmla="*/ 0 h 150"/>
                  <a:gd name="T8" fmla="*/ 2147483646 w 2880"/>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6" name="Freeform 25"/>
              <p:cNvSpPr>
                <a:spLocks/>
              </p:cNvSpPr>
              <p:nvPr userDrawn="1"/>
            </p:nvSpPr>
            <p:spPr bwMode="auto">
              <a:xfrm>
                <a:off x="-17463" y="676256"/>
                <a:ext cx="9187471" cy="954031"/>
              </a:xfrm>
              <a:custGeom>
                <a:avLst/>
                <a:gdLst>
                  <a:gd name="T0" fmla="*/ 2147483646 w 2880"/>
                  <a:gd name="T1" fmla="*/ 2147483646 h 299"/>
                  <a:gd name="T2" fmla="*/ 2147483646 w 2880"/>
                  <a:gd name="T3" fmla="*/ 2147483646 h 299"/>
                  <a:gd name="T4" fmla="*/ 2147483646 w 2880"/>
                  <a:gd name="T5" fmla="*/ 1313324180 h 299"/>
                  <a:gd name="T6" fmla="*/ 2147483646 w 2880"/>
                  <a:gd name="T7" fmla="*/ 0 h 299"/>
                  <a:gd name="T8" fmla="*/ 0 w 2880"/>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7" name="Freeform 26"/>
              <p:cNvSpPr>
                <a:spLocks/>
              </p:cNvSpPr>
              <p:nvPr userDrawn="1"/>
            </p:nvSpPr>
            <p:spPr bwMode="auto">
              <a:xfrm>
                <a:off x="-17463" y="676256"/>
                <a:ext cx="9187471" cy="477809"/>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18" name="Freeform 27"/>
              <p:cNvSpPr>
                <a:spLocks/>
              </p:cNvSpPr>
              <p:nvPr userDrawn="1"/>
            </p:nvSpPr>
            <p:spPr bwMode="auto">
              <a:xfrm>
                <a:off x="-17463" y="995325"/>
                <a:ext cx="9187471" cy="954030"/>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lgn="l" defTabSz="914400" rtl="0">
                  <a:defRPr/>
                </a:pPr>
                <a:endParaRPr lang="en-AU" kern="1200">
                  <a:solidFill>
                    <a:prstClr val="black"/>
                  </a:solidFill>
                  <a:latin typeface="Calibri"/>
                  <a:ea typeface=""/>
                  <a:cs typeface=""/>
                </a:endParaRPr>
              </a:p>
            </p:txBody>
          </p:sp>
          <p:sp>
            <p:nvSpPr>
              <p:cNvPr id="19" name="Freeform 28"/>
              <p:cNvSpPr>
                <a:spLocks/>
              </p:cNvSpPr>
              <p:nvPr userDrawn="1"/>
            </p:nvSpPr>
            <p:spPr bwMode="auto">
              <a:xfrm>
                <a:off x="-17463" y="995325"/>
                <a:ext cx="9187471" cy="474633"/>
              </a:xfrm>
              <a:custGeom>
                <a:avLst/>
                <a:gdLst>
                  <a:gd name="T0" fmla="*/ 0 w 2880"/>
                  <a:gd name="T1" fmla="*/ 1511922716 h 149"/>
                  <a:gd name="T2" fmla="*/ 2147483646 w 2880"/>
                  <a:gd name="T3" fmla="*/ 1511922716 h 149"/>
                  <a:gd name="T4" fmla="*/ 2147483646 w 2880"/>
                  <a:gd name="T5" fmla="*/ 1298831612 h 149"/>
                  <a:gd name="T6" fmla="*/ 2147483646 w 2880"/>
                  <a:gd name="T7" fmla="*/ 0 h 149"/>
                  <a:gd name="T8" fmla="*/ 2147483646 w 2880"/>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grpSp>
      </p:grpSp>
      <p:sp>
        <p:nvSpPr>
          <p:cNvPr id="2" name="Title 1"/>
          <p:cNvSpPr>
            <a:spLocks noGrp="1"/>
          </p:cNvSpPr>
          <p:nvPr>
            <p:ph type="ctrTitle"/>
          </p:nvPr>
        </p:nvSpPr>
        <p:spPr>
          <a:xfrm>
            <a:off x="344440" y="3122613"/>
            <a:ext cx="8467494" cy="1080000"/>
          </a:xfrm>
        </p:spPr>
        <p:txBody>
          <a:bodyPr anchor="b">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173633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0"/>
          </p:nvPr>
        </p:nvSpPr>
        <p:spPr/>
        <p:txBody>
          <a:bodyPr/>
          <a:lstStyle>
            <a:lvl1pPr>
              <a:defRPr/>
            </a:lvl1pPr>
          </a:lstStyle>
          <a:p>
            <a:pPr>
              <a:defRPr/>
            </a:pPr>
            <a:r>
              <a:rPr lang="en-AU" smtClean="0"/>
              <a:t>GEOGLAM RAPP: updates and future directions - September 2016</a:t>
            </a:r>
            <a:endParaRPr lang="en-AU" dirty="0"/>
          </a:p>
        </p:txBody>
      </p:sp>
      <p:sp>
        <p:nvSpPr>
          <p:cNvPr id="5" name="Slide Number Placeholder 17"/>
          <p:cNvSpPr>
            <a:spLocks noGrp="1"/>
          </p:cNvSpPr>
          <p:nvPr>
            <p:ph type="sldNum" sz="quarter" idx="11"/>
          </p:nvPr>
        </p:nvSpPr>
        <p:spPr/>
        <p:txBody>
          <a:bodyPr/>
          <a:lstStyle>
            <a:lvl1pPr>
              <a:defRPr/>
            </a:lvl1pPr>
          </a:lstStyle>
          <a:p>
            <a:pPr>
              <a:defRPr/>
            </a:pPr>
            <a:fld id="{60D05D27-D349-46CB-9873-BD3F40546EBC}"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27407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0"/>
          </p:nvPr>
        </p:nvSpPr>
        <p:spPr/>
        <p:txBody>
          <a:bodyPr/>
          <a:lstStyle>
            <a:lvl1pPr>
              <a:defRPr/>
            </a:lvl1pPr>
          </a:lstStyle>
          <a:p>
            <a:pPr>
              <a:defRPr/>
            </a:pPr>
            <a:r>
              <a:rPr lang="en-AU" smtClean="0"/>
              <a:t>GEOGLAM RAPP: updates and future directions - September 2016</a:t>
            </a:r>
            <a:endParaRPr lang="en-AU" dirty="0"/>
          </a:p>
        </p:txBody>
      </p:sp>
      <p:sp>
        <p:nvSpPr>
          <p:cNvPr id="5" name="Slide Number Placeholder 17"/>
          <p:cNvSpPr>
            <a:spLocks noGrp="1"/>
          </p:cNvSpPr>
          <p:nvPr>
            <p:ph type="sldNum" sz="quarter" idx="11"/>
          </p:nvPr>
        </p:nvSpPr>
        <p:spPr/>
        <p:txBody>
          <a:bodyPr/>
          <a:lstStyle>
            <a:lvl1pPr>
              <a:defRPr/>
            </a:lvl1pPr>
          </a:lstStyle>
          <a:p>
            <a:pPr>
              <a:defRPr/>
            </a:pPr>
            <a:fld id="{92884A64-1C1E-42E1-9AB4-C9E76B9430F9}"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156948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7"/>
          <p:cNvSpPr>
            <a:spLocks noGrp="1"/>
          </p:cNvSpPr>
          <p:nvPr>
            <p:ph type="body" sz="quarter" idx="13"/>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pPr>
              <a:defRPr/>
            </a:pPr>
            <a:r>
              <a:rPr lang="en-AU" smtClean="0"/>
              <a:t>GEOGLAM RAPP: updates and future directions - September 2016</a:t>
            </a:r>
            <a:endParaRPr lang="en-AU" dirty="0"/>
          </a:p>
        </p:txBody>
      </p:sp>
      <p:sp>
        <p:nvSpPr>
          <p:cNvPr id="5" name="Slide Number Placeholder 17"/>
          <p:cNvSpPr>
            <a:spLocks noGrp="1"/>
          </p:cNvSpPr>
          <p:nvPr>
            <p:ph type="sldNum" sz="quarter" idx="15"/>
          </p:nvPr>
        </p:nvSpPr>
        <p:spPr/>
        <p:txBody>
          <a:bodyPr/>
          <a:lstStyle>
            <a:lvl1pPr>
              <a:defRPr/>
            </a:lvl1pPr>
          </a:lstStyle>
          <a:p>
            <a:pPr>
              <a:defRPr/>
            </a:pPr>
            <a:fld id="{F486B5F8-0B65-450C-93DB-2488A9479FD4}" type="slidenum">
              <a:rPr lang="en-AU" altLang="en-US">
                <a:solidFill>
                  <a:srgbClr val="FFFFFF"/>
                </a:solidFill>
              </a:rPr>
              <a:pPr>
                <a:defRPr/>
              </a:pPr>
              <a:t>‹#›</a:t>
            </a:fld>
            <a:r>
              <a:rPr lang="en-AU" altLang="en-US">
                <a:solidFill>
                  <a:srgbClr val="FFFFFF"/>
                </a:solidFill>
              </a:rPr>
              <a:t>  |</a:t>
            </a:r>
          </a:p>
        </p:txBody>
      </p:sp>
    </p:spTree>
    <p:extLst>
      <p:ext uri="{BB962C8B-B14F-4D97-AF65-F5344CB8AC3E}">
        <p14:creationId xmlns:p14="http://schemas.microsoft.com/office/powerpoint/2010/main" val="1826750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theme" Target="../theme/theme2.xml"/><Relationship Id="rId16"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9525" y="6051550"/>
            <a:ext cx="9169400" cy="849313"/>
            <a:chOff x="-9525" y="6051550"/>
            <a:chExt cx="9169400" cy="849313"/>
          </a:xfrm>
        </p:grpSpPr>
        <p:sp>
          <p:nvSpPr>
            <p:cNvPr id="1035" name="AutoShape 4"/>
            <p:cNvSpPr>
              <a:spLocks noChangeAspect="1" noChangeArrowheads="1" noTextEdit="1"/>
            </p:cNvSpPr>
            <p:nvPr userDrawn="1"/>
          </p:nvSpPr>
          <p:spPr bwMode="auto">
            <a:xfrm>
              <a:off x="-7938" y="6056313"/>
              <a:ext cx="9161463" cy="801687"/>
            </a:xfrm>
            <a:prstGeom prst="rect">
              <a:avLst/>
            </a:prstGeom>
            <a:noFill/>
            <a:ln w="9525">
              <a:noFill/>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36"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fontAlgn="base">
                <a:spcBef>
                  <a:spcPct val="0"/>
                </a:spcBef>
                <a:spcAft>
                  <a:spcPct val="0"/>
                </a:spcAft>
                <a:defRPr/>
              </a:pPr>
              <a:endParaRPr lang="en-AU" altLang="en-US" kern="1200" smtClean="0">
                <a:solidFill>
                  <a:prstClr val="black"/>
                </a:solidFill>
                <a:latin typeface="Calibri" panose="020F0502020204030204" pitchFamily="34" charset="0"/>
                <a:ea typeface=""/>
              </a:endParaRPr>
            </a:p>
          </p:txBody>
        </p:sp>
        <p:sp>
          <p:nvSpPr>
            <p:cNvPr id="1037" name="Rectangle 7"/>
            <p:cNvSpPr>
              <a:spLocks noChangeArrowheads="1"/>
            </p:cNvSpPr>
            <p:nvPr userDrawn="1"/>
          </p:nvSpPr>
          <p:spPr bwMode="auto">
            <a:xfrm>
              <a:off x="1588" y="6367463"/>
              <a:ext cx="9142412" cy="490537"/>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fontAlgn="base">
                <a:spcBef>
                  <a:spcPct val="0"/>
                </a:spcBef>
                <a:spcAft>
                  <a:spcPct val="0"/>
                </a:spcAft>
                <a:defRPr/>
              </a:pPr>
              <a:endParaRPr lang="en-AU" altLang="en-US" kern="1200" smtClean="0">
                <a:solidFill>
                  <a:prstClr val="black"/>
                </a:solidFill>
                <a:latin typeface="Calibri" panose="020F0502020204030204" pitchFamily="34" charset="0"/>
                <a:ea typeface=""/>
              </a:endParaRPr>
            </a:p>
          </p:txBody>
        </p:sp>
        <p:sp>
          <p:nvSpPr>
            <p:cNvPr id="1038" name="Freeform 8"/>
            <p:cNvSpPr>
              <a:spLocks noEditPoints="1"/>
            </p:cNvSpPr>
            <p:nvPr userDrawn="1"/>
          </p:nvSpPr>
          <p:spPr bwMode="auto">
            <a:xfrm>
              <a:off x="1588" y="6065838"/>
              <a:ext cx="9142412" cy="690562"/>
            </a:xfrm>
            <a:custGeom>
              <a:avLst/>
              <a:gdLst>
                <a:gd name="T0" fmla="*/ 2147483646 w 2880"/>
                <a:gd name="T1" fmla="*/ 141778425 h 217"/>
                <a:gd name="T2" fmla="*/ 2147483646 w 2880"/>
                <a:gd name="T3" fmla="*/ 141778425 h 217"/>
                <a:gd name="T4" fmla="*/ 2147483646 w 2880"/>
                <a:gd name="T5" fmla="*/ 962076976 h 217"/>
                <a:gd name="T6" fmla="*/ 2147483646 w 2880"/>
                <a:gd name="T7" fmla="*/ 962076976 h 217"/>
                <a:gd name="T8" fmla="*/ 2147483646 w 2880"/>
                <a:gd name="T9" fmla="*/ 962076976 h 217"/>
                <a:gd name="T10" fmla="*/ 2147483646 w 2880"/>
                <a:gd name="T11" fmla="*/ 2147483646 h 217"/>
                <a:gd name="T12" fmla="*/ 2147483646 w 2880"/>
                <a:gd name="T13" fmla="*/ 2147483646 h 217"/>
                <a:gd name="T14" fmla="*/ 2147483646 w 2880"/>
                <a:gd name="T15" fmla="*/ 141778425 h 217"/>
                <a:gd name="T16" fmla="*/ 2147483646 w 2880"/>
                <a:gd name="T17" fmla="*/ 0 h 217"/>
                <a:gd name="T18" fmla="*/ 0 w 2880"/>
                <a:gd name="T19" fmla="*/ 0 h 217"/>
                <a:gd name="T20" fmla="*/ 0 w 2880"/>
                <a:gd name="T21" fmla="*/ 962076976 h 217"/>
                <a:gd name="T22" fmla="*/ 2147483646 w 2880"/>
                <a:gd name="T23" fmla="*/ 962076976 h 217"/>
                <a:gd name="T24" fmla="*/ 2147483646 w 2880"/>
                <a:gd name="T25" fmla="*/ 962076976 h 217"/>
                <a:gd name="T26" fmla="*/ 2147483646 w 2880"/>
                <a:gd name="T27" fmla="*/ 962076976 h 217"/>
                <a:gd name="T28" fmla="*/ 2147483646 w 2880"/>
                <a:gd name="T29" fmla="*/ 962076976 h 217"/>
                <a:gd name="T30" fmla="*/ 2147483646 w 2880"/>
                <a:gd name="T31" fmla="*/ 0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lgn="l" defTabSz="914400" rtl="0">
                <a:defRPr/>
              </a:pPr>
              <a:endParaRPr lang="en-AU" kern="1200">
                <a:solidFill>
                  <a:prstClr val="black"/>
                </a:solidFill>
                <a:latin typeface="Calibri"/>
                <a:ea typeface=""/>
                <a:cs typeface=""/>
              </a:endParaRPr>
            </a:p>
          </p:txBody>
        </p:sp>
        <p:sp>
          <p:nvSpPr>
            <p:cNvPr id="1040" name="Freeform 10"/>
            <p:cNvSpPr>
              <a:spLocks/>
            </p:cNvSpPr>
            <p:nvPr userDrawn="1"/>
          </p:nvSpPr>
          <p:spPr bwMode="auto">
            <a:xfrm>
              <a:off x="1588" y="6110288"/>
              <a:ext cx="7891462" cy="298450"/>
            </a:xfrm>
            <a:custGeom>
              <a:avLst/>
              <a:gdLst>
                <a:gd name="T0" fmla="*/ 2147483646 w 2486"/>
                <a:gd name="T1" fmla="*/ 816530625 h 94"/>
                <a:gd name="T2" fmla="*/ 2147483646 w 2486"/>
                <a:gd name="T3" fmla="*/ 0 h 94"/>
                <a:gd name="T4" fmla="*/ 0 w 2486"/>
                <a:gd name="T5" fmla="*/ 0 h 94"/>
                <a:gd name="T6" fmla="*/ 0 w 2486"/>
                <a:gd name="T7" fmla="*/ 947578750 h 94"/>
                <a:gd name="T8" fmla="*/ 2147483646 w 2486"/>
                <a:gd name="T9" fmla="*/ 947578750 h 94"/>
                <a:gd name="T10" fmla="*/ 2147483646 w 2486"/>
                <a:gd name="T11" fmla="*/ 816530625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41" name="Freeform 11"/>
            <p:cNvSpPr>
              <a:spLocks/>
            </p:cNvSpPr>
            <p:nvPr userDrawn="1"/>
          </p:nvSpPr>
          <p:spPr bwMode="auto">
            <a:xfrm>
              <a:off x="7893050" y="6110288"/>
              <a:ext cx="1250950" cy="601662"/>
            </a:xfrm>
            <a:custGeom>
              <a:avLst/>
              <a:gdLst>
                <a:gd name="T0" fmla="*/ 2147483646 w 394"/>
                <a:gd name="T1" fmla="*/ 0 h 189"/>
                <a:gd name="T2" fmla="*/ 0 w 394"/>
                <a:gd name="T3" fmla="*/ 820854788 h 189"/>
                <a:gd name="T4" fmla="*/ 2147483646 w 394"/>
                <a:gd name="T5" fmla="*/ 1915328901 h 189"/>
                <a:gd name="T6" fmla="*/ 2147483646 w 394"/>
                <a:gd name="T7" fmla="*/ 1915328901 h 189"/>
                <a:gd name="T8" fmla="*/ 2147483646 w 394"/>
                <a:gd name="T9" fmla="*/ 0 h 189"/>
                <a:gd name="T10" fmla="*/ 2147483646 w 394"/>
                <a:gd name="T11" fmla="*/ 0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42"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43" name="Rectangle 84"/>
            <p:cNvSpPr>
              <a:spLocks noChangeArrowheads="1"/>
            </p:cNvSpPr>
            <p:nvPr/>
          </p:nvSpPr>
          <p:spPr bwMode="auto">
            <a:xfrm>
              <a:off x="-9525" y="6356350"/>
              <a:ext cx="9167813" cy="544513"/>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fontAlgn="base">
                <a:spcBef>
                  <a:spcPct val="0"/>
                </a:spcBef>
                <a:spcAft>
                  <a:spcPct val="0"/>
                </a:spcAft>
                <a:defRPr/>
              </a:pPr>
              <a:endParaRPr lang="en-US" altLang="en-US" kern="1200" smtClean="0">
                <a:solidFill>
                  <a:prstClr val="black"/>
                </a:solidFill>
                <a:latin typeface="Calibri" panose="020F0502020204030204" pitchFamily="34" charset="0"/>
                <a:ea typeface=""/>
              </a:endParaRPr>
            </a:p>
          </p:txBody>
        </p:sp>
        <p:pic>
          <p:nvPicPr>
            <p:cNvPr id="1044"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1027"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AU" altLang="en-US" smtClean="0"/>
          </a:p>
        </p:txBody>
      </p:sp>
      <p:sp>
        <p:nvSpPr>
          <p:cNvPr id="1028"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5" name="Footer Placeholder 4"/>
          <p:cNvSpPr>
            <a:spLocks noGrp="1"/>
          </p:cNvSpPr>
          <p:nvPr>
            <p:ph type="ftr" sz="quarter" idx="3"/>
          </p:nvPr>
        </p:nvSpPr>
        <p:spPr>
          <a:xfrm>
            <a:off x="677863" y="6503988"/>
            <a:ext cx="6083300" cy="123825"/>
          </a:xfrm>
          <a:prstGeom prst="rect">
            <a:avLst/>
          </a:prstGeom>
        </p:spPr>
        <p:txBody>
          <a:bodyPr vert="horz" lIns="0" tIns="0" rIns="0" bIns="0" rtlCol="0" anchor="ctr"/>
          <a:lstStyle>
            <a:lvl1pPr algn="l" eaLnBrk="1" fontAlgn="auto" hangingPunct="1">
              <a:spcBef>
                <a:spcPts val="0"/>
              </a:spcBef>
              <a:spcAft>
                <a:spcPts val="0"/>
              </a:spcAft>
              <a:defRPr sz="900">
                <a:solidFill>
                  <a:srgbClr val="FFFFFF"/>
                </a:solidFill>
                <a:latin typeface="+mn-lt"/>
                <a:cs typeface="+mn-cs"/>
              </a:defRPr>
            </a:lvl1pPr>
          </a:lstStyle>
          <a:p>
            <a:pPr defTabSz="914400" rtl="0">
              <a:defRPr/>
            </a:pPr>
            <a:r>
              <a:rPr lang="en-AU" kern="1200" smtClean="0">
                <a:ea typeface=""/>
              </a:rPr>
              <a:t>GEOGLAM RAPP: updates and future directions - September 2016</a:t>
            </a:r>
            <a:endParaRPr lang="en-AU" kern="1200" dirty="0">
              <a:ea typeface=""/>
            </a:endParaRPr>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wrap="square" lIns="0" tIns="0" rIns="0" bIns="0" numCol="1" anchor="ctr" anchorCtr="0" compatLnSpc="1">
            <a:prstTxWarp prst="textNoShape">
              <a:avLst/>
            </a:prstTxWarp>
          </a:bodyPr>
          <a:lstStyle>
            <a:lvl1pPr algn="r" eaLnBrk="1" hangingPunct="1">
              <a:defRPr sz="900" smtClean="0">
                <a:solidFill>
                  <a:schemeClr val="bg1"/>
                </a:solidFill>
                <a:latin typeface="Calibri" pitchFamily="34" charset="0"/>
              </a:defRPr>
            </a:lvl1pPr>
          </a:lstStyle>
          <a:p>
            <a:pPr defTabSz="914400" rtl="0" fontAlgn="base">
              <a:spcBef>
                <a:spcPct val="0"/>
              </a:spcBef>
              <a:spcAft>
                <a:spcPct val="0"/>
              </a:spcAft>
              <a:defRPr/>
            </a:pPr>
            <a:fld id="{776C2D23-1547-4568-92EE-F400D80FAD08}" type="slidenum">
              <a:rPr lang="en-AU" altLang="en-US" kern="1200">
                <a:solidFill>
                  <a:srgbClr val="FFFFFF"/>
                </a:solidFill>
                <a:ea typeface=""/>
                <a:cs typeface="Arial" charset="0"/>
              </a:rPr>
              <a:pPr defTabSz="914400" rtl="0" fontAlgn="base">
                <a:spcBef>
                  <a:spcPct val="0"/>
                </a:spcBef>
                <a:spcAft>
                  <a:spcPct val="0"/>
                </a:spcAft>
                <a:defRPr/>
              </a:pPr>
              <a:t>‹#›</a:t>
            </a:fld>
            <a:r>
              <a:rPr lang="en-AU" altLang="en-US" kern="1200">
                <a:solidFill>
                  <a:srgbClr val="FFFFFF"/>
                </a:solidFill>
                <a:ea typeface=""/>
                <a:cs typeface="Arial" charset="0"/>
              </a:rPr>
              <a:t>  |</a:t>
            </a:r>
          </a:p>
        </p:txBody>
      </p:sp>
      <p:sp>
        <p:nvSpPr>
          <p:cNvPr id="1031" name="AutoShape 4"/>
          <p:cNvSpPr>
            <a:spLocks noChangeAspect="1" noChangeArrowheads="1" noTextEdit="1"/>
          </p:cNvSpPr>
          <p:nvPr userDrawn="1"/>
        </p:nvSpPr>
        <p:spPr bwMode="auto">
          <a:xfrm>
            <a:off x="3175" y="3325813"/>
            <a:ext cx="9161463" cy="801687"/>
          </a:xfrm>
          <a:prstGeom prst="rect">
            <a:avLst/>
          </a:prstGeom>
          <a:noFill/>
          <a:ln w="9525">
            <a:noFill/>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32" name="Rectangle 7"/>
          <p:cNvSpPr>
            <a:spLocks noChangeArrowheads="1"/>
          </p:cNvSpPr>
          <p:nvPr userDrawn="1"/>
        </p:nvSpPr>
        <p:spPr bwMode="auto">
          <a:xfrm>
            <a:off x="12700" y="3636963"/>
            <a:ext cx="9142413" cy="490537"/>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fontAlgn="base">
              <a:spcBef>
                <a:spcPct val="0"/>
              </a:spcBef>
              <a:spcAft>
                <a:spcPct val="0"/>
              </a:spcAft>
              <a:defRPr/>
            </a:pPr>
            <a:endParaRPr lang="en-AU" altLang="en-US" kern="1200" smtClean="0">
              <a:solidFill>
                <a:prstClr val="black"/>
              </a:solidFill>
              <a:latin typeface="Calibri" panose="020F0502020204030204" pitchFamily="34" charset="0"/>
              <a:ea typeface=""/>
            </a:endParaRPr>
          </a:p>
        </p:txBody>
      </p:sp>
      <p:sp>
        <p:nvSpPr>
          <p:cNvPr id="103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algn="l" defTabSz="914400" rtl="0" eaLnBrk="0" fontAlgn="base" hangingPunct="0">
              <a:spcBef>
                <a:spcPct val="0"/>
              </a:spcBef>
              <a:spcAft>
                <a:spcPct val="0"/>
              </a:spcAft>
              <a:defRPr/>
            </a:pPr>
            <a:endParaRPr lang="en-AU" kern="1200">
              <a:solidFill>
                <a:prstClr val="black"/>
              </a:solidFill>
              <a:latin typeface="Arial" charset="0"/>
              <a:ea typeface=""/>
              <a:cs typeface="Arial" charset="0"/>
            </a:endParaRPr>
          </a:p>
        </p:txBody>
      </p:sp>
      <p:sp>
        <p:nvSpPr>
          <p:cNvPr id="1034" name="Rectangle 84"/>
          <p:cNvSpPr>
            <a:spLocks noChangeArrowheads="1"/>
          </p:cNvSpPr>
          <p:nvPr/>
        </p:nvSpPr>
        <p:spPr bwMode="auto">
          <a:xfrm>
            <a:off x="1588" y="3625850"/>
            <a:ext cx="9167812" cy="544513"/>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fontAlgn="base">
              <a:spcBef>
                <a:spcPct val="0"/>
              </a:spcBef>
              <a:spcAft>
                <a:spcPct val="0"/>
              </a:spcAft>
              <a:defRPr/>
            </a:pPr>
            <a:endParaRPr lang="en-US" altLang="en-US" kern="1200" smtClean="0">
              <a:solidFill>
                <a:prstClr val="black"/>
              </a:solidFill>
              <a:latin typeface="Calibri" panose="020F0502020204030204" pitchFamily="34" charset="0"/>
              <a:ea typeface=""/>
            </a:endParaRPr>
          </a:p>
        </p:txBody>
      </p:sp>
    </p:spTree>
    <p:extLst>
      <p:ext uri="{BB962C8B-B14F-4D97-AF65-F5344CB8AC3E}">
        <p14:creationId xmlns:p14="http://schemas.microsoft.com/office/powerpoint/2010/main" val="16309343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iming>
    <p:tnLst>
      <p:par>
        <p:cTn id="1" dur="indefinite" restart="never" nodeType="tmRoot"/>
      </p:par>
    </p:tnLst>
  </p:timing>
  <p:hf hdr="0" dt="0"/>
  <p:txStyles>
    <p:titleStyle>
      <a:lvl1pPr algn="l" rtl="0" eaLnBrk="0" fontAlgn="base" hangingPunct="0">
        <a:spcBef>
          <a:spcPct val="0"/>
        </a:spcBef>
        <a:spcAft>
          <a:spcPct val="0"/>
        </a:spcAft>
        <a:defRPr sz="3600" b="1" kern="1200">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Calibri" pitchFamily="34" charset="0"/>
        </a:defRPr>
      </a:lvl2pPr>
      <a:lvl3pPr algn="l" rtl="0" eaLnBrk="0" fontAlgn="base" hangingPunct="0">
        <a:spcBef>
          <a:spcPct val="0"/>
        </a:spcBef>
        <a:spcAft>
          <a:spcPct val="0"/>
        </a:spcAft>
        <a:defRPr sz="3600" b="1">
          <a:solidFill>
            <a:schemeClr val="accent2"/>
          </a:solidFill>
          <a:latin typeface="Calibri" pitchFamily="34" charset="0"/>
        </a:defRPr>
      </a:lvl3pPr>
      <a:lvl4pPr algn="l" rtl="0" eaLnBrk="0" fontAlgn="base" hangingPunct="0">
        <a:spcBef>
          <a:spcPct val="0"/>
        </a:spcBef>
        <a:spcAft>
          <a:spcPct val="0"/>
        </a:spcAft>
        <a:defRPr sz="3600" b="1">
          <a:solidFill>
            <a:schemeClr val="accent2"/>
          </a:solidFill>
          <a:latin typeface="Calibri" pitchFamily="34" charset="0"/>
        </a:defRPr>
      </a:lvl4pPr>
      <a:lvl5pPr algn="l" rtl="0" eaLnBrk="0" fontAlgn="base" hangingPunct="0">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1pPr>
      <a:lvl2pPr marL="431800" indent="-215900" algn="l" rtl="0" eaLnBrk="0" fontAlgn="base" hangingPunct="0">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2pPr>
      <a:lvl3pPr marL="647700" indent="-215900" algn="l" rtl="0" eaLnBrk="0" fontAlgn="base" hangingPunct="0">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3pPr>
      <a:lvl4pPr marL="863600" indent="-215900" algn="l" rtl="0" eaLnBrk="0" fontAlgn="base" hangingPunct="0">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4pPr>
      <a:lvl5pPr marL="1079500" indent="-215900" algn="l" rtl="0" eaLnBrk="0" fontAlgn="base" hangingPunct="0">
        <a:lnSpc>
          <a:spcPct val="90000"/>
        </a:lnSpc>
        <a:spcBef>
          <a:spcPts val="600"/>
        </a:spcBef>
        <a:spcAft>
          <a:spcPct val="0"/>
        </a:spcAft>
        <a:buFont typeface="Calibri" pitchFamily="34"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Ad Hoc WG for GEOGLAM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Selma Cherchali, CNES</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Brad Doorn, NASA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a:solidFill>
                  <a:srgbClr val="FFFFFF"/>
                </a:solidFill>
                <a:latin typeface="+mj-lt"/>
                <a:ea typeface="Arial Bold"/>
                <a:cs typeface="Arial Bold"/>
                <a:sym typeface="Arial Bold"/>
              </a:rPr>
              <a:t>Item </a:t>
            </a:r>
            <a:r>
              <a:rPr smtClean="0">
                <a:solidFill>
                  <a:srgbClr val="FFFFFF"/>
                </a:solidFill>
                <a:latin typeface="+mj-lt"/>
                <a:ea typeface="Arial Bold"/>
                <a:cs typeface="Arial Bold"/>
                <a:sym typeface="Arial Bold"/>
              </a:rPr>
              <a:t>#</a:t>
            </a:r>
            <a:r>
              <a:rPr lang="en-US" smtClean="0">
                <a:solidFill>
                  <a:srgbClr val="FFFFFF"/>
                </a:solidFill>
                <a:latin typeface="+mj-lt"/>
                <a:ea typeface="Arial Bold"/>
                <a:cs typeface="Arial Bold"/>
                <a:sym typeface="Arial Bold"/>
              </a:rPr>
              <a:t>2.5</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p:txBody>
          <a:bodyPr/>
          <a:lstStyle/>
          <a:p>
            <a:r>
              <a:rPr lang="en-US" dirty="0" smtClean="0"/>
              <a:t>Continued and sustained support for regional GEOGLAM initiatives:</a:t>
            </a:r>
          </a:p>
          <a:p>
            <a:pPr lvl="1"/>
            <a:r>
              <a:rPr lang="en-US" dirty="0" smtClean="0"/>
              <a:t>Asia-</a:t>
            </a:r>
            <a:r>
              <a:rPr lang="en-US" dirty="0" err="1" smtClean="0"/>
              <a:t>RiCE</a:t>
            </a:r>
            <a:endParaRPr lang="en-US" dirty="0" smtClean="0"/>
          </a:p>
          <a:p>
            <a:pPr lvl="1"/>
            <a:r>
              <a:rPr lang="en-US" dirty="0" smtClean="0"/>
              <a:t>GEOGLAM </a:t>
            </a:r>
            <a:r>
              <a:rPr lang="en-US" dirty="0" err="1" smtClean="0"/>
              <a:t>Latinoamerica</a:t>
            </a:r>
            <a:endParaRPr lang="en-US" dirty="0" smtClean="0"/>
          </a:p>
          <a:p>
            <a:pPr lvl="1"/>
            <a:r>
              <a:rPr lang="en-US" dirty="0" err="1" smtClean="0"/>
              <a:t>AfriGAM</a:t>
            </a:r>
            <a:r>
              <a:rPr lang="en-US" dirty="0" smtClean="0"/>
              <a:t> </a:t>
            </a:r>
          </a:p>
          <a:p>
            <a:pPr lvl="1"/>
            <a:endParaRPr lang="en-US" dirty="0"/>
          </a:p>
          <a:p>
            <a:pPr marL="374073"/>
            <a:r>
              <a:rPr lang="en-US" dirty="0"/>
              <a:t>Support for RAPP (Rangeland and Pasture Productivity) </a:t>
            </a:r>
            <a:endParaRPr lang="en-US" dirty="0" smtClean="0"/>
          </a:p>
          <a:p>
            <a:pPr marL="800100" lvl="1"/>
            <a:r>
              <a:rPr lang="en-US" dirty="0" smtClean="0"/>
              <a:t>EO data requirements</a:t>
            </a:r>
          </a:p>
          <a:p>
            <a:pPr marL="800100" lvl="1"/>
            <a:r>
              <a:rPr lang="en-US" smtClean="0"/>
              <a:t>Data Cube </a:t>
            </a:r>
            <a:endParaRPr lang="en-US" dirty="0" smtClean="0"/>
          </a:p>
          <a:p>
            <a:pPr marL="374073"/>
            <a:endParaRPr lang="en-US" dirty="0" smtClean="0"/>
          </a:p>
          <a:p>
            <a:pPr marL="374073"/>
            <a:r>
              <a:rPr lang="en-US" dirty="0" smtClean="0"/>
              <a:t>Support </a:t>
            </a:r>
            <a:r>
              <a:rPr lang="en-US" dirty="0"/>
              <a:t>for </a:t>
            </a:r>
            <a:r>
              <a:rPr lang="en-US" dirty="0" smtClean="0"/>
              <a:t>both test-site AND national </a:t>
            </a:r>
            <a:r>
              <a:rPr lang="en-US" dirty="0"/>
              <a:t>scale monitoring efforts, </a:t>
            </a:r>
            <a:r>
              <a:rPr lang="en-US" dirty="0" smtClean="0"/>
              <a:t>as coordinated </a:t>
            </a:r>
            <a:r>
              <a:rPr lang="en-US" dirty="0"/>
              <a:t>by GEOGLAM Secretariat + CEOS Ad Hoc WG for GEOGLAM</a:t>
            </a:r>
          </a:p>
          <a:p>
            <a:pPr lvl="1"/>
            <a:endParaRPr lang="en-US" dirty="0" smtClean="0"/>
          </a:p>
          <a:p>
            <a:pPr lvl="1"/>
            <a:endParaRPr lang="en-US" dirty="0"/>
          </a:p>
        </p:txBody>
      </p:sp>
      <p:sp>
        <p:nvSpPr>
          <p:cNvPr id="4" name="Content Placeholder 3"/>
          <p:cNvSpPr>
            <a:spLocks noGrp="1"/>
          </p:cNvSpPr>
          <p:nvPr>
            <p:ph sz="quarter" idx="11"/>
          </p:nvPr>
        </p:nvSpPr>
        <p:spPr/>
        <p:txBody>
          <a:bodyPr/>
          <a:lstStyle/>
          <a:p>
            <a:r>
              <a:rPr lang="en-US" dirty="0"/>
              <a:t>Key Priorities for 2016-17 </a:t>
            </a:r>
            <a:r>
              <a:rPr lang="en-US" dirty="0" smtClean="0"/>
              <a:t>(3/4)</a:t>
            </a:r>
            <a:endParaRPr lang="en-US" dirty="0"/>
          </a:p>
          <a:p>
            <a:endParaRPr lang="en-US" dirty="0"/>
          </a:p>
        </p:txBody>
      </p:sp>
    </p:spTree>
    <p:extLst>
      <p:ext uri="{BB962C8B-B14F-4D97-AF65-F5344CB8AC3E}">
        <p14:creationId xmlns:p14="http://schemas.microsoft.com/office/powerpoint/2010/main" val="254724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524000"/>
            <a:ext cx="8153400" cy="4953000"/>
          </a:xfrm>
        </p:spPr>
        <p:txBody>
          <a:bodyPr/>
          <a:lstStyle/>
          <a:p>
            <a:r>
              <a:rPr lang="en-US" dirty="0" smtClean="0"/>
              <a:t>Continued </a:t>
            </a:r>
            <a:r>
              <a:rPr lang="en-US" dirty="0"/>
              <a:t>effort </a:t>
            </a:r>
            <a:r>
              <a:rPr lang="en-US" dirty="0" smtClean="0"/>
              <a:t>needed around issues of accessing and implementing EO data </a:t>
            </a:r>
          </a:p>
          <a:p>
            <a:pPr lvl="1"/>
            <a:r>
              <a:rPr lang="en-US" dirty="0"/>
              <a:t>E</a:t>
            </a:r>
            <a:r>
              <a:rPr lang="en-US" dirty="0" smtClean="0"/>
              <a:t>xpanding usership of EO data</a:t>
            </a:r>
          </a:p>
          <a:p>
            <a:pPr lvl="1"/>
            <a:r>
              <a:rPr lang="en-US" dirty="0"/>
              <a:t>First prototype of Data Cube in progress for GEOGLAM RAPP</a:t>
            </a:r>
          </a:p>
          <a:p>
            <a:pPr marL="457200" lvl="1" indent="0">
              <a:buNone/>
            </a:pPr>
            <a:endParaRPr lang="en-US" dirty="0" smtClean="0"/>
          </a:p>
          <a:p>
            <a:r>
              <a:rPr lang="en-US" dirty="0" smtClean="0"/>
              <a:t>GEOGLAM to continue working with LSI-VC &amp; CEOS SEO on data dissemination and access issues relevant to agricultural monitoring</a:t>
            </a:r>
          </a:p>
          <a:p>
            <a:endParaRPr lang="en-US" dirty="0" smtClean="0"/>
          </a:p>
          <a:p>
            <a:pPr marL="457200" lvl="1" indent="0" algn="l">
              <a:buNone/>
            </a:pPr>
            <a:r>
              <a:rPr lang="en-US" sz="2800" b="1" u="sng" dirty="0" smtClean="0">
                <a:solidFill>
                  <a:srgbClr val="204D84"/>
                </a:solidFill>
              </a:rPr>
              <a:t>Action</a:t>
            </a:r>
            <a:r>
              <a:rPr lang="en-US" sz="2800" dirty="0">
                <a:solidFill>
                  <a:srgbClr val="204D84"/>
                </a:solidFill>
              </a:rPr>
              <a:t>: </a:t>
            </a:r>
            <a:r>
              <a:rPr lang="en-US" dirty="0"/>
              <a:t>Request for continued support from CEOS Plenary for these </a:t>
            </a:r>
            <a:r>
              <a:rPr lang="en-US" dirty="0" smtClean="0"/>
              <a:t>efforts through the CEOS Ad Hoc WG for GEOGLAM.</a:t>
            </a:r>
            <a:endParaRPr lang="en-US" dirty="0"/>
          </a:p>
        </p:txBody>
      </p:sp>
      <p:sp>
        <p:nvSpPr>
          <p:cNvPr id="4" name="Content Placeholder 3"/>
          <p:cNvSpPr>
            <a:spLocks noGrp="1"/>
          </p:cNvSpPr>
          <p:nvPr>
            <p:ph sz="quarter" idx="11"/>
          </p:nvPr>
        </p:nvSpPr>
        <p:spPr>
          <a:xfrm>
            <a:off x="2057400" y="304800"/>
            <a:ext cx="5257800" cy="533400"/>
          </a:xfrm>
        </p:spPr>
        <p:txBody>
          <a:bodyPr/>
          <a:lstStyle/>
          <a:p>
            <a:r>
              <a:rPr lang="en-US" dirty="0" smtClean="0"/>
              <a:t>Key Priorities for 2016-17 (4/4)</a:t>
            </a:r>
            <a:endParaRPr lang="en-US" dirty="0"/>
          </a:p>
        </p:txBody>
      </p:sp>
    </p:spTree>
    <p:extLst>
      <p:ext uri="{BB962C8B-B14F-4D97-AF65-F5344CB8AC3E}">
        <p14:creationId xmlns:p14="http://schemas.microsoft.com/office/powerpoint/2010/main" val="236868539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A84B"/>
        </a:solidFill>
        <a:effectLst/>
      </p:bgPr>
    </p:bg>
    <p:spTree>
      <p:nvGrpSpPr>
        <p:cNvPr id="1" name=""/>
        <p:cNvGrpSpPr/>
        <p:nvPr/>
      </p:nvGrpSpPr>
      <p:grpSpPr>
        <a:xfrm>
          <a:off x="0" y="0"/>
          <a:ext cx="0" cy="0"/>
          <a:chOff x="0" y="0"/>
          <a:chExt cx="0" cy="0"/>
        </a:xfrm>
      </p:grpSpPr>
      <p:sp>
        <p:nvSpPr>
          <p:cNvPr id="9218" name="Title 2"/>
          <p:cNvSpPr>
            <a:spLocks noGrp="1"/>
          </p:cNvSpPr>
          <p:nvPr>
            <p:ph type="ctrTitle"/>
          </p:nvPr>
        </p:nvSpPr>
        <p:spPr>
          <a:xfrm>
            <a:off x="0" y="3501008"/>
            <a:ext cx="9144000" cy="1060015"/>
          </a:xfrm>
          <a:solidFill>
            <a:srgbClr val="663300"/>
          </a:solidFill>
        </p:spPr>
        <p:txBody>
          <a:bodyPr anchor="ctr">
            <a:noAutofit/>
          </a:bodyPr>
          <a:lstStyle/>
          <a:p>
            <a:pPr marL="355600" eaLnBrk="1" hangingPunct="1"/>
            <a:r>
              <a:rPr lang="en-AU" altLang="en-US" sz="3200" dirty="0" smtClean="0"/>
              <a:t>GEOGLAM RAPP </a:t>
            </a:r>
            <a:r>
              <a:rPr lang="en-AU" altLang="en-US" sz="2000" dirty="0" smtClean="0"/>
              <a:t>(</a:t>
            </a:r>
            <a:r>
              <a:rPr lang="en-AU" altLang="en-US" sz="2000" dirty="0"/>
              <a:t>R</a:t>
            </a:r>
            <a:r>
              <a:rPr lang="en-AU" altLang="en-US" sz="2000" dirty="0" smtClean="0"/>
              <a:t>angeland and Pasture Productivity</a:t>
            </a:r>
            <a:r>
              <a:rPr lang="en-AU" altLang="en-US" sz="2000" dirty="0"/>
              <a:t>): </a:t>
            </a:r>
            <a:endParaRPr lang="en-AU" altLang="en-US" sz="2000" dirty="0" smtClean="0"/>
          </a:p>
        </p:txBody>
      </p:sp>
      <p:sp>
        <p:nvSpPr>
          <p:cNvPr id="9221" name="Footer Placeholder 2"/>
          <p:cNvSpPr txBox="1">
            <a:spLocks/>
          </p:cNvSpPr>
          <p:nvPr/>
        </p:nvSpPr>
        <p:spPr bwMode="auto">
          <a:xfrm>
            <a:off x="334072" y="4797152"/>
            <a:ext cx="8042275" cy="334851"/>
          </a:xfrm>
          <a:prstGeom prst="rect">
            <a:avLst/>
          </a:prstGeom>
          <a:noFill/>
          <a:ln w="9525">
            <a:noFill/>
            <a:miter lim="800000"/>
            <a:headEnd/>
            <a:tailEnd/>
          </a:ln>
        </p:spPr>
        <p:txBody>
          <a:bodyPr lIns="0" tIns="0" rIns="0" bIns="0"/>
          <a:lstStyle/>
          <a:p>
            <a:pPr algn="l" defTabSz="914400" rtl="0" fontAlgn="base">
              <a:spcBef>
                <a:spcPct val="0"/>
              </a:spcBef>
              <a:spcAft>
                <a:spcPct val="0"/>
              </a:spcAft>
            </a:pPr>
            <a:r>
              <a:rPr lang="en-AU" altLang="en-US" sz="1600" b="1" kern="1200" dirty="0" smtClean="0">
                <a:solidFill>
                  <a:srgbClr val="FFFFFF"/>
                </a:solidFill>
                <a:latin typeface="Calibri" pitchFamily="34" charset="0"/>
                <a:ea typeface=""/>
                <a:cs typeface="Arial" charset="0"/>
              </a:rPr>
              <a:t>Juan Pablo </a:t>
            </a:r>
            <a:r>
              <a:rPr lang="en-AU" altLang="en-US" sz="1600" b="1" kern="1200" dirty="0" err="1" smtClean="0">
                <a:solidFill>
                  <a:srgbClr val="FFFFFF"/>
                </a:solidFill>
                <a:latin typeface="Calibri" pitchFamily="34" charset="0"/>
                <a:ea typeface=""/>
                <a:cs typeface="Arial" charset="0"/>
              </a:rPr>
              <a:t>Guerschman</a:t>
            </a:r>
            <a:r>
              <a:rPr lang="en-AU" altLang="en-US" sz="1600" b="1" kern="1200" dirty="0" smtClean="0">
                <a:solidFill>
                  <a:srgbClr val="FFFFFF"/>
                </a:solidFill>
                <a:latin typeface="Calibri" pitchFamily="34" charset="0"/>
                <a:ea typeface=""/>
                <a:cs typeface="Arial" charset="0"/>
              </a:rPr>
              <a:t>, Flora </a:t>
            </a:r>
            <a:r>
              <a:rPr lang="en-AU" altLang="en-US" sz="1600" b="1" kern="1200" dirty="0" err="1" smtClean="0">
                <a:solidFill>
                  <a:srgbClr val="FFFFFF"/>
                </a:solidFill>
                <a:latin typeface="Calibri" pitchFamily="34" charset="0"/>
                <a:ea typeface=""/>
                <a:cs typeface="Arial" charset="0"/>
              </a:rPr>
              <a:t>Kerblat</a:t>
            </a:r>
            <a:r>
              <a:rPr lang="en-AU" altLang="en-US" sz="1600" b="1" kern="1200" dirty="0" smtClean="0">
                <a:solidFill>
                  <a:srgbClr val="FFFFFF"/>
                </a:solidFill>
                <a:latin typeface="Calibri" pitchFamily="34" charset="0"/>
                <a:ea typeface=""/>
                <a:cs typeface="Arial" charset="0"/>
              </a:rPr>
              <a:t> and Alex Held</a:t>
            </a:r>
          </a:p>
        </p:txBody>
      </p:sp>
      <p:sp>
        <p:nvSpPr>
          <p:cNvPr id="15" name="Text Placeholder 1"/>
          <p:cNvSpPr txBox="1">
            <a:spLocks/>
          </p:cNvSpPr>
          <p:nvPr/>
        </p:nvSpPr>
        <p:spPr bwMode="auto">
          <a:xfrm>
            <a:off x="344488" y="5640530"/>
            <a:ext cx="4751387" cy="144463"/>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215900" indent="-215900" algn="l" rtl="0" eaLnBrk="0" fontAlgn="base" hangingPunct="0">
              <a:lnSpc>
                <a:spcPct val="90000"/>
              </a:lnSpc>
              <a:spcBef>
                <a:spcPts val="600"/>
              </a:spcBef>
              <a:spcAft>
                <a:spcPct val="0"/>
              </a:spcAft>
              <a:buFontTx/>
              <a:buNone/>
              <a:defRPr sz="1200" b="1" kern="1200" cap="all" baseline="0">
                <a:solidFill>
                  <a:schemeClr val="bg1"/>
                </a:solidFill>
                <a:latin typeface="+mn-lt"/>
                <a:ea typeface="+mn-ea"/>
                <a:cs typeface="+mn-cs"/>
              </a:defRPr>
            </a:lvl1pPr>
            <a:lvl2pPr marL="0" indent="0" algn="l" rtl="0" eaLnBrk="0" fontAlgn="base" hangingPunct="0">
              <a:lnSpc>
                <a:spcPct val="90000"/>
              </a:lnSpc>
              <a:spcBef>
                <a:spcPts val="600"/>
              </a:spcBef>
              <a:spcAft>
                <a:spcPct val="0"/>
              </a:spcAft>
              <a:buFontTx/>
              <a:buNone/>
              <a:defRPr sz="1200" kern="1200">
                <a:solidFill>
                  <a:schemeClr val="bg2"/>
                </a:solidFill>
                <a:latin typeface="+mn-lt"/>
                <a:ea typeface="+mn-ea"/>
                <a:cs typeface="+mn-cs"/>
              </a:defRPr>
            </a:lvl2pPr>
            <a:lvl3pPr marL="0" indent="0" algn="l" rtl="0" eaLnBrk="0" fontAlgn="base" hangingPunct="0">
              <a:lnSpc>
                <a:spcPct val="90000"/>
              </a:lnSpc>
              <a:spcBef>
                <a:spcPts val="600"/>
              </a:spcBef>
              <a:spcAft>
                <a:spcPct val="0"/>
              </a:spcAft>
              <a:buFontTx/>
              <a:buNone/>
              <a:defRPr sz="1200" kern="1200">
                <a:solidFill>
                  <a:schemeClr val="bg2"/>
                </a:solidFill>
                <a:latin typeface="+mn-lt"/>
                <a:ea typeface="+mn-ea"/>
                <a:cs typeface="+mn-cs"/>
              </a:defRPr>
            </a:lvl3pPr>
            <a:lvl4pPr marL="0" indent="0" algn="l" rtl="0" eaLnBrk="0" fontAlgn="base" hangingPunct="0">
              <a:lnSpc>
                <a:spcPct val="90000"/>
              </a:lnSpc>
              <a:spcBef>
                <a:spcPts val="600"/>
              </a:spcBef>
              <a:spcAft>
                <a:spcPct val="0"/>
              </a:spcAft>
              <a:buFontTx/>
              <a:buNone/>
              <a:defRPr sz="1200" kern="1200">
                <a:solidFill>
                  <a:schemeClr val="bg2"/>
                </a:solidFill>
                <a:latin typeface="+mn-lt"/>
                <a:ea typeface="+mn-ea"/>
                <a:cs typeface="+mn-cs"/>
              </a:defRPr>
            </a:lvl4pPr>
            <a:lvl5pPr marL="0" indent="0" algn="l" rtl="0" eaLnBrk="0" fontAlgn="base" hangingPunct="0">
              <a:lnSpc>
                <a:spcPct val="90000"/>
              </a:lnSpc>
              <a:spcBef>
                <a:spcPts val="600"/>
              </a:spcBef>
              <a:spcAft>
                <a:spcPct val="0"/>
              </a:spcAft>
              <a:buFontTx/>
              <a:buNone/>
              <a:defRPr sz="1200" kern="1200">
                <a:solidFill>
                  <a:schemeClr val="bg2"/>
                </a:solidFill>
                <a:latin typeface="+mn-lt"/>
                <a:ea typeface="+mn-ea"/>
                <a:cs typeface="+mn-cs"/>
              </a:defRPr>
            </a:lvl5pPr>
            <a:lvl6pPr marL="0" indent="0" algn="l" defTabSz="914400" rtl="0" eaLnBrk="1" latinLnBrk="0" hangingPunct="1">
              <a:spcBef>
                <a:spcPct val="20000"/>
              </a:spcBef>
              <a:buFontTx/>
              <a:buNone/>
              <a:defRPr sz="1200" kern="1200">
                <a:solidFill>
                  <a:schemeClr val="bg2"/>
                </a:solidFill>
                <a:latin typeface="+mn-lt"/>
                <a:ea typeface="+mn-ea"/>
                <a:cs typeface="+mn-cs"/>
              </a:defRPr>
            </a:lvl6pPr>
            <a:lvl7pPr marL="0" indent="0" algn="l" defTabSz="914400" rtl="0" eaLnBrk="1" latinLnBrk="0" hangingPunct="1">
              <a:spcBef>
                <a:spcPct val="20000"/>
              </a:spcBef>
              <a:buFontTx/>
              <a:buNone/>
              <a:defRPr sz="1200" kern="1200">
                <a:solidFill>
                  <a:schemeClr val="bg2"/>
                </a:solidFill>
                <a:latin typeface="+mn-lt"/>
                <a:ea typeface="+mn-ea"/>
                <a:cs typeface="+mn-cs"/>
              </a:defRPr>
            </a:lvl7pPr>
            <a:lvl8pPr marL="0" indent="0" algn="l" defTabSz="914400" rtl="0" eaLnBrk="1" latinLnBrk="0" hangingPunct="1">
              <a:spcBef>
                <a:spcPct val="20000"/>
              </a:spcBef>
              <a:buFontTx/>
              <a:buNone/>
              <a:defRPr sz="1200" kern="1200">
                <a:solidFill>
                  <a:schemeClr val="bg2"/>
                </a:solidFill>
                <a:latin typeface="+mn-lt"/>
                <a:ea typeface="+mn-ea"/>
                <a:cs typeface="+mn-cs"/>
              </a:defRPr>
            </a:lvl8pPr>
            <a:lvl9pPr marL="0" indent="0" algn="l" defTabSz="914400" rtl="0" eaLnBrk="1" latinLnBrk="0" hangingPunct="1">
              <a:spcBef>
                <a:spcPct val="20000"/>
              </a:spcBef>
              <a:buFontTx/>
              <a:buNone/>
              <a:defRPr sz="1200" kern="1200">
                <a:solidFill>
                  <a:schemeClr val="bg2"/>
                </a:solidFill>
                <a:latin typeface="+mn-lt"/>
                <a:ea typeface="+mn-ea"/>
                <a:cs typeface="+mn-cs"/>
              </a:defRPr>
            </a:lvl9pPr>
          </a:lstStyle>
          <a:p>
            <a:pPr marL="216000" indent="-216000" defTabSz="914400" eaLnBrk="1" fontAlgn="auto" hangingPunct="1">
              <a:spcAft>
                <a:spcPts val="0"/>
              </a:spcAft>
              <a:defRPr/>
            </a:pPr>
            <a:r>
              <a:rPr lang="en-AU" dirty="0" smtClean="0">
                <a:solidFill>
                  <a:srgbClr val="FFFFFF"/>
                </a:solidFill>
              </a:rPr>
              <a:t>AGRICULTURE - LAND&amp;WATER Business units</a:t>
            </a:r>
            <a:endParaRPr lang="en-AU" dirty="0">
              <a:solidFill>
                <a:srgbClr val="FFFFF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104400"/>
            <a:ext cx="2915817" cy="97193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62946" b="2163"/>
          <a:stretch/>
        </p:blipFill>
        <p:spPr>
          <a:xfrm>
            <a:off x="0" y="-25354"/>
            <a:ext cx="9144000" cy="1764560"/>
          </a:xfrm>
          <a:prstGeom prst="rect">
            <a:avLst/>
          </a:prstGeom>
        </p:spPr>
      </p:pic>
      <p:sp>
        <p:nvSpPr>
          <p:cNvPr id="12" name="TextBox 11"/>
          <p:cNvSpPr txBox="1"/>
          <p:nvPr/>
        </p:nvSpPr>
        <p:spPr>
          <a:xfrm>
            <a:off x="8091772" y="1541984"/>
            <a:ext cx="1160748" cy="230832"/>
          </a:xfrm>
          <a:prstGeom prst="rect">
            <a:avLst/>
          </a:prstGeom>
          <a:noFill/>
        </p:spPr>
        <p:txBody>
          <a:bodyPr wrap="square" rtlCol="0">
            <a:spAutoFit/>
          </a:bodyPr>
          <a:lstStyle/>
          <a:p>
            <a:pPr algn="l" defTabSz="914400" rtl="0" eaLnBrk="0" fontAlgn="base" hangingPunct="0">
              <a:spcBef>
                <a:spcPct val="0"/>
              </a:spcBef>
              <a:spcAft>
                <a:spcPct val="0"/>
              </a:spcAft>
            </a:pPr>
            <a:r>
              <a:rPr lang="en-AU" sz="900" i="1" kern="1200" dirty="0">
                <a:solidFill>
                  <a:srgbClr val="FFFFFF"/>
                </a:solidFill>
                <a:latin typeface="Arial" charset="0"/>
                <a:ea typeface=""/>
                <a:cs typeface="Arial" charset="0"/>
              </a:rPr>
              <a:t>Steve </a:t>
            </a:r>
            <a:r>
              <a:rPr lang="en-AU" sz="900" i="1" kern="1200" dirty="0" smtClean="0">
                <a:solidFill>
                  <a:srgbClr val="FFFFFF"/>
                </a:solidFill>
                <a:latin typeface="Arial" charset="0"/>
                <a:ea typeface=""/>
                <a:cs typeface="Arial" charset="0"/>
              </a:rPr>
              <a:t>Mann/ILRI</a:t>
            </a:r>
            <a:endParaRPr lang="en-AU" sz="900" i="1" kern="1200" dirty="0">
              <a:solidFill>
                <a:srgbClr val="FFFFFF"/>
              </a:solidFill>
              <a:latin typeface="Arial" charset="0"/>
              <a:ea typeface=""/>
              <a:cs typeface="Arial" charset="0"/>
            </a:endParaRPr>
          </a:p>
        </p:txBody>
      </p:sp>
      <p:grpSp>
        <p:nvGrpSpPr>
          <p:cNvPr id="9" name="Group 8"/>
          <p:cNvGrpSpPr/>
          <p:nvPr/>
        </p:nvGrpSpPr>
        <p:grpSpPr>
          <a:xfrm>
            <a:off x="4953000" y="1772816"/>
            <a:ext cx="3733800" cy="1728192"/>
            <a:chOff x="827584" y="1385392"/>
            <a:chExt cx="8129786" cy="4368194"/>
          </a:xfrm>
        </p:grpSpPr>
        <p:grpSp>
          <p:nvGrpSpPr>
            <p:cNvPr id="10" name="Group 9"/>
            <p:cNvGrpSpPr/>
            <p:nvPr/>
          </p:nvGrpSpPr>
          <p:grpSpPr>
            <a:xfrm>
              <a:off x="827584" y="1385392"/>
              <a:ext cx="8129786" cy="4368194"/>
              <a:chOff x="474662" y="1293054"/>
              <a:chExt cx="8304976" cy="4524819"/>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662" y="1293054"/>
                <a:ext cx="8304976" cy="4524819"/>
              </a:xfrm>
              <a:prstGeom prst="rect">
                <a:avLst/>
              </a:prstGeom>
            </p:spPr>
          </p:pic>
          <p:sp>
            <p:nvSpPr>
              <p:cNvPr id="16" name="5-Point Star 15"/>
              <p:cNvSpPr/>
              <p:nvPr/>
            </p:nvSpPr>
            <p:spPr>
              <a:xfrm>
                <a:off x="1486483" y="2060848"/>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5-Point Star 16"/>
              <p:cNvSpPr/>
              <p:nvPr/>
            </p:nvSpPr>
            <p:spPr>
              <a:xfrm>
                <a:off x="1564319" y="2361390"/>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5-Point Star 17"/>
              <p:cNvSpPr/>
              <p:nvPr/>
            </p:nvSpPr>
            <p:spPr>
              <a:xfrm>
                <a:off x="2051720" y="2773125"/>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5-Point Star 18"/>
              <p:cNvSpPr/>
              <p:nvPr/>
            </p:nvSpPr>
            <p:spPr>
              <a:xfrm>
                <a:off x="1320661" y="2513209"/>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5-Point Star 19"/>
              <p:cNvSpPr/>
              <p:nvPr/>
            </p:nvSpPr>
            <p:spPr>
              <a:xfrm>
                <a:off x="2204639" y="3482527"/>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5-Point Star 20"/>
              <p:cNvSpPr/>
              <p:nvPr/>
            </p:nvSpPr>
            <p:spPr>
              <a:xfrm>
                <a:off x="2846839" y="4166421"/>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5-Point Star 21"/>
              <p:cNvSpPr/>
              <p:nvPr/>
            </p:nvSpPr>
            <p:spPr>
              <a:xfrm>
                <a:off x="2567461" y="4842494"/>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5-Point Star 22"/>
              <p:cNvSpPr/>
              <p:nvPr/>
            </p:nvSpPr>
            <p:spPr>
              <a:xfrm>
                <a:off x="4864847" y="4588430"/>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5-Point Star 23"/>
              <p:cNvSpPr/>
              <p:nvPr/>
            </p:nvSpPr>
            <p:spPr>
              <a:xfrm>
                <a:off x="2721063" y="4588430"/>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5-Point Star 24"/>
              <p:cNvSpPr/>
              <p:nvPr/>
            </p:nvSpPr>
            <p:spPr>
              <a:xfrm>
                <a:off x="4997514" y="4434795"/>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5-Point Star 25"/>
              <p:cNvSpPr/>
              <p:nvPr/>
            </p:nvSpPr>
            <p:spPr>
              <a:xfrm>
                <a:off x="6761163" y="2192749"/>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5-Point Star 26"/>
              <p:cNvSpPr/>
              <p:nvPr/>
            </p:nvSpPr>
            <p:spPr>
              <a:xfrm>
                <a:off x="6948264" y="2341077"/>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5-Point Star 27"/>
              <p:cNvSpPr/>
              <p:nvPr/>
            </p:nvSpPr>
            <p:spPr>
              <a:xfrm>
                <a:off x="7524327" y="4166421"/>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5-Point Star 28"/>
              <p:cNvSpPr/>
              <p:nvPr/>
            </p:nvSpPr>
            <p:spPr>
              <a:xfrm>
                <a:off x="8111741" y="4221088"/>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5-Point Star 29"/>
              <p:cNvSpPr/>
              <p:nvPr/>
            </p:nvSpPr>
            <p:spPr>
              <a:xfrm>
                <a:off x="7740352" y="4382308"/>
                <a:ext cx="132667" cy="15181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5-Point Star 12"/>
            <p:cNvSpPr/>
            <p:nvPr/>
          </p:nvSpPr>
          <p:spPr>
            <a:xfrm>
              <a:off x="1818061" y="2660116"/>
              <a:ext cx="129868" cy="146564"/>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104209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295400"/>
            <a:ext cx="8153400" cy="5334000"/>
          </a:xfrm>
        </p:spPr>
        <p:txBody>
          <a:bodyPr/>
          <a:lstStyle/>
          <a:p>
            <a:r>
              <a:rPr lang="en-US" sz="1800" dirty="0" smtClean="0"/>
              <a:t>SBA = “Food Security and Sustainable Development”</a:t>
            </a:r>
          </a:p>
          <a:p>
            <a:pPr lvl="1"/>
            <a:r>
              <a:rPr lang="en-US" sz="1600" dirty="0" smtClean="0"/>
              <a:t>GI-01: GEOGLAM-Global Agricultural Monitoring and Early Warning</a:t>
            </a:r>
            <a:endParaRPr lang="en-US" sz="1800" dirty="0" smtClean="0"/>
          </a:p>
          <a:p>
            <a:endParaRPr lang="en-US" sz="1800" dirty="0" smtClean="0"/>
          </a:p>
          <a:p>
            <a:r>
              <a:rPr lang="en-US" sz="1800" dirty="0" smtClean="0"/>
              <a:t>GEOGLAM Secretariat is composed of 1 full time + 2 part-time individuals</a:t>
            </a:r>
          </a:p>
          <a:p>
            <a:pPr lvl="1"/>
            <a:r>
              <a:rPr lang="en-US" sz="1600" dirty="0" smtClean="0"/>
              <a:t>GEO Lead on Agriculture SBA / GEOGLAM Program Coordinator</a:t>
            </a:r>
          </a:p>
          <a:p>
            <a:pPr lvl="2"/>
            <a:r>
              <a:rPr lang="en-US" sz="1400" dirty="0"/>
              <a:t>Brazilian (INPE) and now French (</a:t>
            </a:r>
            <a:r>
              <a:rPr lang="en-US" sz="1400" dirty="0" err="1"/>
              <a:t>MinAg</a:t>
            </a:r>
            <a:r>
              <a:rPr lang="en-US" sz="1400" dirty="0"/>
              <a:t>) contribution – 2011-Present, on a full-time basis</a:t>
            </a:r>
          </a:p>
          <a:p>
            <a:pPr lvl="1"/>
            <a:r>
              <a:rPr lang="en-US" sz="1600" dirty="0" smtClean="0"/>
              <a:t>Program Scientist/Crop Monitors Coordinator </a:t>
            </a:r>
          </a:p>
          <a:p>
            <a:pPr lvl="2"/>
            <a:r>
              <a:rPr lang="en-US" sz="1400" dirty="0" smtClean="0"/>
              <a:t>US (NASA) </a:t>
            </a:r>
            <a:r>
              <a:rPr lang="en-US" sz="1400" dirty="0"/>
              <a:t>contribution – 2015-Present, on a part-time basis</a:t>
            </a:r>
          </a:p>
          <a:p>
            <a:pPr lvl="1"/>
            <a:r>
              <a:rPr lang="en-US" sz="1600" dirty="0" smtClean="0"/>
              <a:t>Program Scientist/</a:t>
            </a:r>
            <a:r>
              <a:rPr lang="en-US" sz="1600" u="sng" dirty="0" smtClean="0"/>
              <a:t>EO Data Coordination Lead</a:t>
            </a:r>
            <a:r>
              <a:rPr lang="en-US" sz="1600" dirty="0" smtClean="0"/>
              <a:t> [Alyssa Whitcraft]</a:t>
            </a:r>
          </a:p>
          <a:p>
            <a:pPr lvl="2"/>
            <a:r>
              <a:rPr lang="en-US" sz="1400" dirty="0" smtClean="0"/>
              <a:t>US (NASA) contribution – 2015-Present, on a part-time basis</a:t>
            </a:r>
          </a:p>
          <a:p>
            <a:pPr lvl="2"/>
            <a:r>
              <a:rPr lang="en-US" sz="1400" dirty="0" smtClean="0"/>
              <a:t>Active on CEOS Ad Hoc WG</a:t>
            </a:r>
          </a:p>
          <a:p>
            <a:pPr lvl="2"/>
            <a:r>
              <a:rPr lang="en-US" sz="1400" dirty="0" smtClean="0"/>
              <a:t>Participates in LSI-VC to help coordinate around agricultural requirements </a:t>
            </a:r>
          </a:p>
          <a:p>
            <a:pPr lvl="2"/>
            <a:r>
              <a:rPr lang="en-US" sz="1400" dirty="0" smtClean="0"/>
              <a:t>Efforts to connect with CEOS </a:t>
            </a:r>
            <a:r>
              <a:rPr lang="en-US" sz="1400" dirty="0" err="1" smtClean="0"/>
              <a:t>WGCapD</a:t>
            </a:r>
            <a:r>
              <a:rPr lang="en-US" sz="1400" dirty="0" smtClean="0"/>
              <a:t> </a:t>
            </a:r>
          </a:p>
          <a:p>
            <a:endParaRPr lang="en-US" sz="1800" dirty="0" smtClean="0"/>
          </a:p>
          <a:p>
            <a:r>
              <a:rPr lang="en-US" sz="1800" dirty="0" smtClean="0"/>
              <a:t>GEOGLAM Secretariat is still below “critical mass” – working on concept paper with specific requests and necessary budget</a:t>
            </a:r>
          </a:p>
          <a:p>
            <a:endParaRPr lang="en-US" sz="1800" dirty="0" smtClean="0"/>
          </a:p>
        </p:txBody>
      </p:sp>
      <p:sp>
        <p:nvSpPr>
          <p:cNvPr id="4" name="Content Placeholder 3"/>
          <p:cNvSpPr>
            <a:spLocks noGrp="1"/>
          </p:cNvSpPr>
          <p:nvPr>
            <p:ph sz="quarter" idx="11"/>
          </p:nvPr>
        </p:nvSpPr>
        <p:spPr/>
        <p:txBody>
          <a:bodyPr/>
          <a:lstStyle/>
          <a:p>
            <a:r>
              <a:rPr lang="en-US" dirty="0" smtClean="0"/>
              <a:t>Status of GEO Coordination</a:t>
            </a:r>
            <a:endParaRPr lang="en-US" dirty="0"/>
          </a:p>
        </p:txBody>
      </p:sp>
    </p:spTree>
    <p:extLst>
      <p:ext uri="{BB962C8B-B14F-4D97-AF65-F5344CB8AC3E}">
        <p14:creationId xmlns:p14="http://schemas.microsoft.com/office/powerpoint/2010/main" val="153064050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p:txBody>
          <a:bodyPr/>
          <a:lstStyle/>
          <a:p>
            <a:r>
              <a:rPr lang="en-US" dirty="0" smtClean="0"/>
              <a:t>Users of EO Data Coordinated and Derived Information </a:t>
            </a:r>
            <a:endParaRPr lang="en-US" dirty="0"/>
          </a:p>
        </p:txBody>
      </p:sp>
      <p:graphicFrame>
        <p:nvGraphicFramePr>
          <p:cNvPr id="5" name="Table 4"/>
          <p:cNvGraphicFramePr>
            <a:graphicFrameLocks noGrp="1"/>
          </p:cNvGraphicFramePr>
          <p:nvPr>
            <p:extLst/>
          </p:nvPr>
        </p:nvGraphicFramePr>
        <p:xfrm>
          <a:off x="574040" y="1416809"/>
          <a:ext cx="8153400" cy="2077720"/>
        </p:xfrm>
        <a:graphic>
          <a:graphicData uri="http://schemas.openxmlformats.org/drawingml/2006/table">
            <a:tbl>
              <a:tblPr firstRow="1" bandRow="1">
                <a:tableStyleId>{5940675A-B579-460E-94D1-54222C63F5DA}</a:tableStyleId>
              </a:tblPr>
              <a:tblGrid>
                <a:gridCol w="4076700"/>
                <a:gridCol w="4076700"/>
              </a:tblGrid>
              <a:tr h="370840">
                <a:tc>
                  <a:txBody>
                    <a:bodyPr/>
                    <a:lstStyle/>
                    <a:p>
                      <a:pPr algn="ctr"/>
                      <a:r>
                        <a:rPr lang="en-US" sz="1600" b="1" dirty="0" smtClean="0"/>
                        <a:t>Primary Users of EO Data</a:t>
                      </a:r>
                      <a:endParaRPr lang="en-US" sz="1600" b="1" dirty="0"/>
                    </a:p>
                  </a:txBody>
                  <a:tcPr/>
                </a:tc>
                <a:tc>
                  <a:txBody>
                    <a:bodyPr/>
                    <a:lstStyle/>
                    <a:p>
                      <a:pPr algn="ctr"/>
                      <a:r>
                        <a:rPr lang="en-US" sz="1600" b="1" dirty="0" smtClean="0"/>
                        <a:t>Secondar</a:t>
                      </a:r>
                      <a:r>
                        <a:rPr lang="en-US" sz="1600" b="1" baseline="0" dirty="0" smtClean="0"/>
                        <a:t>y Users of Derived Information</a:t>
                      </a:r>
                      <a:endParaRPr lang="en-US" sz="1600" b="1" dirty="0"/>
                    </a:p>
                  </a:txBody>
                  <a:tcPr/>
                </a:tc>
              </a:tr>
              <a:tr h="1483360">
                <a:tc>
                  <a:txBody>
                    <a:bodyPr/>
                    <a:lstStyle/>
                    <a:p>
                      <a:pPr algn="l"/>
                      <a:r>
                        <a:rPr lang="en-US" sz="1600" dirty="0" smtClean="0"/>
                        <a:t>GEOGLAM </a:t>
                      </a:r>
                      <a:r>
                        <a:rPr lang="en-US" sz="1600" baseline="0" dirty="0" smtClean="0"/>
                        <a:t>Community of Practice</a:t>
                      </a:r>
                    </a:p>
                    <a:p>
                      <a:pPr algn="l"/>
                      <a:r>
                        <a:rPr lang="en-US" sz="1600" baseline="0" dirty="0" smtClean="0"/>
                        <a:t>Crop Monitor participants (countries &amp; major early warning entities (e.g. WFP, FAO GIEWS, USAID FEWS NET, JRC MARS))</a:t>
                      </a:r>
                      <a:endParaRPr lang="en-US" sz="1600" dirty="0"/>
                    </a:p>
                    <a:p>
                      <a:pPr algn="l"/>
                      <a:r>
                        <a:rPr lang="en-US" sz="1600" dirty="0" smtClean="0"/>
                        <a:t>National Monitoring</a:t>
                      </a:r>
                      <a:r>
                        <a:rPr lang="en-US" sz="1600" baseline="0" dirty="0" smtClean="0"/>
                        <a:t> Agencies</a:t>
                      </a:r>
                      <a:endParaRPr lang="en-US" sz="1600" dirty="0"/>
                    </a:p>
                  </a:txBody>
                  <a:tcPr/>
                </a:tc>
                <a:tc>
                  <a:txBody>
                    <a:bodyPr/>
                    <a:lstStyle/>
                    <a:p>
                      <a:r>
                        <a:rPr lang="en-US" sz="1600" dirty="0" smtClean="0"/>
                        <a:t>Agricultural Market Information System (AMIS)</a:t>
                      </a:r>
                    </a:p>
                    <a:p>
                      <a:r>
                        <a:rPr lang="en-US" sz="1600" baseline="0" dirty="0" smtClean="0"/>
                        <a:t>Food policy and food aid agencies</a:t>
                      </a:r>
                      <a:endParaRPr lang="en-US" sz="1600" dirty="0" smtClean="0"/>
                    </a:p>
                    <a:p>
                      <a:r>
                        <a:rPr lang="en-US" sz="1600" dirty="0" smtClean="0"/>
                        <a:t>National</a:t>
                      </a:r>
                      <a:r>
                        <a:rPr lang="en-US" sz="1600" baseline="0" dirty="0" smtClean="0"/>
                        <a:t> Ministries of Agriculture</a:t>
                      </a:r>
                      <a:endParaRPr lang="en-US" sz="1600" dirty="0"/>
                    </a:p>
                    <a:p>
                      <a:r>
                        <a:rPr lang="en-US" sz="1600" dirty="0" smtClean="0"/>
                        <a:t>Commodities</a:t>
                      </a:r>
                      <a:r>
                        <a:rPr lang="en-US" sz="1600" baseline="0" dirty="0" smtClean="0"/>
                        <a:t> </a:t>
                      </a:r>
                      <a:r>
                        <a:rPr lang="en-US" sz="1600" baseline="0" dirty="0" err="1" smtClean="0"/>
                        <a:t>marketeers</a:t>
                      </a:r>
                      <a:endParaRPr lang="en-US" sz="1600" dirty="0"/>
                    </a:p>
                  </a:txBody>
                  <a:tcPr/>
                </a:tc>
              </a:tr>
            </a:tbl>
          </a:graphicData>
        </a:graphic>
      </p:graphicFrame>
      <p:pic>
        <p:nvPicPr>
          <p:cNvPr id="6" name="Picture 5"/>
          <p:cNvPicPr>
            <a:picLocks noChangeAspect="1"/>
          </p:cNvPicPr>
          <p:nvPr/>
        </p:nvPicPr>
        <p:blipFill>
          <a:blip r:embed="rId3"/>
          <a:stretch>
            <a:fillRect/>
          </a:stretch>
        </p:blipFill>
        <p:spPr>
          <a:xfrm>
            <a:off x="1828800" y="3581400"/>
            <a:ext cx="5505980" cy="2895600"/>
          </a:xfrm>
          <a:prstGeom prst="rect">
            <a:avLst/>
          </a:prstGeom>
        </p:spPr>
      </p:pic>
    </p:spTree>
    <p:extLst>
      <p:ext uri="{BB962C8B-B14F-4D97-AF65-F5344CB8AC3E}">
        <p14:creationId xmlns:p14="http://schemas.microsoft.com/office/powerpoint/2010/main" val="334652261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pic>
        <p:nvPicPr>
          <p:cNvPr id="5" name="Content Placeholder 4"/>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5741" r="8341"/>
          <a:stretch/>
        </p:blipFill>
        <p:spPr>
          <a:xfrm>
            <a:off x="2223247" y="-4482"/>
            <a:ext cx="6934200" cy="6053068"/>
          </a:xfrm>
        </p:spPr>
      </p:pic>
      <p:sp>
        <p:nvSpPr>
          <p:cNvPr id="6" name="TextBox 5"/>
          <p:cNvSpPr txBox="1"/>
          <p:nvPr/>
        </p:nvSpPr>
        <p:spPr>
          <a:xfrm>
            <a:off x="0" y="1295400"/>
            <a:ext cx="1981200" cy="132343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dirty="0" smtClean="0"/>
              <a:t>New Draft</a:t>
            </a:r>
          </a:p>
          <a:p>
            <a:pPr marL="0" marR="0" indent="0" algn="ctr" defTabSz="457200" rtl="0" fontAlgn="auto" latinLnBrk="1" hangingPunct="0">
              <a:lnSpc>
                <a:spcPct val="100000"/>
              </a:lnSpc>
              <a:spcBef>
                <a:spcPts val="0"/>
              </a:spcBef>
              <a:spcAft>
                <a:spcPts val="0"/>
              </a:spcAft>
              <a:buClrTx/>
              <a:buSzTx/>
              <a:buFontTx/>
              <a:buNone/>
              <a:tabLst/>
            </a:pPr>
            <a:r>
              <a:rPr lang="en-US" sz="2000" dirty="0" smtClean="0"/>
              <a:t>Organizational </a:t>
            </a:r>
          </a:p>
          <a:p>
            <a:pPr marL="0" marR="0" indent="0" algn="ctr" defTabSz="457200" rtl="0" fontAlgn="auto" latinLnBrk="1" hangingPunct="0">
              <a:lnSpc>
                <a:spcPct val="100000"/>
              </a:lnSpc>
              <a:spcBef>
                <a:spcPts val="0"/>
              </a:spcBef>
              <a:spcAft>
                <a:spcPts val="0"/>
              </a:spcAft>
              <a:buClrTx/>
              <a:buSzTx/>
              <a:buFontTx/>
              <a:buNone/>
              <a:tabLst/>
            </a:pPr>
            <a:r>
              <a:rPr lang="en-US" sz="2000" dirty="0" smtClean="0"/>
              <a:t>Framework for </a:t>
            </a:r>
          </a:p>
          <a:p>
            <a:pPr marL="0" marR="0" indent="0" algn="ctr" defTabSz="457200" rtl="0" fontAlgn="auto" latinLnBrk="1" hangingPunct="0">
              <a:lnSpc>
                <a:spcPct val="100000"/>
              </a:lnSpc>
              <a:spcBef>
                <a:spcPts val="0"/>
              </a:spcBef>
              <a:spcAft>
                <a:spcPts val="0"/>
              </a:spcAft>
              <a:buClrTx/>
              <a:buSzTx/>
              <a:buFontTx/>
              <a:buNone/>
              <a:tabLst/>
            </a:pPr>
            <a:r>
              <a:rPr lang="en-US" sz="2000" dirty="0" smtClean="0"/>
              <a:t>GEOGLAM</a:t>
            </a:r>
          </a:p>
        </p:txBody>
      </p:sp>
    </p:spTree>
    <p:extLst>
      <p:ext uri="{BB962C8B-B14F-4D97-AF65-F5344CB8AC3E}">
        <p14:creationId xmlns:p14="http://schemas.microsoft.com/office/powerpoint/2010/main" val="354407827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57200" y="1288102"/>
            <a:ext cx="8153400" cy="5188897"/>
          </a:xfrm>
        </p:spPr>
        <p:txBody>
          <a:bodyPr/>
          <a:lstStyle/>
          <a:p>
            <a:r>
              <a:rPr lang="en-US" sz="1800" dirty="0" smtClean="0"/>
              <a:t>G20 Ag Ministers Communique</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GEOGLAM’s important contribution to AMIS acknowledged via unanimous vote of GEOGLAM to AMIS Steering Committee &amp; Secretariat</a:t>
            </a:r>
          </a:p>
          <a:p>
            <a:endParaRPr lang="en-US" sz="1800" dirty="0" smtClean="0"/>
          </a:p>
          <a:p>
            <a:r>
              <a:rPr lang="en-US" sz="1800" dirty="0" smtClean="0"/>
              <a:t>2</a:t>
            </a:r>
            <a:r>
              <a:rPr lang="en-US" sz="1800" baseline="30000" dirty="0" smtClean="0"/>
              <a:t>nd</a:t>
            </a:r>
            <a:r>
              <a:rPr lang="en-US" sz="1800" dirty="0" smtClean="0"/>
              <a:t> Advisory Committee Meeting – June 2016</a:t>
            </a:r>
          </a:p>
          <a:p>
            <a:pPr lvl="1"/>
            <a:r>
              <a:rPr lang="en-US" sz="1800" dirty="0" smtClean="0"/>
              <a:t>Relevant to CEOS: data coordination at core (CEOS data as key input, among others) – reflected in </a:t>
            </a:r>
            <a:r>
              <a:rPr lang="en-US" sz="1800" dirty="0"/>
              <a:t>new framework [previous slide] </a:t>
            </a:r>
            <a:endParaRPr lang="en-US" sz="1800" dirty="0" smtClean="0"/>
          </a:p>
          <a:p>
            <a:endParaRPr lang="en-US" sz="1800" dirty="0"/>
          </a:p>
        </p:txBody>
      </p:sp>
      <p:sp>
        <p:nvSpPr>
          <p:cNvPr id="4" name="Content Placeholder 3"/>
          <p:cNvSpPr>
            <a:spLocks noGrp="1"/>
          </p:cNvSpPr>
          <p:nvPr>
            <p:ph sz="quarter" idx="11"/>
          </p:nvPr>
        </p:nvSpPr>
        <p:spPr/>
        <p:txBody>
          <a:bodyPr/>
          <a:lstStyle/>
          <a:p>
            <a:r>
              <a:rPr lang="en-US" dirty="0" smtClean="0"/>
              <a:t>Main GEOGLAM News </a:t>
            </a:r>
          </a:p>
          <a:p>
            <a:r>
              <a:rPr lang="en-US" dirty="0" smtClean="0"/>
              <a:t>(Q2/Q3 2017)</a:t>
            </a:r>
            <a:endParaRPr lang="en-US" dirty="0"/>
          </a:p>
        </p:txBody>
      </p:sp>
      <p:pic>
        <p:nvPicPr>
          <p:cNvPr id="5" name="Picture 4"/>
          <p:cNvPicPr>
            <a:picLocks noChangeAspect="1"/>
          </p:cNvPicPr>
          <p:nvPr/>
        </p:nvPicPr>
        <p:blipFill rotWithShape="1">
          <a:blip r:embed="rId3"/>
          <a:srcRect l="65800" b="69828"/>
          <a:stretch/>
        </p:blipFill>
        <p:spPr>
          <a:xfrm>
            <a:off x="304800" y="2161645"/>
            <a:ext cx="1997745" cy="63609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2438400" y="1742433"/>
            <a:ext cx="5943600" cy="1474522"/>
          </a:xfrm>
          <a:prstGeom prst="rect">
            <a:avLst/>
          </a:prstGeom>
          <a:ln>
            <a:noFill/>
          </a:ln>
          <a:effectLst>
            <a:outerShdw blurRad="190500" algn="tl" rotWithShape="0">
              <a:srgbClr val="000000">
                <a:alpha val="70000"/>
              </a:srgbClr>
            </a:outerShdw>
          </a:effectLst>
        </p:spPr>
      </p:pic>
      <p:cxnSp>
        <p:nvCxnSpPr>
          <p:cNvPr id="7" name="Straight Connector 6"/>
          <p:cNvCxnSpPr/>
          <p:nvPr/>
        </p:nvCxnSpPr>
        <p:spPr>
          <a:xfrm>
            <a:off x="3581400" y="2895600"/>
            <a:ext cx="373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01345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p:txBody>
          <a:bodyPr/>
          <a:lstStyle/>
          <a:p>
            <a:r>
              <a:rPr lang="en-US" dirty="0"/>
              <a:t>Interaction with LSI-VC – application of GEOGLAM’s EO Data Requirements Development and Evaluation Framework for other land applications </a:t>
            </a:r>
            <a:endParaRPr lang="en-US" dirty="0" smtClean="0"/>
          </a:p>
          <a:p>
            <a:endParaRPr lang="en-US" dirty="0"/>
          </a:p>
          <a:p>
            <a:r>
              <a:rPr lang="en-US" dirty="0"/>
              <a:t>GEOGLAM </a:t>
            </a:r>
            <a:r>
              <a:rPr lang="en-US" dirty="0" err="1"/>
              <a:t>Latinoamérica</a:t>
            </a:r>
            <a:r>
              <a:rPr lang="en-US" dirty="0"/>
              <a:t>: </a:t>
            </a:r>
            <a:r>
              <a:rPr lang="en-US" dirty="0" smtClean="0"/>
              <a:t>launched at GEO Plenary 2015</a:t>
            </a:r>
          </a:p>
          <a:p>
            <a:pPr lvl="1"/>
            <a:r>
              <a:rPr lang="en-US" dirty="0" smtClean="0"/>
              <a:t>training </a:t>
            </a:r>
            <a:r>
              <a:rPr lang="en-US" dirty="0"/>
              <a:t>event in June 2016 in Bogota spurring interest for new usership of EO for agricultural </a:t>
            </a:r>
            <a:r>
              <a:rPr lang="en-US" dirty="0" smtClean="0"/>
              <a:t>monitoring</a:t>
            </a:r>
          </a:p>
          <a:p>
            <a:endParaRPr lang="en-US" dirty="0" smtClean="0"/>
          </a:p>
          <a:p>
            <a:r>
              <a:rPr lang="en-US" dirty="0" smtClean="0"/>
              <a:t>GEOGLAM launched “</a:t>
            </a:r>
            <a:r>
              <a:rPr lang="en-US" dirty="0" err="1" smtClean="0"/>
              <a:t>AfriGAM</a:t>
            </a:r>
            <a:r>
              <a:rPr lang="en-US" dirty="0" smtClean="0"/>
              <a:t>” – Kampala, Uganda (October 2016)</a:t>
            </a:r>
            <a:endParaRPr lang="en-US" dirty="0"/>
          </a:p>
          <a:p>
            <a:pPr lvl="1"/>
            <a:r>
              <a:rPr lang="en-US" dirty="0" smtClean="0"/>
              <a:t>Discussions with CEOS WG </a:t>
            </a:r>
            <a:r>
              <a:rPr lang="en-US" dirty="0" err="1" smtClean="0"/>
              <a:t>CapD</a:t>
            </a:r>
            <a:endParaRPr lang="en-US" dirty="0" smtClean="0"/>
          </a:p>
          <a:p>
            <a:endParaRPr lang="en-US" dirty="0"/>
          </a:p>
          <a:p>
            <a:endParaRPr lang="en-US" dirty="0"/>
          </a:p>
        </p:txBody>
      </p:sp>
      <p:sp>
        <p:nvSpPr>
          <p:cNvPr id="4" name="Content Placeholder 3"/>
          <p:cNvSpPr>
            <a:spLocks noGrp="1"/>
          </p:cNvSpPr>
          <p:nvPr>
            <p:ph sz="quarter" idx="11"/>
          </p:nvPr>
        </p:nvSpPr>
        <p:spPr/>
        <p:txBody>
          <a:bodyPr/>
          <a:lstStyle/>
          <a:p>
            <a:r>
              <a:rPr lang="en-US" dirty="0" smtClean="0"/>
              <a:t>Main GEOGLAM News (2/3)</a:t>
            </a:r>
          </a:p>
          <a:p>
            <a:r>
              <a:rPr lang="en-US" dirty="0"/>
              <a:t>(Q2/Q3 2017)</a:t>
            </a:r>
          </a:p>
          <a:p>
            <a:endParaRPr lang="en-US" dirty="0"/>
          </a:p>
        </p:txBody>
      </p:sp>
    </p:spTree>
    <p:extLst>
      <p:ext uri="{BB962C8B-B14F-4D97-AF65-F5344CB8AC3E}">
        <p14:creationId xmlns:p14="http://schemas.microsoft.com/office/powerpoint/2010/main" val="269087708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457200" y="1288102"/>
            <a:ext cx="8153400" cy="5188897"/>
          </a:xfrm>
        </p:spPr>
        <p:txBody>
          <a:bodyPr/>
          <a:lstStyle/>
          <a:p>
            <a:pPr marL="0" indent="0">
              <a:buNone/>
            </a:pPr>
            <a:r>
              <a:rPr lang="en-US" sz="2400" b="1" dirty="0"/>
              <a:t>CNES supports </a:t>
            </a:r>
            <a:r>
              <a:rPr lang="en-US" sz="2400" b="1" dirty="0" smtClean="0"/>
              <a:t>Asia-</a:t>
            </a:r>
            <a:r>
              <a:rPr lang="en-US" sz="2400" b="1" dirty="0" err="1" smtClean="0"/>
              <a:t>RiCE</a:t>
            </a:r>
            <a:r>
              <a:rPr lang="en-US" sz="2400" b="1" dirty="0" smtClean="0"/>
              <a:t> </a:t>
            </a:r>
            <a:r>
              <a:rPr lang="en-US" sz="2400" b="1" dirty="0"/>
              <a:t>activities in GEOGLAM (Thuy </a:t>
            </a:r>
            <a:r>
              <a:rPr lang="en-US" sz="2400" b="1" dirty="0" err="1"/>
              <a:t>LeToan</a:t>
            </a:r>
            <a:r>
              <a:rPr lang="en-US" sz="2400" b="1" dirty="0"/>
              <a:t>, CESBIO)</a:t>
            </a:r>
          </a:p>
          <a:p>
            <a:endParaRPr lang="en-US" sz="1800" dirty="0" smtClean="0"/>
          </a:p>
          <a:p>
            <a:r>
              <a:rPr lang="en-US" sz="1800" dirty="0" smtClean="0"/>
              <a:t>Securing </a:t>
            </a:r>
            <a:r>
              <a:rPr lang="en-US" sz="1800" dirty="0"/>
              <a:t>EO observations and data access (Sentinels, ALOS, SPOT, </a:t>
            </a:r>
            <a:r>
              <a:rPr lang="en-US" sz="1800" dirty="0" err="1"/>
              <a:t>Pléiades</a:t>
            </a:r>
            <a:r>
              <a:rPr lang="en-US" sz="1800" dirty="0"/>
              <a:t>, </a:t>
            </a:r>
            <a:r>
              <a:rPr lang="en-US" sz="1800" dirty="0" smtClean="0"/>
              <a:t>VENUS)</a:t>
            </a:r>
            <a:endParaRPr lang="en-US" sz="1800" dirty="0"/>
          </a:p>
          <a:p>
            <a:r>
              <a:rPr lang="en-US" sz="1800" dirty="0" smtClean="0"/>
              <a:t>Coordinating </a:t>
            </a:r>
            <a:r>
              <a:rPr lang="en-US" sz="1800" dirty="0"/>
              <a:t>experiments across sites (SAR and optical EO for rice monitoring and yield </a:t>
            </a:r>
            <a:r>
              <a:rPr lang="en-US" sz="1800" dirty="0" smtClean="0"/>
              <a:t>estimation)</a:t>
            </a:r>
          </a:p>
          <a:p>
            <a:r>
              <a:rPr lang="en-US" sz="1800" dirty="0" smtClean="0"/>
              <a:t>Coordinating </a:t>
            </a:r>
            <a:r>
              <a:rPr lang="en-US" sz="1800" dirty="0"/>
              <a:t>in-situ data collection and for cross validation</a:t>
            </a:r>
          </a:p>
          <a:p>
            <a:r>
              <a:rPr lang="en-US" sz="1800" dirty="0" smtClean="0"/>
              <a:t>Capacity </a:t>
            </a:r>
            <a:r>
              <a:rPr lang="en-US" sz="1800" dirty="0"/>
              <a:t>building </a:t>
            </a:r>
            <a:r>
              <a:rPr lang="en-US" sz="1800" dirty="0" smtClean="0"/>
              <a:t>on </a:t>
            </a:r>
            <a:r>
              <a:rPr lang="en-US" sz="1800" dirty="0"/>
              <a:t>the effective use of SAR data through training and joint workshop  </a:t>
            </a:r>
          </a:p>
          <a:p>
            <a:r>
              <a:rPr lang="en-US" sz="1800" dirty="0" smtClean="0"/>
              <a:t>Contribution </a:t>
            </a:r>
            <a:r>
              <a:rPr lang="en-US" sz="1800" dirty="0"/>
              <a:t>to the workshop/meeting in Ho Chi Minh 17-19 Oct 2016 .</a:t>
            </a:r>
          </a:p>
          <a:p>
            <a:r>
              <a:rPr lang="en-US" sz="1800" dirty="0"/>
              <a:t>Helping establish JECAM </a:t>
            </a:r>
            <a:r>
              <a:rPr lang="en-US" sz="1800" dirty="0" smtClean="0"/>
              <a:t>site(s</a:t>
            </a:r>
            <a:r>
              <a:rPr lang="en-US" sz="1800" dirty="0"/>
              <a:t>) for Asia-</a:t>
            </a:r>
            <a:r>
              <a:rPr lang="en-US" sz="1800" dirty="0" err="1"/>
              <a:t>RiCE</a:t>
            </a:r>
            <a:endParaRPr lang="en-US" sz="1800" dirty="0"/>
          </a:p>
          <a:p>
            <a:r>
              <a:rPr lang="en-US" sz="1800" dirty="0" smtClean="0"/>
              <a:t>JAXA </a:t>
            </a:r>
            <a:r>
              <a:rPr lang="en-US" sz="1800" dirty="0"/>
              <a:t>proposes to set up the super site in Mekong delta for </a:t>
            </a:r>
            <a:r>
              <a:rPr lang="en-US" sz="1800" dirty="0" smtClean="0"/>
              <a:t>Asia-</a:t>
            </a:r>
            <a:r>
              <a:rPr lang="en-US" sz="1800" dirty="0" err="1" smtClean="0"/>
              <a:t>RiCE</a:t>
            </a:r>
            <a:r>
              <a:rPr lang="en-US" sz="1800" dirty="0" smtClean="0"/>
              <a:t>, </a:t>
            </a:r>
            <a:r>
              <a:rPr lang="en-US" sz="1800" dirty="0"/>
              <a:t>in cooperation with CNES, </a:t>
            </a:r>
            <a:r>
              <a:rPr lang="en-US" sz="1800" dirty="0" smtClean="0"/>
              <a:t>VNSC, </a:t>
            </a:r>
            <a:r>
              <a:rPr lang="en-US" sz="1800" dirty="0"/>
              <a:t>and other partners and the site should also be a JECAM site</a:t>
            </a:r>
          </a:p>
          <a:p>
            <a:pPr marL="0" indent="0">
              <a:buNone/>
            </a:pPr>
            <a:endParaRPr lang="en-US" sz="1800" dirty="0"/>
          </a:p>
        </p:txBody>
      </p:sp>
      <p:sp>
        <p:nvSpPr>
          <p:cNvPr id="4" name="Content Placeholder 3"/>
          <p:cNvSpPr>
            <a:spLocks noGrp="1"/>
          </p:cNvSpPr>
          <p:nvPr>
            <p:ph sz="quarter" idx="11"/>
          </p:nvPr>
        </p:nvSpPr>
        <p:spPr/>
        <p:txBody>
          <a:bodyPr/>
          <a:lstStyle/>
          <a:p>
            <a:r>
              <a:rPr lang="en-US" dirty="0" smtClean="0"/>
              <a:t>Main GEOGLAM News (3/3)</a:t>
            </a:r>
          </a:p>
          <a:p>
            <a:r>
              <a:rPr lang="en-US" dirty="0"/>
              <a:t>(Q2/Q3 2017)</a:t>
            </a:r>
          </a:p>
        </p:txBody>
      </p:sp>
    </p:spTree>
    <p:extLst>
      <p:ext uri="{BB962C8B-B14F-4D97-AF65-F5344CB8AC3E}">
        <p14:creationId xmlns:p14="http://schemas.microsoft.com/office/powerpoint/2010/main" val="345725244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457200" y="1524000"/>
            <a:ext cx="8153400" cy="4953000"/>
          </a:xfrm>
        </p:spPr>
        <p:txBody>
          <a:bodyPr/>
          <a:lstStyle/>
          <a:p>
            <a:r>
              <a:rPr lang="en-US" dirty="0" smtClean="0"/>
              <a:t>Upcoming </a:t>
            </a:r>
            <a:r>
              <a:rPr lang="en-US" dirty="0"/>
              <a:t>“reboot” of GEOGLAM EO Data Requirements</a:t>
            </a:r>
          </a:p>
          <a:p>
            <a:pPr lvl="1"/>
            <a:r>
              <a:rPr lang="en-US" sz="1800" dirty="0"/>
              <a:t>Led by GEOGLAM </a:t>
            </a:r>
            <a:r>
              <a:rPr lang="en-US" sz="1800" dirty="0" smtClean="0"/>
              <a:t>Secretariat</a:t>
            </a:r>
          </a:p>
          <a:p>
            <a:pPr lvl="1"/>
            <a:r>
              <a:rPr lang="en-US" sz="1800" dirty="0" smtClean="0"/>
              <a:t>Refining the table to account for evolution of “best practices” and new data streams; RAPP data requirements;</a:t>
            </a:r>
          </a:p>
          <a:p>
            <a:pPr lvl="1"/>
            <a:r>
              <a:rPr lang="en-US" sz="1800" dirty="0" smtClean="0"/>
              <a:t>Incorporating </a:t>
            </a:r>
            <a:r>
              <a:rPr lang="en-US" sz="1800" i="1" dirty="0" smtClean="0"/>
              <a:t>in situ</a:t>
            </a:r>
            <a:r>
              <a:rPr lang="en-US" sz="1800" dirty="0" smtClean="0"/>
              <a:t> and agro-met with space-based EO </a:t>
            </a:r>
            <a:r>
              <a:rPr lang="en-US" sz="1800" dirty="0" err="1" smtClean="0"/>
              <a:t>req’s</a:t>
            </a:r>
            <a:r>
              <a:rPr lang="en-US" sz="1800" dirty="0" smtClean="0"/>
              <a:t> toward “Methods &amp; Guidance” type documentation for GEOGLAM</a:t>
            </a:r>
          </a:p>
          <a:p>
            <a:pPr lvl="1"/>
            <a:r>
              <a:rPr lang="en-US" sz="1800" dirty="0" smtClean="0"/>
              <a:t>Including community effort to define “analysis ready data” for agricultural monitoring applications </a:t>
            </a:r>
          </a:p>
          <a:p>
            <a:pPr lvl="1"/>
            <a:r>
              <a:rPr lang="en-US" sz="1800" dirty="0" smtClean="0"/>
              <a:t>Began at JECAM </a:t>
            </a:r>
            <a:r>
              <a:rPr lang="en-US" sz="1800" dirty="0"/>
              <a:t>meeting </a:t>
            </a:r>
            <a:r>
              <a:rPr lang="en-US" sz="1800" dirty="0" smtClean="0"/>
              <a:t>(Kiev, Oct </a:t>
            </a:r>
            <a:r>
              <a:rPr lang="en-US" sz="1800" dirty="0"/>
              <a:t>2016), </a:t>
            </a:r>
            <a:r>
              <a:rPr lang="en-US" sz="1800" dirty="0" smtClean="0"/>
              <a:t>culminating circa Q3 2017</a:t>
            </a:r>
          </a:p>
          <a:p>
            <a:pPr marL="31173" indent="0">
              <a:buNone/>
            </a:pPr>
            <a:endParaRPr lang="en-US" sz="1600" b="1" u="sng" dirty="0"/>
          </a:p>
          <a:p>
            <a:pPr marL="374073"/>
            <a:r>
              <a:rPr lang="en-US" dirty="0" smtClean="0"/>
              <a:t>CEOS Ad Hoc WG on GEOGLAM and LSI-VC to participate in the re-evaluation of GEOGLAM EO data requirements including RAPP </a:t>
            </a:r>
            <a:r>
              <a:rPr lang="en-US" dirty="0"/>
              <a:t>requirements (post GEOGLAM Secretariat’s mature </a:t>
            </a:r>
            <a:r>
              <a:rPr lang="en-US" dirty="0" smtClean="0"/>
              <a:t>draft)</a:t>
            </a:r>
          </a:p>
          <a:p>
            <a:pPr marL="800100" lvl="1"/>
            <a:r>
              <a:rPr lang="en-US" dirty="0" smtClean="0"/>
              <a:t>CEOS Ad-Hoc WG to review the outcomes at the next Plenary (2017).  </a:t>
            </a:r>
            <a:endParaRPr lang="en-US" dirty="0"/>
          </a:p>
          <a:p>
            <a:pPr lvl="1"/>
            <a:endParaRPr lang="en-US" sz="1600" dirty="0" smtClean="0"/>
          </a:p>
          <a:p>
            <a:pPr lvl="1"/>
            <a:endParaRPr lang="en-US" dirty="0"/>
          </a:p>
          <a:p>
            <a:pPr lvl="1"/>
            <a:endParaRPr lang="en-US" dirty="0" smtClean="0"/>
          </a:p>
          <a:p>
            <a:endParaRPr lang="en-US" dirty="0"/>
          </a:p>
        </p:txBody>
      </p:sp>
      <p:sp>
        <p:nvSpPr>
          <p:cNvPr id="4" name="Content Placeholder 3"/>
          <p:cNvSpPr>
            <a:spLocks noGrp="1"/>
          </p:cNvSpPr>
          <p:nvPr>
            <p:ph sz="quarter" idx="11"/>
          </p:nvPr>
        </p:nvSpPr>
        <p:spPr>
          <a:xfrm>
            <a:off x="2057400" y="304800"/>
            <a:ext cx="5257800" cy="533400"/>
          </a:xfrm>
        </p:spPr>
        <p:txBody>
          <a:bodyPr/>
          <a:lstStyle/>
          <a:p>
            <a:r>
              <a:rPr lang="en-US" dirty="0" smtClean="0"/>
              <a:t>Key Priorities for 2016-17 (1/4)</a:t>
            </a:r>
            <a:endParaRPr lang="en-US" dirty="0"/>
          </a:p>
        </p:txBody>
      </p:sp>
    </p:spTree>
    <p:extLst>
      <p:ext uri="{BB962C8B-B14F-4D97-AF65-F5344CB8AC3E}">
        <p14:creationId xmlns:p14="http://schemas.microsoft.com/office/powerpoint/2010/main" val="368877335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524000"/>
            <a:ext cx="8153400" cy="4724400"/>
          </a:xfrm>
        </p:spPr>
        <p:txBody>
          <a:bodyPr/>
          <a:lstStyle/>
          <a:p>
            <a:r>
              <a:rPr lang="en-US" dirty="0"/>
              <a:t>Commercial engagement – also a priority from the GEOGLAM AC</a:t>
            </a:r>
          </a:p>
          <a:p>
            <a:pPr lvl="1"/>
            <a:r>
              <a:rPr lang="en-US" sz="1800" dirty="0"/>
              <a:t>Three basic </a:t>
            </a:r>
            <a:r>
              <a:rPr lang="en-US" sz="1800" dirty="0" smtClean="0"/>
              <a:t>types of private/commercial entities for GEOGLAM:</a:t>
            </a:r>
          </a:p>
          <a:p>
            <a:pPr lvl="2"/>
            <a:r>
              <a:rPr lang="en-US" sz="1800" dirty="0" smtClean="0"/>
              <a:t>Data providers </a:t>
            </a:r>
          </a:p>
          <a:p>
            <a:pPr lvl="2"/>
            <a:r>
              <a:rPr lang="en-US" sz="1800" dirty="0" smtClean="0"/>
              <a:t>IT/computational industry</a:t>
            </a:r>
          </a:p>
          <a:p>
            <a:pPr lvl="2"/>
            <a:r>
              <a:rPr lang="en-US" sz="1800" dirty="0" smtClean="0"/>
              <a:t>agricultural </a:t>
            </a:r>
            <a:r>
              <a:rPr lang="en-US" sz="1800" dirty="0"/>
              <a:t>industry “</a:t>
            </a:r>
            <a:r>
              <a:rPr lang="en-US" sz="1800" dirty="0" smtClean="0"/>
              <a:t>value-added”</a:t>
            </a:r>
          </a:p>
          <a:p>
            <a:pPr lvl="1"/>
            <a:endParaRPr lang="en-US" sz="1800" b="1" u="sng" dirty="0"/>
          </a:p>
          <a:p>
            <a:pPr marL="365760" lvl="1" indent="0" algn="just">
              <a:buNone/>
            </a:pPr>
            <a:r>
              <a:rPr lang="en-US" sz="2800" b="1" u="sng" dirty="0" smtClean="0"/>
              <a:t>Action</a:t>
            </a:r>
            <a:r>
              <a:rPr lang="en-US" sz="2800" dirty="0" smtClean="0"/>
              <a:t>: </a:t>
            </a:r>
            <a:r>
              <a:rPr lang="en-US" dirty="0" smtClean="0"/>
              <a:t>CEOS (via the Ad Hoc WG for GEOGLAM) to provide feedback on the GEOGLAM Secretariat paper on commercial engagement once a mature draft is available. CEOS Ad Hoc WG &amp; GEOGLAM to iteratively discuss, and ensure the inclusion of </a:t>
            </a:r>
            <a:r>
              <a:rPr lang="en-US" dirty="0"/>
              <a:t>a </a:t>
            </a:r>
            <a:r>
              <a:rPr lang="en-US" dirty="0" smtClean="0"/>
              <a:t>clear statement of the value proposition for each entity involved. </a:t>
            </a:r>
          </a:p>
          <a:p>
            <a:pPr marL="0" indent="0">
              <a:buNone/>
            </a:pPr>
            <a:endParaRPr lang="en-US" dirty="0" smtClean="0"/>
          </a:p>
        </p:txBody>
      </p:sp>
      <p:sp>
        <p:nvSpPr>
          <p:cNvPr id="4" name="Content Placeholder 3"/>
          <p:cNvSpPr>
            <a:spLocks noGrp="1"/>
          </p:cNvSpPr>
          <p:nvPr>
            <p:ph sz="quarter" idx="11"/>
          </p:nvPr>
        </p:nvSpPr>
        <p:spPr/>
        <p:txBody>
          <a:bodyPr/>
          <a:lstStyle/>
          <a:p>
            <a:r>
              <a:rPr lang="en-US" dirty="0" smtClean="0"/>
              <a:t>Key Priorities for 2016-17 (2/4)</a:t>
            </a:r>
            <a:endParaRPr lang="en-US" dirty="0"/>
          </a:p>
        </p:txBody>
      </p:sp>
      <p:sp>
        <p:nvSpPr>
          <p:cNvPr id="5" name="Right Brace 4"/>
          <p:cNvSpPr/>
          <p:nvPr/>
        </p:nvSpPr>
        <p:spPr>
          <a:xfrm>
            <a:off x="4495800" y="2362200"/>
            <a:ext cx="762000" cy="533400"/>
          </a:xfrm>
          <a:prstGeom prst="righ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 name="TextBox 5"/>
          <p:cNvSpPr txBox="1"/>
          <p:nvPr/>
        </p:nvSpPr>
        <p:spPr>
          <a:xfrm>
            <a:off x="5257800" y="2305735"/>
            <a:ext cx="2204720" cy="64632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dirty="0" smtClean="0"/>
              <a:t>CEOS engagement </a:t>
            </a:r>
          </a:p>
          <a:p>
            <a:pPr marL="0" marR="0" indent="0" algn="ctr" defTabSz="457200" rtl="0" fontAlgn="auto" latinLnBrk="1" hangingPunct="0">
              <a:lnSpc>
                <a:spcPct val="100000"/>
              </a:lnSpc>
              <a:spcBef>
                <a:spcPts val="0"/>
              </a:spcBef>
              <a:spcAft>
                <a:spcPts val="0"/>
              </a:spcAft>
              <a:buClrTx/>
              <a:buSzTx/>
              <a:buFontTx/>
              <a:buNone/>
              <a:tabLst/>
            </a:pPr>
            <a:r>
              <a:rPr lang="en-US" dirty="0" smtClean="0"/>
              <a:t>points of entry</a:t>
            </a: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98519470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GLAM RAPP updates_August 2016_fk.pptx" id="{4DD24BF8-0F47-441A-AB0D-3E310B89B716}" vid="{CF1ADC77-CF70-41AB-B5D7-BEFC49A11CB0}"/>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17013</TotalTime>
  <Words>1144</Words>
  <Application>Microsoft Macintosh PowerPoint</Application>
  <PresentationFormat>On-screen Show (4:3)</PresentationFormat>
  <Paragraphs>142</Paragraphs>
  <Slides>12</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Arial Bold</vt:lpstr>
      <vt:lpstr>Avenir Roman</vt:lpstr>
      <vt:lpstr>Calibri</vt:lpstr>
      <vt:lpstr>Courier New</vt:lpstr>
      <vt:lpstr>Droid Serif</vt:lpstr>
      <vt:lpstr>Helvetica</vt:lpstr>
      <vt:lpstr>Proxima Nova Regular</vt:lpstr>
      <vt:lpstr>Wingdings</vt:lpstr>
      <vt:lpstr>Default</vt:lpstr>
      <vt:lpstr>CSIRO Theme</vt:lpstr>
      <vt:lpstr>CEOS Ad Hoc WG for GEOGLAM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GEOGLAM RAPP (Rangeland and Pasture Productivity): </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140</cp:revision>
  <dcterms:modified xsi:type="dcterms:W3CDTF">2016-10-31T06:02:38Z</dcterms:modified>
</cp:coreProperties>
</file>