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3" r:id="rId2"/>
  </p:sldMasterIdLst>
  <p:notesMasterIdLst>
    <p:notesMasterId r:id="rId18"/>
  </p:notesMasterIdLst>
  <p:sldIdLst>
    <p:sldId id="279" r:id="rId3"/>
    <p:sldId id="284" r:id="rId4"/>
    <p:sldId id="282" r:id="rId5"/>
    <p:sldId id="264" r:id="rId6"/>
    <p:sldId id="266" r:id="rId7"/>
    <p:sldId id="276" r:id="rId8"/>
    <p:sldId id="283" r:id="rId9"/>
    <p:sldId id="272" r:id="rId10"/>
    <p:sldId id="273" r:id="rId11"/>
    <p:sldId id="268" r:id="rId12"/>
    <p:sldId id="281" r:id="rId13"/>
    <p:sldId id="274" r:id="rId14"/>
    <p:sldId id="277" r:id="rId15"/>
    <p:sldId id="271" r:id="rId16"/>
    <p:sldId id="263" r:id="rId17"/>
  </p:sldIdLst>
  <p:sldSz cx="9144000" cy="6858000" type="screen4x3"/>
  <p:notesSz cx="6807200" cy="9939338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716"/>
  </p:normalViewPr>
  <p:slideViewPr>
    <p:cSldViewPr>
      <p:cViewPr varScale="1">
        <p:scale>
          <a:sx n="67" d="100"/>
          <a:sy n="67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7627" y="4721186"/>
            <a:ext cx="4991947" cy="447270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95313" y="771525"/>
            <a:ext cx="5135562" cy="3852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31874" y="4881665"/>
            <a:ext cx="5061279" cy="4624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5131" tIns="44268" rIns="85131" bIns="44268" numCol="1" anchor="t" anchorCtr="0" compatLnSpc="1">
            <a:prstTxWarp prst="textNoShape">
              <a:avLst/>
            </a:prstTxWarp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en-US" dirty="0" smtClean="0">
                <a:latin typeface="Arial" pitchFamily="34" charset="0"/>
              </a:rPr>
              <a:t>Slide page 2 shows how </a:t>
            </a:r>
            <a:r>
              <a:rPr lang="en-US" smtClean="0">
                <a:latin typeface="Arial" pitchFamily="34" charset="0"/>
              </a:rPr>
              <a:t>GEOSS</a:t>
            </a:r>
            <a:r>
              <a:rPr lang="en-US" dirty="0" smtClean="0">
                <a:latin typeface="Arial" pitchFamily="34" charset="0"/>
              </a:rPr>
              <a:t> Water Strategy evolved from IGOS Water Theme to GEOSS 10 year IP and then GEOSS Water Strategy for more than 10 years with a single goal of realizing global water cycle observing system.</a:t>
            </a:r>
          </a:p>
        </p:txBody>
      </p:sp>
    </p:spTree>
    <p:extLst>
      <p:ext uri="{BB962C8B-B14F-4D97-AF65-F5344CB8AC3E}">
        <p14:creationId xmlns:p14="http://schemas.microsoft.com/office/powerpoint/2010/main" val="189573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Page 7 GEOSS Water Strategy recommendations are quire articulate as to how FS can be made.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This is the study on feasibility of developing a Water-Train satellite constellation. It should modeled after A-Train. It provides satellite observation system to capture all flexes and stores of water cycle using diverse suite of platforms and instruments. It would operate as a Virtual Water Constellation.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9" y="9440864"/>
            <a:ext cx="2949575" cy="496886"/>
          </a:xfrm>
          <a:prstGeom prst="rect">
            <a:avLst/>
          </a:prstGeom>
        </p:spPr>
        <p:txBody>
          <a:bodyPr/>
          <a:lstStyle/>
          <a:p>
            <a:fld id="{174417C4-B9AA-45B6-8193-889CEF2D0C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7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Page 15 is Prof. Koike’s integrated water observation system diagram.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Land Assimilation Model combines all the parameter data. 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Prof. Koike considers the benefits of integrated observation system can be demonstrated for flood and drought prediction. 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9" y="9440864"/>
            <a:ext cx="2949575" cy="496886"/>
          </a:xfrm>
          <a:prstGeom prst="rect">
            <a:avLst/>
          </a:prstGeom>
        </p:spPr>
        <p:txBody>
          <a:bodyPr/>
          <a:lstStyle/>
          <a:p>
            <a:fld id="{174417C4-B9AA-45B6-8193-889CEF2D0C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74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Out of 24 recommendations, the CEOS leads addressing C1 to C10 “Advancing satellite data acquisition” recommendations. 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Two FS are included C1 for Water Constellation FS and C10 for hyperspectral satellite water quality measurement mission.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56039" y="9440864"/>
            <a:ext cx="2949575" cy="496886"/>
          </a:xfrm>
          <a:prstGeom prst="rect">
            <a:avLst/>
          </a:prstGeom>
        </p:spPr>
        <p:txBody>
          <a:bodyPr/>
          <a:lstStyle/>
          <a:p>
            <a:fld id="{174417C4-B9AA-45B6-8193-889CEF2D0C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9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6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1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5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0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3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F8C3EF-785B-430C-B59F-D465ABC75196}" type="datetime1">
              <a:rPr lang="en-US" altLang="ja-JP" smtClean="0"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65A4C642-086D-43E2-BEB5-56C5380C5C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59639" y="6453190"/>
            <a:ext cx="1639887" cy="276999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D0F42E32-55FE-41C1-A352-559595A4018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2534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9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6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0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16A2-E890-4EE8-A6B6-CD9CCA2137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8FA9-3082-43C8-A676-543292DF07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0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39C416A2-E890-4EE8-A6B6-CD9CCA21373B}" type="datetimeFigureOut">
              <a:rPr kumimoji="1"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10/24/2016</a:t>
            </a:fld>
            <a:endParaRPr kumimoji="1"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kumimoji="1"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22FE8FA9-3082-43C8-A676-543292DF0788}" type="slidenum">
              <a:rPr kumimoji="1"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kumimoji="1"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2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12850" y="2210537"/>
            <a:ext cx="8216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smtClean="0">
                <a:solidFill>
                  <a:srgbClr val="FFFFFF"/>
                </a:solidFill>
                <a:latin typeface="+mj-lt"/>
              </a:rPr>
              <a:t>WSIST </a:t>
            </a:r>
            <a:br>
              <a:rPr lang="en-US" sz="4200" b="1" smtClean="0">
                <a:solidFill>
                  <a:srgbClr val="FFFFFF"/>
                </a:solidFill>
                <a:latin typeface="+mj-lt"/>
              </a:rPr>
            </a:br>
            <a:r>
              <a:rPr lang="en-US" sz="4200" b="1" smtClean="0">
                <a:solidFill>
                  <a:srgbClr val="FFFFFF"/>
                </a:solidFill>
                <a:latin typeface="+mj-lt"/>
              </a:rPr>
              <a:t>Water Contellation FS report 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b="1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JAXA</a:t>
            </a:r>
            <a:endParaRPr sz="2400" b="1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CEOS Plenary 2016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Agenda </a:t>
            </a:r>
            <a:r>
              <a:rPr sz="2400" b="1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Item </a:t>
            </a:r>
            <a:r>
              <a:rPr lang="en-US" sz="2400" b="1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2.3 </a:t>
            </a:r>
            <a:endParaRPr sz="2400" b="1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Brisbane, Australia</a:t>
            </a:r>
            <a:endParaRPr sz="2400" b="1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1</a:t>
            </a:r>
            <a:r>
              <a:rPr lang="en-AU" sz="2400" b="1" baseline="3000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st</a:t>
            </a:r>
            <a:r>
              <a:rPr lang="en-AU" sz="2400" b="1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 – 2</a:t>
            </a:r>
            <a:r>
              <a:rPr lang="en-AU" sz="2400" b="1" baseline="3000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nd</a:t>
            </a:r>
            <a:r>
              <a:rPr lang="en-AU" sz="2400" b="1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 November 2016</a:t>
            </a:r>
            <a:endParaRPr sz="2400" b="1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728" y="7620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32728" y="18351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b="0" dirty="0" smtClean="0">
                <a:solidFill>
                  <a:prstClr val="white">
                    <a:lumMod val="20000"/>
                    <a:lumOff val="80000"/>
                  </a:prstClr>
                </a:solidFill>
                <a:latin typeface="Helvetica"/>
              </a:rPr>
              <a:t>Committee on Earth Observation Satellites</a:t>
            </a:r>
            <a:endParaRPr lang="en-US" sz="1050" b="0" dirty="0">
              <a:solidFill>
                <a:prstClr val="white">
                  <a:lumMod val="20000"/>
                  <a:lumOff val="80000"/>
                </a:prst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09002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D0F42E32-55FE-41C1-A352-559595A40185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47244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sz="1600" b="1" dirty="0" smtClean="0"/>
              <a:t>Precipitation (P)</a:t>
            </a:r>
          </a:p>
          <a:p>
            <a:pPr lvl="1"/>
            <a:r>
              <a:rPr kumimoji="1" lang="en-US" altLang="ja-JP" sz="1600" dirty="0" smtClean="0"/>
              <a:t>Very closely connected with soil moisture and evapotranspiration (ET)</a:t>
            </a:r>
          </a:p>
          <a:p>
            <a:pPr lvl="1"/>
            <a:r>
              <a:rPr kumimoji="1" lang="en-US" altLang="ja-JP" sz="1600" dirty="0" smtClean="0"/>
              <a:t>provides input to </a:t>
            </a:r>
            <a:r>
              <a:rPr kumimoji="1" lang="en-US" altLang="ja-JP" sz="1600" dirty="0"/>
              <a:t>r</a:t>
            </a:r>
            <a:r>
              <a:rPr kumimoji="1" lang="en-US" altLang="ja-JP" sz="1600" dirty="0" smtClean="0"/>
              <a:t>iver discharge(RD), surface water storage(ST) and groundwater (GW)</a:t>
            </a:r>
          </a:p>
          <a:p>
            <a:r>
              <a:rPr kumimoji="1" lang="en-US" altLang="ja-JP" sz="1600" b="1" dirty="0" smtClean="0"/>
              <a:t>Soil moisture (SM)</a:t>
            </a:r>
          </a:p>
          <a:p>
            <a:pPr lvl="1"/>
            <a:r>
              <a:rPr kumimoji="1" lang="en-US" altLang="ja-JP" sz="1600" dirty="0" smtClean="0"/>
              <a:t>Observation at 6 AM is ideal because of low land surface temperature</a:t>
            </a:r>
          </a:p>
          <a:p>
            <a:pPr lvl="1"/>
            <a:r>
              <a:rPr kumimoji="1" lang="en-US" altLang="ja-JP" sz="1600" dirty="0" smtClean="0"/>
              <a:t>37GHz MW data is critical to retrieve soil moisture  from L/C/X band data</a:t>
            </a:r>
          </a:p>
          <a:p>
            <a:r>
              <a:rPr kumimoji="1" lang="en-US" altLang="ja-JP" sz="1600" b="1" dirty="0" smtClean="0"/>
              <a:t>Evapotranspiration (ET)</a:t>
            </a:r>
          </a:p>
          <a:p>
            <a:pPr lvl="1"/>
            <a:r>
              <a:rPr kumimoji="1" lang="en-US" altLang="ja-JP" sz="1600" dirty="0" smtClean="0"/>
              <a:t>Indirectly observed by soil moisture and land surface temperature</a:t>
            </a:r>
            <a:endParaRPr kumimoji="1" lang="en-US" altLang="ja-JP" sz="1600" dirty="0"/>
          </a:p>
          <a:p>
            <a:pPr lvl="1"/>
            <a:r>
              <a:rPr kumimoji="1" lang="en-US" altLang="ja-JP" sz="1600" dirty="0" smtClean="0"/>
              <a:t>Pairs of cloud-free land surface temperature images are required </a:t>
            </a:r>
          </a:p>
          <a:p>
            <a:r>
              <a:rPr kumimoji="1" lang="en-US" altLang="ja-JP" sz="1600" b="1" dirty="0" smtClean="0"/>
              <a:t>River discharge (RD)</a:t>
            </a:r>
          </a:p>
          <a:p>
            <a:pPr lvl="1"/>
            <a:r>
              <a:rPr kumimoji="1" lang="en-US" altLang="ja-JP" sz="1600" dirty="0" smtClean="0"/>
              <a:t>SWOT has a potential to provide river water level at major rivers</a:t>
            </a:r>
          </a:p>
          <a:p>
            <a:pPr lvl="1"/>
            <a:r>
              <a:rPr kumimoji="1" lang="en-US" altLang="ja-JP" sz="1600" dirty="0" smtClean="0"/>
              <a:t>Optical sensor and SARs are useful for flood extent monitoring</a:t>
            </a:r>
          </a:p>
          <a:p>
            <a:r>
              <a:rPr kumimoji="1" lang="en-US" altLang="ja-JP" sz="1600" b="1" dirty="0" smtClean="0"/>
              <a:t>Surface water storage (ST)</a:t>
            </a:r>
          </a:p>
          <a:p>
            <a:pPr lvl="1"/>
            <a:r>
              <a:rPr kumimoji="1" lang="en-US" altLang="ja-JP" sz="1600" dirty="0" smtClean="0"/>
              <a:t>SWOT plans to monitor water levels of lakes and reservoirs.</a:t>
            </a:r>
            <a:endParaRPr kumimoji="1" lang="en-US" altLang="ja-JP" sz="1600" dirty="0"/>
          </a:p>
          <a:p>
            <a:r>
              <a:rPr kumimoji="1" lang="en-US" altLang="ja-JP" sz="1600" b="1" dirty="0" smtClean="0"/>
              <a:t>Groundwater (GW)</a:t>
            </a:r>
          </a:p>
          <a:p>
            <a:pPr lvl="1"/>
            <a:r>
              <a:rPr kumimoji="1" lang="en-US" altLang="ja-JP" sz="1600" dirty="0" smtClean="0"/>
              <a:t>GW are connected with SM and ET in data assimilation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057399" y="249157"/>
            <a:ext cx="5077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  <a:ea typeface="ＭＳ Ｐゴシック" pitchFamily="50" charset="-128"/>
              </a:rPr>
              <a:t> </a:t>
            </a: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 Synergies among Variables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39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45851753"/>
              </p:ext>
            </p:extLst>
          </p:nvPr>
        </p:nvGraphicFramePr>
        <p:xfrm>
          <a:off x="914399" y="1493796"/>
          <a:ext cx="7239001" cy="5236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651"/>
                <a:gridCol w="1004130"/>
                <a:gridCol w="937190"/>
                <a:gridCol w="1004130"/>
                <a:gridCol w="1071074"/>
                <a:gridCol w="953926"/>
                <a:gridCol w="952500"/>
                <a:gridCol w="914400"/>
              </a:tblGrid>
              <a:tr h="487404">
                <a:tc rowSpan="8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Arial Narrow" panose="020B0606020202030204" pitchFamily="34" charset="0"/>
                          <a:ea typeface="Times New Roman"/>
                          <a:cs typeface="Angsana New"/>
                        </a:rPr>
                        <a:t>Sensors and technologies’ synergie</a:t>
                      </a:r>
                      <a:r>
                        <a:rPr lang="en-US" sz="2000" b="1" kern="100" dirty="0">
                          <a:effectLst/>
                          <a:latin typeface="+mj-lt"/>
                          <a:ea typeface="Times New Roman"/>
                          <a:cs typeface="Angsana New"/>
                        </a:rPr>
                        <a:t>s</a:t>
                      </a:r>
                      <a:endParaRPr lang="ja-JP" sz="1200" kern="100" dirty="0">
                        <a:effectLst/>
                        <a:latin typeface="+mj-lt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vert="vert27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P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SM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ET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RD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ST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GW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+mj-ea"/>
                          <a:ea typeface="+mj-ea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86926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P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Irrigation water allocation and scheduling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balance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Irrigation water allocation and scheduling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allocation and treatment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allocation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Dam operation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Recharge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19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SM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</a:t>
                      </a:r>
                      <a:b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</a:b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LST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MWI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strike="noStrike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vegetation</a:t>
                      </a:r>
                      <a:r>
                        <a:rPr lang="en-US" altLang="ja-JP" sz="1200" strike="noStrike" kern="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 growth</a:t>
                      </a:r>
                      <a:endParaRPr lang="ja-JP" sz="1200" strike="noStrike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Discharge predict for allocation 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Leakage from reservoirs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Aquifer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availability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0706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ET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High res LST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High res LST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LC Maps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TBD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Storage </a:t>
                      </a:r>
                      <a:r>
                        <a:rPr lang="en-US" sz="1200" kern="10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</a:t>
                      </a: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loss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Aquifer water availability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70051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RD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TBD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Storage change and refill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strategy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In mountains, GW discharge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621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ST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ＭＳ 明朝"/>
                          <a:cs typeface="Angsana New"/>
                        </a:rPr>
                        <a:t>Radar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Type and profile map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Surface temp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Altimetry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water </a:t>
                      </a:r>
                      <a:r>
                        <a:rPr lang="en-US" sz="1200" kern="10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level</a:t>
                      </a: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200" kern="10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DEM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Aquifer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recharge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21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GW</a:t>
                      </a:r>
                      <a:endParaRPr lang="ja-JP" sz="120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TBD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Data assimilation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type and profile map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type and profile map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Data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assimilation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GB" sz="1800" kern="1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10020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000" b="1" kern="100" dirty="0" smtClean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Observe</a:t>
                      </a: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vation</a:t>
                      </a:r>
                      <a:endParaRPr lang="ja-JP" sz="105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  <a:p>
                      <a:pPr algn="just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+mj-ea"/>
                          <a:ea typeface="+mj-ea"/>
                          <a:cs typeface="Angsana New"/>
                        </a:rPr>
                        <a:t>synergies</a:t>
                      </a:r>
                      <a:endParaRPr lang="ja-JP" sz="1050" kern="100" dirty="0">
                        <a:effectLst/>
                        <a:latin typeface="+mj-ea"/>
                        <a:ea typeface="+mj-ea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ＭＳ 明朝"/>
                          <a:cs typeface="Angsana New"/>
                        </a:rPr>
                        <a:t>R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adar, High res LST, MWI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High res LST, LC Maps, Radar, Soil maps, Data assimilation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Surface temp/LST, LC maps, 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maps, 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Radar, Altimetry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Soil type and profile map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Radar, soil maps, Surface temp.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Data assimilation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Altimetry</a:t>
                      </a:r>
                      <a:endParaRPr lang="ja-JP" sz="12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Data </a:t>
                      </a:r>
                      <a:r>
                        <a:rPr lang="en-US" sz="1100" kern="100" dirty="0" smtClean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assimilation, soil </a:t>
                      </a:r>
                      <a:r>
                        <a:rPr lang="en-US" sz="1100" kern="100" dirty="0">
                          <a:effectLst/>
                          <a:latin typeface="Times New Roman"/>
                          <a:ea typeface="Times New Roman"/>
                          <a:cs typeface="Angsana New"/>
                        </a:rPr>
                        <a:t>maps</a:t>
                      </a:r>
                      <a:endParaRPr lang="ja-JP" sz="1100" kern="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133600" y="152400"/>
            <a:ext cx="4953000" cy="533400"/>
          </a:xfrm>
        </p:spPr>
        <p:txBody>
          <a:bodyPr/>
          <a:lstStyle/>
          <a:p>
            <a:r>
              <a:rPr kumimoji="1" lang="en-US" altLang="ja-JP" b="1" smtClean="0"/>
              <a:t>Observation Synergies </a:t>
            </a:r>
            <a:r>
              <a:rPr kumimoji="1" lang="en-US" altLang="ja-JP" b="1" dirty="0" smtClean="0"/>
              <a:t>for </a:t>
            </a:r>
          </a:p>
          <a:p>
            <a:r>
              <a:rPr kumimoji="1" lang="en-US" altLang="ja-JP" b="1" dirty="0" smtClean="0"/>
              <a:t>Water Resource Management</a:t>
            </a:r>
            <a:endParaRPr kumimoji="1" lang="ja-JP" altLang="en-US" b="1" dirty="0"/>
          </a:p>
        </p:txBody>
      </p:sp>
      <p:sp>
        <p:nvSpPr>
          <p:cNvPr id="6" name="正方形/長方形 5"/>
          <p:cNvSpPr/>
          <p:nvPr/>
        </p:nvSpPr>
        <p:spPr>
          <a:xfrm>
            <a:off x="1447800" y="113408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b="1">
                <a:solidFill>
                  <a:schemeClr val="tx1"/>
                </a:solidFill>
                <a:latin typeface="Arial" pitchFamily="34" charset="0"/>
                <a:ea typeface="ＭＳ 明朝" pitchFamily="17" charset="-128"/>
                <a:cs typeface="Angsana New" pitchFamily="18" charset="-34"/>
              </a:rPr>
              <a:t> </a:t>
            </a:r>
            <a:r>
              <a:rPr kumimoji="1" lang="en-GB" altLang="ja-JP" b="1" smtClean="0">
                <a:solidFill>
                  <a:schemeClr val="tx1"/>
                </a:solidFill>
                <a:latin typeface="Arial" pitchFamily="34" charset="0"/>
                <a:ea typeface="ＭＳ 明朝" pitchFamily="17" charset="-128"/>
                <a:cs typeface="Angsana New" pitchFamily="18" charset="-34"/>
              </a:rPr>
              <a:t>                     </a:t>
            </a:r>
            <a:r>
              <a:rPr kumimoji="1" lang="en-GB" altLang="ja-JP" sz="2000" b="1" smtClean="0">
                <a:solidFill>
                  <a:schemeClr val="tx1"/>
                </a:solidFill>
                <a:latin typeface="Arial" pitchFamily="34" charset="0"/>
                <a:ea typeface="ＭＳ 明朝" pitchFamily="17" charset="-128"/>
                <a:cs typeface="Angsana New" pitchFamily="18" charset="-34"/>
              </a:rPr>
              <a:t>User needs </a:t>
            </a:r>
            <a:r>
              <a:rPr kumimoji="1" lang="en-GB" altLang="ja-JP" sz="2000" b="1" dirty="0" smtClean="0">
                <a:solidFill>
                  <a:schemeClr val="tx1"/>
                </a:solidFill>
                <a:latin typeface="Arial" pitchFamily="34" charset="0"/>
                <a:ea typeface="ＭＳ 明朝" pitchFamily="17" charset="-128"/>
                <a:cs typeface="Angsana New" pitchFamily="18" charset="-34"/>
              </a:rPr>
              <a:t>benefitting </a:t>
            </a:r>
            <a:r>
              <a:rPr kumimoji="1" lang="en-GB" altLang="ja-JP" sz="2000" b="1" dirty="0">
                <a:solidFill>
                  <a:schemeClr val="tx1"/>
                </a:solidFill>
                <a:latin typeface="Arial" pitchFamily="34" charset="0"/>
                <a:ea typeface="ＭＳ 明朝" pitchFamily="17" charset="-128"/>
                <a:cs typeface="Angsana New" pitchFamily="18" charset="-34"/>
              </a:rPr>
              <a:t>from synergies</a:t>
            </a:r>
            <a:endParaRPr kumimoji="1" lang="en-GB" altLang="ja-JP" sz="1050" dirty="0">
              <a:solidFill>
                <a:schemeClr val="tx1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251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01455798"/>
              </p:ext>
            </p:extLst>
          </p:nvPr>
        </p:nvGraphicFramePr>
        <p:xfrm>
          <a:off x="887399" y="2133600"/>
          <a:ext cx="7799401" cy="4396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856"/>
                <a:gridCol w="695750"/>
                <a:gridCol w="600255"/>
                <a:gridCol w="675286"/>
                <a:gridCol w="675286"/>
                <a:gridCol w="675286"/>
                <a:gridCol w="675286"/>
                <a:gridCol w="600255"/>
                <a:gridCol w="675286"/>
                <a:gridCol w="1796855"/>
              </a:tblGrid>
              <a:tr h="75151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dirty="0" smtClean="0">
                          <a:latin typeface="Arial Narrow" panose="020B060602020203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ts val="1200"/>
                        </a:lnSpc>
                      </a:pPr>
                      <a:endParaRPr kumimoji="1" lang="en-US" altLang="ja-JP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MWI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MWS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TIR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GEO/</a:t>
                      </a:r>
                      <a:b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LEO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OPS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MODIS/Landsat</a:t>
                      </a:r>
                      <a:endParaRPr kumimoji="1" lang="ja-JP" altLang="en-US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Radar</a:t>
                      </a:r>
                      <a:r>
                        <a:rPr kumimoji="1" lang="en-US" altLang="ja-JP" sz="1400" b="1" baseline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ja-JP" sz="1400" b="1" baseline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b="1" baseline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L/C/X</a:t>
                      </a:r>
                      <a:br>
                        <a:rPr kumimoji="1" lang="en-US" altLang="ja-JP" sz="1400" b="1" baseline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b="1" baseline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band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Alti</a:t>
                      </a:r>
                      <a:b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n-US" altLang="ja-JP" sz="1400" b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meter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Gravity</a:t>
                      </a:r>
                      <a:endParaRPr kumimoji="1" lang="ja-JP" altLang="en-US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2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P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en-US" altLang="ja-JP" sz="1400" dirty="0" smtClean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dirty="0" smtClean="0">
                          <a:latin typeface="Arial Narrow" panose="020B0606020202030204" pitchFamily="34" charset="0"/>
                        </a:rPr>
                        <a:t>MWI is strongly</a:t>
                      </a:r>
                      <a:r>
                        <a:rPr kumimoji="1" lang="en-US" altLang="ja-JP" sz="1400" baseline="0" dirty="0" smtClean="0">
                          <a:latin typeface="Arial Narrow" panose="020B0606020202030204" pitchFamily="34" charset="0"/>
                        </a:rPr>
                        <a:t> preferred </a:t>
                      </a:r>
                      <a:r>
                        <a:rPr kumimoji="1" lang="en-US" altLang="ja-JP" sz="1400" baseline="0" smtClean="0">
                          <a:latin typeface="Arial Narrow" panose="020B0606020202030204" pitchFamily="34" charset="0"/>
                        </a:rPr>
                        <a:t>than MWS</a:t>
                      </a:r>
                      <a:r>
                        <a:rPr kumimoji="1" lang="ja-JP" altLang="en-US" sz="1400" baseline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1" lang="en-US" altLang="ja-JP" sz="1400" baseline="0" smtClean="0">
                          <a:latin typeface="Arial Narrow" panose="020B0606020202030204" pitchFamily="34" charset="0"/>
                        </a:rPr>
                        <a:t>and TIR</a:t>
                      </a:r>
                      <a:r>
                        <a:rPr kumimoji="1" lang="en-US" altLang="ja-JP" sz="1400" baseline="0" dirty="0" smtClean="0">
                          <a:latin typeface="Arial Narrow" panose="020B0606020202030204" pitchFamily="34" charset="0"/>
                        </a:rPr>
                        <a:t>.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7515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SM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en-US" altLang="ja-JP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>
                          <a:latin typeface="Arial Narrow" panose="020B0606020202030204" pitchFamily="34" charset="0"/>
                        </a:rPr>
                        <a:t>37GHz is critical</a:t>
                      </a:r>
                      <a:endParaRPr kumimoji="1" lang="ja-JP" altLang="en-US" sz="105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en-US" altLang="ja-JP" sz="14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100" dirty="0" smtClean="0">
                          <a:latin typeface="Arial Narrow" panose="020B0606020202030204" pitchFamily="34" charset="0"/>
                        </a:rPr>
                        <a:t>Lband preferred</a:t>
                      </a:r>
                      <a:endParaRPr kumimoji="1" lang="ja-JP" altLang="en-US" sz="11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200" dirty="0" smtClean="0">
                          <a:latin typeface="Arial Narrow" panose="020B0606020202030204" pitchFamily="34" charset="0"/>
                        </a:rPr>
                        <a:t>MWI+TIR, MWI+Radar can</a:t>
                      </a:r>
                      <a:r>
                        <a:rPr kumimoji="1" lang="en-US" altLang="ja-JP" sz="1200" baseline="0" dirty="0" smtClean="0">
                          <a:latin typeface="Arial Narrow" panose="020B0606020202030204" pitchFamily="34" charset="0"/>
                        </a:rPr>
                        <a:t> improve accuracy, resolution.</a:t>
                      </a:r>
                      <a:endParaRPr kumimoji="1" lang="ja-JP" alt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65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ET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dirty="0" smtClean="0">
                          <a:latin typeface="Arial Narrow" panose="020B0606020202030204" pitchFamily="34" charset="0"/>
                        </a:rPr>
                        <a:t>Pairs</a:t>
                      </a:r>
                      <a:r>
                        <a:rPr kumimoji="1" lang="en-US" altLang="ja-JP" sz="1400" baseline="0" dirty="0" smtClean="0">
                          <a:latin typeface="Arial Narrow" panose="020B0606020202030204" pitchFamily="34" charset="0"/>
                        </a:rPr>
                        <a:t> of cloud-free TIR images are needed.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765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RD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dirty="0" smtClean="0">
                          <a:latin typeface="Arial Narrow" panose="020B0606020202030204" pitchFamily="34" charset="0"/>
                        </a:rPr>
                        <a:t>Improvement of </a:t>
                      </a:r>
                      <a:r>
                        <a:rPr kumimoji="1" lang="en-US" altLang="ja-JP" sz="1400" smtClean="0">
                          <a:latin typeface="Arial Narrow" panose="020B0606020202030204" pitchFamily="34" charset="0"/>
                        </a:rPr>
                        <a:t>altimeter</a:t>
                      </a:r>
                      <a:r>
                        <a:rPr kumimoji="1" lang="en-US" altLang="ja-JP" sz="1400" baseline="0" smtClean="0">
                          <a:latin typeface="Arial Narrow" panose="020B0606020202030204" pitchFamily="34" charset="0"/>
                        </a:rPr>
                        <a:t> revisit time </a:t>
                      </a:r>
                      <a:r>
                        <a:rPr kumimoji="1" lang="en-US" altLang="ja-JP" sz="1400" baseline="0" dirty="0" smtClean="0">
                          <a:latin typeface="Arial Narrow" panose="020B0606020202030204" pitchFamily="34" charset="0"/>
                        </a:rPr>
                        <a:t>is needed.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598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ST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baseline="0" smtClean="0">
                          <a:latin typeface="Arial Narrow" panose="020B0606020202030204" pitchFamily="34" charset="0"/>
                        </a:rPr>
                        <a:t>ditto</a:t>
                      </a:r>
                      <a:br>
                        <a:rPr kumimoji="1" lang="en-US" altLang="ja-JP" sz="1400" baseline="0" smtClean="0">
                          <a:latin typeface="Arial Narrow" panose="020B0606020202030204" pitchFamily="34" charset="0"/>
                        </a:rPr>
                      </a:br>
                      <a:r>
                        <a:rPr kumimoji="1" lang="en-US" altLang="ja-JP" sz="1400" baseline="0" smtClean="0">
                          <a:latin typeface="Arial Narrow" panose="020B0606020202030204" pitchFamily="34" charset="0"/>
                        </a:rPr>
                        <a:t>DEM is required to estimate water volume</a:t>
                      </a:r>
                      <a:endParaRPr kumimoji="1" lang="en-US" altLang="ja-JP" sz="1400" baseline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6598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en-US" altLang="ja-JP" sz="1400" b="1" dirty="0" smtClean="0">
                          <a:latin typeface="Arial Narrow" panose="020B0606020202030204" pitchFamily="34" charset="0"/>
                        </a:rPr>
                        <a:t>GW</a:t>
                      </a:r>
                      <a:endParaRPr kumimoji="1" lang="ja-JP" alt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400" dirty="0" smtClean="0">
                          <a:latin typeface="Arial Narrow" panose="020B0606020202030204" pitchFamily="34" charset="0"/>
                        </a:rPr>
                        <a:t>〇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kumimoji="1" lang="en-US" altLang="ja-JP" sz="1400" dirty="0" smtClean="0">
                          <a:latin typeface="Arial Narrow" panose="020B0606020202030204" pitchFamily="34" charset="0"/>
                        </a:rPr>
                        <a:t>SM and ET are closely related with GW in data assimilation.</a:t>
                      </a:r>
                      <a:endParaRPr kumimoji="1" lang="ja-JP" altLang="en-US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kumimoji="1" lang="en-US" altLang="ja-JP" sz="2800" b="1" dirty="0" smtClean="0"/>
              <a:t>Proposed Water Constellation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237" y="1295400"/>
            <a:ext cx="87036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en-US" altLang="ja-JP" dirty="0" smtClean="0"/>
              <a:t>Instruments requirement for observing a water variables considering synergies of </a:t>
            </a:r>
            <a:br>
              <a:rPr lang="en-US" altLang="ja-JP" dirty="0" smtClean="0"/>
            </a:br>
            <a:r>
              <a:rPr lang="en-US" altLang="ja-JP" dirty="0" smtClean="0"/>
              <a:t>other variable observations are shown in the following.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0600" y="2085203"/>
            <a:ext cx="69025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Arial Narrow" panose="020B0606020202030204" pitchFamily="34" charset="0"/>
              </a:rPr>
              <a:t>Instrument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87399" y="2590800"/>
            <a:ext cx="5555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200" dirty="0" smtClean="0">
                <a:latin typeface="Arial Narrow" panose="020B0606020202030204" pitchFamily="34" charset="0"/>
              </a:rPr>
              <a:t>Variable</a:t>
            </a:r>
            <a:endParaRPr kumimoji="0" lang="ja-JP" alt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34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106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en-US" altLang="ja-JP"/>
              <a:t>N</a:t>
            </a:r>
            <a:r>
              <a:rPr lang="en-US" altLang="ja-JP" smtClean="0"/>
              <a:t>ecessary </a:t>
            </a:r>
            <a:r>
              <a:rPr lang="en-US" altLang="ja-JP" dirty="0"/>
              <a:t>components </a:t>
            </a:r>
            <a:r>
              <a:rPr lang="en-US" altLang="ja-JP" dirty="0" smtClean="0"/>
              <a:t>for water constellation already exist </a:t>
            </a:r>
            <a:r>
              <a:rPr lang="en-US" altLang="ja-JP"/>
              <a:t>in </a:t>
            </a:r>
            <a:br>
              <a:rPr lang="en-US" altLang="ja-JP"/>
            </a:br>
            <a:r>
              <a:rPr lang="en-US" altLang="ja-JP" smtClean="0"/>
              <a:t>existing and future plans.</a:t>
            </a:r>
            <a:endParaRPr lang="en-US" altLang="ja-JP" dirty="0"/>
          </a:p>
          <a:p>
            <a:pPr marL="705542" lvl="2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altLang="ja-JP" sz="1800" dirty="0"/>
              <a:t>MWI constellation is a key </a:t>
            </a:r>
            <a:r>
              <a:rPr lang="en-US" altLang="ja-JP" sz="1800"/>
              <a:t>component </a:t>
            </a:r>
            <a:r>
              <a:rPr lang="en-US" altLang="ja-JP" sz="1800" smtClean="0">
                <a:solidFill>
                  <a:srgbClr val="002060"/>
                </a:solidFill>
              </a:rPr>
              <a:t>for retrieving precipitation, </a:t>
            </a:r>
            <a:br>
              <a:rPr lang="en-US" altLang="ja-JP" sz="1800" smtClean="0">
                <a:solidFill>
                  <a:srgbClr val="002060"/>
                </a:solidFill>
              </a:rPr>
            </a:br>
            <a:r>
              <a:rPr lang="en-US" altLang="ja-JP" sz="1800" smtClean="0">
                <a:solidFill>
                  <a:srgbClr val="002060"/>
                </a:solidFill>
              </a:rPr>
              <a:t>soil moisture and ET.  Prospective gaps of FO missions of AMSR-2, </a:t>
            </a:r>
            <a:br>
              <a:rPr lang="en-US" altLang="ja-JP" sz="1800" smtClean="0">
                <a:solidFill>
                  <a:srgbClr val="002060"/>
                </a:solidFill>
              </a:rPr>
            </a:br>
            <a:r>
              <a:rPr lang="en-US" altLang="ja-JP" sz="1800" smtClean="0">
                <a:solidFill>
                  <a:srgbClr val="002060"/>
                </a:solidFill>
              </a:rPr>
              <a:t>DMSP/SSMI, SMOS and SMAP need to be addressed.</a:t>
            </a:r>
            <a:endParaRPr lang="en-US" altLang="ja-JP" sz="1800">
              <a:solidFill>
                <a:srgbClr val="002060"/>
              </a:solidFill>
            </a:endParaRPr>
          </a:p>
          <a:p>
            <a:pPr marL="705542" lvl="2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altLang="ja-JP" sz="1800" smtClean="0">
                <a:solidFill>
                  <a:srgbClr val="002060"/>
                </a:solidFill>
              </a:rPr>
              <a:t>Next-generation precipitation radar and synergistic observation with </a:t>
            </a:r>
            <a:br>
              <a:rPr lang="en-US" altLang="ja-JP" sz="1800" smtClean="0">
                <a:solidFill>
                  <a:srgbClr val="002060"/>
                </a:solidFill>
              </a:rPr>
            </a:br>
            <a:r>
              <a:rPr lang="en-US" altLang="ja-JP" sz="1800" smtClean="0">
                <a:solidFill>
                  <a:srgbClr val="002060"/>
                </a:solidFill>
              </a:rPr>
              <a:t>EarthCARE should be made to study the process of aerosol, cloud and </a:t>
            </a:r>
            <a:r>
              <a:rPr lang="en-US" altLang="ja-JP" sz="1800" smtClean="0">
                <a:solidFill>
                  <a:srgbClr val="002060"/>
                </a:solidFill>
              </a:rPr>
              <a:t>precipitation.</a:t>
            </a:r>
            <a:endParaRPr lang="en-US" altLang="ja-JP" sz="1800" dirty="0"/>
          </a:p>
          <a:p>
            <a:pPr marL="705542" lvl="2" indent="-285750" algn="l" rtl="0" latinLnBrk="1" hangingPunct="0">
              <a:buFont typeface="Arial" panose="020B0604020202020204" pitchFamily="34" charset="0"/>
              <a:buChar char="•"/>
            </a:pPr>
            <a:r>
              <a:rPr lang="en-US" altLang="ja-JP" sz="1800" smtClean="0"/>
              <a:t>TIR</a:t>
            </a:r>
            <a:r>
              <a:rPr lang="en-US" altLang="ja-JP" sz="1800" dirty="0"/>
              <a:t>, optical and L/C/X band </a:t>
            </a:r>
            <a:r>
              <a:rPr lang="en-US" altLang="ja-JP" sz="1800"/>
              <a:t>radars </a:t>
            </a:r>
            <a:r>
              <a:rPr lang="en-US" altLang="ja-JP" sz="1800" smtClean="0"/>
              <a:t>can be optimized for data aquisition and product generatio to </a:t>
            </a:r>
            <a:r>
              <a:rPr lang="en-US" altLang="ja-JP" sz="1800"/>
              <a:t>contribute  </a:t>
            </a:r>
            <a:r>
              <a:rPr lang="en-US" altLang="ja-JP" sz="1800" smtClean="0"/>
              <a:t>to </a:t>
            </a:r>
            <a:r>
              <a:rPr lang="en-US" altLang="ja-JP" sz="1800" dirty="0"/>
              <a:t>observations of SM, ET, RD </a:t>
            </a:r>
            <a:r>
              <a:rPr lang="en-US" altLang="ja-JP" sz="1800"/>
              <a:t>and </a:t>
            </a:r>
            <a:r>
              <a:rPr lang="en-US" altLang="ja-JP" sz="1800" smtClean="0"/>
              <a:t>ST.</a:t>
            </a:r>
          </a:p>
          <a:p>
            <a:pPr marL="705542" lvl="2" indent="-285750" algn="l" rtl="0" latinLnBrk="1" hangingPunct="0">
              <a:buFont typeface="Arial" panose="020B0604020202020204" pitchFamily="34" charset="0"/>
              <a:buChar char="•"/>
            </a:pPr>
            <a:r>
              <a:rPr lang="en-GB" altLang="ja-JP" sz="1800" smtClean="0"/>
              <a:t>Revisit </a:t>
            </a:r>
            <a:r>
              <a:rPr lang="en-GB" altLang="ja-JP" sz="1800"/>
              <a:t>time of </a:t>
            </a:r>
            <a:r>
              <a:rPr lang="en-GB" altLang="ja-JP" sz="1800" smtClean="0"/>
              <a:t>altimeter missions </a:t>
            </a:r>
            <a:r>
              <a:rPr lang="en-GB" altLang="ja-JP" sz="1800"/>
              <a:t>need to be improved for </a:t>
            </a:r>
            <a:r>
              <a:rPr lang="en-GB" altLang="ja-JP" sz="1800" smtClean="0"/>
              <a:t>monitoring </a:t>
            </a:r>
            <a:r>
              <a:rPr lang="en-GB" altLang="ja-JP" sz="1800"/>
              <a:t>river </a:t>
            </a:r>
            <a:r>
              <a:rPr lang="en-GB" altLang="ja-JP" sz="1800" smtClean="0"/>
              <a:t>discharge and surface water </a:t>
            </a:r>
            <a:r>
              <a:rPr lang="en-GB" altLang="ja-JP" sz="1800" smtClean="0"/>
              <a:t>storage.</a:t>
            </a:r>
            <a:endParaRPr lang="en-US" altLang="ja-JP" sz="1800"/>
          </a:p>
          <a:p>
            <a:pPr marL="705542" lvl="2" indent="-285750" algn="l" rtl="0" latinLnBrk="1" hangingPunct="0">
              <a:buFont typeface="Arial" panose="020B0604020202020204" pitchFamily="34" charset="0"/>
              <a:buChar char="•"/>
            </a:pPr>
            <a:r>
              <a:rPr lang="en-GB" altLang="ja-JP" sz="1800" smtClean="0"/>
              <a:t>GRACE </a:t>
            </a:r>
            <a:r>
              <a:rPr lang="en-GB" altLang="ja-JP" sz="1800"/>
              <a:t>type missions should be continued for groundwater </a:t>
            </a:r>
            <a:r>
              <a:rPr lang="en-GB" altLang="ja-JP" sz="1800" smtClean="0"/>
              <a:t>monitoring.</a:t>
            </a:r>
            <a:endParaRPr lang="en-US" altLang="ja-JP" sz="1800"/>
          </a:p>
          <a:p>
            <a:pPr marL="705542" lvl="2" indent="-285750" algn="l" rtl="0" latinLnBrk="1" hangingPunct="0">
              <a:buFont typeface="Arial" panose="020B0604020202020204" pitchFamily="34" charset="0"/>
              <a:buChar char="•"/>
            </a:pPr>
            <a:r>
              <a:rPr lang="en-GB" altLang="ja-JP" sz="1800" smtClean="0"/>
              <a:t>Data </a:t>
            </a:r>
            <a:r>
              <a:rPr lang="en-GB" altLang="ja-JP" sz="1800"/>
              <a:t>assimilation systems should be developed to use actual data in a more optimal way.  </a:t>
            </a:r>
            <a:endParaRPr lang="en-GB" altLang="ja-JP" sz="1800" smtClean="0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r>
              <a:rPr lang="en-GB" altLang="ja-JP"/>
              <a:t>It is recommended that CEOS maintain some form or a water activity or advisory group to ensure that the benefits of these studies are incorporated into future CEOS discussions and plans.</a:t>
            </a:r>
            <a:endParaRPr lang="ja-JP" altLang="ja-JP"/>
          </a:p>
          <a:p>
            <a:pPr marL="0" lvl="3" indent="0" algn="l" rtl="0" latinLnBrk="1" hangingPunct="0">
              <a:buNone/>
            </a:pPr>
            <a:endParaRPr lang="ja-JP" altLang="ja-JP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600" dirty="0"/>
          </a:p>
          <a:p>
            <a:pPr marL="781050" lvl="4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800" dirty="0" smtClean="0"/>
          </a:p>
          <a:p>
            <a:pPr marL="285750" lvl="3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800" dirty="0"/>
          </a:p>
          <a:p>
            <a:pPr marL="705542" lvl="2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800" dirty="0" smtClean="0"/>
          </a:p>
          <a:p>
            <a:pPr marL="705542" lvl="2" indent="-285750" algn="l" rtl="0" latinLnBrk="1" hangingPunct="0">
              <a:buFont typeface="Wingdings" panose="05000000000000000000" pitchFamily="2" charset="2"/>
              <a:buChar char="l"/>
            </a:pPr>
            <a:endParaRPr lang="en-US" altLang="ja-JP" sz="1800" dirty="0"/>
          </a:p>
          <a:p>
            <a:endParaRPr kumimoji="1" lang="ja-JP" altLang="en-US" sz="24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6553200" cy="533400"/>
          </a:xfrm>
        </p:spPr>
        <p:txBody>
          <a:bodyPr/>
          <a:lstStyle/>
          <a:p>
            <a:r>
              <a:rPr kumimoji="1" lang="en-US" altLang="ja-JP" sz="2800" b="1" dirty="0"/>
              <a:t>Proposed Water Constellation (con’d)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470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It is recommended that the 30</a:t>
            </a:r>
            <a:r>
              <a:rPr kumimoji="1" lang="en-US" altLang="ja-JP" sz="2400" baseline="30000" dirty="0" smtClean="0">
                <a:solidFill>
                  <a:srgbClr val="002060"/>
                </a:solidFill>
              </a:rPr>
              <a:t>th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CEOS Plenary </a:t>
            </a:r>
            <a:r>
              <a:rPr kumimoji="1" lang="en-US" altLang="ja-JP" sz="2400" smtClean="0">
                <a:solidFill>
                  <a:srgbClr val="002060"/>
                </a:solidFill>
              </a:rPr>
              <a:t>decides;</a:t>
            </a:r>
          </a:p>
          <a:p>
            <a:pPr marL="0" indent="0">
              <a:buNone/>
            </a:pPr>
            <a:endParaRPr lang="en-US" altLang="ja-JP" sz="240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ja-JP" sz="2400" smtClean="0">
                <a:solidFill>
                  <a:srgbClr val="002060"/>
                </a:solidFill>
              </a:rPr>
              <a:t> ‐to </a:t>
            </a:r>
            <a:r>
              <a:rPr lang="en-US" altLang="ja-JP" sz="2400">
                <a:solidFill>
                  <a:srgbClr val="002060"/>
                </a:solidFill>
              </a:rPr>
              <a:t>endorse the CEOS Water Constellation FS report </a:t>
            </a:r>
            <a:r>
              <a:rPr lang="en-US" altLang="ja-JP" sz="2400" smtClean="0">
                <a:solidFill>
                  <a:srgbClr val="002060"/>
                </a:solidFill>
              </a:rPr>
              <a:t/>
            </a:r>
            <a:br>
              <a:rPr lang="en-US" altLang="ja-JP" sz="2400" smtClean="0">
                <a:solidFill>
                  <a:srgbClr val="002060"/>
                </a:solidFill>
              </a:rPr>
            </a:br>
            <a:r>
              <a:rPr lang="en-US" altLang="ja-JP" sz="2400">
                <a:solidFill>
                  <a:srgbClr val="002060"/>
                </a:solidFill>
              </a:rPr>
              <a:t/>
            </a:r>
            <a:br>
              <a:rPr lang="en-US" altLang="ja-JP" sz="2400">
                <a:solidFill>
                  <a:srgbClr val="002060"/>
                </a:solidFill>
              </a:rPr>
            </a:br>
            <a:r>
              <a:rPr lang="en-US" altLang="ja-JP" sz="2400" smtClean="0">
                <a:solidFill>
                  <a:srgbClr val="002060"/>
                </a:solidFill>
              </a:rPr>
              <a:t>  - to consider next steps </a:t>
            </a:r>
            <a:r>
              <a:rPr lang="en-US" altLang="ja-JP" sz="2400">
                <a:solidFill>
                  <a:srgbClr val="002060"/>
                </a:solidFill>
              </a:rPr>
              <a:t>by the April 2017 CEOS SIT </a:t>
            </a:r>
            <a:r>
              <a:rPr lang="en-US" altLang="ja-JP" sz="2400" smtClean="0">
                <a:solidFill>
                  <a:srgbClr val="002060"/>
                </a:solidFill>
              </a:rPr>
              <a:t>  </a:t>
            </a:r>
            <a:br>
              <a:rPr lang="en-US" altLang="ja-JP" sz="2400" smtClean="0">
                <a:solidFill>
                  <a:srgbClr val="002060"/>
                </a:solidFill>
              </a:rPr>
            </a:br>
            <a:r>
              <a:rPr lang="en-US" altLang="ja-JP" sz="2400" smtClean="0">
                <a:solidFill>
                  <a:srgbClr val="002060"/>
                </a:solidFill>
              </a:rPr>
              <a:t>    meeting to </a:t>
            </a:r>
            <a:r>
              <a:rPr lang="en-US" altLang="ja-JP" sz="2400">
                <a:solidFill>
                  <a:srgbClr val="002060"/>
                </a:solidFill>
              </a:rPr>
              <a:t>address </a:t>
            </a:r>
            <a:r>
              <a:rPr lang="en-US" altLang="ja-JP" sz="2400" smtClean="0">
                <a:solidFill>
                  <a:srgbClr val="002060"/>
                </a:solidFill>
              </a:rPr>
              <a:t>recommendations of </a:t>
            </a:r>
            <a:r>
              <a:rPr lang="en-US" altLang="ja-JP" sz="2400">
                <a:solidFill>
                  <a:srgbClr val="002060"/>
                </a:solidFill>
              </a:rPr>
              <a:t>the water cycle </a:t>
            </a:r>
            <a:r>
              <a:rPr lang="en-US" altLang="ja-JP" sz="2400" smtClean="0">
                <a:solidFill>
                  <a:srgbClr val="002060"/>
                </a:solidFill>
              </a:rPr>
              <a:t> </a:t>
            </a:r>
            <a:br>
              <a:rPr lang="en-US" altLang="ja-JP" sz="2400" smtClean="0">
                <a:solidFill>
                  <a:srgbClr val="002060"/>
                </a:solidFill>
              </a:rPr>
            </a:br>
            <a:r>
              <a:rPr lang="en-US" altLang="ja-JP" sz="2400" smtClean="0">
                <a:solidFill>
                  <a:srgbClr val="002060"/>
                </a:solidFill>
              </a:rPr>
              <a:t>    FS </a:t>
            </a:r>
            <a:r>
              <a:rPr lang="en-US" altLang="ja-JP" sz="2400">
                <a:solidFill>
                  <a:srgbClr val="002060"/>
                </a:solidFill>
              </a:rPr>
              <a:t>and remaining CEOS Water Strategy actions (C2 to </a:t>
            </a:r>
            <a:r>
              <a:rPr lang="en-US" altLang="ja-JP" sz="2400" smtClean="0">
                <a:solidFill>
                  <a:srgbClr val="002060"/>
                </a:solidFill>
              </a:rPr>
              <a:t/>
            </a:r>
            <a:br>
              <a:rPr lang="en-US" altLang="ja-JP" sz="2400" smtClean="0">
                <a:solidFill>
                  <a:srgbClr val="002060"/>
                </a:solidFill>
              </a:rPr>
            </a:br>
            <a:r>
              <a:rPr lang="en-US" altLang="ja-JP" sz="2400" smtClean="0">
                <a:solidFill>
                  <a:srgbClr val="002060"/>
                </a:solidFill>
              </a:rPr>
              <a:t>    C9</a:t>
            </a:r>
            <a:r>
              <a:rPr lang="en-US" altLang="ja-JP" sz="2400">
                <a:solidFill>
                  <a:srgbClr val="002060"/>
                </a:solidFill>
              </a:rPr>
              <a:t>) </a:t>
            </a:r>
            <a:br>
              <a:rPr lang="en-US" altLang="ja-JP" sz="2400">
                <a:solidFill>
                  <a:srgbClr val="002060"/>
                </a:solidFill>
              </a:rPr>
            </a:br>
            <a:endParaRPr kumimoji="1" lang="en-US" altLang="ja-JP" sz="2400" dirty="0" smtClean="0">
              <a:solidFill>
                <a:srgbClr val="002060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kumimoji="1" lang="en-US" altLang="ja-JP" b="1" smtClean="0"/>
              <a:t>Recommendations </a:t>
            </a:r>
            <a:r>
              <a:rPr kumimoji="1" lang="en-US" altLang="ja-JP" b="1" dirty="0" smtClean="0"/>
              <a:t>for </a:t>
            </a:r>
          </a:p>
          <a:p>
            <a:r>
              <a:rPr kumimoji="1" lang="en-US" altLang="ja-JP" b="1" dirty="0" smtClean="0"/>
              <a:t>CEOS Plenary Decision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65758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092771" y="307035"/>
            <a:ext cx="5644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  <a:ea typeface="ＭＳ Ｐゴシック" pitchFamily="50" charset="-128"/>
              </a:rPr>
              <a:t>Proposed Major CEOS actions 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5800" y="1319731"/>
            <a:ext cx="8458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 Narrow" panose="020B0606020202030204" pitchFamily="34" charset="0"/>
              </a:rPr>
              <a:t>Out of 55 recommendations of GEOSS Water Strategy, CEOS </a:t>
            </a:r>
            <a:r>
              <a:rPr kumimoji="1" lang="en-US" altLang="ja-JP" sz="2400" dirty="0">
                <a:latin typeface="Arial Narrow" panose="020B0606020202030204" pitchFamily="34" charset="0"/>
              </a:rPr>
              <a:t>takes the lead in addressing “Advancing satellite data acquisition</a:t>
            </a:r>
            <a:r>
              <a:rPr kumimoji="1" lang="en-US" altLang="ja-JP" sz="2400" dirty="0" smtClean="0">
                <a:latin typeface="Arial Narrow" panose="020B0606020202030204" pitchFamily="34" charset="0"/>
              </a:rPr>
              <a:t>”.</a:t>
            </a:r>
            <a:endParaRPr kumimoji="1" lang="en-US" altLang="ja-JP" sz="24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C1:  </a:t>
            </a:r>
            <a:r>
              <a:rPr kumimoji="1" lang="en-US" altLang="ja-JP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FS on Water Constellation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C2. C3 : participation in GEO water vapor and cloud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C4, C5: participation in the development of precipitation white paper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C6: coordinate LST missions toward improved ET estimation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C7, C8, C9 : CEOS agency activities already cover these.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C10: </a:t>
            </a:r>
            <a:r>
              <a:rPr kumimoji="1" lang="en-US" altLang="ja-JP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FS on hyperspectral satellite mission on water quality </a:t>
            </a:r>
            <a:r>
              <a:rPr kumimoji="1" lang="en-US" altLang="ja-JP" sz="2400" dirty="0">
                <a:latin typeface="Arial Narrow" panose="020B0606020202030204" pitchFamily="34" charset="0"/>
              </a:rPr>
              <a:t>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Arial Narrow" panose="020B0606020202030204" pitchFamily="34" charset="0"/>
            </a:endParaRPr>
          </a:p>
          <a:p>
            <a:r>
              <a:rPr kumimoji="1" lang="en-US" altLang="ja-JP" sz="2400" dirty="0">
                <a:latin typeface="Arial Narrow" panose="020B0606020202030204" pitchFamily="34" charset="0"/>
              </a:rPr>
              <a:t>CEOS supports external activities, including: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E5: define soil texture map requirements and communicate them to IGWCO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Arial Narrow" panose="020B0606020202030204" pitchFamily="34" charset="0"/>
              </a:rPr>
              <a:t>E8: participate in GEO activities to define a global framework for surface water storage monitoring</a:t>
            </a:r>
            <a:r>
              <a:rPr kumimoji="1" lang="ja-JP" altLang="en-US" sz="2400" dirty="0">
                <a:latin typeface="Arial Narrow" panose="020B0606020202030204" pitchFamily="34" charset="0"/>
              </a:rPr>
              <a:t>　</a:t>
            </a:r>
            <a:endParaRPr kumimoji="1" lang="en-US" altLang="ja-JP" sz="2800" dirty="0">
              <a:latin typeface="Arial Narrow" panose="020B060602020203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42E32-55FE-41C1-A352-559595A4018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964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3" y="1219200"/>
            <a:ext cx="80074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GEOSS Water Strategy  renews the observational </a:t>
            </a:r>
            <a:r>
              <a:rPr lang="en-CA" dirty="0" smtClean="0"/>
              <a:t>component</a:t>
            </a:r>
            <a:r>
              <a:rPr lang="ja-JP" altLang="en-US" dirty="0"/>
              <a:t> </a:t>
            </a:r>
            <a:r>
              <a:rPr lang="en-US" altLang="ja-JP" dirty="0" smtClean="0"/>
              <a:t>o</a:t>
            </a:r>
            <a:r>
              <a:rPr lang="en-CA" dirty="0" smtClean="0"/>
              <a:t>f </a:t>
            </a:r>
            <a:r>
              <a:rPr lang="en-CA" dirty="0"/>
              <a:t>the community’s efforts to communicate the needs  of the </a:t>
            </a:r>
            <a:r>
              <a:rPr lang="en-CA" dirty="0" smtClean="0"/>
              <a:t>Water </a:t>
            </a:r>
            <a:r>
              <a:rPr lang="en-CA" dirty="0"/>
              <a:t>community within the framework of </a:t>
            </a:r>
            <a:r>
              <a:rPr lang="en-CA" dirty="0" smtClean="0"/>
              <a:t>GEOSS. 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mtClean="0"/>
              <a:t>CEOS Water Strategy Implementation Study Team (WSIST) prepared the CEOS </a:t>
            </a:r>
            <a:r>
              <a:rPr lang="en-CA" dirty="0" smtClean="0"/>
              <a:t>Water </a:t>
            </a:r>
            <a:r>
              <a:rPr lang="en-CA" smtClean="0"/>
              <a:t>Strategy to </a:t>
            </a:r>
            <a:r>
              <a:rPr lang="en-CA" dirty="0" smtClean="0"/>
              <a:t>the </a:t>
            </a:r>
            <a:r>
              <a:rPr lang="en-CA" smtClean="0"/>
              <a:t>GEOSS Water strategy recomendations.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mtClean="0"/>
              <a:t>CEOS Plenary 2016, Kyoto, decided on extention of WSIST for one year to implement the CEOS Water Strategy actions including the water constellation FS.</a:t>
            </a:r>
            <a:endParaRPr lang="en-CA" dirty="0" smtClean="0"/>
          </a:p>
          <a:p>
            <a:endParaRPr lang="en-CA" sz="2000" dirty="0" smtClean="0"/>
          </a:p>
          <a:p>
            <a:endParaRPr lang="en-CA" sz="2000" dirty="0"/>
          </a:p>
        </p:txBody>
      </p:sp>
      <p:pic>
        <p:nvPicPr>
          <p:cNvPr id="7" name="Picture 6" descr="NEWIGOSCOVERfro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2516"/>
            <a:ext cx="1291140" cy="16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7262" y="4066029"/>
            <a:ext cx="1281840" cy="17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1643062" y="4821514"/>
            <a:ext cx="387194" cy="276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718946" y="3939837"/>
            <a:ext cx="1471185" cy="1838123"/>
            <a:chOff x="6074928" y="3298178"/>
            <a:chExt cx="2154672" cy="3006650"/>
          </a:xfrm>
        </p:grpSpPr>
        <p:pic>
          <p:nvPicPr>
            <p:cNvPr id="14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58014" y="3831697"/>
              <a:ext cx="2844002" cy="209917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6074928" y="3298178"/>
              <a:ext cx="150026" cy="3006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C642-086D-43E2-BEB5-56C5380C5CC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9564" y="18288"/>
            <a:ext cx="5511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smtClean="0">
                <a:solidFill>
                  <a:schemeClr val="bg1"/>
                </a:solidFill>
              </a:rPr>
              <a:t>CEOS </a:t>
            </a:r>
            <a:r>
              <a:rPr kumimoji="1" lang="en-US" altLang="ja-JP" sz="3200" b="1" smtClean="0">
                <a:solidFill>
                  <a:schemeClr val="bg1"/>
                </a:solidFill>
              </a:rPr>
              <a:t>Water </a:t>
            </a:r>
            <a:r>
              <a:rPr kumimoji="1" lang="en-US" altLang="ja-JP" sz="3200" b="1" smtClean="0">
                <a:solidFill>
                  <a:schemeClr val="bg1"/>
                </a:solidFill>
              </a:rPr>
              <a:t>Strategy</a:t>
            </a:r>
          </a:p>
          <a:p>
            <a:r>
              <a:rPr kumimoji="1" lang="en-US" altLang="ja-JP" sz="3200" b="1" smtClean="0">
                <a:solidFill>
                  <a:schemeClr val="bg1"/>
                </a:solidFill>
              </a:rPr>
              <a:t>and Water Constellation FS</a:t>
            </a:r>
            <a:endParaRPr kumimoji="1" lang="en-US" altLang="ja-JP" sz="3200" b="1" dirty="0" smtClean="0">
              <a:solidFill>
                <a:schemeClr val="bg1"/>
              </a:solidFill>
            </a:endParaRPr>
          </a:p>
          <a:p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110" y="4044313"/>
            <a:ext cx="1344893" cy="1733648"/>
          </a:xfrm>
          <a:prstGeom prst="rect">
            <a:avLst/>
          </a:prstGeom>
        </p:spPr>
      </p:pic>
      <p:sp>
        <p:nvSpPr>
          <p:cNvPr id="15" name="Right Arrow 9"/>
          <p:cNvSpPr/>
          <p:nvPr/>
        </p:nvSpPr>
        <p:spPr>
          <a:xfrm>
            <a:off x="5274554" y="4876179"/>
            <a:ext cx="533292" cy="260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8576" y="5820943"/>
            <a:ext cx="140358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IGOS Water </a:t>
            </a:r>
            <a:b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Theme report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April 2004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01856" y="5920056"/>
            <a:ext cx="184281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400" b="1" smtClean="0"/>
              <a:t>GEOSS</a:t>
            </a:r>
            <a:r>
              <a:rPr lang="en-US" altLang="ja-JP" sz="1400" b="1" dirty="0" smtClean="0"/>
              <a:t> 10 Year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Implementation</a:t>
            </a:r>
            <a:r>
              <a:rPr kumimoji="0" lang="en-US" altLang="ja-JP" sz="14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Plan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February 2005</a:t>
            </a:r>
            <a:endParaRPr kumimoji="0" lang="ja-JP" altLang="en-US" sz="1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27247" y="5891481"/>
            <a:ext cx="145007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smtClean="0"/>
              <a:t>GEOSS</a:t>
            </a:r>
            <a:r>
              <a:rPr lang="en-US" altLang="ja-JP" sz="1600" b="1" dirty="0" smtClean="0"/>
              <a:t> Water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Strategy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January 2014</a:t>
            </a:r>
            <a:endParaRPr kumimoji="0" lang="ja-JP" altLang="en-US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1200" y="5920056"/>
            <a:ext cx="139236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CEOS Water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Strategy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October 2015</a:t>
            </a:r>
          </a:p>
        </p:txBody>
      </p:sp>
      <p:sp>
        <p:nvSpPr>
          <p:cNvPr id="19" name="Right Arrow 8"/>
          <p:cNvSpPr/>
          <p:nvPr/>
        </p:nvSpPr>
        <p:spPr>
          <a:xfrm>
            <a:off x="7256911" y="4859648"/>
            <a:ext cx="387194" cy="276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ight Arrow 9"/>
          <p:cNvSpPr/>
          <p:nvPr/>
        </p:nvSpPr>
        <p:spPr>
          <a:xfrm>
            <a:off x="3402537" y="4855326"/>
            <a:ext cx="357723" cy="281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007017"/>
            <a:ext cx="1371058" cy="180130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412408" y="5948899"/>
            <a:ext cx="1711364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 smtClean="0"/>
              <a:t>CEOS Water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smtClean="0"/>
              <a:t>Constellation FS</a:t>
            </a:r>
            <a:endParaRPr lang="en-US" altLang="ja-JP" sz="1600" b="1" dirty="0" smtClean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smtClean="0"/>
              <a:t>October </a:t>
            </a:r>
            <a:r>
              <a:rPr lang="en-US" altLang="ja-JP" sz="1600" b="1" smtClean="0"/>
              <a:t>2016 </a:t>
            </a:r>
            <a:endParaRPr lang="en-US" altLang="ja-JP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738517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5A4C642-086D-43E2-BEB5-56C5380C5CC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0" y="1447800"/>
            <a:ext cx="91440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2400" smtClean="0"/>
              <a:t>Sendai Framework for Disaster Risk Reduction 2015-2030</a:t>
            </a:r>
            <a:endParaRPr kumimoji="1" lang="en-US" altLang="ja-JP" smtClean="0"/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mtClean="0"/>
              <a:t>understanding global/regional/local risks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mtClean="0"/>
              <a:t>support access to multi-hazard EWS particularly for floods and droughts</a:t>
            </a:r>
          </a:p>
          <a:p>
            <a:pPr lvl="1">
              <a:buFont typeface="Wingdings" panose="05000000000000000000" pitchFamily="2" charset="2"/>
              <a:buChar char="l"/>
            </a:pPr>
            <a:endParaRPr kumimoji="1" lang="en-US" altLang="ja-JP" smtClean="0"/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2400" smtClean="0"/>
              <a:t>2030 Agenda for Sutainable Development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mtClean="0"/>
              <a:t>Goal 6: Clean water and sanitation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mtClean="0">
                <a:solidFill>
                  <a:srgbClr val="FF0000"/>
                </a:solidFill>
              </a:rPr>
              <a:t>UN High Level Panel on Water agreed on an action plan for the SDG 6 including use of satellite based data (Sep 2016)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smtClean="0"/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2400" smtClean="0"/>
              <a:t>Paris Agreement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mtClean="0"/>
              <a:t>Article 7 (Adaptation) calles for systematic observation of climate system and early warning systems</a:t>
            </a:r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133600" y="61912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smtClean="0">
                <a:solidFill>
                  <a:srgbClr val="FFFFFF"/>
                </a:solidFill>
                <a:ea typeface="ＭＳ Ｐゴシック" pitchFamily="50" charset="-128"/>
              </a:rPr>
              <a:t>Linkage with </a:t>
            </a:r>
          </a:p>
          <a:p>
            <a:r>
              <a:rPr lang="en-US" altLang="ja-JP" sz="2800" b="1" smtClean="0">
                <a:solidFill>
                  <a:srgbClr val="FFFFFF"/>
                </a:solidFill>
                <a:ea typeface="ＭＳ Ｐゴシック" pitchFamily="50" charset="-128"/>
              </a:rPr>
              <a:t>major int’l agreements </a:t>
            </a:r>
            <a:endParaRPr lang="ja-JP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105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981200" y="228600"/>
            <a:ext cx="563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>
                <a:solidFill>
                  <a:srgbClr val="FFFFFF"/>
                </a:solidFill>
                <a:ea typeface="ＭＳ Ｐゴシック" pitchFamily="50" charset="-128"/>
              </a:rPr>
              <a:t>Water Constellation FS </a:t>
            </a:r>
            <a:endParaRPr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4018" y="1143000"/>
            <a:ext cx="7205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 Narrow" panose="020B0606020202030204" pitchFamily="34" charset="0"/>
              </a:rPr>
              <a:t>GEO Water Strategy Recommendation C1: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The feasibility of developing a Water-Train satellite constellation </a:t>
            </a:r>
            <a:r>
              <a:rPr lang="en-US" sz="2000" i="1" dirty="0">
                <a:solidFill>
                  <a:srgbClr val="00B050"/>
                </a:solidFill>
              </a:rPr>
              <a:t>should be assessed. This suite of satellites would be </a:t>
            </a:r>
            <a:r>
              <a:rPr lang="en-US" sz="2000" i="1" dirty="0">
                <a:solidFill>
                  <a:srgbClr val="FF0000"/>
                </a:solidFill>
              </a:rPr>
              <a:t>modelled after the A-Train</a:t>
            </a:r>
            <a:r>
              <a:rPr lang="en-US" sz="2000" i="1" dirty="0">
                <a:solidFill>
                  <a:srgbClr val="00B050"/>
                </a:solidFill>
              </a:rPr>
              <a:t>, providing </a:t>
            </a:r>
            <a:r>
              <a:rPr lang="en-US" sz="2000" i="1" dirty="0">
                <a:solidFill>
                  <a:srgbClr val="FF0000"/>
                </a:solidFill>
              </a:rPr>
              <a:t>a space segment of an observation system that would capture all fluxes and stores of the water cycle using a diverse suite of platforms and instruments</a:t>
            </a:r>
            <a:r>
              <a:rPr lang="en-US" sz="2000" i="1" dirty="0">
                <a:solidFill>
                  <a:srgbClr val="00B050"/>
                </a:solidFill>
              </a:rPr>
              <a:t>. This system would operate as a </a:t>
            </a:r>
            <a:r>
              <a:rPr lang="en-US" sz="2000" i="1" dirty="0">
                <a:solidFill>
                  <a:srgbClr val="FF0000"/>
                </a:solidFill>
              </a:rPr>
              <a:t>Virtual Water Cycle Constellation</a:t>
            </a:r>
            <a:r>
              <a:rPr lang="en-US" sz="2000" i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0" b="9501"/>
          <a:stretch/>
        </p:blipFill>
        <p:spPr>
          <a:xfrm>
            <a:off x="2068008" y="3820657"/>
            <a:ext cx="5117602" cy="3037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1655" y="4091355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The A-Train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42E32-55FE-41C1-A352-559595A4018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16795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81200" y="141414"/>
            <a:ext cx="5674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j-lt"/>
              </a:rPr>
              <a:t>Integrated Water Observation System</a:t>
            </a:r>
            <a:endParaRPr kumimoji="1" lang="ja-JP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C642-086D-43E2-BEB5-56C5380C5CC1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4" y="996916"/>
            <a:ext cx="7391399" cy="554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533322" y="6355799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latin typeface="Arial Narrow" panose="020B0606020202030204" pitchFamily="34" charset="0"/>
              </a:rPr>
              <a:t>Courtesy:</a:t>
            </a:r>
            <a:r>
              <a:rPr kumimoji="1" lang="en-US" altLang="ja-JP" b="1" dirty="0">
                <a:latin typeface="Arial Narrow" panose="020B0606020202030204" pitchFamily="34" charset="0"/>
              </a:rPr>
              <a:t> </a:t>
            </a:r>
            <a:r>
              <a:rPr kumimoji="1" lang="en-US" altLang="ja-JP" b="1" smtClean="0">
                <a:latin typeface="Arial Narrow" panose="020B0606020202030204" pitchFamily="34" charset="0"/>
              </a:rPr>
              <a:t>Toshio. </a:t>
            </a:r>
            <a:r>
              <a:rPr kumimoji="1" lang="en-US" altLang="ja-JP" b="1" dirty="0">
                <a:latin typeface="Arial Narrow" panose="020B0606020202030204" pitchFamily="34" charset="0"/>
              </a:rPr>
              <a:t>Koike</a:t>
            </a:r>
            <a:endParaRPr kumimoji="1" lang="ja-JP" alt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F42E32-55FE-41C1-A352-559595A4018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>
          <a:xfrm>
            <a:off x="3352800" y="228600"/>
            <a:ext cx="291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FFFF"/>
                </a:solidFill>
                <a:ea typeface="ＭＳ Ｐゴシック" pitchFamily="50" charset="-128"/>
              </a:rPr>
              <a:t>Requirements</a:t>
            </a:r>
            <a:endParaRPr lang="ja-JP" alt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9600" y="1295400"/>
            <a:ext cx="774186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lang="en-US" altLang="ja-JP" dirty="0" smtClean="0"/>
              <a:t>Most recent user requirements “US-09-01a: Critical Earth Observations</a:t>
            </a:r>
            <a:br>
              <a:rPr lang="en-US" altLang="ja-JP" dirty="0" smtClean="0"/>
            </a:br>
            <a:r>
              <a:rPr lang="en-US" altLang="ja-JP" dirty="0" smtClean="0"/>
              <a:t>Priorities-Water Societal Benefit Area” were reviewed.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en-US" altLang="ja-JP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</a:t>
            </a:r>
            <a:r>
              <a:rPr kumimoji="0" lang="en-US" altLang="ja-JP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addition, GCOS-ECV requirements and WMO Statement of Guidance</a:t>
            </a:r>
            <a:r>
              <a:rPr kumimoji="0" lang="en-US" altLang="ja-JP" sz="1800" b="0" i="0" u="none" strike="noStrike" cap="none" spc="0" normalizeH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/>
            </a:r>
            <a:br>
              <a:rPr kumimoji="0" lang="en-US" altLang="ja-JP" sz="1800" b="0" i="0" u="none" strike="noStrike" cap="none" spc="0" normalizeH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en-US" altLang="ja-JP" sz="1800" b="0" i="0" u="none" strike="noStrike" cap="none" spc="0" normalizeH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(WMO-SOG</a:t>
            </a:r>
            <a:r>
              <a:rPr kumimoji="0" lang="en-US" altLang="ja-JP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) were reviewed.</a:t>
            </a: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47825" y="2618898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b="1" dirty="0"/>
              <a:t>Table 1.1</a:t>
            </a:r>
            <a:r>
              <a:rPr lang="en-GB" altLang="ja-JP" dirty="0"/>
              <a:t>. GEO Water SBA </a:t>
            </a:r>
            <a:r>
              <a:rPr lang="en-GB" altLang="ja-JP" dirty="0" smtClean="0"/>
              <a:t>requirements for precipitation</a:t>
            </a:r>
            <a:endParaRPr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62344"/>
              </p:ext>
            </p:extLst>
          </p:nvPr>
        </p:nvGraphicFramePr>
        <p:xfrm>
          <a:off x="1219200" y="3189290"/>
          <a:ext cx="6705599" cy="32115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74644"/>
                <a:gridCol w="1258956"/>
                <a:gridCol w="1192695"/>
                <a:gridCol w="1457739"/>
                <a:gridCol w="1921565"/>
              </a:tblGrid>
              <a:tr h="5870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Area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Horizontal</a:t>
                      </a:r>
                      <a:endParaRPr lang="ja-JP" sz="1100" kern="10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Resolution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Time</a:t>
                      </a:r>
                      <a:endParaRPr lang="ja-JP" sz="1100" kern="10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Resolution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Accuracy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Latency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518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Local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 km</a:t>
                      </a:r>
                      <a:endParaRPr lang="ja-JP" sz="1100" kern="100">
                        <a:effectLst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 hour, or</a:t>
                      </a:r>
                      <a:endParaRPr lang="ja-JP" sz="1100" kern="100">
                        <a:effectLst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0.08-0.5 hour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0.1-1 mm/hour or 0.5-3 mm/hour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0.1-6 hours or</a:t>
                      </a:r>
                      <a:endParaRPr lang="ja-JP" sz="1100" kern="100">
                        <a:effectLst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3-24 hours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8705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Regional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10 km</a:t>
                      </a:r>
                      <a:endParaRPr lang="ja-JP" sz="1100" kern="100">
                        <a:effectLst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3 hour, or</a:t>
                      </a:r>
                      <a:endParaRPr lang="ja-JP" sz="1100" kern="100">
                        <a:effectLst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1-12 hours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0.5-5 mm/day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1-2 days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58705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Global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50-100 km to 500 km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 day, or</a:t>
                      </a:r>
                      <a:endParaRPr lang="ja-JP" sz="1100" kern="100">
                        <a:effectLst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1-3 days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2-10 mm/day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7-30 days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72518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Also variably stated as 5-50 km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 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Also stated to be 0.1 mm or 5% of the amount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>
                          <a:effectLst/>
                        </a:rPr>
                        <a:t>Also variably stated as RT or DT, depending on the application</a:t>
                      </a:r>
                      <a:endParaRPr lang="ja-JP" sz="1100" kern="1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81163" y="2732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084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-23428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kumimoji="1" lang="en-US" sz="3200" dirty="0" smtClean="0"/>
              <a:t>Water Cycle observation status: </a:t>
            </a:r>
            <a:br>
              <a:rPr kumimoji="1" lang="en-US" sz="3200" dirty="0" smtClean="0"/>
            </a:br>
            <a:r>
              <a:rPr kumimoji="1" lang="en-US" sz="2400" dirty="0" smtClean="0"/>
              <a:t>requirements vs existing/future capabilities</a:t>
            </a:r>
            <a:endParaRPr kumimoji="1" lang="en-US" sz="32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42071"/>
              </p:ext>
            </p:extLst>
          </p:nvPr>
        </p:nvGraphicFramePr>
        <p:xfrm>
          <a:off x="2504792" y="717390"/>
          <a:ext cx="4488160" cy="88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876457"/>
                <a:gridCol w="830711"/>
                <a:gridCol w="826899"/>
                <a:gridCol w="873973"/>
              </a:tblGrid>
              <a:tr h="4027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Horizontal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Time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Vertical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Accuracy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Latency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L:1km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R:10km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G:50 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100 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L: 1hr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R:3hr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G:1d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N/A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0.1mm/5%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0.1h 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6hr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33400" y="909935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kumimoji="1" lang="en-US" sz="24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Precipitation</a:t>
            </a:r>
            <a:endParaRPr kumimoji="1" lang="en-US" sz="2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149066"/>
              </p:ext>
            </p:extLst>
          </p:nvPr>
        </p:nvGraphicFramePr>
        <p:xfrm>
          <a:off x="2743200" y="1679680"/>
          <a:ext cx="4481714" cy="9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20"/>
                <a:gridCol w="1016496"/>
                <a:gridCol w="838200"/>
                <a:gridCol w="827784"/>
                <a:gridCol w="747914"/>
              </a:tblGrid>
              <a:tr h="3472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Horizontal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Time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Vertical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Accuracy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Latency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L:0.1km to 1km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R: 10km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G:50 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100km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L/R: 1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to 6 hrs R:1d </a:t>
                      </a: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to 3d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G:1 to 30d 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3</a:t>
                      </a:r>
                      <a:r>
                        <a:rPr lang="en-US" sz="1050" kern="100" baseline="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months </a:t>
                      </a: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Century"/>
                          <a:ea typeface="ＭＳ 明朝"/>
                          <a:cs typeface="Cordia New"/>
                        </a:rPr>
                        <a:t>10cm Res. to 1m depth; </a:t>
                      </a:r>
                      <a:endParaRPr lang="ja-JP" sz="105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0.02m</a:t>
                      </a:r>
                      <a:r>
                        <a:rPr lang="en-US" sz="1050" kern="100" baseline="300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3</a:t>
                      </a: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/m</a:t>
                      </a:r>
                      <a:r>
                        <a:rPr lang="en-US" sz="1050" kern="100" baseline="300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3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NRT </a:t>
                      </a: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or 0.5d 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1d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850198" y="2967335"/>
            <a:ext cx="227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en-US" sz="2400" kern="120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Evaporation/ET</a:t>
            </a:r>
            <a:endParaRPr kumimoji="1" lang="en-US" sz="2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28207"/>
              </p:ext>
            </p:extLst>
          </p:nvPr>
        </p:nvGraphicFramePr>
        <p:xfrm>
          <a:off x="2909686" y="2773680"/>
          <a:ext cx="4481714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864096"/>
                <a:gridCol w="871437"/>
                <a:gridCol w="873973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Horizontal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Time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Vertical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Accuracy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Latency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L:1km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R:10km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G:50 to 100km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L:1 to 6 hrs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R:1d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G:1d to 1m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Surface(E</a:t>
                      </a: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), and LS veg cover or canopy </a:t>
                      </a:r>
                      <a:r>
                        <a:rPr lang="en-US" sz="1050" kern="100">
                          <a:effectLst/>
                          <a:latin typeface="Century"/>
                          <a:ea typeface="ＭＳ 明朝"/>
                          <a:cs typeface="Cordia New"/>
                        </a:rPr>
                        <a:t>ht </a:t>
                      </a:r>
                      <a:r>
                        <a:rPr lang="en-US" sz="1050" kern="10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f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0.1mm or 5%.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518707" y="6019800"/>
            <a:ext cx="164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kumimoji="1" lang="en-US" sz="2400" kern="120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Groundwater</a:t>
            </a:r>
            <a:endParaRPr kumimoji="1" lang="en-US" sz="2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9614" y="1880998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kumimoji="1" lang="en-US" sz="2400" kern="12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Soil Moisture</a:t>
            </a:r>
            <a:endParaRPr kumimoji="1" lang="en-US" sz="2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65872"/>
              </p:ext>
            </p:extLst>
          </p:nvPr>
        </p:nvGraphicFramePr>
        <p:xfrm>
          <a:off x="3671686" y="5791200"/>
          <a:ext cx="4481714" cy="10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864096"/>
                <a:gridCol w="871437"/>
                <a:gridCol w="873973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Horizontal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Time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Vertical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Accuracy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Latency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L/R:1km-10km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R/G:50km 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100km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1m to 3m 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1year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0.1km;Variable--depth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5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%-</a:t>
                      </a:r>
                      <a:r>
                        <a:rPr lang="en-US" altLang="ja-JP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7</a:t>
                      </a:r>
                      <a:r>
                        <a:rPr lang="ja-JP" alt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％</a:t>
                      </a:r>
                      <a:r>
                        <a:rPr lang="en-US" altLang="ja-JP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(Depth to W-table)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1m to 3m Also stated as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TBD-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779857" y="4025793"/>
            <a:ext cx="219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/>
            <a:r>
              <a:rPr kumimoji="1" lang="en-US" sz="24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kumimoji="1" lang="en-US" sz="2400" kern="120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River discharge</a:t>
            </a:r>
            <a:endParaRPr kumimoji="1" lang="en-US" sz="2400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17477"/>
              </p:ext>
            </p:extLst>
          </p:nvPr>
        </p:nvGraphicFramePr>
        <p:xfrm>
          <a:off x="3138286" y="3810000"/>
          <a:ext cx="4481714" cy="858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864096"/>
                <a:gridCol w="871437"/>
                <a:gridCol w="873973"/>
              </a:tblGrid>
              <a:tr h="3789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Horizontal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Time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Vertical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Accuracy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Latency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L:1km-10km</a:t>
                      </a:r>
                      <a:b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</a:b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G: 50 km-200km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L:1 to 6 hrs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R/G:1d-10d,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N/A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5%10</a:t>
                      </a: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%;Units:m**3/sec.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Hourly to daily (NRT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)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501878" y="5031432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kumimoji="1" lang="en-US" sz="2400" kern="120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Surface water</a:t>
            </a:r>
            <a:r>
              <a:rPr kumimoji="1" lang="en-US" sz="2400" kern="12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1" lang="en-US" sz="2400" kern="120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storage</a:t>
            </a:r>
            <a:endParaRPr kumimoji="1" lang="en-US" sz="2400" kern="1200" dirty="0" smtClean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6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37692"/>
              </p:ext>
            </p:extLst>
          </p:nvPr>
        </p:nvGraphicFramePr>
        <p:xfrm>
          <a:off x="3409806" y="4724400"/>
          <a:ext cx="4514994" cy="10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055"/>
                <a:gridCol w="943055"/>
                <a:gridCol w="870513"/>
                <a:gridCol w="877908"/>
                <a:gridCol w="880463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Horizontal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Time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Vertical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Resolution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Accuracy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Latency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L/R:1km-40km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G:50km 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100km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1wk to 1m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Or 30d to 90d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N/A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10cm-20cm(level);Or 5%. 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L/R: 1w-1m </a:t>
                      </a:r>
                      <a:b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</a:b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R/G: 30d </a:t>
                      </a:r>
                      <a:r>
                        <a:rPr lang="en-US" sz="1050" kern="100" dirty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to </a:t>
                      </a:r>
                      <a:r>
                        <a:rPr lang="en-US" sz="1050" kern="100" dirty="0" smtClean="0">
                          <a:effectLst/>
                          <a:latin typeface="Century"/>
                          <a:ea typeface="ＭＳ 明朝"/>
                          <a:cs typeface="Cordia New"/>
                        </a:rPr>
                        <a:t>90d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308304" y="699073"/>
            <a:ext cx="1764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kumimoji="1"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Green: satisfied</a:t>
            </a:r>
          </a:p>
          <a:p>
            <a:pPr algn="l" defTabSz="914400" rtl="0"/>
            <a:r>
              <a:rPr kumimoji="1"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yellow: marginal</a:t>
            </a:r>
          </a:p>
          <a:p>
            <a:pPr algn="l" defTabSz="914400" rtl="0"/>
            <a:r>
              <a:rPr kumimoji="1" lang="en-US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red: not satisfied</a:t>
            </a:r>
            <a:endParaRPr kumimoji="1" lang="en-US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4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4294967295"/>
          </p:nvPr>
        </p:nvSpPr>
        <p:spPr>
          <a:xfrm>
            <a:off x="1905000" y="304800"/>
            <a:ext cx="4953000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ja-JP" sz="2800" b="1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MWI  </a:t>
            </a:r>
            <a:r>
              <a:rPr kumimoji="1" lang="en-US" altLang="ja-JP" sz="2800" b="1" dirty="0" smtClean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Mission Timeline</a:t>
            </a:r>
            <a:endParaRPr kumimoji="1" lang="ja-JP" altLang="en-US" sz="2800" b="1" dirty="0">
              <a:solidFill>
                <a:schemeClr val="bg1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267200" y="5715000"/>
            <a:ext cx="1981200" cy="533400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22" y="1143000"/>
            <a:ext cx="5801678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219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4294967295"/>
          </p:nvPr>
        </p:nvSpPr>
        <p:spPr>
          <a:xfrm>
            <a:off x="2059954" y="258417"/>
            <a:ext cx="4953000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-US" altLang="ja-JP" sz="3200" b="1" dirty="0" smtClean="0">
                <a:solidFill>
                  <a:schemeClr val="bg1"/>
                </a:solidFill>
              </a:rPr>
              <a:t>Sampling Analysis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ishidasan_pre_2016_mwi+sounder_on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5"/>
          <a:stretch>
            <a:fillRect/>
          </a:stretch>
        </p:blipFill>
        <p:spPr bwMode="auto">
          <a:xfrm>
            <a:off x="4718050" y="1361303"/>
            <a:ext cx="40449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" descr="ishidasan_pre_2016_mwi_on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0"/>
          <a:stretch>
            <a:fillRect/>
          </a:stretch>
        </p:blipFill>
        <p:spPr bwMode="auto">
          <a:xfrm>
            <a:off x="1281111" y="1371600"/>
            <a:ext cx="4094163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1311274" y="3733800"/>
            <a:ext cx="7451726" cy="3575050"/>
            <a:chOff x="-360363" y="3119438"/>
            <a:chExt cx="7451726" cy="3575050"/>
          </a:xfrm>
        </p:grpSpPr>
        <p:pic>
          <p:nvPicPr>
            <p:cNvPr id="2051" name="Picture 4" descr="ishidasan_pre_2021_mwi_onu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37"/>
            <a:stretch>
              <a:fillRect/>
            </a:stretch>
          </p:blipFill>
          <p:spPr bwMode="auto">
            <a:xfrm>
              <a:off x="-360363" y="3155950"/>
              <a:ext cx="4064001" cy="256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7" descr="ishidasan_pre_2021_mwi+sounder_onu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98"/>
            <a:stretch>
              <a:fillRect/>
            </a:stretch>
          </p:blipFill>
          <p:spPr bwMode="auto">
            <a:xfrm>
              <a:off x="2971800" y="3119438"/>
              <a:ext cx="4119563" cy="260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" name="Picture 1" descr="ishidasan_pre_2016_mwi_onum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802"/>
            <a:stretch>
              <a:fillRect/>
            </a:stretch>
          </p:blipFill>
          <p:spPr bwMode="auto">
            <a:xfrm>
              <a:off x="685800" y="5905500"/>
              <a:ext cx="5611813" cy="788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30407" y="1124634"/>
            <a:ext cx="78325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Figure 3.1.</a:t>
            </a: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2</a:t>
            </a:r>
            <a:r>
              <a:rPr kumimoji="1" lang="en-GB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 Precipitation observation sampling analysis in 2016 and 2021</a:t>
            </a:r>
            <a:r>
              <a:rPr kumimoji="1" lang="en-GB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>.</a:t>
            </a:r>
            <a:endParaRPr kumimoji="1" lang="en-GB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  <a:t/>
            </a:r>
            <a:br>
              <a:rPr kumimoji="1" lang="en-GB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Times New Roman" pitchFamily="18" charset="0"/>
              </a:rPr>
            </a:br>
            <a:endParaRPr kumimoji="1" lang="en-GB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8100" y="2672556"/>
            <a:ext cx="6630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2016</a:t>
            </a:r>
            <a:endParaRPr kumimoji="0" lang="ja-JP" altLang="en-US" sz="2000" b="1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9600" y="4953000"/>
            <a:ext cx="6630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2021</a:t>
            </a:r>
            <a:endParaRPr kumimoji="0" lang="ja-JP" altLang="en-US" sz="2000" b="1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9864" y="1450776"/>
            <a:ext cx="61811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MWI</a:t>
            </a:r>
            <a:endParaRPr kumimoji="0" lang="ja-JP" altLang="en-US" sz="2000" b="1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43600" y="1447800"/>
            <a:ext cx="19050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MWI</a:t>
            </a:r>
            <a:r>
              <a:rPr kumimoji="0" lang="ja-JP" altLang="en-US" sz="2000" b="1" i="0" u="none" strike="noStrike" cap="none" spc="0" normalizeH="0" baseline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＋</a:t>
            </a:r>
            <a:r>
              <a:rPr kumimoji="0" lang="en-US" altLang="ja-JP" sz="2000" b="1" i="0" u="none" strike="noStrike" cap="none" spc="0" normalizeH="0" baseline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MWS</a:t>
            </a:r>
            <a:endParaRPr kumimoji="0" lang="ja-JP" altLang="en-US" sz="2000" b="1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8709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11763</TotalTime>
  <Words>1433</Words>
  <Application>Microsoft Office PowerPoint</Application>
  <PresentationFormat>画面に合わせる (4:3)</PresentationFormat>
  <Paragraphs>410</Paragraphs>
  <Slides>15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Default</vt:lpstr>
      <vt:lpstr>Office ​​テーマ</vt:lpstr>
      <vt:lpstr>WSIST  Water Contellation FS report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Water Cycle observation status:  requirements vs existing/future capabilities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石田　中</cp:lastModifiedBy>
  <cp:revision>204</cp:revision>
  <cp:lastPrinted>2016-09-06T07:59:40Z</cp:lastPrinted>
  <dcterms:modified xsi:type="dcterms:W3CDTF">2016-10-24T20:33:57Z</dcterms:modified>
</cp:coreProperties>
</file>