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1"/>
  </p:notesMasterIdLst>
  <p:sldIdLst>
    <p:sldId id="271" r:id="rId3"/>
    <p:sldId id="263" r:id="rId4"/>
    <p:sldId id="262" r:id="rId5"/>
    <p:sldId id="261" r:id="rId6"/>
    <p:sldId id="265" r:id="rId7"/>
    <p:sldId id="274" r:id="rId8"/>
    <p:sldId id="273" r:id="rId9"/>
    <p:sldId id="266"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21"/>
  </p:normalViewPr>
  <p:slideViewPr>
    <p:cSldViewPr>
      <p:cViewPr varScale="1">
        <p:scale>
          <a:sx n="108" d="100"/>
          <a:sy n="108" d="100"/>
        </p:scale>
        <p:origin x="65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494" y="4342940"/>
            <a:ext cx="5487013" cy="4114586"/>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20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05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0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2400" u="sng" dirty="0" smtClean="0">
                <a:latin typeface="+mn-lt"/>
                <a:ea typeface="+mn-ea"/>
                <a:cs typeface="+mn-cs"/>
                <a:sym typeface="Avenir Roman"/>
              </a:rPr>
              <a:t>2016 Community Activities that will become part of the 2017-2019 </a:t>
            </a:r>
            <a:r>
              <a:rPr lang="en-US" sz="2400" u="sng" dirty="0" err="1" smtClean="0">
                <a:latin typeface="+mn-lt"/>
                <a:ea typeface="+mn-ea"/>
                <a:cs typeface="+mn-cs"/>
                <a:sym typeface="Avenir Roman"/>
              </a:rPr>
              <a:t>GEOGloWS</a:t>
            </a:r>
            <a:r>
              <a:rPr lang="en-US" sz="2400" u="sng" dirty="0" smtClean="0">
                <a:latin typeface="+mn-lt"/>
                <a:ea typeface="+mn-ea"/>
                <a:cs typeface="+mn-cs"/>
                <a:sym typeface="Avenir Roman"/>
              </a:rPr>
              <a:t> initiative work plan – Bradley </a:t>
            </a:r>
            <a:r>
              <a:rPr lang="en-US" sz="2400" u="sng" dirty="0" err="1" smtClean="0">
                <a:latin typeface="+mn-lt"/>
                <a:ea typeface="+mn-ea"/>
                <a:cs typeface="+mn-cs"/>
                <a:sym typeface="Avenir Roman"/>
              </a:rPr>
              <a:t>Doorn</a:t>
            </a:r>
            <a:r>
              <a:rPr lang="en-US" sz="2400" u="sng" dirty="0" smtClean="0">
                <a:latin typeface="+mn-lt"/>
                <a:ea typeface="+mn-ea"/>
                <a:cs typeface="+mn-cs"/>
                <a:sym typeface="Avenir Roman"/>
              </a:rPr>
              <a:t>, Angelica Gutierrez, Jerad Bales:</a:t>
            </a:r>
          </a:p>
          <a:p>
            <a:r>
              <a:rPr lang="en-US" sz="2400" u="sng" dirty="0" smtClean="0">
                <a:latin typeface="+mn-lt"/>
                <a:ea typeface="+mn-ea"/>
                <a:cs typeface="+mn-cs"/>
                <a:sym typeface="Avenir Roman"/>
              </a:rPr>
              <a:t>CA-07 - Integrated Water-cycle products and services (Merge with GEOGLOWS) - Rick </a:t>
            </a:r>
            <a:r>
              <a:rPr lang="en-US" sz="2400" u="sng" dirty="0" err="1" smtClean="0">
                <a:latin typeface="+mn-lt"/>
                <a:ea typeface="+mn-ea"/>
                <a:cs typeface="+mn-cs"/>
                <a:sym typeface="Avenir Roman"/>
              </a:rPr>
              <a:t>Lawford</a:t>
            </a:r>
            <a:endParaRPr lang="en-US" sz="2400" u="sng" dirty="0" smtClean="0">
              <a:latin typeface="+mn-lt"/>
              <a:ea typeface="+mn-ea"/>
              <a:cs typeface="+mn-cs"/>
              <a:sym typeface="Avenir Roman"/>
            </a:endParaRPr>
          </a:p>
          <a:p>
            <a:r>
              <a:rPr lang="en-US" sz="2400" u="sng" dirty="0" smtClean="0">
                <a:latin typeface="+mn-lt"/>
                <a:ea typeface="+mn-ea"/>
                <a:cs typeface="+mn-cs"/>
                <a:sym typeface="Avenir Roman"/>
              </a:rPr>
              <a:t>CA-08 - Water </a:t>
            </a:r>
            <a:r>
              <a:rPr lang="en-US" sz="2400" u="sng" dirty="0" err="1" smtClean="0">
                <a:latin typeface="+mn-lt"/>
                <a:ea typeface="+mn-ea"/>
                <a:cs typeface="+mn-cs"/>
                <a:sym typeface="Avenir Roman"/>
              </a:rPr>
              <a:t>Vapour</a:t>
            </a:r>
            <a:r>
              <a:rPr lang="en-US" sz="2400" u="sng" dirty="0" smtClean="0">
                <a:latin typeface="+mn-lt"/>
                <a:ea typeface="+mn-ea"/>
                <a:cs typeface="+mn-cs"/>
                <a:sym typeface="Avenir Roman"/>
              </a:rPr>
              <a:t> and Clouds – Ralph Ferraro</a:t>
            </a:r>
          </a:p>
          <a:p>
            <a:r>
              <a:rPr lang="en-US" sz="2400" u="sng" dirty="0" smtClean="0">
                <a:latin typeface="+mn-lt"/>
                <a:ea typeface="+mn-ea"/>
                <a:cs typeface="+mn-cs"/>
                <a:sym typeface="Avenir Roman"/>
              </a:rPr>
              <a:t>CA -09 - Precipitation - George Huffman</a:t>
            </a:r>
          </a:p>
          <a:p>
            <a:r>
              <a:rPr lang="en-US" sz="2400" u="sng" dirty="0" smtClean="0">
                <a:latin typeface="+mn-lt"/>
                <a:ea typeface="+mn-ea"/>
                <a:cs typeface="+mn-cs"/>
                <a:sym typeface="Avenir Roman"/>
              </a:rPr>
              <a:t>CA-10 - Evapotranspiration - Forrest Melton</a:t>
            </a:r>
          </a:p>
          <a:p>
            <a:r>
              <a:rPr lang="en-US" sz="2400" u="sng" dirty="0" smtClean="0">
                <a:latin typeface="+mn-lt"/>
                <a:ea typeface="+mn-ea"/>
                <a:cs typeface="+mn-cs"/>
                <a:sym typeface="Avenir Roman"/>
              </a:rPr>
              <a:t>CA-15 - Capacity Building in the Americas- Angelica Gutierrez  </a:t>
            </a:r>
          </a:p>
          <a:p>
            <a:r>
              <a:rPr lang="en-US" sz="2400" u="sng" dirty="0" smtClean="0">
                <a:latin typeface="+mn-lt"/>
                <a:ea typeface="+mn-ea"/>
                <a:cs typeface="+mn-cs"/>
                <a:sym typeface="Avenir Roman"/>
              </a:rPr>
              <a:t>CA -17 - GEO Great Lakes - Norman </a:t>
            </a:r>
            <a:r>
              <a:rPr lang="en-US" sz="2400" u="sng" dirty="0" err="1" smtClean="0">
                <a:latin typeface="+mn-lt"/>
                <a:ea typeface="+mn-ea"/>
                <a:cs typeface="+mn-cs"/>
                <a:sym typeface="Avenir Roman"/>
              </a:rPr>
              <a:t>Grannemann</a:t>
            </a:r>
            <a:r>
              <a:rPr lang="en-US" sz="2400" u="sng" dirty="0" smtClean="0">
                <a:latin typeface="+mn-lt"/>
                <a:ea typeface="+mn-ea"/>
                <a:cs typeface="+mn-cs"/>
                <a:sym typeface="Avenir Roman"/>
              </a:rPr>
              <a:t> and Gail </a:t>
            </a:r>
            <a:r>
              <a:rPr lang="en-US" sz="2400" u="sng" dirty="0" err="1" smtClean="0">
                <a:latin typeface="+mn-lt"/>
                <a:ea typeface="+mn-ea"/>
                <a:cs typeface="+mn-cs"/>
                <a:sym typeface="Avenir Roman"/>
              </a:rPr>
              <a:t>Faveri</a:t>
            </a:r>
            <a:endParaRPr lang="en-US" sz="2400" u="sng" dirty="0" smtClean="0">
              <a:latin typeface="+mn-lt"/>
              <a:ea typeface="+mn-ea"/>
              <a:cs typeface="+mn-cs"/>
              <a:sym typeface="Avenir Roman"/>
            </a:endParaRPr>
          </a:p>
          <a:p>
            <a:r>
              <a:rPr lang="en-US" sz="2400" u="sng" dirty="0" smtClean="0">
                <a:latin typeface="+mn-lt"/>
                <a:ea typeface="+mn-ea"/>
                <a:cs typeface="+mn-cs"/>
                <a:sym typeface="Avenir Roman"/>
              </a:rPr>
              <a:t>CA -21 - Integrated Water Prediction – Angelica Gutierrez</a:t>
            </a:r>
            <a:endParaRPr dirty="0"/>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17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defTabSz="457200" eaLnBrk="1" fontAlgn="auto" latinLnBrk="0" hangingPunct="1">
              <a:lnSpc>
                <a:spcPct val="125000"/>
              </a:lnSpc>
              <a:spcBef>
                <a:spcPts val="0"/>
              </a:spcBef>
              <a:spcAft>
                <a:spcPts val="0"/>
              </a:spcAft>
              <a:buClrTx/>
              <a:buSzTx/>
              <a:buFontTx/>
              <a:buNone/>
              <a:tabLst/>
              <a:defRPr/>
            </a:pPr>
            <a:r>
              <a:rPr lang="en-US" dirty="0" smtClean="0"/>
              <a:t>GEOGLOWS</a:t>
            </a:r>
            <a:r>
              <a:rPr lang="en-US" baseline="0" dirty="0" smtClean="0"/>
              <a:t> through the Water Working Group in AmeriGEOSS, has added the CEOS WATER PORTAL to the AmeriGEOSS platform so that the data can be accessed by the AmeriGEOSS community.</a:t>
            </a:r>
            <a:endParaRPr lang="en-US" dirty="0" smtClean="0"/>
          </a:p>
          <a:p>
            <a:pPr marL="0" marR="0" indent="0" defTabSz="457200" eaLnBrk="1" fontAlgn="auto" latinLnBrk="0" hangingPunct="1">
              <a:lnSpc>
                <a:spcPct val="125000"/>
              </a:lnSpc>
              <a:spcBef>
                <a:spcPts val="0"/>
              </a:spcBef>
              <a:spcAft>
                <a:spcPts val="0"/>
              </a:spcAft>
              <a:buClrTx/>
              <a:buSzTx/>
              <a:buFontTx/>
              <a:buNone/>
              <a:tabLst/>
              <a:defRPr/>
            </a:pPr>
            <a:r>
              <a:rPr lang="en-US" dirty="0" smtClean="0"/>
              <a:t>Through Google analytics we will be able to collect metrics</a:t>
            </a:r>
            <a:r>
              <a:rPr lang="en-US" baseline="0" dirty="0" smtClean="0"/>
              <a:t> on the use of the platform such as what is trending, country from which data is the most requested, etc. </a:t>
            </a:r>
          </a:p>
          <a:p>
            <a:pPr marL="0" marR="0" indent="0" defTabSz="457200" eaLnBrk="1" fontAlgn="auto" latinLnBrk="0" hangingPunct="1">
              <a:lnSpc>
                <a:spcPct val="125000"/>
              </a:lnSpc>
              <a:spcBef>
                <a:spcPts val="0"/>
              </a:spcBef>
              <a:spcAft>
                <a:spcPts val="0"/>
              </a:spcAft>
              <a:buClrTx/>
              <a:buSzTx/>
              <a:buFontTx/>
              <a:buNone/>
              <a:tabLst/>
              <a:defRPr/>
            </a:pPr>
            <a:r>
              <a:rPr lang="en-US" baseline="0" dirty="0" smtClean="0"/>
              <a:t>We plan to extend these analyses to be more specific and capture user information requesting data.</a:t>
            </a:r>
          </a:p>
          <a:p>
            <a:pPr marL="0" marR="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5213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14"/>
        <p:cNvGrpSpPr/>
        <p:nvPr/>
      </p:nvGrpSpPr>
      <p:grpSpPr>
        <a:xfrm>
          <a:off x="0" y="0"/>
          <a:ext cx="0" cy="0"/>
          <a:chOff x="0" y="0"/>
          <a:chExt cx="0" cy="0"/>
        </a:xfrm>
      </p:grpSpPr>
    </p:spTree>
    <p:extLst>
      <p:ext uri="{BB962C8B-B14F-4D97-AF65-F5344CB8AC3E}">
        <p14:creationId xmlns:p14="http://schemas.microsoft.com/office/powerpoint/2010/main" val="31526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SIT-TW,</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Oxford, 14-15 Sep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extLst>
      <p:ext uri="{BB962C8B-B14F-4D97-AF65-F5344CB8AC3E}">
        <p14:creationId xmlns:p14="http://schemas.microsoft.com/office/powerpoint/2010/main" val="12155356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sp>
        <p:nvSpPr>
          <p:cNvPr id="128" name="Shape 128"/>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130" name="Shape 130"/>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 sz="1200">
                <a:solidFill>
                  <a:srgbClr val="898989"/>
                </a:solidFill>
                <a:latin typeface="Calibri"/>
                <a:ea typeface="Calibri"/>
                <a:cs typeface="Calibri"/>
                <a:sym typeface="Calibri"/>
              </a:rPr>
              <a:pPr algn="r">
                <a:buClr>
                  <a:srgbClr val="898989"/>
                </a:buClr>
                <a:buSzPct val="25000"/>
                <a:buFont typeface="Calibri"/>
                <a:buNone/>
              </a:pPr>
              <a:t>‹#›</a:t>
            </a:fld>
            <a:endParaRPr lang="en"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54627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628650" y="1825625"/>
            <a:ext cx="7886700"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pPr defTabSz="914400"/>
            <a:endParaRPr/>
          </a:p>
        </p:txBody>
      </p:sp>
      <p:sp>
        <p:nvSpPr>
          <p:cNvPr id="125" name="Shape 125"/>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pPr defTabSz="914400"/>
            <a:endParaRPr>
              <a:solidFill>
                <a:srgbClr val="000000"/>
              </a:solidFill>
            </a:endParaRPr>
          </a:p>
        </p:txBody>
      </p:sp>
      <p:sp>
        <p:nvSpPr>
          <p:cNvPr id="126" name="Shape 126"/>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algn="r" defTabSz="914400" rtl="0">
              <a:buClr>
                <a:srgbClr val="898989"/>
              </a:buClr>
              <a:buSzPct val="25000"/>
              <a:buFont typeface="Calibri"/>
              <a:buNone/>
            </a:pPr>
            <a:fld id="{00000000-1234-1234-1234-123412341234}" type="slidenum">
              <a:rPr lang="en" sz="1200">
                <a:solidFill>
                  <a:srgbClr val="898989"/>
                </a:solidFill>
                <a:latin typeface="Calibri"/>
                <a:ea typeface="Calibri"/>
                <a:cs typeface="Calibri"/>
                <a:sym typeface="Calibri"/>
              </a:rPr>
              <a:pPr algn="r" defTabSz="914400" rtl="0">
                <a:buClr>
                  <a:srgbClr val="898989"/>
                </a:buClr>
                <a:buSzPct val="25000"/>
                <a:buFont typeface="Calibri"/>
                <a:buNone/>
              </a:pPr>
              <a:t>‹#›</a:t>
            </a:fld>
            <a:endParaRPr lang="en"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153563211"/>
      </p:ext>
    </p:extLst>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www.fgdc.gov/amerigeoss/index.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latin typeface="+mj-lt"/>
              </a:rPr>
              <a:t>GEOGLOWS-GEO </a:t>
            </a:r>
            <a:r>
              <a:rPr lang="en-US" sz="3600" b="1" dirty="0" err="1" smtClean="0">
                <a:solidFill>
                  <a:srgbClr val="FFFFFF"/>
                </a:solidFill>
                <a:latin typeface="+mj-lt"/>
              </a:rPr>
              <a:t>GLObal</a:t>
            </a:r>
            <a:r>
              <a:rPr lang="en-US" sz="3600" b="1" dirty="0" smtClean="0">
                <a:solidFill>
                  <a:srgbClr val="FFFFFF"/>
                </a:solidFill>
                <a:latin typeface="+mj-lt"/>
              </a:rPr>
              <a:t> Water Sustainability</a:t>
            </a:r>
            <a:endParaRPr sz="36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GEOGLOWS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a:solidFill>
                  <a:srgbClr val="FFFFFF"/>
                </a:solidFill>
                <a:latin typeface="+mj-lt"/>
                <a:ea typeface="Arial Bold"/>
                <a:cs typeface="Arial Bold"/>
                <a:sym typeface="Arial Bold"/>
              </a:rPr>
              <a:t>Item </a:t>
            </a:r>
            <a:r>
              <a:rPr smtClean="0">
                <a:solidFill>
                  <a:srgbClr val="FFFFFF"/>
                </a:solidFill>
                <a:latin typeface="+mj-lt"/>
                <a:ea typeface="Arial Bold"/>
                <a:cs typeface="Arial Bold"/>
                <a:sym typeface="Arial Bold"/>
              </a:rPr>
              <a:t>#</a:t>
            </a:r>
            <a:r>
              <a:rPr lang="en-US" smtClean="0">
                <a:solidFill>
                  <a:srgbClr val="FFFFFF"/>
                </a:solidFill>
                <a:latin typeface="+mj-lt"/>
                <a:ea typeface="Arial Bold"/>
                <a:cs typeface="Arial Bold"/>
                <a:sym typeface="Arial Bold"/>
              </a:rPr>
              <a:t>2.3</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9643392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1704702" y="431075"/>
            <a:ext cx="5886449" cy="6397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dk1"/>
              </a:solidFill>
              <a:latin typeface="Arial"/>
              <a:ea typeface="Arial"/>
              <a:cs typeface="Arial"/>
              <a:sym typeface="Arial"/>
            </a:endParaRPr>
          </a:p>
        </p:txBody>
      </p:sp>
      <p:sp>
        <p:nvSpPr>
          <p:cNvPr id="347" name="Shape 347"/>
          <p:cNvSpPr txBox="1"/>
          <p:nvPr/>
        </p:nvSpPr>
        <p:spPr>
          <a:xfrm>
            <a:off x="4419600" y="2819400"/>
            <a:ext cx="4495800" cy="3810000"/>
          </a:xfrm>
          <a:prstGeom prst="rect">
            <a:avLst/>
          </a:prstGeom>
          <a:noFill/>
          <a:ln>
            <a:noFill/>
          </a:ln>
        </p:spPr>
        <p:txBody>
          <a:bodyPr lIns="91425" tIns="45700" rIns="91425" bIns="45700" anchor="t" anchorCtr="0">
            <a:noAutofit/>
          </a:bodyPr>
          <a:lstStyle/>
          <a:p>
            <a:pPr algn="l" rtl="0">
              <a:buSzPct val="25000"/>
            </a:pPr>
            <a:r>
              <a:rPr lang="en-US" dirty="0">
                <a:solidFill>
                  <a:schemeClr val="tx1"/>
                </a:solidFill>
              </a:rPr>
              <a:t>GEOGLOWS is a new GEO initiative which received approval from the GEO </a:t>
            </a:r>
            <a:r>
              <a:rPr lang="en-US" dirty="0" err="1">
                <a:solidFill>
                  <a:schemeClr val="tx1"/>
                </a:solidFill>
              </a:rPr>
              <a:t>Programme</a:t>
            </a:r>
            <a:r>
              <a:rPr lang="en-US" dirty="0">
                <a:solidFill>
                  <a:schemeClr val="tx1"/>
                </a:solidFill>
              </a:rPr>
              <a:t> Board in August, 2016.  </a:t>
            </a:r>
            <a:endParaRPr lang="en-US" dirty="0" smtClean="0">
              <a:solidFill>
                <a:schemeClr val="tx1"/>
              </a:solidFill>
            </a:endParaRPr>
          </a:p>
          <a:p>
            <a:pPr algn="l" rtl="0">
              <a:buSzPct val="25000"/>
            </a:pPr>
            <a:endParaRPr lang="en-US" dirty="0">
              <a:solidFill>
                <a:schemeClr val="tx1"/>
              </a:solidFill>
            </a:endParaRPr>
          </a:p>
          <a:p>
            <a:pPr algn="l" rtl="0">
              <a:buSzPct val="25000"/>
            </a:pPr>
            <a:r>
              <a:rPr lang="en-US" dirty="0" smtClean="0">
                <a:solidFill>
                  <a:schemeClr val="tx1"/>
                </a:solidFill>
              </a:rPr>
              <a:t>It </a:t>
            </a:r>
            <a:r>
              <a:rPr lang="en-US" dirty="0">
                <a:solidFill>
                  <a:schemeClr val="tx1"/>
                </a:solidFill>
              </a:rPr>
              <a:t>is a voluntary, international program </a:t>
            </a:r>
            <a:r>
              <a:rPr lang="en-US" dirty="0" smtClean="0">
                <a:solidFill>
                  <a:schemeClr val="tx1"/>
                </a:solidFill>
              </a:rPr>
              <a:t>that currently </a:t>
            </a:r>
            <a:r>
              <a:rPr lang="en-US" dirty="0">
                <a:solidFill>
                  <a:schemeClr val="tx1"/>
                </a:solidFill>
              </a:rPr>
              <a:t>encompasses experts and projects in North America, South America and Europe and is </a:t>
            </a:r>
            <a:r>
              <a:rPr lang="en-US" dirty="0" smtClean="0">
                <a:solidFill>
                  <a:schemeClr val="tx1"/>
                </a:solidFill>
              </a:rPr>
              <a:t>exploring </a:t>
            </a:r>
            <a:r>
              <a:rPr lang="en-US" dirty="0">
                <a:solidFill>
                  <a:schemeClr val="tx1"/>
                </a:solidFill>
              </a:rPr>
              <a:t>linkages in Asia and Africa.</a:t>
            </a:r>
          </a:p>
          <a:p>
            <a:pPr marL="0" marR="0" lvl="0" indent="0" algn="l" rtl="0">
              <a:spcBef>
                <a:spcPts val="0"/>
              </a:spcBef>
              <a:spcAft>
                <a:spcPts val="0"/>
              </a:spcAft>
              <a:buSzPct val="25000"/>
              <a:buNone/>
            </a:pPr>
            <a:endParaRPr lang="en-US"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 b="0" i="0" u="none" strike="noStrike" cap="none" dirty="0" smtClean="0">
                <a:solidFill>
                  <a:schemeClr val="tx1"/>
                </a:solidFill>
                <a:latin typeface="Times New Roman"/>
                <a:ea typeface="Times New Roman"/>
                <a:cs typeface="Times New Roman"/>
                <a:sym typeface="Times New Roman"/>
              </a:rPr>
              <a:t>GEOGLOWS provides </a:t>
            </a:r>
            <a:r>
              <a:rPr lang="en" b="0" i="0" u="none" strike="noStrike" cap="none" dirty="0">
                <a:solidFill>
                  <a:schemeClr val="tx1"/>
                </a:solidFill>
                <a:latin typeface="Times New Roman"/>
                <a:ea typeface="Times New Roman"/>
                <a:cs typeface="Times New Roman"/>
                <a:sym typeface="Times New Roman"/>
              </a:rPr>
              <a:t>a framework for enabling GEO Members to address many of the Water Strategy’s 58 recommendations</a:t>
            </a:r>
            <a:r>
              <a:rPr lang="en" b="0" i="0" u="none" strike="noStrike" cap="none" dirty="0" smtClean="0">
                <a:solidFill>
                  <a:schemeClr val="tx1"/>
                </a:solidFill>
                <a:latin typeface="Times New Roman"/>
                <a:ea typeface="Times New Roman"/>
                <a:cs typeface="Times New Roman"/>
                <a:sym typeface="Times New Roman"/>
              </a:rPr>
              <a:t>.</a:t>
            </a:r>
            <a:endParaRPr lang="en-US" b="0" i="0" u="none" strike="noStrike" cap="none" dirty="0" smtClean="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 b="0" i="0" u="none" strike="noStrike" cap="none" dirty="0">
              <a:solidFill>
                <a:schemeClr val="tx1"/>
              </a:solidFill>
              <a:latin typeface="Times New Roman"/>
              <a:ea typeface="Times New Roman"/>
              <a:cs typeface="Times New Roman"/>
              <a:sym typeface="Times New Roman"/>
            </a:endParaRPr>
          </a:p>
        </p:txBody>
      </p:sp>
      <p:sp>
        <p:nvSpPr>
          <p:cNvPr id="348" name="Shape 348"/>
          <p:cNvSpPr/>
          <p:nvPr/>
        </p:nvSpPr>
        <p:spPr>
          <a:xfrm>
            <a:off x="688" y="66011"/>
            <a:ext cx="34288" cy="188188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349" name="Shape 349"/>
          <p:cNvSpPr txBox="1">
            <a:spLocks noGrp="1"/>
          </p:cNvSpPr>
          <p:nvPr>
            <p:ph type="title" idx="4294967295"/>
          </p:nvPr>
        </p:nvSpPr>
        <p:spPr>
          <a:xfrm>
            <a:off x="1905000" y="220797"/>
            <a:ext cx="5686151" cy="71859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400" b="1" i="0" u="none" strike="noStrike" cap="none">
                <a:solidFill>
                  <a:schemeClr val="bg1"/>
                </a:solidFill>
                <a:latin typeface="Arial"/>
                <a:ea typeface="Arial"/>
                <a:cs typeface="Arial"/>
                <a:sym typeface="Arial"/>
              </a:rPr>
              <a:t>GEOGLOWS and the GEOSS Water Strategy </a:t>
            </a:r>
          </a:p>
        </p:txBody>
      </p:sp>
      <p:sp>
        <p:nvSpPr>
          <p:cNvPr id="350" name="Shape 350"/>
          <p:cNvSpPr txBox="1"/>
          <p:nvPr/>
        </p:nvSpPr>
        <p:spPr>
          <a:xfrm>
            <a:off x="395536" y="1447800"/>
            <a:ext cx="8707519" cy="15696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0" i="0" u="none" strike="noStrike" cap="none">
                <a:solidFill>
                  <a:schemeClr val="tx1"/>
                </a:solidFill>
                <a:latin typeface="Times New Roman"/>
                <a:ea typeface="Times New Roman"/>
                <a:cs typeface="Times New Roman"/>
                <a:sym typeface="Times New Roman"/>
              </a:rPr>
              <a:t>The GEOSS Water Strategy was prepared in 2014 to communicate the capabilities and needs of the GEO Water community to GEO members and the broader community as plans are made for the next phase of GEO. </a:t>
            </a:r>
          </a:p>
        </p:txBody>
      </p:sp>
      <p:pic>
        <p:nvPicPr>
          <p:cNvPr id="351" name="Shape 3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9710" y="3017460"/>
            <a:ext cx="3226878" cy="3684297"/>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6" y="3775665"/>
            <a:ext cx="4800600" cy="1897470"/>
          </a:xfrm>
          <a:prstGeom prst="rect">
            <a:avLst/>
          </a:prstGeom>
        </p:spPr>
      </p:pic>
    </p:spTree>
    <p:extLst>
      <p:ext uri="{BB962C8B-B14F-4D97-AF65-F5344CB8AC3E}">
        <p14:creationId xmlns:p14="http://schemas.microsoft.com/office/powerpoint/2010/main" val="12031905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xit" presetSubtype="0" fill="hold" nodeType="withEffect">
                                  <p:stCondLst>
                                    <p:cond delay="0"/>
                                  </p:stCondLst>
                                  <p:childTnLst>
                                    <p:animEffect transition="out" filter="dissolve">
                                      <p:cBhvr>
                                        <p:cTn id="9" dur="500"/>
                                        <p:tgtEl>
                                          <p:spTgt spid="351"/>
                                        </p:tgtEl>
                                      </p:cBhvr>
                                    </p:animEffect>
                                    <p:set>
                                      <p:cBhvr>
                                        <p:cTn id="10" dur="1" fill="hold">
                                          <p:stCondLst>
                                            <p:cond delay="499"/>
                                          </p:stCondLst>
                                        </p:cTn>
                                        <p:tgtEl>
                                          <p:spTgt spid="3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Shape 517"/>
          <p:cNvSpPr txBox="1">
            <a:spLocks noGrp="1"/>
          </p:cNvSpPr>
          <p:nvPr>
            <p:ph type="body" idx="4294967295"/>
          </p:nvPr>
        </p:nvSpPr>
        <p:spPr>
          <a:xfrm>
            <a:off x="395286" y="1143000"/>
            <a:ext cx="8520113" cy="4825999"/>
          </a:xfrm>
          <a:prstGeom prst="rect">
            <a:avLst/>
          </a:prstGeom>
          <a:noFill/>
          <a:ln>
            <a:noFill/>
          </a:ln>
        </p:spPr>
        <p:txBody>
          <a:bodyPr lIns="91425" tIns="45700" rIns="91425" bIns="45700" anchor="t" anchorCtr="0">
            <a:noAutofit/>
          </a:bodyPr>
          <a:lstStyle/>
          <a:p>
            <a:pPr marL="469900" marR="0" lvl="0" indent="-457200" algn="l" rtl="0">
              <a:lnSpc>
                <a:spcPct val="100000"/>
              </a:lnSpc>
              <a:spcBef>
                <a:spcPts val="0"/>
              </a:spcBef>
              <a:spcAft>
                <a:spcPts val="0"/>
              </a:spcAft>
              <a:buClr>
                <a:schemeClr val="tx1"/>
              </a:buClr>
              <a:buSzPct val="100000"/>
              <a:buFont typeface="+mj-lt"/>
              <a:buAutoNum type="arabicPeriod"/>
            </a:pPr>
            <a:r>
              <a:rPr lang="en" b="0" i="0" u="none" dirty="0">
                <a:solidFill>
                  <a:schemeClr val="tx1"/>
                </a:solidFill>
                <a:latin typeface="Times New Roman"/>
                <a:ea typeface="Times New Roman"/>
                <a:cs typeface="Times New Roman"/>
                <a:sym typeface="Times New Roman"/>
              </a:rPr>
              <a:t>Strengthen capacity to understand </a:t>
            </a:r>
            <a:r>
              <a:rPr lang="en" b="1" i="0" u="none" dirty="0">
                <a:solidFill>
                  <a:schemeClr val="tx1"/>
                </a:solidFill>
                <a:latin typeface="Times New Roman"/>
                <a:ea typeface="Times New Roman"/>
                <a:cs typeface="Times New Roman"/>
                <a:sym typeface="Times New Roman"/>
              </a:rPr>
              <a:t>water data needs </a:t>
            </a:r>
            <a:r>
              <a:rPr lang="en" b="0" i="0" u="none" dirty="0">
                <a:solidFill>
                  <a:schemeClr val="tx1"/>
                </a:solidFill>
                <a:latin typeface="Times New Roman"/>
                <a:ea typeface="Times New Roman"/>
                <a:cs typeface="Times New Roman"/>
                <a:sym typeface="Times New Roman"/>
              </a:rPr>
              <a:t>and develop user-driven applications products from EO data and applications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Engage </a:t>
            </a:r>
            <a:r>
              <a:rPr lang="en" b="1" i="0" u="none" dirty="0">
                <a:solidFill>
                  <a:schemeClr val="tx1"/>
                </a:solidFill>
                <a:latin typeface="Times New Roman"/>
                <a:ea typeface="Times New Roman"/>
                <a:cs typeface="Times New Roman"/>
                <a:sym typeface="Times New Roman"/>
              </a:rPr>
              <a:t>end users and boundary organizations </a:t>
            </a:r>
            <a:r>
              <a:rPr lang="en" b="0" i="0" u="none" dirty="0">
                <a:solidFill>
                  <a:schemeClr val="tx1"/>
                </a:solidFill>
                <a:latin typeface="Times New Roman"/>
                <a:ea typeface="Times New Roman"/>
                <a:cs typeface="Times New Roman"/>
                <a:sym typeface="Times New Roman"/>
              </a:rPr>
              <a:t>to understand needs by region and decision making process and prioritize activities based on vulnerability analyses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1" i="0" u="none" dirty="0">
                <a:solidFill>
                  <a:schemeClr val="tx1"/>
                </a:solidFill>
                <a:latin typeface="Times New Roman"/>
                <a:ea typeface="Times New Roman"/>
                <a:cs typeface="Times New Roman"/>
                <a:sym typeface="Times New Roman"/>
              </a:rPr>
              <a:t>Coordinate and leverage </a:t>
            </a:r>
            <a:r>
              <a:rPr lang="en" b="0" i="0" u="none" dirty="0">
                <a:solidFill>
                  <a:schemeClr val="tx1"/>
                </a:solidFill>
                <a:latin typeface="Times New Roman"/>
                <a:ea typeface="Times New Roman"/>
                <a:cs typeface="Times New Roman"/>
                <a:sym typeface="Times New Roman"/>
              </a:rPr>
              <a:t>GEOGLOWS partners to more effectively provide information and expertise </a:t>
            </a:r>
            <a:r>
              <a:rPr lang="en" b="0" i="0" u="none" dirty="0" smtClean="0">
                <a:solidFill>
                  <a:schemeClr val="tx1"/>
                </a:solidFill>
                <a:latin typeface="Times New Roman"/>
                <a:ea typeface="Times New Roman"/>
                <a:cs typeface="Times New Roman"/>
                <a:sym typeface="Times New Roman"/>
              </a:rPr>
              <a:t>to</a:t>
            </a:r>
            <a:r>
              <a:rPr lang="en-US" b="0" i="0" u="none" dirty="0" smtClean="0">
                <a:solidFill>
                  <a:schemeClr val="tx1"/>
                </a:solidFill>
                <a:latin typeface="Times New Roman"/>
                <a:ea typeface="Times New Roman"/>
                <a:cs typeface="Times New Roman"/>
                <a:sym typeface="Times New Roman"/>
              </a:rPr>
              <a:t> </a:t>
            </a:r>
            <a:r>
              <a:rPr lang="en" b="0" i="0" u="none" dirty="0" smtClean="0">
                <a:solidFill>
                  <a:schemeClr val="tx1"/>
                </a:solidFill>
                <a:latin typeface="Times New Roman"/>
                <a:ea typeface="Times New Roman"/>
                <a:cs typeface="Times New Roman"/>
                <a:sym typeface="Times New Roman"/>
              </a:rPr>
              <a:t>international stakeholder</a:t>
            </a:r>
            <a:r>
              <a:rPr lang="en-US" b="0" i="0" u="none" dirty="0" smtClean="0">
                <a:solidFill>
                  <a:schemeClr val="tx1"/>
                </a:solidFill>
                <a:latin typeface="Times New Roman"/>
                <a:ea typeface="Times New Roman"/>
                <a:cs typeface="Times New Roman"/>
                <a:sym typeface="Times New Roman"/>
              </a:rPr>
              <a:t>s</a:t>
            </a:r>
            <a:r>
              <a:rPr lang="en" b="0" i="0" u="none" dirty="0" smtClean="0">
                <a:solidFill>
                  <a:schemeClr val="tx1"/>
                </a:solidFill>
                <a:latin typeface="Times New Roman"/>
                <a:ea typeface="Times New Roman"/>
                <a:cs typeface="Times New Roman"/>
                <a:sym typeface="Times New Roman"/>
              </a:rPr>
              <a:t> </a:t>
            </a:r>
            <a:r>
              <a:rPr lang="en" b="0" i="0" u="none" dirty="0">
                <a:solidFill>
                  <a:schemeClr val="tx1"/>
                </a:solidFill>
                <a:latin typeface="Times New Roman"/>
                <a:ea typeface="Times New Roman"/>
                <a:cs typeface="Times New Roman"/>
                <a:sym typeface="Times New Roman"/>
              </a:rPr>
              <a:t>and end user communities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1" i="0" u="none" dirty="0">
                <a:solidFill>
                  <a:schemeClr val="tx1"/>
                </a:solidFill>
                <a:latin typeface="Times New Roman"/>
                <a:ea typeface="Times New Roman"/>
                <a:cs typeface="Times New Roman"/>
                <a:sym typeface="Times New Roman"/>
              </a:rPr>
              <a:t>Strengthen </a:t>
            </a:r>
            <a:r>
              <a:rPr lang="en-US" b="1" dirty="0" smtClean="0">
                <a:solidFill>
                  <a:schemeClr val="tx1"/>
                </a:solidFill>
                <a:latin typeface="Times New Roman"/>
                <a:ea typeface="Times New Roman"/>
                <a:cs typeface="Times New Roman"/>
                <a:sym typeface="Times New Roman"/>
              </a:rPr>
              <a:t>global </a:t>
            </a:r>
            <a:r>
              <a:rPr lang="en" b="1" i="0" u="none" dirty="0" smtClean="0">
                <a:solidFill>
                  <a:schemeClr val="tx1"/>
                </a:solidFill>
                <a:latin typeface="Times New Roman"/>
                <a:ea typeface="Times New Roman"/>
                <a:cs typeface="Times New Roman"/>
                <a:sym typeface="Times New Roman"/>
              </a:rPr>
              <a:t>capacity </a:t>
            </a:r>
            <a:r>
              <a:rPr lang="en" b="0" i="0" u="none" dirty="0">
                <a:solidFill>
                  <a:schemeClr val="tx1"/>
                </a:solidFill>
                <a:latin typeface="Times New Roman"/>
                <a:ea typeface="Times New Roman"/>
                <a:cs typeface="Times New Roman"/>
                <a:sym typeface="Times New Roman"/>
              </a:rPr>
              <a:t>to use water EO and science effectively across spatial and temporal scales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Contribute to the assessments of </a:t>
            </a:r>
            <a:r>
              <a:rPr lang="en" b="1" i="0" u="none" dirty="0">
                <a:solidFill>
                  <a:schemeClr val="tx1"/>
                </a:solidFill>
                <a:latin typeface="Times New Roman"/>
                <a:ea typeface="Times New Roman"/>
                <a:cs typeface="Times New Roman"/>
                <a:sym typeface="Times New Roman"/>
              </a:rPr>
              <a:t>impacts of climate change </a:t>
            </a:r>
            <a:r>
              <a:rPr lang="en" b="0" i="0" u="none" dirty="0">
                <a:solidFill>
                  <a:schemeClr val="tx1"/>
                </a:solidFill>
                <a:latin typeface="Times New Roman"/>
                <a:ea typeface="Times New Roman"/>
                <a:cs typeface="Times New Roman"/>
                <a:sym typeface="Times New Roman"/>
              </a:rPr>
              <a:t>with population and economic growth on water resources and their availability, and to inform planning and adaptation activities</a:t>
            </a:r>
          </a:p>
          <a:p>
            <a:pPr marL="469900" marR="0" lvl="0" indent="-457200" algn="l" rtl="0">
              <a:lnSpc>
                <a:spcPct val="80000"/>
              </a:lnSpc>
              <a:spcBef>
                <a:spcPts val="400"/>
              </a:spcBef>
              <a:spcAft>
                <a:spcPts val="0"/>
              </a:spcAft>
              <a:buClr>
                <a:schemeClr val="tx1"/>
              </a:buClr>
              <a:buSzPct val="25000"/>
              <a:buFont typeface="+mj-lt"/>
              <a:buAutoNum type="arabicPeriod"/>
            </a:pPr>
            <a:endParaRPr b="0" i="0" u="none" dirty="0">
              <a:solidFill>
                <a:schemeClr val="tx1"/>
              </a:solidFill>
              <a:latin typeface="Times New Roman"/>
              <a:ea typeface="Times New Roman"/>
              <a:cs typeface="Times New Roman"/>
              <a:sym typeface="Times New Roman"/>
            </a:endParaRPr>
          </a:p>
          <a:p>
            <a:pPr marL="457200" marR="0" lvl="0" indent="-457200" algn="l" rtl="0">
              <a:spcBef>
                <a:spcPts val="0"/>
              </a:spcBef>
              <a:spcAft>
                <a:spcPts val="0"/>
              </a:spcAft>
              <a:buClr>
                <a:schemeClr val="tx1"/>
              </a:buClr>
              <a:buSzPct val="25000"/>
              <a:buFont typeface="+mj-lt"/>
              <a:buAutoNum type="arabicPeriod"/>
            </a:pPr>
            <a:endParaRPr b="0" i="0" u="none" dirty="0">
              <a:solidFill>
                <a:schemeClr val="tx1"/>
              </a:solidFill>
              <a:latin typeface="Times New Roman"/>
              <a:ea typeface="Times New Roman"/>
              <a:cs typeface="Times New Roman"/>
              <a:sym typeface="Times New Roman"/>
            </a:endParaRPr>
          </a:p>
        </p:txBody>
      </p:sp>
      <p:sp>
        <p:nvSpPr>
          <p:cNvPr id="518" name="Shape 518"/>
          <p:cNvSpPr txBox="1"/>
          <p:nvPr/>
        </p:nvSpPr>
        <p:spPr>
          <a:xfrm>
            <a:off x="2957512" y="304800"/>
            <a:ext cx="29718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5FAA"/>
              </a:buClr>
              <a:buSzPct val="25000"/>
              <a:buFont typeface="Arial"/>
              <a:buNone/>
            </a:pPr>
            <a:r>
              <a:rPr lang="en" sz="3200" b="1" i="0" u="none" dirty="0">
                <a:solidFill>
                  <a:schemeClr val="bg1"/>
                </a:solidFill>
                <a:latin typeface="Arial"/>
                <a:ea typeface="Arial"/>
                <a:cs typeface="Arial"/>
                <a:sym typeface="Arial"/>
              </a:rPr>
              <a:t>OBJECTIVES</a:t>
            </a:r>
          </a:p>
        </p:txBody>
      </p:sp>
    </p:spTree>
    <p:extLst>
      <p:ext uri="{BB962C8B-B14F-4D97-AF65-F5344CB8AC3E}">
        <p14:creationId xmlns:p14="http://schemas.microsoft.com/office/powerpoint/2010/main" val="7106253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 calcmode="lin" valueType="num">
                                      <p:cBhvr additive="base">
                                        <p:cTn id="7" dur="500" fill="hold"/>
                                        <p:tgtEl>
                                          <p:spTgt spid="5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7">
                                            <p:txEl>
                                              <p:pRg st="1" end="1"/>
                                            </p:txEl>
                                          </p:spTgt>
                                        </p:tgtEl>
                                        <p:attrNameLst>
                                          <p:attrName>style.visibility</p:attrName>
                                        </p:attrNameLst>
                                      </p:cBhvr>
                                      <p:to>
                                        <p:strVal val="visible"/>
                                      </p:to>
                                    </p:set>
                                    <p:anim calcmode="lin" valueType="num">
                                      <p:cBhvr additive="base">
                                        <p:cTn id="13" dur="500" fill="hold"/>
                                        <p:tgtEl>
                                          <p:spTgt spid="5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7">
                                            <p:txEl>
                                              <p:pRg st="2" end="2"/>
                                            </p:txEl>
                                          </p:spTgt>
                                        </p:tgtEl>
                                        <p:attrNameLst>
                                          <p:attrName>style.visibility</p:attrName>
                                        </p:attrNameLst>
                                      </p:cBhvr>
                                      <p:to>
                                        <p:strVal val="visible"/>
                                      </p:to>
                                    </p:set>
                                    <p:anim calcmode="lin" valueType="num">
                                      <p:cBhvr additive="base">
                                        <p:cTn id="19" dur="500" fill="hold"/>
                                        <p:tgtEl>
                                          <p:spTgt spid="5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7">
                                            <p:txEl>
                                              <p:pRg st="3" end="3"/>
                                            </p:txEl>
                                          </p:spTgt>
                                        </p:tgtEl>
                                        <p:attrNameLst>
                                          <p:attrName>style.visibility</p:attrName>
                                        </p:attrNameLst>
                                      </p:cBhvr>
                                      <p:to>
                                        <p:strVal val="visible"/>
                                      </p:to>
                                    </p:set>
                                    <p:anim calcmode="lin" valueType="num">
                                      <p:cBhvr additive="base">
                                        <p:cTn id="25" dur="500" fill="hold"/>
                                        <p:tgtEl>
                                          <p:spTgt spid="5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7">
                                            <p:txEl>
                                              <p:pRg st="4" end="4"/>
                                            </p:txEl>
                                          </p:spTgt>
                                        </p:tgtEl>
                                        <p:attrNameLst>
                                          <p:attrName>style.visibility</p:attrName>
                                        </p:attrNameLst>
                                      </p:cBhvr>
                                      <p:to>
                                        <p:strVal val="visible"/>
                                      </p:to>
                                    </p:set>
                                    <p:anim calcmode="lin" valueType="num">
                                      <p:cBhvr additive="base">
                                        <p:cTn id="31" dur="500" fill="hold"/>
                                        <p:tgtEl>
                                          <p:spTgt spid="5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p:nvPr/>
        </p:nvSpPr>
        <p:spPr>
          <a:xfrm flipH="1">
            <a:off x="392111" y="1447800"/>
            <a:ext cx="8432800" cy="501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 sz="2400" b="1" i="0" u="none" dirty="0">
                <a:solidFill>
                  <a:schemeClr val="dk1"/>
                </a:solidFill>
                <a:latin typeface="Tahoma"/>
                <a:ea typeface="Tahoma"/>
                <a:cs typeface="Tahoma"/>
                <a:sym typeface="Tahoma"/>
              </a:rPr>
              <a:t>The GEOSS Water Strategy identified areas that need to be strengthened in its implementation.  </a:t>
            </a:r>
            <a:r>
              <a:rPr lang="en" sz="2400" b="1" i="0" u="none" dirty="0" smtClean="0">
                <a:solidFill>
                  <a:schemeClr val="dk1"/>
                </a:solidFill>
                <a:latin typeface="Tahoma"/>
                <a:ea typeface="Tahoma"/>
                <a:cs typeface="Tahoma"/>
                <a:sym typeface="Tahoma"/>
              </a:rPr>
              <a:t>GEOG</a:t>
            </a:r>
            <a:r>
              <a:rPr lang="en-US" sz="2400" b="1" i="0" u="none" dirty="0" smtClean="0">
                <a:solidFill>
                  <a:schemeClr val="dk1"/>
                </a:solidFill>
                <a:latin typeface="Tahoma"/>
                <a:ea typeface="Tahoma"/>
                <a:cs typeface="Tahoma"/>
                <a:sym typeface="Tahoma"/>
              </a:rPr>
              <a:t>LO</a:t>
            </a:r>
            <a:r>
              <a:rPr lang="en" sz="2400" b="1" i="0" u="none" dirty="0" smtClean="0">
                <a:solidFill>
                  <a:schemeClr val="dk1"/>
                </a:solidFill>
                <a:latin typeface="Tahoma"/>
                <a:ea typeface="Tahoma"/>
                <a:cs typeface="Tahoma"/>
                <a:sym typeface="Tahoma"/>
              </a:rPr>
              <a:t>WS </a:t>
            </a:r>
            <a:r>
              <a:rPr lang="en" sz="2400" b="1" i="0" u="none" dirty="0">
                <a:solidFill>
                  <a:schemeClr val="dk1"/>
                </a:solidFill>
                <a:latin typeface="Tahoma"/>
                <a:ea typeface="Tahoma"/>
                <a:cs typeface="Tahoma"/>
                <a:sym typeface="Tahoma"/>
              </a:rPr>
              <a:t>supports the following issues:</a:t>
            </a:r>
          </a:p>
          <a:p>
            <a:pPr marL="0" marR="0" lvl="0" indent="0" algn="l" rtl="0">
              <a:lnSpc>
                <a:spcPct val="100000"/>
              </a:lnSpc>
              <a:spcBef>
                <a:spcPts val="0"/>
              </a:spcBef>
              <a:spcAft>
                <a:spcPts val="0"/>
              </a:spcAft>
              <a:buClr>
                <a:schemeClr val="dk1"/>
              </a:buClr>
              <a:buFont typeface="Calibri"/>
              <a:buNone/>
            </a:pPr>
            <a:endParaRPr sz="2400" b="1" i="0" u="none" dirty="0">
              <a:solidFill>
                <a:schemeClr val="lt2"/>
              </a:solidFill>
              <a:latin typeface="Tahoma"/>
              <a:ea typeface="Tahoma"/>
              <a:cs typeface="Tahoma"/>
              <a:sym typeface="Tahoma"/>
            </a:endParaRPr>
          </a:p>
          <a:p>
            <a:pPr marL="0" marR="0" lvl="0" indent="0" algn="l" rtl="0">
              <a:lnSpc>
                <a:spcPct val="100000"/>
              </a:lnSpc>
              <a:spcBef>
                <a:spcPts val="0"/>
              </a:spcBef>
              <a:spcAft>
                <a:spcPts val="0"/>
              </a:spcAft>
              <a:buClr>
                <a:schemeClr val="lt2"/>
              </a:buClr>
              <a:buSzPct val="100000"/>
            </a:pPr>
            <a:r>
              <a:rPr lang="en-US" sz="2000" b="1" i="1" u="none" dirty="0" smtClean="0">
                <a:solidFill>
                  <a:schemeClr val="tx1"/>
                </a:solidFill>
                <a:latin typeface="Tahoma"/>
                <a:ea typeface="Tahoma"/>
                <a:cs typeface="Tahoma"/>
                <a:sym typeface="Tahoma"/>
              </a:rPr>
              <a:t>1. </a:t>
            </a:r>
            <a:r>
              <a:rPr lang="en" sz="2000" b="1" i="1" u="none" dirty="0" smtClean="0">
                <a:solidFill>
                  <a:schemeClr val="tx1"/>
                </a:solidFill>
                <a:latin typeface="Tahoma"/>
                <a:ea typeface="Tahoma"/>
                <a:cs typeface="Tahoma"/>
                <a:sym typeface="Tahoma"/>
              </a:rPr>
              <a:t>Commitments </a:t>
            </a:r>
            <a:r>
              <a:rPr lang="en" sz="2000" b="1" i="1" u="none" dirty="0">
                <a:solidFill>
                  <a:schemeClr val="tx1"/>
                </a:solidFill>
                <a:latin typeface="Tahoma"/>
                <a:ea typeface="Tahoma"/>
                <a:cs typeface="Tahoma"/>
                <a:sym typeface="Tahoma"/>
              </a:rPr>
              <a:t>for GEO Members and GEO POs are needed to address specific  recommendations</a:t>
            </a:r>
          </a:p>
          <a:p>
            <a:pPr marL="0" marR="0" lvl="0" indent="0" algn="l" rtl="0">
              <a:lnSpc>
                <a:spcPct val="100000"/>
              </a:lnSpc>
              <a:spcBef>
                <a:spcPts val="0"/>
              </a:spcBef>
              <a:spcAft>
                <a:spcPts val="0"/>
              </a:spcAft>
              <a:buClr>
                <a:schemeClr val="lt2"/>
              </a:buClr>
              <a:buSzPct val="25000"/>
              <a:buFont typeface="Tahoma"/>
              <a:buNone/>
            </a:pPr>
            <a:r>
              <a:rPr lang="en" sz="2000" b="0" i="1" u="none" dirty="0" smtClean="0">
                <a:solidFill>
                  <a:srgbClr val="FF0000"/>
                </a:solidFill>
                <a:latin typeface="Tahoma"/>
                <a:ea typeface="Tahoma"/>
                <a:cs typeface="Tahoma"/>
                <a:sym typeface="Tahoma"/>
              </a:rPr>
              <a:t>GEOGLOWS </a:t>
            </a:r>
            <a:r>
              <a:rPr lang="en" sz="2000" b="0" i="1" u="none" dirty="0">
                <a:solidFill>
                  <a:srgbClr val="FF0000"/>
                </a:solidFill>
                <a:latin typeface="Tahoma"/>
                <a:ea typeface="Tahoma"/>
                <a:cs typeface="Tahoma"/>
                <a:sym typeface="Tahoma"/>
              </a:rPr>
              <a:t>provides a framework within which GEO members can coordinate their responses to the GEOSS Water Strategy. </a:t>
            </a:r>
            <a:r>
              <a:rPr lang="en" sz="2000" b="1" i="1" u="none" dirty="0">
                <a:solidFill>
                  <a:srgbClr val="FF0000"/>
                </a:solidFill>
                <a:latin typeface="Tahoma"/>
                <a:ea typeface="Tahoma"/>
                <a:cs typeface="Tahoma"/>
                <a:sym typeface="Tahoma"/>
              </a:rPr>
              <a:t> </a:t>
            </a:r>
          </a:p>
          <a:p>
            <a:pPr marL="0" marR="0" lvl="0" indent="0" algn="l" rtl="0">
              <a:lnSpc>
                <a:spcPct val="100000"/>
              </a:lnSpc>
              <a:spcBef>
                <a:spcPts val="0"/>
              </a:spcBef>
              <a:spcAft>
                <a:spcPts val="0"/>
              </a:spcAft>
              <a:buClr>
                <a:schemeClr val="dk1"/>
              </a:buClr>
              <a:buFont typeface="Calibri"/>
              <a:buNone/>
            </a:pPr>
            <a:endParaRPr sz="2000" b="1" i="1" u="none" dirty="0">
              <a:solidFill>
                <a:schemeClr val="lt2"/>
              </a:solidFill>
              <a:latin typeface="Tahoma"/>
              <a:ea typeface="Tahoma"/>
              <a:cs typeface="Tahoma"/>
              <a:sym typeface="Tahoma"/>
            </a:endParaRPr>
          </a:p>
          <a:p>
            <a:pPr marL="0" marR="0" lvl="0" indent="0" algn="l" rtl="0">
              <a:lnSpc>
                <a:spcPct val="100000"/>
              </a:lnSpc>
              <a:spcBef>
                <a:spcPts val="0"/>
              </a:spcBef>
              <a:spcAft>
                <a:spcPts val="0"/>
              </a:spcAft>
              <a:buClr>
                <a:schemeClr val="lt2"/>
              </a:buClr>
              <a:buSzPct val="25000"/>
              <a:buFont typeface="Tahoma"/>
              <a:buNone/>
            </a:pPr>
            <a:r>
              <a:rPr lang="en" sz="2000" b="1" i="1" u="none" dirty="0">
                <a:solidFill>
                  <a:schemeClr val="tx1"/>
                </a:solidFill>
                <a:latin typeface="Tahoma"/>
                <a:ea typeface="Tahoma"/>
                <a:cs typeface="Tahoma"/>
                <a:sym typeface="Tahoma"/>
              </a:rPr>
              <a:t>2. Strengthen User Engagement through relationships</a:t>
            </a:r>
          </a:p>
          <a:p>
            <a:pPr marL="0" marR="0" lvl="0" indent="0" algn="l" rtl="0">
              <a:lnSpc>
                <a:spcPct val="100000"/>
              </a:lnSpc>
              <a:spcBef>
                <a:spcPts val="0"/>
              </a:spcBef>
              <a:spcAft>
                <a:spcPts val="0"/>
              </a:spcAft>
              <a:buClr>
                <a:schemeClr val="lt2"/>
              </a:buClr>
              <a:buSzPct val="25000"/>
              <a:buFont typeface="Tahoma"/>
              <a:buNone/>
            </a:pPr>
            <a:r>
              <a:rPr lang="en" sz="2000" b="1" i="1" u="none" dirty="0" smtClean="0">
                <a:solidFill>
                  <a:schemeClr val="tx1"/>
                </a:solidFill>
                <a:latin typeface="Tahoma"/>
                <a:ea typeface="Tahoma"/>
                <a:cs typeface="Tahoma"/>
                <a:sym typeface="Tahoma"/>
              </a:rPr>
              <a:t>with </a:t>
            </a:r>
            <a:r>
              <a:rPr lang="en" sz="2000" b="1" i="1" u="none" dirty="0">
                <a:solidFill>
                  <a:schemeClr val="tx1"/>
                </a:solidFill>
                <a:latin typeface="Tahoma"/>
                <a:ea typeface="Tahoma"/>
                <a:cs typeface="Tahoma"/>
                <a:sym typeface="Tahoma"/>
              </a:rPr>
              <a:t>users and product co-design.</a:t>
            </a:r>
          </a:p>
          <a:p>
            <a:pPr marL="0" marR="0" lvl="0" indent="0" algn="l" rtl="0">
              <a:lnSpc>
                <a:spcPct val="100000"/>
              </a:lnSpc>
              <a:spcBef>
                <a:spcPts val="0"/>
              </a:spcBef>
              <a:spcAft>
                <a:spcPts val="0"/>
              </a:spcAft>
              <a:buClr>
                <a:srgbClr val="FF0000"/>
              </a:buClr>
              <a:buSzPct val="25000"/>
              <a:buFont typeface="Tahoma"/>
              <a:buNone/>
            </a:pPr>
            <a:r>
              <a:rPr lang="en" sz="2000" b="0" i="1" u="none" dirty="0">
                <a:solidFill>
                  <a:srgbClr val="FF0000"/>
                </a:solidFill>
                <a:latin typeface="Tahoma"/>
                <a:ea typeface="Tahoma"/>
                <a:cs typeface="Tahoma"/>
                <a:sym typeface="Tahoma"/>
              </a:rPr>
              <a:t>As an example for other GEO Members, </a:t>
            </a:r>
            <a:r>
              <a:rPr lang="en" sz="2000" b="0" i="1" u="none" dirty="0" err="1">
                <a:solidFill>
                  <a:srgbClr val="FF0000"/>
                </a:solidFill>
                <a:latin typeface="Tahoma"/>
                <a:ea typeface="Tahoma"/>
                <a:cs typeface="Tahoma"/>
                <a:sym typeface="Tahoma"/>
              </a:rPr>
              <a:t>AmeriGEOSS</a:t>
            </a:r>
            <a:r>
              <a:rPr lang="en" sz="2000" b="0" i="1" u="none" dirty="0">
                <a:solidFill>
                  <a:srgbClr val="FF0000"/>
                </a:solidFill>
                <a:latin typeface="Tahoma"/>
                <a:ea typeface="Tahoma"/>
                <a:cs typeface="Tahoma"/>
                <a:sym typeface="Tahoma"/>
              </a:rPr>
              <a:t> members </a:t>
            </a:r>
            <a:r>
              <a:rPr lang="en" sz="2000" b="0" i="1" u="none" dirty="0" smtClean="0">
                <a:solidFill>
                  <a:srgbClr val="FF0000"/>
                </a:solidFill>
                <a:latin typeface="Tahoma"/>
                <a:ea typeface="Tahoma"/>
                <a:cs typeface="Tahoma"/>
                <a:sym typeface="Tahoma"/>
              </a:rPr>
              <a:t>will </a:t>
            </a:r>
            <a:r>
              <a:rPr lang="en" sz="2000" b="0" i="1" u="none" dirty="0">
                <a:solidFill>
                  <a:srgbClr val="FF0000"/>
                </a:solidFill>
                <a:latin typeface="Tahoma"/>
                <a:ea typeface="Tahoma"/>
                <a:cs typeface="Tahoma"/>
                <a:sym typeface="Tahoma"/>
              </a:rPr>
              <a:t>develop mechanisms for user interaction.</a:t>
            </a:r>
          </a:p>
          <a:p>
            <a:pPr marL="0" marR="0" lvl="0" indent="0" algn="l" rtl="0">
              <a:lnSpc>
                <a:spcPct val="100000"/>
              </a:lnSpc>
              <a:spcBef>
                <a:spcPts val="0"/>
              </a:spcBef>
              <a:spcAft>
                <a:spcPts val="0"/>
              </a:spcAft>
              <a:buNone/>
            </a:pPr>
            <a:endParaRPr sz="2400" b="0" i="1" u="none" dirty="0">
              <a:solidFill>
                <a:srgbClr val="FF0000"/>
              </a:solidFill>
              <a:latin typeface="Tahoma"/>
              <a:ea typeface="Tahoma"/>
              <a:cs typeface="Tahoma"/>
              <a:sym typeface="Tahoma"/>
            </a:endParaRPr>
          </a:p>
        </p:txBody>
      </p:sp>
      <p:sp>
        <p:nvSpPr>
          <p:cNvPr id="3" name="Shape 518"/>
          <p:cNvSpPr txBox="1"/>
          <p:nvPr/>
        </p:nvSpPr>
        <p:spPr>
          <a:xfrm>
            <a:off x="1905000" y="76200"/>
            <a:ext cx="5562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5FAA"/>
              </a:buClr>
              <a:buSzPct val="25000"/>
              <a:buFont typeface="Arial"/>
              <a:buNone/>
            </a:pPr>
            <a:r>
              <a:rPr lang="en-US" sz="3200" b="1" smtClean="0">
                <a:solidFill>
                  <a:schemeClr val="bg1"/>
                </a:solidFill>
                <a:latin typeface="Arial"/>
                <a:ea typeface="Arial"/>
                <a:cs typeface="Arial"/>
                <a:sym typeface="Arial"/>
              </a:rPr>
              <a:t>GEOSS WATER STRATEGY IMPACTS</a:t>
            </a:r>
            <a:endParaRPr lang="en" sz="3200" b="1" i="0" u="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79936983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3">
                                            <p:txEl>
                                              <p:pRg st="3" end="3"/>
                                            </p:txEl>
                                          </p:spTgt>
                                        </p:tgtEl>
                                        <p:attrNameLst>
                                          <p:attrName>style.visibility</p:attrName>
                                        </p:attrNameLst>
                                      </p:cBhvr>
                                      <p:to>
                                        <p:strVal val="visible"/>
                                      </p:to>
                                    </p:set>
                                    <p:animEffect transition="in" filter="dissolve">
                                      <p:cBhvr>
                                        <p:cTn id="7" dur="500"/>
                                        <p:tgtEl>
                                          <p:spTgt spid="5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3">
                                            <p:txEl>
                                              <p:pRg st="7" end="7"/>
                                            </p:txEl>
                                          </p:spTgt>
                                        </p:tgtEl>
                                        <p:attrNameLst>
                                          <p:attrName>style.visibility</p:attrName>
                                        </p:attrNameLst>
                                      </p:cBhvr>
                                      <p:to>
                                        <p:strVal val="visible"/>
                                      </p:to>
                                    </p:set>
                                    <p:animEffect transition="in" filter="dissolve">
                                      <p:cBhvr>
                                        <p:cTn id="12" dur="500"/>
                                        <p:tgtEl>
                                          <p:spTgt spid="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aphicFrame>
        <p:nvGraphicFramePr>
          <p:cNvPr id="533" name="Shape 533"/>
          <p:cNvGraphicFramePr/>
          <p:nvPr>
            <p:extLst/>
          </p:nvPr>
        </p:nvGraphicFramePr>
        <p:xfrm>
          <a:off x="276225" y="0"/>
          <a:ext cx="8874124" cy="6791970"/>
        </p:xfrm>
        <a:graphic>
          <a:graphicData uri="http://schemas.openxmlformats.org/drawingml/2006/table">
            <a:tbl>
              <a:tblPr>
                <a:noFill/>
              </a:tblPr>
              <a:tblGrid>
                <a:gridCol w="2611726"/>
                <a:gridCol w="3108958"/>
                <a:gridCol w="3153440"/>
              </a:tblGrid>
              <a:tr h="582959">
                <a:tc gridSpan="3">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GEO Global Water Sustainability (GEOGLOWS)</a:t>
                      </a:r>
                    </a:p>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r>
                        <a:rPr lang="en-US" sz="1800" b="0" i="0" u="none" strike="noStrike" cap="none" dirty="0" smtClean="0">
                          <a:solidFill>
                            <a:srgbClr val="000000"/>
                          </a:solidFill>
                          <a:latin typeface="Calibri"/>
                          <a:ea typeface="Calibri"/>
                          <a:cs typeface="Calibri"/>
                          <a:sym typeface="Calibri"/>
                        </a:rPr>
                        <a:t>  </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tr>
              <a:tr h="4583694">
                <a:tc>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1. Enhancing Global Water Sustainable Development</a:t>
                      </a:r>
                    </a:p>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and the SDGs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Scarcity and Access</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Climate Change</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Cold Regions</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Ecosystems and </a:t>
                      </a:r>
                      <a:r>
                        <a:rPr lang="en" sz="1800" b="0" i="0" u="none" strike="noStrike" cap="none" dirty="0" smtClean="0">
                          <a:solidFill>
                            <a:srgbClr val="000000"/>
                          </a:solidFill>
                          <a:latin typeface="Calibri"/>
                          <a:ea typeface="Calibri"/>
                          <a:cs typeface="Calibri"/>
                          <a:sym typeface="Calibri"/>
                        </a:rPr>
                        <a:t>Biodiversity</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a:txBody>
                    <a:bodyPr/>
                    <a:lstStyle/>
                    <a:p>
                      <a:pPr marL="22860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2. Minimizing Basin and Regional Risk</a:t>
                      </a:r>
                    </a:p>
                    <a:p>
                      <a:pPr marL="22860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2860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Integrated Water Prediction</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Floods</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Droughts</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Transboundary Issues (IWRM)</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Land Use Change</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Water-Energy-Food-Environment-Health Nexus</a:t>
                      </a:r>
                    </a:p>
                    <a:p>
                      <a:pPr marL="228600" marR="0" lvl="0" indent="0" algn="ctr" rtl="0">
                        <a:lnSpc>
                          <a:spcPct val="115000"/>
                        </a:lnSpc>
                        <a:spcBef>
                          <a:spcPts val="12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Climate Change Adaptation </a:t>
                      </a: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3. Understanding Essential Water</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Variables (EWV) </a:t>
                      </a:r>
                    </a:p>
                    <a:p>
                      <a:pPr marL="0" marR="0" lvl="0" indent="0" algn="ctr" rtl="0">
                        <a:lnSpc>
                          <a:spcPct val="115000"/>
                        </a:lnSpc>
                        <a:spcBef>
                          <a:spcPts val="0"/>
                        </a:spcBef>
                        <a:spcAft>
                          <a:spcPts val="0"/>
                        </a:spcAft>
                        <a:buClr>
                          <a:schemeClr val="dk1"/>
                        </a:buClr>
                        <a:buSzPct val="25000"/>
                        <a:buFont typeface="Calibri"/>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t>
                      </a:r>
                      <a:r>
                        <a:rPr lang="en" sz="1800" b="0" i="0" u="none" strike="noStrike" cap="none" dirty="0" smtClean="0">
                          <a:solidFill>
                            <a:srgbClr val="000000"/>
                          </a:solidFill>
                          <a:latin typeface="Calibri"/>
                          <a:ea typeface="Calibri"/>
                          <a:cs typeface="Calibri"/>
                          <a:sym typeface="Calibri"/>
                        </a:rPr>
                        <a:t>Quality</a:t>
                      </a:r>
                      <a:endParaRPr lang="en" sz="1800" b="0" i="0" u="none" strike="noStrike" cap="none" dirty="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t>
                      </a:r>
                      <a:r>
                        <a:rPr lang="en" sz="1800" b="0" i="0" u="none" strike="noStrike" cap="none" dirty="0" smtClean="0">
                          <a:solidFill>
                            <a:srgbClr val="000000"/>
                          </a:solidFill>
                          <a:latin typeface="Calibri"/>
                          <a:ea typeface="Calibri"/>
                          <a:cs typeface="Calibri"/>
                          <a:sym typeface="Calibri"/>
                        </a:rPr>
                        <a:t>Use</a:t>
                      </a:r>
                      <a:endParaRPr lang="en-US" sz="1800" b="0" i="0" u="none" strike="noStrike" cap="none" dirty="0" smtClean="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smtClean="0">
                          <a:solidFill>
                            <a:srgbClr val="000000"/>
                          </a:solidFill>
                          <a:latin typeface="Calibri"/>
                          <a:ea typeface="Calibri"/>
                          <a:cs typeface="Calibri"/>
                          <a:sym typeface="Calibri"/>
                        </a:rPr>
                        <a:t>Water </a:t>
                      </a:r>
                      <a:r>
                        <a:rPr lang="en" sz="1800" b="0" i="0" u="none" strike="noStrike" cap="none" dirty="0">
                          <a:solidFill>
                            <a:srgbClr val="000000"/>
                          </a:solidFill>
                          <a:latin typeface="Calibri"/>
                          <a:ea typeface="Calibri"/>
                          <a:cs typeface="Calibri"/>
                          <a:sym typeface="Calibri"/>
                        </a:rPr>
                        <a:t>Cycle Variables (Precipitation, Soil Moisture, Groundwater, Evapotranspiration, Stream Flow, Surface Water Storage (Includes Snow Pack</a:t>
                      </a:r>
                      <a:r>
                        <a:rPr lang="en" sz="1800" b="0" i="0" u="none" strike="noStrike" cap="none" dirty="0" smtClean="0">
                          <a:solidFill>
                            <a:srgbClr val="000000"/>
                          </a:solidFill>
                          <a:latin typeface="Calibri"/>
                          <a:ea typeface="Calibri"/>
                          <a:cs typeface="Calibri"/>
                          <a:sym typeface="Calibri"/>
                        </a:rPr>
                        <a:t>))</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r>
              <a:tr h="1457985">
                <a:tc gridSpan="3">
                  <a:txBody>
                    <a:bodyPr/>
                    <a:lstStyle/>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4. </a:t>
                      </a:r>
                      <a:r>
                        <a:rPr lang="en" sz="1000" b="0" i="0" u="none" strike="noStrike" cap="none" dirty="0">
                          <a:solidFill>
                            <a:srgbClr val="000000"/>
                          </a:solidFill>
                          <a:latin typeface="Calibri"/>
                          <a:ea typeface="Calibri"/>
                          <a:cs typeface="Calibri"/>
                          <a:sym typeface="Calibri"/>
                        </a:rPr>
                        <a:t> </a:t>
                      </a:r>
                      <a:r>
                        <a:rPr lang="en" sz="1800" b="0" i="0" u="none" strike="noStrike" cap="none" dirty="0">
                          <a:solidFill>
                            <a:srgbClr val="000000"/>
                          </a:solidFill>
                          <a:latin typeface="Calibri"/>
                          <a:ea typeface="Calibri"/>
                          <a:cs typeface="Calibri"/>
                          <a:sym typeface="Calibri"/>
                        </a:rPr>
                        <a:t>Earth Observations, Integrated Data Products and Applications, and Tool Development</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5.  Data Sharing, Dissemination of Data, Information, Products, and Knowledge</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6.  User Engagement, Capacity Building and AmeriGEOSS</a:t>
                      </a: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tr>
            </a:tbl>
          </a:graphicData>
        </a:graphic>
      </p:graphicFrame>
      <p:sp>
        <p:nvSpPr>
          <p:cNvPr id="534" name="Shape 534"/>
          <p:cNvSpPr txBox="1"/>
          <p:nvPr/>
        </p:nvSpPr>
        <p:spPr>
          <a:xfrm>
            <a:off x="2720975" y="1825625"/>
            <a:ext cx="12846050" cy="554037"/>
          </a:xfrm>
          <a:prstGeom prst="rect">
            <a:avLst/>
          </a:prstGeom>
          <a:noFill/>
          <a:ln>
            <a:noFill/>
          </a:ln>
        </p:spPr>
        <p:txBody>
          <a:bodyPr lIns="91425" tIns="45700" rIns="91425" bIns="45700" anchor="ctr" anchorCtr="0">
            <a:noAutofit/>
          </a:bodyPr>
          <a:lstStyle/>
          <a:p>
            <a:pPr algn="l" defTabSz="914400" rtl="0">
              <a:buClr>
                <a:srgbClr val="000000"/>
              </a:buClr>
              <a:buFont typeface="Calibri"/>
              <a:buNone/>
            </a:pPr>
            <a:endParaRPr sz="1100">
              <a:solidFill>
                <a:srgbClr val="000000"/>
              </a:solidFill>
              <a:latin typeface="Arial"/>
              <a:ea typeface="Arial"/>
              <a:cs typeface="Arial"/>
              <a:sym typeface="Arial"/>
            </a:endParaRPr>
          </a:p>
          <a:p>
            <a:pPr algn="l" defTabSz="914400" rtl="0"/>
            <a:endParaRPr sz="1100">
              <a:solidFill>
                <a:srgbClr val="000000"/>
              </a:solidFill>
              <a:latin typeface="Arial"/>
              <a:ea typeface="Arial"/>
              <a:cs typeface="Arial"/>
              <a:sym typeface="Arial"/>
            </a:endParaRPr>
          </a:p>
        </p:txBody>
      </p:sp>
      <p:sp>
        <p:nvSpPr>
          <p:cNvPr id="535" name="Shape 535"/>
          <p:cNvSpPr txBox="1"/>
          <p:nvPr/>
        </p:nvSpPr>
        <p:spPr>
          <a:xfrm>
            <a:off x="276225" y="605642"/>
            <a:ext cx="2565400"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6" name="Shape 536"/>
          <p:cNvSpPr txBox="1"/>
          <p:nvPr/>
        </p:nvSpPr>
        <p:spPr>
          <a:xfrm>
            <a:off x="2941636" y="605642"/>
            <a:ext cx="3051175"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7" name="Shape 537"/>
          <p:cNvSpPr txBox="1"/>
          <p:nvPr/>
        </p:nvSpPr>
        <p:spPr>
          <a:xfrm>
            <a:off x="6111875" y="605642"/>
            <a:ext cx="2913061"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8" name="Shape 538"/>
          <p:cNvSpPr txBox="1"/>
          <p:nvPr/>
        </p:nvSpPr>
        <p:spPr>
          <a:xfrm>
            <a:off x="276225" y="5253037"/>
            <a:ext cx="8748712" cy="409575"/>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9" name="Shape 539"/>
          <p:cNvSpPr txBox="1"/>
          <p:nvPr/>
        </p:nvSpPr>
        <p:spPr>
          <a:xfrm>
            <a:off x="276225" y="5849937"/>
            <a:ext cx="8748712" cy="411161"/>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40" name="Shape 540"/>
          <p:cNvSpPr txBox="1"/>
          <p:nvPr/>
        </p:nvSpPr>
        <p:spPr>
          <a:xfrm>
            <a:off x="250825" y="6480175"/>
            <a:ext cx="8774112" cy="409575"/>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47" name="Shape 547"/>
          <p:cNvSpPr txBox="1"/>
          <p:nvPr/>
        </p:nvSpPr>
        <p:spPr>
          <a:xfrm>
            <a:off x="-1371601" y="846138"/>
            <a:ext cx="1660526" cy="1908174"/>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461712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47"/>
                                        </p:tgtEl>
                                      </p:cBhvr>
                                    </p:animEffect>
                                    <p:set>
                                      <p:cBhvr>
                                        <p:cTn id="7" dur="1" fill="hold">
                                          <p:stCondLst>
                                            <p:cond delay="500"/>
                                          </p:stCondLst>
                                        </p:cTn>
                                        <p:tgtEl>
                                          <p:spTgt spid="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6-10-25 at 10.28.19 AM.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t="506" b="506"/>
          <a:stretch>
            <a:fillRect/>
          </a:stretch>
        </p:blipFill>
        <p:spPr>
          <a:xfrm>
            <a:off x="0" y="1600200"/>
            <a:ext cx="8153400" cy="4724400"/>
          </a:xfrm>
          <a:prstGeom prst="rect">
            <a:avLst/>
          </a:prstGeom>
        </p:spPr>
      </p:pic>
      <p:sp>
        <p:nvSpPr>
          <p:cNvPr id="4" name="Content Placeholder 3"/>
          <p:cNvSpPr>
            <a:spLocks noGrp="1"/>
          </p:cNvSpPr>
          <p:nvPr>
            <p:ph sz="quarter" idx="4294967295"/>
          </p:nvPr>
        </p:nvSpPr>
        <p:spPr>
          <a:xfrm>
            <a:off x="2133600" y="76200"/>
            <a:ext cx="5410200" cy="533400"/>
          </a:xfrm>
          <a:prstGeom prst="rect">
            <a:avLst/>
          </a:prstGeom>
        </p:spPr>
        <p:txBody>
          <a:bodyPr/>
          <a:lstStyle/>
          <a:p>
            <a:pPr marL="0" indent="0">
              <a:buNone/>
            </a:pPr>
            <a:r>
              <a:rPr lang="en-US" sz="2800" dirty="0" smtClean="0">
                <a:solidFill>
                  <a:schemeClr val="bg1"/>
                </a:solidFill>
              </a:rPr>
              <a:t>Coordination </a:t>
            </a:r>
            <a:r>
              <a:rPr lang="en-US" sz="2800" smtClean="0">
                <a:solidFill>
                  <a:schemeClr val="bg1"/>
                </a:solidFill>
              </a:rPr>
              <a:t>Effort </a:t>
            </a:r>
          </a:p>
          <a:p>
            <a:pPr marL="0" indent="0">
              <a:buNone/>
            </a:pPr>
            <a:r>
              <a:rPr lang="en-US" sz="2800" dirty="0" smtClean="0">
                <a:solidFill>
                  <a:schemeClr val="bg1"/>
                </a:solidFill>
              </a:rPr>
              <a:t>GEO - CEOS</a:t>
            </a:r>
            <a:endParaRPr lang="en-US" sz="2800" dirty="0">
              <a:solidFill>
                <a:schemeClr val="bg1"/>
              </a:solidFill>
            </a:endParaRPr>
          </a:p>
        </p:txBody>
      </p:sp>
      <p:sp>
        <p:nvSpPr>
          <p:cNvPr id="6" name="TextBox 5"/>
          <p:cNvSpPr txBox="1"/>
          <p:nvPr/>
        </p:nvSpPr>
        <p:spPr>
          <a:xfrm>
            <a:off x="3048000" y="6477000"/>
            <a:ext cx="5181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dirty="0">
                <a:latin typeface="Calibri" charset="0"/>
                <a:hlinkClick r:id="rId4"/>
              </a:rPr>
              <a:t>https://www.fgdc.gov/amerigeoss/index.html#</a:t>
            </a:r>
            <a:endParaRPr lang="en-US" dirty="0">
              <a:latin typeface="Calibri" charset="0"/>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958700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02013"/>
            <a:ext cx="4038600" cy="57213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90600"/>
            <a:ext cx="4141694" cy="5867400"/>
          </a:xfrm>
          <a:prstGeom prst="rect">
            <a:avLst/>
          </a:prstGeom>
        </p:spPr>
      </p:pic>
      <p:sp>
        <p:nvSpPr>
          <p:cNvPr id="5" name="Shape 518"/>
          <p:cNvSpPr txBox="1"/>
          <p:nvPr/>
        </p:nvSpPr>
        <p:spPr>
          <a:xfrm>
            <a:off x="1905000" y="76200"/>
            <a:ext cx="5562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5FAA"/>
              </a:buClr>
              <a:buSzPct val="25000"/>
              <a:buFont typeface="Arial"/>
              <a:buNone/>
            </a:pPr>
            <a:r>
              <a:rPr lang="en-US" sz="3200" b="1" dirty="0" smtClean="0">
                <a:solidFill>
                  <a:schemeClr val="bg1"/>
                </a:solidFill>
                <a:latin typeface="Arial"/>
                <a:ea typeface="Arial"/>
                <a:cs typeface="Arial"/>
                <a:sym typeface="Arial"/>
              </a:rPr>
              <a:t>2016 GEO Plenary</a:t>
            </a:r>
          </a:p>
          <a:p>
            <a:pPr marL="0" marR="0" lvl="0" indent="0" algn="ctr" rtl="0">
              <a:lnSpc>
                <a:spcPct val="100000"/>
              </a:lnSpc>
              <a:spcBef>
                <a:spcPts val="0"/>
              </a:spcBef>
              <a:spcAft>
                <a:spcPts val="0"/>
              </a:spcAft>
              <a:buClr>
                <a:srgbClr val="005FAA"/>
              </a:buClr>
              <a:buSzPct val="25000"/>
              <a:buFont typeface="Arial"/>
              <a:buNone/>
            </a:pPr>
            <a:r>
              <a:rPr lang="en-US" sz="3200" b="1" dirty="0" smtClean="0">
                <a:solidFill>
                  <a:schemeClr val="bg1"/>
                </a:solidFill>
                <a:latin typeface="Arial"/>
                <a:ea typeface="Arial"/>
                <a:cs typeface="Arial"/>
                <a:sym typeface="Arial"/>
              </a:rPr>
              <a:t>GEOGLOWS Side Meeting </a:t>
            </a:r>
            <a:endParaRPr lang="en" sz="3200" b="1" i="0" u="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9488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447800"/>
            <a:ext cx="5257800" cy="5324535"/>
          </a:xfrm>
          <a:prstGeom prst="rect">
            <a:avLst/>
          </a:prstGeom>
        </p:spPr>
        <p:txBody>
          <a:bodyPr wrap="square">
            <a:spAutoFit/>
          </a:bodyPr>
          <a:lstStyle/>
          <a:p>
            <a:r>
              <a:rPr lang="en-US" sz="2000" b="1" u="sng" dirty="0">
                <a:solidFill>
                  <a:schemeClr val="tx1"/>
                </a:solidFill>
              </a:rPr>
              <a:t>Collaborating organizations include:</a:t>
            </a:r>
          </a:p>
          <a:p>
            <a:pPr marL="342900" lvl="0" indent="-342900">
              <a:buFont typeface="Arial" charset="0"/>
              <a:buChar char="•"/>
            </a:pPr>
            <a:r>
              <a:rPr lang="en-US" sz="1600" dirty="0">
                <a:solidFill>
                  <a:schemeClr val="tx1"/>
                </a:solidFill>
              </a:rPr>
              <a:t>CIMH (Caribbean Institute for Meteorology and Hydrology) - Barbados </a:t>
            </a:r>
          </a:p>
          <a:p>
            <a:pPr marL="342900" lvl="0" indent="-342900">
              <a:buFont typeface="Arial" charset="0"/>
              <a:buChar char="•"/>
            </a:pPr>
            <a:r>
              <a:rPr lang="en-US" sz="1600" dirty="0">
                <a:solidFill>
                  <a:schemeClr val="tx1"/>
                </a:solidFill>
              </a:rPr>
              <a:t>CIRMAG (Centro de </a:t>
            </a:r>
            <a:r>
              <a:rPr lang="en-US" sz="1600" dirty="0" err="1">
                <a:solidFill>
                  <a:schemeClr val="tx1"/>
                </a:solidFill>
              </a:rPr>
              <a:t>Investigación</a:t>
            </a:r>
            <a:r>
              <a:rPr lang="en-US" sz="1600" dirty="0">
                <a:solidFill>
                  <a:schemeClr val="tx1"/>
                </a:solidFill>
              </a:rPr>
              <a:t> </a:t>
            </a:r>
            <a:r>
              <a:rPr lang="en-US" sz="1600" dirty="0" err="1">
                <a:solidFill>
                  <a:schemeClr val="tx1"/>
                </a:solidFill>
              </a:rPr>
              <a:t>Científica</a:t>
            </a:r>
            <a:r>
              <a:rPr lang="en-US" sz="1600" dirty="0">
                <a:solidFill>
                  <a:schemeClr val="tx1"/>
                </a:solidFill>
              </a:rPr>
              <a:t> del Rio Magdalena) – Colombia</a:t>
            </a:r>
          </a:p>
          <a:p>
            <a:pPr marL="342900" lvl="0" indent="-342900">
              <a:buFont typeface="Arial" charset="0"/>
              <a:buChar char="•"/>
            </a:pPr>
            <a:r>
              <a:rPr lang="en-US" sz="1600" dirty="0" err="1">
                <a:solidFill>
                  <a:schemeClr val="tx1"/>
                </a:solidFill>
              </a:rPr>
              <a:t>Deltares</a:t>
            </a:r>
            <a:r>
              <a:rPr lang="en-US" sz="1600" dirty="0">
                <a:solidFill>
                  <a:schemeClr val="tx1"/>
                </a:solidFill>
              </a:rPr>
              <a:t> – the Netherlands</a:t>
            </a:r>
          </a:p>
          <a:p>
            <a:pPr marL="342900" lvl="0" indent="-342900">
              <a:buFont typeface="Arial" charset="0"/>
              <a:buChar char="•"/>
            </a:pPr>
            <a:r>
              <a:rPr lang="en-US" sz="1600" dirty="0">
                <a:solidFill>
                  <a:schemeClr val="tx1"/>
                </a:solidFill>
              </a:rPr>
              <a:t>EC (Environment Canada) – Canada</a:t>
            </a:r>
          </a:p>
          <a:p>
            <a:pPr marL="342900" lvl="0" indent="-342900">
              <a:buFont typeface="Arial" charset="0"/>
              <a:buChar char="•"/>
            </a:pPr>
            <a:r>
              <a:rPr lang="en-US" sz="1600" dirty="0">
                <a:solidFill>
                  <a:schemeClr val="tx1"/>
                </a:solidFill>
              </a:rPr>
              <a:t>ENAP (</a:t>
            </a:r>
            <a:r>
              <a:rPr lang="en-US" sz="1600" dirty="0" err="1">
                <a:solidFill>
                  <a:schemeClr val="tx1"/>
                </a:solidFill>
              </a:rPr>
              <a:t>Escuela</a:t>
            </a:r>
            <a:r>
              <a:rPr lang="en-US" sz="1600" dirty="0">
                <a:solidFill>
                  <a:schemeClr val="tx1"/>
                </a:solidFill>
              </a:rPr>
              <a:t> Naval Almirante Padilla) – Colombia</a:t>
            </a:r>
          </a:p>
          <a:p>
            <a:pPr marL="342900" lvl="0" indent="-342900">
              <a:buFont typeface="Arial" charset="0"/>
              <a:buChar char="•"/>
            </a:pPr>
            <a:r>
              <a:rPr lang="en-GB" sz="1600" dirty="0">
                <a:solidFill>
                  <a:schemeClr val="tx1"/>
                </a:solidFill>
              </a:rPr>
              <a:t>Federal Institute of Hydrology</a:t>
            </a:r>
            <a:r>
              <a:rPr lang="en-US" sz="1600" dirty="0">
                <a:solidFill>
                  <a:schemeClr val="tx1"/>
                </a:solidFill>
              </a:rPr>
              <a:t>  - Germany</a:t>
            </a:r>
          </a:p>
          <a:p>
            <a:pPr marL="342900" lvl="0" indent="-342900">
              <a:buFont typeface="Arial" charset="0"/>
              <a:buChar char="•"/>
            </a:pPr>
            <a:r>
              <a:rPr lang="en-US" sz="1600" dirty="0">
                <a:solidFill>
                  <a:schemeClr val="tx1"/>
                </a:solidFill>
              </a:rPr>
              <a:t>IMN (</a:t>
            </a:r>
            <a:r>
              <a:rPr lang="en-US" sz="1600" dirty="0" err="1">
                <a:solidFill>
                  <a:schemeClr val="tx1"/>
                </a:solidFill>
              </a:rPr>
              <a:t>Instituto</a:t>
            </a:r>
            <a:r>
              <a:rPr lang="en-US" sz="1600" dirty="0">
                <a:solidFill>
                  <a:schemeClr val="tx1"/>
                </a:solidFill>
              </a:rPr>
              <a:t> </a:t>
            </a:r>
            <a:r>
              <a:rPr lang="en-US" sz="1600" dirty="0" err="1">
                <a:solidFill>
                  <a:schemeClr val="tx1"/>
                </a:solidFill>
              </a:rPr>
              <a:t>Meteorológico</a:t>
            </a:r>
            <a:r>
              <a:rPr lang="en-US" sz="1600" dirty="0">
                <a:solidFill>
                  <a:schemeClr val="tx1"/>
                </a:solidFill>
              </a:rPr>
              <a:t> Nacional) – Costa Rica</a:t>
            </a:r>
          </a:p>
          <a:p>
            <a:pPr marL="342900" lvl="0" indent="-342900">
              <a:buFont typeface="Arial" charset="0"/>
              <a:buChar char="•"/>
            </a:pPr>
            <a:r>
              <a:rPr lang="en-US" sz="1600" dirty="0">
                <a:solidFill>
                  <a:schemeClr val="tx1"/>
                </a:solidFill>
              </a:rPr>
              <a:t>INPE (</a:t>
            </a:r>
            <a:r>
              <a:rPr lang="en-US" sz="1600" dirty="0" err="1">
                <a:solidFill>
                  <a:schemeClr val="tx1"/>
                </a:solidFill>
              </a:rPr>
              <a:t>Instituto</a:t>
            </a:r>
            <a:r>
              <a:rPr lang="en-US" sz="1600" dirty="0">
                <a:solidFill>
                  <a:schemeClr val="tx1"/>
                </a:solidFill>
              </a:rPr>
              <a:t> Nacional de </a:t>
            </a:r>
            <a:r>
              <a:rPr lang="en-US" sz="1600" dirty="0" err="1">
                <a:solidFill>
                  <a:schemeClr val="tx1"/>
                </a:solidFill>
              </a:rPr>
              <a:t>Pesquisas</a:t>
            </a:r>
            <a:r>
              <a:rPr lang="en-US" sz="1600" dirty="0">
                <a:solidFill>
                  <a:schemeClr val="tx1"/>
                </a:solidFill>
              </a:rPr>
              <a:t> </a:t>
            </a:r>
            <a:r>
              <a:rPr lang="en-US" sz="1600" dirty="0" err="1">
                <a:solidFill>
                  <a:schemeClr val="tx1"/>
                </a:solidFill>
              </a:rPr>
              <a:t>Espaciais</a:t>
            </a:r>
            <a:r>
              <a:rPr lang="en-US" sz="1600" dirty="0">
                <a:solidFill>
                  <a:schemeClr val="tx1"/>
                </a:solidFill>
              </a:rPr>
              <a:t>) - Brazil </a:t>
            </a:r>
          </a:p>
          <a:p>
            <a:pPr marL="342900" lvl="0" indent="-342900">
              <a:buFont typeface="Arial" charset="0"/>
              <a:buChar char="•"/>
            </a:pPr>
            <a:r>
              <a:rPr lang="en-US" sz="1600" dirty="0">
                <a:solidFill>
                  <a:schemeClr val="tx1"/>
                </a:solidFill>
              </a:rPr>
              <a:t>MARN (</a:t>
            </a:r>
            <a:r>
              <a:rPr lang="en-US" sz="1600" dirty="0" err="1">
                <a:solidFill>
                  <a:schemeClr val="tx1"/>
                </a:solidFill>
              </a:rPr>
              <a:t>Ministerio</a:t>
            </a:r>
            <a:r>
              <a:rPr lang="en-US" sz="1600" dirty="0">
                <a:solidFill>
                  <a:schemeClr val="tx1"/>
                </a:solidFill>
              </a:rPr>
              <a:t> de Medio </a:t>
            </a:r>
            <a:r>
              <a:rPr lang="en-US" sz="1600" dirty="0" err="1">
                <a:solidFill>
                  <a:schemeClr val="tx1"/>
                </a:solidFill>
              </a:rPr>
              <a:t>Ambiente</a:t>
            </a:r>
            <a:r>
              <a:rPr lang="en-US" sz="1600" dirty="0">
                <a:solidFill>
                  <a:schemeClr val="tx1"/>
                </a:solidFill>
              </a:rPr>
              <a:t> y </a:t>
            </a:r>
            <a:r>
              <a:rPr lang="en-US" sz="1600" dirty="0" err="1">
                <a:solidFill>
                  <a:schemeClr val="tx1"/>
                </a:solidFill>
              </a:rPr>
              <a:t>Recursos</a:t>
            </a:r>
            <a:r>
              <a:rPr lang="en-US" sz="1600" dirty="0">
                <a:solidFill>
                  <a:schemeClr val="tx1"/>
                </a:solidFill>
              </a:rPr>
              <a:t> </a:t>
            </a:r>
            <a:r>
              <a:rPr lang="en-US" sz="1600" dirty="0" err="1">
                <a:solidFill>
                  <a:schemeClr val="tx1"/>
                </a:solidFill>
              </a:rPr>
              <a:t>Naturales</a:t>
            </a:r>
            <a:r>
              <a:rPr lang="en-US" sz="1600" dirty="0">
                <a:solidFill>
                  <a:schemeClr val="tx1"/>
                </a:solidFill>
              </a:rPr>
              <a:t>) – El Salvador</a:t>
            </a:r>
          </a:p>
          <a:p>
            <a:pPr marL="342900" lvl="0" indent="-342900">
              <a:buFont typeface="Arial" charset="0"/>
              <a:buChar char="•"/>
            </a:pPr>
            <a:r>
              <a:rPr lang="en-US" sz="1600" dirty="0">
                <a:solidFill>
                  <a:schemeClr val="tx1"/>
                </a:solidFill>
              </a:rPr>
              <a:t>SENARA (Costa Rica’s National Service of Underground Water, Irrigation and Drainage)– Costa Rica</a:t>
            </a:r>
          </a:p>
          <a:p>
            <a:pPr marL="342900" lvl="0" indent="-342900">
              <a:buFont typeface="Arial" charset="0"/>
              <a:buChar char="•"/>
            </a:pPr>
            <a:r>
              <a:rPr lang="en-US" sz="1600" dirty="0">
                <a:solidFill>
                  <a:schemeClr val="tx1"/>
                </a:solidFill>
              </a:rPr>
              <a:t>SEMARNAT (Mexican Secretariat of the Environment and Natural Resources) - Mexico</a:t>
            </a:r>
          </a:p>
          <a:p>
            <a:pPr marL="342900" lvl="0" indent="-342900">
              <a:buFont typeface="Arial" charset="0"/>
              <a:buChar char="•"/>
            </a:pPr>
            <a:r>
              <a:rPr lang="en-US" sz="1600" dirty="0">
                <a:solidFill>
                  <a:schemeClr val="tx1"/>
                </a:solidFill>
              </a:rPr>
              <a:t>UBY (University of Brigham Young) – USA</a:t>
            </a:r>
          </a:p>
          <a:p>
            <a:pPr marL="342900" lvl="0" indent="-342900">
              <a:buFont typeface="Arial" charset="0"/>
              <a:buChar char="•"/>
            </a:pPr>
            <a:r>
              <a:rPr lang="en-US" sz="1600" dirty="0">
                <a:solidFill>
                  <a:schemeClr val="tx1"/>
                </a:solidFill>
              </a:rPr>
              <a:t>UNAL (Universidad Nacional de Colombia)</a:t>
            </a:r>
            <a:endParaRPr lang="en-US" sz="1600" u="none" strike="noStrike" dirty="0">
              <a:solidFill>
                <a:schemeClr val="tx1"/>
              </a:solidFill>
              <a:effectLst/>
            </a:endParaRPr>
          </a:p>
        </p:txBody>
      </p:sp>
      <p:sp>
        <p:nvSpPr>
          <p:cNvPr id="4" name="TextBox 3"/>
          <p:cNvSpPr txBox="1"/>
          <p:nvPr/>
        </p:nvSpPr>
        <p:spPr>
          <a:xfrm>
            <a:off x="609600" y="5791200"/>
            <a:ext cx="2599428"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000" b="1" dirty="0"/>
              <a:t>Q</a:t>
            </a:r>
            <a:r>
              <a:rPr kumimoji="0" lang="en-US" sz="4000" b="1" i="0" u="none" strike="noStrike" cap="none" spc="0" normalizeH="0" baseline="0" dirty="0" smtClean="0">
                <a:ln>
                  <a:noFill/>
                </a:ln>
                <a:solidFill>
                  <a:srgbClr val="002569"/>
                </a:solidFill>
                <a:effectLst/>
                <a:uFillTx/>
              </a:rPr>
              <a:t>uestions</a:t>
            </a:r>
            <a:endParaRPr kumimoji="0" lang="en-US" sz="4000" b="1" i="0" u="none" strike="noStrike" cap="none" spc="0" normalizeH="0" baseline="0" dirty="0">
              <a:ln>
                <a:noFill/>
              </a:ln>
              <a:solidFill>
                <a:srgbClr val="002569"/>
              </a:solidFill>
              <a:effectLst/>
              <a:uFillTx/>
            </a:endParaRPr>
          </a:p>
        </p:txBody>
      </p:sp>
      <p:sp>
        <p:nvSpPr>
          <p:cNvPr id="6" name="TextBox 5"/>
          <p:cNvSpPr txBox="1"/>
          <p:nvPr/>
        </p:nvSpPr>
        <p:spPr>
          <a:xfrm>
            <a:off x="990600" y="1981200"/>
            <a:ext cx="923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7" name="Rectangle 6"/>
          <p:cNvSpPr/>
          <p:nvPr/>
        </p:nvSpPr>
        <p:spPr>
          <a:xfrm>
            <a:off x="76200" y="1447800"/>
            <a:ext cx="3886200" cy="4201150"/>
          </a:xfrm>
          <a:prstGeom prst="rect">
            <a:avLst/>
          </a:prstGeom>
        </p:spPr>
        <p:txBody>
          <a:bodyPr wrap="square">
            <a:spAutoFit/>
          </a:bodyPr>
          <a:lstStyle/>
          <a:p>
            <a:pPr marL="0" marR="0">
              <a:lnSpc>
                <a:spcPct val="115000"/>
              </a:lnSpc>
              <a:spcBef>
                <a:spcPts val="0"/>
              </a:spcBef>
              <a:spcAft>
                <a:spcPts val="0"/>
              </a:spcAft>
            </a:pPr>
            <a:r>
              <a:rPr lang="en-US" sz="2000" b="1" u="sng" dirty="0">
                <a:solidFill>
                  <a:schemeClr val="tx1"/>
                </a:solidFill>
                <a:latin typeface="Arial" charset="0"/>
                <a:ea typeface="Arial" charset="0"/>
                <a:cs typeface="Arial" charset="0"/>
              </a:rPr>
              <a:t>Organizations which are currently leading GEOGLOWS include:</a:t>
            </a:r>
          </a:p>
          <a:p>
            <a:pPr marL="342900" marR="0" lvl="0" indent="-342900">
              <a:spcBef>
                <a:spcPts val="0"/>
              </a:spcBef>
              <a:spcAft>
                <a:spcPts val="0"/>
              </a:spcAft>
              <a:buFont typeface="Arial" charset="0"/>
              <a:buChar char="●"/>
            </a:pPr>
            <a:r>
              <a:rPr lang="en-US" dirty="0" smtClean="0">
                <a:solidFill>
                  <a:schemeClr val="tx1"/>
                </a:solidFill>
                <a:latin typeface="Arial" charset="0"/>
                <a:ea typeface="Arial" charset="0"/>
                <a:cs typeface="Arial" charset="0"/>
              </a:rPr>
              <a:t>NOAA </a:t>
            </a:r>
            <a:r>
              <a:rPr lang="en-US" dirty="0">
                <a:solidFill>
                  <a:schemeClr val="tx1"/>
                </a:solidFill>
                <a:latin typeface="Arial" charset="0"/>
                <a:ea typeface="Arial" charset="0"/>
                <a:cs typeface="Arial" charset="0"/>
              </a:rPr>
              <a:t>(National Oceanic and Atmospheric Administration) – </a:t>
            </a:r>
            <a:r>
              <a:rPr lang="en-US" dirty="0" smtClean="0">
                <a:solidFill>
                  <a:schemeClr val="tx1"/>
                </a:solidFill>
                <a:latin typeface="Arial" charset="0"/>
                <a:ea typeface="Arial" charset="0"/>
                <a:cs typeface="Arial" charset="0"/>
              </a:rPr>
              <a:t>USA</a:t>
            </a:r>
          </a:p>
          <a:p>
            <a:pPr marL="342900" indent="-342900">
              <a:buFont typeface="Arial" charset="0"/>
              <a:buChar char="●"/>
            </a:pPr>
            <a:r>
              <a:rPr lang="en-US" dirty="0">
                <a:solidFill>
                  <a:schemeClr val="tx1"/>
                </a:solidFill>
                <a:latin typeface="Arial" charset="0"/>
                <a:ea typeface="Arial" charset="0"/>
                <a:cs typeface="Arial" charset="0"/>
              </a:rPr>
              <a:t>NASA (National Aeronautics and Space Administration) – </a:t>
            </a:r>
            <a:r>
              <a:rPr lang="en-US" dirty="0" smtClean="0">
                <a:solidFill>
                  <a:schemeClr val="tx1"/>
                </a:solidFill>
                <a:latin typeface="Arial" charset="0"/>
                <a:ea typeface="Arial" charset="0"/>
                <a:cs typeface="Arial" charset="0"/>
              </a:rPr>
              <a:t>USA</a:t>
            </a:r>
            <a:endParaRPr lang="en-US" dirty="0">
              <a:solidFill>
                <a:schemeClr val="tx1"/>
              </a:solidFill>
              <a:latin typeface="Arial" charset="0"/>
              <a:ea typeface="Arial" charset="0"/>
              <a:cs typeface="Arial" charset="0"/>
            </a:endParaRP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USGS (United States Geological Survey) – USA</a:t>
            </a: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IDEAM (</a:t>
            </a:r>
            <a:r>
              <a:rPr lang="en-US" dirty="0" err="1">
                <a:solidFill>
                  <a:schemeClr val="tx1"/>
                </a:solidFill>
                <a:latin typeface="Arial" charset="0"/>
                <a:ea typeface="Arial" charset="0"/>
                <a:cs typeface="Arial" charset="0"/>
              </a:rPr>
              <a:t>Instituto</a:t>
            </a:r>
            <a:r>
              <a:rPr lang="en-US" dirty="0">
                <a:solidFill>
                  <a:schemeClr val="tx1"/>
                </a:solidFill>
                <a:latin typeface="Arial" charset="0"/>
                <a:ea typeface="Arial" charset="0"/>
                <a:cs typeface="Arial" charset="0"/>
              </a:rPr>
              <a:t> de </a:t>
            </a:r>
            <a:r>
              <a:rPr lang="en-US" dirty="0" err="1">
                <a:solidFill>
                  <a:schemeClr val="tx1"/>
                </a:solidFill>
                <a:latin typeface="Arial" charset="0"/>
                <a:ea typeface="Arial" charset="0"/>
                <a:cs typeface="Arial" charset="0"/>
              </a:rPr>
              <a:t>Desarrollo</a:t>
            </a:r>
            <a:r>
              <a:rPr lang="en-US" dirty="0">
                <a:solidFill>
                  <a:schemeClr val="tx1"/>
                </a:solidFill>
                <a:latin typeface="Arial" charset="0"/>
                <a:ea typeface="Arial" charset="0"/>
                <a:cs typeface="Arial" charset="0"/>
              </a:rPr>
              <a:t> del </a:t>
            </a:r>
            <a:r>
              <a:rPr lang="en-US" dirty="0" err="1">
                <a:solidFill>
                  <a:schemeClr val="tx1"/>
                </a:solidFill>
                <a:latin typeface="Arial" charset="0"/>
                <a:ea typeface="Arial" charset="0"/>
                <a:cs typeface="Arial" charset="0"/>
              </a:rPr>
              <a:t>Ambiente</a:t>
            </a:r>
            <a:r>
              <a:rPr lang="en-US" dirty="0">
                <a:solidFill>
                  <a:schemeClr val="tx1"/>
                </a:solidFill>
                <a:latin typeface="Arial" charset="0"/>
                <a:ea typeface="Arial" charset="0"/>
                <a:cs typeface="Arial" charset="0"/>
              </a:rPr>
              <a:t>) – Colombia</a:t>
            </a: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JRC </a:t>
            </a:r>
            <a:r>
              <a:rPr lang="en-US" dirty="0" smtClean="0">
                <a:solidFill>
                  <a:schemeClr val="tx1"/>
                </a:solidFill>
                <a:latin typeface="Arial" charset="0"/>
                <a:ea typeface="Arial" charset="0"/>
                <a:cs typeface="Arial" charset="0"/>
              </a:rPr>
              <a:t>(</a:t>
            </a:r>
            <a:r>
              <a:rPr lang="en-US" dirty="0">
                <a:solidFill>
                  <a:schemeClr val="tx1"/>
                </a:solidFill>
                <a:latin typeface="Arial" charset="0"/>
                <a:ea typeface="Arial" charset="0"/>
                <a:cs typeface="Arial" charset="0"/>
              </a:rPr>
              <a:t>D</a:t>
            </a:r>
            <a:r>
              <a:rPr lang="en-US" dirty="0" smtClean="0">
                <a:solidFill>
                  <a:schemeClr val="tx1"/>
                </a:solidFill>
                <a:latin typeface="Arial" charset="0"/>
                <a:ea typeface="Arial" charset="0"/>
                <a:cs typeface="Arial" charset="0"/>
              </a:rPr>
              <a:t>irectorate-General JRC, European </a:t>
            </a:r>
            <a:r>
              <a:rPr lang="en-US" dirty="0">
                <a:solidFill>
                  <a:schemeClr val="tx1"/>
                </a:solidFill>
                <a:latin typeface="Arial" charset="0"/>
                <a:ea typeface="Arial" charset="0"/>
                <a:cs typeface="Arial" charset="0"/>
              </a:rPr>
              <a:t>Commission, Europe</a:t>
            </a:r>
            <a:endParaRPr lang="en-US" u="none" strike="noStrike" dirty="0">
              <a:solidFill>
                <a:schemeClr val="tx1"/>
              </a:solidFill>
              <a:effectLst/>
              <a:latin typeface="Arial" charset="0"/>
              <a:ea typeface="Arial" charset="0"/>
              <a:cs typeface="Arial" charset="0"/>
            </a:endParaRPr>
          </a:p>
        </p:txBody>
      </p:sp>
      <p:sp>
        <p:nvSpPr>
          <p:cNvPr id="8" name="Shape 518"/>
          <p:cNvSpPr txBox="1"/>
          <p:nvPr/>
        </p:nvSpPr>
        <p:spPr>
          <a:xfrm>
            <a:off x="1905000" y="76200"/>
            <a:ext cx="5562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5FAA"/>
              </a:buClr>
              <a:buSzPct val="25000"/>
              <a:buFont typeface="Arial"/>
              <a:buNone/>
            </a:pPr>
            <a:r>
              <a:rPr lang="en-US" sz="3200" b="1" dirty="0" smtClean="0">
                <a:solidFill>
                  <a:schemeClr val="bg1"/>
                </a:solidFill>
                <a:latin typeface="Arial"/>
                <a:ea typeface="Arial"/>
                <a:cs typeface="Arial"/>
                <a:sym typeface="Arial"/>
              </a:rPr>
              <a:t>GEO INITIATIVE</a:t>
            </a:r>
          </a:p>
          <a:p>
            <a:pPr marL="0" marR="0" lvl="0" indent="0" algn="ctr" rtl="0">
              <a:lnSpc>
                <a:spcPct val="100000"/>
              </a:lnSpc>
              <a:spcBef>
                <a:spcPts val="0"/>
              </a:spcBef>
              <a:spcAft>
                <a:spcPts val="0"/>
              </a:spcAft>
              <a:buClr>
                <a:srgbClr val="005FAA"/>
              </a:buClr>
              <a:buSzPct val="25000"/>
              <a:buFont typeface="Arial"/>
              <a:buNone/>
            </a:pPr>
            <a:r>
              <a:rPr lang="en-US" sz="3200" b="1" i="0" u="none" dirty="0" smtClean="0">
                <a:solidFill>
                  <a:schemeClr val="bg1"/>
                </a:solidFill>
                <a:latin typeface="Arial"/>
                <a:ea typeface="Arial"/>
                <a:cs typeface="Arial"/>
                <a:sym typeface="Arial"/>
              </a:rPr>
              <a:t>Vanessa </a:t>
            </a:r>
            <a:r>
              <a:rPr lang="en-US" sz="3200" b="1" i="0" u="none" dirty="0" err="1" smtClean="0">
                <a:solidFill>
                  <a:schemeClr val="bg1"/>
                </a:solidFill>
                <a:latin typeface="Arial"/>
                <a:ea typeface="Arial"/>
                <a:cs typeface="Arial"/>
                <a:sym typeface="Arial"/>
              </a:rPr>
              <a:t>Aellen</a:t>
            </a:r>
            <a:r>
              <a:rPr lang="en-US" sz="3200" b="1" i="0" u="none" dirty="0" smtClean="0">
                <a:solidFill>
                  <a:schemeClr val="bg1"/>
                </a:solidFill>
                <a:latin typeface="Arial"/>
                <a:ea typeface="Arial"/>
                <a:cs typeface="Arial"/>
                <a:sym typeface="Arial"/>
              </a:rPr>
              <a:t>, GEO-SEC</a:t>
            </a:r>
            <a:endParaRPr lang="en" sz="3200" b="1" i="0" u="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3602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12160</TotalTime>
  <Words>761</Words>
  <Application>Microsoft Macintosh PowerPoint</Application>
  <PresentationFormat>On-screen Show (4:3)</PresentationFormat>
  <Paragraphs>102</Paragraphs>
  <Slides>8</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Arial Bold</vt:lpstr>
      <vt:lpstr>Avenir Roman</vt:lpstr>
      <vt:lpstr>Calibri</vt:lpstr>
      <vt:lpstr>Courier New</vt:lpstr>
      <vt:lpstr>Droid Serif</vt:lpstr>
      <vt:lpstr>Helvetica</vt:lpstr>
      <vt:lpstr>Proxima Nova Regular</vt:lpstr>
      <vt:lpstr>Tahoma</vt:lpstr>
      <vt:lpstr>Times New Roman</vt:lpstr>
      <vt:lpstr>Wingdings</vt:lpstr>
      <vt:lpstr>Arial</vt:lpstr>
      <vt:lpstr>Default</vt:lpstr>
      <vt:lpstr>10_Office Theme</vt:lpstr>
      <vt:lpstr>GEOGLOWS-GEO GLObal Water Sustainability</vt:lpstr>
      <vt:lpstr>GEOGLOWS and the GEOSS Water Strategy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133</cp:revision>
  <dcterms:modified xsi:type="dcterms:W3CDTF">2016-10-30T02:25:24Z</dcterms:modified>
</cp:coreProperties>
</file>