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75" r:id="rId8"/>
    <p:sldId id="263" r:id="rId9"/>
    <p:sldId id="276" r:id="rId10"/>
    <p:sldId id="264" r:id="rId11"/>
    <p:sldId id="277" r:id="rId12"/>
    <p:sldId id="267" r:id="rId13"/>
    <p:sldId id="280" r:id="rId14"/>
    <p:sldId id="278" r:id="rId15"/>
    <p:sldId id="281" r:id="rId16"/>
    <p:sldId id="279" r:id="rId17"/>
    <p:sldId id="282" r:id="rId18"/>
    <p:sldId id="283" r:id="rId19"/>
    <p:sldId id="266" r:id="rId2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81" d="100"/>
          <a:sy n="81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pPr/>
              <a:t>2016/10/30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A3700E-4A56-40A3-A2FF-29A2C85DB0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9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Living Planet Symposium, Prague, 9-13 May 2016</a:t>
            </a:r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514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69875"/>
            <a:ext cx="8459787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2120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FA43E-6154-4A88-A0E2-7D63BCC62AEF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9736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iming>
    <p:tnLst>
      <p:par>
        <p:cTn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2000" y="4038600"/>
            <a:ext cx="4810858" cy="2389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Ad-Hoc Working Group CEOS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Presented by A.G. Dekker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Plenary</a:t>
            </a:r>
            <a:endParaRPr lang="en-AU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Brisbane, Australia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1st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November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2016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514600"/>
            <a:ext cx="830580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AU" sz="4000" dirty="0">
                <a:solidFill>
                  <a:srgbClr val="FFFFFF"/>
                </a:solidFill>
              </a:rPr>
              <a:t>Feasibility Study for an </a:t>
            </a:r>
            <a:r>
              <a:rPr lang="en-AU" sz="4000" dirty="0" smtClean="0">
                <a:solidFill>
                  <a:srgbClr val="FFFFFF"/>
                </a:solidFill>
              </a:rPr>
              <a:t>Aquatic Ecosystems Imaging Spectrometer</a:t>
            </a:r>
            <a:endParaRPr lang="en-AU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-53340" y="1219200"/>
            <a:ext cx="91440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 </a:t>
            </a:r>
            <a:r>
              <a:rPr lang="en-US" i="1" dirty="0"/>
              <a:t>Aquatic Ecosystem Earth Observation </a:t>
            </a:r>
            <a:r>
              <a:rPr lang="en-US" i="1" dirty="0" smtClean="0"/>
              <a:t>Enabling </a:t>
            </a:r>
            <a:r>
              <a:rPr lang="en-US" i="1" dirty="0"/>
              <a:t>Activities</a:t>
            </a:r>
            <a:endParaRPr lang="en-AU" i="1" dirty="0"/>
          </a:p>
          <a:p>
            <a:r>
              <a:rPr lang="en-US" i="1" dirty="0" smtClean="0"/>
              <a:t>4</a:t>
            </a:r>
            <a:r>
              <a:rPr lang="en-US" i="1" dirty="0" smtClean="0"/>
              <a:t>.1.  </a:t>
            </a:r>
            <a:r>
              <a:rPr lang="en-US" i="1" dirty="0"/>
              <a:t>Studies for </a:t>
            </a:r>
            <a:r>
              <a:rPr lang="en-US" i="1" dirty="0" smtClean="0"/>
              <a:t>algorithm </a:t>
            </a:r>
            <a:r>
              <a:rPr lang="en-US" i="1" dirty="0"/>
              <a:t>d</a:t>
            </a:r>
            <a:r>
              <a:rPr lang="en-US" i="1" dirty="0" smtClean="0"/>
              <a:t>evelopment</a:t>
            </a:r>
            <a:endParaRPr lang="en-AU" dirty="0"/>
          </a:p>
          <a:p>
            <a:pPr lvl="2"/>
            <a:r>
              <a:rPr lang="en-US" i="1" dirty="0" smtClean="0"/>
              <a:t>4</a:t>
            </a:r>
            <a:r>
              <a:rPr lang="en-US" i="1" dirty="0" smtClean="0"/>
              <a:t>.1.1</a:t>
            </a:r>
            <a:r>
              <a:rPr lang="en-US" i="1" dirty="0"/>
              <a:t>. Atmospheric </a:t>
            </a:r>
            <a:r>
              <a:rPr lang="en-AU" i="1" dirty="0" smtClean="0"/>
              <a:t>characterisation</a:t>
            </a:r>
          </a:p>
          <a:p>
            <a:pPr lvl="3"/>
            <a:r>
              <a:rPr lang="en-AU" i="1" dirty="0" smtClean="0"/>
              <a:t>4.1.1.1. Water vapour</a:t>
            </a:r>
          </a:p>
          <a:p>
            <a:pPr lvl="3"/>
            <a:r>
              <a:rPr lang="en-AU" i="1" dirty="0" smtClean="0"/>
              <a:t>4.1.1.2. Aerosols</a:t>
            </a:r>
          </a:p>
          <a:p>
            <a:pPr lvl="3"/>
            <a:r>
              <a:rPr lang="en-AU" i="1" dirty="0" smtClean="0"/>
              <a:t>4.1.1.3. Ozone and NO2</a:t>
            </a:r>
            <a:endParaRPr lang="en-AU" i="1" dirty="0"/>
          </a:p>
          <a:p>
            <a:pPr lvl="2"/>
            <a:r>
              <a:rPr lang="en-US" i="1" dirty="0" smtClean="0"/>
              <a:t>4.1.2. Atmospheric correction</a:t>
            </a:r>
          </a:p>
          <a:p>
            <a:pPr lvl="2"/>
            <a:r>
              <a:rPr lang="en-US" i="1" dirty="0" smtClean="0"/>
              <a:t>4</a:t>
            </a:r>
            <a:r>
              <a:rPr lang="en-US" i="1" dirty="0" smtClean="0"/>
              <a:t>.2.2</a:t>
            </a:r>
            <a:r>
              <a:rPr lang="en-US" i="1" dirty="0"/>
              <a:t>. Air-water interface correction</a:t>
            </a:r>
            <a:endParaRPr lang="en-AU" dirty="0"/>
          </a:p>
          <a:p>
            <a:pPr lvl="2"/>
            <a:r>
              <a:rPr lang="en-US" i="1" dirty="0"/>
              <a:t>4</a:t>
            </a:r>
            <a:r>
              <a:rPr lang="en-US" i="1" dirty="0" smtClean="0"/>
              <a:t>.2.3</a:t>
            </a:r>
            <a:r>
              <a:rPr lang="en-US" i="1" dirty="0"/>
              <a:t>. In water algorithms</a:t>
            </a:r>
            <a:endParaRPr lang="en-AU" dirty="0"/>
          </a:p>
          <a:p>
            <a:pPr lvl="3"/>
            <a:r>
              <a:rPr lang="en-US" i="1" dirty="0"/>
              <a:t>4</a:t>
            </a:r>
            <a:r>
              <a:rPr lang="en-US" i="1" dirty="0" smtClean="0"/>
              <a:t>.2.3.1</a:t>
            </a:r>
            <a:r>
              <a:rPr lang="en-US" i="1" dirty="0"/>
              <a:t>.  </a:t>
            </a:r>
            <a:r>
              <a:rPr lang="en-US" i="1" dirty="0" smtClean="0"/>
              <a:t>Optically </a:t>
            </a:r>
            <a:r>
              <a:rPr lang="en-US" i="1" dirty="0"/>
              <a:t>deep waters</a:t>
            </a:r>
            <a:endParaRPr lang="en-AU" dirty="0"/>
          </a:p>
          <a:p>
            <a:pPr lvl="3"/>
            <a:r>
              <a:rPr lang="en-US" i="1" dirty="0"/>
              <a:t>4</a:t>
            </a:r>
            <a:r>
              <a:rPr lang="en-US" i="1" dirty="0" smtClean="0"/>
              <a:t>.2.3.2</a:t>
            </a:r>
            <a:r>
              <a:rPr lang="en-US" i="1" dirty="0"/>
              <a:t>. Optically shallow waters</a:t>
            </a:r>
            <a:endParaRPr lang="en-AU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61950"/>
            <a:ext cx="73152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840" y="188180"/>
            <a:ext cx="580863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 algn="l" rtl="0" latinLnBrk="1" hangingPunct="0"/>
            <a:r>
              <a:rPr lang="en-US" sz="2400" dirty="0">
                <a:solidFill>
                  <a:srgbClr val="FFFFFF"/>
                </a:solidFill>
              </a:rPr>
              <a:t>CEOS </a:t>
            </a:r>
            <a:r>
              <a:rPr lang="en-US" sz="2400" dirty="0" smtClean="0">
                <a:solidFill>
                  <a:srgbClr val="FFFFFF"/>
                </a:solidFill>
              </a:rPr>
              <a:t>Report Contents</a:t>
            </a:r>
          </a:p>
          <a:p>
            <a:pPr lvl="0" algn="l" rtl="0" latinLnBrk="1" hangingPunct="0"/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“Feasibility Study imaging Spectrometer”: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9970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-53340" y="1219200"/>
            <a:ext cx="9144000" cy="4724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4</a:t>
            </a:r>
            <a:r>
              <a:rPr lang="en-US" i="1" dirty="0" smtClean="0"/>
              <a:t>.2.  Evolution and development of (optical) In </a:t>
            </a:r>
            <a:r>
              <a:rPr lang="en-US" i="1" dirty="0"/>
              <a:t>situ Instruments</a:t>
            </a:r>
            <a:endParaRPr lang="en-AU" dirty="0"/>
          </a:p>
          <a:p>
            <a:pPr lvl="1"/>
            <a:r>
              <a:rPr lang="en-US" i="1" dirty="0" smtClean="0"/>
              <a:t>4</a:t>
            </a:r>
            <a:r>
              <a:rPr lang="en-US" i="1" dirty="0" smtClean="0"/>
              <a:t>.2.1</a:t>
            </a:r>
            <a:r>
              <a:rPr lang="en-US" i="1" dirty="0"/>
              <a:t>.  </a:t>
            </a:r>
            <a:r>
              <a:rPr lang="en-US" i="1" dirty="0" smtClean="0"/>
              <a:t>Spectroradiometers </a:t>
            </a:r>
            <a:r>
              <a:rPr lang="en-US" i="1" dirty="0"/>
              <a:t>(AOP sensors) above and underwater</a:t>
            </a:r>
            <a:endParaRPr lang="en-AU" dirty="0"/>
          </a:p>
          <a:p>
            <a:pPr lvl="1"/>
            <a:r>
              <a:rPr lang="en-US" i="1" dirty="0" smtClean="0"/>
              <a:t>4</a:t>
            </a:r>
            <a:r>
              <a:rPr lang="en-US" i="1" dirty="0" smtClean="0"/>
              <a:t>.2.2</a:t>
            </a:r>
            <a:r>
              <a:rPr lang="en-US" i="1" dirty="0"/>
              <a:t>.  </a:t>
            </a:r>
            <a:r>
              <a:rPr lang="en-US" i="1" dirty="0" smtClean="0"/>
              <a:t>Inherent </a:t>
            </a:r>
            <a:r>
              <a:rPr lang="en-US" i="1" dirty="0" smtClean="0"/>
              <a:t>optical </a:t>
            </a:r>
            <a:r>
              <a:rPr lang="en-US" i="1" dirty="0" smtClean="0"/>
              <a:t>p</a:t>
            </a:r>
            <a:r>
              <a:rPr lang="en-US" i="1" dirty="0" smtClean="0"/>
              <a:t>roperties (IOP) </a:t>
            </a:r>
            <a:r>
              <a:rPr lang="en-US" i="1" dirty="0"/>
              <a:t>sensors</a:t>
            </a:r>
            <a:endParaRPr lang="en-AU" dirty="0"/>
          </a:p>
          <a:p>
            <a:pPr lvl="1"/>
            <a:r>
              <a:rPr lang="en-US" i="1" dirty="0" smtClean="0"/>
              <a:t>4</a:t>
            </a:r>
            <a:r>
              <a:rPr lang="en-US" i="1" dirty="0" smtClean="0"/>
              <a:t>.2.3</a:t>
            </a:r>
            <a:r>
              <a:rPr lang="en-US" i="1" dirty="0"/>
              <a:t>.  Biogeochemical sensors</a:t>
            </a:r>
            <a:endParaRPr lang="en-AU" dirty="0"/>
          </a:p>
          <a:p>
            <a:r>
              <a:rPr lang="en-US" i="1" dirty="0" smtClean="0"/>
              <a:t>4</a:t>
            </a:r>
            <a:r>
              <a:rPr lang="en-US" i="1" dirty="0" smtClean="0"/>
              <a:t>.3.  </a:t>
            </a:r>
            <a:r>
              <a:rPr lang="en-US" i="1" dirty="0"/>
              <a:t>Sources of </a:t>
            </a:r>
            <a:r>
              <a:rPr lang="en-US" i="1" dirty="0" smtClean="0"/>
              <a:t>uncertainties</a:t>
            </a:r>
            <a:endParaRPr lang="en-AU" dirty="0"/>
          </a:p>
          <a:p>
            <a:r>
              <a:rPr lang="en-US" i="1" dirty="0" smtClean="0"/>
              <a:t>4</a:t>
            </a:r>
            <a:r>
              <a:rPr lang="en-US" i="1" dirty="0" smtClean="0"/>
              <a:t>.4.  </a:t>
            </a:r>
            <a:r>
              <a:rPr lang="en-US" i="1" dirty="0"/>
              <a:t>Field </a:t>
            </a:r>
            <a:r>
              <a:rPr lang="en-US" i="1" dirty="0" smtClean="0"/>
              <a:t>campaigns </a:t>
            </a:r>
            <a:r>
              <a:rPr lang="en-US" i="1" dirty="0"/>
              <a:t>and </a:t>
            </a:r>
            <a:r>
              <a:rPr lang="en-US" i="1" dirty="0" smtClean="0"/>
              <a:t>priorities </a:t>
            </a:r>
            <a:r>
              <a:rPr lang="en-US" i="1" dirty="0"/>
              <a:t>for </a:t>
            </a:r>
            <a:r>
              <a:rPr lang="en-US" i="1" dirty="0" smtClean="0"/>
              <a:t>calibration/validation </a:t>
            </a:r>
            <a:r>
              <a:rPr lang="en-US" i="1" dirty="0"/>
              <a:t>r</a:t>
            </a:r>
            <a:r>
              <a:rPr lang="en-US" i="1" dirty="0" smtClean="0"/>
              <a:t>esearch</a:t>
            </a:r>
            <a:endParaRPr lang="en-AU" dirty="0"/>
          </a:p>
          <a:p>
            <a:r>
              <a:rPr lang="en-US" i="1" dirty="0" smtClean="0"/>
              <a:t>4</a:t>
            </a:r>
            <a:r>
              <a:rPr lang="en-US" i="1" dirty="0" smtClean="0"/>
              <a:t>.5.  </a:t>
            </a:r>
            <a:r>
              <a:rPr lang="en-AU" i="1" dirty="0" smtClean="0"/>
              <a:t>Summary and conclusions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 </a:t>
            </a:r>
            <a:r>
              <a:rPr lang="en-US" i="1" dirty="0"/>
              <a:t>References </a:t>
            </a:r>
            <a:endParaRPr lang="en-AU" i="1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61950"/>
            <a:ext cx="73152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840" y="188180"/>
            <a:ext cx="580863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 algn="l" rtl="0" latinLnBrk="1" hangingPunct="0"/>
            <a:r>
              <a:rPr lang="en-US" sz="2400" dirty="0">
                <a:solidFill>
                  <a:srgbClr val="FFFFFF"/>
                </a:solidFill>
              </a:rPr>
              <a:t>CEOS </a:t>
            </a:r>
            <a:r>
              <a:rPr lang="en-US" sz="2400" dirty="0" smtClean="0">
                <a:solidFill>
                  <a:srgbClr val="FFFFFF"/>
                </a:solidFill>
              </a:rPr>
              <a:t>Report Contents</a:t>
            </a:r>
          </a:p>
          <a:p>
            <a:pPr lvl="0" algn="l" rtl="0" latinLnBrk="1" hangingPunct="0"/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“Feasibility Study imaging Spectrometer”: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7903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April 2016: 	Team created</a:t>
            </a:r>
          </a:p>
          <a:p>
            <a:pPr marL="0" indent="0">
              <a:buNone/>
            </a:pPr>
            <a:r>
              <a:rPr lang="en-AU" dirty="0" smtClean="0"/>
              <a:t>May 2016: 	Contents established</a:t>
            </a:r>
          </a:p>
          <a:p>
            <a:pPr marL="0" indent="0">
              <a:buNone/>
            </a:pPr>
            <a:r>
              <a:rPr lang="en-AU" dirty="0" smtClean="0"/>
              <a:t>June 2016:	Self  nomination process chapter leads and co-authors</a:t>
            </a:r>
          </a:p>
          <a:p>
            <a:pPr marL="0" indent="0">
              <a:buNone/>
            </a:pPr>
            <a:r>
              <a:rPr lang="en-AU" dirty="0" smtClean="0"/>
              <a:t>Sept. </a:t>
            </a:r>
            <a:r>
              <a:rPr lang="en-AU" dirty="0" smtClean="0"/>
              <a:t>2016 </a:t>
            </a:r>
            <a:r>
              <a:rPr lang="en-AU" dirty="0" smtClean="0"/>
              <a:t>	</a:t>
            </a:r>
            <a:r>
              <a:rPr lang="en-AU" dirty="0"/>
              <a:t>S</a:t>
            </a:r>
            <a:r>
              <a:rPr lang="en-AU" dirty="0" smtClean="0"/>
              <a:t>ummary presented at (</a:t>
            </a:r>
            <a:r>
              <a:rPr lang="en-AU" dirty="0" smtClean="0"/>
              <a:t>CEOS-SIT) Oxford UK</a:t>
            </a:r>
          </a:p>
          <a:p>
            <a:pPr marL="0" indent="0">
              <a:buNone/>
            </a:pPr>
            <a:r>
              <a:rPr lang="en-AU" dirty="0" smtClean="0"/>
              <a:t>Nov 2016	CEOS Plenary: Full draft approximately 80 % ready </a:t>
            </a:r>
          </a:p>
          <a:p>
            <a:pPr marL="0" indent="0">
              <a:buNone/>
            </a:pPr>
            <a:r>
              <a:rPr lang="en-AU" dirty="0" smtClean="0"/>
              <a:t>By </a:t>
            </a:r>
            <a:r>
              <a:rPr lang="en-AU" dirty="0" smtClean="0"/>
              <a:t>January 2017 final draft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r>
              <a:rPr lang="en-AU" dirty="0" smtClean="0"/>
              <a:t>By April 2017 SIT final report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2636519" y="381000"/>
            <a:ext cx="4145281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AU" sz="3200" dirty="0">
                <a:solidFill>
                  <a:srgbClr val="FFFFFF"/>
                </a:solidFill>
              </a:rPr>
              <a:t>Current Status: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53886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38238" y="6594475"/>
            <a:ext cx="7167562" cy="250825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CSIRO</a:t>
            </a:r>
            <a:endParaRPr lang="en-AU" b="0" dirty="0">
              <a:solidFill>
                <a:schemeClr val="tx1"/>
              </a:solidFill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66" y="1480456"/>
            <a:ext cx="3575050" cy="486566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 smtClean="0">
                <a:latin typeface="Calibri" pitchFamily="34" charset="0"/>
              </a:rPr>
              <a:t>Reflectance</a:t>
            </a:r>
            <a:endParaRPr lang="en-GB" sz="20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endParaRPr lang="en-GB" sz="20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AU" sz="2000" dirty="0">
              <a:latin typeface="Calibri" pitchFamily="34" charset="0"/>
            </a:endParaRPr>
          </a:p>
        </p:txBody>
      </p:sp>
      <p:pic>
        <p:nvPicPr>
          <p:cNvPr id="10" name="Picture 5" descr="C:\CLW_Dec09\field_work\201001_04_LakeBurleyGriffin\07Jan2010_LBG_1\Photos\P1070017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559" y="1412399"/>
            <a:ext cx="4321591" cy="47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17" y="1858048"/>
            <a:ext cx="3446353" cy="22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473594" y="4512036"/>
            <a:ext cx="3241676" cy="1456676"/>
            <a:chOff x="495366" y="4653554"/>
            <a:chExt cx="3241676" cy="1456676"/>
          </a:xfrm>
        </p:grpSpPr>
        <p:pic>
          <p:nvPicPr>
            <p:cNvPr id="8" name="Picture 7" descr="DSCN1909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897" y="4653554"/>
              <a:ext cx="866614" cy="649961"/>
            </a:xfrm>
            <a:prstGeom prst="rect">
              <a:avLst/>
            </a:prstGeom>
            <a:ln w="50800">
              <a:solidFill>
                <a:srgbClr val="C00000"/>
              </a:solidFill>
            </a:ln>
          </p:spPr>
        </p:pic>
        <p:pic>
          <p:nvPicPr>
            <p:cNvPr id="9" name="Picture 8" descr="DSCN1912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0428" y="4653554"/>
              <a:ext cx="866614" cy="649961"/>
            </a:xfrm>
            <a:prstGeom prst="rect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11" name="Picture 10" descr="DSCN192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66" y="5460269"/>
              <a:ext cx="866614" cy="649961"/>
            </a:xfrm>
            <a:prstGeom prst="rect">
              <a:avLst/>
            </a:prstGeom>
            <a:ln w="50800">
              <a:solidFill>
                <a:srgbClr val="7030A0"/>
              </a:solidFill>
            </a:ln>
          </p:spPr>
        </p:pic>
        <p:pic>
          <p:nvPicPr>
            <p:cNvPr id="12" name="Picture 11" descr="DSCN1926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897" y="5460269"/>
              <a:ext cx="866614" cy="649961"/>
            </a:xfrm>
            <a:prstGeom prst="rect">
              <a:avLst/>
            </a:prstGeom>
            <a:ln w="50800">
              <a:solidFill>
                <a:srgbClr val="00B0F0"/>
              </a:solidFill>
            </a:ln>
          </p:spPr>
        </p:pic>
        <p:pic>
          <p:nvPicPr>
            <p:cNvPr id="15" name="Picture 14" descr="DSCN1936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0428" y="5460269"/>
              <a:ext cx="866614" cy="649961"/>
            </a:xfrm>
            <a:prstGeom prst="rect">
              <a:avLst/>
            </a:prstGeom>
            <a:ln w="50800">
              <a:solidFill>
                <a:srgbClr val="E87722"/>
              </a:solidFill>
            </a:ln>
          </p:spPr>
        </p:pic>
        <p:pic>
          <p:nvPicPr>
            <p:cNvPr id="16" name="Picture 15" descr="DSCN1904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66" y="4653554"/>
              <a:ext cx="866614" cy="649961"/>
            </a:xfrm>
            <a:prstGeom prst="rect">
              <a:avLst/>
            </a:prstGeom>
            <a:ln w="50800">
              <a:solidFill>
                <a:srgbClr val="0070C0"/>
              </a:solidFill>
            </a:ln>
          </p:spPr>
        </p:pic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143000" y="250558"/>
            <a:ext cx="8461374" cy="852487"/>
          </a:xfrm>
        </p:spPr>
        <p:txBody>
          <a:bodyPr>
            <a:noAutofit/>
          </a:bodyPr>
          <a:lstStyle/>
          <a:p>
            <a:r>
              <a:rPr lang="en-AU" sz="2000" i="1" dirty="0" smtClean="0"/>
              <a:t>Inland waters: not so simple:</a:t>
            </a:r>
            <a:br>
              <a:rPr lang="en-AU" sz="2000" i="1" dirty="0" smtClean="0"/>
            </a:br>
            <a:r>
              <a:rPr lang="en-AU" sz="2000" i="1" dirty="0" smtClean="0"/>
              <a:t>land-water boundaries; lake at 600 m Altitude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36813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461374" cy="852487"/>
          </a:xfrm>
        </p:spPr>
        <p:txBody>
          <a:bodyPr/>
          <a:lstStyle/>
          <a:p>
            <a:pPr algn="ctr"/>
            <a:r>
              <a:rPr lang="en-AU" sz="2400" dirty="0" smtClean="0"/>
              <a:t>Spectral simulations example of </a:t>
            </a:r>
            <a:br>
              <a:rPr lang="en-AU" sz="2400" dirty="0" smtClean="0"/>
            </a:br>
            <a:r>
              <a:rPr lang="en-AU" sz="2400" dirty="0" smtClean="0"/>
              <a:t>high CDOM (</a:t>
            </a:r>
            <a:r>
              <a:rPr lang="en-AU" sz="2400" dirty="0"/>
              <a:t>&amp;</a:t>
            </a:r>
            <a:r>
              <a:rPr lang="en-AU" sz="2400" dirty="0" smtClean="0"/>
              <a:t>variable S) and medium </a:t>
            </a:r>
            <a:r>
              <a:rPr lang="en-AU" sz="2400" dirty="0" err="1" smtClean="0"/>
              <a:t>CHl</a:t>
            </a:r>
            <a:endParaRPr lang="en-AU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219200"/>
            <a:ext cx="6340157" cy="55257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2438400"/>
            <a:ext cx="274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Some interesting thoughts: </a:t>
            </a:r>
            <a:r>
              <a:rPr lang="en-US" dirty="0" smtClean="0"/>
              <a:t>how to determine a representative </a:t>
            </a:r>
            <a:r>
              <a:rPr lang="en-US" dirty="0"/>
              <a:t>set of concentration ranges for inland waters and coastal waters globally?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89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LRMC2 Tony and sh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463"/>
            <a:ext cx="3384550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DSC048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4889500"/>
            <a:ext cx="26225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 descr="C:\CSIRO\FS-WfO\SEWPaC-MP-II\Lihou reef\photo's\backup CLW camera\Lihou Reef Dec 08 1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0"/>
            <a:ext cx="363696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 descr="DSC016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0"/>
            <a:ext cx="322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 descr="DSC039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481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Heron Island00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t="26787" b="2382"/>
          <a:stretch>
            <a:fillRect/>
          </a:stretch>
        </p:blipFill>
        <p:spPr bwMode="auto">
          <a:xfrm>
            <a:off x="5327650" y="4329113"/>
            <a:ext cx="38163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755650" y="3159125"/>
            <a:ext cx="3816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 situ substrate reflectance measurements (RAMSES)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874" name="Picture 6" descr="heron island0014_r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10231"/>
          <a:stretch>
            <a:fillRect/>
          </a:stretch>
        </p:blipFill>
        <p:spPr bwMode="auto">
          <a:xfrm>
            <a:off x="5291138" y="1824038"/>
            <a:ext cx="18176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7" descr="heron island0009_r1"/>
          <p:cNvPicPr>
            <a:picLocks noChangeAspect="1" noChangeArrowheads="1"/>
          </p:cNvPicPr>
          <p:nvPr/>
        </p:nvPicPr>
        <p:blipFill>
          <a:blip r:embed="rId9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156" r="32607" b="59608"/>
          <a:stretch>
            <a:fillRect/>
          </a:stretch>
        </p:blipFill>
        <p:spPr bwMode="auto">
          <a:xfrm>
            <a:off x="7104063" y="1824038"/>
            <a:ext cx="20399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4" descr="middleton reef 2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3925"/>
            <a:ext cx="33528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9" descr="C:\CSIRO\FS-WfO\SEWPaC-MP-II\Lihou reef\photo's\backup CLW camera\Lihou Reef Dec 08 03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665413"/>
            <a:ext cx="297497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709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61374" cy="852487"/>
          </a:xfrm>
        </p:spPr>
        <p:txBody>
          <a:bodyPr/>
          <a:lstStyle/>
          <a:p>
            <a:pPr algn="ctr"/>
            <a:r>
              <a:rPr lang="en-AU" dirty="0" smtClean="0"/>
              <a:t>Substratum spectra:  seagrass</a:t>
            </a:r>
            <a:br>
              <a:rPr lang="en-AU" dirty="0" smtClean="0"/>
            </a:br>
            <a:r>
              <a:rPr lang="en-AU" dirty="0" smtClean="0"/>
              <a:t>&amp; coral reef environments</a:t>
            </a:r>
            <a:endParaRPr lang="en-A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6106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78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image_of_It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28638"/>
            <a:ext cx="338296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Oval 8"/>
          <p:cNvSpPr>
            <a:spLocks noChangeArrowheads="1"/>
          </p:cNvSpPr>
          <p:nvPr/>
        </p:nvSpPr>
        <p:spPr bwMode="auto">
          <a:xfrm>
            <a:off x="3097213" y="1163638"/>
            <a:ext cx="265112" cy="46355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Oval 9"/>
          <p:cNvSpPr>
            <a:spLocks noChangeArrowheads="1"/>
          </p:cNvSpPr>
          <p:nvPr/>
        </p:nvSpPr>
        <p:spPr bwMode="auto">
          <a:xfrm>
            <a:off x="3030538" y="1163638"/>
            <a:ext cx="200025" cy="2635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Oval 10"/>
          <p:cNvSpPr>
            <a:spLocks noChangeArrowheads="1"/>
          </p:cNvSpPr>
          <p:nvPr/>
        </p:nvSpPr>
        <p:spPr bwMode="auto">
          <a:xfrm>
            <a:off x="3097213" y="1627188"/>
            <a:ext cx="331787" cy="13176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Oval 11"/>
          <p:cNvSpPr>
            <a:spLocks noChangeArrowheads="1"/>
          </p:cNvSpPr>
          <p:nvPr/>
        </p:nvSpPr>
        <p:spPr bwMode="auto">
          <a:xfrm>
            <a:off x="3660775" y="2832100"/>
            <a:ext cx="331788" cy="19843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Oval 12"/>
          <p:cNvSpPr>
            <a:spLocks noChangeArrowheads="1"/>
          </p:cNvSpPr>
          <p:nvPr/>
        </p:nvSpPr>
        <p:spPr bwMode="auto">
          <a:xfrm>
            <a:off x="2470150" y="965200"/>
            <a:ext cx="333375" cy="46355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2073275" y="1428750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FF0000"/>
                </a:solidFill>
              </a:rPr>
              <a:t>Como</a:t>
            </a:r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3295650" y="12954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FF0000"/>
                </a:solidFill>
              </a:rPr>
              <a:t>Garda</a:t>
            </a:r>
          </a:p>
        </p:txBody>
      </p: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2765425" y="1295400"/>
            <a:ext cx="473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FF0000"/>
                </a:solidFill>
              </a:rPr>
              <a:t>Idro</a:t>
            </a:r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3562350" y="2616200"/>
            <a:ext cx="954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FF0000"/>
                </a:solidFill>
              </a:rPr>
              <a:t>Trasimeno</a:t>
            </a:r>
          </a:p>
        </p:txBody>
      </p:sp>
      <p:pic>
        <p:nvPicPr>
          <p:cNvPr id="5197" name="Picture 27" descr="IMG_68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516313"/>
            <a:ext cx="2208213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8" name="Text Box 28"/>
          <p:cNvSpPr txBox="1">
            <a:spLocks noChangeArrowheads="1"/>
          </p:cNvSpPr>
          <p:nvPr/>
        </p:nvSpPr>
        <p:spPr bwMode="auto">
          <a:xfrm>
            <a:off x="7235825" y="3500438"/>
            <a:ext cx="16525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</a:rPr>
              <a:t>Frequent</a:t>
            </a:r>
            <a:r>
              <a:rPr lang="en-US" altLang="en-US" sz="1600"/>
              <a:t> and </a:t>
            </a:r>
            <a:r>
              <a:rPr lang="en-US" altLang="en-US" sz="1600">
                <a:solidFill>
                  <a:srgbClr val="0000FF"/>
                </a:solidFill>
              </a:rPr>
              <a:t>intense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rgbClr val="FF0000"/>
                </a:solidFill>
              </a:rPr>
              <a:t>heterogeneous</a:t>
            </a:r>
            <a:r>
              <a:rPr lang="en-US" altLang="en-US" sz="1600"/>
              <a:t> bloom in </a:t>
            </a:r>
            <a:r>
              <a:rPr lang="en-US" altLang="en-US" sz="1600">
                <a:solidFill>
                  <a:srgbClr val="0000FF"/>
                </a:solidFill>
              </a:rPr>
              <a:t>hypertrophic</a:t>
            </a:r>
            <a:r>
              <a:rPr lang="en-US" altLang="en-US" sz="1600"/>
              <a:t> lakes</a:t>
            </a:r>
          </a:p>
        </p:txBody>
      </p:sp>
      <p:sp>
        <p:nvSpPr>
          <p:cNvPr id="5199" name="Text Box 30"/>
          <p:cNvSpPr txBox="1">
            <a:spLocks noChangeArrowheads="1"/>
          </p:cNvSpPr>
          <p:nvPr/>
        </p:nvSpPr>
        <p:spPr bwMode="auto">
          <a:xfrm>
            <a:off x="2698750" y="3573463"/>
            <a:ext cx="22336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Sporadic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rgbClr val="0000FF"/>
                </a:solidFill>
              </a:rPr>
              <a:t>homogeneous</a:t>
            </a:r>
            <a:r>
              <a:rPr lang="en-US" altLang="en-US" sz="1600"/>
              <a:t> blooms with </a:t>
            </a:r>
            <a:r>
              <a:rPr lang="en-US" altLang="en-US" sz="1600">
                <a:solidFill>
                  <a:srgbClr val="0000FF"/>
                </a:solidFill>
              </a:rPr>
              <a:t>vertical migration</a:t>
            </a:r>
            <a:r>
              <a:rPr lang="en-US" altLang="en-US" sz="1600"/>
              <a:t> in </a:t>
            </a:r>
            <a:r>
              <a:rPr lang="en-US" altLang="en-US" sz="1600">
                <a:solidFill>
                  <a:srgbClr val="0000FF"/>
                </a:solidFill>
              </a:rPr>
              <a:t>oligo-meso</a:t>
            </a:r>
            <a:r>
              <a:rPr lang="en-US" altLang="en-US" sz="1600"/>
              <a:t> trophic lakes</a:t>
            </a:r>
          </a:p>
        </p:txBody>
      </p:sp>
      <p:pic>
        <p:nvPicPr>
          <p:cNvPr id="5200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2700338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01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27368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2" name="Text Box 28"/>
          <p:cNvSpPr txBox="1">
            <a:spLocks noChangeArrowheads="1"/>
          </p:cNvSpPr>
          <p:nvPr/>
        </p:nvSpPr>
        <p:spPr bwMode="auto">
          <a:xfrm>
            <a:off x="2698750" y="5445125"/>
            <a:ext cx="21605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</a:rPr>
              <a:t>Frequent</a:t>
            </a:r>
            <a:r>
              <a:rPr lang="en-US" altLang="en-US" sz="1600"/>
              <a:t> and </a:t>
            </a:r>
            <a:r>
              <a:rPr lang="en-US" altLang="en-US" sz="1600">
                <a:solidFill>
                  <a:srgbClr val="0000FF"/>
                </a:solidFill>
              </a:rPr>
              <a:t>intense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rgbClr val="0000FF"/>
                </a:solidFill>
              </a:rPr>
              <a:t>homogeneous</a:t>
            </a:r>
            <a:r>
              <a:rPr lang="en-US" altLang="en-US" sz="1600"/>
              <a:t> bloom in </a:t>
            </a:r>
            <a:r>
              <a:rPr lang="en-US" altLang="en-US" sz="1600">
                <a:solidFill>
                  <a:srgbClr val="0000FF"/>
                </a:solidFill>
              </a:rPr>
              <a:t>hypertrophic</a:t>
            </a:r>
            <a:r>
              <a:rPr lang="en-US" altLang="en-US" sz="1600"/>
              <a:t> lakes </a:t>
            </a:r>
            <a:r>
              <a:rPr lang="en-US" altLang="en-US" sz="1600">
                <a:solidFill>
                  <a:srgbClr val="FF0000"/>
                </a:solidFill>
              </a:rPr>
              <a:t>with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rgbClr val="0000FF"/>
                </a:solidFill>
              </a:rPr>
              <a:t>scums</a:t>
            </a:r>
          </a:p>
        </p:txBody>
      </p:sp>
      <p:pic>
        <p:nvPicPr>
          <p:cNvPr id="5203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84763"/>
            <a:ext cx="2232025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04" name="Text Box 28"/>
          <p:cNvSpPr txBox="1">
            <a:spLocks noChangeArrowheads="1"/>
          </p:cNvSpPr>
          <p:nvPr/>
        </p:nvSpPr>
        <p:spPr bwMode="auto">
          <a:xfrm>
            <a:off x="7235825" y="5300663"/>
            <a:ext cx="19446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</a:rPr>
              <a:t>Frequent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rgbClr val="0000FF"/>
                </a:solidFill>
              </a:rPr>
              <a:t>homogeneous</a:t>
            </a:r>
            <a:r>
              <a:rPr lang="en-US" altLang="en-US" sz="1600"/>
              <a:t> bloom in </a:t>
            </a:r>
            <a:r>
              <a:rPr lang="en-US" altLang="en-US" sz="1600">
                <a:solidFill>
                  <a:srgbClr val="0000FF"/>
                </a:solidFill>
              </a:rPr>
              <a:t>meso-eurtrophic</a:t>
            </a:r>
            <a:r>
              <a:rPr lang="en-US" altLang="en-US" sz="1600"/>
              <a:t> lakes </a:t>
            </a:r>
            <a:r>
              <a:rPr lang="en-US" altLang="en-US" sz="1600">
                <a:solidFill>
                  <a:srgbClr val="FF0000"/>
                </a:solidFill>
              </a:rPr>
              <a:t>without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rgbClr val="0000FF"/>
                </a:solidFill>
              </a:rPr>
              <a:t>scums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34925" y="1628775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b="1" i="1"/>
              <a:t>Italian lakes</a:t>
            </a:r>
          </a:p>
        </p:txBody>
      </p:sp>
      <p:grpSp>
        <p:nvGrpSpPr>
          <p:cNvPr id="5211" name="Group 91"/>
          <p:cNvGrpSpPr>
            <a:grpSpLocks/>
          </p:cNvGrpSpPr>
          <p:nvPr/>
        </p:nvGrpSpPr>
        <p:grpSpPr bwMode="auto">
          <a:xfrm>
            <a:off x="7308850" y="0"/>
            <a:ext cx="1700213" cy="1728788"/>
            <a:chOff x="3470" y="572"/>
            <a:chExt cx="1071" cy="1089"/>
          </a:xfrm>
        </p:grpSpPr>
        <p:pic>
          <p:nvPicPr>
            <p:cNvPr id="5207" name="Picture 5" descr="Baltic_sea_ma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572"/>
              <a:ext cx="1071" cy="10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08" name="Oval 11"/>
            <p:cNvSpPr>
              <a:spLocks noChangeArrowheads="1"/>
            </p:cNvSpPr>
            <p:nvPr/>
          </p:nvSpPr>
          <p:spPr bwMode="auto">
            <a:xfrm>
              <a:off x="4059" y="1389"/>
              <a:ext cx="111" cy="102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5213" name="Text Box 93"/>
          <p:cNvSpPr txBox="1">
            <a:spLocks noChangeArrowheads="1"/>
          </p:cNvSpPr>
          <p:nvPr/>
        </p:nvSpPr>
        <p:spPr bwMode="auto">
          <a:xfrm>
            <a:off x="7275071" y="-9103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b="1" i="1" dirty="0">
                <a:solidFill>
                  <a:srgbClr val="FFFF00"/>
                </a:solidFill>
              </a:rPr>
              <a:t>Curonian lagoon</a:t>
            </a:r>
          </a:p>
        </p:txBody>
      </p:sp>
      <p:pic>
        <p:nvPicPr>
          <p:cNvPr id="52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25923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5" name="Line 95"/>
          <p:cNvSpPr>
            <a:spLocks noChangeShapeType="1"/>
          </p:cNvSpPr>
          <p:nvPr/>
        </p:nvSpPr>
        <p:spPr bwMode="auto">
          <a:xfrm flipH="1">
            <a:off x="7380288" y="1412875"/>
            <a:ext cx="9366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216" name="Text Box 17"/>
          <p:cNvSpPr txBox="1">
            <a:spLocks noChangeArrowheads="1"/>
          </p:cNvSpPr>
          <p:nvPr/>
        </p:nvSpPr>
        <p:spPr bwMode="auto">
          <a:xfrm>
            <a:off x="3059113" y="1773238"/>
            <a:ext cx="801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FF0000"/>
                </a:solidFill>
              </a:rPr>
              <a:t>Mantova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0" y="-29714"/>
            <a:ext cx="5551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dirty="0">
                <a:solidFill>
                  <a:srgbClr val="FFFFFF"/>
                </a:solidFill>
              </a:rPr>
              <a:t>Study areas and </a:t>
            </a:r>
            <a:r>
              <a:rPr lang="it-IT" altLang="en-US" dirty="0" smtClean="0">
                <a:solidFill>
                  <a:srgbClr val="FFFFFF"/>
                </a:solidFill>
              </a:rPr>
              <a:t>potentially Harmful Algal Bloom </a:t>
            </a:r>
            <a:r>
              <a:rPr lang="it-IT" altLang="en-US" dirty="0">
                <a:solidFill>
                  <a:srgbClr val="FFFFFF"/>
                </a:solidFill>
              </a:rPr>
              <a:t>types </a:t>
            </a:r>
            <a:r>
              <a:rPr lang="it-IT" altLang="en-US" dirty="0" smtClean="0">
                <a:solidFill>
                  <a:srgbClr val="FFFFFF"/>
                </a:solidFill>
              </a:rPr>
              <a:t>(</a:t>
            </a:r>
            <a:r>
              <a:rPr lang="it-IT" altLang="en-US" dirty="0">
                <a:solidFill>
                  <a:srgbClr val="FFFFFF"/>
                </a:solidFill>
              </a:rPr>
              <a:t>courtesy C. Giardino CNR </a:t>
            </a:r>
            <a:endParaRPr lang="it-IT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05489"/>
            <a:ext cx="7537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Table 6.2. 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3732" y="1283910"/>
            <a:ext cx="80092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Ground sampling distance requirements showing resolvable size class and total cumulative number and area coverage of the world’s lakes (based on assumptions using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Verpoorter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et al. (2014) dataset).  </a:t>
            </a:r>
            <a:endParaRPr lang="en-US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(Courtesy E.L. Hestir. North Carolina State University)</a:t>
            </a:r>
            <a:endParaRPr lang="en-AU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602457"/>
              </p:ext>
            </p:extLst>
          </p:nvPr>
        </p:nvGraphicFramePr>
        <p:xfrm>
          <a:off x="838200" y="2743200"/>
          <a:ext cx="5953444" cy="34145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8361"/>
                <a:gridCol w="1488361"/>
                <a:gridCol w="1488361"/>
                <a:gridCol w="1488361"/>
              </a:tblGrid>
              <a:tr h="682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Size Class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Required GSD*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 Total Area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number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≥ 10 km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1054 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25,976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≥ 1 km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333 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353,552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≥ 0.1 km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105 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4,123,552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≥ 0.01 km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 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27,523,552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2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≥ 0.002 km</a:t>
                      </a:r>
                      <a:r>
                        <a:rPr lang="en-US" sz="1800" baseline="30000">
                          <a:effectLst/>
                        </a:rPr>
                        <a:t>2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 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117,423,552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291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*Calculated using a box of 3 x 3 pixels sufficient to resolve the specified lake size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57389" y="228599"/>
            <a:ext cx="480195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 algn="l" rtl="0" latinLnBrk="1" hangingPunct="0"/>
            <a:r>
              <a:rPr lang="en-US" sz="2400" dirty="0" smtClean="0">
                <a:solidFill>
                  <a:srgbClr val="FFFFFF"/>
                </a:solidFill>
              </a:rPr>
              <a:t>Spatial resolution for inland waters</a:t>
            </a:r>
            <a:endParaRPr lang="en-US" sz="2400" dirty="0">
              <a:solidFill>
                <a:srgbClr val="FFFFFF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33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333680" cy="4724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Society needs detection, assessment and monitoring of aquatic ecosystems (multiple UN SDG’s contain aquatic ecosystem variables SDG 6, 14 and 15 specifically).</a:t>
            </a:r>
          </a:p>
          <a:p>
            <a:pPr marL="0" lvl="0" indent="0">
              <a:buNone/>
            </a:pPr>
            <a:r>
              <a:rPr lang="en-US" dirty="0" smtClean="0"/>
              <a:t>Coral </a:t>
            </a:r>
            <a:r>
              <a:rPr lang="en-US" dirty="0"/>
              <a:t>r</a:t>
            </a:r>
            <a:r>
              <a:rPr lang="en-US" dirty="0" smtClean="0"/>
              <a:t>eefs, seagrasses, macro-algae, macrophytes </a:t>
            </a:r>
            <a:r>
              <a:rPr lang="en-US" dirty="0" smtClean="0"/>
              <a:t>(freshwater</a:t>
            </a:r>
            <a:r>
              <a:rPr lang="en-US" dirty="0" smtClean="0"/>
              <a:t>) could all likely be measured with a fixed set of multispectral bands for each application</a:t>
            </a:r>
          </a:p>
          <a:p>
            <a:pPr marL="0" indent="0">
              <a:buNone/>
            </a:pPr>
            <a:r>
              <a:rPr lang="en-US" dirty="0" smtClean="0"/>
              <a:t>HOWEVER…..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measuring optically active water constituents </a:t>
            </a:r>
            <a:r>
              <a:rPr lang="en-US" dirty="0" smtClean="0"/>
              <a:t>over large ranges (optically deep water case) and needing to measure the substratum spectra through a water column (optical shallow water case), there is not one specific multispectral band set that will be able to do it all- strong indication imaging spectrometry will be required.</a:t>
            </a:r>
          </a:p>
          <a:p>
            <a:pPr marL="0" indent="0">
              <a:buNone/>
            </a:pPr>
            <a:r>
              <a:rPr lang="en-US" dirty="0"/>
              <a:t>HOWEVER…..</a:t>
            </a:r>
          </a:p>
          <a:p>
            <a:r>
              <a:rPr lang="en-US" dirty="0" smtClean="0"/>
              <a:t>By augmenting planned land or ocean sensors spectrally or spatially cost-effective solutions for observing aquatic ecosystems could be achieved. </a:t>
            </a: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61950"/>
            <a:ext cx="73152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840" y="188180"/>
            <a:ext cx="580863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 algn="l" rtl="0" latinLnBrk="1" hangingPunct="0"/>
            <a:r>
              <a:rPr lang="en-US" sz="2400" dirty="0">
                <a:solidFill>
                  <a:srgbClr val="FFFFFF"/>
                </a:solidFill>
              </a:rPr>
              <a:t>CEOS </a:t>
            </a:r>
            <a:r>
              <a:rPr lang="en-US" sz="2400" dirty="0" smtClean="0">
                <a:solidFill>
                  <a:srgbClr val="FFFFFF"/>
                </a:solidFill>
              </a:rPr>
              <a:t>Report </a:t>
            </a:r>
          </a:p>
          <a:p>
            <a:pPr lvl="0" algn="l" rtl="0" latinLnBrk="1" hangingPunct="0"/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“Feasibility Study imaging Spectrometer”: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464278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333680" cy="47244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 CEOS </a:t>
            </a:r>
            <a:r>
              <a:rPr lang="en-US" dirty="0"/>
              <a:t>response to </a:t>
            </a:r>
            <a:r>
              <a:rPr lang="en-US" dirty="0" smtClean="0"/>
              <a:t>(</a:t>
            </a:r>
            <a:r>
              <a:rPr lang="en-US" dirty="0"/>
              <a:t>GEOSS) Water Strategy developed under the auspices of the Water Strategy Implementation Study </a:t>
            </a:r>
            <a:r>
              <a:rPr lang="en-US" dirty="0" smtClean="0"/>
              <a:t>Team (WSIST) </a:t>
            </a:r>
            <a:r>
              <a:rPr lang="en-US" dirty="0"/>
              <a:t>was endorsed by CEOS at the 2015 Plenary. </a:t>
            </a:r>
            <a:endParaRPr lang="en-US" dirty="0" smtClean="0"/>
          </a:p>
          <a:p>
            <a:r>
              <a:rPr lang="en-US" dirty="0" smtClean="0"/>
              <a:t>One Water </a:t>
            </a:r>
            <a:r>
              <a:rPr lang="en-US" dirty="0" smtClean="0"/>
              <a:t>Strategy recommendation </a:t>
            </a:r>
            <a:r>
              <a:rPr lang="en-US" dirty="0" smtClean="0"/>
              <a:t>is C.10 </a:t>
            </a:r>
            <a:r>
              <a:rPr lang="en-US" dirty="0"/>
              <a:t>: A feasibility </a:t>
            </a:r>
            <a:r>
              <a:rPr lang="en-US" dirty="0" smtClean="0"/>
              <a:t>assessment to </a:t>
            </a:r>
            <a:r>
              <a:rPr lang="en-US" dirty="0"/>
              <a:t>determine </a:t>
            </a:r>
            <a:r>
              <a:rPr lang="en-US" b="1" dirty="0"/>
              <a:t>the benefits and technological difficulties of designing a hyperspectral satellite mission focused on water quality </a:t>
            </a:r>
            <a:r>
              <a:rPr lang="en-US" b="1" dirty="0" smtClean="0"/>
              <a:t>measurements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</a:t>
            </a:r>
            <a:r>
              <a:rPr lang="en-US" dirty="0"/>
              <a:t>GEO Water Quality community </a:t>
            </a:r>
            <a:r>
              <a:rPr lang="en-US" dirty="0" smtClean="0"/>
              <a:t>(</a:t>
            </a:r>
            <a:r>
              <a:rPr lang="en-US" dirty="0" err="1" smtClean="0"/>
              <a:t>AquaWatch</a:t>
            </a:r>
            <a:r>
              <a:rPr lang="en-US" dirty="0" smtClean="0"/>
              <a:t>) proposed that </a:t>
            </a:r>
            <a:r>
              <a:rPr lang="en-US" dirty="0"/>
              <a:t>alternative approaches, involving </a:t>
            </a:r>
            <a:r>
              <a:rPr lang="en-US" b="1" dirty="0"/>
              <a:t>augmenting designs of </a:t>
            </a:r>
            <a:r>
              <a:rPr lang="en-US" b="1" dirty="0" err="1"/>
              <a:t>spaceborne</a:t>
            </a:r>
            <a:r>
              <a:rPr lang="en-US" b="1" dirty="0"/>
              <a:t> sensors for terrestrial and ocean colour applications to allow improved inland, near coastal waters and benthic applications</a:t>
            </a:r>
            <a:r>
              <a:rPr lang="en-US" dirty="0"/>
              <a:t>, could offer </a:t>
            </a:r>
            <a:r>
              <a:rPr lang="en-US" dirty="0" smtClean="0"/>
              <a:t>a cost-effective </a:t>
            </a:r>
            <a:r>
              <a:rPr lang="en-US" dirty="0"/>
              <a:t>alternative pathway to addressing the same </a:t>
            </a:r>
            <a:r>
              <a:rPr lang="en-US" dirty="0" smtClean="0"/>
              <a:t>science and societal benefit </a:t>
            </a:r>
            <a:r>
              <a:rPr lang="en-US" dirty="0" err="1" smtClean="0"/>
              <a:t>aplications</a:t>
            </a:r>
            <a:r>
              <a:rPr lang="en-US" dirty="0" smtClean="0"/>
              <a:t>. </a:t>
            </a:r>
            <a:r>
              <a:rPr lang="en-US" dirty="0"/>
              <a:t>Accordingly, this CEOS study will also </a:t>
            </a:r>
            <a:r>
              <a:rPr lang="en-US" dirty="0" err="1"/>
              <a:t>analyse</a:t>
            </a:r>
            <a:r>
              <a:rPr lang="en-US" dirty="0"/>
              <a:t> the benefits and technological difficulties of this option</a:t>
            </a:r>
            <a:r>
              <a:rPr lang="en-US" b="1" dirty="0"/>
              <a:t> </a:t>
            </a:r>
          </a:p>
          <a:p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61950"/>
            <a:ext cx="73152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0"/>
            <a:ext cx="650754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Scope of the  Feasibility Study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Imaging Spectrometer  for Aquatic </a:t>
            </a:r>
            <a:r>
              <a:rPr kumimoji="0" lang="en-AU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Ecosystems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400" dirty="0" smtClean="0">
                <a:solidFill>
                  <a:srgbClr val="FFFFFF"/>
                </a:solidFill>
              </a:rPr>
              <a:t>(excluding ocean colour)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9088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33368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Three activities defined in this feasibility study: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feasibility </a:t>
            </a:r>
            <a:r>
              <a:rPr lang="en-US" dirty="0"/>
              <a:t>assessment of the benefits and technological difficulties of designing a hyperspectral satellite mission focused on inland, estuarine, deltaic and near coastal waters - as well as mapping macrophytes, macro-algae, seagrasses and coral reefs and shallow water bathymetry-  at significantly higher spatial resolution than </a:t>
            </a:r>
            <a:r>
              <a:rPr lang="en-US" dirty="0" smtClean="0"/>
              <a:t>250m.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examine threshold and baseline observation requirements for sensors suitable for </a:t>
            </a:r>
            <a:r>
              <a:rPr lang="en-US" dirty="0" smtClean="0"/>
              <a:t>aquatic ecosystem to </a:t>
            </a:r>
            <a:r>
              <a:rPr lang="en-US" dirty="0"/>
              <a:t>inform CEOS Agencies when considering the potential </a:t>
            </a:r>
            <a:r>
              <a:rPr lang="en-US" dirty="0" smtClean="0"/>
              <a:t>to </a:t>
            </a:r>
            <a:r>
              <a:rPr lang="en-US" dirty="0"/>
              <a:t>add this application area to their mission </a:t>
            </a:r>
            <a:r>
              <a:rPr lang="en-US" dirty="0" smtClean="0"/>
              <a:t>designs.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That </a:t>
            </a:r>
            <a:r>
              <a:rPr lang="en-US" dirty="0"/>
              <a:t>the GEO Water community define inland and near-coastal </a:t>
            </a:r>
            <a:r>
              <a:rPr lang="en-US" dirty="0" smtClean="0"/>
              <a:t>water quality and </a:t>
            </a:r>
            <a:r>
              <a:rPr lang="en-US" dirty="0"/>
              <a:t>benthic habitat essential </a:t>
            </a:r>
            <a:r>
              <a:rPr lang="en-US" dirty="0" smtClean="0"/>
              <a:t>variables, </a:t>
            </a:r>
            <a:r>
              <a:rPr lang="en-US" dirty="0"/>
              <a:t>including an assessment of relative priority, linked to defined economic, social and environmental benefits. This information would be of great value in informing investment decisions.</a:t>
            </a:r>
            <a:endParaRPr lang="en-AU" dirty="0"/>
          </a:p>
          <a:p>
            <a:pPr marL="457200" indent="-457200">
              <a:buFont typeface="+mj-lt"/>
              <a:buAutoNum type="arabicPeriod"/>
            </a:pPr>
            <a:endParaRPr lang="en-AU" dirty="0"/>
          </a:p>
          <a:p>
            <a:endParaRPr lang="en-AU" dirty="0"/>
          </a:p>
          <a:p>
            <a:pPr lvl="0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61950"/>
            <a:ext cx="73152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73880"/>
            <a:ext cx="647388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Scope of the  Feasibility Study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Imaging Spectrometer  for Aquatic ecosystems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1881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228600" y="1143000"/>
            <a:ext cx="8333680" cy="4724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Lead: </a:t>
            </a:r>
            <a:r>
              <a:rPr lang="en-US" dirty="0" smtClean="0"/>
              <a:t>CSIRO - Arnold Dekker; Coordinator: DLR - Nicole </a:t>
            </a:r>
            <a:r>
              <a:rPr lang="en-US" dirty="0" smtClean="0"/>
              <a:t>Pinnel</a:t>
            </a:r>
          </a:p>
          <a:p>
            <a:pPr marL="0" lvl="0" indent="0">
              <a:buNone/>
            </a:pPr>
            <a:r>
              <a:rPr lang="en-US" dirty="0" smtClean="0"/>
              <a:t>Members: </a:t>
            </a:r>
            <a:r>
              <a:rPr lang="en-US" dirty="0" smtClean="0"/>
              <a:t>(for non-CEOS </a:t>
            </a:r>
            <a:r>
              <a:rPr lang="en-US" dirty="0" err="1" smtClean="0"/>
              <a:t>organisations</a:t>
            </a:r>
            <a:r>
              <a:rPr lang="en-US" dirty="0" smtClean="0"/>
              <a:t> the country is given)</a:t>
            </a:r>
            <a:r>
              <a:rPr lang="en-US" dirty="0" smtClean="0"/>
              <a:t>	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CNES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Marie-Jose </a:t>
            </a:r>
            <a:r>
              <a:rPr lang="en-US" dirty="0"/>
              <a:t>Lefevre </a:t>
            </a:r>
            <a:r>
              <a:rPr lang="en-US" dirty="0" smtClean="0"/>
              <a:t>&amp; Xavier Briottet</a:t>
            </a:r>
          </a:p>
          <a:p>
            <a:pPr marL="0" lvl="0" indent="0">
              <a:buNone/>
            </a:pPr>
            <a:r>
              <a:rPr lang="en-US" dirty="0" smtClean="0"/>
              <a:t>DLR		</a:t>
            </a:r>
            <a:r>
              <a:rPr lang="en-US" dirty="0" smtClean="0"/>
              <a:t>Peter Gege, Harald Krawczyk, </a:t>
            </a:r>
            <a:r>
              <a:rPr lang="en-US" dirty="0" err="1" smtClean="0"/>
              <a:t>Bingfried</a:t>
            </a:r>
            <a:r>
              <a:rPr lang="en-US" dirty="0" smtClean="0"/>
              <a:t> </a:t>
            </a:r>
            <a:r>
              <a:rPr lang="en-US" dirty="0" err="1" smtClean="0"/>
              <a:t>Pflug</a:t>
            </a:r>
            <a:r>
              <a:rPr lang="en-US" dirty="0" smtClean="0"/>
              <a:t>, Birgit       		</a:t>
            </a:r>
            <a:r>
              <a:rPr lang="en-US" dirty="0" err="1" smtClean="0"/>
              <a:t>Gerasch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HZG		</a:t>
            </a:r>
            <a:r>
              <a:rPr lang="en-US" dirty="0" err="1" smtClean="0"/>
              <a:t>Hajo</a:t>
            </a:r>
            <a:r>
              <a:rPr lang="en-US" dirty="0" smtClean="0"/>
              <a:t> </a:t>
            </a:r>
            <a:r>
              <a:rPr lang="en-US" dirty="0" err="1" smtClean="0"/>
              <a:t>Krasemann</a:t>
            </a:r>
            <a:r>
              <a:rPr lang="en-US" dirty="0" smtClean="0"/>
              <a:t> (Germany)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EOMAP	Thomas </a:t>
            </a:r>
            <a:r>
              <a:rPr lang="en-US" dirty="0" smtClean="0"/>
              <a:t>Heege (Germany)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CNR		Federica </a:t>
            </a:r>
            <a:r>
              <a:rPr lang="en-US" dirty="0" smtClean="0"/>
              <a:t>Braga, Claudia </a:t>
            </a:r>
            <a:r>
              <a:rPr lang="en-US" dirty="0" smtClean="0"/>
              <a:t>Giardino &amp; Vittorio </a:t>
            </a:r>
            <a:r>
              <a:rPr lang="en-US" dirty="0" smtClean="0"/>
              <a:t>Brando 		(Italy)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NASA		Kevin Turpie</a:t>
            </a:r>
          </a:p>
          <a:p>
            <a:pPr marL="0" indent="0">
              <a:buNone/>
            </a:pPr>
            <a:r>
              <a:rPr lang="en-US" dirty="0" smtClean="0"/>
              <a:t>CSA		Martin Bergeron &amp; Maycira </a:t>
            </a:r>
            <a:r>
              <a:rPr lang="en-US" dirty="0" smtClean="0"/>
              <a:t>Costa</a:t>
            </a:r>
          </a:p>
          <a:p>
            <a:pPr marL="0" indent="0">
              <a:buNone/>
            </a:pPr>
            <a:r>
              <a:rPr lang="en-US" dirty="0"/>
              <a:t>USGS		Thomas Cecere</a:t>
            </a:r>
          </a:p>
          <a:p>
            <a:pPr marL="0" indent="0">
              <a:buNone/>
            </a:pPr>
            <a:r>
              <a:rPr lang="en-US" dirty="0" err="1"/>
              <a:t>WaterInsight</a:t>
            </a:r>
            <a:r>
              <a:rPr lang="en-US" dirty="0"/>
              <a:t>	</a:t>
            </a:r>
            <a:r>
              <a:rPr lang="en-US" dirty="0" smtClean="0"/>
              <a:t>Steef Peters</a:t>
            </a:r>
            <a:r>
              <a:rPr lang="en-US" dirty="0"/>
              <a:t> (Netherlands)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TNO		Andy Court (</a:t>
            </a:r>
            <a:r>
              <a:rPr lang="en-US" dirty="0"/>
              <a:t>Netherlands) </a:t>
            </a:r>
          </a:p>
          <a:p>
            <a:pPr marL="0" lvl="0" indent="0">
              <a:buNone/>
            </a:pPr>
            <a:r>
              <a:rPr lang="en-US" dirty="0" smtClean="0"/>
              <a:t>(</a:t>
            </a:r>
            <a:r>
              <a:rPr lang="en-US" dirty="0" smtClean="0"/>
              <a:t>NSO)		Mark Loos &amp; Joost </a:t>
            </a:r>
            <a:r>
              <a:rPr lang="en-US" dirty="0" err="1" smtClean="0"/>
              <a:t>Carpaaij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(EC)		Astrid-Christine Koch &amp; Catharina </a:t>
            </a:r>
            <a:r>
              <a:rPr lang="en-US" dirty="0" err="1"/>
              <a:t>Bamps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61950"/>
            <a:ext cx="73152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76200"/>
            <a:ext cx="60198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l" rtl="0" latinLnBrk="1" hangingPunct="0"/>
            <a:r>
              <a:rPr lang="en-US" sz="2400" dirty="0">
                <a:solidFill>
                  <a:srgbClr val="FFFFFF"/>
                </a:solidFill>
              </a:rPr>
              <a:t>CEOS </a:t>
            </a:r>
            <a:r>
              <a:rPr lang="en-US" sz="2400" dirty="0" smtClean="0">
                <a:solidFill>
                  <a:srgbClr val="FFFFFF"/>
                </a:solidFill>
              </a:rPr>
              <a:t>Team</a:t>
            </a:r>
          </a:p>
          <a:p>
            <a:pPr lvl="0" algn="l" rtl="0" latinLnBrk="1" hangingPunct="0"/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“Feasibility Study imaging Spectrometer</a:t>
            </a:r>
            <a:r>
              <a:rPr lang="en-US" sz="2400" dirty="0" smtClean="0">
                <a:solidFill>
                  <a:srgbClr val="FFFFFF"/>
                </a:solidFill>
              </a:rPr>
              <a:t>”: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5511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8333680" cy="4724400"/>
          </a:xfrm>
        </p:spPr>
        <p:txBody>
          <a:bodyPr/>
          <a:lstStyle/>
          <a:p>
            <a:r>
              <a:rPr lang="en-US" b="1" dirty="0"/>
              <a:t>Table of Contents: </a:t>
            </a:r>
            <a:r>
              <a:rPr lang="en-US" dirty="0"/>
              <a:t>Feasibility Study for an Imaging Spectrometer for Water Quality vs </a:t>
            </a:r>
            <a:r>
              <a:rPr lang="en-US" dirty="0" smtClean="0"/>
              <a:t>2.0  1</a:t>
            </a:r>
            <a:r>
              <a:rPr lang="en-US" baseline="30000" dirty="0" smtClean="0"/>
              <a:t>st</a:t>
            </a:r>
            <a:r>
              <a:rPr lang="en-US" dirty="0" smtClean="0"/>
              <a:t> Nov 2016</a:t>
            </a:r>
            <a:endParaRPr lang="en-AU" dirty="0"/>
          </a:p>
          <a:p>
            <a:pPr marL="0" indent="0">
              <a:buNone/>
            </a:pPr>
            <a:r>
              <a:rPr lang="en-US" sz="1800" i="1" dirty="0"/>
              <a:t>1.  Background</a:t>
            </a:r>
            <a:endParaRPr lang="en-AU" sz="1800" i="1" dirty="0"/>
          </a:p>
          <a:p>
            <a:r>
              <a:rPr lang="en-US" sz="1800" i="1" dirty="0"/>
              <a:t>1.1.  Overview</a:t>
            </a:r>
            <a:endParaRPr lang="en-AU" sz="1800" dirty="0"/>
          </a:p>
          <a:p>
            <a:r>
              <a:rPr lang="en-US" sz="1800" i="1" dirty="0"/>
              <a:t>1.2.  Strategic </a:t>
            </a:r>
            <a:r>
              <a:rPr lang="en-US" sz="1800" i="1" dirty="0" smtClean="0"/>
              <a:t>direction </a:t>
            </a:r>
            <a:r>
              <a:rPr lang="en-US" sz="1800" i="1" dirty="0"/>
              <a:t>for </a:t>
            </a:r>
            <a:r>
              <a:rPr lang="en-US" sz="1800" i="1" dirty="0" smtClean="0"/>
              <a:t>studying </a:t>
            </a:r>
            <a:r>
              <a:rPr lang="en-US" sz="1800" i="1" dirty="0"/>
              <a:t>inland </a:t>
            </a:r>
            <a:r>
              <a:rPr lang="en-US" sz="1800" i="1" dirty="0" smtClean="0"/>
              <a:t>waters</a:t>
            </a:r>
            <a:r>
              <a:rPr lang="en-US" sz="1800" i="1" dirty="0"/>
              <a:t>, </a:t>
            </a:r>
            <a:r>
              <a:rPr lang="en-US" sz="1800" i="1" dirty="0" smtClean="0"/>
              <a:t>coastal </a:t>
            </a:r>
            <a:r>
              <a:rPr lang="en-US" sz="1800" i="1" dirty="0"/>
              <a:t>w</a:t>
            </a:r>
            <a:r>
              <a:rPr lang="en-US" sz="1800" i="1" dirty="0" smtClean="0"/>
              <a:t>aters</a:t>
            </a:r>
            <a:r>
              <a:rPr lang="en-US" sz="1800" i="1" dirty="0"/>
              <a:t>, </a:t>
            </a:r>
            <a:r>
              <a:rPr lang="en-US" sz="1800" i="1" dirty="0" smtClean="0"/>
              <a:t>benthos </a:t>
            </a:r>
            <a:r>
              <a:rPr lang="en-US" sz="1800" i="1" dirty="0"/>
              <a:t>and </a:t>
            </a:r>
            <a:r>
              <a:rPr lang="en-US" sz="1800" i="1" dirty="0" smtClean="0"/>
              <a:t>shallow </a:t>
            </a:r>
            <a:r>
              <a:rPr lang="en-US" sz="1800" i="1" dirty="0"/>
              <a:t>w</a:t>
            </a:r>
            <a:r>
              <a:rPr lang="en-US" sz="1800" i="1" dirty="0" smtClean="0"/>
              <a:t>ater bathymetry</a:t>
            </a:r>
          </a:p>
          <a:p>
            <a:pPr lvl="1"/>
            <a:r>
              <a:rPr lang="en-US" sz="1800" i="1" dirty="0" smtClean="0"/>
              <a:t>1.2.1. Inland waters and wetlands</a:t>
            </a:r>
          </a:p>
          <a:p>
            <a:pPr lvl="2"/>
            <a:r>
              <a:rPr lang="en-US" sz="1800" i="1" dirty="0" smtClean="0"/>
              <a:t>1.2.1.1.Remote sensing of inland waters and wetlands</a:t>
            </a:r>
          </a:p>
          <a:p>
            <a:pPr lvl="2"/>
            <a:r>
              <a:rPr lang="en-US" sz="1800" i="1" dirty="0" smtClean="0"/>
              <a:t>1.2.1.3. Theoretical </a:t>
            </a:r>
            <a:r>
              <a:rPr lang="en-US" sz="1800" i="1" dirty="0"/>
              <a:t>b</a:t>
            </a:r>
            <a:r>
              <a:rPr lang="en-US" sz="1800" i="1" dirty="0" smtClean="0"/>
              <a:t>asis </a:t>
            </a:r>
            <a:r>
              <a:rPr lang="en-US" sz="1800" i="1" dirty="0"/>
              <a:t>of </a:t>
            </a:r>
            <a:r>
              <a:rPr lang="en-US" sz="1800" i="1" dirty="0" smtClean="0"/>
              <a:t>remote sensing of </a:t>
            </a:r>
            <a:r>
              <a:rPr lang="en-US" sz="1800" i="1" dirty="0"/>
              <a:t>i</a:t>
            </a:r>
            <a:r>
              <a:rPr lang="en-US" sz="1800" i="1" dirty="0" smtClean="0"/>
              <a:t>nland </a:t>
            </a:r>
            <a:r>
              <a:rPr lang="en-US" sz="1800" i="1" dirty="0"/>
              <a:t>w</a:t>
            </a:r>
            <a:r>
              <a:rPr lang="en-US" sz="1800" i="1" dirty="0" smtClean="0"/>
              <a:t>ater quality</a:t>
            </a:r>
          </a:p>
          <a:p>
            <a:pPr lvl="2"/>
            <a:r>
              <a:rPr lang="en-US" sz="1800" i="1" dirty="0" smtClean="0"/>
              <a:t>1.2.1.4.</a:t>
            </a:r>
            <a:r>
              <a:rPr lang="en-US" sz="1800" i="1" dirty="0"/>
              <a:t> </a:t>
            </a:r>
            <a:r>
              <a:rPr lang="en-US" sz="1800" i="1" dirty="0"/>
              <a:t>P</a:t>
            </a:r>
            <a:r>
              <a:rPr lang="en-US" sz="1800" i="1" dirty="0" smtClean="0"/>
              <a:t>ast</a:t>
            </a:r>
            <a:r>
              <a:rPr lang="en-US" sz="1800" i="1" dirty="0"/>
              <a:t>, </a:t>
            </a:r>
            <a:r>
              <a:rPr lang="en-US" sz="1800" i="1" dirty="0" smtClean="0"/>
              <a:t>present</a:t>
            </a:r>
            <a:r>
              <a:rPr lang="en-US" sz="1800" i="1" dirty="0"/>
              <a:t>, </a:t>
            </a:r>
            <a:r>
              <a:rPr lang="en-US" sz="1800" i="1" dirty="0" smtClean="0"/>
              <a:t>and planned </a:t>
            </a:r>
            <a:r>
              <a:rPr lang="en-US" sz="1800" i="1" dirty="0"/>
              <a:t>s</a:t>
            </a:r>
            <a:r>
              <a:rPr lang="en-US" sz="1800" i="1" dirty="0" smtClean="0"/>
              <a:t>ensor </a:t>
            </a:r>
            <a:r>
              <a:rPr lang="en-US" sz="1800" i="1" dirty="0"/>
              <a:t>a</a:t>
            </a:r>
            <a:r>
              <a:rPr lang="en-US" sz="1800" i="1" dirty="0" smtClean="0"/>
              <a:t>vailability </a:t>
            </a:r>
            <a:r>
              <a:rPr lang="en-US" sz="1800" i="1" dirty="0"/>
              <a:t>for Inland </a:t>
            </a:r>
            <a:r>
              <a:rPr lang="en-US" sz="1800" i="1" dirty="0" smtClean="0"/>
              <a:t>waters and wetlands</a:t>
            </a:r>
            <a:endParaRPr lang="en-AU" sz="1800" i="1" dirty="0"/>
          </a:p>
          <a:p>
            <a:pPr lvl="1"/>
            <a:r>
              <a:rPr lang="en-US" sz="1800" i="1" cap="small" dirty="0"/>
              <a:t>1.2.2. </a:t>
            </a:r>
            <a:r>
              <a:rPr lang="en-US" sz="1800" i="1" dirty="0" smtClean="0"/>
              <a:t>Coastal </a:t>
            </a:r>
            <a:r>
              <a:rPr lang="en-US" sz="1800" i="1" dirty="0"/>
              <a:t>w</a:t>
            </a:r>
            <a:r>
              <a:rPr lang="en-US" sz="1800" i="1" dirty="0" smtClean="0"/>
              <a:t>aters</a:t>
            </a:r>
            <a:r>
              <a:rPr lang="en-US" sz="1800" i="1" dirty="0"/>
              <a:t>, </a:t>
            </a:r>
            <a:r>
              <a:rPr lang="en-US" sz="1800" i="1" dirty="0" smtClean="0"/>
              <a:t>benthos </a:t>
            </a:r>
            <a:r>
              <a:rPr lang="en-US" sz="1800" i="1" dirty="0"/>
              <a:t>and </a:t>
            </a:r>
            <a:r>
              <a:rPr lang="en-US" sz="1800" i="1" dirty="0"/>
              <a:t>s</a:t>
            </a:r>
            <a:r>
              <a:rPr lang="en-US" sz="1800" i="1" dirty="0" smtClean="0"/>
              <a:t>hallow </a:t>
            </a:r>
            <a:r>
              <a:rPr lang="en-US" sz="1800" i="1" dirty="0"/>
              <a:t>w</a:t>
            </a:r>
            <a:r>
              <a:rPr lang="en-US" sz="1800" i="1" dirty="0" smtClean="0"/>
              <a:t>ater bathymetry</a:t>
            </a:r>
            <a:r>
              <a:rPr lang="en-US" sz="1800" b="1" i="1" cap="small" dirty="0" smtClean="0"/>
              <a:t> </a:t>
            </a:r>
            <a:endParaRPr lang="en-AU" sz="1800" i="1" dirty="0" smtClean="0"/>
          </a:p>
          <a:p>
            <a:r>
              <a:rPr lang="en-US" sz="1800" i="1" dirty="0" smtClean="0"/>
              <a:t>1.3 </a:t>
            </a:r>
            <a:r>
              <a:rPr lang="en-US" sz="1800" i="1" dirty="0"/>
              <a:t>Benefits to </a:t>
            </a:r>
            <a:r>
              <a:rPr lang="en-US" sz="1800" i="1" dirty="0" smtClean="0"/>
              <a:t>society </a:t>
            </a:r>
            <a:r>
              <a:rPr lang="en-US" sz="1800" i="1" dirty="0"/>
              <a:t>/ </a:t>
            </a:r>
            <a:r>
              <a:rPr lang="en-US" sz="1800" i="1" dirty="0" smtClean="0"/>
              <a:t>societal </a:t>
            </a:r>
            <a:r>
              <a:rPr lang="en-US" sz="1800" i="1" dirty="0"/>
              <a:t>i</a:t>
            </a:r>
            <a:r>
              <a:rPr lang="en-US" sz="1800" i="1" dirty="0" smtClean="0"/>
              <a:t>mpacts</a:t>
            </a:r>
            <a:endParaRPr lang="en-AU" sz="1800" dirty="0"/>
          </a:p>
          <a:p>
            <a:r>
              <a:rPr lang="en-US" sz="1800" i="1" dirty="0"/>
              <a:t>1.4.  Current situation: sensors used (designed for either land or ocean observations)</a:t>
            </a:r>
            <a:endParaRPr lang="en-AU" sz="1800" dirty="0"/>
          </a:p>
          <a:p>
            <a:r>
              <a:rPr lang="en-US" sz="1800" i="1" dirty="0"/>
              <a:t>1.5. What we propose to do</a:t>
            </a:r>
            <a:endParaRPr lang="en-AU" sz="1800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61950"/>
            <a:ext cx="73152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840" y="188180"/>
            <a:ext cx="580863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 algn="l" rtl="0" latinLnBrk="1" hangingPunct="0"/>
            <a:r>
              <a:rPr lang="en-US" sz="2400" dirty="0">
                <a:solidFill>
                  <a:srgbClr val="FFFFFF"/>
                </a:solidFill>
              </a:rPr>
              <a:t>CEOS </a:t>
            </a:r>
            <a:r>
              <a:rPr lang="en-US" sz="2400" dirty="0" smtClean="0">
                <a:solidFill>
                  <a:srgbClr val="FFFFFF"/>
                </a:solidFill>
              </a:rPr>
              <a:t>Report Contents</a:t>
            </a:r>
          </a:p>
          <a:p>
            <a:pPr lvl="0" algn="l" rtl="0" latinLnBrk="1" hangingPunct="0"/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“Feasibility Study imaging Spectrometer”: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987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33368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 </a:t>
            </a:r>
            <a:r>
              <a:rPr lang="en-US" i="1" dirty="0"/>
              <a:t>Science </a:t>
            </a:r>
            <a:r>
              <a:rPr lang="en-US" i="1" dirty="0" smtClean="0"/>
              <a:t>and Applications Traceability </a:t>
            </a:r>
            <a:r>
              <a:rPr lang="en-US" i="1" dirty="0"/>
              <a:t>Matrix</a:t>
            </a:r>
            <a:endParaRPr lang="en-AU" i="1" dirty="0"/>
          </a:p>
          <a:p>
            <a:r>
              <a:rPr lang="en-US" i="1" dirty="0"/>
              <a:t>2.1.  </a:t>
            </a:r>
            <a:r>
              <a:rPr lang="en-US" i="1" dirty="0" smtClean="0"/>
              <a:t>Introduction to the science </a:t>
            </a:r>
            <a:r>
              <a:rPr lang="en-US" i="1" dirty="0"/>
              <a:t>q</a:t>
            </a:r>
            <a:r>
              <a:rPr lang="en-US" i="1" dirty="0" smtClean="0"/>
              <a:t>uestions</a:t>
            </a:r>
            <a:endParaRPr lang="en-AU" dirty="0"/>
          </a:p>
          <a:p>
            <a:r>
              <a:rPr lang="en-US" i="1" dirty="0"/>
              <a:t>2.2.  </a:t>
            </a:r>
            <a:r>
              <a:rPr lang="en-AU" i="1" dirty="0" smtClean="0"/>
              <a:t>Science question per application</a:t>
            </a:r>
          </a:p>
          <a:p>
            <a:pPr lvl="1"/>
            <a:r>
              <a:rPr lang="en-AU" i="1" dirty="0" smtClean="0"/>
              <a:t>2.2.1. Inland waters and wetlands</a:t>
            </a:r>
          </a:p>
          <a:p>
            <a:pPr lvl="2"/>
            <a:r>
              <a:rPr lang="en-AU" i="1" dirty="0" smtClean="0"/>
              <a:t>2.2.1.1.Mapping inland aquatic macrophytes</a:t>
            </a:r>
          </a:p>
          <a:p>
            <a:pPr lvl="1"/>
            <a:r>
              <a:rPr lang="en-AU" i="1" dirty="0" smtClean="0"/>
              <a:t>2.2.2. Estuarine, deltaic and lagoon waters</a:t>
            </a:r>
          </a:p>
          <a:p>
            <a:pPr lvl="1"/>
            <a:r>
              <a:rPr lang="en-AU" i="1" dirty="0" smtClean="0"/>
              <a:t>2.2.3. Seagrass, coral reefs, kelp</a:t>
            </a:r>
          </a:p>
          <a:p>
            <a:pPr lvl="1"/>
            <a:r>
              <a:rPr lang="en-AU" i="1" dirty="0" smtClean="0"/>
              <a:t>2.2.4. Shallow water bathymetry</a:t>
            </a:r>
          </a:p>
          <a:p>
            <a:pPr lvl="1"/>
            <a:r>
              <a:rPr lang="en-AU" i="1" dirty="0" smtClean="0"/>
              <a:t>2.2.5. </a:t>
            </a:r>
            <a:r>
              <a:rPr lang="en-US" i="1" dirty="0"/>
              <a:t>A</a:t>
            </a:r>
            <a:r>
              <a:rPr lang="en-US" i="1" dirty="0" smtClean="0"/>
              <a:t>tmospheric correction and air-water </a:t>
            </a:r>
            <a:r>
              <a:rPr lang="en-US" i="1" dirty="0"/>
              <a:t>interface </a:t>
            </a:r>
            <a:endParaRPr lang="en-AU" i="1" dirty="0"/>
          </a:p>
          <a:p>
            <a:r>
              <a:rPr lang="en-US" i="1" dirty="0"/>
              <a:t>2.3. </a:t>
            </a:r>
            <a:r>
              <a:rPr lang="en-US" i="1" dirty="0"/>
              <a:t>Science </a:t>
            </a:r>
            <a:r>
              <a:rPr lang="en-US" i="1" dirty="0" smtClean="0"/>
              <a:t>and applications traceability </a:t>
            </a:r>
            <a:r>
              <a:rPr lang="en-US" i="1" dirty="0"/>
              <a:t>m</a:t>
            </a:r>
            <a:r>
              <a:rPr lang="en-US" i="1" dirty="0" smtClean="0"/>
              <a:t>atrix (inland </a:t>
            </a:r>
            <a:r>
              <a:rPr lang="en-US" i="1" dirty="0"/>
              <a:t>waters &amp; </a:t>
            </a:r>
            <a:r>
              <a:rPr lang="en-US" i="1" dirty="0" smtClean="0"/>
              <a:t>wetlands</a:t>
            </a:r>
            <a:r>
              <a:rPr lang="en-US" i="1" dirty="0"/>
              <a:t>, </a:t>
            </a:r>
            <a:r>
              <a:rPr lang="en-US" i="1" dirty="0" smtClean="0"/>
              <a:t>estuarine</a:t>
            </a:r>
            <a:r>
              <a:rPr lang="en-US" i="1" dirty="0"/>
              <a:t>, </a:t>
            </a:r>
            <a:r>
              <a:rPr lang="en-US" i="1" dirty="0" smtClean="0"/>
              <a:t>delta's </a:t>
            </a:r>
            <a:r>
              <a:rPr lang="en-US" i="1" dirty="0"/>
              <a:t>and </a:t>
            </a:r>
            <a:r>
              <a:rPr lang="en-US" i="1" dirty="0" smtClean="0"/>
              <a:t>lagoons, </a:t>
            </a:r>
            <a:r>
              <a:rPr lang="en-US" i="1" dirty="0" err="1" smtClean="0"/>
              <a:t>seagrassess</a:t>
            </a:r>
            <a:r>
              <a:rPr lang="en-US" i="1" dirty="0" smtClean="0"/>
              <a:t> </a:t>
            </a:r>
            <a:r>
              <a:rPr lang="en-US" i="1" dirty="0"/>
              <a:t>and </a:t>
            </a:r>
            <a:r>
              <a:rPr lang="en-US" i="1" dirty="0" smtClean="0"/>
              <a:t>coral reef, </a:t>
            </a:r>
            <a:r>
              <a:rPr lang="en-US" i="1" dirty="0"/>
              <a:t>kelp, </a:t>
            </a:r>
            <a:r>
              <a:rPr lang="en-US" i="1" dirty="0" smtClean="0"/>
              <a:t>shallow </a:t>
            </a:r>
            <a:r>
              <a:rPr lang="en-US" i="1" dirty="0"/>
              <a:t>w</a:t>
            </a:r>
            <a:r>
              <a:rPr lang="en-US" i="1" dirty="0" smtClean="0"/>
              <a:t>ater </a:t>
            </a:r>
            <a:r>
              <a:rPr lang="en-US" i="1" dirty="0"/>
              <a:t>b</a:t>
            </a:r>
            <a:r>
              <a:rPr lang="en-US" i="1" dirty="0" smtClean="0"/>
              <a:t>athymetry)</a:t>
            </a:r>
          </a:p>
          <a:p>
            <a:r>
              <a:rPr lang="en-US" i="1" dirty="0" smtClean="0"/>
              <a:t>2.4. </a:t>
            </a:r>
            <a:r>
              <a:rPr lang="en-US" i="1" dirty="0"/>
              <a:t>Measurement Requirements (making use of bio-optical or RTF based forward models)</a:t>
            </a:r>
            <a:r>
              <a:rPr lang="en-US" i="1" dirty="0" smtClean="0"/>
              <a:t>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61950"/>
            <a:ext cx="73152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840" y="188180"/>
            <a:ext cx="580863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 algn="l" rtl="0" latinLnBrk="1" hangingPunct="0"/>
            <a:r>
              <a:rPr lang="en-US" sz="2400" dirty="0">
                <a:solidFill>
                  <a:srgbClr val="FFFFFF"/>
                </a:solidFill>
              </a:rPr>
              <a:t>CEOS </a:t>
            </a:r>
            <a:r>
              <a:rPr lang="en-US" sz="2400" dirty="0" smtClean="0">
                <a:solidFill>
                  <a:srgbClr val="FFFFFF"/>
                </a:solidFill>
              </a:rPr>
              <a:t>Report Contents</a:t>
            </a:r>
          </a:p>
          <a:p>
            <a:pPr lvl="0" algn="l" rtl="0" latinLnBrk="1" hangingPunct="0"/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“Feasibility Study imaging Spectrometer”: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1498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333680" cy="4724400"/>
          </a:xfrm>
        </p:spPr>
        <p:txBody>
          <a:bodyPr/>
          <a:lstStyle/>
          <a:p>
            <a:r>
              <a:rPr lang="en-US" i="1" dirty="0" smtClean="0"/>
              <a:t>2.4. </a:t>
            </a:r>
            <a:r>
              <a:rPr lang="en-US" i="1" dirty="0"/>
              <a:t>Measurement Requirements (making use of bio-optical or RTF based forward models)</a:t>
            </a:r>
            <a:r>
              <a:rPr lang="en-US" i="1" dirty="0" smtClean="0"/>
              <a:t> </a:t>
            </a:r>
          </a:p>
          <a:p>
            <a:pPr lvl="1"/>
            <a:r>
              <a:rPr lang="en-US" i="1" dirty="0" smtClean="0"/>
              <a:t>2.4.1. Spectral </a:t>
            </a:r>
            <a:r>
              <a:rPr lang="en-US" i="1" dirty="0"/>
              <a:t>range and resolution requirements (includes spectral simulations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2.4.2.</a:t>
            </a:r>
            <a:r>
              <a:rPr lang="en-US" i="1" dirty="0"/>
              <a:t> </a:t>
            </a:r>
            <a:r>
              <a:rPr lang="en-US" i="1" dirty="0" smtClean="0"/>
              <a:t>Radiometric </a:t>
            </a:r>
            <a:r>
              <a:rPr lang="en-US" i="1" dirty="0"/>
              <a:t>Sensitivity requirements (includes simulations on radiometry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2.4.3.</a:t>
            </a:r>
            <a:r>
              <a:rPr lang="en-US" i="1" dirty="0"/>
              <a:t> S</a:t>
            </a:r>
            <a:r>
              <a:rPr lang="en-US" i="1" dirty="0" smtClean="0"/>
              <a:t>patial resolution requirements	</a:t>
            </a:r>
          </a:p>
          <a:p>
            <a:pPr lvl="1"/>
            <a:r>
              <a:rPr lang="en-US" i="1" dirty="0" smtClean="0"/>
              <a:t>2.4.4. Temporal requirements </a:t>
            </a:r>
            <a:r>
              <a:rPr lang="en-US" i="1" dirty="0" err="1" smtClean="0"/>
              <a:t>incl</a:t>
            </a:r>
            <a:r>
              <a:rPr lang="en-US" i="1" dirty="0" smtClean="0"/>
              <a:t> time of day</a:t>
            </a:r>
          </a:p>
          <a:p>
            <a:pPr lvl="1"/>
            <a:r>
              <a:rPr lang="en-US" i="1" dirty="0" smtClean="0"/>
              <a:t>2.4.6.</a:t>
            </a:r>
            <a:r>
              <a:rPr lang="en-US" i="1" dirty="0"/>
              <a:t> </a:t>
            </a:r>
            <a:r>
              <a:rPr lang="en-US" i="1" dirty="0" smtClean="0"/>
              <a:t>Geometric requirements&amp; </a:t>
            </a:r>
            <a:r>
              <a:rPr lang="en-US" i="1" dirty="0" err="1" smtClean="0"/>
              <a:t>geolocational</a:t>
            </a:r>
            <a:r>
              <a:rPr lang="en-US" i="1" dirty="0" smtClean="0"/>
              <a:t> accuracy</a:t>
            </a:r>
            <a:endParaRPr lang="en-AU" i="1" dirty="0" smtClean="0"/>
          </a:p>
          <a:p>
            <a:pPr lvl="1"/>
            <a:r>
              <a:rPr lang="en-US" i="1" dirty="0" smtClean="0"/>
              <a:t>2.4.7. Sun glint avoidance requirement</a:t>
            </a:r>
            <a:endParaRPr lang="en-AU" i="1" dirty="0" smtClean="0"/>
          </a:p>
          <a:p>
            <a:pPr lvl="1"/>
            <a:r>
              <a:rPr lang="en-US" i="1" dirty="0" smtClean="0"/>
              <a:t>2.4.8. </a:t>
            </a:r>
            <a:r>
              <a:rPr lang="en-US" i="1" dirty="0" err="1" smtClean="0"/>
              <a:t>Polarisation</a:t>
            </a:r>
            <a:r>
              <a:rPr lang="en-US" i="1" dirty="0" smtClean="0"/>
              <a:t> requirements</a:t>
            </a:r>
            <a:endParaRPr lang="en-AU" i="1" dirty="0" smtClean="0"/>
          </a:p>
          <a:p>
            <a:r>
              <a:rPr lang="en-US" i="1" dirty="0" smtClean="0"/>
              <a:t>2.5.	Platform requirements</a:t>
            </a:r>
            <a:endParaRPr lang="en-US" i="1" dirty="0"/>
          </a:p>
          <a:p>
            <a:r>
              <a:rPr lang="en-US" i="1" dirty="0" smtClean="0"/>
              <a:t>2.6	Ancillary data requirements</a:t>
            </a:r>
            <a:endParaRPr lang="en-AU" i="1" dirty="0" smtClean="0"/>
          </a:p>
          <a:p>
            <a:r>
              <a:rPr lang="en-US" i="1" dirty="0" smtClean="0"/>
              <a:t>2.7	Summary (science traceability matrix with sensor requirements)</a:t>
            </a:r>
            <a:r>
              <a:rPr lang="en-US" dirty="0" smtClean="0"/>
              <a:t>	</a:t>
            </a:r>
            <a:endParaRPr lang="en-US" i="1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61950"/>
            <a:ext cx="73152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840" y="188180"/>
            <a:ext cx="580863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 algn="l" rtl="0" latinLnBrk="1" hangingPunct="0"/>
            <a:r>
              <a:rPr lang="en-US" sz="2400" dirty="0">
                <a:solidFill>
                  <a:srgbClr val="FFFFFF"/>
                </a:solidFill>
              </a:rPr>
              <a:t>CEOS </a:t>
            </a:r>
            <a:r>
              <a:rPr lang="en-US" sz="2400" dirty="0" smtClean="0">
                <a:solidFill>
                  <a:srgbClr val="FFFFFF"/>
                </a:solidFill>
              </a:rPr>
              <a:t>Report Contents</a:t>
            </a:r>
          </a:p>
          <a:p>
            <a:pPr lvl="0" algn="l" rtl="0" latinLnBrk="1" hangingPunct="0"/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“Feasibility Study imaging Spectrometer”: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4990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33368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i="1" dirty="0" smtClean="0"/>
              <a:t>Instrument Requirements and </a:t>
            </a:r>
            <a:r>
              <a:rPr lang="en-US" i="1" dirty="0"/>
              <a:t>Mission Design </a:t>
            </a:r>
            <a:endParaRPr lang="en-AU" i="1" dirty="0"/>
          </a:p>
          <a:p>
            <a:r>
              <a:rPr lang="en-US" i="1" dirty="0"/>
              <a:t>3</a:t>
            </a:r>
            <a:r>
              <a:rPr lang="en-US" i="1" dirty="0" smtClean="0"/>
              <a:t>.1</a:t>
            </a:r>
            <a:r>
              <a:rPr lang="en-US" i="1" dirty="0"/>
              <a:t>.  LEO imaging </a:t>
            </a:r>
            <a:r>
              <a:rPr lang="en-US" i="1" dirty="0" smtClean="0"/>
              <a:t>spectrometer</a:t>
            </a:r>
          </a:p>
          <a:p>
            <a:pPr lvl="1"/>
            <a:r>
              <a:rPr lang="en-US" i="1" dirty="0"/>
              <a:t>3.1.1 Review of past, present and (known) future instruments and the science traceability </a:t>
            </a:r>
            <a:r>
              <a:rPr lang="en-US" i="1" dirty="0" smtClean="0"/>
              <a:t>matrix</a:t>
            </a:r>
            <a:endParaRPr lang="en-AU" i="1" dirty="0"/>
          </a:p>
          <a:p>
            <a:pPr lvl="1"/>
            <a:r>
              <a:rPr lang="en-US" i="1" dirty="0"/>
              <a:t>3.1.2 Review of past, present and (known) future instruments and the measurement requirements 	</a:t>
            </a:r>
            <a:endParaRPr lang="en-AU" i="1" dirty="0"/>
          </a:p>
          <a:p>
            <a:pPr lvl="1"/>
            <a:r>
              <a:rPr lang="en-US" i="1" dirty="0" smtClean="0"/>
              <a:t>3.1.3 </a:t>
            </a:r>
            <a:r>
              <a:rPr lang="en-US" i="1" dirty="0"/>
              <a:t>Instrument </a:t>
            </a:r>
            <a:r>
              <a:rPr lang="en-US" i="1" dirty="0" smtClean="0"/>
              <a:t>concepts</a:t>
            </a:r>
            <a:endParaRPr lang="en-AU" dirty="0"/>
          </a:p>
          <a:p>
            <a:r>
              <a:rPr lang="en-US" i="1" dirty="0"/>
              <a:t>3</a:t>
            </a:r>
            <a:r>
              <a:rPr lang="en-US" i="1" dirty="0" smtClean="0"/>
              <a:t>.2</a:t>
            </a:r>
            <a:r>
              <a:rPr lang="en-US" i="1" dirty="0"/>
              <a:t>.  </a:t>
            </a:r>
            <a:r>
              <a:rPr lang="en-US" i="1" dirty="0" smtClean="0"/>
              <a:t>Geostationary </a:t>
            </a:r>
            <a:r>
              <a:rPr lang="en-US" i="1" dirty="0"/>
              <a:t>imaging spectrometer</a:t>
            </a:r>
            <a:endParaRPr lang="en-AU" dirty="0"/>
          </a:p>
          <a:p>
            <a:r>
              <a:rPr lang="en-US" i="1" dirty="0"/>
              <a:t>3</a:t>
            </a:r>
            <a:r>
              <a:rPr lang="en-US" i="1" dirty="0" smtClean="0"/>
              <a:t>.3</a:t>
            </a:r>
            <a:r>
              <a:rPr lang="en-US" i="1" dirty="0"/>
              <a:t>. Adaptations to near future planned land focused imagers to make them more suitable for aquatic ecosystem assessments</a:t>
            </a:r>
            <a:endParaRPr lang="en-AU" dirty="0"/>
          </a:p>
          <a:p>
            <a:r>
              <a:rPr lang="en-US" i="1" dirty="0"/>
              <a:t>3</a:t>
            </a:r>
            <a:r>
              <a:rPr lang="en-US" i="1" dirty="0" smtClean="0"/>
              <a:t>.4</a:t>
            </a:r>
            <a:r>
              <a:rPr lang="en-US" i="1" dirty="0"/>
              <a:t>. Adaptations to near future planned ocean  focused imagers to make them more suitable for aquatic ecosystem assessments</a:t>
            </a:r>
            <a:endParaRPr lang="en-AU" dirty="0"/>
          </a:p>
          <a:p>
            <a:r>
              <a:rPr lang="en-US" i="1" dirty="0" smtClean="0"/>
              <a:t>3</a:t>
            </a:r>
            <a:r>
              <a:rPr lang="en-US" i="1" dirty="0" smtClean="0"/>
              <a:t>.5. End-to-end simulation</a:t>
            </a:r>
            <a:endParaRPr lang="en-AU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61950"/>
            <a:ext cx="73152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840" y="188180"/>
            <a:ext cx="580863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 algn="l" rtl="0" latinLnBrk="1" hangingPunct="0"/>
            <a:r>
              <a:rPr lang="en-US" sz="2400" dirty="0">
                <a:solidFill>
                  <a:srgbClr val="FFFFFF"/>
                </a:solidFill>
              </a:rPr>
              <a:t>CEOS </a:t>
            </a:r>
            <a:r>
              <a:rPr lang="en-US" sz="2400" dirty="0" smtClean="0">
                <a:solidFill>
                  <a:srgbClr val="FFFFFF"/>
                </a:solidFill>
              </a:rPr>
              <a:t>Report Contents</a:t>
            </a:r>
          </a:p>
          <a:p>
            <a:pPr lvl="0" algn="l" rtl="0" latinLnBrk="1" hangingPunct="0"/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“Feasibility Study imaging Spectrometer”: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0451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333680" cy="4724400"/>
          </a:xfrm>
        </p:spPr>
        <p:txBody>
          <a:bodyPr/>
          <a:lstStyle/>
          <a:p>
            <a:r>
              <a:rPr lang="en-US" i="1" dirty="0" smtClean="0"/>
              <a:t>3</a:t>
            </a:r>
            <a:r>
              <a:rPr lang="en-US" i="1" dirty="0" smtClean="0"/>
              <a:t>.6. </a:t>
            </a:r>
            <a:r>
              <a:rPr lang="en-US" i="1" dirty="0" smtClean="0"/>
              <a:t>Calibration</a:t>
            </a:r>
          </a:p>
          <a:p>
            <a:pPr lvl="1"/>
            <a:r>
              <a:rPr lang="en-US" i="1" dirty="0" smtClean="0"/>
              <a:t>3.6.1</a:t>
            </a:r>
            <a:r>
              <a:rPr lang="en-US" i="1" dirty="0"/>
              <a:t>	Pre-launch </a:t>
            </a:r>
            <a:r>
              <a:rPr lang="en-US" i="1" dirty="0" smtClean="0"/>
              <a:t>calibration </a:t>
            </a:r>
            <a:r>
              <a:rPr lang="en-US" i="1" dirty="0"/>
              <a:t>and </a:t>
            </a:r>
            <a:r>
              <a:rPr lang="en-US" i="1" dirty="0" smtClean="0"/>
              <a:t>characterization.</a:t>
            </a:r>
          </a:p>
          <a:p>
            <a:pPr lvl="2"/>
            <a:r>
              <a:rPr lang="en-US" i="1" dirty="0" smtClean="0"/>
              <a:t>3.6.1.1. Radiometric </a:t>
            </a:r>
            <a:r>
              <a:rPr lang="en-US" i="1" dirty="0"/>
              <a:t>and </a:t>
            </a:r>
            <a:r>
              <a:rPr lang="en-US" i="1" dirty="0" smtClean="0"/>
              <a:t>spectral </a:t>
            </a:r>
            <a:r>
              <a:rPr lang="en-US" i="1" dirty="0"/>
              <a:t>pre-flight </a:t>
            </a:r>
            <a:r>
              <a:rPr lang="en-US" i="1" dirty="0" smtClean="0"/>
              <a:t>calibration</a:t>
            </a:r>
          </a:p>
          <a:p>
            <a:pPr lvl="2"/>
            <a:r>
              <a:rPr lang="en-US" i="1" dirty="0" smtClean="0"/>
              <a:t>3.6.1.2. Geometric </a:t>
            </a:r>
            <a:r>
              <a:rPr lang="en-US" i="1" dirty="0"/>
              <a:t>pre-flight calibration </a:t>
            </a:r>
            <a:endParaRPr lang="en-AU" i="1" dirty="0"/>
          </a:p>
          <a:p>
            <a:pPr lvl="1"/>
            <a:r>
              <a:rPr lang="en-US" i="1" dirty="0" smtClean="0"/>
              <a:t>3.6.2. Post-launch </a:t>
            </a:r>
            <a:r>
              <a:rPr lang="en-US" i="1" dirty="0"/>
              <a:t>Calibration 				</a:t>
            </a:r>
            <a:endParaRPr lang="en-US" i="1" dirty="0" smtClean="0"/>
          </a:p>
          <a:p>
            <a:pPr lvl="2"/>
            <a:r>
              <a:rPr lang="en-US" i="1" dirty="0" smtClean="0"/>
              <a:t>3.6.2.1. Spectral </a:t>
            </a:r>
            <a:r>
              <a:rPr lang="en-US" i="1" dirty="0"/>
              <a:t>and radiometric calibration </a:t>
            </a:r>
            <a:endParaRPr lang="en-AU" i="1" dirty="0"/>
          </a:p>
          <a:p>
            <a:r>
              <a:rPr lang="en-US" i="1" dirty="0" smtClean="0"/>
              <a:t>3.7. Conclusions</a:t>
            </a:r>
            <a:r>
              <a:rPr lang="en-US" i="1" dirty="0"/>
              <a:t>, Recommendations</a:t>
            </a:r>
            <a:endParaRPr lang="en-US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61950"/>
            <a:ext cx="7315200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840" y="188180"/>
            <a:ext cx="580863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 algn="l" rtl="0" latinLnBrk="1" hangingPunct="0"/>
            <a:r>
              <a:rPr lang="en-US" sz="2400" dirty="0">
                <a:solidFill>
                  <a:srgbClr val="FFFFFF"/>
                </a:solidFill>
              </a:rPr>
              <a:t>CEOS </a:t>
            </a:r>
            <a:r>
              <a:rPr lang="en-US" sz="2400" dirty="0" smtClean="0">
                <a:solidFill>
                  <a:srgbClr val="FFFFFF"/>
                </a:solidFill>
              </a:rPr>
              <a:t>Report Contents</a:t>
            </a:r>
          </a:p>
          <a:p>
            <a:pPr lvl="0" algn="l" rtl="0" latinLnBrk="1" hangingPunct="0"/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“Feasibility Study imaging Spectrometer”: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6232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11634</TotalTime>
  <Words>1188</Words>
  <Application>Microsoft Office PowerPoint</Application>
  <PresentationFormat>On-screen Show (4:3)</PresentationFormat>
  <Paragraphs>184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SimSun</vt:lpstr>
      <vt:lpstr>Arial</vt:lpstr>
      <vt:lpstr>Arial Bold</vt:lpstr>
      <vt:lpstr>Avenir Roman</vt:lpstr>
      <vt:lpstr>Calibri</vt:lpstr>
      <vt:lpstr>Courier New</vt:lpstr>
      <vt:lpstr>Droid Serif</vt:lpstr>
      <vt:lpstr>Tahoma</vt:lpstr>
      <vt:lpstr>Times New Roman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Inland waters: not so simple: land-water boundaries; lake at 600 m Altitude</vt:lpstr>
      <vt:lpstr>Spectral simulations example of  high CDOM (&amp;variable S) and medium CHl</vt:lpstr>
      <vt:lpstr>PowerPoint Presentation</vt:lpstr>
      <vt:lpstr>Substratum spectra:  seagrass &amp; coral reef environments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Dekker, Arnold (L&amp;W, Black Mountain)</cp:lastModifiedBy>
  <cp:revision>90</cp:revision>
  <dcterms:modified xsi:type="dcterms:W3CDTF">2016-10-31T22:01:01Z</dcterms:modified>
</cp:coreProperties>
</file>