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46" r:id="rId3"/>
    <p:sldId id="445" r:id="rId4"/>
    <p:sldId id="435" r:id="rId5"/>
    <p:sldId id="437" r:id="rId6"/>
    <p:sldId id="438" r:id="rId7"/>
    <p:sldId id="447" r:id="rId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FAC"/>
    <a:srgbClr val="475BF1"/>
    <a:srgbClr val="72BFC5"/>
    <a:srgbClr val="CD277E"/>
    <a:srgbClr val="FF329E"/>
    <a:srgbClr val="FF3CE3"/>
    <a:srgbClr val="FF8550"/>
    <a:srgbClr val="FF2FAC"/>
    <a:srgbClr val="00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1" autoAdjust="0"/>
    <p:restoredTop sz="94250" autoAdjust="0"/>
  </p:normalViewPr>
  <p:slideViewPr>
    <p:cSldViewPr>
      <p:cViewPr>
        <p:scale>
          <a:sx n="95" d="100"/>
          <a:sy n="95" d="100"/>
        </p:scale>
        <p:origin x="-5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85EA-581A-4ED7-9CC2-334A9E90F0F2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7098-8D7F-4543-AE63-5F2A461BE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In </a:t>
            </a:r>
            <a:r>
              <a:rPr lang="fr-FR" dirty="0" err="1" smtClean="0"/>
              <a:t>blue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Affiliated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GEOGLOWS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E20F4D1-F58F-4C1C-BBDA-BBB5DBD95523}" type="slidenum">
              <a:rPr lang="en-ZA" altLang="ja-JP" smtClean="0"/>
              <a:pPr>
                <a:defRPr/>
              </a:pPr>
              <a:t>3</a:t>
            </a:fld>
            <a:endParaRPr lang="en-ZA" altLang="ja-JP"/>
          </a:p>
        </p:txBody>
      </p:sp>
    </p:spTree>
    <p:extLst>
      <p:ext uri="{BB962C8B-B14F-4D97-AF65-F5344CB8AC3E}">
        <p14:creationId xmlns:p14="http://schemas.microsoft.com/office/powerpoint/2010/main" val="142789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E20F4D1-F58F-4C1C-BBDA-BBB5DBD95523}" type="slidenum">
              <a:rPr lang="en-ZA" altLang="ja-JP" smtClean="0"/>
              <a:pPr>
                <a:defRPr/>
              </a:pPr>
              <a:t>4</a:t>
            </a:fld>
            <a:endParaRPr lang="en-ZA" altLang="ja-JP"/>
          </a:p>
        </p:txBody>
      </p:sp>
    </p:spTree>
    <p:extLst>
      <p:ext uri="{BB962C8B-B14F-4D97-AF65-F5344CB8AC3E}">
        <p14:creationId xmlns:p14="http://schemas.microsoft.com/office/powerpoint/2010/main" val="248769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"/>
          <a:stretch/>
        </p:blipFill>
        <p:spPr bwMode="auto">
          <a:xfrm>
            <a:off x="604604" y="1296144"/>
            <a:ext cx="854026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7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6093298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microsoft.com/office/2007/relationships/hdphoto" Target="../media/hdphoto1.wdp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5496" y="1124222"/>
            <a:ext cx="8532812" cy="5545138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en-US" sz="6000" dirty="0" smtClean="0">
                <a:solidFill>
                  <a:schemeClr val="accent2"/>
                </a:solidFill>
                <a:latin typeface="Arial Narrow"/>
                <a:cs typeface="Arial Narrow"/>
              </a:rPr>
              <a:t>SBA </a:t>
            </a:r>
            <a:r>
              <a:rPr lang="fr-CH" altLang="en-US" sz="6000" dirty="0" err="1" smtClean="0">
                <a:solidFill>
                  <a:schemeClr val="accent2"/>
                </a:solidFill>
                <a:latin typeface="Arial Narrow"/>
                <a:cs typeface="Arial Narrow"/>
              </a:rPr>
              <a:t>status</a:t>
            </a:r>
            <a:r>
              <a:rPr lang="fr-CH" altLang="en-US" sz="6000" dirty="0" smtClean="0">
                <a:solidFill>
                  <a:schemeClr val="accent2"/>
                </a:solidFill>
                <a:latin typeface="Arial Narrow"/>
                <a:cs typeface="Arial Narrow"/>
              </a:rPr>
              <a:t> in GEO</a:t>
            </a:r>
            <a:br>
              <a:rPr lang="fr-CH" altLang="en-US" sz="6000" dirty="0" smtClean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sz="6000" dirty="0">
                <a:solidFill>
                  <a:schemeClr val="accent2"/>
                </a:solidFill>
                <a:latin typeface="Arial Narrow"/>
                <a:cs typeface="Arial Narrow"/>
              </a:rPr>
              <a:t/>
            </a:r>
            <a:br>
              <a:rPr lang="fr-CH" altLang="en-US" sz="6000" dirty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sz="4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30th CEOS </a:t>
            </a:r>
            <a:r>
              <a:rPr lang="fr-CH" altLang="en-US" sz="4400" dirty="0" err="1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Plenary</a:t>
            </a:r>
            <a:r>
              <a:rPr lang="fr-CH" altLang="en-US" sz="44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/>
            </a:r>
            <a:br>
              <a:rPr lang="fr-CH" altLang="en-US" sz="44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</a:br>
            <a:r>
              <a:rPr lang="fr-CH" altLang="en-US" sz="40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/>
            </a:r>
            <a:br>
              <a:rPr lang="fr-CH" altLang="en-US" sz="40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Osamu Ochiai</a:t>
            </a:r>
            <a:b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GEO Secretariat</a:t>
            </a:r>
            <a:r>
              <a:rPr lang="fr-CH" altLang="en-US" dirty="0">
                <a:solidFill>
                  <a:srgbClr val="0070C0"/>
                </a:solidFill>
                <a:latin typeface="Arial Narrow"/>
                <a:cs typeface="Arial Narrow"/>
              </a:rPr>
              <a:t/>
            </a:r>
            <a:br>
              <a:rPr lang="fr-CH" altLang="en-US" dirty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/>
            </a:r>
            <a:b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>31 </a:t>
            </a:r>
            <a:r>
              <a:rPr lang="fr-CH" altLang="en-US" dirty="0" err="1" smtClean="0">
                <a:latin typeface="Arial Narrow"/>
                <a:cs typeface="Arial Narrow"/>
              </a:rPr>
              <a:t>Oct</a:t>
            </a:r>
            <a:r>
              <a:rPr lang="fr-CH" altLang="en-US" dirty="0" smtClean="0">
                <a:latin typeface="Arial Narrow"/>
                <a:cs typeface="Arial Narrow"/>
              </a:rPr>
              <a:t> - 2 </a:t>
            </a:r>
            <a:r>
              <a:rPr lang="fr-CH" altLang="en-US" dirty="0" err="1" smtClean="0">
                <a:latin typeface="Arial Narrow"/>
                <a:cs typeface="Arial Narrow"/>
              </a:rPr>
              <a:t>Nov</a:t>
            </a:r>
            <a:r>
              <a:rPr lang="fr-CH" altLang="en-US" dirty="0" smtClean="0">
                <a:latin typeface="Arial Narrow"/>
                <a:cs typeface="Arial Narrow"/>
              </a:rPr>
              <a:t>, 2016</a:t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>Brisbane, </a:t>
            </a:r>
            <a:r>
              <a:rPr lang="fr-CH" altLang="en-US" dirty="0" err="1" smtClean="0">
                <a:latin typeface="Arial Narrow"/>
                <a:cs typeface="Arial Narrow"/>
              </a:rPr>
              <a:t>Australia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12442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3700" y="765647"/>
            <a:ext cx="8353425" cy="719137"/>
          </a:xfrm>
        </p:spPr>
        <p:txBody>
          <a:bodyPr/>
          <a:lstStyle/>
          <a:p>
            <a:pPr algn="ctr"/>
            <a:r>
              <a:rPr lang="en-GB" altLang="en-US" sz="4000" dirty="0" smtClean="0">
                <a:solidFill>
                  <a:srgbClr val="333399"/>
                </a:solidFill>
                <a:latin typeface="Arial Narrow"/>
                <a:cs typeface="Arial Narrow"/>
              </a:rPr>
              <a:t>SBA experts in GEO Secretariat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765446" y="1780271"/>
            <a:ext cx="7614645" cy="4901786"/>
            <a:chOff x="677376" y="1477460"/>
            <a:chExt cx="8112894" cy="5185186"/>
          </a:xfrm>
        </p:grpSpPr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6" t="22755" r="22501" b="12177"/>
            <a:stretch>
              <a:fillRect/>
            </a:stretch>
          </p:blipFill>
          <p:spPr bwMode="auto">
            <a:xfrm>
              <a:off x="1195630" y="1505454"/>
              <a:ext cx="6913169" cy="515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76" y="3748108"/>
              <a:ext cx="1830112" cy="63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517232"/>
              <a:ext cx="1199569" cy="49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100023"/>
              <a:ext cx="2168452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589240"/>
              <a:ext cx="2091556" cy="58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681" y="3885530"/>
              <a:ext cx="2214589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9"/>
            <a:stretch>
              <a:fillRect/>
            </a:stretch>
          </p:blipFill>
          <p:spPr bwMode="auto">
            <a:xfrm>
              <a:off x="5929759" y="2325639"/>
              <a:ext cx="1753216" cy="27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161" y="1477460"/>
              <a:ext cx="2276105" cy="569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747" y="2044389"/>
              <a:ext cx="1584046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488363" y="6497638"/>
            <a:ext cx="655637" cy="341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005FAA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rgbClr val="0066FF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 i="1">
                <a:solidFill>
                  <a:srgbClr val="0066FF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b="1">
                <a:solidFill>
                  <a:srgbClr val="005FAA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0" dirty="0" smtClean="0">
              <a:latin typeface="Arial" pitchFamily="34" charset="0"/>
            </a:endParaRPr>
          </a:p>
        </p:txBody>
      </p:sp>
      <p:pic>
        <p:nvPicPr>
          <p:cNvPr id="14" name="図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1718" y="1541916"/>
            <a:ext cx="556537" cy="75441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436096" y="2287905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latin typeface="+mn-lt"/>
              </a:rPr>
              <a:t>Gary </a:t>
            </a:r>
            <a:r>
              <a:rPr lang="fr-CH" sz="1200" dirty="0" err="1" smtClean="0">
                <a:latin typeface="+mn-lt"/>
              </a:rPr>
              <a:t>Geller</a:t>
            </a:r>
            <a:endParaRPr lang="en-US" sz="1200" dirty="0">
              <a:latin typeface="+mn-lt"/>
            </a:endParaRPr>
          </a:p>
        </p:txBody>
      </p:sp>
      <p:pic>
        <p:nvPicPr>
          <p:cNvPr id="16" name="図 8"/>
          <p:cNvPicPr>
            <a:picLocks noChangeAspect="1"/>
          </p:cNvPicPr>
          <p:nvPr/>
        </p:nvPicPr>
        <p:blipFill rotWithShape="1">
          <a:blip r:embed="rId12"/>
          <a:srcRect l="509" t="-1019" r="9168" b="1019"/>
          <a:stretch/>
        </p:blipFill>
        <p:spPr>
          <a:xfrm>
            <a:off x="7406761" y="2839601"/>
            <a:ext cx="566691" cy="627407"/>
          </a:xfrm>
          <a:prstGeom prst="rect">
            <a:avLst/>
          </a:prstGeom>
        </p:spPr>
      </p:pic>
      <p:pic>
        <p:nvPicPr>
          <p:cNvPr id="17" name="Image 1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9308" r="8420"/>
          <a:stretch/>
        </p:blipFill>
        <p:spPr>
          <a:xfrm>
            <a:off x="7387502" y="1695219"/>
            <a:ext cx="561683" cy="6827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06556" y="2377936"/>
            <a:ext cx="76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Vanessa</a:t>
            </a:r>
          </a:p>
          <a:p>
            <a:pPr algn="ctr"/>
            <a:r>
              <a:rPr lang="fr-CH" sz="1200" dirty="0" err="1" smtClean="0">
                <a:latin typeface="+mn-lt"/>
              </a:rPr>
              <a:t>Aellen</a:t>
            </a:r>
            <a:endParaRPr lang="en-US" sz="1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332" y="3482045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Kerry </a:t>
            </a:r>
          </a:p>
          <a:p>
            <a:pPr algn="ctr"/>
            <a:r>
              <a:rPr lang="fr-CH" sz="1200" dirty="0" smtClean="0">
                <a:latin typeface="+mn-lt"/>
              </a:rPr>
              <a:t>Sawyer</a:t>
            </a:r>
            <a:endParaRPr lang="en-US" sz="1200" dirty="0">
              <a:latin typeface="+mn-lt"/>
            </a:endParaRPr>
          </a:p>
        </p:txBody>
      </p:sp>
      <p:pic>
        <p:nvPicPr>
          <p:cNvPr id="20" name="図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7509" y="5377908"/>
            <a:ext cx="537076" cy="7200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83493" y="606775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Michel </a:t>
            </a:r>
          </a:p>
          <a:p>
            <a:pPr algn="ctr"/>
            <a:r>
              <a:rPr lang="fr-CH" sz="1200" dirty="0" err="1" smtClean="0">
                <a:latin typeface="+mn-lt"/>
              </a:rPr>
              <a:t>Deshayes</a:t>
            </a:r>
            <a:endParaRPr lang="en-US" sz="1200" dirty="0">
              <a:latin typeface="+mn-lt"/>
            </a:endParaRPr>
          </a:p>
        </p:txBody>
      </p:sp>
      <p:pic>
        <p:nvPicPr>
          <p:cNvPr id="22" name="図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0181" y="5427968"/>
            <a:ext cx="530268" cy="710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79637" y="615018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Douglas</a:t>
            </a:r>
          </a:p>
          <a:p>
            <a:pPr algn="ctr"/>
            <a:r>
              <a:rPr lang="fr-CH" sz="1200" dirty="0" err="1" smtClean="0">
                <a:latin typeface="+mn-lt"/>
              </a:rPr>
              <a:t>Cripe</a:t>
            </a:r>
            <a:endParaRPr lang="en-US" sz="1200" dirty="0">
              <a:latin typeface="+mn-lt"/>
            </a:endParaRPr>
          </a:p>
        </p:txBody>
      </p:sp>
      <p:pic>
        <p:nvPicPr>
          <p:cNvPr id="24" name="図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93" y="3175599"/>
            <a:ext cx="540671" cy="652810"/>
          </a:xfrm>
          <a:prstGeom prst="rect">
            <a:avLst/>
          </a:prstGeom>
        </p:spPr>
      </p:pic>
      <p:pic>
        <p:nvPicPr>
          <p:cNvPr id="25" name="図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117" y="4266243"/>
            <a:ext cx="518466" cy="6567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7827" y="4857747"/>
            <a:ext cx="66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Wenbo</a:t>
            </a:r>
          </a:p>
          <a:p>
            <a:pPr algn="ctr"/>
            <a:r>
              <a:rPr lang="fr-CH" sz="1200" dirty="0" smtClean="0">
                <a:latin typeface="+mn-lt"/>
              </a:rPr>
              <a:t>Chu</a:t>
            </a:r>
            <a:endParaRPr lang="en-US" sz="12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58" y="376319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André</a:t>
            </a:r>
          </a:p>
          <a:p>
            <a:pPr algn="ctr"/>
            <a:r>
              <a:rPr lang="fr-CH" sz="1200" dirty="0" err="1" smtClean="0">
                <a:latin typeface="+mn-lt"/>
              </a:rPr>
              <a:t>Obregon</a:t>
            </a:r>
            <a:endParaRPr lang="en-US" sz="1200" dirty="0">
              <a:latin typeface="+mn-lt"/>
            </a:endParaRPr>
          </a:p>
        </p:txBody>
      </p:sp>
      <p:pic>
        <p:nvPicPr>
          <p:cNvPr id="28" name="Image 1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9308" r="8420"/>
          <a:stretch/>
        </p:blipFill>
        <p:spPr>
          <a:xfrm>
            <a:off x="1046380" y="1916832"/>
            <a:ext cx="582187" cy="707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21911" y="2624472"/>
            <a:ext cx="76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Vanessa</a:t>
            </a:r>
          </a:p>
          <a:p>
            <a:pPr algn="ctr"/>
            <a:r>
              <a:rPr lang="fr-CH" sz="1200" dirty="0" err="1" smtClean="0">
                <a:latin typeface="+mn-lt"/>
              </a:rPr>
              <a:t>Aellen</a:t>
            </a:r>
            <a:endParaRPr lang="en-US" sz="1200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168910" y="3943711"/>
            <a:ext cx="2211181" cy="6508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149845" y="6097988"/>
            <a:ext cx="2211181" cy="6508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pic>
        <p:nvPicPr>
          <p:cNvPr id="32" name="図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65" y="3870085"/>
            <a:ext cx="540671" cy="6528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33730" y="445767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André</a:t>
            </a:r>
          </a:p>
          <a:p>
            <a:pPr algn="ctr"/>
            <a:r>
              <a:rPr lang="fr-CH" sz="1200" dirty="0" err="1" smtClean="0">
                <a:latin typeface="+mn-lt"/>
              </a:rPr>
              <a:t>Obregon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309" y="347139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0000"/>
                </a:solidFill>
                <a:latin typeface="+mn-lt"/>
              </a:rPr>
              <a:t>Climate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98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GEO Water tasks </a:t>
            </a:r>
            <a:r>
              <a:rPr lang="fr-CH" dirty="0" err="1" smtClean="0"/>
              <a:t>restructuring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683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25434"/>
              </p:ext>
            </p:extLst>
          </p:nvPr>
        </p:nvGraphicFramePr>
        <p:xfrm>
          <a:off x="323528" y="1628800"/>
          <a:ext cx="8496942" cy="4922238"/>
        </p:xfrm>
        <a:graphic>
          <a:graphicData uri="http://schemas.openxmlformats.org/drawingml/2006/table">
            <a:tbl>
              <a:tblPr/>
              <a:tblGrid>
                <a:gridCol w="328486"/>
                <a:gridCol w="4054855"/>
                <a:gridCol w="4113601"/>
              </a:tblGrid>
              <a:tr h="1907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WP</a:t>
                      </a:r>
                    </a:p>
                  </a:txBody>
                  <a:tcPr marL="6407" marR="6407" marT="6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2017-2019 WP</a:t>
                      </a:r>
                    </a:p>
                  </a:txBody>
                  <a:tcPr marL="6407" marR="6407" marT="6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7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Former structure and former leads</a:t>
                      </a:r>
                    </a:p>
                  </a:txBody>
                  <a:tcPr marL="6407" marR="6407" marT="6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strucure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6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activities</a:t>
                      </a:r>
                    </a:p>
                  </a:txBody>
                  <a:tcPr marL="6407" marR="6407" marT="640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CA-11: Soil Moisture - </a:t>
                      </a:r>
                      <a:r>
                        <a:rPr lang="nl-NL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P. Van Oevelen / C. Rudiger</a:t>
                      </a:r>
                      <a:endParaRPr lang="nl-NL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(New)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In-situ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observations for Water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Wolfgang Grab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CA-12: River Discharge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W. Grabs / D.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Berod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CA-13: Groundwater  - 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Kukuric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CA-14: GEO Water Quality </a:t>
                      </a:r>
                      <a:r>
                        <a:rPr lang="en-US" sz="12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US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S. </a:t>
                      </a:r>
                      <a:r>
                        <a:rPr lang="en-US" sz="1200" b="0" i="1" u="none" strike="noStrike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Greb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AquaWatch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Steven </a:t>
                      </a:r>
                      <a:r>
                        <a:rPr lang="en-US" sz="1200" b="0" i="1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Greb</a:t>
                      </a:r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CA-15 (part of): Water Cycle Capacity Building 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A. Gutierrez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(New)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(including WCI, AWCI,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AfWCCI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Toshio  Koike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CA-18: Water Cycle Integrator (WCI)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T. Koike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CA-20: EarthH2Observe 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J.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Schnellekens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EartH2Observe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Jaap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Schellekens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CA-19: E2E Water Indicators - </a:t>
                      </a:r>
                      <a:r>
                        <a:rPr lang="it-IT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C. Vörösmarty</a:t>
                      </a:r>
                      <a:endParaRPr lang="it-IT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(New)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Water-Energy-Food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Nexus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</a:t>
                      </a:r>
                      <a:r>
                        <a:rPr lang="en-US" sz="120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Lawford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C. J. </a:t>
                      </a:r>
                      <a:r>
                        <a:rPr lang="en-US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Vörösmarty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R. Hossain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CA-22: Linking water tasks with wider SBA &amp; the post-2015 global development framework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Lawford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/ A.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Strauch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765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>
                        <a:solidFill>
                          <a:srgbClr val="BFBFBF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Initiatives</a:t>
                      </a:r>
                    </a:p>
                  </a:txBody>
                  <a:tcPr marL="6407" marR="6407" marT="640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CA-16: global drought information system (GDIS) </a:t>
                      </a:r>
                      <a:r>
                        <a:rPr lang="en-US" sz="12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en-US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W.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Pozzi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(New)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GDIS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(Global Drought Information System)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1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</a:t>
                      </a:r>
                      <a:r>
                        <a:rPr lang="en-US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1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Pozzi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GI-11: Information Services for Cold Region (GEOCRI)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Y.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Qiu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GEOCRI (Information Services for Cold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Region)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Yubao</a:t>
                      </a:r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Qiu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CA-07: integrated water-cycle products and services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Lawford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 in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Ca-08: water vapor and clouds (and aerosol and precipitation)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R. R. Ferraro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Ca-09: precipitation - </a:t>
                      </a:r>
                      <a:r>
                        <a:rPr lang="it-IT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G. J. Huffman</a:t>
                      </a:r>
                      <a:endParaRPr lang="it-IT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Ca-10: evapotranspiration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F. S. Melton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Ca-15: water cycle capacity building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A. Gutierrez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Ca-17: geo great lakes activity - </a:t>
                      </a:r>
                      <a:r>
                        <a:rPr lang="en-US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G. </a:t>
                      </a:r>
                      <a:r>
                        <a:rPr lang="en-US" sz="1200" b="0" i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Faveri</a:t>
                      </a:r>
                      <a:endParaRPr lang="en-US" sz="12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GI-20 GEO Global Water Sustainability (GEOGLOWS)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GEOGLOWS (GEO Global Water Sustainability)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ð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Angelica Gutierrez / Bradley </a:t>
                      </a:r>
                      <a:r>
                        <a:rPr lang="en-US" sz="12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Doorn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Nate Booth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4716016" y="2132856"/>
            <a:ext cx="4104456" cy="576064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716016" y="3336896"/>
            <a:ext cx="4104456" cy="180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16016" y="3501008"/>
            <a:ext cx="4104456" cy="576000"/>
          </a:xfrm>
          <a:prstGeom prst="rect">
            <a:avLst/>
          </a:prstGeom>
          <a:solidFill>
            <a:srgbClr val="00B0F0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702629" y="4658022"/>
            <a:ext cx="4119824" cy="1889090"/>
          </a:xfrm>
          <a:custGeom>
            <a:avLst/>
            <a:gdLst>
              <a:gd name="connsiteX0" fmla="*/ 0 w 4119824"/>
              <a:gd name="connsiteY0" fmla="*/ 0 h 1889090"/>
              <a:gd name="connsiteX1" fmla="*/ 4119824 w 4119824"/>
              <a:gd name="connsiteY1" fmla="*/ 0 h 1889090"/>
              <a:gd name="connsiteX2" fmla="*/ 4119824 w 4119824"/>
              <a:gd name="connsiteY2" fmla="*/ 1889090 h 1889090"/>
              <a:gd name="connsiteX3" fmla="*/ 10048 w 4119824"/>
              <a:gd name="connsiteY3" fmla="*/ 1868994 h 1889090"/>
              <a:gd name="connsiteX4" fmla="*/ 0 w 4119824"/>
              <a:gd name="connsiteY4" fmla="*/ 0 h 18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824" h="1889090">
                <a:moveTo>
                  <a:pt x="0" y="0"/>
                </a:moveTo>
                <a:lnTo>
                  <a:pt x="4119824" y="0"/>
                </a:lnTo>
                <a:lnTo>
                  <a:pt x="4119824" y="1889090"/>
                </a:lnTo>
                <a:lnTo>
                  <a:pt x="10048" y="1868994"/>
                </a:lnTo>
                <a:cubicBezTo>
                  <a:pt x="6699" y="1245996"/>
                  <a:pt x="3349" y="622998"/>
                  <a:pt x="0" y="0"/>
                </a:cubicBezTo>
                <a:close/>
              </a:path>
            </a:pathLst>
          </a:custGeom>
          <a:solidFill>
            <a:srgbClr val="007FAC">
              <a:alpha val="156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Imag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9308" r="8420"/>
          <a:stretch/>
        </p:blipFill>
        <p:spPr>
          <a:xfrm>
            <a:off x="8216737" y="1052736"/>
            <a:ext cx="582187" cy="7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7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94184"/>
            <a:ext cx="8352928" cy="718592"/>
          </a:xfrm>
        </p:spPr>
        <p:txBody>
          <a:bodyPr/>
          <a:lstStyle/>
          <a:p>
            <a:r>
              <a:rPr lang="fr-CH" dirty="0" smtClean="0"/>
              <a:t>Communities of Practice - Aquawatch &amp; IGWCO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12088" cy="518457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pc="10" dirty="0" smtClean="0"/>
              <a:t>IGWCO</a:t>
            </a:r>
            <a:r>
              <a:rPr lang="en-US" altLang="ja-JP" sz="1800" spc="10" dirty="0" smtClean="0"/>
              <a:t> </a:t>
            </a:r>
            <a:r>
              <a:rPr lang="en-US" altLang="ja-JP" sz="1800" spc="10" dirty="0"/>
              <a:t>(</a:t>
            </a:r>
            <a:r>
              <a:rPr lang="en-US" altLang="ja-JP" sz="2000" spc="-60" dirty="0"/>
              <a:t>Integrated Global Water Cycle Observations Community of Practice)</a:t>
            </a:r>
          </a:p>
          <a:p>
            <a:r>
              <a:rPr lang="en-US" altLang="en-US" sz="1600" dirty="0" smtClean="0"/>
              <a:t>Providing </a:t>
            </a:r>
            <a:r>
              <a:rPr lang="en-US" altLang="en-US" sz="1600" dirty="0"/>
              <a:t>a framework for guiding decisions </a:t>
            </a:r>
          </a:p>
          <a:p>
            <a:r>
              <a:rPr lang="en-US" altLang="ja-JP" sz="1600" dirty="0"/>
              <a:t>Promoting strategies </a:t>
            </a:r>
          </a:p>
          <a:p>
            <a:r>
              <a:rPr lang="en-US" altLang="ja-JP" sz="1600" dirty="0"/>
              <a:t>Coordinating &amp; facilitating the inputs </a:t>
            </a:r>
          </a:p>
          <a:p>
            <a:r>
              <a:rPr lang="en-US" altLang="ja-JP" sz="1600" dirty="0"/>
              <a:t>Fostering the development of tools, applications &amp; systems</a:t>
            </a:r>
          </a:p>
          <a:p>
            <a:r>
              <a:rPr lang="en-US" altLang="ja-JP" sz="1600" dirty="0"/>
              <a:t>Supports the plans of the </a:t>
            </a:r>
            <a:br>
              <a:rPr lang="en-US" altLang="ja-JP" sz="1600" dirty="0"/>
            </a:br>
            <a:r>
              <a:rPr lang="en-US" altLang="ja-JP" sz="1600" dirty="0"/>
              <a:t>International Groundwater Resource Assessment Centre (IGRAC) </a:t>
            </a:r>
            <a:br>
              <a:rPr lang="en-US" altLang="ja-JP" sz="1600" dirty="0"/>
            </a:br>
            <a:r>
              <a:rPr lang="en-US" altLang="ja-JP" sz="1600" dirty="0"/>
              <a:t>&amp; its Global Groundwater Monitoring Network (GGMN</a:t>
            </a:r>
            <a:r>
              <a:rPr lang="en-US" altLang="ja-JP" sz="1600" dirty="0" smtClean="0"/>
              <a:t>)</a:t>
            </a:r>
          </a:p>
          <a:p>
            <a:endParaRPr lang="en-US" altLang="ja-JP" sz="1600" dirty="0"/>
          </a:p>
          <a:p>
            <a:pPr marL="0" indent="0">
              <a:buNone/>
            </a:pPr>
            <a:r>
              <a:rPr lang="fr-CH" altLang="en-US" dirty="0" smtClean="0"/>
              <a:t>AquaWatch </a:t>
            </a:r>
            <a:endParaRPr lang="fr-CH" altLang="en-US" dirty="0"/>
          </a:p>
          <a:p>
            <a:pPr>
              <a:buFont typeface="Arial"/>
              <a:buChar char="•"/>
            </a:pPr>
            <a:r>
              <a:rPr lang="en-US" sz="1800" spc="30" dirty="0" smtClean="0"/>
              <a:t>In response </a:t>
            </a:r>
            <a:r>
              <a:rPr lang="en-US" sz="1800" spc="30" dirty="0"/>
              <a:t>to the need for an </a:t>
            </a:r>
            <a:r>
              <a:rPr lang="en-US" sz="1800" spc="30" dirty="0" smtClean="0"/>
              <a:t>international operational water </a:t>
            </a:r>
            <a:r>
              <a:rPr lang="en-US" sz="1800" spc="30" dirty="0"/>
              <a:t>quality information </a:t>
            </a:r>
            <a:r>
              <a:rPr lang="en-US" sz="1800" spc="30" dirty="0" smtClean="0"/>
              <a:t>system</a:t>
            </a:r>
          </a:p>
          <a:p>
            <a:pPr>
              <a:buFont typeface="Arial"/>
              <a:buChar char="•"/>
            </a:pPr>
            <a:r>
              <a:rPr lang="en-US" sz="1800" spc="30" dirty="0"/>
              <a:t>S</a:t>
            </a:r>
            <a:r>
              <a:rPr lang="en-US" sz="1800" spc="30" dirty="0" smtClean="0"/>
              <a:t>upport water resource management &amp; decision making </a:t>
            </a:r>
          </a:p>
          <a:p>
            <a:pPr marL="536575" lvl="1" indent="-136525">
              <a:buFontTx/>
              <a:buChar char="-"/>
            </a:pPr>
            <a:r>
              <a:rPr lang="en-US" sz="1600" dirty="0"/>
              <a:t>T</a:t>
            </a:r>
            <a:r>
              <a:rPr lang="en-US" sz="1600" dirty="0" smtClean="0"/>
              <a:t>ransforming </a:t>
            </a:r>
            <a:r>
              <a:rPr lang="en-US" sz="1600" dirty="0"/>
              <a:t>data to information based on user needs </a:t>
            </a:r>
            <a:endParaRPr lang="en-US" sz="1600" dirty="0" smtClean="0"/>
          </a:p>
          <a:p>
            <a:pPr marL="536575" lvl="1" indent="-136525">
              <a:buFontTx/>
              <a:buChar char="-"/>
            </a:pPr>
            <a:r>
              <a:rPr lang="en-US" sz="1600" dirty="0" smtClean="0"/>
              <a:t>Deliver </a:t>
            </a:r>
            <a:r>
              <a:rPr lang="en-US" sz="1600" dirty="0"/>
              <a:t>water quality data products </a:t>
            </a:r>
            <a:r>
              <a:rPr lang="en-US" sz="1600" dirty="0" smtClean="0"/>
              <a:t>&amp; information </a:t>
            </a:r>
          </a:p>
          <a:p>
            <a:pPr marL="536575" lvl="1" indent="-136525">
              <a:buFontTx/>
              <a:buChar char="-"/>
            </a:pPr>
            <a:r>
              <a:rPr lang="en-US" sz="1600" dirty="0" smtClean="0"/>
              <a:t>Produce </a:t>
            </a:r>
            <a:r>
              <a:rPr lang="en-US" sz="1600" dirty="0"/>
              <a:t>a global water quality monitoring </a:t>
            </a:r>
            <a:r>
              <a:rPr lang="en-US" sz="1600" dirty="0" smtClean="0"/>
              <a:t>&amp; forecasting service</a:t>
            </a:r>
            <a:endParaRPr lang="fr-CH" b="0" dirty="0" smtClean="0"/>
          </a:p>
          <a:p>
            <a:pPr marL="57150" indent="0" algn="ctr">
              <a:buNone/>
            </a:pPr>
            <a:r>
              <a:rPr lang="en-US" altLang="en-US" sz="2000" dirty="0" smtClean="0">
                <a:solidFill>
                  <a:srgbClr val="0066CC"/>
                </a:solidFill>
              </a:rPr>
              <a:t>http://www.geo-water-quality.org/home </a:t>
            </a:r>
          </a:p>
          <a:p>
            <a:pPr marL="57150" indent="0" algn="ctr">
              <a:buNone/>
            </a:pPr>
            <a:endParaRPr lang="en-US" altLang="en-US" sz="2400" dirty="0" smtClean="0">
              <a:solidFill>
                <a:srgbClr val="0066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2304256" cy="4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683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5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7" y="548680"/>
            <a:ext cx="8352928" cy="718592"/>
          </a:xfrm>
        </p:spPr>
        <p:txBody>
          <a:bodyPr/>
          <a:lstStyle/>
          <a:p>
            <a:pPr algn="ctr"/>
            <a:r>
              <a:rPr kumimoji="1" lang="en-US" altLang="ja-JP" sz="2000" dirty="0"/>
              <a:t>GD-08: SBAs process: 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Systematic </a:t>
            </a:r>
            <a:r>
              <a:rPr kumimoji="1" lang="en-US" altLang="ja-JP" sz="2000" dirty="0"/>
              <a:t>determination of user needs / observational </a:t>
            </a:r>
            <a:r>
              <a:rPr kumimoji="1" lang="en-US" altLang="ja-JP" sz="2000" dirty="0" smtClean="0"/>
              <a:t>gaps</a:t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“</a:t>
            </a:r>
            <a:r>
              <a:rPr kumimoji="1" lang="en-US" altLang="ja-JP" sz="2000" dirty="0" smtClean="0"/>
              <a:t>Task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Description”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6584"/>
          </a:xfrm>
        </p:spPr>
        <p:txBody>
          <a:bodyPr/>
          <a:lstStyle/>
          <a:p>
            <a:r>
              <a:rPr kumimoji="1" lang="en-US" altLang="ja-JP" dirty="0"/>
              <a:t>General description</a:t>
            </a:r>
          </a:p>
          <a:p>
            <a:pPr lvl="1"/>
            <a:r>
              <a:rPr kumimoji="1" lang="en-US" altLang="ja-JP" sz="1600" dirty="0"/>
              <a:t>Undertake regular, systematic analysis of global observational requirements </a:t>
            </a:r>
            <a:endParaRPr kumimoji="1" lang="en-US" altLang="ja-JP" sz="1600" dirty="0" smtClean="0"/>
          </a:p>
          <a:p>
            <a:pPr lvl="1"/>
            <a:r>
              <a:rPr kumimoji="1" lang="en-US" altLang="ja-JP" sz="1600" dirty="0" smtClean="0"/>
              <a:t>Societal </a:t>
            </a:r>
            <a:r>
              <a:rPr kumimoji="1" lang="en-US" altLang="ja-JP" sz="1600" dirty="0"/>
              <a:t>Benefit Areas will provide the framework to perform this analysis </a:t>
            </a:r>
            <a:endParaRPr kumimoji="1" lang="en-US" altLang="ja-JP" sz="1600" dirty="0" smtClean="0"/>
          </a:p>
          <a:p>
            <a:pPr lvl="1"/>
            <a:r>
              <a:rPr kumimoji="1" lang="en-US" altLang="ja-JP" sz="1600" dirty="0"/>
              <a:t>O</a:t>
            </a:r>
            <a:r>
              <a:rPr kumimoji="1" lang="en-US" altLang="ja-JP" sz="1600" dirty="0" smtClean="0"/>
              <a:t>ther </a:t>
            </a:r>
            <a:r>
              <a:rPr kumimoji="1" lang="en-US" altLang="ja-JP" sz="1600" dirty="0"/>
              <a:t>key outputs such as contributing to user engagement and to knowledge development.</a:t>
            </a:r>
          </a:p>
          <a:p>
            <a:r>
              <a:rPr kumimoji="1" lang="en-US" altLang="ja-JP" dirty="0"/>
              <a:t>Implementation approach and respective responsibilities</a:t>
            </a:r>
          </a:p>
          <a:p>
            <a:pPr lvl="1"/>
            <a:r>
              <a:rPr kumimoji="1" lang="en-US" altLang="ja-JP" sz="1600" dirty="0"/>
              <a:t>The GEO Secretariat will activate this SBA-related </a:t>
            </a:r>
            <a:r>
              <a:rPr kumimoji="1" lang="en-US" altLang="ja-JP" sz="1600" dirty="0" smtClean="0"/>
              <a:t>process</a:t>
            </a:r>
            <a:endParaRPr kumimoji="1" lang="en-US" altLang="ja-JP" sz="1600" dirty="0"/>
          </a:p>
          <a:p>
            <a:pPr lvl="1"/>
            <a:r>
              <a:rPr kumimoji="1" lang="en-US" altLang="ja-JP" sz="1600" dirty="0" smtClean="0"/>
              <a:t>The GEO Secretariat </a:t>
            </a:r>
            <a:r>
              <a:rPr kumimoji="1" lang="en-US" altLang="ja-JP" sz="1600" dirty="0"/>
              <a:t>will coordinate the participation of key stakeholders to the agreed </a:t>
            </a:r>
            <a:r>
              <a:rPr kumimoji="1" lang="en-US" altLang="ja-JP" sz="1600" dirty="0" smtClean="0"/>
              <a:t>activities and create </a:t>
            </a:r>
            <a:r>
              <a:rPr kumimoji="1" lang="en-US" altLang="ja-JP" sz="1600" dirty="0"/>
              <a:t>the relevant linkages to GEO activities (Community, Initiatives and Flagships</a:t>
            </a:r>
            <a:r>
              <a:rPr kumimoji="1" lang="en-US" altLang="ja-JP" sz="1600" dirty="0" smtClean="0"/>
              <a:t>) and other ongoing global and regional processes.</a:t>
            </a:r>
            <a:endParaRPr kumimoji="1" lang="en-US" altLang="ja-JP" sz="1600" dirty="0"/>
          </a:p>
          <a:p>
            <a:r>
              <a:rPr kumimoji="1" lang="en-US" altLang="ja-JP" dirty="0" smtClean="0"/>
              <a:t>Planned </a:t>
            </a:r>
            <a:r>
              <a:rPr kumimoji="1" lang="en-US" altLang="ja-JP" dirty="0"/>
              <a:t>activities and outputs in 2016</a:t>
            </a:r>
          </a:p>
          <a:p>
            <a:pPr lvl="1"/>
            <a:r>
              <a:rPr kumimoji="1" lang="en-US" altLang="ja-JP" sz="1600" dirty="0"/>
              <a:t>The 2016 will be used to activate this process, starting from the SBAs  already active and ensuring participation </a:t>
            </a:r>
            <a:r>
              <a:rPr kumimoji="1" lang="en-US" altLang="ja-JP" sz="1600" dirty="0" smtClean="0"/>
              <a:t>Expected </a:t>
            </a:r>
            <a:r>
              <a:rPr kumimoji="1" lang="en-US" altLang="ja-JP" sz="1600" dirty="0"/>
              <a:t>outputs:</a:t>
            </a:r>
          </a:p>
          <a:p>
            <a:pPr lvl="2"/>
            <a:r>
              <a:rPr kumimoji="1" lang="en-US" altLang="ja-JP" sz="1600" dirty="0"/>
              <a:t>Issue a document describing the process and how it will be </a:t>
            </a:r>
            <a:r>
              <a:rPr kumimoji="1" lang="en-US" altLang="ja-JP" sz="1600" dirty="0" smtClean="0"/>
              <a:t>run (planned by end October)</a:t>
            </a:r>
            <a:endParaRPr kumimoji="1" lang="en-US" altLang="ja-JP" sz="1600" dirty="0"/>
          </a:p>
          <a:p>
            <a:pPr lvl="2"/>
            <a:r>
              <a:rPr kumimoji="1" lang="en-US" altLang="ja-JP" sz="1600" strike="sngStrike" dirty="0"/>
              <a:t>Define initial plans for each SBA</a:t>
            </a:r>
          </a:p>
          <a:p>
            <a:pPr lvl="2"/>
            <a:r>
              <a:rPr kumimoji="1" lang="en-US" altLang="ja-JP" sz="1600" strike="sngStrike" dirty="0"/>
              <a:t>Activate of the process for at least three SBAs by 2016</a:t>
            </a:r>
            <a:endParaRPr kumimoji="1" lang="ja-JP" altLang="en-US" sz="1600" strike="sngStrike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124744"/>
            <a:ext cx="8033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399994">
            <a:off x="478096" y="2967335"/>
            <a:ext cx="818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From DRAFT WG Report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52528"/>
          </a:xfrm>
        </p:spPr>
        <p:txBody>
          <a:bodyPr/>
          <a:lstStyle/>
          <a:p>
            <a:r>
              <a:rPr kumimoji="1" lang="en-US" altLang="ja-JP" sz="1800" dirty="0"/>
              <a:t>Phase </a:t>
            </a:r>
            <a:r>
              <a:rPr kumimoji="1" lang="en-US" altLang="ja-JP" sz="1800" dirty="0" smtClean="0"/>
              <a:t>1</a:t>
            </a:r>
            <a:r>
              <a:rPr kumimoji="1" lang="en-US" altLang="en-US" sz="1800" dirty="0" smtClean="0"/>
              <a:t>: </a:t>
            </a:r>
            <a:r>
              <a:rPr kumimoji="1" lang="en-US" altLang="ja-JP" sz="1800" dirty="0" smtClean="0"/>
              <a:t>June </a:t>
            </a:r>
            <a:r>
              <a:rPr kumimoji="1" lang="en-US" altLang="ja-JP" sz="1800" dirty="0"/>
              <a:t>2016 – Dec 2017	Process validation and interim results </a:t>
            </a:r>
            <a:r>
              <a:rPr kumimoji="1" lang="en-US" altLang="ja-JP" sz="1800" dirty="0" smtClean="0"/>
              <a:t>(</a:t>
            </a:r>
            <a:r>
              <a:rPr kumimoji="1" lang="en-US" altLang="ja-JP" sz="1800" dirty="0"/>
              <a:t>light central coordination, no synthesis, just SBA by SBA</a:t>
            </a:r>
            <a:r>
              <a:rPr kumimoji="1" lang="en-US" altLang="ja-JP" sz="1800" dirty="0" smtClean="0"/>
              <a:t>)</a:t>
            </a:r>
          </a:p>
          <a:p>
            <a:pPr lvl="1"/>
            <a:r>
              <a:rPr kumimoji="1" lang="en-US" altLang="ja-JP" sz="1800" dirty="0" smtClean="0"/>
              <a:t>June </a:t>
            </a:r>
            <a:r>
              <a:rPr kumimoji="1" lang="en-US" altLang="ja-JP" sz="1800" dirty="0"/>
              <a:t>2016 – Nov </a:t>
            </a:r>
            <a:r>
              <a:rPr kumimoji="1" lang="en-US" altLang="ja-JP" sz="1800" dirty="0" smtClean="0"/>
              <a:t>2016</a:t>
            </a:r>
          </a:p>
          <a:p>
            <a:pPr lvl="2"/>
            <a:r>
              <a:rPr kumimoji="1" lang="en-US" altLang="ja-JP" sz="1800" dirty="0" smtClean="0"/>
              <a:t>Run </a:t>
            </a:r>
            <a:r>
              <a:rPr kumimoji="1" lang="en-US" altLang="ja-JP" sz="1800" dirty="0"/>
              <a:t>the SBA process for two SBAs and present reports to GEO-XIII </a:t>
            </a:r>
            <a:r>
              <a:rPr kumimoji="1" lang="en-US" altLang="ja-JP" sz="1800" dirty="0" smtClean="0"/>
              <a:t>Plenary</a:t>
            </a:r>
          </a:p>
          <a:p>
            <a:pPr lvl="3"/>
            <a:r>
              <a:rPr kumimoji="1" lang="en-US" altLang="ja-JP" sz="1800" dirty="0" smtClean="0"/>
              <a:t>Food </a:t>
            </a:r>
            <a:r>
              <a:rPr kumimoji="1" lang="en-US" altLang="ja-JP" sz="1800" dirty="0"/>
              <a:t>Security and Sustainable Agriculture</a:t>
            </a:r>
          </a:p>
          <a:p>
            <a:pPr lvl="3"/>
            <a:r>
              <a:rPr kumimoji="1" lang="en-US" altLang="ja-JP" sz="1800" dirty="0" smtClean="0"/>
              <a:t>Sustainable </a:t>
            </a:r>
            <a:r>
              <a:rPr kumimoji="1" lang="en-US" altLang="ja-JP" sz="1800" dirty="0"/>
              <a:t>Urban </a:t>
            </a:r>
            <a:r>
              <a:rPr kumimoji="1" lang="en-US" altLang="ja-JP" sz="1800" dirty="0" smtClean="0"/>
              <a:t>Development</a:t>
            </a:r>
          </a:p>
          <a:p>
            <a:pPr lvl="1"/>
            <a:r>
              <a:rPr kumimoji="1" lang="en-US" altLang="ja-JP" sz="1800" dirty="0" smtClean="0"/>
              <a:t>January </a:t>
            </a:r>
            <a:r>
              <a:rPr kumimoji="1" lang="en-US" altLang="ja-JP" sz="1800" dirty="0"/>
              <a:t>2017 – Nov 2017	</a:t>
            </a:r>
            <a:endParaRPr kumimoji="1" lang="en-US" altLang="ja-JP" sz="1800" dirty="0" smtClean="0"/>
          </a:p>
          <a:p>
            <a:pPr lvl="2"/>
            <a:r>
              <a:rPr kumimoji="1" lang="en-US" altLang="ja-JP" sz="1800" dirty="0" smtClean="0"/>
              <a:t>Refine </a:t>
            </a:r>
            <a:r>
              <a:rPr kumimoji="1" lang="en-US" altLang="ja-JP" sz="1800" dirty="0"/>
              <a:t>the SBA process (if necessary), implementing  Plenary recommendations and lessons </a:t>
            </a:r>
            <a:r>
              <a:rPr kumimoji="1" lang="en-US" altLang="ja-JP" sz="1800" dirty="0" smtClean="0"/>
              <a:t>learned</a:t>
            </a:r>
          </a:p>
          <a:p>
            <a:pPr lvl="2"/>
            <a:r>
              <a:rPr kumimoji="1" lang="en-US" altLang="ja-JP" sz="1800" dirty="0" smtClean="0"/>
              <a:t>Revise </a:t>
            </a:r>
            <a:r>
              <a:rPr kumimoji="1" lang="en-US" altLang="ja-JP" sz="1800" dirty="0"/>
              <a:t>the two SBA reports </a:t>
            </a:r>
            <a:r>
              <a:rPr kumimoji="1" lang="en-US" altLang="ja-JP" sz="1800" dirty="0" smtClean="0"/>
              <a:t>accordingly</a:t>
            </a:r>
          </a:p>
          <a:p>
            <a:pPr lvl="2"/>
            <a:r>
              <a:rPr kumimoji="1" lang="en-US" altLang="ja-JP" sz="1800" dirty="0" smtClean="0"/>
              <a:t>Run </a:t>
            </a:r>
            <a:r>
              <a:rPr kumimoji="1" lang="en-US" altLang="ja-JP" sz="1800" dirty="0"/>
              <a:t>the SBA process for two additional SBAs </a:t>
            </a:r>
            <a:endParaRPr kumimoji="1" lang="en-US" altLang="ja-JP" sz="1800" dirty="0" smtClean="0"/>
          </a:p>
          <a:p>
            <a:pPr lvl="2"/>
            <a:r>
              <a:rPr kumimoji="1" lang="en-US" altLang="ja-JP" sz="1800" dirty="0" smtClean="0"/>
              <a:t>Present </a:t>
            </a:r>
            <a:r>
              <a:rPr kumimoji="1" lang="en-US" altLang="ja-JP" sz="1800" dirty="0"/>
              <a:t>the four reports to GEO-XIV Plenary</a:t>
            </a:r>
          </a:p>
          <a:p>
            <a:r>
              <a:rPr kumimoji="1" lang="en-US" altLang="ja-JP" sz="1800" dirty="0"/>
              <a:t>Phase </a:t>
            </a:r>
            <a:r>
              <a:rPr kumimoji="1" lang="en-US" altLang="ja-JP" sz="1800" dirty="0" smtClean="0"/>
              <a:t>2: January </a:t>
            </a:r>
            <a:r>
              <a:rPr kumimoji="1" lang="en-US" altLang="ja-JP" sz="1800" dirty="0"/>
              <a:t>2018 - onwards	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By </a:t>
            </a:r>
            <a:r>
              <a:rPr kumimoji="1" lang="en-US" altLang="ja-JP" sz="1800" dirty="0"/>
              <a:t>2019, run the process for the remaining SBAs, revise the first four and produce the first Summary Report "User needs and observations/information gaps for an extended use of EOs in decision </a:t>
            </a:r>
            <a:r>
              <a:rPr kumimoji="1" lang="en-US" altLang="ja-JP" sz="1800" dirty="0" smtClean="0"/>
              <a:t>making”.</a:t>
            </a:r>
          </a:p>
          <a:p>
            <a:pPr lvl="1"/>
            <a:r>
              <a:rPr kumimoji="1" lang="en-US" altLang="ja-JP" sz="1800" dirty="0" smtClean="0"/>
              <a:t>Continue </a:t>
            </a:r>
            <a:r>
              <a:rPr kumimoji="1" lang="en-US" altLang="ja-JP" sz="1800" dirty="0"/>
              <a:t>the rolling process and update all the reports in 2021, 2023 and 2025.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7" y="548680"/>
            <a:ext cx="8352928" cy="718592"/>
          </a:xfrm>
        </p:spPr>
        <p:txBody>
          <a:bodyPr/>
          <a:lstStyle/>
          <a:p>
            <a:pPr algn="ctr"/>
            <a:r>
              <a:rPr kumimoji="1" lang="en-US" altLang="ja-JP" sz="2000" dirty="0"/>
              <a:t>GD-08: SBAs process: </a:t>
            </a:r>
            <a:br>
              <a:rPr kumimoji="1" lang="en-US" altLang="ja-JP" sz="2000" dirty="0"/>
            </a:br>
            <a:r>
              <a:rPr kumimoji="1" lang="en-US" altLang="ja-JP" sz="2000" dirty="0"/>
              <a:t>Systematic determination of user needs / observational gaps</a:t>
            </a:r>
            <a:br>
              <a:rPr kumimoji="1" lang="en-US" altLang="ja-JP" sz="2000" dirty="0"/>
            </a:br>
            <a:r>
              <a:rPr kumimoji="1" lang="ja-JP" altLang="en-US" sz="2000" dirty="0" smtClean="0"/>
              <a:t>“</a:t>
            </a:r>
            <a:r>
              <a:rPr kumimoji="1" lang="en-US" altLang="ja-JP" sz="2000" dirty="0" smtClean="0"/>
              <a:t>Phased approach”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56" y="764704"/>
            <a:ext cx="8033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924944"/>
            <a:ext cx="3182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ja-JP" sz="4800" dirty="0" smtClean="0">
                <a:solidFill>
                  <a:srgbClr val="000090"/>
                </a:solidFill>
                <a:latin typeface="+mn-lt"/>
              </a:rPr>
              <a:t>Th</a:t>
            </a:r>
            <a:r>
              <a:rPr kumimoji="1" lang="en-US" altLang="ja-JP" sz="4800" dirty="0" err="1" smtClean="0">
                <a:solidFill>
                  <a:srgbClr val="000090"/>
                </a:solidFill>
                <a:latin typeface="+mn-lt"/>
              </a:rPr>
              <a:t>ank</a:t>
            </a:r>
            <a:r>
              <a:rPr kumimoji="1" lang="ja-JP" altLang="en-US" sz="48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kumimoji="1" lang="en-US" altLang="ja-JP" sz="4800" dirty="0" smtClean="0">
                <a:solidFill>
                  <a:srgbClr val="000090"/>
                </a:solidFill>
                <a:latin typeface="+mn-lt"/>
              </a:rPr>
              <a:t>you!</a:t>
            </a:r>
            <a:endParaRPr kumimoji="1" lang="ja-JP" altLang="en-US" sz="4800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4333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7753</TotalTime>
  <Words>619</Words>
  <Application>Microsoft Macintosh PowerPoint</Application>
  <PresentationFormat>画面に合わせる (4:3)</PresentationFormat>
  <Paragraphs>103</Paragraphs>
  <Slides>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Blank Presentation</vt:lpstr>
      <vt:lpstr>SBA status in GEO  30th CEOS Plenary  Osamu Ochiai GEO Secretariat  31 Oct - 2 Nov, 2016 Brisbane, Australia</vt:lpstr>
      <vt:lpstr>SBA experts in GEO Secretariat</vt:lpstr>
      <vt:lpstr>GEO Water tasks restructuring </vt:lpstr>
      <vt:lpstr>Communities of Practice - Aquawatch &amp; IGWCO </vt:lpstr>
      <vt:lpstr>GD-08: SBAs process:  Systematic determination of user needs / observational gaps “Task Description”</vt:lpstr>
      <vt:lpstr>GD-08: SBAs process:  Systematic determination of user needs / observational gaps “Phased approach”</vt:lpstr>
      <vt:lpstr>PowerPoint プレゼンテーション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落合 治</cp:lastModifiedBy>
  <cp:revision>645</cp:revision>
  <cp:lastPrinted>2016-04-11T08:45:05Z</cp:lastPrinted>
  <dcterms:created xsi:type="dcterms:W3CDTF">2007-10-16T08:11:19Z</dcterms:created>
  <dcterms:modified xsi:type="dcterms:W3CDTF">2016-10-23T23:49:17Z</dcterms:modified>
</cp:coreProperties>
</file>