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72" r:id="rId4"/>
    <p:sldId id="261" r:id="rId5"/>
    <p:sldId id="262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4"/>
    <p:restoredTop sz="94643"/>
  </p:normalViewPr>
  <p:slideViewPr>
    <p:cSldViewPr>
      <p:cViewPr varScale="1">
        <p:scale>
          <a:sx n="120" d="100"/>
          <a:sy n="120" d="100"/>
        </p:scale>
        <p:origin x="140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16, 1-2 November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3200" b="1" smtClean="0">
                <a:solidFill>
                  <a:srgbClr val="FFFFFF"/>
                </a:solidFill>
                <a:latin typeface="+mj-lt"/>
              </a:rPr>
              <a:t>CEOS Thematic Acquisition Strategies Status &amp; Issues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Stephen Briggs (SIT Chair)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2.1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Brisbane, Australia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2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nd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November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SIT Chair emphasis on ensuring well-founded, directed and sustained thematic acquisition strategies for CEOS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Review of status of existing strategies and highlighting issues to be addressed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Ensuring GEO efforts are connected and well-directed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Productive discussions at SIT-31 &amp; SIT-TW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551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3820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Significant existing commitments with substantial data acquisition implications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Summary Status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07455"/>
              </p:ext>
            </p:extLst>
          </p:nvPr>
        </p:nvGraphicFramePr>
        <p:xfrm>
          <a:off x="425450" y="2438400"/>
          <a:ext cx="8115300" cy="390011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103050"/>
                <a:gridCol w="1062300"/>
                <a:gridCol w="1971089"/>
                <a:gridCol w="3978861"/>
              </a:tblGrid>
              <a:tr h="508817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Theme</a:t>
                      </a:r>
                      <a:br>
                        <a:rPr lang="en-US" sz="1200" dirty="0" smtClean="0"/>
                      </a:br>
                      <a:r>
                        <a:rPr lang="en-US" sz="1200" i="1" dirty="0" smtClean="0"/>
                        <a:t>Initiative</a:t>
                      </a:r>
                      <a:endParaRPr lang="en-US" sz="1200" i="1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CEOS</a:t>
                      </a:r>
                      <a:r>
                        <a:rPr lang="en-US" sz="1200" baseline="0" dirty="0" smtClean="0"/>
                        <a:t> Group</a:t>
                      </a:r>
                      <a:endParaRPr lang="en-US" sz="12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External Counterparts</a:t>
                      </a:r>
                      <a:endParaRPr lang="en-US" sz="12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Notes</a:t>
                      </a:r>
                      <a:endParaRPr lang="en-US" sz="1200" dirty="0"/>
                    </a:p>
                  </a:txBody>
                  <a:tcPr marL="73794" marR="73794" marT="36897" marB="36897"/>
                </a:tc>
              </a:tr>
              <a:tr h="538762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Forests</a:t>
                      </a:r>
                      <a:br>
                        <a:rPr lang="en-US" sz="1300" dirty="0" smtClean="0"/>
                      </a:br>
                      <a:r>
                        <a:rPr lang="en-US" sz="900" i="1" dirty="0" smtClean="0"/>
                        <a:t>GFOI</a:t>
                      </a:r>
                      <a:endParaRPr lang="en-US" sz="1300" i="1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SDCG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GFOI (Office, GEO), FAO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dirty="0" smtClean="0"/>
                        <a:t>Great geometry and policy</a:t>
                      </a:r>
                      <a:r>
                        <a:rPr lang="en-US" sz="1300" b="0" baseline="0" dirty="0" smtClean="0"/>
                        <a:t> basis. Need for emphasis on country uptake in 2017-2018. Significant opportunities post COP and with GNU. Being mainstreamed by FAO/UN-REDD. </a:t>
                      </a:r>
                    </a:p>
                  </a:txBody>
                  <a:tcPr marL="73794" marR="73794" marT="36897" marB="36897"/>
                </a:tc>
              </a:tr>
              <a:tr h="535806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Agriculture</a:t>
                      </a:r>
                      <a:br>
                        <a:rPr lang="en-US" sz="1300" dirty="0" smtClean="0"/>
                      </a:br>
                      <a:r>
                        <a:rPr lang="en-US" sz="900" i="1" dirty="0" smtClean="0"/>
                        <a:t>GEOGLAM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Ad-hoc WG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GEOGLAM (PO, GEO), JECAM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/>
                        <a:t>G20 Ministerial support affirmed with a strong focus by GEOGLAM Steering Committee on the promotion, application and uptake of remote sensing data; data requirements update to be completed in early 2017; additional focus on rangelands and rice.</a:t>
                      </a:r>
                    </a:p>
                  </a:txBody>
                  <a:tcPr marL="73794" marR="73794" marT="36897" marB="36897"/>
                </a:tc>
              </a:tr>
              <a:tr h="676442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Disasters</a:t>
                      </a:r>
                      <a:br>
                        <a:rPr lang="en-US" sz="1300" dirty="0" smtClean="0"/>
                      </a:br>
                      <a:r>
                        <a:rPr lang="en-US" sz="900" i="1" dirty="0" err="1" smtClean="0"/>
                        <a:t>Geohazard</a:t>
                      </a:r>
                      <a:r>
                        <a:rPr lang="en-US" sz="900" i="1" dirty="0" smtClean="0"/>
                        <a:t> Supersites</a:t>
                      </a:r>
                      <a:br>
                        <a:rPr lang="en-US" sz="900" i="1" dirty="0" smtClean="0"/>
                      </a:br>
                      <a:r>
                        <a:rPr lang="en-US" sz="900" i="1" dirty="0" smtClean="0"/>
                        <a:t>Recovery Observatory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900" i="1" dirty="0" smtClean="0"/>
                        <a:t>Hazard Pilots</a:t>
                      </a:r>
                      <a:endParaRPr lang="en-US" sz="1300" i="1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Data Coordination Team (DCT) of WG</a:t>
                      </a:r>
                      <a:br>
                        <a:rPr lang="en-US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en-US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Disasters</a:t>
                      </a:r>
                      <a:endParaRPr lang="en-US" sz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Various, depending on project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Sustained provision of data to an increasing number of DRR projects characterized by a significant user engagement. Good coordination of data provision between space agencies, ensured by the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DCT,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single group within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</a:rPr>
                        <a:t>WGDisasters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 for all projects.</a:t>
                      </a:r>
                    </a:p>
                  </a:txBody>
                  <a:tcPr marL="73794" marR="73794" marT="36897" marB="3689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8972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3820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Significant existing commitments with substantial data acquisition implications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Summary Status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819990"/>
              </p:ext>
            </p:extLst>
          </p:nvPr>
        </p:nvGraphicFramePr>
        <p:xfrm>
          <a:off x="425450" y="2438400"/>
          <a:ext cx="8115300" cy="370199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103050"/>
                <a:gridCol w="984867"/>
                <a:gridCol w="2048522"/>
                <a:gridCol w="3978861"/>
              </a:tblGrid>
              <a:tr h="508817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Theme</a:t>
                      </a:r>
                      <a:br>
                        <a:rPr lang="en-US" sz="1200" dirty="0" smtClean="0"/>
                      </a:br>
                      <a:r>
                        <a:rPr lang="en-US" sz="1200" i="1" dirty="0" smtClean="0"/>
                        <a:t>Initiative</a:t>
                      </a:r>
                      <a:endParaRPr lang="en-US" sz="1200" i="1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CEOS</a:t>
                      </a:r>
                      <a:r>
                        <a:rPr lang="en-US" sz="1200" baseline="0" dirty="0" smtClean="0"/>
                        <a:t> Group</a:t>
                      </a:r>
                      <a:endParaRPr lang="en-US" sz="12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External Counterparts</a:t>
                      </a:r>
                      <a:endParaRPr lang="en-US" sz="12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Notes</a:t>
                      </a:r>
                      <a:endParaRPr lang="en-US" sz="1200" dirty="0"/>
                    </a:p>
                  </a:txBody>
                  <a:tcPr marL="73794" marR="73794" marT="36897" marB="36897"/>
                </a:tc>
              </a:tr>
              <a:tr h="664143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Carbon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SIT Chair as interim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Solid</a:t>
                      </a:r>
                      <a:r>
                        <a:rPr lang="en-US" sz="1300" baseline="0" dirty="0" smtClean="0"/>
                        <a:t> requirements in CEOS Carbon Strategy. Scale and complexity of </a:t>
                      </a:r>
                      <a:r>
                        <a:rPr lang="en-US" sz="1300" baseline="0" dirty="0" err="1" smtClean="0"/>
                        <a:t>endeavour</a:t>
                      </a:r>
                      <a:r>
                        <a:rPr lang="en-US" sz="1300" baseline="0" dirty="0" smtClean="0"/>
                        <a:t> has stalled progress. Step-by-step agreed at SIT-TW. Previous GEOCARBON not broadly </a:t>
                      </a:r>
                      <a:r>
                        <a:rPr lang="en-US" sz="1300" baseline="0" dirty="0" err="1" smtClean="0"/>
                        <a:t>recognised</a:t>
                      </a:r>
                      <a:r>
                        <a:rPr lang="en-US" sz="1300" baseline="0" dirty="0" smtClean="0"/>
                        <a:t>. New GEOCARBON initiative started.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</a:tr>
              <a:tr h="664143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Water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WSIST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GEO </a:t>
                      </a:r>
                      <a:r>
                        <a:rPr lang="en-US" sz="1300" dirty="0" err="1" smtClean="0"/>
                        <a:t>CoP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aseline="0" dirty="0" smtClean="0"/>
                        <a:t>Some concern at GEO Water Strategy lack of policy links and institutional support. Progress on selected tasks in CEOS response (synergistic measurements and water quality). Reboot in GEO direction anticipated – expectations for GEOGLOWS. 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</a:tr>
              <a:tr h="354449"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Climate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WG</a:t>
                      </a:r>
                      <a:br>
                        <a:rPr lang="en-US" sz="1300" dirty="0" smtClean="0"/>
                      </a:br>
                      <a:r>
                        <a:rPr lang="en-US" sz="1300" dirty="0" smtClean="0"/>
                        <a:t>Climate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GCOS, UNFCCC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Significant</a:t>
                      </a:r>
                      <a:r>
                        <a:rPr lang="en-US" sz="1300" baseline="0" dirty="0" smtClean="0"/>
                        <a:t> past delays in progress of Climate Architecture and ECV inventory but recent improvement. Clear counterpart and focus, based on GCOS IP and response. </a:t>
                      </a:r>
                      <a:endParaRPr lang="en-US" sz="1300" dirty="0"/>
                    </a:p>
                  </a:txBody>
                  <a:tcPr marL="73794" marR="73794" marT="36897" marB="3689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7211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LSI-VC review of agency tools to manage multiple requirements </a:t>
            </a:r>
            <a:r>
              <a:rPr lang="en-US" dirty="0" err="1" smtClean="0"/>
              <a:t>didn</a:t>
            </a:r>
            <a:r>
              <a:rPr lang="uk-UA" dirty="0" smtClean="0"/>
              <a:t>’</a:t>
            </a:r>
            <a:r>
              <a:rPr lang="en-US" dirty="0" smtClean="0"/>
              <a:t>t yield much of value for CEOS use. But practical efficiency of bringing forests and agriculture under LSI-VC banner still a logical goal.</a:t>
            </a:r>
            <a:endParaRPr lang="en-US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Viable way forward formulated at SIT-TW on Carbon, for Plenary discussion. Must encourage GEO to ensure success of GEOCARBON to demonstrate credibility</a:t>
            </a:r>
            <a:endParaRPr lang="en-US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If GEO is the counterpart for CEOS on Water, opinion tends to the need for stronger requirements, with better policy linkages and large institutional buy-in. GEO must demonstrate credible geometry and strategy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Will GEO achieve anything via GD-08?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5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Issues for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8326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</TotalTime>
  <Words>467</Words>
  <Application>Microsoft Macintosh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CEOS Thematic Acquisition Strategies Status &amp; Issues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Stephen Ward</cp:lastModifiedBy>
  <cp:revision>150</cp:revision>
  <dcterms:modified xsi:type="dcterms:W3CDTF">2016-10-25T06:12:41Z</dcterms:modified>
</cp:coreProperties>
</file>