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61"/>
    <p:restoredTop sz="94721"/>
  </p:normalViewPr>
  <p:slideViewPr>
    <p:cSldViewPr>
      <p:cViewPr>
        <p:scale>
          <a:sx n="89" d="100"/>
          <a:sy n="89" d="100"/>
        </p:scale>
        <p:origin x="2304" y="5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8763000" y="6629400"/>
            <a:ext cx="3048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 algn="ctr">
              <a:defRPr lang="uk-UA" sz="1100" i="1" smtClean="0">
                <a:solidFill>
                  <a:schemeClr val="tx2"/>
                </a:solidFill>
                <a:latin typeface="+mj-lt"/>
                <a:ea typeface="+mj-ea"/>
                <a:cs typeface="Proxima Nova Regular"/>
              </a:defRPr>
            </a:lvl1pPr>
          </a:lstStyle>
          <a:p>
            <a:pPr defTabSz="914400"/>
            <a:fld id="{86CB4B4D-7CA3-9044-876B-883B54F8677D}" type="slidenum">
              <a:rPr lang="uk-UA" smtClean="0"/>
              <a:pPr defTabSz="914400"/>
              <a:t>‹#›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j-lt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+mj-lt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+mj-lt"/>
                <a:cs typeface="Arial" panose="020B0604020202020204" pitchFamily="34" charset="0"/>
              </a:defRPr>
            </a:lvl3pPr>
            <a:lvl4pPr>
              <a:defRPr sz="2000">
                <a:latin typeface="+mj-lt"/>
                <a:cs typeface="Arial" panose="020B0604020202020204" pitchFamily="34" charset="0"/>
              </a:defRPr>
            </a:lvl4pPr>
            <a:lvl5pPr>
              <a:defRPr sz="20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hape 3"/>
          <p:cNvSpPr/>
          <p:nvPr userDrawn="1"/>
        </p:nvSpPr>
        <p:spPr>
          <a:xfrm>
            <a:off x="76200" y="6629400"/>
            <a:ext cx="23622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lvl="0" algn="ctr" defTabSz="914400">
              <a:defRPr>
                <a:solidFill>
                  <a:srgbClr val="000000"/>
                </a:solidFill>
              </a:defRPr>
            </a:pPr>
            <a:r>
              <a:rPr lang="en-AU" sz="1100" i="1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CEOS</a:t>
            </a:r>
            <a:r>
              <a:rPr lang="en-AU" sz="1100" i="1" baseline="0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 Plenary 20</a:t>
            </a:r>
            <a:r>
              <a:rPr lang="en-AU" sz="1100" i="1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16, 1-2 November</a:t>
            </a:r>
            <a:endParaRPr sz="1100" i="1" dirty="0">
              <a:solidFill>
                <a:schemeClr val="tx2"/>
              </a:solidFill>
              <a:latin typeface="+mj-ea"/>
              <a:ea typeface="+mj-ea"/>
              <a:cs typeface="Proxima Nova Regular"/>
              <a:sym typeface="Proxima Nova Regular"/>
            </a:endParaRPr>
          </a:p>
        </p:txBody>
      </p:sp>
      <p:sp>
        <p:nvSpPr>
          <p:cNvPr id="9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lang="en-US" dirty="0" smtClean="0"/>
              <a:t>Title TBA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ransition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457200" y="1295400"/>
            <a:ext cx="8153400" cy="4876800"/>
          </a:xfrm>
        </p:spPr>
        <p:txBody>
          <a:bodyPr/>
          <a:lstStyle/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1400" dirty="0" smtClean="0"/>
              <a:t>CEOS Plenary endorsed </a:t>
            </a:r>
            <a:r>
              <a:rPr lang="en-US" sz="1400" b="1" dirty="0" smtClean="0"/>
              <a:t>1-year extensions </a:t>
            </a:r>
            <a:r>
              <a:rPr lang="en-US" sz="1400" dirty="0"/>
              <a:t>of the</a:t>
            </a:r>
            <a:r>
              <a:rPr lang="en-US" sz="1400" dirty="0" smtClean="0"/>
              <a:t>: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1400" b="1" dirty="0"/>
              <a:t>Space Data Coordination Group (SDCG) for </a:t>
            </a:r>
            <a:r>
              <a:rPr lang="en-US" sz="1400" b="1" dirty="0" smtClean="0"/>
              <a:t>GFOI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1400" b="1" dirty="0" smtClean="0"/>
              <a:t>CEOS </a:t>
            </a:r>
            <a:r>
              <a:rPr lang="en-US" sz="1400" b="1" dirty="0"/>
              <a:t>Ad Hoc </a:t>
            </a:r>
            <a:r>
              <a:rPr lang="en-US" sz="1400" b="1" dirty="0" smtClean="0"/>
              <a:t>Working Group on GEOGLAM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1400" b="1" dirty="0" smtClean="0"/>
              <a:t>Future </a:t>
            </a:r>
            <a:r>
              <a:rPr lang="en-US" sz="1400" b="1" dirty="0"/>
              <a:t>Data Access and Analysis Architectures (FDA) Ad Hoc </a:t>
            </a:r>
            <a:r>
              <a:rPr lang="en-US" sz="1400" b="1" dirty="0" smtClean="0"/>
              <a:t>Team</a:t>
            </a:r>
            <a:r>
              <a:rPr lang="en-US" sz="1400" dirty="0" smtClean="0"/>
              <a:t>, noting the change in focus of the group to the more strategic dimensions of the topic.</a:t>
            </a:r>
            <a:endParaRPr lang="en-US" sz="1400" dirty="0"/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1400" b="1" dirty="0"/>
              <a:t>The Plenary </a:t>
            </a:r>
            <a:r>
              <a:rPr lang="en-US" sz="1400" b="1" dirty="0" smtClean="0"/>
              <a:t>terminated the </a:t>
            </a:r>
            <a:r>
              <a:rPr lang="en-US" sz="1400" b="1" dirty="0"/>
              <a:t>NMA AHT</a:t>
            </a:r>
            <a:r>
              <a:rPr lang="en-US" sz="1400" dirty="0"/>
              <a:t>, noting its mandate had been achieved.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1400" b="1" dirty="0" smtClean="0"/>
              <a:t>The Plenary terminated the WSIST</a:t>
            </a:r>
            <a:r>
              <a:rPr lang="en-US" sz="1400" dirty="0"/>
              <a:t>, </a:t>
            </a:r>
            <a:r>
              <a:rPr lang="en-US" sz="1400" dirty="0" smtClean="0"/>
              <a:t>consistent with governance and procedures, noting its mandate had been achieved.  Plenary agreed to </a:t>
            </a:r>
            <a:r>
              <a:rPr lang="en-US" sz="1400" dirty="0"/>
              <a:t>monitor the GEOGLOWS initiative as a potential overarching framework and to evaluate the need for a follow-on group or activity at the SIT-32 meeting in 2017</a:t>
            </a:r>
            <a:r>
              <a:rPr lang="en-US" sz="1400" dirty="0" smtClean="0"/>
              <a:t>.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1400" b="1" dirty="0" smtClean="0"/>
              <a:t>CEOS Plenary agreed to the </a:t>
            </a:r>
            <a:r>
              <a:rPr lang="en-US" sz="1400" b="1" dirty="0"/>
              <a:t>establishment of </a:t>
            </a:r>
            <a:r>
              <a:rPr lang="en-US" sz="1400" b="1" dirty="0" smtClean="0"/>
              <a:t>an SDG Ad Hoc Team subject to agreement on its scope, activities and membership by SIT at SIT-32. </a:t>
            </a:r>
            <a:r>
              <a:rPr lang="en-US" sz="1400" dirty="0" smtClean="0"/>
              <a:t>The </a:t>
            </a:r>
            <a:r>
              <a:rPr lang="en-US" sz="1400" dirty="0"/>
              <a:t>team will </a:t>
            </a:r>
            <a:r>
              <a:rPr lang="en-US" sz="1400" dirty="0" smtClean="0"/>
              <a:t>report to the SIT Chair.  Existing SDG-related activity will continue.</a:t>
            </a:r>
            <a:endParaRPr lang="en-US" sz="1400" dirty="0"/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1400" b="1" dirty="0" smtClean="0"/>
              <a:t>CEOS welcomed the </a:t>
            </a:r>
            <a:r>
              <a:rPr lang="en-US" sz="1400" b="1" dirty="0"/>
              <a:t>new Vice-Chair of the Working Group on Calibration and Validation – Cindy </a:t>
            </a:r>
            <a:r>
              <a:rPr lang="en-US" sz="1400" b="1" dirty="0" smtClean="0"/>
              <a:t>Ong (CSIRO) – and thanked Albrecht von Bargen (DLR) for his service as Chair.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uk-UA" smtClean="0"/>
              <a:t>1</a:t>
            </a:fld>
            <a:endParaRPr lang="uk-U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1905000" y="304800"/>
            <a:ext cx="6172200" cy="533400"/>
          </a:xfrm>
        </p:spPr>
        <p:txBody>
          <a:bodyPr/>
          <a:lstStyle/>
          <a:p>
            <a:pPr>
              <a:spcBef>
                <a:spcPts val="0"/>
              </a:spcBef>
              <a:buSzTx/>
              <a:defRPr/>
            </a:pPr>
            <a:r>
              <a:rPr lang="en-US" sz="1800" dirty="0"/>
              <a:t>CEOS Ad Hoc Teams and Working Group Leadership</a:t>
            </a:r>
          </a:p>
          <a:p>
            <a:pPr lvl="0">
              <a:spcBef>
                <a:spcPts val="0"/>
              </a:spcBef>
              <a:buSzTx/>
              <a:defRPr/>
            </a:pPr>
            <a:r>
              <a:rPr lang="en-US" sz="1600" dirty="0" smtClean="0"/>
              <a:t>– Recap </a:t>
            </a:r>
            <a:r>
              <a:rPr lang="en-US" sz="1600" dirty="0"/>
              <a:t>of </a:t>
            </a:r>
            <a:r>
              <a:rPr lang="en-US" sz="1600" dirty="0" smtClean="0"/>
              <a:t>Decisions</a:t>
            </a:r>
          </a:p>
        </p:txBody>
      </p:sp>
    </p:spTree>
    <p:extLst>
      <p:ext uri="{BB962C8B-B14F-4D97-AF65-F5344CB8AC3E}">
        <p14:creationId xmlns:p14="http://schemas.microsoft.com/office/powerpoint/2010/main" val="197432378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9012</TotalTime>
  <Words>206</Words>
  <Application>Microsoft Macintosh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 Bold</vt:lpstr>
      <vt:lpstr>Avenir Roman</vt:lpstr>
      <vt:lpstr>Calibri</vt:lpstr>
      <vt:lpstr>Courier New</vt:lpstr>
      <vt:lpstr>Helvetica</vt:lpstr>
      <vt:lpstr>Proxima Nova Regular</vt:lpstr>
      <vt:lpstr>Wingdings</vt:lpstr>
      <vt:lpstr>Arial</vt:lpstr>
      <vt:lpstr>Default</vt:lpstr>
      <vt:lpstr>PowerPoint Presentation</vt:lpstr>
    </vt:vector>
  </TitlesOfParts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Microsoft Office User</cp:lastModifiedBy>
  <cp:revision>141</cp:revision>
  <dcterms:modified xsi:type="dcterms:W3CDTF">2016-11-02T05:05:10Z</dcterms:modified>
</cp:coreProperties>
</file>