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61" r:id="rId3"/>
    <p:sldId id="262" r:id="rId4"/>
    <p:sldId id="267" r:id="rId5"/>
    <p:sldId id="263" r:id="rId6"/>
    <p:sldId id="264" r:id="rId7"/>
    <p:sldId id="260" r:id="rId8"/>
    <p:sldId id="265" r:id="rId9"/>
    <p:sldId id="268" r:id="rId10"/>
    <p:sldId id="266"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9"/>
    <p:restoredTop sz="85907" autoAdjust="0"/>
  </p:normalViewPr>
  <p:slideViewPr>
    <p:cSldViewPr>
      <p:cViewPr>
        <p:scale>
          <a:sx n="66" d="100"/>
          <a:sy n="66" d="100"/>
        </p:scale>
        <p:origin x="-21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92653\Desktop\2016-2018%20work%20plan%20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92653\Desktop\2016-2018%20work%20plan%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'Due Dates'!$B$5</c:f>
              <c:strCache>
                <c:ptCount val="1"/>
                <c:pt idx="0">
                  <c:v>CMRS</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Dates'!$C$5:$N$5</c:f>
              <c:numCache>
                <c:formatCode>General</c:formatCode>
                <c:ptCount val="12"/>
                <c:pt idx="2">
                  <c:v>1</c:v>
                </c:pt>
                <c:pt idx="3">
                  <c:v>1</c:v>
                </c:pt>
                <c:pt idx="4">
                  <c:v>1</c:v>
                </c:pt>
                <c:pt idx="6">
                  <c:v>2</c:v>
                </c:pt>
                <c:pt idx="7">
                  <c:v>2</c:v>
                </c:pt>
                <c:pt idx="10">
                  <c:v>1</c:v>
                </c:pt>
              </c:numCache>
            </c:numRef>
          </c:val>
        </c:ser>
        <c:ser>
          <c:idx val="1"/>
          <c:order val="1"/>
          <c:tx>
            <c:strRef>
              <c:f>'Due Dates'!$B$6</c:f>
              <c:strCache>
                <c:ptCount val="1"/>
                <c:pt idx="0">
                  <c:v>CARB</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Dates'!$C$6:$N$6</c:f>
              <c:numCache>
                <c:formatCode>General</c:formatCode>
                <c:ptCount val="12"/>
                <c:pt idx="1">
                  <c:v>2</c:v>
                </c:pt>
                <c:pt idx="3">
                  <c:v>5</c:v>
                </c:pt>
              </c:numCache>
            </c:numRef>
          </c:val>
        </c:ser>
        <c:ser>
          <c:idx val="2"/>
          <c:order val="2"/>
          <c:tx>
            <c:strRef>
              <c:f>'Due Dates'!$B$7</c:f>
              <c:strCache>
                <c:ptCount val="1"/>
                <c:pt idx="0">
                  <c:v>AGRI</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Dates'!$C$7:$N$7</c:f>
              <c:numCache>
                <c:formatCode>General</c:formatCode>
                <c:ptCount val="12"/>
                <c:pt idx="3">
                  <c:v>2</c:v>
                </c:pt>
                <c:pt idx="7">
                  <c:v>1</c:v>
                </c:pt>
                <c:pt idx="11">
                  <c:v>1</c:v>
                </c:pt>
              </c:numCache>
            </c:numRef>
          </c:val>
        </c:ser>
        <c:ser>
          <c:idx val="3"/>
          <c:order val="3"/>
          <c:tx>
            <c:strRef>
              <c:f>'Due Dates'!$B$8</c:f>
              <c:strCache>
                <c:ptCount val="1"/>
                <c:pt idx="0">
                  <c:v>DIS</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Dates'!$C$8:$N$8</c:f>
              <c:numCache>
                <c:formatCode>General</c:formatCode>
                <c:ptCount val="12"/>
                <c:pt idx="3">
                  <c:v>1</c:v>
                </c:pt>
                <c:pt idx="7">
                  <c:v>3</c:v>
                </c:pt>
              </c:numCache>
            </c:numRef>
          </c:val>
        </c:ser>
        <c:ser>
          <c:idx val="4"/>
          <c:order val="4"/>
          <c:tx>
            <c:strRef>
              <c:f>'Due Dates'!$B$9</c:f>
              <c:strCache>
                <c:ptCount val="1"/>
                <c:pt idx="0">
                  <c:v>WAT</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Dates'!$C$9:$N$9</c:f>
              <c:numCache>
                <c:formatCode>General</c:formatCode>
                <c:ptCount val="12"/>
                <c:pt idx="3">
                  <c:v>1</c:v>
                </c:pt>
              </c:numCache>
            </c:numRef>
          </c:val>
        </c:ser>
        <c:ser>
          <c:idx val="5"/>
          <c:order val="5"/>
          <c:tx>
            <c:strRef>
              <c:f>'Due Dates'!$B$10</c:f>
              <c:strCache>
                <c:ptCount val="1"/>
                <c:pt idx="0">
                  <c:v>CB</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Dates'!$C$10:$N$10</c:f>
              <c:numCache>
                <c:formatCode>General</c:formatCode>
                <c:ptCount val="12"/>
                <c:pt idx="2">
                  <c:v>1</c:v>
                </c:pt>
                <c:pt idx="3">
                  <c:v>3</c:v>
                </c:pt>
                <c:pt idx="4">
                  <c:v>1</c:v>
                </c:pt>
                <c:pt idx="6">
                  <c:v>1</c:v>
                </c:pt>
                <c:pt idx="7">
                  <c:v>1</c:v>
                </c:pt>
                <c:pt idx="11">
                  <c:v>1</c:v>
                </c:pt>
              </c:numCache>
            </c:numRef>
          </c:val>
        </c:ser>
        <c:ser>
          <c:idx val="6"/>
          <c:order val="6"/>
          <c:tx>
            <c:strRef>
              <c:f>'Due Dates'!$B$11</c:f>
              <c:strCache>
                <c:ptCount val="1"/>
                <c:pt idx="0">
                  <c:v>DATA</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Dates'!$C$11:$N$11</c:f>
              <c:numCache>
                <c:formatCode>General</c:formatCode>
                <c:ptCount val="12"/>
                <c:pt idx="3">
                  <c:v>2</c:v>
                </c:pt>
              </c:numCache>
            </c:numRef>
          </c:val>
        </c:ser>
        <c:ser>
          <c:idx val="7"/>
          <c:order val="7"/>
          <c:tx>
            <c:strRef>
              <c:f>'Due Dates'!$B$12</c:f>
              <c:strCache>
                <c:ptCount val="1"/>
                <c:pt idx="0">
                  <c:v>CV</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Dates'!$C$12:$N$12</c:f>
              <c:numCache>
                <c:formatCode>General</c:formatCode>
                <c:ptCount val="12"/>
                <c:pt idx="1">
                  <c:v>4</c:v>
                </c:pt>
                <c:pt idx="3">
                  <c:v>1</c:v>
                </c:pt>
                <c:pt idx="4">
                  <c:v>1</c:v>
                </c:pt>
                <c:pt idx="11">
                  <c:v>2</c:v>
                </c:pt>
              </c:numCache>
            </c:numRef>
          </c:val>
        </c:ser>
        <c:ser>
          <c:idx val="8"/>
          <c:order val="8"/>
          <c:tx>
            <c:strRef>
              <c:f>'Due Dates'!$B$13</c:f>
              <c:strCache>
                <c:ptCount val="1"/>
                <c:pt idx="0">
                  <c:v>VC</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Dates'!$C$13:$N$13</c:f>
              <c:numCache>
                <c:formatCode>General</c:formatCode>
                <c:ptCount val="12"/>
                <c:pt idx="1">
                  <c:v>4</c:v>
                </c:pt>
                <c:pt idx="3">
                  <c:v>9</c:v>
                </c:pt>
                <c:pt idx="5">
                  <c:v>1</c:v>
                </c:pt>
                <c:pt idx="7">
                  <c:v>4</c:v>
                </c:pt>
              </c:numCache>
            </c:numRef>
          </c:val>
        </c:ser>
        <c:ser>
          <c:idx val="9"/>
          <c:order val="9"/>
          <c:tx>
            <c:strRef>
              <c:f>'Due Dates'!$B$14</c:f>
              <c:strCache>
                <c:ptCount val="1"/>
                <c:pt idx="0">
                  <c:v>BP</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Dates'!$C$14:$N$14</c:f>
              <c:numCache>
                <c:formatCode>General</c:formatCode>
                <c:ptCount val="12"/>
                <c:pt idx="3">
                  <c:v>1</c:v>
                </c:pt>
                <c:pt idx="5">
                  <c:v>1</c:v>
                </c:pt>
              </c:numCache>
            </c:numRef>
          </c:val>
        </c:ser>
        <c:ser>
          <c:idx val="10"/>
          <c:order val="10"/>
          <c:tx>
            <c:strRef>
              <c:f>'Due Dates'!$B$15</c:f>
              <c:strCache>
                <c:ptCount val="1"/>
                <c:pt idx="0">
                  <c:v>BON</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Dates'!$C$15:$N$15</c:f>
              <c:numCache>
                <c:formatCode>General</c:formatCode>
                <c:ptCount val="12"/>
                <c:pt idx="3">
                  <c:v>1</c:v>
                </c:pt>
                <c:pt idx="7">
                  <c:v>1</c:v>
                </c:pt>
              </c:numCache>
            </c:numRef>
          </c:val>
        </c:ser>
        <c:ser>
          <c:idx val="11"/>
          <c:order val="11"/>
          <c:tx>
            <c:strRef>
              <c:f>'Due Dates'!$B$16</c:f>
              <c:strCache>
                <c:ptCount val="1"/>
                <c:pt idx="0">
                  <c:v>POL</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Dates'!$C$16:$N$16</c:f>
              <c:numCache>
                <c:formatCode>General</c:formatCode>
                <c:ptCount val="12"/>
                <c:pt idx="3">
                  <c:v>1</c:v>
                </c:pt>
              </c:numCache>
            </c:numRef>
          </c:val>
        </c:ser>
        <c:ser>
          <c:idx val="12"/>
          <c:order val="12"/>
          <c:tx>
            <c:strRef>
              <c:f>'Due Dates'!$B$17</c:f>
              <c:strCache>
                <c:ptCount val="1"/>
                <c:pt idx="0">
                  <c:v>NG</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Dates'!$C$17:$N$17</c:f>
              <c:numCache>
                <c:formatCode>General</c:formatCode>
                <c:ptCount val="12"/>
                <c:pt idx="3">
                  <c:v>1</c:v>
                </c:pt>
              </c:numCache>
            </c:numRef>
          </c:val>
        </c:ser>
        <c:ser>
          <c:idx val="13"/>
          <c:order val="13"/>
          <c:tx>
            <c:strRef>
              <c:f>'Due Dates'!$B$18</c:f>
              <c:strCache>
                <c:ptCount val="1"/>
                <c:pt idx="0">
                  <c:v>OUT</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Dates'!$C$18:$N$18</c:f>
              <c:numCache>
                <c:formatCode>General</c:formatCode>
                <c:ptCount val="12"/>
                <c:pt idx="0">
                  <c:v>1</c:v>
                </c:pt>
                <c:pt idx="2">
                  <c:v>1</c:v>
                </c:pt>
                <c:pt idx="3">
                  <c:v>2</c:v>
                </c:pt>
                <c:pt idx="4">
                  <c:v>1</c:v>
                </c:pt>
                <c:pt idx="6">
                  <c:v>1</c:v>
                </c:pt>
                <c:pt idx="8">
                  <c:v>1</c:v>
                </c:pt>
                <c:pt idx="10">
                  <c:v>1</c:v>
                </c:pt>
              </c:numCache>
            </c:numRef>
          </c:val>
        </c:ser>
        <c:ser>
          <c:idx val="14"/>
          <c:order val="14"/>
          <c:tx>
            <c:strRef>
              <c:f>'Due Dates'!$B$19</c:f>
              <c:strCache>
                <c:ptCount val="1"/>
                <c:pt idx="0">
                  <c:v>ORG</c:v>
                </c:pt>
              </c:strCache>
            </c:strRef>
          </c:tx>
          <c:invertIfNegative val="0"/>
          <c:cat>
            <c:multiLvlStrRef>
              <c:f>'Due Dates'!$C$3:$N$4</c:f>
              <c:multiLvlStrCache>
                <c:ptCount val="12"/>
                <c:lvl>
                  <c:pt idx="0">
                    <c:v>Q1</c:v>
                  </c:pt>
                  <c:pt idx="1">
                    <c:v>Q2</c:v>
                  </c:pt>
                  <c:pt idx="2">
                    <c:v>Q3</c:v>
                  </c:pt>
                  <c:pt idx="3">
                    <c:v>Q4</c:v>
                  </c:pt>
                  <c:pt idx="4">
                    <c:v>Q1</c:v>
                  </c:pt>
                  <c:pt idx="5">
                    <c:v>Q2</c:v>
                  </c:pt>
                  <c:pt idx="6">
                    <c:v>Q3</c:v>
                  </c:pt>
                  <c:pt idx="7">
                    <c:v>Q4</c:v>
                  </c:pt>
                  <c:pt idx="8">
                    <c:v>Q1</c:v>
                  </c:pt>
                  <c:pt idx="9">
                    <c:v>Q2</c:v>
                  </c:pt>
                  <c:pt idx="10">
                    <c:v>Q3</c:v>
                  </c:pt>
                  <c:pt idx="11">
                    <c:v>Q4</c:v>
                  </c:pt>
                </c:lvl>
                <c:lvl>
                  <c:pt idx="0">
                    <c:v>2016</c:v>
                  </c:pt>
                  <c:pt idx="4">
                    <c:v>2017</c:v>
                  </c:pt>
                  <c:pt idx="8">
                    <c:v>2018</c:v>
                  </c:pt>
                </c:lvl>
              </c:multiLvlStrCache>
            </c:multiLvlStrRef>
          </c:cat>
          <c:val>
            <c:numRef>
              <c:f>'Due Dates'!$C$19:$N$19</c:f>
              <c:numCache>
                <c:formatCode>General</c:formatCode>
                <c:ptCount val="12"/>
                <c:pt idx="3">
                  <c:v>1</c:v>
                </c:pt>
              </c:numCache>
            </c:numRef>
          </c:val>
        </c:ser>
        <c:dLbls>
          <c:showLegendKey val="0"/>
          <c:showVal val="0"/>
          <c:showCatName val="0"/>
          <c:showSerName val="0"/>
          <c:showPercent val="0"/>
          <c:showBubbleSize val="0"/>
        </c:dLbls>
        <c:gapWidth val="150"/>
        <c:overlap val="100"/>
        <c:axId val="123609472"/>
        <c:axId val="123611008"/>
      </c:barChart>
      <c:catAx>
        <c:axId val="123609472"/>
        <c:scaling>
          <c:orientation val="minMax"/>
        </c:scaling>
        <c:delete val="0"/>
        <c:axPos val="b"/>
        <c:majorTickMark val="out"/>
        <c:minorTickMark val="none"/>
        <c:tickLblPos val="nextTo"/>
        <c:crossAx val="123611008"/>
        <c:crosses val="autoZero"/>
        <c:auto val="1"/>
        <c:lblAlgn val="ctr"/>
        <c:lblOffset val="100"/>
        <c:noMultiLvlLbl val="0"/>
      </c:catAx>
      <c:valAx>
        <c:axId val="123611008"/>
        <c:scaling>
          <c:orientation val="minMax"/>
        </c:scaling>
        <c:delete val="0"/>
        <c:axPos val="l"/>
        <c:majorGridlines/>
        <c:numFmt formatCode="General" sourceLinked="1"/>
        <c:majorTickMark val="out"/>
        <c:minorTickMark val="none"/>
        <c:tickLblPos val="nextTo"/>
        <c:crossAx val="1236094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a:t>Change:</a:t>
            </a:r>
            <a:r>
              <a:rPr lang="en-AU" baseline="0"/>
              <a:t> 2015-2017 to 2016-2018</a:t>
            </a:r>
            <a:endParaRPr lang="en-AU"/>
          </a:p>
        </c:rich>
      </c:tx>
      <c:layout/>
      <c:overlay val="0"/>
    </c:title>
    <c:autoTitleDeleted val="0"/>
    <c:plotArea>
      <c:layout/>
      <c:barChart>
        <c:barDir val="bar"/>
        <c:grouping val="clustered"/>
        <c:varyColors val="0"/>
        <c:ser>
          <c:idx val="1"/>
          <c:order val="0"/>
          <c:tx>
            <c:strRef>
              <c:f>Change!$H$2</c:f>
              <c:strCache>
                <c:ptCount val="1"/>
                <c:pt idx="0">
                  <c:v>2016-2018</c:v>
                </c:pt>
              </c:strCache>
            </c:strRef>
          </c:tx>
          <c:invertIfNegative val="0"/>
          <c:cat>
            <c:strRef>
              <c:f>Change!$C$3:$C$17</c:f>
              <c:strCache>
                <c:ptCount val="15"/>
                <c:pt idx="0">
                  <c:v>CMRS</c:v>
                </c:pt>
                <c:pt idx="1">
                  <c:v>CARB</c:v>
                </c:pt>
                <c:pt idx="2">
                  <c:v>AGRI</c:v>
                </c:pt>
                <c:pt idx="3">
                  <c:v>DIS</c:v>
                </c:pt>
                <c:pt idx="4">
                  <c:v>WAT</c:v>
                </c:pt>
                <c:pt idx="5">
                  <c:v>CB</c:v>
                </c:pt>
                <c:pt idx="6">
                  <c:v>DATA</c:v>
                </c:pt>
                <c:pt idx="7">
                  <c:v>CV</c:v>
                </c:pt>
                <c:pt idx="8">
                  <c:v>VC</c:v>
                </c:pt>
                <c:pt idx="9">
                  <c:v>BP</c:v>
                </c:pt>
                <c:pt idx="10">
                  <c:v>BON</c:v>
                </c:pt>
                <c:pt idx="11">
                  <c:v>POL</c:v>
                </c:pt>
                <c:pt idx="12">
                  <c:v>NG</c:v>
                </c:pt>
                <c:pt idx="13">
                  <c:v>OUT</c:v>
                </c:pt>
                <c:pt idx="14">
                  <c:v>ORG</c:v>
                </c:pt>
              </c:strCache>
            </c:strRef>
          </c:cat>
          <c:val>
            <c:numRef>
              <c:f>Change!$H$3:$H$17</c:f>
              <c:numCache>
                <c:formatCode>General</c:formatCode>
                <c:ptCount val="15"/>
                <c:pt idx="0">
                  <c:v>8</c:v>
                </c:pt>
                <c:pt idx="1">
                  <c:v>7</c:v>
                </c:pt>
                <c:pt idx="2">
                  <c:v>2</c:v>
                </c:pt>
                <c:pt idx="3">
                  <c:v>4</c:v>
                </c:pt>
                <c:pt idx="4">
                  <c:v>1</c:v>
                </c:pt>
                <c:pt idx="5">
                  <c:v>12</c:v>
                </c:pt>
                <c:pt idx="6">
                  <c:v>2</c:v>
                </c:pt>
                <c:pt idx="7">
                  <c:v>8</c:v>
                </c:pt>
                <c:pt idx="8">
                  <c:v>19</c:v>
                </c:pt>
                <c:pt idx="9">
                  <c:v>2</c:v>
                </c:pt>
                <c:pt idx="10">
                  <c:v>2</c:v>
                </c:pt>
                <c:pt idx="11">
                  <c:v>1</c:v>
                </c:pt>
                <c:pt idx="12">
                  <c:v>1</c:v>
                </c:pt>
                <c:pt idx="13">
                  <c:v>4</c:v>
                </c:pt>
                <c:pt idx="14">
                  <c:v>1</c:v>
                </c:pt>
              </c:numCache>
            </c:numRef>
          </c:val>
        </c:ser>
        <c:ser>
          <c:idx val="0"/>
          <c:order val="1"/>
          <c:tx>
            <c:strRef>
              <c:f>Change!$E$2</c:f>
              <c:strCache>
                <c:ptCount val="1"/>
                <c:pt idx="0">
                  <c:v>2015-2017</c:v>
                </c:pt>
              </c:strCache>
            </c:strRef>
          </c:tx>
          <c:invertIfNegative val="0"/>
          <c:cat>
            <c:strRef>
              <c:f>Change!$C$3:$C$17</c:f>
              <c:strCache>
                <c:ptCount val="15"/>
                <c:pt idx="0">
                  <c:v>CMRS</c:v>
                </c:pt>
                <c:pt idx="1">
                  <c:v>CARB</c:v>
                </c:pt>
                <c:pt idx="2">
                  <c:v>AGRI</c:v>
                </c:pt>
                <c:pt idx="3">
                  <c:v>DIS</c:v>
                </c:pt>
                <c:pt idx="4">
                  <c:v>WAT</c:v>
                </c:pt>
                <c:pt idx="5">
                  <c:v>CB</c:v>
                </c:pt>
                <c:pt idx="6">
                  <c:v>DATA</c:v>
                </c:pt>
                <c:pt idx="7">
                  <c:v>CV</c:v>
                </c:pt>
                <c:pt idx="8">
                  <c:v>VC</c:v>
                </c:pt>
                <c:pt idx="9">
                  <c:v>BP</c:v>
                </c:pt>
                <c:pt idx="10">
                  <c:v>BON</c:v>
                </c:pt>
                <c:pt idx="11">
                  <c:v>POL</c:v>
                </c:pt>
                <c:pt idx="12">
                  <c:v>NG</c:v>
                </c:pt>
                <c:pt idx="13">
                  <c:v>OUT</c:v>
                </c:pt>
                <c:pt idx="14">
                  <c:v>ORG</c:v>
                </c:pt>
              </c:strCache>
            </c:strRef>
          </c:cat>
          <c:val>
            <c:numRef>
              <c:f>Change!$E$3:$E$17</c:f>
              <c:numCache>
                <c:formatCode>General</c:formatCode>
                <c:ptCount val="15"/>
                <c:pt idx="0">
                  <c:v>8</c:v>
                </c:pt>
                <c:pt idx="1">
                  <c:v>4</c:v>
                </c:pt>
                <c:pt idx="2">
                  <c:v>4</c:v>
                </c:pt>
                <c:pt idx="3">
                  <c:v>8</c:v>
                </c:pt>
                <c:pt idx="4">
                  <c:v>1</c:v>
                </c:pt>
                <c:pt idx="5">
                  <c:v>11</c:v>
                </c:pt>
                <c:pt idx="6">
                  <c:v>5</c:v>
                </c:pt>
                <c:pt idx="7">
                  <c:v>12</c:v>
                </c:pt>
                <c:pt idx="8">
                  <c:v>19</c:v>
                </c:pt>
                <c:pt idx="9">
                  <c:v>2</c:v>
                </c:pt>
                <c:pt idx="10">
                  <c:v>3</c:v>
                </c:pt>
                <c:pt idx="11">
                  <c:v>1</c:v>
                </c:pt>
                <c:pt idx="12">
                  <c:v>0</c:v>
                </c:pt>
                <c:pt idx="13">
                  <c:v>4</c:v>
                </c:pt>
                <c:pt idx="14">
                  <c:v>1</c:v>
                </c:pt>
              </c:numCache>
            </c:numRef>
          </c:val>
        </c:ser>
        <c:dLbls>
          <c:showLegendKey val="0"/>
          <c:showVal val="0"/>
          <c:showCatName val="0"/>
          <c:showSerName val="0"/>
          <c:showPercent val="0"/>
          <c:showBubbleSize val="0"/>
        </c:dLbls>
        <c:gapWidth val="150"/>
        <c:axId val="123641856"/>
        <c:axId val="123643392"/>
      </c:barChart>
      <c:catAx>
        <c:axId val="123641856"/>
        <c:scaling>
          <c:orientation val="minMax"/>
        </c:scaling>
        <c:delete val="0"/>
        <c:axPos val="l"/>
        <c:majorTickMark val="none"/>
        <c:minorTickMark val="none"/>
        <c:tickLblPos val="nextTo"/>
        <c:crossAx val="123643392"/>
        <c:crosses val="autoZero"/>
        <c:auto val="1"/>
        <c:lblAlgn val="ctr"/>
        <c:lblOffset val="100"/>
        <c:noMultiLvlLbl val="0"/>
      </c:catAx>
      <c:valAx>
        <c:axId val="123643392"/>
        <c:scaling>
          <c:orientation val="minMax"/>
        </c:scaling>
        <c:delete val="0"/>
        <c:axPos val="b"/>
        <c:majorGridlines/>
        <c:numFmt formatCode="General" sourceLinked="1"/>
        <c:majorTickMark val="none"/>
        <c:minorTickMark val="none"/>
        <c:tickLblPos val="nextTo"/>
        <c:crossAx val="12364185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457200" eaLnBrk="1" fontAlgn="auto" latinLnBrk="0" hangingPunct="1">
              <a:lnSpc>
                <a:spcPct val="125000"/>
              </a:lnSpc>
              <a:spcBef>
                <a:spcPts val="0"/>
              </a:spcBef>
              <a:spcAft>
                <a:spcPts val="0"/>
              </a:spcAft>
              <a:buClrTx/>
              <a:buSzTx/>
              <a:buFontTx/>
              <a:buNone/>
              <a:tabLst/>
              <a:defRPr/>
            </a:pPr>
            <a:r>
              <a:rPr lang="en-AU" sz="2400" dirty="0" smtClean="0">
                <a:effectLst/>
                <a:latin typeface="+mn-lt"/>
                <a:ea typeface="+mn-ea"/>
                <a:cs typeface="+mn-cs"/>
                <a:sym typeface="Avenir Roman"/>
              </a:rPr>
              <a:t>Unsurprisingly the majority are scheduled for delivery by the next Plenary.  The lack of concrete milestones in the out years indicates a need for more considered long-term planning by CEOS Entities if CEOS is to gain maximum benefit from a rolling 3-year work plan.</a:t>
            </a:r>
            <a:endParaRPr lang="en-AU" sz="3200" dirty="0" smtClean="0">
              <a:effectLst/>
              <a:latin typeface="+mn-lt"/>
              <a:ea typeface="+mn-ea"/>
              <a:cs typeface="+mn-cs"/>
              <a:sym typeface="Avenir Roman"/>
            </a:endParaRPr>
          </a:p>
          <a:p>
            <a:endParaRPr lang="en-AU" dirty="0"/>
          </a:p>
        </p:txBody>
      </p:sp>
    </p:spTree>
    <p:extLst>
      <p:ext uri="{BB962C8B-B14F-4D97-AF65-F5344CB8AC3E}">
        <p14:creationId xmlns:p14="http://schemas.microsoft.com/office/powerpoint/2010/main" val="295343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457200" eaLnBrk="1" fontAlgn="auto" latinLnBrk="0" hangingPunct="1">
              <a:lnSpc>
                <a:spcPct val="125000"/>
              </a:lnSpc>
              <a:spcBef>
                <a:spcPts val="0"/>
              </a:spcBef>
              <a:spcAft>
                <a:spcPts val="0"/>
              </a:spcAft>
              <a:buClrTx/>
              <a:buSzTx/>
              <a:buFontTx/>
              <a:buNone/>
              <a:tabLst/>
              <a:defRPr/>
            </a:pPr>
            <a:r>
              <a:rPr lang="en-AU" sz="2400" dirty="0" smtClean="0">
                <a:effectLst/>
                <a:latin typeface="+mn-lt"/>
                <a:ea typeface="+mn-ea"/>
                <a:cs typeface="+mn-cs"/>
                <a:sym typeface="Avenir Roman"/>
              </a:rPr>
              <a:t>The primary category where there has been a major drop is DATA.  This may be as a result of WGISS waiting for strategic guidance from the CEOS Chair Initiative and other activities, having made major progress over the last years on the issue of metadata access.  There has been a drop-off in activities within disasters, following the success at the WCDRR in Sendai and the focus shifting to implementation.  The increase in CB activities should be monitored closely in line with the new strategy being developed by </a:t>
            </a:r>
            <a:r>
              <a:rPr lang="en-AU" sz="2400" dirty="0" err="1" smtClean="0">
                <a:effectLst/>
                <a:latin typeface="+mn-lt"/>
                <a:ea typeface="+mn-ea"/>
                <a:cs typeface="+mn-cs"/>
                <a:sym typeface="Avenir Roman"/>
              </a:rPr>
              <a:t>WGCapD</a:t>
            </a:r>
            <a:r>
              <a:rPr lang="en-AU" sz="2400" dirty="0" smtClean="0">
                <a:effectLst/>
                <a:latin typeface="+mn-lt"/>
                <a:ea typeface="+mn-ea"/>
                <a:cs typeface="+mn-cs"/>
                <a:sym typeface="Avenir Roman"/>
              </a:rPr>
              <a:t>.</a:t>
            </a:r>
            <a:endParaRPr lang="en-AU" sz="3200" dirty="0" smtClean="0">
              <a:effectLst/>
              <a:latin typeface="+mn-lt"/>
              <a:ea typeface="+mn-ea"/>
              <a:cs typeface="+mn-cs"/>
              <a:sym typeface="Avenir Roman"/>
            </a:endParaRPr>
          </a:p>
          <a:p>
            <a:endParaRPr lang="en-AU" dirty="0"/>
          </a:p>
        </p:txBody>
      </p:sp>
    </p:spTree>
    <p:extLst>
      <p:ext uri="{BB962C8B-B14F-4D97-AF65-F5344CB8AC3E}">
        <p14:creationId xmlns:p14="http://schemas.microsoft.com/office/powerpoint/2010/main" val="4173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SIT Chair</a:t>
            </a:r>
            <a:r>
              <a:rPr lang="en-AU" baseline="0" dirty="0" smtClean="0"/>
              <a:t> </a:t>
            </a:r>
            <a:r>
              <a:rPr lang="en-AU" baseline="0" dirty="0" err="1" smtClean="0"/>
              <a:t>TagUps</a:t>
            </a:r>
            <a:r>
              <a:rPr lang="en-AU" baseline="0" dirty="0" smtClean="0"/>
              <a:t> a useful forum to capture a status, but delays in getting reports out, and ensuring participation, are challenges.  For example, have not yet had the time to fully update to reflect last round of </a:t>
            </a:r>
            <a:r>
              <a:rPr lang="en-AU" baseline="0" dirty="0" err="1" smtClean="0"/>
              <a:t>TagUps</a:t>
            </a:r>
            <a:r>
              <a:rPr lang="en-AU" baseline="0" dirty="0" smtClean="0"/>
              <a:t>.</a:t>
            </a:r>
            <a:endParaRPr lang="en-AU" dirty="0"/>
          </a:p>
        </p:txBody>
      </p:sp>
    </p:spTree>
    <p:extLst>
      <p:ext uri="{BB962C8B-B14F-4D97-AF65-F5344CB8AC3E}">
        <p14:creationId xmlns:p14="http://schemas.microsoft.com/office/powerpoint/2010/main" val="170493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16, 1-2 November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mj-lt"/>
              </a:rPr>
              <a:t>CEOS 3-Year Work Plan Annual Update</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Executive Officer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2016</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AU" dirty="0" smtClean="0">
                <a:solidFill>
                  <a:srgbClr val="FFFFFF"/>
                </a:solidFill>
                <a:latin typeface="+mj-lt"/>
                <a:ea typeface="Arial Bold"/>
                <a:cs typeface="Arial Bold"/>
                <a:sym typeface="Arial Bold"/>
              </a:rPr>
              <a:t>1.4</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Brisbane, Australia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a:t>
            </a:r>
            <a:r>
              <a:rPr lang="en-AU" baseline="30000" dirty="0" smtClean="0">
                <a:solidFill>
                  <a:srgbClr val="FFFFFF"/>
                </a:solidFill>
                <a:latin typeface="+mj-lt"/>
                <a:ea typeface="Arial Bold"/>
                <a:cs typeface="Arial Bold"/>
                <a:sym typeface="Arial Bold"/>
              </a:rPr>
              <a:t>st</a:t>
            </a:r>
            <a:r>
              <a:rPr lang="en-AU" dirty="0" smtClean="0">
                <a:solidFill>
                  <a:srgbClr val="FFFFFF"/>
                </a:solidFill>
                <a:latin typeface="+mj-lt"/>
                <a:ea typeface="Arial Bold"/>
                <a:cs typeface="Arial Bold"/>
                <a:sym typeface="Arial Bold"/>
              </a:rPr>
              <a:t> – 2</a:t>
            </a:r>
            <a:r>
              <a:rPr lang="en-AU" baseline="30000" dirty="0" smtClean="0">
                <a:solidFill>
                  <a:srgbClr val="FFFFFF"/>
                </a:solidFill>
                <a:latin typeface="+mj-lt"/>
                <a:ea typeface="Arial Bold"/>
                <a:cs typeface="Arial Bold"/>
                <a:sym typeface="Arial Bold"/>
              </a:rPr>
              <a:t>nd</a:t>
            </a:r>
            <a:r>
              <a:rPr lang="en-AU" dirty="0" smtClean="0">
                <a:solidFill>
                  <a:srgbClr val="FFFFFF"/>
                </a:solidFill>
                <a:latin typeface="+mj-lt"/>
                <a:ea typeface="Arial Bold"/>
                <a:cs typeface="Arial Bold"/>
                <a:sym typeface="Arial Bold"/>
              </a:rPr>
              <a:t> November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p:cNvSpPr>
            <a:spLocks noGrp="1"/>
          </p:cNvSpPr>
          <p:nvPr>
            <p:ph sz="quarter" idx="11"/>
          </p:nvPr>
        </p:nvSpPr>
        <p:spPr/>
        <p:txBody>
          <a:bodyPr/>
          <a:lstStyle/>
          <a:p>
            <a:r>
              <a:rPr lang="en-AU" dirty="0" smtClean="0"/>
              <a:t>Challenge</a:t>
            </a:r>
            <a:endParaRPr lang="en-AU"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91" y="2057400"/>
            <a:ext cx="8752575" cy="426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76400" y="1371600"/>
            <a:ext cx="5965371" cy="307777"/>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smtClean="0">
                <a:solidFill>
                  <a:srgbClr val="002060"/>
                </a:solidFill>
              </a:rPr>
              <a:t>Keeping this up-to-date …</a:t>
            </a:r>
            <a:endParaRPr lang="en-US" dirty="0">
              <a:solidFill>
                <a:srgbClr val="002060"/>
              </a:solidFill>
            </a:endParaRPr>
          </a:p>
        </p:txBody>
      </p:sp>
    </p:spTree>
    <p:extLst>
      <p:ext uri="{BB962C8B-B14F-4D97-AF65-F5344CB8AC3E}">
        <p14:creationId xmlns:p14="http://schemas.microsoft.com/office/powerpoint/2010/main" val="3687331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1384" b="11111"/>
          <a:stretch/>
        </p:blipFill>
        <p:spPr>
          <a:xfrm>
            <a:off x="6858000" y="4513776"/>
            <a:ext cx="2272319" cy="1582224"/>
          </a:xfrm>
          <a:prstGeom prst="rect">
            <a:avLst/>
          </a:prstGeom>
        </p:spPr>
      </p:pic>
      <p:pic>
        <p:nvPicPr>
          <p:cNvPr id="2" name="Picture 1" descr="b1NIPz5.bmp"/>
          <p:cNvPicPr>
            <a:picLocks noChangeAspect="1"/>
          </p:cNvPicPr>
          <p:nvPr/>
        </p:nvPicPr>
        <p:blipFill rotWithShape="1">
          <a:blip r:embed="rId3" cstate="print"/>
          <a:srcRect r="8729"/>
          <a:stretch/>
        </p:blipFill>
        <p:spPr>
          <a:xfrm>
            <a:off x="573003" y="1905000"/>
            <a:ext cx="7266453" cy="4191000"/>
          </a:xfrm>
          <a:prstGeom prst="rect">
            <a:avLst/>
          </a:prstGeom>
        </p:spPr>
      </p:pic>
      <p:sp>
        <p:nvSpPr>
          <p:cNvPr id="3" name="Shape 3"/>
          <p:cNvSpPr/>
          <p:nvPr/>
        </p:nvSpPr>
        <p:spPr>
          <a:xfrm>
            <a:off x="518926" y="1260157"/>
            <a:ext cx="510812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defTabSz="914400">
              <a:defRPr>
                <a:solidFill>
                  <a:srgbClr val="000000"/>
                </a:solidFill>
              </a:defRPr>
            </a:pPr>
            <a:r>
              <a:rPr lang="en-AU" sz="3200" dirty="0" smtClean="0">
                <a:solidFill>
                  <a:schemeClr val="tx1"/>
                </a:solidFill>
                <a:latin typeface="Proxima Nova Regular"/>
                <a:ea typeface="Proxima Nova Regular"/>
                <a:cs typeface="Proxima Nova Regular"/>
                <a:sym typeface="Proxima Nova Regular"/>
              </a:rPr>
              <a:t>Brought to you by …</a:t>
            </a:r>
            <a:endParaRPr sz="3200" dirty="0">
              <a:solidFill>
                <a:schemeClr val="tx1"/>
              </a:solidFill>
              <a:latin typeface="Proxima Nova Regular"/>
              <a:ea typeface="Proxima Nova Regular"/>
              <a:cs typeface="Proxima Nova Regular"/>
              <a:sym typeface="Proxima Nova Regular"/>
            </a:endParaRPr>
          </a:p>
        </p:txBody>
      </p:sp>
      <p:pic>
        <p:nvPicPr>
          <p:cNvPr id="4" name="Picture 3" descr="yellow jono.jpg"/>
          <p:cNvPicPr>
            <a:picLocks noChangeAspect="1"/>
          </p:cNvPicPr>
          <p:nvPr/>
        </p:nvPicPr>
        <p:blipFill>
          <a:blip r:embed="rId4" cstate="print"/>
          <a:stretch>
            <a:fillRect/>
          </a:stretch>
        </p:blipFill>
        <p:spPr>
          <a:xfrm>
            <a:off x="1845998" y="1905000"/>
            <a:ext cx="2094279" cy="2667000"/>
          </a:xfrm>
          <a:prstGeom prst="ellipse">
            <a:avLst/>
          </a:prstGeom>
          <a:ln>
            <a:noFill/>
          </a:ln>
          <a:effectLst>
            <a:softEdge rad="112500"/>
          </a:effectLst>
        </p:spPr>
      </p:pic>
      <p:pic>
        <p:nvPicPr>
          <p:cNvPr id="5" name="Picture 4" descr="yellow mj2.jpg"/>
          <p:cNvPicPr>
            <a:picLocks noChangeAspect="1"/>
          </p:cNvPicPr>
          <p:nvPr/>
        </p:nvPicPr>
        <p:blipFill>
          <a:blip r:embed="rId5" cstate="print"/>
          <a:stretch>
            <a:fillRect/>
          </a:stretch>
        </p:blipFill>
        <p:spPr>
          <a:xfrm>
            <a:off x="4397477" y="2159372"/>
            <a:ext cx="1905000" cy="2354404"/>
          </a:xfrm>
          <a:prstGeom prst="ellipse">
            <a:avLst/>
          </a:prstGeom>
          <a:ln>
            <a:noFill/>
          </a:ln>
          <a:effectLst>
            <a:softEdge rad="112500"/>
          </a:effectLst>
        </p:spPr>
      </p:pic>
      <p:sp>
        <p:nvSpPr>
          <p:cNvPr id="6" name="Shape 3"/>
          <p:cNvSpPr/>
          <p:nvPr/>
        </p:nvSpPr>
        <p:spPr>
          <a:xfrm>
            <a:off x="3426271" y="6248400"/>
            <a:ext cx="5108129"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gn="r" defTabSz="914400">
              <a:defRPr>
                <a:solidFill>
                  <a:srgbClr val="000000"/>
                </a:solidFill>
              </a:defRPr>
            </a:pPr>
            <a:r>
              <a:rPr lang="en-AU" sz="3200" dirty="0" smtClean="0">
                <a:solidFill>
                  <a:schemeClr val="tx1"/>
                </a:solidFill>
                <a:latin typeface="Proxima Nova Regular"/>
                <a:ea typeface="Proxima Nova Regular"/>
                <a:cs typeface="Proxima Nova Regular"/>
                <a:sym typeface="Proxima Nova Regular"/>
              </a:rPr>
              <a:t>The CEOS Minions!</a:t>
            </a:r>
            <a:endParaRPr sz="3200" dirty="0">
              <a:solidFill>
                <a:schemeClr val="tx1"/>
              </a:solidFill>
              <a:latin typeface="Proxima Nova Regular"/>
              <a:ea typeface="Proxima Nova Regular"/>
              <a:cs typeface="Proxima Nova Regular"/>
              <a:sym typeface="Proxima Nova Regular"/>
            </a:endParaRPr>
          </a:p>
        </p:txBody>
      </p:sp>
    </p:spTree>
    <p:extLst>
      <p:ext uri="{BB962C8B-B14F-4D97-AF65-F5344CB8AC3E}">
        <p14:creationId xmlns:p14="http://schemas.microsoft.com/office/powerpoint/2010/main" val="9070784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p:txBody>
          <a:bodyPr/>
          <a:lstStyle/>
          <a:p>
            <a:r>
              <a:rPr lang="en-AU" dirty="0" smtClean="0"/>
              <a:t>Work Plan 2016</a:t>
            </a:r>
            <a:endParaRPr lang="en-AU" dirty="0"/>
          </a:p>
        </p:txBody>
      </p:sp>
      <p:pic>
        <p:nvPicPr>
          <p:cNvPr id="5" name="Content Placeholder 4"/>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216665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76800" y="2272146"/>
            <a:ext cx="4114800" cy="3539430"/>
          </a:xfrm>
          <a:prstGeom prst="rect">
            <a:avLst/>
          </a:prstGeom>
        </p:spPr>
        <p:txBody>
          <a:bodyPr wrap="square">
            <a:spAutoFit/>
          </a:bodyPr>
          <a:lstStyle/>
          <a:p>
            <a:r>
              <a:rPr lang="en-AU" sz="3200" i="1" dirty="0" smtClean="0"/>
              <a:t>“[Sets] forth </a:t>
            </a:r>
            <a:r>
              <a:rPr lang="en-AU" sz="3200" i="1" dirty="0"/>
              <a:t>near-term objectives and deliverables designed to achieve the goals outlined in the CEOS Strategic Guidance </a:t>
            </a:r>
            <a:r>
              <a:rPr lang="en-AU" sz="3200" i="1" dirty="0" smtClean="0"/>
              <a:t>document”</a:t>
            </a:r>
            <a:endParaRPr lang="en-AU" sz="3200" i="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209800"/>
            <a:ext cx="2949575" cy="365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1502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p:cNvSpPr>
            <a:spLocks noGrp="1"/>
          </p:cNvSpPr>
          <p:nvPr>
            <p:ph sz="quarter" idx="11"/>
          </p:nvPr>
        </p:nvSpPr>
        <p:spPr/>
        <p:txBody>
          <a:bodyPr/>
          <a:lstStyle/>
          <a:p>
            <a:r>
              <a:rPr lang="en-AU" dirty="0" smtClean="0"/>
              <a:t>Functions</a:t>
            </a:r>
            <a:endParaRPr lang="en-AU" dirty="0"/>
          </a:p>
        </p:txBody>
      </p:sp>
      <p:sp>
        <p:nvSpPr>
          <p:cNvPr id="5" name="Rectangle 4"/>
          <p:cNvSpPr/>
          <p:nvPr/>
        </p:nvSpPr>
        <p:spPr>
          <a:xfrm>
            <a:off x="609600" y="2281536"/>
            <a:ext cx="396240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AU" dirty="0"/>
              <a:t>Focus on objectives and deliverables associated with timescales and </a:t>
            </a:r>
            <a:r>
              <a:rPr lang="en-AU" dirty="0" smtClean="0"/>
              <a:t>         assigned </a:t>
            </a:r>
            <a:r>
              <a:rPr lang="en-AU" dirty="0"/>
              <a:t>responsibilities</a:t>
            </a:r>
          </a:p>
        </p:txBody>
      </p:sp>
      <p:sp>
        <p:nvSpPr>
          <p:cNvPr id="6" name="Rectangle 5"/>
          <p:cNvSpPr/>
          <p:nvPr/>
        </p:nvSpPr>
        <p:spPr>
          <a:xfrm>
            <a:off x="579120" y="3505200"/>
            <a:ext cx="399288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AU" dirty="0"/>
              <a:t>Provide sound and shared basis for </a:t>
            </a:r>
            <a:r>
              <a:rPr lang="en-AU" dirty="0" smtClean="0"/>
              <a:t> measuring </a:t>
            </a:r>
            <a:r>
              <a:rPr lang="en-AU" dirty="0"/>
              <a:t>our progress in a  </a:t>
            </a:r>
            <a:r>
              <a:rPr lang="en-AU" dirty="0" smtClean="0"/>
              <a:t>              multiannual </a:t>
            </a:r>
            <a:r>
              <a:rPr lang="en-AU" dirty="0"/>
              <a:t>perspective</a:t>
            </a:r>
          </a:p>
        </p:txBody>
      </p:sp>
      <p:sp>
        <p:nvSpPr>
          <p:cNvPr id="7" name="Rectangle 6"/>
          <p:cNvSpPr/>
          <p:nvPr/>
        </p:nvSpPr>
        <p:spPr>
          <a:xfrm>
            <a:off x="609600" y="4719936"/>
            <a:ext cx="3962400" cy="9233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lang="en-AU" dirty="0"/>
              <a:t>Shall be consistent with and </a:t>
            </a:r>
            <a:r>
              <a:rPr lang="en-AU" dirty="0" smtClean="0"/>
              <a:t>mutually </a:t>
            </a:r>
            <a:r>
              <a:rPr lang="en-AU" dirty="0"/>
              <a:t>supporting of other CEOS guiding </a:t>
            </a:r>
            <a:r>
              <a:rPr lang="en-AU" dirty="0" smtClean="0"/>
              <a:t>      documents</a:t>
            </a:r>
            <a:endParaRPr lang="en-AU" dirty="0"/>
          </a:p>
        </p:txBody>
      </p:sp>
      <p:sp>
        <p:nvSpPr>
          <p:cNvPr id="8" name="Rectangle 7"/>
          <p:cNvSpPr/>
          <p:nvPr/>
        </p:nvSpPr>
        <p:spPr>
          <a:xfrm>
            <a:off x="4724400" y="2281536"/>
            <a:ext cx="3810000" cy="3361728"/>
          </a:xfrm>
          <a:prstGeom prst="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l" rtl="0" latinLnBrk="1" hangingPunct="0"/>
            <a:r>
              <a:rPr lang="en-AU" dirty="0" smtClean="0"/>
              <a:t>Updated </a:t>
            </a:r>
            <a:r>
              <a:rPr lang="en-AU" dirty="0"/>
              <a:t>annually by the CEO under the guidance of the CEOS </a:t>
            </a:r>
            <a:r>
              <a:rPr lang="en-AU" dirty="0" smtClean="0"/>
              <a:t>Chair</a:t>
            </a:r>
          </a:p>
          <a:p>
            <a:pPr algn="l" rtl="0" latinLnBrk="1" hangingPunct="0"/>
            <a:endParaRPr lang="en-AU" dirty="0"/>
          </a:p>
          <a:p>
            <a:pPr algn="l" rtl="0" latinLnBrk="1" hangingPunct="0"/>
            <a:r>
              <a:rPr lang="en-AU" dirty="0" smtClean="0"/>
              <a:t>In </a:t>
            </a:r>
            <a:r>
              <a:rPr lang="en-AU" dirty="0"/>
              <a:t>consultation </a:t>
            </a:r>
            <a:r>
              <a:rPr lang="en-AU" dirty="0" smtClean="0"/>
              <a:t>with:</a:t>
            </a:r>
          </a:p>
          <a:p>
            <a:pPr marL="285750" indent="-285750" algn="l" rtl="0" latinLnBrk="1" hangingPunct="0">
              <a:buFontTx/>
              <a:buChar char="-"/>
            </a:pPr>
            <a:r>
              <a:rPr lang="en-AU" dirty="0" smtClean="0"/>
              <a:t>the </a:t>
            </a:r>
            <a:r>
              <a:rPr lang="en-AU" dirty="0"/>
              <a:t>CEOS </a:t>
            </a:r>
            <a:r>
              <a:rPr lang="en-AU" dirty="0" smtClean="0"/>
              <a:t>SIT  Chair</a:t>
            </a:r>
            <a:endParaRPr lang="en-AU" dirty="0"/>
          </a:p>
          <a:p>
            <a:pPr marL="285750" indent="-285750" algn="l" rtl="0" latinLnBrk="1" hangingPunct="0">
              <a:buFontTx/>
              <a:buChar char="-"/>
            </a:pPr>
            <a:r>
              <a:rPr lang="en-AU" dirty="0" smtClean="0"/>
              <a:t>CEOS Secretariat</a:t>
            </a:r>
          </a:p>
          <a:p>
            <a:pPr marL="285750" indent="-285750" algn="l" rtl="0" latinLnBrk="1" hangingPunct="0">
              <a:buFontTx/>
              <a:buChar char="-"/>
            </a:pPr>
            <a:r>
              <a:rPr lang="en-AU" dirty="0" smtClean="0"/>
              <a:t>CEOS Working Groups</a:t>
            </a:r>
          </a:p>
          <a:p>
            <a:pPr marL="285750" indent="-285750" algn="l" rtl="0" latinLnBrk="1" hangingPunct="0">
              <a:buFontTx/>
              <a:buChar char="-"/>
            </a:pPr>
            <a:r>
              <a:rPr lang="en-AU" dirty="0" smtClean="0"/>
              <a:t>Virtual  Constellations</a:t>
            </a:r>
          </a:p>
          <a:p>
            <a:pPr marL="285750" indent="-285750" algn="l" rtl="0" latinLnBrk="1" hangingPunct="0">
              <a:buFontTx/>
              <a:buChar char="-"/>
            </a:pPr>
            <a:r>
              <a:rPr lang="en-AU" dirty="0" smtClean="0"/>
              <a:t>Ad </a:t>
            </a:r>
            <a:r>
              <a:rPr lang="en-AU" dirty="0"/>
              <a:t>Hoc </a:t>
            </a:r>
            <a:r>
              <a:rPr lang="en-AU" dirty="0" smtClean="0"/>
              <a:t>Teams</a:t>
            </a:r>
          </a:p>
          <a:p>
            <a:pPr marL="285750" indent="-285750" algn="l" rtl="0" latinLnBrk="1" hangingPunct="0">
              <a:buFontTx/>
              <a:buChar char="-"/>
            </a:pPr>
            <a:r>
              <a:rPr lang="en-AU" dirty="0" smtClean="0"/>
              <a:t>CEOS </a:t>
            </a:r>
            <a:r>
              <a:rPr lang="en-AU" dirty="0"/>
              <a:t>membership at </a:t>
            </a:r>
            <a:r>
              <a:rPr lang="en-AU" dirty="0" smtClean="0"/>
              <a:t>large </a:t>
            </a:r>
          </a:p>
          <a:p>
            <a:pPr marL="285750" indent="-285750" algn="l" rtl="0" latinLnBrk="1" hangingPunct="0">
              <a:buFontTx/>
              <a:buChar char="-"/>
            </a:pPr>
            <a:r>
              <a:rPr lang="en-AU" dirty="0" smtClean="0"/>
              <a:t>CEOS’s </a:t>
            </a:r>
            <a:r>
              <a:rPr lang="en-AU" dirty="0"/>
              <a:t>external stakeholders</a:t>
            </a:r>
          </a:p>
        </p:txBody>
      </p:sp>
    </p:spTree>
    <p:extLst>
      <p:ext uri="{BB962C8B-B14F-4D97-AF65-F5344CB8AC3E}">
        <p14:creationId xmlns:p14="http://schemas.microsoft.com/office/powerpoint/2010/main" val="14285499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3" name="Content Placeholder 2"/>
          <p:cNvSpPr>
            <a:spLocks noGrp="1"/>
          </p:cNvSpPr>
          <p:nvPr>
            <p:ph sz="quarter" idx="10"/>
          </p:nvPr>
        </p:nvSpPr>
        <p:spPr>
          <a:xfrm>
            <a:off x="457200" y="1905000"/>
            <a:ext cx="8153400" cy="4724400"/>
          </a:xfrm>
        </p:spPr>
        <p:txBody>
          <a:bodyPr/>
          <a:lstStyle/>
          <a:p>
            <a:pPr marL="0" lvl="0" indent="0">
              <a:buNone/>
              <a:defRPr>
                <a:solidFill>
                  <a:srgbClr val="000000"/>
                </a:solidFill>
              </a:defRPr>
            </a:pPr>
            <a:r>
              <a:rPr lang="en-AU" dirty="0">
                <a:solidFill>
                  <a:srgbClr val="002060"/>
                </a:solidFill>
                <a:latin typeface="Arial"/>
                <a:ea typeface="Arial"/>
                <a:cs typeface="Arial"/>
                <a:sym typeface="Arial"/>
              </a:rPr>
              <a:t>Main outcomes are described for the following </a:t>
            </a:r>
            <a:r>
              <a:rPr lang="en-AU" b="1" dirty="0">
                <a:solidFill>
                  <a:srgbClr val="002060"/>
                </a:solidFill>
                <a:latin typeface="Arial"/>
                <a:ea typeface="Arial"/>
                <a:cs typeface="Arial"/>
                <a:sym typeface="Arial"/>
              </a:rPr>
              <a:t>thematic areas</a:t>
            </a:r>
            <a:r>
              <a:rPr lang="en-AU" dirty="0">
                <a:solidFill>
                  <a:srgbClr val="002060"/>
                </a:solidFill>
                <a:latin typeface="Arial"/>
                <a:ea typeface="Arial"/>
                <a:cs typeface="Arial"/>
                <a:sym typeface="Arial"/>
              </a:rPr>
              <a:t>:</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Climate</a:t>
            </a:r>
            <a:r>
              <a:rPr lang="en-AU" dirty="0">
                <a:solidFill>
                  <a:srgbClr val="002060"/>
                </a:solidFill>
                <a:latin typeface="Arial"/>
                <a:ea typeface="Arial"/>
                <a:cs typeface="Arial"/>
                <a:sym typeface="Arial"/>
              </a:rPr>
              <a:t> Monitoring, Research, and Services</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Carbon</a:t>
            </a:r>
            <a:r>
              <a:rPr lang="en-AU" dirty="0">
                <a:solidFill>
                  <a:srgbClr val="002060"/>
                </a:solidFill>
                <a:latin typeface="Arial"/>
                <a:ea typeface="Arial"/>
                <a:cs typeface="Arial"/>
                <a:sym typeface="Arial"/>
              </a:rPr>
              <a:t> Observations, Including Forested Regions</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t>
            </a:r>
            <a:r>
              <a:rPr lang="en-AU" b="1" dirty="0">
                <a:solidFill>
                  <a:srgbClr val="002060"/>
                </a:solidFill>
                <a:latin typeface="Arial"/>
                <a:ea typeface="Arial"/>
                <a:cs typeface="Arial"/>
                <a:sym typeface="Arial"/>
              </a:rPr>
              <a:t>Agriculture</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t>
            </a:r>
            <a:r>
              <a:rPr lang="en-AU" b="1" dirty="0">
                <a:solidFill>
                  <a:srgbClr val="002060"/>
                </a:solidFill>
                <a:latin typeface="Arial"/>
                <a:ea typeface="Arial"/>
                <a:cs typeface="Arial"/>
                <a:sym typeface="Arial"/>
              </a:rPr>
              <a:t>Disasters</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Observations for </a:t>
            </a:r>
            <a:r>
              <a:rPr lang="en-AU" b="1" dirty="0">
                <a:solidFill>
                  <a:srgbClr val="002060"/>
                </a:solidFill>
                <a:latin typeface="Arial"/>
                <a:ea typeface="Arial"/>
                <a:cs typeface="Arial"/>
                <a:sym typeface="Arial"/>
              </a:rPr>
              <a:t>Water</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Capacity Building</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Data</a:t>
            </a:r>
            <a:r>
              <a:rPr lang="en-AU" dirty="0">
                <a:solidFill>
                  <a:srgbClr val="002060"/>
                </a:solidFill>
                <a:latin typeface="Arial"/>
                <a:ea typeface="Arial"/>
                <a:cs typeface="Arial"/>
                <a:sym typeface="Arial"/>
              </a:rPr>
              <a:t> Access, Availability and Quality</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Advancement of the CEOS </a:t>
            </a:r>
            <a:r>
              <a:rPr lang="en-AU" b="1" dirty="0">
                <a:solidFill>
                  <a:srgbClr val="002060"/>
                </a:solidFill>
                <a:latin typeface="Arial"/>
                <a:ea typeface="Arial"/>
                <a:cs typeface="Arial"/>
                <a:sym typeface="Arial"/>
              </a:rPr>
              <a:t>Virtual Constellations</a:t>
            </a:r>
          </a:p>
          <a:p>
            <a:pPr marL="838200" lvl="1" indent="-381000">
              <a:buFont typeface="Arial" panose="020B0604020202020204" pitchFamily="34" charset="0"/>
              <a:buChar char="–"/>
              <a:defRPr>
                <a:solidFill>
                  <a:srgbClr val="000000"/>
                </a:solidFill>
              </a:defRPr>
            </a:pPr>
            <a:r>
              <a:rPr lang="en-AU" dirty="0">
                <a:solidFill>
                  <a:srgbClr val="002060"/>
                </a:solidFill>
                <a:latin typeface="Arial"/>
                <a:ea typeface="Arial"/>
                <a:cs typeface="Arial"/>
                <a:sym typeface="Arial"/>
              </a:rPr>
              <a:t>Support to Other </a:t>
            </a:r>
            <a:r>
              <a:rPr lang="en-AU" b="1" dirty="0">
                <a:solidFill>
                  <a:srgbClr val="002060"/>
                </a:solidFill>
                <a:latin typeface="Arial"/>
                <a:ea typeface="Arial"/>
                <a:cs typeface="Arial"/>
                <a:sym typeface="Arial"/>
              </a:rPr>
              <a:t>Key Stakeholder </a:t>
            </a:r>
            <a:r>
              <a:rPr lang="en-AU" dirty="0">
                <a:solidFill>
                  <a:srgbClr val="002060"/>
                </a:solidFill>
                <a:latin typeface="Arial"/>
                <a:ea typeface="Arial"/>
                <a:cs typeface="Arial"/>
                <a:sym typeface="Arial"/>
              </a:rPr>
              <a:t>Initiatives</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Outreach</a:t>
            </a:r>
            <a:r>
              <a:rPr lang="en-AU" dirty="0">
                <a:solidFill>
                  <a:srgbClr val="002060"/>
                </a:solidFill>
                <a:latin typeface="Arial"/>
                <a:ea typeface="Arial"/>
                <a:cs typeface="Arial"/>
                <a:sym typeface="Arial"/>
              </a:rPr>
              <a:t> to Key Stakeholders</a:t>
            </a:r>
          </a:p>
          <a:p>
            <a:pPr marL="838200" lvl="1" indent="-381000">
              <a:buFont typeface="Arial" panose="020B0604020202020204" pitchFamily="34" charset="0"/>
              <a:buChar char="–"/>
              <a:defRPr>
                <a:solidFill>
                  <a:srgbClr val="000000"/>
                </a:solidFill>
              </a:defRPr>
            </a:pPr>
            <a:r>
              <a:rPr lang="en-AU" b="1" dirty="0">
                <a:solidFill>
                  <a:srgbClr val="002060"/>
                </a:solidFill>
                <a:latin typeface="Arial"/>
                <a:ea typeface="Arial"/>
                <a:cs typeface="Arial"/>
                <a:sym typeface="Arial"/>
              </a:rPr>
              <a:t>Organizational Issues</a:t>
            </a:r>
          </a:p>
          <a:p>
            <a:endParaRPr lang="en-AU" dirty="0"/>
          </a:p>
        </p:txBody>
      </p:sp>
      <p:sp>
        <p:nvSpPr>
          <p:cNvPr id="4" name="Content Placeholder 3"/>
          <p:cNvSpPr>
            <a:spLocks noGrp="1"/>
          </p:cNvSpPr>
          <p:nvPr>
            <p:ph sz="quarter" idx="11"/>
          </p:nvPr>
        </p:nvSpPr>
        <p:spPr/>
        <p:txBody>
          <a:bodyPr/>
          <a:lstStyle/>
          <a:p>
            <a:r>
              <a:rPr lang="en-AU" dirty="0" smtClean="0"/>
              <a:t>The current 3-Year Work Plan</a:t>
            </a:r>
            <a:endParaRPr lang="en-AU" dirty="0"/>
          </a:p>
        </p:txBody>
      </p:sp>
      <p:sp>
        <p:nvSpPr>
          <p:cNvPr id="5" name="TextBox 4"/>
          <p:cNvSpPr txBox="1"/>
          <p:nvPr/>
        </p:nvSpPr>
        <p:spPr>
          <a:xfrm>
            <a:off x="1676400" y="1371600"/>
            <a:ext cx="5965371" cy="307777"/>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lvl1pPr algn="ctr">
              <a:defRPr sz="1400">
                <a:solidFill>
                  <a:schemeClr val="accent6">
                    <a:lumMod val="50000"/>
                  </a:schemeClr>
                </a:solidFill>
                <a:latin typeface="Arial Black" pitchFamily="34" charset="0"/>
              </a:defRPr>
            </a:lvl1pPr>
          </a:lstStyle>
          <a:p>
            <a:r>
              <a:rPr lang="en-US" dirty="0" smtClean="0">
                <a:solidFill>
                  <a:srgbClr val="002060"/>
                </a:solidFill>
              </a:rPr>
              <a:t>Seventy-seven (77) </a:t>
            </a:r>
            <a:r>
              <a:rPr lang="en-US" dirty="0">
                <a:solidFill>
                  <a:srgbClr val="002060"/>
                </a:solidFill>
              </a:rPr>
              <a:t>Objectives/Deliverables for </a:t>
            </a:r>
            <a:r>
              <a:rPr lang="en-US" dirty="0" smtClean="0">
                <a:solidFill>
                  <a:srgbClr val="002060"/>
                </a:solidFill>
              </a:rPr>
              <a:t>2016-2018</a:t>
            </a:r>
            <a:endParaRPr lang="en-US" dirty="0">
              <a:solidFill>
                <a:srgbClr val="002060"/>
              </a:solidFill>
            </a:endParaRPr>
          </a:p>
        </p:txBody>
      </p:sp>
    </p:spTree>
    <p:extLst>
      <p:ext uri="{BB962C8B-B14F-4D97-AF65-F5344CB8AC3E}">
        <p14:creationId xmlns:p14="http://schemas.microsoft.com/office/powerpoint/2010/main" val="1635058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graphicFrame>
        <p:nvGraphicFramePr>
          <p:cNvPr id="5" name="Chart 4"/>
          <p:cNvGraphicFramePr/>
          <p:nvPr>
            <p:extLst>
              <p:ext uri="{D42A27DB-BD31-4B8C-83A1-F6EECF244321}">
                <p14:modId xmlns:p14="http://schemas.microsoft.com/office/powerpoint/2010/main" val="4017380124"/>
              </p:ext>
            </p:extLst>
          </p:nvPr>
        </p:nvGraphicFramePr>
        <p:xfrm>
          <a:off x="304800" y="1371600"/>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3"/>
          <p:cNvSpPr>
            <a:spLocks noGrp="1"/>
          </p:cNvSpPr>
          <p:nvPr>
            <p:ph sz="quarter" idx="11"/>
          </p:nvPr>
        </p:nvSpPr>
        <p:spPr>
          <a:xfrm>
            <a:off x="2057400" y="304800"/>
            <a:ext cx="4953000" cy="533400"/>
          </a:xfrm>
        </p:spPr>
        <p:txBody>
          <a:bodyPr/>
          <a:lstStyle/>
          <a:p>
            <a:r>
              <a:rPr lang="en-AU" dirty="0" smtClean="0"/>
              <a:t>Phasing</a:t>
            </a:r>
            <a:endParaRPr lang="en-AU" dirty="0"/>
          </a:p>
        </p:txBody>
      </p:sp>
    </p:spTree>
    <p:extLst>
      <p:ext uri="{BB962C8B-B14F-4D97-AF65-F5344CB8AC3E}">
        <p14:creationId xmlns:p14="http://schemas.microsoft.com/office/powerpoint/2010/main" val="121407500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11"/>
          </p:nvPr>
        </p:nvSpPr>
        <p:spPr/>
        <p:txBody>
          <a:bodyPr/>
          <a:lstStyle/>
          <a:p>
            <a:r>
              <a:rPr lang="en-AU" dirty="0" smtClean="0"/>
              <a:t>Evolution</a:t>
            </a:r>
            <a:endParaRPr lang="en-AU" dirty="0"/>
          </a:p>
        </p:txBody>
      </p:sp>
      <p:graphicFrame>
        <p:nvGraphicFramePr>
          <p:cNvPr id="5" name="Chart 4"/>
          <p:cNvGraphicFramePr/>
          <p:nvPr>
            <p:extLst>
              <p:ext uri="{D42A27DB-BD31-4B8C-83A1-F6EECF244321}">
                <p14:modId xmlns:p14="http://schemas.microsoft.com/office/powerpoint/2010/main" val="881163112"/>
              </p:ext>
            </p:extLst>
          </p:nvPr>
        </p:nvGraphicFramePr>
        <p:xfrm>
          <a:off x="228600" y="1295400"/>
          <a:ext cx="8534400" cy="4972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680560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p:cNvSpPr>
            <a:spLocks noGrp="1"/>
          </p:cNvSpPr>
          <p:nvPr>
            <p:ph sz="quarter" idx="11"/>
          </p:nvPr>
        </p:nvSpPr>
        <p:spPr/>
        <p:txBody>
          <a:bodyPr/>
          <a:lstStyle/>
          <a:p>
            <a:r>
              <a:rPr lang="en-AU" dirty="0" smtClean="0"/>
              <a:t>Delivery</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219076482"/>
              </p:ext>
            </p:extLst>
          </p:nvPr>
        </p:nvGraphicFramePr>
        <p:xfrm>
          <a:off x="457200" y="1310640"/>
          <a:ext cx="8343900" cy="4480560"/>
        </p:xfrm>
        <a:graphic>
          <a:graphicData uri="http://schemas.openxmlformats.org/drawingml/2006/table">
            <a:tbl>
              <a:tblPr firstRow="1" bandRow="1">
                <a:tableStyleId>{5940675A-B579-460E-94D1-54222C63F5DA}</a:tableStyleId>
              </a:tblPr>
              <a:tblGrid>
                <a:gridCol w="1668780"/>
                <a:gridCol w="1668780"/>
                <a:gridCol w="1668780"/>
                <a:gridCol w="1668780"/>
                <a:gridCol w="1668780"/>
              </a:tblGrid>
              <a:tr h="822960">
                <a:tc>
                  <a:txBody>
                    <a:bodyPr/>
                    <a:lstStyle/>
                    <a:p>
                      <a:pPr algn="l"/>
                      <a:endParaRPr lang="en-AU" sz="2400" dirty="0">
                        <a:solidFill>
                          <a:srgbClr val="00FF00"/>
                        </a:solidFill>
                      </a:endParaRPr>
                    </a:p>
                  </a:txBody>
                  <a:tcPr>
                    <a:lnR w="12700" cap="flat" cmpd="sng" algn="ctr">
                      <a:noFill/>
                      <a:prstDash val="solid"/>
                      <a:round/>
                      <a:headEnd type="none" w="med" len="med"/>
                      <a:tailEnd type="none" w="med" len="med"/>
                    </a:lnR>
                    <a:noFill/>
                  </a:tcPr>
                </a:tc>
                <a:tc>
                  <a:txBody>
                    <a:bodyPr/>
                    <a:lstStyle/>
                    <a:p>
                      <a:pPr algn="ctr"/>
                      <a:endParaRPr lang="en-AU" sz="2400" dirty="0">
                        <a:solidFill>
                          <a:srgbClr val="000000"/>
                        </a:solidFill>
                      </a:endParaRPr>
                    </a:p>
                  </a:txBody>
                  <a:tcPr>
                    <a:lnL w="12700" cap="flat" cmpd="sng" algn="ctr">
                      <a:noFill/>
                      <a:prstDash val="solid"/>
                      <a:round/>
                      <a:headEnd type="none" w="med" len="med"/>
                      <a:tailEnd type="none" w="med" len="med"/>
                    </a:lnL>
                  </a:tcPr>
                </a:tc>
                <a:tc>
                  <a:txBody>
                    <a:bodyPr/>
                    <a:lstStyle/>
                    <a:p>
                      <a:pPr marL="0" marR="0" indent="0" algn="r" defTabSz="457200" eaLnBrk="1" fontAlgn="auto" latinLnBrk="0" hangingPunct="1">
                        <a:lnSpc>
                          <a:spcPct val="100000"/>
                        </a:lnSpc>
                        <a:spcBef>
                          <a:spcPts val="600"/>
                        </a:spcBef>
                        <a:spcAft>
                          <a:spcPts val="0"/>
                        </a:spcAft>
                        <a:buClrTx/>
                        <a:buSzTx/>
                        <a:buFontTx/>
                        <a:buNone/>
                        <a:tabLst/>
                        <a:defRPr/>
                      </a:pPr>
                      <a:r>
                        <a:rPr lang="en-AU" sz="2400" b="1" dirty="0" smtClean="0">
                          <a:solidFill>
                            <a:srgbClr val="000000"/>
                          </a:solidFill>
                        </a:rPr>
                        <a:t>Ongoing</a:t>
                      </a:r>
                    </a:p>
                  </a:txBody>
                  <a:tcPr/>
                </a:tc>
                <a:tc>
                  <a:txBody>
                    <a:bodyPr/>
                    <a:lstStyle/>
                    <a:p>
                      <a:pPr marL="0" marR="0" indent="0" algn="r" defTabSz="457200" eaLnBrk="1" fontAlgn="auto" latinLnBrk="0" hangingPunct="1">
                        <a:lnSpc>
                          <a:spcPct val="100000"/>
                        </a:lnSpc>
                        <a:spcBef>
                          <a:spcPts val="600"/>
                        </a:spcBef>
                        <a:spcAft>
                          <a:spcPts val="0"/>
                        </a:spcAft>
                        <a:buClrTx/>
                        <a:buSzTx/>
                        <a:buFontTx/>
                        <a:buNone/>
                        <a:tabLst/>
                        <a:defRPr/>
                      </a:pPr>
                      <a:r>
                        <a:rPr lang="en-AU" sz="2400" b="1" dirty="0" smtClean="0">
                          <a:solidFill>
                            <a:srgbClr val="000000"/>
                          </a:solidFill>
                        </a:rPr>
                        <a:t>Due</a:t>
                      </a:r>
                      <a:r>
                        <a:rPr lang="en-AU" sz="2400" b="1" baseline="0" dirty="0" smtClean="0">
                          <a:solidFill>
                            <a:srgbClr val="000000"/>
                          </a:solidFill>
                        </a:rPr>
                        <a:t> by Q4 2016</a:t>
                      </a:r>
                      <a:endParaRPr lang="en-AU" sz="2400" b="1" dirty="0" smtClean="0">
                        <a:solidFill>
                          <a:srgbClr val="000000"/>
                        </a:solidFill>
                      </a:endParaRPr>
                    </a:p>
                  </a:txBody>
                  <a:tcPr/>
                </a:tc>
                <a:tc>
                  <a:txBody>
                    <a:bodyPr/>
                    <a:lstStyle/>
                    <a:p>
                      <a:r>
                        <a:rPr lang="en-AU" sz="2400" b="1" dirty="0" smtClean="0">
                          <a:solidFill>
                            <a:srgbClr val="000000"/>
                          </a:solidFill>
                        </a:rPr>
                        <a:t>Due by Q4</a:t>
                      </a:r>
                      <a:r>
                        <a:rPr lang="en-AU" sz="2400" b="1" baseline="0" dirty="0" smtClean="0">
                          <a:solidFill>
                            <a:srgbClr val="000000"/>
                          </a:solidFill>
                        </a:rPr>
                        <a:t> 2017</a:t>
                      </a:r>
                      <a:endParaRPr lang="en-AU" sz="2400" b="1" dirty="0">
                        <a:solidFill>
                          <a:srgbClr val="000000"/>
                        </a:solidFill>
                      </a:endParaRPr>
                    </a:p>
                  </a:txBody>
                  <a:tcPr/>
                </a:tc>
              </a:tr>
              <a:tr h="370840">
                <a:tc>
                  <a:txBody>
                    <a:bodyPr/>
                    <a:lstStyle/>
                    <a:p>
                      <a:pPr algn="l"/>
                      <a:endParaRPr lang="en-AU" sz="2400" dirty="0">
                        <a:solidFill>
                          <a:srgbClr val="00FF00"/>
                        </a:solidFill>
                      </a:endParaRPr>
                    </a:p>
                  </a:txBody>
                  <a:tcPr>
                    <a:solidFill>
                      <a:srgbClr val="00FF00"/>
                    </a:solidFill>
                  </a:tcPr>
                </a:tc>
                <a:tc>
                  <a:txBody>
                    <a:bodyPr/>
                    <a:lstStyle/>
                    <a:p>
                      <a:pPr algn="ctr"/>
                      <a:r>
                        <a:rPr lang="en-AU" sz="2400" dirty="0" smtClean="0">
                          <a:solidFill>
                            <a:srgbClr val="000000"/>
                          </a:solidFill>
                        </a:rPr>
                        <a:t>Completed or on track</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9</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31</a:t>
                      </a:r>
                      <a:endParaRPr lang="en-AU" sz="2400" dirty="0">
                        <a:solidFill>
                          <a:srgbClr val="000000"/>
                        </a:solidFill>
                      </a:endParaRPr>
                    </a:p>
                  </a:txBody>
                  <a:tcPr>
                    <a:solidFill>
                      <a:srgbClr val="99FF66"/>
                    </a:solidFill>
                  </a:tcPr>
                </a:tc>
                <a:tc>
                  <a:txBody>
                    <a:bodyPr/>
                    <a:lstStyle/>
                    <a:p>
                      <a:r>
                        <a:rPr lang="en-AU" sz="2400" dirty="0" smtClean="0">
                          <a:solidFill>
                            <a:srgbClr val="000000"/>
                          </a:solidFill>
                        </a:rPr>
                        <a:t>13</a:t>
                      </a:r>
                      <a:endParaRPr lang="en-AU" sz="2400" dirty="0">
                        <a:solidFill>
                          <a:srgbClr val="000000"/>
                        </a:solidFill>
                      </a:endParaRPr>
                    </a:p>
                  </a:txBody>
                  <a:tcPr>
                    <a:solidFill>
                      <a:srgbClr val="99FF66"/>
                    </a:solidFill>
                  </a:tcPr>
                </a:tc>
              </a:tr>
              <a:tr h="370840">
                <a:tc>
                  <a:txBody>
                    <a:bodyPr/>
                    <a:lstStyle/>
                    <a:p>
                      <a:endParaRPr lang="en-AU" sz="2400" dirty="0"/>
                    </a:p>
                  </a:txBody>
                  <a:tcPr>
                    <a:solidFill>
                      <a:srgbClr val="FFC000"/>
                    </a:solidFill>
                  </a:tcPr>
                </a:tc>
                <a:tc>
                  <a:txBody>
                    <a:bodyPr/>
                    <a:lstStyle/>
                    <a:p>
                      <a:pPr algn="ctr"/>
                      <a:r>
                        <a:rPr lang="en-AU" sz="2400" dirty="0" smtClean="0">
                          <a:solidFill>
                            <a:srgbClr val="000000"/>
                          </a:solidFill>
                        </a:rPr>
                        <a:t>Material delays</a:t>
                      </a:r>
                      <a:endParaRPr lang="en-AU" sz="2400" dirty="0">
                        <a:solidFill>
                          <a:srgbClr val="000000"/>
                        </a:solidFill>
                      </a:endParaRPr>
                    </a:p>
                  </a:txBody>
                  <a:tcPr>
                    <a:solidFill>
                      <a:srgbClr val="FFFF66"/>
                    </a:solidFill>
                  </a:tcPr>
                </a:tc>
                <a:tc>
                  <a:txBody>
                    <a:bodyPr/>
                    <a:lstStyle/>
                    <a:p>
                      <a:r>
                        <a:rPr lang="en-AU" sz="2400" dirty="0" smtClean="0">
                          <a:solidFill>
                            <a:srgbClr val="000000"/>
                          </a:solidFill>
                        </a:rPr>
                        <a:t>-</a:t>
                      </a:r>
                      <a:endParaRPr lang="en-AU" sz="2400" dirty="0">
                        <a:solidFill>
                          <a:srgbClr val="000000"/>
                        </a:solidFill>
                      </a:endParaRPr>
                    </a:p>
                  </a:txBody>
                  <a:tcPr>
                    <a:solidFill>
                      <a:srgbClr val="FFFF66"/>
                    </a:solidFill>
                  </a:tcPr>
                </a:tc>
                <a:tc>
                  <a:txBody>
                    <a:bodyPr/>
                    <a:lstStyle/>
                    <a:p>
                      <a:r>
                        <a:rPr lang="en-AU" sz="2400" smtClean="0">
                          <a:solidFill>
                            <a:srgbClr val="000000"/>
                          </a:solidFill>
                        </a:rPr>
                        <a:t>6</a:t>
                      </a:r>
                      <a:endParaRPr lang="en-AU" sz="2400" dirty="0">
                        <a:solidFill>
                          <a:srgbClr val="000000"/>
                        </a:solidFill>
                      </a:endParaRPr>
                    </a:p>
                  </a:txBody>
                  <a:tcPr>
                    <a:solidFill>
                      <a:srgbClr val="FFFF66"/>
                    </a:solidFill>
                  </a:tcPr>
                </a:tc>
                <a:tc>
                  <a:txBody>
                    <a:bodyPr/>
                    <a:lstStyle/>
                    <a:p>
                      <a:r>
                        <a:rPr lang="en-AU" sz="2400" dirty="0" smtClean="0">
                          <a:solidFill>
                            <a:srgbClr val="000000"/>
                          </a:solidFill>
                        </a:rPr>
                        <a:t>2</a:t>
                      </a:r>
                      <a:endParaRPr lang="en-AU" sz="2400" dirty="0">
                        <a:solidFill>
                          <a:srgbClr val="000000"/>
                        </a:solidFill>
                      </a:endParaRPr>
                    </a:p>
                  </a:txBody>
                  <a:tcPr>
                    <a:solidFill>
                      <a:srgbClr val="FFFF66"/>
                    </a:solidFill>
                  </a:tcPr>
                </a:tc>
              </a:tr>
              <a:tr h="370840">
                <a:tc>
                  <a:txBody>
                    <a:bodyPr/>
                    <a:lstStyle/>
                    <a:p>
                      <a:endParaRPr lang="en-AU" sz="2400" dirty="0"/>
                    </a:p>
                  </a:txBody>
                  <a:tcPr>
                    <a:solidFill>
                      <a:srgbClr val="FF0000"/>
                    </a:solidFill>
                  </a:tcPr>
                </a:tc>
                <a:tc>
                  <a:txBody>
                    <a:bodyPr/>
                    <a:lstStyle/>
                    <a:p>
                      <a:pPr algn="ctr"/>
                      <a:r>
                        <a:rPr lang="en-AU" sz="2400" dirty="0" smtClean="0">
                          <a:solidFill>
                            <a:srgbClr val="000000"/>
                          </a:solidFill>
                        </a:rPr>
                        <a:t>Not started / other issues</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1</a:t>
                      </a:r>
                      <a:endParaRPr lang="en-AU" sz="2400" dirty="0">
                        <a:solidFill>
                          <a:srgbClr val="000000"/>
                        </a:solidFill>
                      </a:endParaRPr>
                    </a:p>
                  </a:txBody>
                  <a:tcPr>
                    <a:solidFill>
                      <a:schemeClr val="accent6">
                        <a:lumMod val="20000"/>
                        <a:lumOff val="80000"/>
                      </a:schemeClr>
                    </a:solidFill>
                  </a:tcPr>
                </a:tc>
                <a:tc>
                  <a:txBody>
                    <a:bodyPr/>
                    <a:lstStyle/>
                    <a:p>
                      <a:r>
                        <a:rPr lang="en-AU" sz="2400" dirty="0" smtClean="0">
                          <a:solidFill>
                            <a:srgbClr val="000000"/>
                          </a:solidFill>
                        </a:rPr>
                        <a:t>6</a:t>
                      </a:r>
                      <a:endParaRPr lang="en-AU" sz="2400" dirty="0">
                        <a:solidFill>
                          <a:srgbClr val="000000"/>
                        </a:solidFill>
                      </a:endParaRPr>
                    </a:p>
                  </a:txBody>
                  <a:tcPr>
                    <a:solidFill>
                      <a:schemeClr val="accent6">
                        <a:lumMod val="20000"/>
                        <a:lumOff val="80000"/>
                      </a:schemeClr>
                    </a:solidFill>
                  </a:tcPr>
                </a:tc>
              </a:tr>
              <a:tr h="370840">
                <a:tc>
                  <a:txBody>
                    <a:bodyPr/>
                    <a:lstStyle/>
                    <a:p>
                      <a:endParaRPr lang="en-AU" sz="2400" dirty="0"/>
                    </a:p>
                  </a:txBody>
                  <a:tcPr>
                    <a:solidFill>
                      <a:schemeClr val="bg1"/>
                    </a:solidFill>
                  </a:tcPr>
                </a:tc>
                <a:tc>
                  <a:txBody>
                    <a:bodyPr/>
                    <a:lstStyle/>
                    <a:p>
                      <a:pPr algn="ctr"/>
                      <a:r>
                        <a:rPr lang="en-AU" sz="2400" dirty="0" smtClean="0">
                          <a:solidFill>
                            <a:srgbClr val="000000"/>
                          </a:solidFill>
                        </a:rPr>
                        <a:t>No update</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5</a:t>
                      </a:r>
                      <a:endParaRPr lang="en-AU" sz="2400" dirty="0">
                        <a:solidFill>
                          <a:srgbClr val="000000"/>
                        </a:solidFill>
                      </a:endParaRPr>
                    </a:p>
                  </a:txBody>
                  <a:tcPr>
                    <a:solidFill>
                      <a:schemeClr val="bg1">
                        <a:lumMod val="20000"/>
                        <a:lumOff val="80000"/>
                      </a:schemeClr>
                    </a:solidFill>
                  </a:tcPr>
                </a:tc>
                <a:tc>
                  <a:txBody>
                    <a:bodyPr/>
                    <a:lstStyle/>
                    <a:p>
                      <a:r>
                        <a:rPr lang="en-AU" sz="2400" dirty="0" smtClean="0">
                          <a:solidFill>
                            <a:srgbClr val="000000"/>
                          </a:solidFill>
                        </a:rPr>
                        <a:t>-</a:t>
                      </a:r>
                      <a:endParaRPr lang="en-AU" sz="2400" dirty="0">
                        <a:solidFill>
                          <a:srgbClr val="000000"/>
                        </a:solidFill>
                      </a:endParaRPr>
                    </a:p>
                  </a:txBody>
                  <a:tcPr>
                    <a:solidFill>
                      <a:schemeClr val="bg1">
                        <a:lumMod val="20000"/>
                        <a:lumOff val="80000"/>
                      </a:schemeClr>
                    </a:solidFill>
                  </a:tcPr>
                </a:tc>
              </a:tr>
            </a:tbl>
          </a:graphicData>
        </a:graphic>
      </p:graphicFrame>
      <p:sp>
        <p:nvSpPr>
          <p:cNvPr id="3" name="TextBox 2"/>
          <p:cNvSpPr txBox="1"/>
          <p:nvPr/>
        </p:nvSpPr>
        <p:spPr>
          <a:xfrm>
            <a:off x="533400" y="5943600"/>
            <a:ext cx="5791200" cy="381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800" b="1" i="0" u="none" strike="noStrike" cap="none" spc="0" normalizeH="0" baseline="0" dirty="0" smtClean="0">
                <a:ln>
                  <a:noFill/>
                </a:ln>
                <a:solidFill>
                  <a:srgbClr val="002569"/>
                </a:solidFill>
                <a:effectLst/>
                <a:uFillTx/>
              </a:rPr>
              <a:t>* As at </a:t>
            </a:r>
            <a:r>
              <a:rPr lang="en-AU" b="1" dirty="0" smtClean="0"/>
              <a:t>24</a:t>
            </a:r>
            <a:r>
              <a:rPr kumimoji="0" lang="en-AU" sz="1800" b="1" i="0" u="none" strike="noStrike" cap="none" spc="0" normalizeH="0" baseline="0" dirty="0" smtClean="0">
                <a:ln>
                  <a:noFill/>
                </a:ln>
                <a:solidFill>
                  <a:srgbClr val="002569"/>
                </a:solidFill>
                <a:effectLst/>
                <a:uFillTx/>
              </a:rPr>
              <a:t> </a:t>
            </a:r>
            <a:r>
              <a:rPr kumimoji="0" lang="en-AU" sz="1800" b="1" i="0" u="none" strike="noStrike" cap="none" spc="0" normalizeH="0" baseline="0" dirty="0" smtClean="0">
                <a:ln>
                  <a:noFill/>
                </a:ln>
                <a:solidFill>
                  <a:srgbClr val="002569"/>
                </a:solidFill>
                <a:effectLst/>
                <a:uFillTx/>
              </a:rPr>
              <a:t>October.  Subject to review.</a:t>
            </a:r>
            <a:endParaRPr kumimoji="0" lang="en-AU" sz="18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15224446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p:txBody>
          <a:bodyPr/>
          <a:lstStyle/>
          <a:p>
            <a:r>
              <a:rPr lang="en-AU" dirty="0" smtClean="0"/>
              <a:t>Development</a:t>
            </a:r>
            <a:endParaRPr lang="en-AU" dirty="0"/>
          </a:p>
        </p:txBody>
      </p:sp>
      <p:sp>
        <p:nvSpPr>
          <p:cNvPr id="6" name="Oval 5"/>
          <p:cNvSpPr/>
          <p:nvPr/>
        </p:nvSpPr>
        <p:spPr>
          <a:xfrm>
            <a:off x="152400" y="3221860"/>
            <a:ext cx="1447800" cy="476069"/>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AU" sz="1600" b="1" i="0" u="none" strike="noStrike" cap="none" spc="0" normalizeH="0" baseline="0" dirty="0" smtClean="0">
                <a:ln>
                  <a:noFill/>
                </a:ln>
                <a:solidFill>
                  <a:srgbClr val="002569"/>
                </a:solidFill>
                <a:effectLst/>
                <a:uFillTx/>
              </a:rPr>
              <a:t>CEOS-30</a:t>
            </a:r>
            <a:endParaRPr kumimoji="0" lang="en-AU" sz="1600" b="1" i="0" u="none" strike="noStrike" cap="none" spc="0" normalizeH="0" baseline="0" dirty="0">
              <a:ln>
                <a:noFill/>
              </a:ln>
              <a:solidFill>
                <a:srgbClr val="002569"/>
              </a:solidFill>
              <a:effectLst/>
              <a:uFillTx/>
            </a:endParaRPr>
          </a:p>
        </p:txBody>
      </p:sp>
      <p:sp>
        <p:nvSpPr>
          <p:cNvPr id="7" name="Rectangle 6"/>
          <p:cNvSpPr/>
          <p:nvPr/>
        </p:nvSpPr>
        <p:spPr>
          <a:xfrm>
            <a:off x="2171700" y="3192621"/>
            <a:ext cx="838200" cy="584773"/>
          </a:xfrm>
          <a:prstGeom prst="rect">
            <a:avLst/>
          </a:prstGeom>
          <a:solidFill>
            <a:srgbClr val="FFFFFF"/>
          </a:solidFill>
          <a:ln w="25400" cap="flat">
            <a:solidFill>
              <a:schemeClr val="tx1">
                <a:lumMod val="20000"/>
                <a:lumOff val="8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002569"/>
                </a:solidFill>
                <a:effectLst/>
                <a:uFillTx/>
              </a:rPr>
              <a:t>v0</a:t>
            </a:r>
            <a:endParaRPr kumimoji="0" lang="en-AU" sz="3200" b="0" i="0" u="none" strike="noStrike" cap="none" spc="0" normalizeH="0" baseline="0" dirty="0">
              <a:ln>
                <a:noFill/>
              </a:ln>
              <a:solidFill>
                <a:srgbClr val="002569"/>
              </a:solidFill>
              <a:effectLst/>
              <a:uFillTx/>
            </a:endParaRPr>
          </a:p>
        </p:txBody>
      </p:sp>
      <p:sp>
        <p:nvSpPr>
          <p:cNvPr id="8" name="Down Arrow 7"/>
          <p:cNvSpPr/>
          <p:nvPr/>
        </p:nvSpPr>
        <p:spPr>
          <a:xfrm rot="10800000">
            <a:off x="2438400" y="3955194"/>
            <a:ext cx="304800" cy="3810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9" name="Down Arrow 8"/>
          <p:cNvSpPr/>
          <p:nvPr/>
        </p:nvSpPr>
        <p:spPr>
          <a:xfrm>
            <a:off x="2400300" y="2608994"/>
            <a:ext cx="342902" cy="4572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10" name="TextBox 9"/>
          <p:cNvSpPr txBox="1"/>
          <p:nvPr/>
        </p:nvSpPr>
        <p:spPr>
          <a:xfrm>
            <a:off x="2006600" y="1861065"/>
            <a:ext cx="114572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Updated Priorities</a:t>
            </a:r>
            <a:endParaRPr kumimoji="0" lang="en-AU" sz="1800" b="0" i="0" u="none" strike="noStrike" cap="none" spc="0" normalizeH="0" baseline="0" dirty="0">
              <a:ln>
                <a:noFill/>
              </a:ln>
              <a:solidFill>
                <a:srgbClr val="002569"/>
              </a:solidFill>
              <a:effectLst/>
              <a:uFillTx/>
            </a:endParaRPr>
          </a:p>
        </p:txBody>
      </p:sp>
      <p:sp>
        <p:nvSpPr>
          <p:cNvPr id="11" name="TextBox 10"/>
          <p:cNvSpPr txBox="1"/>
          <p:nvPr/>
        </p:nvSpPr>
        <p:spPr>
          <a:xfrm>
            <a:off x="2054671" y="4386994"/>
            <a:ext cx="114572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Status</a:t>
            </a:r>
          </a:p>
          <a:p>
            <a:pPr marL="0" marR="0" indent="0" algn="ctr" defTabSz="457200" rtl="0" fontAlgn="auto" latinLnBrk="1" hangingPunct="0">
              <a:lnSpc>
                <a:spcPct val="100000"/>
              </a:lnSpc>
              <a:spcBef>
                <a:spcPts val="0"/>
              </a:spcBef>
              <a:spcAft>
                <a:spcPts val="0"/>
              </a:spcAft>
              <a:buClrTx/>
              <a:buSzTx/>
              <a:buFontTx/>
              <a:buNone/>
              <a:tabLst/>
            </a:pPr>
            <a:r>
              <a:rPr lang="en-AU" dirty="0" smtClean="0"/>
              <a:t>Updates</a:t>
            </a:r>
            <a:endParaRPr kumimoji="0" lang="en-AU" sz="1800" b="0" i="0" u="none" strike="noStrike" cap="none" spc="0" normalizeH="0" baseline="0" dirty="0">
              <a:ln>
                <a:noFill/>
              </a:ln>
              <a:solidFill>
                <a:srgbClr val="002569"/>
              </a:solidFill>
              <a:effectLst/>
              <a:uFillTx/>
            </a:endParaRPr>
          </a:p>
        </p:txBody>
      </p:sp>
      <p:cxnSp>
        <p:nvCxnSpPr>
          <p:cNvPr id="12" name="Straight Arrow Connector 11"/>
          <p:cNvCxnSpPr/>
          <p:nvPr/>
        </p:nvCxnSpPr>
        <p:spPr>
          <a:xfrm>
            <a:off x="1676400" y="3446907"/>
            <a:ext cx="416371" cy="0"/>
          </a:xfrm>
          <a:prstGeom prst="straightConnector1">
            <a:avLst/>
          </a:prstGeom>
          <a:noFill/>
          <a:ln w="381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 name="Rectangle 12"/>
          <p:cNvSpPr/>
          <p:nvPr/>
        </p:nvSpPr>
        <p:spPr>
          <a:xfrm>
            <a:off x="3898899" y="3192907"/>
            <a:ext cx="951135" cy="584773"/>
          </a:xfrm>
          <a:prstGeom prst="rect">
            <a:avLst/>
          </a:prstGeom>
          <a:solidFill>
            <a:srgbClr val="FFFFFF"/>
          </a:solidFill>
          <a:ln w="25400" cap="flat">
            <a:solidFill>
              <a:schemeClr val="tx1">
                <a:lumMod val="20000"/>
                <a:lumOff val="8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3200" b="0" i="0" u="none" strike="noStrike" cap="none" spc="0" normalizeH="0" baseline="0" dirty="0" smtClean="0">
                <a:ln>
                  <a:noFill/>
                </a:ln>
                <a:solidFill>
                  <a:srgbClr val="002569"/>
                </a:solidFill>
                <a:effectLst/>
                <a:uFillTx/>
              </a:rPr>
              <a:t>V0.5</a:t>
            </a:r>
            <a:endParaRPr kumimoji="0" lang="en-AU" sz="3200" b="0" i="0" u="none" strike="noStrike" cap="none" spc="0" normalizeH="0" baseline="0" dirty="0">
              <a:ln>
                <a:noFill/>
              </a:ln>
              <a:solidFill>
                <a:srgbClr val="002569"/>
              </a:solidFill>
              <a:effectLst/>
              <a:uFillTx/>
            </a:endParaRPr>
          </a:p>
        </p:txBody>
      </p:sp>
      <p:sp>
        <p:nvSpPr>
          <p:cNvPr id="14" name="Rectangle 13"/>
          <p:cNvSpPr/>
          <p:nvPr/>
        </p:nvSpPr>
        <p:spPr>
          <a:xfrm>
            <a:off x="5638800" y="3192907"/>
            <a:ext cx="1447800" cy="584773"/>
          </a:xfrm>
          <a:prstGeom prst="rect">
            <a:avLst/>
          </a:prstGeom>
          <a:solidFill>
            <a:srgbClr val="FFFFFF"/>
          </a:solidFill>
          <a:ln w="25400" cap="flat">
            <a:solidFill>
              <a:schemeClr val="tx1">
                <a:lumMod val="20000"/>
                <a:lumOff val="8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sz="3200" dirty="0" smtClean="0"/>
              <a:t>Pre-V1</a:t>
            </a:r>
            <a:endParaRPr kumimoji="0" lang="en-AU" sz="3200" b="0" i="0" u="none" strike="noStrike" cap="none" spc="0" normalizeH="0" baseline="0" dirty="0">
              <a:ln>
                <a:noFill/>
              </a:ln>
              <a:solidFill>
                <a:srgbClr val="002569"/>
              </a:solidFill>
              <a:effectLst/>
              <a:uFillTx/>
            </a:endParaRPr>
          </a:p>
        </p:txBody>
      </p:sp>
      <p:sp>
        <p:nvSpPr>
          <p:cNvPr id="15" name="Rectangle 14"/>
          <p:cNvSpPr/>
          <p:nvPr/>
        </p:nvSpPr>
        <p:spPr>
          <a:xfrm>
            <a:off x="7543800" y="3192907"/>
            <a:ext cx="1447800" cy="584773"/>
          </a:xfrm>
          <a:prstGeom prst="rect">
            <a:avLst/>
          </a:prstGeom>
          <a:solidFill>
            <a:srgbClr val="FFFFFF"/>
          </a:solidFill>
          <a:ln w="25400" cap="flat">
            <a:solidFill>
              <a:schemeClr val="tx1">
                <a:lumMod val="20000"/>
                <a:lumOff val="80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sz="3200" dirty="0" smtClean="0"/>
              <a:t>V1.0</a:t>
            </a:r>
            <a:endParaRPr kumimoji="0" lang="en-AU" sz="3200" b="0" i="0" u="none" strike="noStrike" cap="none" spc="0" normalizeH="0" baseline="0" dirty="0">
              <a:ln>
                <a:noFill/>
              </a:ln>
              <a:solidFill>
                <a:srgbClr val="002569"/>
              </a:solidFill>
              <a:effectLst/>
              <a:uFillTx/>
            </a:endParaRPr>
          </a:p>
        </p:txBody>
      </p:sp>
      <p:sp>
        <p:nvSpPr>
          <p:cNvPr id="16" name="Rectangle 15"/>
          <p:cNvSpPr/>
          <p:nvPr/>
        </p:nvSpPr>
        <p:spPr>
          <a:xfrm>
            <a:off x="152401" y="1219200"/>
            <a:ext cx="15621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Now</a:t>
            </a:r>
            <a:endParaRPr kumimoji="0" lang="en-AU" sz="1800" b="0" i="0" u="none" strike="noStrike" cap="none" spc="0" normalizeH="0" baseline="0" dirty="0">
              <a:ln>
                <a:noFill/>
              </a:ln>
              <a:solidFill>
                <a:srgbClr val="002569"/>
              </a:solidFill>
              <a:effectLst/>
              <a:uFillTx/>
            </a:endParaRPr>
          </a:p>
        </p:txBody>
      </p:sp>
      <p:sp>
        <p:nvSpPr>
          <p:cNvPr id="17" name="Rectangle 16"/>
          <p:cNvSpPr/>
          <p:nvPr/>
        </p:nvSpPr>
        <p:spPr>
          <a:xfrm>
            <a:off x="1905000" y="1219200"/>
            <a:ext cx="14224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Late Nov 16</a:t>
            </a:r>
            <a:endParaRPr kumimoji="0" lang="en-AU" sz="1800" b="0" i="0" u="none" strike="noStrike" cap="none" spc="0" normalizeH="0" baseline="0" dirty="0">
              <a:ln>
                <a:noFill/>
              </a:ln>
              <a:solidFill>
                <a:srgbClr val="002569"/>
              </a:solidFill>
              <a:effectLst/>
              <a:uFillTx/>
            </a:endParaRPr>
          </a:p>
        </p:txBody>
      </p:sp>
      <p:sp>
        <p:nvSpPr>
          <p:cNvPr id="18" name="Rectangle 17"/>
          <p:cNvSpPr/>
          <p:nvPr/>
        </p:nvSpPr>
        <p:spPr>
          <a:xfrm>
            <a:off x="3581400" y="1219200"/>
            <a:ext cx="1600200"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Late Jan 17</a:t>
            </a:r>
            <a:endParaRPr kumimoji="0" lang="en-AU" sz="1800" b="0" i="0" u="none" strike="noStrike" cap="none" spc="0" normalizeH="0" baseline="0" dirty="0">
              <a:ln>
                <a:noFill/>
              </a:ln>
              <a:solidFill>
                <a:srgbClr val="002569"/>
              </a:solidFill>
              <a:effectLst/>
              <a:uFillTx/>
            </a:endParaRPr>
          </a:p>
        </p:txBody>
      </p:sp>
      <p:sp>
        <p:nvSpPr>
          <p:cNvPr id="19" name="Rectangle 18"/>
          <p:cNvSpPr/>
          <p:nvPr/>
        </p:nvSpPr>
        <p:spPr>
          <a:xfrm>
            <a:off x="5572573" y="1219200"/>
            <a:ext cx="1590227"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Mid Feb 17</a:t>
            </a:r>
            <a:endParaRPr kumimoji="0" lang="en-AU" sz="1800" b="0" i="0" u="none" strike="noStrike" cap="none" spc="0" normalizeH="0" baseline="0" dirty="0">
              <a:ln>
                <a:noFill/>
              </a:ln>
              <a:solidFill>
                <a:srgbClr val="002569"/>
              </a:solidFill>
              <a:effectLst/>
              <a:uFillTx/>
            </a:endParaRPr>
          </a:p>
        </p:txBody>
      </p:sp>
      <p:sp>
        <p:nvSpPr>
          <p:cNvPr id="20" name="Rectangle 19"/>
          <p:cNvSpPr/>
          <p:nvPr/>
        </p:nvSpPr>
        <p:spPr>
          <a:xfrm>
            <a:off x="7477573" y="1219200"/>
            <a:ext cx="1590227" cy="369330"/>
          </a:xfrm>
          <a:prstGeom prst="rect">
            <a:avLst/>
          </a:prstGeom>
          <a:solidFill>
            <a:srgbClr val="FFFFFF"/>
          </a:solidFill>
          <a:ln w="2540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End Feb 17</a:t>
            </a:r>
            <a:endParaRPr kumimoji="0" lang="en-AU" sz="1800" b="0" i="0" u="none" strike="noStrike" cap="none" spc="0" normalizeH="0" baseline="0" dirty="0">
              <a:ln>
                <a:noFill/>
              </a:ln>
              <a:solidFill>
                <a:srgbClr val="002569"/>
              </a:solidFill>
              <a:effectLst/>
              <a:uFillTx/>
            </a:endParaRPr>
          </a:p>
        </p:txBody>
      </p:sp>
      <p:sp>
        <p:nvSpPr>
          <p:cNvPr id="21" name="Down Arrow 20"/>
          <p:cNvSpPr/>
          <p:nvPr/>
        </p:nvSpPr>
        <p:spPr>
          <a:xfrm rot="10800000">
            <a:off x="4233401" y="3993294"/>
            <a:ext cx="304800" cy="3810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22" name="Down Arrow 21"/>
          <p:cNvSpPr/>
          <p:nvPr/>
        </p:nvSpPr>
        <p:spPr>
          <a:xfrm>
            <a:off x="4195301" y="2608994"/>
            <a:ext cx="342902" cy="4572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23" name="TextBox 22"/>
          <p:cNvSpPr txBox="1"/>
          <p:nvPr/>
        </p:nvSpPr>
        <p:spPr>
          <a:xfrm>
            <a:off x="3801601" y="1861065"/>
            <a:ext cx="114572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err="1" smtClean="0"/>
              <a:t>MilestoneChanges</a:t>
            </a:r>
            <a:endParaRPr kumimoji="0" lang="en-AU" sz="1800" b="0" i="0" u="none" strike="noStrike" cap="none" spc="0" normalizeH="0" baseline="0" dirty="0">
              <a:ln>
                <a:noFill/>
              </a:ln>
              <a:solidFill>
                <a:srgbClr val="002569"/>
              </a:solidFill>
              <a:effectLst/>
              <a:uFillTx/>
            </a:endParaRPr>
          </a:p>
        </p:txBody>
      </p:sp>
      <p:sp>
        <p:nvSpPr>
          <p:cNvPr id="24" name="TextBox 23"/>
          <p:cNvSpPr txBox="1"/>
          <p:nvPr/>
        </p:nvSpPr>
        <p:spPr>
          <a:xfrm>
            <a:off x="3657600" y="4451865"/>
            <a:ext cx="142444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Add/Remove</a:t>
            </a:r>
            <a:endParaRPr kumimoji="0" lang="en-AU" sz="1800" b="0" i="0" u="none" strike="noStrike" cap="none" spc="0" normalizeH="0" baseline="0" dirty="0" smtClean="0">
              <a:ln>
                <a:noFill/>
              </a:ln>
              <a:solidFill>
                <a:srgbClr val="002569"/>
              </a:solidFill>
              <a:effectLst/>
              <a:uFillTx/>
            </a:endParaRPr>
          </a:p>
          <a:p>
            <a:pPr marL="0" marR="0" indent="0" algn="ctr" defTabSz="457200" rtl="0" fontAlgn="auto" latinLnBrk="1" hangingPunct="0">
              <a:lnSpc>
                <a:spcPct val="100000"/>
              </a:lnSpc>
              <a:spcBef>
                <a:spcPts val="0"/>
              </a:spcBef>
              <a:spcAft>
                <a:spcPts val="0"/>
              </a:spcAft>
              <a:buClrTx/>
              <a:buSzTx/>
              <a:buFontTx/>
              <a:buNone/>
              <a:tabLst/>
            </a:pPr>
            <a:r>
              <a:rPr lang="en-AU" dirty="0" err="1" smtClean="0"/>
              <a:t>Objectables</a:t>
            </a:r>
            <a:endParaRPr kumimoji="0" lang="en-AU" sz="1800" b="0" i="0" u="none" strike="noStrike" cap="none" spc="0" normalizeH="0" baseline="0" dirty="0">
              <a:ln>
                <a:noFill/>
              </a:ln>
              <a:solidFill>
                <a:srgbClr val="002569"/>
              </a:solidFill>
              <a:effectLst/>
              <a:uFillTx/>
            </a:endParaRPr>
          </a:p>
        </p:txBody>
      </p:sp>
      <p:sp>
        <p:nvSpPr>
          <p:cNvPr id="25" name="TextBox 24"/>
          <p:cNvSpPr txBox="1"/>
          <p:nvPr/>
        </p:nvSpPr>
        <p:spPr>
          <a:xfrm>
            <a:off x="2057400" y="5105400"/>
            <a:ext cx="114572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Plenary</a:t>
            </a:r>
          </a:p>
          <a:p>
            <a:pPr marL="0" marR="0" indent="0" algn="ctr" defTabSz="457200" rtl="0" fontAlgn="auto" latinLnBrk="1" hangingPunct="0">
              <a:lnSpc>
                <a:spcPct val="100000"/>
              </a:lnSpc>
              <a:spcBef>
                <a:spcPts val="0"/>
              </a:spcBef>
              <a:spcAft>
                <a:spcPts val="0"/>
              </a:spcAft>
              <a:buClrTx/>
              <a:buSzTx/>
              <a:buFontTx/>
              <a:buNone/>
              <a:tabLst/>
            </a:pPr>
            <a:r>
              <a:rPr lang="en-AU" dirty="0" smtClean="0"/>
              <a:t>Outcomes</a:t>
            </a:r>
            <a:endParaRPr kumimoji="0" lang="en-AU" sz="1800" b="0" i="0" u="none" strike="noStrike" cap="none" spc="0" normalizeH="0" baseline="0" dirty="0">
              <a:ln>
                <a:noFill/>
              </a:ln>
              <a:solidFill>
                <a:srgbClr val="002569"/>
              </a:solidFill>
              <a:effectLst/>
              <a:uFillTx/>
            </a:endParaRPr>
          </a:p>
        </p:txBody>
      </p:sp>
      <p:cxnSp>
        <p:nvCxnSpPr>
          <p:cNvPr id="26" name="Straight Arrow Connector 25"/>
          <p:cNvCxnSpPr/>
          <p:nvPr/>
        </p:nvCxnSpPr>
        <p:spPr>
          <a:xfrm>
            <a:off x="3264585" y="3496048"/>
            <a:ext cx="416371" cy="0"/>
          </a:xfrm>
          <a:prstGeom prst="straightConnector1">
            <a:avLst/>
          </a:prstGeom>
          <a:noFill/>
          <a:ln w="381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7" name="Straight Arrow Connector 26"/>
          <p:cNvCxnSpPr/>
          <p:nvPr/>
        </p:nvCxnSpPr>
        <p:spPr>
          <a:xfrm>
            <a:off x="4947330" y="3446907"/>
            <a:ext cx="416371" cy="0"/>
          </a:xfrm>
          <a:prstGeom prst="straightConnector1">
            <a:avLst/>
          </a:prstGeom>
          <a:noFill/>
          <a:ln w="381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28" name="Straight Arrow Connector 27"/>
          <p:cNvCxnSpPr/>
          <p:nvPr/>
        </p:nvCxnSpPr>
        <p:spPr>
          <a:xfrm>
            <a:off x="7114729" y="3473965"/>
            <a:ext cx="416371" cy="0"/>
          </a:xfrm>
          <a:prstGeom prst="straightConnector1">
            <a:avLst/>
          </a:prstGeom>
          <a:noFill/>
          <a:ln w="38100" cap="flat">
            <a:solidFill>
              <a:srgbClr val="FF9A00"/>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9" name="TextBox 28"/>
          <p:cNvSpPr txBox="1"/>
          <p:nvPr/>
        </p:nvSpPr>
        <p:spPr>
          <a:xfrm>
            <a:off x="3680956" y="5105400"/>
            <a:ext cx="134824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Revise</a:t>
            </a:r>
          </a:p>
          <a:p>
            <a:pPr marL="0" marR="0" indent="0" algn="ctr" defTabSz="457200" rtl="0" fontAlgn="auto" latinLnBrk="1" hangingPunct="0">
              <a:lnSpc>
                <a:spcPct val="100000"/>
              </a:lnSpc>
              <a:spcBef>
                <a:spcPts val="0"/>
              </a:spcBef>
              <a:spcAft>
                <a:spcPts val="0"/>
              </a:spcAft>
              <a:buClrTx/>
              <a:buSzTx/>
              <a:buFontTx/>
              <a:buNone/>
              <a:tabLst/>
            </a:pPr>
            <a:r>
              <a:rPr lang="en-AU" dirty="0" smtClean="0"/>
              <a:t>Rationale</a:t>
            </a:r>
            <a:endParaRPr kumimoji="0" lang="en-AU" sz="1800" b="0" i="0" u="none" strike="noStrike" cap="none" spc="0" normalizeH="0" baseline="0" dirty="0">
              <a:ln>
                <a:noFill/>
              </a:ln>
              <a:solidFill>
                <a:srgbClr val="002569"/>
              </a:solidFill>
              <a:effectLst/>
              <a:uFillTx/>
            </a:endParaRPr>
          </a:p>
        </p:txBody>
      </p:sp>
      <p:sp>
        <p:nvSpPr>
          <p:cNvPr id="30" name="Down Arrow 29"/>
          <p:cNvSpPr/>
          <p:nvPr/>
        </p:nvSpPr>
        <p:spPr>
          <a:xfrm>
            <a:off x="6183535" y="2623065"/>
            <a:ext cx="342902" cy="4572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31" name="TextBox 30"/>
          <p:cNvSpPr txBox="1"/>
          <p:nvPr/>
        </p:nvSpPr>
        <p:spPr>
          <a:xfrm>
            <a:off x="5713636" y="2101335"/>
            <a:ext cx="129676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Refinement</a:t>
            </a:r>
            <a:endParaRPr kumimoji="0" lang="en-AU" sz="1800" b="0" i="0" u="none" strike="noStrike" cap="none" spc="0" normalizeH="0" baseline="0" dirty="0">
              <a:ln>
                <a:noFill/>
              </a:ln>
              <a:solidFill>
                <a:srgbClr val="002569"/>
              </a:solidFill>
              <a:effectLst/>
              <a:uFillTx/>
            </a:endParaRPr>
          </a:p>
        </p:txBody>
      </p:sp>
      <p:sp>
        <p:nvSpPr>
          <p:cNvPr id="32" name="Down Arrow 31"/>
          <p:cNvSpPr/>
          <p:nvPr/>
        </p:nvSpPr>
        <p:spPr>
          <a:xfrm rot="10800000">
            <a:off x="6202586" y="4007364"/>
            <a:ext cx="304800" cy="3810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33" name="TextBox 32"/>
          <p:cNvSpPr txBox="1"/>
          <p:nvPr/>
        </p:nvSpPr>
        <p:spPr>
          <a:xfrm>
            <a:off x="5639485" y="4464565"/>
            <a:ext cx="142444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Validation</a:t>
            </a:r>
            <a:endParaRPr kumimoji="0" lang="en-AU" sz="1800" b="0" i="0" u="none" strike="noStrike" cap="none" spc="0" normalizeH="0" baseline="0" dirty="0">
              <a:ln>
                <a:noFill/>
              </a:ln>
              <a:solidFill>
                <a:srgbClr val="002569"/>
              </a:solidFill>
              <a:effectLst/>
              <a:uFillTx/>
            </a:endParaRPr>
          </a:p>
        </p:txBody>
      </p:sp>
      <p:sp>
        <p:nvSpPr>
          <p:cNvPr id="34" name="Down Arrow 33"/>
          <p:cNvSpPr/>
          <p:nvPr/>
        </p:nvSpPr>
        <p:spPr>
          <a:xfrm>
            <a:off x="8056785" y="2655159"/>
            <a:ext cx="342902" cy="4572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35" name="TextBox 34"/>
          <p:cNvSpPr txBox="1"/>
          <p:nvPr/>
        </p:nvSpPr>
        <p:spPr>
          <a:xfrm>
            <a:off x="7585523" y="2133429"/>
            <a:ext cx="140607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AU" dirty="0" smtClean="0"/>
              <a:t>Concurrence</a:t>
            </a:r>
            <a:endParaRPr kumimoji="0" lang="en-AU" sz="1800" b="0" i="0" u="none" strike="noStrike" cap="none" spc="0" normalizeH="0" baseline="0" dirty="0">
              <a:ln>
                <a:noFill/>
              </a:ln>
              <a:solidFill>
                <a:srgbClr val="002569"/>
              </a:solidFill>
              <a:effectLst/>
              <a:uFillTx/>
            </a:endParaRPr>
          </a:p>
        </p:txBody>
      </p:sp>
      <p:sp>
        <p:nvSpPr>
          <p:cNvPr id="36" name="Rectangle 35"/>
          <p:cNvSpPr/>
          <p:nvPr/>
        </p:nvSpPr>
        <p:spPr>
          <a:xfrm>
            <a:off x="1930400" y="6115736"/>
            <a:ext cx="1422400" cy="646329"/>
          </a:xfrm>
          <a:prstGeom prst="rect">
            <a:avLst/>
          </a:prstGeom>
          <a:solidFill>
            <a:srgbClr val="FFFFFF"/>
          </a:solidFill>
          <a:ln w="25400" cap="flat">
            <a:solidFill>
              <a:schemeClr val="accent2">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chemeClr val="bg1">
                    <a:lumMod val="50000"/>
                  </a:schemeClr>
                </a:solidFill>
                <a:effectLst/>
                <a:uFillTx/>
              </a:rPr>
              <a:t>CEO Team</a:t>
            </a:r>
          </a:p>
          <a:p>
            <a:pPr marL="0" marR="0" indent="0" algn="ctr" defTabSz="457200" rtl="0" fontAlgn="auto" latinLnBrk="1" hangingPunct="0">
              <a:lnSpc>
                <a:spcPct val="100000"/>
              </a:lnSpc>
              <a:spcBef>
                <a:spcPts val="0"/>
              </a:spcBef>
              <a:spcAft>
                <a:spcPts val="0"/>
              </a:spcAft>
              <a:buClrTx/>
              <a:buSzTx/>
              <a:buFontTx/>
              <a:buNone/>
              <a:tabLst/>
            </a:pPr>
            <a:r>
              <a:rPr lang="en-AU" dirty="0" smtClean="0">
                <a:solidFill>
                  <a:schemeClr val="bg1">
                    <a:lumMod val="50000"/>
                  </a:schemeClr>
                </a:solidFill>
              </a:rPr>
              <a:t>Chair Team</a:t>
            </a:r>
            <a:endParaRPr kumimoji="0" lang="en-AU" sz="1800" b="0" i="0" u="none" strike="noStrike" cap="none" spc="0" normalizeH="0" baseline="0" dirty="0">
              <a:ln>
                <a:noFill/>
              </a:ln>
              <a:solidFill>
                <a:schemeClr val="bg1">
                  <a:lumMod val="50000"/>
                </a:schemeClr>
              </a:solidFill>
              <a:effectLst/>
              <a:uFillTx/>
            </a:endParaRPr>
          </a:p>
        </p:txBody>
      </p:sp>
      <p:sp>
        <p:nvSpPr>
          <p:cNvPr id="37" name="Rectangle 36"/>
          <p:cNvSpPr/>
          <p:nvPr/>
        </p:nvSpPr>
        <p:spPr>
          <a:xfrm>
            <a:off x="3505200" y="6127511"/>
            <a:ext cx="1842523" cy="646329"/>
          </a:xfrm>
          <a:prstGeom prst="rect">
            <a:avLst/>
          </a:prstGeom>
          <a:solidFill>
            <a:srgbClr val="FFFFFF"/>
          </a:solidFill>
          <a:ln w="25400" cap="flat">
            <a:solidFill>
              <a:schemeClr val="accent2">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b="0" i="0" u="none" strike="noStrike" cap="none" spc="0" normalizeH="0" baseline="0" dirty="0" smtClean="0">
                <a:ln>
                  <a:noFill/>
                </a:ln>
                <a:solidFill>
                  <a:schemeClr val="bg1">
                    <a:lumMod val="50000"/>
                  </a:schemeClr>
                </a:solidFill>
                <a:effectLst/>
                <a:uFillTx/>
              </a:rPr>
              <a:t>WGs/VCs/AHTs</a:t>
            </a:r>
          </a:p>
          <a:p>
            <a:pPr marL="0" marR="0" indent="0" algn="ctr" defTabSz="457200" rtl="0" fontAlgn="auto" latinLnBrk="1" hangingPunct="0">
              <a:lnSpc>
                <a:spcPct val="100000"/>
              </a:lnSpc>
              <a:spcBef>
                <a:spcPts val="0"/>
              </a:spcBef>
              <a:spcAft>
                <a:spcPts val="0"/>
              </a:spcAft>
              <a:buClrTx/>
              <a:buSzTx/>
              <a:buFontTx/>
              <a:buNone/>
              <a:tabLst/>
            </a:pPr>
            <a:r>
              <a:rPr lang="en-AU" dirty="0" smtClean="0">
                <a:solidFill>
                  <a:schemeClr val="bg1">
                    <a:lumMod val="50000"/>
                  </a:schemeClr>
                </a:solidFill>
              </a:rPr>
              <a:t>Stakeholders</a:t>
            </a:r>
            <a:endParaRPr kumimoji="0" lang="en-AU" b="0" i="0" u="none" strike="noStrike" cap="none" spc="0" normalizeH="0" baseline="0" dirty="0" smtClean="0">
              <a:ln>
                <a:noFill/>
              </a:ln>
              <a:solidFill>
                <a:schemeClr val="bg1">
                  <a:lumMod val="50000"/>
                </a:schemeClr>
              </a:solidFill>
              <a:effectLst/>
              <a:uFillTx/>
            </a:endParaRPr>
          </a:p>
        </p:txBody>
      </p:sp>
      <p:sp>
        <p:nvSpPr>
          <p:cNvPr id="38" name="Rectangle 37"/>
          <p:cNvSpPr/>
          <p:nvPr/>
        </p:nvSpPr>
        <p:spPr>
          <a:xfrm>
            <a:off x="5452775" y="5858472"/>
            <a:ext cx="1842523" cy="923328"/>
          </a:xfrm>
          <a:prstGeom prst="rect">
            <a:avLst/>
          </a:prstGeom>
          <a:solidFill>
            <a:srgbClr val="FFFFFF"/>
          </a:solidFill>
          <a:ln w="25400" cap="flat">
            <a:solidFill>
              <a:schemeClr val="accent2">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b="0" i="0" u="none" strike="noStrike" cap="none" spc="0" normalizeH="0" baseline="0" dirty="0" smtClean="0">
                <a:ln>
                  <a:noFill/>
                </a:ln>
                <a:solidFill>
                  <a:schemeClr val="bg1">
                    <a:lumMod val="50000"/>
                  </a:schemeClr>
                </a:solidFill>
                <a:effectLst/>
                <a:uFillTx/>
              </a:rPr>
              <a:t>WGs/VCs/AHTs</a:t>
            </a:r>
          </a:p>
          <a:p>
            <a:pPr marL="0" marR="0" indent="0" algn="ctr" defTabSz="457200" rtl="0" fontAlgn="auto" latinLnBrk="1" hangingPunct="0">
              <a:lnSpc>
                <a:spcPct val="100000"/>
              </a:lnSpc>
              <a:spcBef>
                <a:spcPts val="0"/>
              </a:spcBef>
              <a:spcAft>
                <a:spcPts val="0"/>
              </a:spcAft>
              <a:buClrTx/>
              <a:buSzTx/>
              <a:buFontTx/>
              <a:buNone/>
              <a:tabLst/>
            </a:pPr>
            <a:r>
              <a:rPr lang="en-AU" dirty="0" smtClean="0">
                <a:solidFill>
                  <a:schemeClr val="bg1">
                    <a:lumMod val="50000"/>
                  </a:schemeClr>
                </a:solidFill>
              </a:rPr>
              <a:t>CEO Team</a:t>
            </a:r>
          </a:p>
          <a:p>
            <a:pPr marL="0" marR="0" indent="0" algn="ctr" defTabSz="457200" rtl="0" fontAlgn="auto" latinLnBrk="1" hangingPunct="0">
              <a:lnSpc>
                <a:spcPct val="100000"/>
              </a:lnSpc>
              <a:spcBef>
                <a:spcPts val="0"/>
              </a:spcBef>
              <a:spcAft>
                <a:spcPts val="0"/>
              </a:spcAft>
              <a:buClrTx/>
              <a:buSzTx/>
              <a:buFontTx/>
              <a:buNone/>
              <a:tabLst/>
            </a:pPr>
            <a:r>
              <a:rPr kumimoji="0" lang="en-AU" b="0" i="0" u="none" strike="noStrike" cap="none" spc="0" normalizeH="0" baseline="0" dirty="0" smtClean="0">
                <a:ln>
                  <a:noFill/>
                </a:ln>
                <a:solidFill>
                  <a:schemeClr val="bg1">
                    <a:lumMod val="50000"/>
                  </a:schemeClr>
                </a:solidFill>
                <a:effectLst/>
                <a:uFillTx/>
              </a:rPr>
              <a:t>SEC</a:t>
            </a:r>
          </a:p>
        </p:txBody>
      </p:sp>
      <p:sp>
        <p:nvSpPr>
          <p:cNvPr id="39" name="Rectangle 38"/>
          <p:cNvSpPr/>
          <p:nvPr/>
        </p:nvSpPr>
        <p:spPr>
          <a:xfrm>
            <a:off x="7384199" y="6250887"/>
            <a:ext cx="1645502" cy="530913"/>
          </a:xfrm>
          <a:prstGeom prst="rect">
            <a:avLst/>
          </a:prstGeom>
          <a:solidFill>
            <a:srgbClr val="FFFFFF"/>
          </a:solidFill>
          <a:ln w="25400" cap="flat">
            <a:solidFill>
              <a:schemeClr val="accent2">
                <a:lumMod val="75000"/>
              </a:schemeClr>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b="0" i="0" u="none" strike="noStrike" cap="none" spc="0" normalizeH="0" baseline="0" dirty="0" smtClean="0">
                <a:ln>
                  <a:noFill/>
                </a:ln>
                <a:solidFill>
                  <a:schemeClr val="bg1">
                    <a:lumMod val="50000"/>
                  </a:schemeClr>
                </a:solidFill>
                <a:effectLst/>
                <a:uFillTx/>
              </a:rPr>
              <a:t>Principals</a:t>
            </a:r>
          </a:p>
          <a:p>
            <a:pPr marL="0" marR="0" indent="0" algn="ctr" defTabSz="457200" rtl="0" fontAlgn="auto" latinLnBrk="1" hangingPunct="0">
              <a:lnSpc>
                <a:spcPct val="100000"/>
              </a:lnSpc>
              <a:spcBef>
                <a:spcPts val="0"/>
              </a:spcBef>
              <a:spcAft>
                <a:spcPts val="0"/>
              </a:spcAft>
              <a:buClrTx/>
              <a:buSzTx/>
              <a:buFontTx/>
              <a:buNone/>
              <a:tabLst/>
            </a:pPr>
            <a:r>
              <a:rPr lang="en-AU" sz="1050" dirty="0" smtClean="0">
                <a:solidFill>
                  <a:schemeClr val="bg1">
                    <a:lumMod val="50000"/>
                  </a:schemeClr>
                </a:solidFill>
              </a:rPr>
              <a:t>(Virtual Endorsement)</a:t>
            </a:r>
            <a:endParaRPr kumimoji="0" lang="en-AU" sz="1050" b="0" i="0" u="none" strike="noStrike" cap="none" spc="0" normalizeH="0" baseline="0" dirty="0" smtClean="0">
              <a:ln>
                <a:noFill/>
              </a:ln>
              <a:solidFill>
                <a:schemeClr val="bg1">
                  <a:lumMod val="50000"/>
                </a:schemeClr>
              </a:solidFill>
              <a:effectLst/>
              <a:uFillTx/>
            </a:endParaRPr>
          </a:p>
        </p:txBody>
      </p:sp>
      <p:sp>
        <p:nvSpPr>
          <p:cNvPr id="40" name="TextBox 39"/>
          <p:cNvSpPr txBox="1"/>
          <p:nvPr/>
        </p:nvSpPr>
        <p:spPr>
          <a:xfrm>
            <a:off x="304800" y="1861065"/>
            <a:ext cx="114572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New </a:t>
            </a:r>
          </a:p>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Initiatives</a:t>
            </a:r>
            <a:endParaRPr kumimoji="0" lang="en-AU" sz="1800" b="0" i="0" u="none" strike="noStrike" cap="none" spc="0" normalizeH="0" baseline="0" dirty="0">
              <a:ln>
                <a:noFill/>
              </a:ln>
              <a:solidFill>
                <a:srgbClr val="002569"/>
              </a:solidFill>
              <a:effectLst/>
              <a:uFillTx/>
            </a:endParaRPr>
          </a:p>
        </p:txBody>
      </p:sp>
      <p:sp>
        <p:nvSpPr>
          <p:cNvPr id="41" name="Down Arrow 40"/>
          <p:cNvSpPr/>
          <p:nvPr/>
        </p:nvSpPr>
        <p:spPr>
          <a:xfrm>
            <a:off x="704849" y="2572265"/>
            <a:ext cx="342902" cy="4572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42" name="Down Arrow 41"/>
          <p:cNvSpPr/>
          <p:nvPr/>
        </p:nvSpPr>
        <p:spPr>
          <a:xfrm rot="10800000">
            <a:off x="704849" y="3955194"/>
            <a:ext cx="342902" cy="457200"/>
          </a:xfrm>
          <a:prstGeom prst="down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43" name="TextBox 42"/>
          <p:cNvSpPr txBox="1"/>
          <p:nvPr/>
        </p:nvSpPr>
        <p:spPr>
          <a:xfrm>
            <a:off x="152400" y="4510730"/>
            <a:ext cx="143510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Discontinued </a:t>
            </a:r>
            <a:r>
              <a:rPr kumimoji="0" lang="en-AU" sz="1800" b="0" i="0" u="none" strike="noStrike" cap="none" spc="0" normalizeH="0" baseline="0" dirty="0" err="1" smtClean="0">
                <a:ln>
                  <a:noFill/>
                </a:ln>
                <a:solidFill>
                  <a:srgbClr val="002569"/>
                </a:solidFill>
                <a:effectLst/>
                <a:uFillTx/>
              </a:rPr>
              <a:t>Objectables</a:t>
            </a:r>
            <a:endParaRPr kumimoji="0" lang="en-AU" sz="1800" b="0" i="0" u="none" strike="noStrike" cap="none" spc="0" normalizeH="0" baseline="0" dirty="0">
              <a:ln>
                <a:noFill/>
              </a:ln>
              <a:solidFill>
                <a:srgbClr val="002569"/>
              </a:solidFill>
              <a:effectLst/>
              <a:uFillTx/>
            </a:endParaRPr>
          </a:p>
        </p:txBody>
      </p:sp>
      <p:sp>
        <p:nvSpPr>
          <p:cNvPr id="44" name="TextBox 43"/>
          <p:cNvSpPr txBox="1"/>
          <p:nvPr/>
        </p:nvSpPr>
        <p:spPr>
          <a:xfrm>
            <a:off x="177800" y="5193270"/>
            <a:ext cx="143510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AU" sz="1800" b="0" i="0" u="none" strike="noStrike" cap="none" spc="0" normalizeH="0" baseline="0" dirty="0" smtClean="0">
                <a:ln>
                  <a:noFill/>
                </a:ln>
                <a:solidFill>
                  <a:srgbClr val="002569"/>
                </a:solidFill>
                <a:effectLst/>
                <a:uFillTx/>
              </a:rPr>
              <a:t>Major Slips</a:t>
            </a:r>
            <a:endParaRPr kumimoji="0" lang="en-AU"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1759976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3" grpId="0" animBg="1"/>
      <p:bldP spid="14" grpId="0" animBg="1"/>
      <p:bldP spid="15" grpId="0" animBg="1"/>
      <p:bldP spid="17" grpId="0" animBg="1"/>
      <p:bldP spid="18" grpId="0" animBg="1"/>
      <p:bldP spid="19" grpId="0" animBg="1"/>
      <p:bldP spid="20" grpId="0" animBg="1"/>
      <p:bldP spid="21" grpId="0" animBg="1"/>
      <p:bldP spid="22" grpId="0" animBg="1"/>
      <p:bldP spid="23" grpId="0"/>
      <p:bldP spid="24" grpId="0"/>
      <p:bldP spid="25" grpId="0"/>
      <p:bldP spid="29" grpId="0"/>
      <p:bldP spid="30" grpId="0" animBg="1"/>
      <p:bldP spid="31" grpId="0"/>
      <p:bldP spid="32" grpId="0" animBg="1"/>
      <p:bldP spid="33" grpId="0"/>
      <p:bldP spid="34" grpId="0" animBg="1"/>
      <p:bldP spid="35" grpId="0"/>
      <p:bldP spid="36" grpId="0" animBg="1"/>
      <p:bldP spid="37" grpId="0" animBg="1"/>
      <p:bldP spid="38" grpId="0" animBg="1"/>
      <p:bldP spid="39" grpId="0" animBg="1"/>
      <p:bldP spid="40" grpId="0"/>
      <p:bldP spid="41" grpId="0" animBg="1"/>
      <p:bldP spid="42" grpId="0" animBg="1"/>
      <p:bldP spid="43" grpId="0"/>
      <p:bldP spid="44"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8980</TotalTime>
  <Words>510</Words>
  <Application>Microsoft Office PowerPoint</Application>
  <PresentationFormat>On-screen Show (4:3)</PresentationFormat>
  <Paragraphs>113</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vt:lpstr>
      <vt:lpstr>CEOS 3-Year Work Plan Annual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Ross Jonathon</cp:lastModifiedBy>
  <cp:revision>132</cp:revision>
  <dcterms:modified xsi:type="dcterms:W3CDTF">2016-10-23T21:33:43Z</dcterms:modified>
</cp:coreProperties>
</file>