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sldIdLst>
    <p:sldId id="256" r:id="rId2"/>
    <p:sldId id="287" r:id="rId3"/>
    <p:sldId id="259" r:id="rId4"/>
    <p:sldId id="260" r:id="rId5"/>
    <p:sldId id="290" r:id="rId6"/>
    <p:sldId id="263" r:id="rId7"/>
    <p:sldId id="261" r:id="rId8"/>
    <p:sldId id="264" r:id="rId9"/>
    <p:sldId id="265" r:id="rId10"/>
    <p:sldId id="266" r:id="rId11"/>
    <p:sldId id="302" r:id="rId12"/>
    <p:sldId id="271" r:id="rId13"/>
    <p:sldId id="272" r:id="rId14"/>
    <p:sldId id="295" r:id="rId15"/>
    <p:sldId id="273" r:id="rId16"/>
    <p:sldId id="278" r:id="rId17"/>
    <p:sldId id="276" r:id="rId18"/>
    <p:sldId id="297" r:id="rId19"/>
    <p:sldId id="268" r:id="rId20"/>
    <p:sldId id="300" r:id="rId21"/>
    <p:sldId id="270" r:id="rId22"/>
    <p:sldId id="280" r:id="rId23"/>
    <p:sldId id="298" r:id="rId24"/>
    <p:sldId id="294" r:id="rId25"/>
    <p:sldId id="303" r:id="rId26"/>
    <p:sldId id="291" r:id="rId27"/>
  </p:sldIdLst>
  <p:sldSz cx="9144000" cy="6858000" type="screen4x3"/>
  <p:notesSz cx="6797675" cy="9926638"/>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61"/>
    <p:restoredTop sz="83562"/>
  </p:normalViewPr>
  <p:slideViewPr>
    <p:cSldViewPr>
      <p:cViewPr varScale="1">
        <p:scale>
          <a:sx n="115" d="100"/>
          <a:sy n="115" d="100"/>
        </p:scale>
        <p:origin x="1584" y="19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917575" y="744538"/>
            <a:ext cx="4962525" cy="3722687"/>
          </a:xfrm>
          <a:prstGeom prst="rect">
            <a:avLst/>
          </a:prstGeom>
        </p:spPr>
        <p:txBody>
          <a:bodyPr/>
          <a:lstStyle/>
          <a:p>
            <a:pPr lvl="0"/>
            <a:endParaRPr/>
          </a:p>
        </p:txBody>
      </p:sp>
      <p:sp>
        <p:nvSpPr>
          <p:cNvPr id="8" name="Shape 8"/>
          <p:cNvSpPr>
            <a:spLocks noGrp="1"/>
          </p:cNvSpPr>
          <p:nvPr>
            <p:ph type="body" sz="quarter" idx="1"/>
          </p:nvPr>
        </p:nvSpPr>
        <p:spPr>
          <a:xfrm>
            <a:off x="906357" y="4715153"/>
            <a:ext cx="4984962" cy="4466987"/>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Tree>
    <p:extLst>
      <p:ext uri="{BB962C8B-B14F-4D97-AF65-F5344CB8AC3E}">
        <p14:creationId xmlns:p14="http://schemas.microsoft.com/office/powerpoint/2010/main" val="1347710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We have plan to generate Aerosol</a:t>
            </a:r>
            <a:r>
              <a:rPr lang="en-US" altLang="ko-KR" baseline="0" dirty="0"/>
              <a:t> density and height by blending GK-2A and GK-2B data which will be very helpful to </a:t>
            </a:r>
            <a:r>
              <a:rPr lang="en-US" altLang="ko-KR" baseline="0" dirty="0" err="1"/>
              <a:t>analyse</a:t>
            </a:r>
            <a:r>
              <a:rPr lang="en-US" altLang="ko-KR" baseline="0" dirty="0"/>
              <a:t> the Yellow dust event.</a:t>
            </a:r>
          </a:p>
          <a:p>
            <a:endParaRPr lang="en-US" altLang="ko-KR" baseline="0" dirty="0"/>
          </a:p>
          <a:p>
            <a:r>
              <a:rPr lang="en-US" altLang="ko-KR" baseline="0" dirty="0"/>
              <a:t>*artificial fine aerosol</a:t>
            </a:r>
            <a:r>
              <a:rPr lang="ko-KR" altLang="en-US" baseline="0" dirty="0"/>
              <a:t> </a:t>
            </a:r>
            <a:r>
              <a:rPr lang="en-US" altLang="ko-KR" baseline="0" dirty="0"/>
              <a:t>case: </a:t>
            </a:r>
          </a:p>
          <a:p>
            <a:r>
              <a:rPr lang="en-US" altLang="ko-KR" baseline="0" dirty="0"/>
              <a:t>*Asian dust case: </a:t>
            </a:r>
          </a:p>
        </p:txBody>
      </p:sp>
    </p:spTree>
    <p:extLst>
      <p:ext uri="{BB962C8B-B14F-4D97-AF65-F5344CB8AC3E}">
        <p14:creationId xmlns:p14="http://schemas.microsoft.com/office/powerpoint/2010/main" val="2922074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As one of applications, </a:t>
            </a:r>
            <a:r>
              <a:rPr lang="en-US" altLang="ko-KR" baseline="0" dirty="0"/>
              <a:t>NMSC will provide satellite based drought information based on Vegetation Health Index to KMA’s drought information system.</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baseline="0" dirty="0"/>
              <a:t>For doing this, optimal weight of VHI and TCI is being investigated considering vegetation types and seasonal variation.</a:t>
            </a:r>
            <a:endParaRPr lang="ko-KR" altLang="en-US" dirty="0"/>
          </a:p>
          <a:p>
            <a:r>
              <a:rPr lang="en-US" altLang="ko-KR" dirty="0"/>
              <a:t>*</a:t>
            </a:r>
            <a:r>
              <a:rPr lang="ko-KR" altLang="en-US" dirty="0"/>
              <a:t>토양수분과 </a:t>
            </a:r>
            <a:r>
              <a:rPr lang="en-US" altLang="ko-KR" dirty="0"/>
              <a:t>modified NDVI</a:t>
            </a:r>
            <a:r>
              <a:rPr lang="ko-KR" altLang="en-US" dirty="0"/>
              <a:t>로 계산</a:t>
            </a:r>
            <a:r>
              <a:rPr lang="en-US" altLang="ko-KR" dirty="0"/>
              <a:t>(from MODIS)</a:t>
            </a:r>
          </a:p>
          <a:p>
            <a:pPr marL="0" marR="0" indent="0" algn="l" defTabSz="457200" rtl="0" eaLnBrk="1" fontAlgn="auto" latinLnBrk="0" hangingPunct="1">
              <a:lnSpc>
                <a:spcPct val="125000"/>
              </a:lnSpc>
              <a:spcBef>
                <a:spcPts val="0"/>
              </a:spcBef>
              <a:spcAft>
                <a:spcPts val="0"/>
              </a:spcAft>
              <a:buClrTx/>
              <a:buSzTx/>
              <a:buFontTx/>
              <a:buNone/>
              <a:tabLst/>
              <a:defRPr/>
            </a:pPr>
            <a:r>
              <a:rPr lang="en-US" altLang="ko-KR" dirty="0"/>
              <a:t>For</a:t>
            </a:r>
            <a:r>
              <a:rPr lang="en-US" altLang="ko-KR" baseline="0" dirty="0"/>
              <a:t> the real-time flood monitoring, we will use high-resolution false color composite, refractive indices, vegetation indices and soil moisture, as well as GK-2A RGB images.</a:t>
            </a:r>
          </a:p>
        </p:txBody>
      </p:sp>
    </p:spTree>
    <p:extLst>
      <p:ext uri="{BB962C8B-B14F-4D97-AF65-F5344CB8AC3E}">
        <p14:creationId xmlns:p14="http://schemas.microsoft.com/office/powerpoint/2010/main" val="2844292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ko-KR" b="0" dirty="0">
                <a:solidFill>
                  <a:schemeClr val="bg1"/>
                </a:solidFill>
              </a:rPr>
              <a:t>Next item is Evapotranspiration</a:t>
            </a:r>
            <a:r>
              <a:rPr lang="en-GB" altLang="ko-KR" b="0" baseline="0" dirty="0">
                <a:solidFill>
                  <a:schemeClr val="bg1"/>
                </a:solidFill>
              </a:rPr>
              <a:t> which is important factor for climate monitoring and hydrology as well.</a:t>
            </a:r>
            <a:r>
              <a:rPr lang="en-GB" altLang="ko-KR" b="0" dirty="0">
                <a:solidFill>
                  <a:schemeClr val="bg1"/>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ko-KR" b="0" baseline="0" dirty="0">
                <a:solidFill>
                  <a:schemeClr val="bg1"/>
                </a:solidFill>
              </a:rPr>
              <a:t>We are adopting the normal method which calculate evapotranspiration by difference between </a:t>
            </a:r>
            <a:r>
              <a:rPr lang="en-US" altLang="ko-KR" b="0" baseline="0" dirty="0">
                <a:solidFill>
                  <a:schemeClr val="bg1"/>
                </a:solidFill>
              </a:rPr>
              <a:t>Net radiation flux(</a:t>
            </a:r>
            <a:r>
              <a:rPr lang="en-US" altLang="ko-KR" b="0" baseline="0" dirty="0" err="1">
                <a:solidFill>
                  <a:schemeClr val="bg1"/>
                </a:solidFill>
              </a:rPr>
              <a:t>Rn</a:t>
            </a:r>
            <a:r>
              <a:rPr lang="en-US" altLang="ko-KR" b="0" baseline="0" dirty="0">
                <a:solidFill>
                  <a:schemeClr val="bg1"/>
                </a:solidFill>
              </a:rPr>
              <a:t>) </a:t>
            </a:r>
            <a:r>
              <a:rPr lang="en-GB" altLang="ko-KR" b="0" baseline="0" dirty="0">
                <a:solidFill>
                  <a:schemeClr val="bg1"/>
                </a:solidFill>
              </a:rPr>
              <a:t>and  Sensible heat(H) and generate daily, weekly and annual outputs.</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ko-KR" b="0" baseline="0" dirty="0">
                <a:solidFill>
                  <a:schemeClr val="bg1"/>
                </a:solidFill>
              </a:rPr>
              <a:t>We will keep trying to improve the evapotranspiration product algorithm.</a:t>
            </a:r>
          </a:p>
          <a:p>
            <a:endParaRPr lang="ko-KR" altLang="en-US" dirty="0"/>
          </a:p>
        </p:txBody>
      </p:sp>
    </p:spTree>
    <p:extLst>
      <p:ext uri="{BB962C8B-B14F-4D97-AF65-F5344CB8AC3E}">
        <p14:creationId xmlns:p14="http://schemas.microsoft.com/office/powerpoint/2010/main" val="4004570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altLang="ko-KR" sz="1200" kern="1200" dirty="0">
                <a:solidFill>
                  <a:schemeClr val="tx1"/>
                </a:solidFill>
                <a:effectLst/>
                <a:latin typeface="+mn-lt"/>
                <a:ea typeface="+mn-ea"/>
                <a:cs typeface="+mn-cs"/>
              </a:rPr>
              <a:t>Finally</a:t>
            </a:r>
            <a:r>
              <a:rPr lang="en-GB" altLang="ko-KR" sz="1200" kern="1200" baseline="0" dirty="0">
                <a:solidFill>
                  <a:schemeClr val="tx1"/>
                </a:solidFill>
                <a:effectLst/>
                <a:latin typeface="+mn-lt"/>
                <a:ea typeface="+mn-ea"/>
                <a:cs typeface="+mn-cs"/>
              </a:rPr>
              <a:t>, I’d like to talk about the ECVs related activities. We have been carrying out research to</a:t>
            </a:r>
            <a:r>
              <a:rPr lang="en-GB" altLang="ko-KR" sz="1200" kern="1200" dirty="0">
                <a:solidFill>
                  <a:schemeClr val="tx1"/>
                </a:solidFill>
                <a:effectLst/>
                <a:latin typeface="+mn-lt"/>
                <a:ea typeface="+mn-ea"/>
                <a:cs typeface="+mn-cs"/>
              </a:rPr>
              <a:t> produce a satellite-based Essential Climate Variables (ECVs)</a:t>
            </a:r>
            <a:r>
              <a:rPr lang="en-GB" altLang="ko-KR" sz="1200" kern="1200" baseline="0" dirty="0">
                <a:solidFill>
                  <a:schemeClr val="tx1"/>
                </a:solidFill>
                <a:effectLst/>
                <a:latin typeface="+mn-lt"/>
                <a:ea typeface="+mn-ea"/>
                <a:cs typeface="+mn-cs"/>
              </a:rPr>
              <a:t> since 2011. The research have contents of </a:t>
            </a:r>
            <a:r>
              <a:rPr lang="en-US" altLang="ko-KR" sz="1600" dirty="0">
                <a:latin typeface="Arial" pitchFamily="34" charset="0"/>
                <a:ea typeface="Tahoma" pitchFamily="34" charset="0"/>
                <a:cs typeface="Arial" pitchFamily="34" charset="0"/>
              </a:rPr>
              <a:t>International trend analysis, COMS-based ECVs definition, and selection variables in the second step.</a:t>
            </a:r>
          </a:p>
          <a:p>
            <a:pPr marL="0" marR="0" lvl="2" indent="0" algn="l" defTabSz="914400" rtl="0" eaLnBrk="1" fontAlgn="auto" latinLnBrk="0" hangingPunct="1">
              <a:lnSpc>
                <a:spcPct val="100000"/>
              </a:lnSpc>
              <a:spcBef>
                <a:spcPts val="0"/>
              </a:spcBef>
              <a:spcAft>
                <a:spcPts val="0"/>
              </a:spcAft>
              <a:buClrTx/>
              <a:buSzTx/>
              <a:buFontTx/>
              <a:buNone/>
              <a:tabLst/>
              <a:defRPr/>
            </a:pPr>
            <a:r>
              <a:rPr lang="en-US" altLang="ko-KR" sz="1600" dirty="0">
                <a:latin typeface="Arial" pitchFamily="34" charset="0"/>
                <a:ea typeface="Tahoma" pitchFamily="34" charset="0"/>
                <a:cs typeface="Arial" pitchFamily="34" charset="0"/>
              </a:rPr>
              <a:t>We also</a:t>
            </a:r>
            <a:r>
              <a:rPr lang="en-US" altLang="ko-KR" sz="1600" baseline="0" dirty="0">
                <a:latin typeface="Arial" pitchFamily="34" charset="0"/>
                <a:ea typeface="Tahoma" pitchFamily="34" charset="0"/>
                <a:cs typeface="Arial" pitchFamily="34" charset="0"/>
              </a:rPr>
              <a:t> produce COMS level 2 data for ECVs and we also establishing ECVs integrated system for generating consistent long-term data.</a:t>
            </a:r>
            <a:endParaRPr lang="en-US" altLang="ko-KR" sz="1600" spc="-100" baseline="0" dirty="0">
              <a:latin typeface="Arial" pitchFamily="34" charset="0"/>
              <a:ea typeface="Tahoma" pitchFamily="34" charset="0"/>
              <a:cs typeface="Arial" pitchFamily="34" charset="0"/>
            </a:endParaRPr>
          </a:p>
          <a:p>
            <a:endParaRPr lang="en-US" altLang="ko-KR" dirty="0"/>
          </a:p>
          <a:p>
            <a:r>
              <a:rPr lang="en-US" altLang="ko-KR" dirty="0"/>
              <a:t>*INS: Insolation/ OLR: outgoing </a:t>
            </a:r>
            <a:r>
              <a:rPr lang="en-US" altLang="ko-KR" dirty="0" err="1"/>
              <a:t>longwave</a:t>
            </a:r>
            <a:r>
              <a:rPr lang="en-US" altLang="ko-KR" dirty="0"/>
              <a:t> radiation</a:t>
            </a:r>
            <a:endParaRPr lang="ko-KR" altLang="en-US" dirty="0"/>
          </a:p>
          <a:p>
            <a:endParaRPr lang="ko-KR" altLang="en-US" dirty="0"/>
          </a:p>
        </p:txBody>
      </p:sp>
    </p:spTree>
    <p:extLst>
      <p:ext uri="{BB962C8B-B14F-4D97-AF65-F5344CB8AC3E}">
        <p14:creationId xmlns:p14="http://schemas.microsoft.com/office/powerpoint/2010/main" val="1300748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order to</a:t>
            </a:r>
            <a:r>
              <a:rPr lang="en-US" altLang="ko-KR" baseline="0" dirty="0"/>
              <a:t> expand earth observation sustainably, </a:t>
            </a:r>
            <a:r>
              <a:rPr lang="en-US" altLang="ko-KR" dirty="0"/>
              <a:t>Currently,</a:t>
            </a:r>
            <a:r>
              <a:rPr lang="en-US" altLang="ko-KR" baseline="0" dirty="0"/>
              <a:t> </a:t>
            </a:r>
            <a:r>
              <a:rPr lang="en-US" altLang="ko-KR" dirty="0"/>
              <a:t>KMA</a:t>
            </a:r>
            <a:r>
              <a:rPr lang="en-US" altLang="ko-KR" baseline="0" dirty="0"/>
              <a:t> makes a plan to launch</a:t>
            </a:r>
            <a:endParaRPr lang="en-US" altLang="ko-KR" sz="24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90329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just" defTabSz="457200" eaLnBrk="1" fontAlgn="auto" latinLnBrk="0" hangingPunct="1">
              <a:lnSpc>
                <a:spcPct val="125000"/>
              </a:lnSpc>
              <a:spcBef>
                <a:spcPts val="0"/>
              </a:spcBef>
              <a:spcAft>
                <a:spcPts val="0"/>
              </a:spcAft>
              <a:buClrTx/>
              <a:buSzTx/>
              <a:buFontTx/>
              <a:buNone/>
              <a:tabLst/>
              <a:defRPr/>
            </a:pPr>
            <a:r>
              <a:rPr lang="en-US" altLang="ko-KR" sz="2400" dirty="0"/>
              <a:t>Now KMA in coordination with other government organization is under Phase 0 to design meteorological mission on LEO orbit using CAS 500 platform. </a:t>
            </a:r>
          </a:p>
          <a:p>
            <a:pPr marL="0" marR="0" indent="0" algn="just" defTabSz="457200" eaLnBrk="1" fontAlgn="auto" latinLnBrk="0" hangingPunct="1">
              <a:lnSpc>
                <a:spcPct val="125000"/>
              </a:lnSpc>
              <a:spcBef>
                <a:spcPts val="0"/>
              </a:spcBef>
              <a:spcAft>
                <a:spcPts val="0"/>
              </a:spcAft>
              <a:buClrTx/>
              <a:buSzTx/>
              <a:buFontTx/>
              <a:buNone/>
              <a:tabLst/>
              <a:defRPr/>
            </a:pPr>
            <a:r>
              <a:rPr lang="en-US" altLang="ko-KR" sz="2400" u="sng" dirty="0">
                <a:solidFill>
                  <a:srgbClr val="FF0000"/>
                </a:solidFill>
                <a:effectLst>
                  <a:outerShdw blurRad="38100" dist="38100" dir="2700000" algn="tl">
                    <a:srgbClr val="000000">
                      <a:alpha val="43137"/>
                    </a:srgbClr>
                  </a:outerShdw>
                </a:effectLst>
              </a:rPr>
              <a:t>We also discuss about adopting MW sounder for LEO</a:t>
            </a:r>
            <a:r>
              <a:rPr lang="en-US" altLang="ko-KR" sz="2400" u="sng" baseline="0" dirty="0">
                <a:solidFill>
                  <a:srgbClr val="FF0000"/>
                </a:solidFill>
                <a:effectLst>
                  <a:outerShdw blurRad="38100" dist="38100" dir="2700000" algn="tl">
                    <a:srgbClr val="000000">
                      <a:alpha val="43137"/>
                    </a:srgbClr>
                  </a:outerShdw>
                </a:effectLst>
              </a:rPr>
              <a:t> sensor.</a:t>
            </a:r>
            <a:endParaRPr lang="ko-KR" altLang="en-US" sz="2400" u="sng" dirty="0">
              <a:solidFill>
                <a:srgbClr val="FF0000"/>
              </a:solidFill>
              <a:effectLst>
                <a:outerShdw blurRad="38100" dist="38100" dir="2700000" algn="tl">
                  <a:srgbClr val="000000">
                    <a:alpha val="43137"/>
                  </a:srgbClr>
                </a:outerShdw>
              </a:effectLst>
            </a:endParaRPr>
          </a:p>
          <a:p>
            <a:endParaRPr lang="ko-KR" altLang="en-US" dirty="0"/>
          </a:p>
          <a:p>
            <a:endParaRPr lang="ko-KR" altLang="en-US" dirty="0"/>
          </a:p>
        </p:txBody>
      </p:sp>
    </p:spTree>
    <p:extLst>
      <p:ext uri="{BB962C8B-B14F-4D97-AF65-F5344CB8AC3E}">
        <p14:creationId xmlns:p14="http://schemas.microsoft.com/office/powerpoint/2010/main" val="106780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vl="0" algn="just">
              <a:lnSpc>
                <a:spcPct val="150000"/>
              </a:lnSpc>
            </a:pPr>
            <a:r>
              <a:rPr lang="en-US" altLang="ko-KR" sz="2400" b="0" dirty="0">
                <a:solidFill>
                  <a:prstClr val="black"/>
                </a:solidFill>
                <a:latin typeface="+mn-lt"/>
                <a:ea typeface="HY신명조" pitchFamily="18" charset="-127"/>
                <a:cs typeface="+mn-cs"/>
                <a:sym typeface="Avenir Roman"/>
              </a:rPr>
              <a:t>In parallel with GEO-KOMPSAT program, KMA has plan to launch a LEO meteorological</a:t>
            </a:r>
            <a:r>
              <a:rPr lang="en-US" altLang="ko-KR" sz="2400" b="0" baseline="0" dirty="0">
                <a:solidFill>
                  <a:prstClr val="black"/>
                </a:solidFill>
                <a:latin typeface="+mn-lt"/>
                <a:ea typeface="HY신명조" pitchFamily="18" charset="-127"/>
                <a:cs typeface="+mn-cs"/>
                <a:sym typeface="Avenir Roman"/>
              </a:rPr>
              <a:t> </a:t>
            </a:r>
            <a:r>
              <a:rPr lang="en-US" altLang="ko-KR" sz="2400" b="0" dirty="0">
                <a:solidFill>
                  <a:prstClr val="black"/>
                </a:solidFill>
                <a:latin typeface="+mn-lt"/>
                <a:ea typeface="HY신명조" pitchFamily="18" charset="-127"/>
                <a:cs typeface="+mn-cs"/>
                <a:sym typeface="Avenir Roman"/>
              </a:rPr>
              <a:t>satellite program. </a:t>
            </a:r>
          </a:p>
          <a:p>
            <a:pPr lvl="0" algn="just">
              <a:lnSpc>
                <a:spcPct val="150000"/>
              </a:lnSpc>
            </a:pPr>
            <a:endParaRPr lang="en-US" altLang="ko-KR" sz="2400" b="0" dirty="0">
              <a:solidFill>
                <a:prstClr val="black"/>
              </a:solidFill>
              <a:latin typeface="+mn-lt"/>
              <a:ea typeface="HY신명조" pitchFamily="18" charset="-127"/>
              <a:cs typeface="+mn-cs"/>
              <a:sym typeface="Avenir Roman"/>
            </a:endParaRPr>
          </a:p>
          <a:p>
            <a:pPr lvl="0" algn="just">
              <a:lnSpc>
                <a:spcPct val="150000"/>
              </a:lnSpc>
            </a:pPr>
            <a:r>
              <a:rPr lang="en-US" altLang="ko-KR" sz="2400" b="0" dirty="0">
                <a:solidFill>
                  <a:prstClr val="black"/>
                </a:solidFill>
                <a:latin typeface="+mn-lt"/>
                <a:ea typeface="HY신명조" pitchFamily="18" charset="-127"/>
                <a:cs typeface="+mn-cs"/>
                <a:sym typeface="Avenir Roman"/>
              </a:rPr>
              <a:t>1</a:t>
            </a:r>
            <a:r>
              <a:rPr lang="en-US" altLang="ko-KR" sz="2400" b="0" baseline="30000" dirty="0">
                <a:solidFill>
                  <a:prstClr val="black"/>
                </a:solidFill>
                <a:latin typeface="+mn-lt"/>
                <a:ea typeface="HY신명조" pitchFamily="18" charset="-127"/>
                <a:cs typeface="+mn-cs"/>
                <a:sym typeface="Avenir Roman"/>
              </a:rPr>
              <a:t>st</a:t>
            </a:r>
            <a:r>
              <a:rPr lang="en-US" altLang="ko-KR" sz="2400" b="0" dirty="0">
                <a:solidFill>
                  <a:prstClr val="black"/>
                </a:solidFill>
                <a:latin typeface="+mn-lt"/>
                <a:ea typeface="HY신명조" pitchFamily="18" charset="-127"/>
                <a:cs typeface="+mn-cs"/>
                <a:sym typeface="Avenir Roman"/>
              </a:rPr>
              <a:t> phase of the</a:t>
            </a:r>
            <a:r>
              <a:rPr lang="en-US" altLang="ko-KR" sz="2400" b="0" baseline="0" dirty="0">
                <a:solidFill>
                  <a:prstClr val="black"/>
                </a:solidFill>
                <a:latin typeface="+mn-lt"/>
                <a:ea typeface="HY신명조" pitchFamily="18" charset="-127"/>
                <a:cs typeface="+mn-cs"/>
                <a:sym typeface="Avenir Roman"/>
              </a:rPr>
              <a:t> Korean CAS-500 LEO</a:t>
            </a:r>
            <a:r>
              <a:rPr lang="en-US" altLang="ko-KR" sz="2400" b="0" dirty="0">
                <a:solidFill>
                  <a:prstClr val="black"/>
                </a:solidFill>
                <a:latin typeface="+mn-lt"/>
                <a:ea typeface="HY신명조" pitchFamily="18" charset="-127"/>
                <a:cs typeface="+mn-cs"/>
                <a:sym typeface="Avenir Roman"/>
              </a:rPr>
              <a:t> program started on this year. </a:t>
            </a:r>
          </a:p>
          <a:p>
            <a:pPr lvl="0" algn="just">
              <a:lnSpc>
                <a:spcPct val="150000"/>
              </a:lnSpc>
            </a:pPr>
            <a:r>
              <a:rPr lang="en-US" altLang="ko-KR" sz="2400" b="0" dirty="0">
                <a:solidFill>
                  <a:prstClr val="black"/>
                </a:solidFill>
                <a:latin typeface="+mn-lt"/>
                <a:ea typeface="HY신명조" pitchFamily="18" charset="-127"/>
                <a:cs typeface="+mn-cs"/>
                <a:sym typeface="Avenir Roman"/>
              </a:rPr>
              <a:t>And Korea</a:t>
            </a:r>
            <a:r>
              <a:rPr lang="en-US" altLang="ko-KR" sz="2400" b="0" baseline="0" dirty="0">
                <a:solidFill>
                  <a:prstClr val="black"/>
                </a:solidFill>
                <a:latin typeface="+mn-lt"/>
                <a:ea typeface="HY신명조" pitchFamily="18" charset="-127"/>
                <a:cs typeface="+mn-cs"/>
                <a:sym typeface="Avenir Roman"/>
              </a:rPr>
              <a:t> government is preparing for </a:t>
            </a:r>
            <a:r>
              <a:rPr lang="en-US" altLang="ko-KR" sz="2400" b="0" dirty="0">
                <a:solidFill>
                  <a:prstClr val="black"/>
                </a:solidFill>
                <a:latin typeface="+mn-lt"/>
                <a:ea typeface="HY신명조" pitchFamily="18" charset="-127"/>
                <a:cs typeface="+mn-cs"/>
                <a:sym typeface="Avenir Roman"/>
              </a:rPr>
              <a:t>the feasibility study of 2</a:t>
            </a:r>
            <a:r>
              <a:rPr lang="en-US" altLang="ko-KR" sz="2400" b="0" baseline="30000" dirty="0">
                <a:solidFill>
                  <a:prstClr val="black"/>
                </a:solidFill>
                <a:latin typeface="+mn-lt"/>
                <a:ea typeface="HY신명조" pitchFamily="18" charset="-127"/>
                <a:cs typeface="+mn-cs"/>
                <a:sym typeface="Avenir Roman"/>
              </a:rPr>
              <a:t>nd</a:t>
            </a:r>
            <a:r>
              <a:rPr lang="en-US" altLang="ko-KR" sz="2400" b="0" dirty="0">
                <a:solidFill>
                  <a:prstClr val="black"/>
                </a:solidFill>
                <a:latin typeface="+mn-lt"/>
                <a:ea typeface="HY신명조" pitchFamily="18" charset="-127"/>
                <a:cs typeface="+mn-cs"/>
                <a:sym typeface="Avenir Roman"/>
              </a:rPr>
              <a:t> phase of this program in</a:t>
            </a:r>
            <a:r>
              <a:rPr lang="en-US" altLang="ko-KR" sz="2400" b="0" baseline="0" dirty="0">
                <a:solidFill>
                  <a:prstClr val="black"/>
                </a:solidFill>
                <a:latin typeface="+mn-lt"/>
                <a:ea typeface="HY신명조" pitchFamily="18" charset="-127"/>
                <a:cs typeface="+mn-cs"/>
                <a:sym typeface="Avenir Roman"/>
              </a:rPr>
              <a:t> this year</a:t>
            </a:r>
            <a:r>
              <a:rPr lang="en-US" altLang="ko-KR" sz="2400" b="0" dirty="0">
                <a:solidFill>
                  <a:prstClr val="black"/>
                </a:solidFill>
                <a:latin typeface="+mn-lt"/>
                <a:ea typeface="HY신명조" pitchFamily="18" charset="-127"/>
                <a:cs typeface="+mn-cs"/>
                <a:sym typeface="Avenir Roman"/>
              </a:rPr>
              <a:t>. </a:t>
            </a:r>
          </a:p>
          <a:p>
            <a:pPr lvl="0" algn="just">
              <a:lnSpc>
                <a:spcPct val="150000"/>
              </a:lnSpc>
            </a:pPr>
            <a:r>
              <a:rPr lang="en-US" altLang="ko-KR" sz="2400" b="0" dirty="0">
                <a:solidFill>
                  <a:prstClr val="black"/>
                </a:solidFill>
                <a:latin typeface="+mn-lt"/>
                <a:ea typeface="HY신명조" pitchFamily="18" charset="-127"/>
                <a:cs typeface="+mn-cs"/>
                <a:sym typeface="Avenir Roman"/>
              </a:rPr>
              <a:t>The KMA’s meteorological mission will be the part of this 2</a:t>
            </a:r>
            <a:r>
              <a:rPr lang="en-US" altLang="ko-KR" sz="2400" b="0" baseline="30000" dirty="0">
                <a:solidFill>
                  <a:prstClr val="black"/>
                </a:solidFill>
                <a:latin typeface="+mn-lt"/>
                <a:ea typeface="HY신명조" pitchFamily="18" charset="-127"/>
                <a:cs typeface="+mn-cs"/>
                <a:sym typeface="Avenir Roman"/>
              </a:rPr>
              <a:t>nd</a:t>
            </a:r>
            <a:r>
              <a:rPr lang="en-US" altLang="ko-KR" sz="2400" b="0" dirty="0">
                <a:solidFill>
                  <a:prstClr val="black"/>
                </a:solidFill>
                <a:latin typeface="+mn-lt"/>
                <a:ea typeface="HY신명조" pitchFamily="18" charset="-127"/>
                <a:cs typeface="+mn-cs"/>
                <a:sym typeface="Avenir Roman"/>
              </a:rPr>
              <a:t> phase of LEO satellite program. </a:t>
            </a:r>
          </a:p>
          <a:p>
            <a:pPr lvl="0" algn="just">
              <a:lnSpc>
                <a:spcPct val="150000"/>
              </a:lnSpc>
            </a:pPr>
            <a:r>
              <a:rPr lang="en-US" altLang="ko-KR" sz="2400" b="0" dirty="0">
                <a:solidFill>
                  <a:prstClr val="black"/>
                </a:solidFill>
                <a:latin typeface="+mn-lt"/>
                <a:ea typeface="HY신명조" pitchFamily="18" charset="-127"/>
                <a:cs typeface="+mn-cs"/>
                <a:sym typeface="Avenir Roman"/>
              </a:rPr>
              <a:t>The progress has been delayed a little bit as KMA reported last year, but KMA tries to keep the launch in 2022.</a:t>
            </a:r>
            <a:endParaRPr lang="ko-KR" altLang="en-US" sz="2400" b="0" dirty="0">
              <a:solidFill>
                <a:srgbClr val="FF0000"/>
              </a:solidFill>
              <a:latin typeface="+mn-lt"/>
              <a:ea typeface="Arial Unicode MS" pitchFamily="50" charset="-127"/>
              <a:cs typeface="+mn-cs"/>
              <a:sym typeface="Avenir Roman"/>
            </a:endParaRPr>
          </a:p>
          <a:p>
            <a:endParaRPr lang="ko-KR" altLang="en-US" sz="2400" b="0" dirty="0">
              <a:latin typeface="+mn-lt"/>
              <a:ea typeface="+mn-ea"/>
              <a:cs typeface="+mn-cs"/>
              <a:sym typeface="Avenir Roman"/>
            </a:endParaRPr>
          </a:p>
          <a:p>
            <a:endParaRPr lang="ko-KR" altLang="en-US" dirty="0"/>
          </a:p>
        </p:txBody>
      </p:sp>
    </p:spTree>
    <p:extLst>
      <p:ext uri="{BB962C8B-B14F-4D97-AF65-F5344CB8AC3E}">
        <p14:creationId xmlns:p14="http://schemas.microsoft.com/office/powerpoint/2010/main" val="1696839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4122374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2400" b="0" i="0" u="none" strike="noStrike" kern="1200" baseline="0" dirty="0">
                <a:solidFill>
                  <a:schemeClr val="tx1"/>
                </a:solidFill>
                <a:latin typeface="+mn-lt"/>
                <a:ea typeface="+mn-ea"/>
                <a:cs typeface="+mn-cs"/>
              </a:rPr>
              <a:t>Ministry of Environment (ME), Korea, is developing the Geostationary Environmental Monitoring Spectrometer (GEMS) for atmospheric composition measurements in the Asia-Pacific region. </a:t>
            </a:r>
          </a:p>
          <a:p>
            <a:endParaRPr lang="en-US" altLang="ko-KR" sz="2400" b="0" i="0" u="none" strike="noStrike" kern="1200" baseline="0" dirty="0">
              <a:solidFill>
                <a:schemeClr val="tx1"/>
              </a:solidFill>
              <a:latin typeface="+mn-lt"/>
              <a:ea typeface="+mn-ea"/>
              <a:cs typeface="+mn-cs"/>
            </a:endParaRPr>
          </a:p>
          <a:p>
            <a:endParaRPr lang="ko-KR" altLang="en-US" dirty="0"/>
          </a:p>
        </p:txBody>
      </p:sp>
    </p:spTree>
    <p:extLst>
      <p:ext uri="{BB962C8B-B14F-4D97-AF65-F5344CB8AC3E}">
        <p14:creationId xmlns:p14="http://schemas.microsoft.com/office/powerpoint/2010/main" val="4124349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ko-KR" altLang="en-US" dirty="0"/>
              <a:t>황사탐지 </a:t>
            </a:r>
            <a:r>
              <a:rPr lang="en-US" altLang="ko-KR" dirty="0"/>
              <a:t>: BTD(11-12)</a:t>
            </a:r>
            <a:r>
              <a:rPr lang="en-US" altLang="ko-KR" baseline="0" dirty="0"/>
              <a:t> – BTV &lt; -0.5 </a:t>
            </a:r>
            <a:r>
              <a:rPr lang="ko-KR" altLang="en-US" baseline="0" dirty="0"/>
              <a:t>이하 일 때 황사로 탐지</a:t>
            </a:r>
            <a:endParaRPr lang="en-US" altLang="ko-KR" baseline="0" dirty="0"/>
          </a:p>
          <a:p>
            <a:pPr marL="0" indent="0">
              <a:buFontTx/>
              <a:buNone/>
            </a:pPr>
            <a:r>
              <a:rPr lang="en-US" altLang="ko-KR" baseline="0" dirty="0"/>
              <a:t>    BTV</a:t>
            </a:r>
            <a:r>
              <a:rPr lang="ko-KR" altLang="en-US" baseline="0" dirty="0"/>
              <a:t>는 황사가 발생하지 않을 때의 </a:t>
            </a:r>
            <a:r>
              <a:rPr lang="ko-KR" altLang="en-US" baseline="0" dirty="0" err="1"/>
              <a:t>배경장값을</a:t>
            </a:r>
            <a:r>
              <a:rPr lang="ko-KR" altLang="en-US" baseline="0" dirty="0"/>
              <a:t> 의미함</a:t>
            </a:r>
            <a:r>
              <a:rPr lang="en-US" altLang="ko-KR" baseline="0" dirty="0"/>
              <a:t>.     </a:t>
            </a:r>
            <a:r>
              <a:rPr lang="ko-KR" altLang="en-US" baseline="0" dirty="0"/>
              <a:t> </a:t>
            </a:r>
            <a:endParaRPr lang="en-US" altLang="ko-KR" baseline="0" dirty="0"/>
          </a:p>
          <a:p>
            <a:r>
              <a:rPr lang="ko-KR" altLang="en-US" baseline="0" dirty="0"/>
              <a:t> </a:t>
            </a:r>
            <a:endParaRPr lang="en-US" altLang="ko-KR" dirty="0"/>
          </a:p>
          <a:p>
            <a:r>
              <a:rPr lang="en-US" altLang="ko-KR" dirty="0"/>
              <a:t>- </a:t>
            </a:r>
            <a:r>
              <a:rPr lang="ko-KR" altLang="en-US" dirty="0"/>
              <a:t>개선사항 </a:t>
            </a:r>
            <a:r>
              <a:rPr lang="en-US" altLang="ko-KR" dirty="0"/>
              <a:t>: </a:t>
            </a:r>
            <a:r>
              <a:rPr lang="ko-KR" altLang="en-US" dirty="0"/>
              <a:t>황사탐지 배경장</a:t>
            </a:r>
            <a:r>
              <a:rPr lang="en-US" altLang="ko-KR" dirty="0"/>
              <a:t>(BTV)</a:t>
            </a:r>
            <a:r>
              <a:rPr lang="ko-KR" altLang="en-US" dirty="0"/>
              <a:t> 개선</a:t>
            </a:r>
            <a:endParaRPr lang="en-US" altLang="ko-KR" dirty="0"/>
          </a:p>
          <a:p>
            <a:endParaRPr lang="en-US" altLang="ko-KR" dirty="0"/>
          </a:p>
          <a:p>
            <a:r>
              <a:rPr lang="ko-KR" altLang="en-US" dirty="0"/>
              <a:t>   </a:t>
            </a:r>
            <a:r>
              <a:rPr lang="en-US" altLang="ko-KR" dirty="0"/>
              <a:t>o.</a:t>
            </a:r>
            <a:r>
              <a:rPr lang="en-US" altLang="ko-KR" baseline="0" dirty="0"/>
              <a:t> </a:t>
            </a:r>
            <a:r>
              <a:rPr lang="ko-KR" altLang="en-US" dirty="0"/>
              <a:t>기존 </a:t>
            </a:r>
            <a:r>
              <a:rPr lang="en-US" altLang="ko-KR" dirty="0"/>
              <a:t>: 2011</a:t>
            </a:r>
            <a:r>
              <a:rPr lang="ko-KR" altLang="en-US" dirty="0"/>
              <a:t>년 </a:t>
            </a:r>
            <a:r>
              <a:rPr lang="en-US" altLang="ko-KR" dirty="0"/>
              <a:t>4</a:t>
            </a:r>
            <a:r>
              <a:rPr lang="ko-KR" altLang="en-US" dirty="0"/>
              <a:t>월 </a:t>
            </a:r>
            <a:r>
              <a:rPr lang="ko-KR" altLang="en-US" dirty="0" err="1"/>
              <a:t>한달의</a:t>
            </a:r>
            <a:r>
              <a:rPr lang="ko-KR" altLang="en-US" dirty="0"/>
              <a:t> 자료를 이용하여 </a:t>
            </a:r>
            <a:r>
              <a:rPr lang="en-US" altLang="ko-KR" dirty="0"/>
              <a:t>BTV</a:t>
            </a:r>
            <a:r>
              <a:rPr lang="en-US" altLang="ko-KR" baseline="0" dirty="0"/>
              <a:t> </a:t>
            </a:r>
            <a:r>
              <a:rPr lang="ko-KR" altLang="en-US" baseline="0" dirty="0"/>
              <a:t>생산</a:t>
            </a:r>
            <a:r>
              <a:rPr lang="en-US" altLang="ko-KR" baseline="0" dirty="0"/>
              <a:t>, </a:t>
            </a:r>
            <a:r>
              <a:rPr lang="ko-KR" altLang="en-US" baseline="0" dirty="0"/>
              <a:t>모든 계절에 적용</a:t>
            </a:r>
            <a:endParaRPr lang="en-US" altLang="ko-KR" baseline="0" dirty="0"/>
          </a:p>
          <a:p>
            <a:r>
              <a:rPr lang="en-US" altLang="ko-KR" baseline="0" dirty="0"/>
              <a:t>   o. </a:t>
            </a:r>
            <a:r>
              <a:rPr lang="ko-KR" altLang="en-US" baseline="0" dirty="0"/>
              <a:t>문제점 </a:t>
            </a:r>
            <a:r>
              <a:rPr lang="en-US" altLang="ko-KR" baseline="0" dirty="0"/>
              <a:t>: </a:t>
            </a:r>
            <a:r>
              <a:rPr lang="ko-KR" altLang="en-US" baseline="0" dirty="0"/>
              <a:t>중국 내륙 황사 발원지부근 </a:t>
            </a:r>
            <a:r>
              <a:rPr lang="ko-KR" altLang="en-US" baseline="0" dirty="0" err="1"/>
              <a:t>오탐지</a:t>
            </a:r>
            <a:r>
              <a:rPr lang="ko-KR" altLang="en-US" baseline="0" dirty="0"/>
              <a:t> 및 과대탐지 발생 </a:t>
            </a:r>
            <a:endParaRPr lang="en-US" altLang="ko-KR" baseline="0" dirty="0"/>
          </a:p>
          <a:p>
            <a:r>
              <a:rPr lang="en-US" altLang="ko-KR" baseline="0" dirty="0"/>
              <a:t>   </a:t>
            </a:r>
          </a:p>
          <a:p>
            <a:r>
              <a:rPr lang="en-US" altLang="ko-KR" baseline="0" dirty="0"/>
              <a:t>   o. </a:t>
            </a:r>
            <a:r>
              <a:rPr lang="ko-KR" altLang="en-US" baseline="0" dirty="0"/>
              <a:t>방향 </a:t>
            </a:r>
            <a:r>
              <a:rPr lang="en-US" altLang="ko-KR" baseline="0" dirty="0"/>
              <a:t>: </a:t>
            </a:r>
            <a:r>
              <a:rPr lang="ko-KR" altLang="en-US" baseline="0" dirty="0"/>
              <a:t>매 시간 </a:t>
            </a:r>
            <a:r>
              <a:rPr lang="ko-KR" altLang="en-US" baseline="0" dirty="0" err="1"/>
              <a:t>탐지시</a:t>
            </a:r>
            <a:r>
              <a:rPr lang="ko-KR" altLang="en-US" baseline="0" dirty="0"/>
              <a:t> </a:t>
            </a:r>
            <a:r>
              <a:rPr lang="en-US" altLang="ko-KR" baseline="0" dirty="0"/>
              <a:t>15</a:t>
            </a:r>
            <a:r>
              <a:rPr lang="ko-KR" altLang="en-US" baseline="0" dirty="0"/>
              <a:t>일 동안의 자료를 이용하여 </a:t>
            </a:r>
            <a:r>
              <a:rPr lang="en-US" altLang="ko-KR" baseline="0" dirty="0"/>
              <a:t>BTV </a:t>
            </a:r>
            <a:r>
              <a:rPr lang="ko-KR" altLang="en-US" baseline="0" dirty="0"/>
              <a:t>생산</a:t>
            </a:r>
            <a:r>
              <a:rPr lang="en-US" altLang="ko-KR" baseline="0" dirty="0"/>
              <a:t>, </a:t>
            </a:r>
            <a:r>
              <a:rPr lang="ko-KR" altLang="en-US" baseline="0" dirty="0"/>
              <a:t>적용</a:t>
            </a:r>
            <a:endParaRPr lang="en-US" altLang="ko-KR" baseline="0" dirty="0"/>
          </a:p>
          <a:p>
            <a:r>
              <a:rPr lang="en-US" altLang="ko-KR" baseline="0" dirty="0"/>
              <a:t>   o. </a:t>
            </a:r>
            <a:r>
              <a:rPr lang="ko-KR" altLang="en-US" baseline="0" dirty="0"/>
              <a:t>결과 </a:t>
            </a:r>
            <a:r>
              <a:rPr lang="en-US" altLang="ko-KR" baseline="0" dirty="0"/>
              <a:t>: </a:t>
            </a:r>
            <a:r>
              <a:rPr lang="ko-KR" altLang="en-US" baseline="0" dirty="0" err="1"/>
              <a:t>오탐지</a:t>
            </a:r>
            <a:r>
              <a:rPr lang="ko-KR" altLang="en-US" baseline="0" dirty="0"/>
              <a:t> 감소 </a:t>
            </a:r>
            <a:r>
              <a:rPr lang="ko-KR" altLang="en-US" dirty="0"/>
              <a:t> </a:t>
            </a:r>
          </a:p>
        </p:txBody>
      </p:sp>
    </p:spTree>
    <p:extLst>
      <p:ext uri="{BB962C8B-B14F-4D97-AF65-F5344CB8AC3E}">
        <p14:creationId xmlns:p14="http://schemas.microsoft.com/office/powerpoint/2010/main" val="897334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fontAlgn="base">
              <a:lnSpc>
                <a:spcPct val="150000"/>
              </a:lnSpc>
            </a:pPr>
            <a:r>
              <a:rPr lang="en-US" altLang="ko-KR" sz="2400" dirty="0"/>
              <a:t>COMS is the first multi-purpose geostationary satellite for Korea in the application of Meteorology, Ocean and Communication. COMS has meteorological Mission for Continuous Meteorological Observation to support weather forecasting and early detection of severe weather phenomena, and developed from 2003 to 2010.</a:t>
            </a:r>
          </a:p>
          <a:p>
            <a:pPr fontAlgn="base">
              <a:lnSpc>
                <a:spcPct val="150000"/>
              </a:lnSpc>
            </a:pPr>
            <a:r>
              <a:rPr lang="en-US" altLang="ko-KR" sz="2400" dirty="0"/>
              <a:t>COMS settled in longitude 128.2 east degrees and has been operational since April 2011 with lifetime of 7 years.</a:t>
            </a:r>
          </a:p>
        </p:txBody>
      </p:sp>
    </p:spTree>
    <p:extLst>
      <p:ext uri="{BB962C8B-B14F-4D97-AF65-F5344CB8AC3E}">
        <p14:creationId xmlns:p14="http://schemas.microsoft.com/office/powerpoint/2010/main" val="3945700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CO2</a:t>
            </a:r>
            <a:r>
              <a:rPr lang="en-US" altLang="ko-KR" baseline="0" dirty="0"/>
              <a:t> </a:t>
            </a:r>
            <a:r>
              <a:rPr lang="ko-KR" altLang="en-US" baseline="0" dirty="0"/>
              <a:t>산출에 있어서 에어러솔의 정보는 가장 중요한 요소이며</a:t>
            </a:r>
            <a:r>
              <a:rPr lang="en-US" altLang="ko-KR" baseline="0" dirty="0"/>
              <a:t>, </a:t>
            </a:r>
          </a:p>
          <a:p>
            <a:r>
              <a:rPr lang="ko-KR" altLang="en-US" baseline="0" dirty="0"/>
              <a:t>부정확한 에어러솔 정보를 가정할 시 최대 </a:t>
            </a:r>
            <a:r>
              <a:rPr lang="en-US" altLang="ko-KR" baseline="0" dirty="0"/>
              <a:t>2.5 ppm</a:t>
            </a:r>
            <a:r>
              <a:rPr lang="ko-KR" altLang="en-US" baseline="0" dirty="0"/>
              <a:t>의 에러를 발생시킨다고 보고된 바 있다 </a:t>
            </a:r>
            <a:r>
              <a:rPr lang="en-US" altLang="ko-KR" baseline="0" dirty="0"/>
              <a:t>(Jung et al., 2016)</a:t>
            </a:r>
          </a:p>
          <a:p>
            <a:endParaRPr lang="en-US" altLang="ko-KR" baseline="0" dirty="0"/>
          </a:p>
          <a:p>
            <a:r>
              <a:rPr lang="ko-KR" altLang="en-US" baseline="0" dirty="0"/>
              <a:t>이에</a:t>
            </a:r>
            <a:r>
              <a:rPr lang="en-US" altLang="ko-KR" baseline="0" dirty="0"/>
              <a:t>, </a:t>
            </a:r>
            <a:r>
              <a:rPr lang="ko-KR" altLang="en-US" baseline="0" dirty="0"/>
              <a:t>본 연구에서는 </a:t>
            </a:r>
            <a:r>
              <a:rPr lang="en-US" altLang="ko-KR" baseline="0" dirty="0"/>
              <a:t>TANSO-FTS</a:t>
            </a:r>
            <a:r>
              <a:rPr lang="ko-KR" altLang="en-US" baseline="0" dirty="0"/>
              <a:t>의 </a:t>
            </a:r>
            <a:r>
              <a:rPr lang="en-US" altLang="ko-KR" baseline="0" dirty="0"/>
              <a:t>SWIR </a:t>
            </a:r>
            <a:r>
              <a:rPr lang="ko-KR" altLang="en-US" baseline="0" dirty="0"/>
              <a:t>채널을 이용한 </a:t>
            </a:r>
            <a:r>
              <a:rPr lang="en-US" altLang="ko-KR" baseline="0" dirty="0"/>
              <a:t>XCO2 </a:t>
            </a:r>
            <a:r>
              <a:rPr lang="ko-KR" altLang="en-US" baseline="0" dirty="0"/>
              <a:t>산출 알고리즘을 개발하였으며</a:t>
            </a:r>
            <a:r>
              <a:rPr lang="en-US" altLang="ko-KR" baseline="0" dirty="0"/>
              <a:t>, </a:t>
            </a:r>
          </a:p>
          <a:p>
            <a:r>
              <a:rPr lang="en-US" altLang="ko-KR" baseline="0" dirty="0"/>
              <a:t>TANSO-CAI</a:t>
            </a:r>
            <a:r>
              <a:rPr lang="ko-KR" altLang="en-US" baseline="0" dirty="0"/>
              <a:t>를 이용한 에어러솔 산출 알고리즘으로부터 제공된 에어러솔 광학정보를 활용하며</a:t>
            </a:r>
            <a:r>
              <a:rPr lang="en-US" altLang="ko-KR" baseline="0" dirty="0"/>
              <a:t>, </a:t>
            </a:r>
          </a:p>
          <a:p>
            <a:r>
              <a:rPr lang="ko-KR" altLang="en-US" baseline="0" dirty="0"/>
              <a:t>에어러솔에 의한 </a:t>
            </a:r>
            <a:r>
              <a:rPr lang="en-US" altLang="ko-KR" baseline="0" dirty="0"/>
              <a:t>CO2 </a:t>
            </a:r>
            <a:r>
              <a:rPr lang="ko-KR" altLang="en-US" baseline="0" dirty="0"/>
              <a:t>산출 에러를 감소시키고자 하였다</a:t>
            </a:r>
            <a:r>
              <a:rPr lang="en-US" altLang="ko-KR" baseline="0" dirty="0"/>
              <a:t>. </a:t>
            </a:r>
          </a:p>
          <a:p>
            <a:endParaRPr lang="en-US" altLang="ko-KR" baseline="0" dirty="0"/>
          </a:p>
          <a:p>
            <a:r>
              <a:rPr lang="en-US" altLang="ko-KR" baseline="0" dirty="0"/>
              <a:t>YCAR-CAI </a:t>
            </a:r>
            <a:r>
              <a:rPr lang="ko-KR" altLang="en-US" baseline="0" dirty="0"/>
              <a:t>알고리즘으로 명명하였으며</a:t>
            </a:r>
            <a:r>
              <a:rPr lang="en-US" altLang="ko-KR" baseline="0" dirty="0"/>
              <a:t>, </a:t>
            </a:r>
          </a:p>
          <a:p>
            <a:r>
              <a:rPr lang="ko-KR" altLang="en-US" baseline="0" dirty="0"/>
              <a:t>이는 크게 전처리 및 구름 제거 단계</a:t>
            </a:r>
            <a:r>
              <a:rPr lang="en-US" altLang="ko-KR" baseline="0" dirty="0"/>
              <a:t>, </a:t>
            </a:r>
            <a:r>
              <a:rPr lang="ko-KR" altLang="en-US" baseline="0" dirty="0"/>
              <a:t>산출 단계 및 후처리 단계로 나뉠수 있다</a:t>
            </a:r>
            <a:r>
              <a:rPr lang="en-US" altLang="ko-KR" baseline="0" dirty="0"/>
              <a:t>.</a:t>
            </a:r>
          </a:p>
          <a:p>
            <a:endParaRPr lang="en-US" altLang="ko-KR" baseline="0" dirty="0"/>
          </a:p>
          <a:p>
            <a:r>
              <a:rPr lang="en-US" altLang="ko-KR" baseline="0" dirty="0"/>
              <a:t>(Flow chart)</a:t>
            </a:r>
          </a:p>
          <a:p>
            <a:r>
              <a:rPr lang="ko-KR" altLang="en-US" baseline="0" dirty="0"/>
              <a:t>산출 단계는 위성으로부터 얻은 </a:t>
            </a:r>
            <a:r>
              <a:rPr lang="en-US" altLang="ko-KR" baseline="0" dirty="0"/>
              <a:t>geometry</a:t>
            </a:r>
            <a:r>
              <a:rPr lang="ko-KR" altLang="en-US" baseline="0" dirty="0"/>
              <a:t>와</a:t>
            </a:r>
            <a:r>
              <a:rPr lang="en-US" altLang="ko-KR" baseline="0" dirty="0"/>
              <a:t> </a:t>
            </a:r>
            <a:r>
              <a:rPr lang="ko-KR" altLang="en-US" baseline="0" dirty="0"/>
              <a:t>대기 및 지표 정보로부터</a:t>
            </a:r>
            <a:r>
              <a:rPr lang="en-US" altLang="ko-KR" baseline="0" dirty="0"/>
              <a:t> CO2 Profiles, </a:t>
            </a:r>
            <a:r>
              <a:rPr lang="ko-KR" altLang="en-US" baseline="0" dirty="0"/>
              <a:t>온도</a:t>
            </a:r>
            <a:r>
              <a:rPr lang="en-US" altLang="ko-KR" baseline="0" dirty="0"/>
              <a:t>, </a:t>
            </a:r>
            <a:r>
              <a:rPr lang="ko-KR" altLang="en-US" baseline="0" dirty="0"/>
              <a:t>압력 및 지표면 알베도 등을 설정하고</a:t>
            </a:r>
            <a:r>
              <a:rPr lang="en-US" altLang="ko-KR" baseline="0" dirty="0"/>
              <a:t>,</a:t>
            </a:r>
          </a:p>
          <a:p>
            <a:r>
              <a:rPr lang="ko-KR" altLang="en-US" baseline="0" dirty="0"/>
              <a:t>설정된 기체 정보에 대한 </a:t>
            </a:r>
            <a:r>
              <a:rPr lang="en-US" altLang="ko-KR" baseline="0" dirty="0"/>
              <a:t>Absorption coefficients</a:t>
            </a:r>
            <a:r>
              <a:rPr lang="ko-KR" altLang="en-US" baseline="0" dirty="0"/>
              <a:t>를 이용하여 </a:t>
            </a:r>
            <a:r>
              <a:rPr lang="en-US" altLang="ko-KR" baseline="0" dirty="0"/>
              <a:t>Forward model</a:t>
            </a:r>
            <a:r>
              <a:rPr lang="ko-KR" altLang="en-US" baseline="0" dirty="0"/>
              <a:t>을 이용하여 복사 휘도 및 각 상태변수의 자코비안을 모의한다</a:t>
            </a:r>
            <a:r>
              <a:rPr lang="en-US" altLang="ko-KR" baseline="0" dirty="0"/>
              <a:t>.</a:t>
            </a:r>
          </a:p>
          <a:p>
            <a:r>
              <a:rPr lang="en-US" altLang="ko-KR" baseline="0" dirty="0"/>
              <a:t>Inverse model</a:t>
            </a:r>
            <a:r>
              <a:rPr lang="ko-KR" altLang="en-US" baseline="0" dirty="0"/>
              <a:t>에서는 설정된 상태변수의 사전정보</a:t>
            </a:r>
            <a:r>
              <a:rPr lang="en-US" altLang="ko-KR" baseline="0" dirty="0"/>
              <a:t>(a priori)</a:t>
            </a:r>
            <a:r>
              <a:rPr lang="ko-KR" altLang="en-US" baseline="0" dirty="0"/>
              <a:t>와 공분산 행렬등을 이용하여 반복수행을 통해</a:t>
            </a:r>
            <a:endParaRPr lang="en-US" altLang="ko-KR" baseline="0" dirty="0"/>
          </a:p>
          <a:p>
            <a:r>
              <a:rPr lang="ko-KR" altLang="en-US" baseline="0" dirty="0"/>
              <a:t>모의된 복사 휘도와 위성 관측된 복사휘도의 차이를 줄여가는 </a:t>
            </a:r>
            <a:r>
              <a:rPr lang="en-US" altLang="ko-KR" baseline="0" dirty="0"/>
              <a:t>Optimal estimation </a:t>
            </a:r>
            <a:r>
              <a:rPr lang="ko-KR" altLang="en-US" baseline="0" dirty="0"/>
              <a:t>방법을 이용하였다</a:t>
            </a:r>
            <a:r>
              <a:rPr lang="en-US" altLang="ko-KR" baseline="0" dirty="0"/>
              <a:t>.</a:t>
            </a:r>
          </a:p>
          <a:p>
            <a:r>
              <a:rPr lang="ko-KR" altLang="en-US" baseline="0" dirty="0"/>
              <a:t>이때 에어러솔 정보로 </a:t>
            </a:r>
            <a:r>
              <a:rPr lang="en-US" altLang="ko-KR" baseline="0" dirty="0"/>
              <a:t>TANSO-CAI </a:t>
            </a:r>
            <a:r>
              <a:rPr lang="ko-KR" altLang="en-US" baseline="0" dirty="0"/>
              <a:t>을 이용한 에어러솔 산출 알고리즘의 산출값을 활용하였다</a:t>
            </a:r>
            <a:r>
              <a:rPr lang="en-US" altLang="ko-KR" baseline="0" dirty="0"/>
              <a:t>. </a:t>
            </a:r>
          </a:p>
          <a:p>
            <a:endParaRPr lang="en-US" altLang="ko-KR" baseline="0" dirty="0"/>
          </a:p>
          <a:p>
            <a:r>
              <a:rPr lang="en-US" altLang="ko-KR" baseline="0" dirty="0"/>
              <a:t>(validation)</a:t>
            </a:r>
          </a:p>
          <a:p>
            <a:r>
              <a:rPr lang="en-US" altLang="ko-KR" baseline="0" dirty="0"/>
              <a:t>YCAR-CAI </a:t>
            </a:r>
            <a:r>
              <a:rPr lang="ko-KR" altLang="en-US" baseline="0" dirty="0"/>
              <a:t>산출물은 </a:t>
            </a:r>
            <a:r>
              <a:rPr lang="en-US" altLang="ko-KR" baseline="0" dirty="0"/>
              <a:t>TCCON </a:t>
            </a:r>
            <a:r>
              <a:rPr lang="ko-KR" altLang="en-US" baseline="0" dirty="0"/>
              <a:t>지상 관측 자료와 비교하였으며</a:t>
            </a:r>
            <a:r>
              <a:rPr lang="en-US" altLang="ko-KR" baseline="0" dirty="0"/>
              <a:t>, </a:t>
            </a:r>
            <a:r>
              <a:rPr lang="ko-KR" altLang="en-US" baseline="0" dirty="0"/>
              <a:t>동아시아 지역  </a:t>
            </a:r>
            <a:r>
              <a:rPr lang="en-US" altLang="ko-KR" baseline="0" dirty="0"/>
              <a:t>TCCON </a:t>
            </a:r>
            <a:r>
              <a:rPr lang="ko-KR" altLang="en-US" baseline="0" dirty="0"/>
              <a:t>관측망인 </a:t>
            </a:r>
            <a:r>
              <a:rPr lang="en-US" altLang="ko-KR" baseline="0" dirty="0"/>
              <a:t>Saga</a:t>
            </a:r>
            <a:r>
              <a:rPr lang="ko-KR" altLang="en-US" baseline="0" dirty="0"/>
              <a:t>와 </a:t>
            </a:r>
            <a:r>
              <a:rPr lang="en-US" altLang="ko-KR" baseline="0" dirty="0"/>
              <a:t>Tsukuba </a:t>
            </a:r>
            <a:r>
              <a:rPr lang="ko-KR" altLang="en-US" baseline="0" dirty="0"/>
              <a:t>지역에서 실시하였다</a:t>
            </a:r>
            <a:r>
              <a:rPr lang="en-US" altLang="ko-KR" baseline="0" dirty="0"/>
              <a:t>.</a:t>
            </a:r>
          </a:p>
          <a:p>
            <a:r>
              <a:rPr lang="ko-KR" altLang="en-US" baseline="0" dirty="0"/>
              <a:t>그림과 표 에서 보는 바와 같이 </a:t>
            </a:r>
            <a:r>
              <a:rPr lang="en-US" altLang="ko-KR" baseline="0" dirty="0"/>
              <a:t>YCAR-CAI </a:t>
            </a:r>
            <a:r>
              <a:rPr lang="ko-KR" altLang="en-US" baseline="0" dirty="0"/>
              <a:t>산출물은 </a:t>
            </a:r>
            <a:r>
              <a:rPr lang="en-US" altLang="ko-KR" baseline="0" dirty="0"/>
              <a:t>GOSAT </a:t>
            </a:r>
            <a:r>
              <a:rPr lang="ko-KR" altLang="en-US" baseline="0" dirty="0"/>
              <a:t>현업 산출물</a:t>
            </a:r>
            <a:r>
              <a:rPr lang="en-US" altLang="ko-KR" baseline="0" dirty="0"/>
              <a:t>(NIES)</a:t>
            </a:r>
            <a:r>
              <a:rPr lang="ko-KR" altLang="en-US" baseline="0" dirty="0"/>
              <a:t>에 비해 </a:t>
            </a:r>
            <a:r>
              <a:rPr lang="en-US" altLang="ko-KR" baseline="0" dirty="0"/>
              <a:t>Bias</a:t>
            </a:r>
            <a:r>
              <a:rPr lang="ko-KR" altLang="en-US" baseline="0" dirty="0"/>
              <a:t>가 적고</a:t>
            </a:r>
            <a:r>
              <a:rPr lang="en-US" altLang="ko-KR" baseline="0" dirty="0"/>
              <a:t>, </a:t>
            </a:r>
            <a:r>
              <a:rPr lang="ko-KR" altLang="en-US" baseline="0" dirty="0"/>
              <a:t>높은 상관계수를 나타내고 있으며</a:t>
            </a:r>
            <a:r>
              <a:rPr lang="en-US" altLang="ko-KR" baseline="0" dirty="0"/>
              <a:t>,</a:t>
            </a:r>
          </a:p>
          <a:p>
            <a:r>
              <a:rPr lang="ko-KR" altLang="en-US" baseline="0" dirty="0"/>
              <a:t>특히 현업 산출물에 비해 약 </a:t>
            </a:r>
            <a:r>
              <a:rPr lang="en-US" altLang="ko-KR" baseline="0" dirty="0"/>
              <a:t>40% </a:t>
            </a:r>
            <a:r>
              <a:rPr lang="ko-KR" altLang="en-US" baseline="0" dirty="0"/>
              <a:t>증가된 산출률을 나타내었다</a:t>
            </a:r>
            <a:r>
              <a:rPr lang="en-US" altLang="ko-KR" baseline="0" dirty="0"/>
              <a:t>. </a:t>
            </a:r>
          </a:p>
        </p:txBody>
      </p:sp>
    </p:spTree>
    <p:extLst>
      <p:ext uri="{BB962C8B-B14F-4D97-AF65-F5344CB8AC3E}">
        <p14:creationId xmlns:p14="http://schemas.microsoft.com/office/powerpoint/2010/main" val="1306754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1" indent="0" algn="just" defTabSz="457200" eaLnBrk="1" fontAlgn="auto" latinLnBrk="0" hangingPunct="1">
              <a:lnSpc>
                <a:spcPct val="125000"/>
              </a:lnSpc>
              <a:spcBef>
                <a:spcPts val="0"/>
              </a:spcBef>
              <a:spcAft>
                <a:spcPts val="0"/>
              </a:spcAft>
              <a:buClrTx/>
              <a:buSzTx/>
              <a:buFontTx/>
              <a:buNone/>
              <a:tabLst/>
              <a:defRPr/>
            </a:pPr>
            <a:r>
              <a:rPr lang="en-US" altLang="ko-KR" sz="1800" dirty="0">
                <a:solidFill>
                  <a:prstClr val="black"/>
                </a:solidFill>
                <a:latin typeface="+mn-lt"/>
                <a:ea typeface="Arial Unicode MS" pitchFamily="50" charset="-127"/>
                <a:cs typeface="+mn-cs"/>
                <a:sym typeface="Avenir Roman"/>
              </a:rPr>
              <a:t>KMA developed CMDPS (COMS Meteorological Data Processing System), which produces 16 level-2 meteorological products.</a:t>
            </a:r>
            <a:endParaRPr lang="ko-KR" altLang="en-US" sz="1800" dirty="0">
              <a:solidFill>
                <a:prstClr val="black"/>
              </a:solidFill>
              <a:latin typeface="+mn-lt"/>
              <a:ea typeface="Arial Unicode MS" pitchFamily="50" charset="-127"/>
              <a:cs typeface="+mn-cs"/>
              <a:sym typeface="Avenir Roman"/>
            </a:endParaRPr>
          </a:p>
          <a:p>
            <a:endParaRPr lang="ko-KR" altLang="en-US" dirty="0"/>
          </a:p>
        </p:txBody>
      </p:sp>
    </p:spTree>
    <p:extLst>
      <p:ext uri="{BB962C8B-B14F-4D97-AF65-F5344CB8AC3E}">
        <p14:creationId xmlns:p14="http://schemas.microsoft.com/office/powerpoint/2010/main" val="747821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High resolution</a:t>
            </a:r>
            <a:r>
              <a:rPr lang="en-US" altLang="ko-KR" baseline="0" dirty="0"/>
              <a:t> model is tested in 2016</a:t>
            </a:r>
            <a:endParaRPr lang="ko-KR" altLang="en-US" dirty="0"/>
          </a:p>
        </p:txBody>
      </p:sp>
    </p:spTree>
    <p:extLst>
      <p:ext uri="{BB962C8B-B14F-4D97-AF65-F5344CB8AC3E}">
        <p14:creationId xmlns:p14="http://schemas.microsoft.com/office/powerpoint/2010/main" val="3433010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Currently,</a:t>
            </a:r>
            <a:r>
              <a:rPr lang="en-US" altLang="ko-KR" baseline="0" dirty="0"/>
              <a:t> </a:t>
            </a:r>
            <a:r>
              <a:rPr lang="en-US" altLang="ko-KR" dirty="0"/>
              <a:t>KMA</a:t>
            </a:r>
            <a:r>
              <a:rPr lang="en-US" altLang="ko-KR" baseline="0" dirty="0"/>
              <a:t> is operating the geostationary satellite COMS and has a plan to launch COMS follow-on in 2018 and 2019 which consists of GEO-KOMPSAT-2A and GEO-KOMPSAT-2B.</a:t>
            </a:r>
          </a:p>
          <a:p>
            <a:r>
              <a:rPr lang="en-US" altLang="ko-KR" dirty="0"/>
              <a:t>GEO-KOMPSAT-2A</a:t>
            </a:r>
            <a:r>
              <a:rPr lang="en-US" altLang="ko-KR" baseline="0" dirty="0"/>
              <a:t> will succeed meteorological mission through the 16 channel meteorological instrument AMI. In addition to AMI, GEO-KOMPSAT-2A will have the space weather instruments.</a:t>
            </a:r>
          </a:p>
          <a:p>
            <a:r>
              <a:rPr lang="en-US" altLang="ko-KR" baseline="0" dirty="0"/>
              <a:t>GEO-KOMPSAT-2B will load two instruments. One is ocean color imager GOCI-II, and the other is environmental monitoring spectrometer GEMS.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baseline="0" dirty="0"/>
              <a:t>The both of GEO-KOMPSAT-2A and GEO-KOMPSAT-2B will be operated for 10 years.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ko-K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baseline="0" dirty="0"/>
              <a:t>*KSEM: </a:t>
            </a:r>
            <a:r>
              <a:rPr lang="ko-KR" altLang="en-US" baseline="0" dirty="0" err="1"/>
              <a:t>경희대학교</a:t>
            </a:r>
            <a:r>
              <a:rPr lang="ko-KR" altLang="en-US" baseline="0" dirty="0"/>
              <a:t> </a:t>
            </a:r>
            <a:r>
              <a:rPr lang="ko-KR" altLang="en-US" baseline="0" dirty="0" err="1"/>
              <a:t>개발중</a:t>
            </a:r>
            <a:endParaRPr lang="en-US" altLang="ko-KR" baseline="0" dirty="0"/>
          </a:p>
          <a:p>
            <a:pPr marL="0" indent="0" latinLnBrk="1">
              <a:buFont typeface="Arial" charset="0"/>
              <a:buNone/>
            </a:pPr>
            <a:r>
              <a:rPr lang="en-US" altLang="ko-KR" sz="2400" kern="1200" dirty="0">
                <a:solidFill>
                  <a:schemeClr val="tx1"/>
                </a:solidFill>
                <a:effectLst/>
                <a:latin typeface="+mn-lt"/>
                <a:ea typeface="+mn-ea"/>
                <a:cs typeface="+mn-cs"/>
              </a:rPr>
              <a:t>*GOCI-II 13 bands 300m 10 times/day Local Area + Full Disk</a:t>
            </a:r>
          </a:p>
          <a:p>
            <a:pPr marL="0" indent="0" latinLnBrk="1">
              <a:buFont typeface="Arial" charset="0"/>
              <a:buNone/>
            </a:pPr>
            <a:r>
              <a:rPr lang="en-US" altLang="ko-KR" sz="2400" kern="1200" dirty="0">
                <a:solidFill>
                  <a:schemeClr val="tx1"/>
                </a:solidFill>
                <a:effectLst/>
                <a:latin typeface="+mn-lt"/>
                <a:ea typeface="+mn-ea"/>
                <a:cs typeface="+mn-cs"/>
              </a:rPr>
              <a:t>*GEMS:</a:t>
            </a:r>
            <a:r>
              <a:rPr lang="en-US" altLang="ko-KR" sz="2400" kern="1200" baseline="0" dirty="0">
                <a:solidFill>
                  <a:schemeClr val="tx1"/>
                </a:solidFill>
                <a:effectLst/>
                <a:latin typeface="+mn-lt"/>
                <a:ea typeface="+mn-ea"/>
                <a:cs typeface="+mn-cs"/>
              </a:rPr>
              <a:t> O3, SO2, NO2, HCHO</a:t>
            </a:r>
            <a:endParaRPr lang="ko-KR" altLang="en-US" dirty="0"/>
          </a:p>
        </p:txBody>
      </p:sp>
    </p:spTree>
    <p:extLst>
      <p:ext uri="{BB962C8B-B14F-4D97-AF65-F5344CB8AC3E}">
        <p14:creationId xmlns:p14="http://schemas.microsoft.com/office/powerpoint/2010/main" val="1980093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a:t>Advanced Meteorological Imager AMI of GEO-KOMPSAT-2A is </a:t>
            </a:r>
            <a:r>
              <a:rPr lang="en-US" altLang="ko-KR" sz="2400" b="0" i="0" u="none" strike="noStrike" kern="1200" baseline="0" dirty="0">
                <a:solidFill>
                  <a:schemeClr val="tx1"/>
                </a:solidFill>
                <a:latin typeface="+mn-lt"/>
                <a:ea typeface="+mn-ea"/>
                <a:cs typeface="+mn-cs"/>
              </a:rPr>
              <a:t>comparable to those of the ABI and AHI imager on board Himawari-8/9 and GOES-R. </a:t>
            </a:r>
          </a:p>
          <a:p>
            <a:r>
              <a:rPr lang="en-US" altLang="ko-KR" sz="2400" b="0" i="0" u="none" strike="noStrike" kern="1200" baseline="0" dirty="0">
                <a:solidFill>
                  <a:schemeClr val="tx1"/>
                </a:solidFill>
                <a:latin typeface="+mn-lt"/>
                <a:ea typeface="+mn-ea"/>
                <a:cs typeface="+mn-cs"/>
              </a:rPr>
              <a:t>The detailed specification of AMI are listed on the table </a:t>
            </a:r>
          </a:p>
          <a:p>
            <a:r>
              <a:rPr lang="en-US" altLang="ko-KR" sz="2400" b="0" i="0" u="none" strike="noStrike" kern="1200" baseline="0" dirty="0">
                <a:solidFill>
                  <a:schemeClr val="tx1"/>
                </a:solidFill>
                <a:latin typeface="+mn-lt"/>
                <a:ea typeface="+mn-ea"/>
                <a:cs typeface="+mn-cs"/>
              </a:rPr>
              <a:t>Full Disk observation time is within 10 minutes. There are flexibility for the regional area selection and scheduling.</a:t>
            </a:r>
          </a:p>
          <a:p>
            <a:endParaRPr lang="en-US" altLang="ko-KR" sz="2400" b="0" i="0" u="none" strike="noStrike" kern="1200" baseline="0" dirty="0">
              <a:solidFill>
                <a:schemeClr val="tx1"/>
              </a:solidFill>
              <a:latin typeface="+mn-lt"/>
              <a:ea typeface="+mn-ea"/>
              <a:cs typeface="+mn-cs"/>
            </a:endParaRPr>
          </a:p>
          <a:p>
            <a:r>
              <a:rPr lang="en-US" altLang="ko-KR" sz="2400" b="0" i="0" u="none" strike="noStrike" kern="1200" baseline="0" dirty="0">
                <a:solidFill>
                  <a:schemeClr val="tx1"/>
                </a:solidFill>
                <a:latin typeface="+mn-lt"/>
                <a:ea typeface="+mn-ea"/>
                <a:cs typeface="+mn-cs"/>
              </a:rPr>
              <a:t> *VIS 3</a:t>
            </a:r>
            <a:r>
              <a:rPr lang="ko-KR" altLang="en-US" sz="2400" b="0" i="0" u="none" strike="noStrike" kern="1200" baseline="0" dirty="0">
                <a:solidFill>
                  <a:schemeClr val="tx1"/>
                </a:solidFill>
                <a:latin typeface="+mn-lt"/>
                <a:ea typeface="+mn-ea"/>
                <a:cs typeface="+mn-cs"/>
              </a:rPr>
              <a:t>개</a:t>
            </a:r>
            <a:r>
              <a:rPr lang="en-US" altLang="ko-KR" sz="2400" b="0" i="0" u="none" strike="noStrike" kern="1200" baseline="0" dirty="0">
                <a:solidFill>
                  <a:schemeClr val="tx1"/>
                </a:solidFill>
                <a:latin typeface="+mn-lt"/>
                <a:ea typeface="+mn-ea"/>
                <a:cs typeface="+mn-cs"/>
              </a:rPr>
              <a:t>(AHI</a:t>
            </a:r>
            <a:r>
              <a:rPr lang="ko-KR" altLang="en-US" sz="2400" b="0" i="0" u="none" strike="noStrike" kern="1200" baseline="0" dirty="0">
                <a:solidFill>
                  <a:schemeClr val="tx1"/>
                </a:solidFill>
                <a:latin typeface="+mn-lt"/>
                <a:ea typeface="+mn-ea"/>
                <a:cs typeface="+mn-cs"/>
              </a:rPr>
              <a:t>와 유사</a:t>
            </a:r>
            <a:r>
              <a:rPr lang="en-US" altLang="ko-KR" sz="2400" b="0" i="0" u="none" strike="noStrike" kern="1200" baseline="0" dirty="0">
                <a:solidFill>
                  <a:schemeClr val="tx1"/>
                </a:solidFill>
                <a:latin typeface="+mn-lt"/>
                <a:ea typeface="+mn-ea"/>
                <a:cs typeface="+mn-cs"/>
              </a:rPr>
              <a:t>, but ABI</a:t>
            </a:r>
            <a:r>
              <a:rPr lang="ko-KR" altLang="en-US" sz="2400" b="0" i="0" u="none" strike="noStrike" kern="1200" baseline="0" dirty="0">
                <a:solidFill>
                  <a:schemeClr val="tx1"/>
                </a:solidFill>
                <a:latin typeface="+mn-lt"/>
                <a:ea typeface="+mn-ea"/>
                <a:cs typeface="+mn-cs"/>
              </a:rPr>
              <a:t>는 그린 없음</a:t>
            </a:r>
            <a:r>
              <a:rPr lang="en-US" altLang="ko-KR" sz="2400" b="0" i="0" u="none" strike="noStrike" kern="1200" baseline="0" dirty="0">
                <a:solidFill>
                  <a:schemeClr val="tx1"/>
                </a:solidFill>
                <a:latin typeface="+mn-lt"/>
                <a:ea typeface="+mn-ea"/>
                <a:cs typeface="+mn-cs"/>
              </a:rPr>
              <a:t>)/</a:t>
            </a:r>
            <a:r>
              <a:rPr lang="ko-KR" altLang="en-US" sz="2400" b="0" i="0" u="none" strike="noStrike" kern="1200" baseline="0" dirty="0">
                <a:solidFill>
                  <a:schemeClr val="tx1"/>
                </a:solidFill>
                <a:latin typeface="+mn-lt"/>
                <a:ea typeface="+mn-ea"/>
                <a:cs typeface="+mn-cs"/>
              </a:rPr>
              <a:t>중층을 잘 보기 위해서 </a:t>
            </a:r>
            <a:r>
              <a:rPr lang="en-US" altLang="ko-KR" sz="2400" b="0" i="0" u="none" strike="noStrike" kern="1200" baseline="0" dirty="0">
                <a:solidFill>
                  <a:schemeClr val="tx1"/>
                </a:solidFill>
                <a:latin typeface="+mn-lt"/>
                <a:ea typeface="+mn-ea"/>
                <a:cs typeface="+mn-cs"/>
              </a:rPr>
              <a:t>NIR1.3 </a:t>
            </a:r>
            <a:r>
              <a:rPr lang="ko-KR" altLang="en-US" sz="2400" b="0" i="0" u="none" strike="noStrike" kern="1200" baseline="0" dirty="0">
                <a:solidFill>
                  <a:schemeClr val="tx1"/>
                </a:solidFill>
                <a:latin typeface="+mn-lt"/>
                <a:ea typeface="+mn-ea"/>
                <a:cs typeface="+mn-cs"/>
              </a:rPr>
              <a:t>선택</a:t>
            </a:r>
            <a:r>
              <a:rPr lang="en-US" altLang="ko-KR" sz="2400" b="0" i="0" u="none" strike="noStrike" kern="1200" baseline="0" dirty="0">
                <a:solidFill>
                  <a:schemeClr val="tx1"/>
                </a:solidFill>
                <a:latin typeface="+mn-lt"/>
                <a:ea typeface="+mn-ea"/>
                <a:cs typeface="+mn-cs"/>
              </a:rPr>
              <a:t>(ABI</a:t>
            </a:r>
            <a:r>
              <a:rPr lang="ko-KR" altLang="en-US" sz="2400" b="0" i="0" u="none" strike="noStrike" kern="1200" baseline="0" dirty="0">
                <a:solidFill>
                  <a:schemeClr val="tx1"/>
                </a:solidFill>
                <a:latin typeface="+mn-lt"/>
                <a:ea typeface="+mn-ea"/>
                <a:cs typeface="+mn-cs"/>
              </a:rPr>
              <a:t>와 유사</a:t>
            </a:r>
            <a:r>
              <a:rPr lang="en-US" altLang="ko-KR" sz="2400" b="0" i="0" u="none" strike="noStrike" kern="1200" baseline="0" dirty="0">
                <a:solidFill>
                  <a:schemeClr val="tx1"/>
                </a:solidFill>
                <a:latin typeface="+mn-lt"/>
                <a:ea typeface="+mn-ea"/>
                <a:cs typeface="+mn-cs"/>
              </a:rPr>
              <a:t>, AHI</a:t>
            </a:r>
            <a:r>
              <a:rPr lang="ko-KR" altLang="en-US" sz="2400" b="0" i="0" u="none" strike="noStrike" kern="1200" baseline="0" dirty="0">
                <a:solidFill>
                  <a:schemeClr val="tx1"/>
                </a:solidFill>
                <a:latin typeface="+mn-lt"/>
                <a:ea typeface="+mn-ea"/>
                <a:cs typeface="+mn-cs"/>
              </a:rPr>
              <a:t>와 다름</a:t>
            </a:r>
            <a:r>
              <a:rPr lang="en-US" altLang="ko-KR" sz="2400" b="0" i="0" u="none" strike="noStrike" kern="1200" baseline="0" dirty="0">
                <a:solidFill>
                  <a:schemeClr val="tx1"/>
                </a:solidFill>
                <a:latin typeface="+mn-lt"/>
                <a:ea typeface="+mn-ea"/>
                <a:cs typeface="+mn-cs"/>
              </a:rPr>
              <a:t>)</a:t>
            </a:r>
          </a:p>
          <a:p>
            <a:endParaRPr lang="ko-KR" altLang="en-US" dirty="0"/>
          </a:p>
        </p:txBody>
      </p:sp>
    </p:spTree>
    <p:extLst>
      <p:ext uri="{BB962C8B-B14F-4D97-AF65-F5344CB8AC3E}">
        <p14:creationId xmlns:p14="http://schemas.microsoft.com/office/powerpoint/2010/main" val="2300175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lvl="1" algn="just">
              <a:lnSpc>
                <a:spcPct val="150000"/>
              </a:lnSpc>
              <a:defRPr/>
            </a:pPr>
            <a:r>
              <a:rPr lang="en-US" altLang="ko-KR" sz="1800" dirty="0">
                <a:solidFill>
                  <a:prstClr val="black"/>
                </a:solidFill>
                <a:latin typeface="+mn-lt"/>
                <a:ea typeface="Arial Unicode MS" pitchFamily="50" charset="-127"/>
                <a:cs typeface="+mn-cs"/>
                <a:sym typeface="Avenir Roman"/>
              </a:rPr>
              <a:t>For the meteorological observation, 10 minutes of observation mode is under consideration, that consists of one full disk and 4 extended local area with 3,800 by 2,900 km</a:t>
            </a:r>
            <a:r>
              <a:rPr lang="en-US" altLang="ko-KR" sz="1800" baseline="30000" dirty="0">
                <a:solidFill>
                  <a:prstClr val="black"/>
                </a:solidFill>
                <a:latin typeface="+mn-lt"/>
                <a:ea typeface="Arial Unicode MS" pitchFamily="50" charset="-127"/>
                <a:cs typeface="+mn-cs"/>
                <a:sym typeface="Avenir Roman"/>
              </a:rPr>
              <a:t>2</a:t>
            </a:r>
            <a:r>
              <a:rPr lang="en-US" altLang="ko-KR" sz="1800" dirty="0">
                <a:solidFill>
                  <a:prstClr val="black"/>
                </a:solidFill>
                <a:latin typeface="+mn-lt"/>
                <a:ea typeface="Arial Unicode MS" pitchFamily="50" charset="-127"/>
                <a:cs typeface="+mn-cs"/>
                <a:sym typeface="Avenir Roman"/>
              </a:rPr>
              <a:t>. 3 observation area are defined with full disk, extended local area and local area with 1000 by 1000 km</a:t>
            </a:r>
            <a:r>
              <a:rPr lang="en-US" altLang="ko-KR" sz="1800" baseline="30000" dirty="0">
                <a:solidFill>
                  <a:prstClr val="black"/>
                </a:solidFill>
                <a:latin typeface="+mn-lt"/>
                <a:ea typeface="Arial Unicode MS" pitchFamily="50" charset="-127"/>
                <a:cs typeface="+mn-cs"/>
                <a:sym typeface="Avenir Roman"/>
              </a:rPr>
              <a:t>2</a:t>
            </a:r>
            <a:r>
              <a:rPr lang="en-US" altLang="ko-KR" sz="1800" dirty="0">
                <a:solidFill>
                  <a:prstClr val="black"/>
                </a:solidFill>
                <a:latin typeface="+mn-lt"/>
                <a:ea typeface="Arial Unicode MS" pitchFamily="50" charset="-127"/>
                <a:cs typeface="+mn-cs"/>
                <a:sym typeface="Avenir Roman"/>
              </a:rPr>
              <a:t>. </a:t>
            </a:r>
            <a:endParaRPr lang="ko-KR" altLang="en-US" sz="1800" dirty="0">
              <a:solidFill>
                <a:prstClr val="black"/>
              </a:solidFill>
              <a:latin typeface="+mn-lt"/>
              <a:ea typeface="Arial Unicode MS" pitchFamily="50" charset="-127"/>
              <a:cs typeface="+mn-cs"/>
              <a:sym typeface="Avenir Roman"/>
            </a:endParaRPr>
          </a:p>
        </p:txBody>
      </p:sp>
    </p:spTree>
    <p:extLst>
      <p:ext uri="{BB962C8B-B14F-4D97-AF65-F5344CB8AC3E}">
        <p14:creationId xmlns:p14="http://schemas.microsoft.com/office/powerpoint/2010/main" val="1504330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3855141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Next,</a:t>
            </a:r>
            <a:r>
              <a:rPr lang="en-US" altLang="ko-KR" baseline="0" dirty="0"/>
              <a:t> I want to explain the meteorological products from GK-2A measurements.</a:t>
            </a:r>
          </a:p>
          <a:p>
            <a:r>
              <a:rPr lang="en-US" altLang="ko-KR" sz="2400" dirty="0">
                <a:latin typeface="Arial" pitchFamily="34" charset="0"/>
                <a:cs typeface="Arial" pitchFamily="34" charset="0"/>
              </a:rPr>
              <a:t>The algorithm prototype of 23 primary products have developed and 29 secondary products will be developed by the end of 2016.</a:t>
            </a:r>
          </a:p>
          <a:p>
            <a:r>
              <a:rPr lang="en-US" altLang="ko-KR" sz="2400" dirty="0">
                <a:latin typeface="Arial" pitchFamily="34" charset="0"/>
                <a:cs typeface="Arial" pitchFamily="34" charset="0"/>
              </a:rPr>
              <a:t>MODIS, SEVIRI, COMS, and Himawari-8(AHI) data will</a:t>
            </a:r>
            <a:r>
              <a:rPr lang="en-US" altLang="ko-KR" sz="2400" baseline="0" dirty="0">
                <a:latin typeface="Arial" pitchFamily="34" charset="0"/>
                <a:cs typeface="Arial" pitchFamily="34" charset="0"/>
              </a:rPr>
              <a:t> be</a:t>
            </a:r>
            <a:r>
              <a:rPr lang="en-US" altLang="ko-KR" sz="2400" dirty="0">
                <a:latin typeface="Arial" pitchFamily="34" charset="0"/>
                <a:cs typeface="Arial" pitchFamily="34" charset="0"/>
              </a:rPr>
              <a:t> used as proxies to evaluate each algorithm.</a:t>
            </a:r>
            <a:endParaRPr lang="en-US" altLang="ko-KR" baseline="0" dirty="0"/>
          </a:p>
          <a:p>
            <a:r>
              <a:rPr lang="en-US" altLang="ko-KR" baseline="0" dirty="0"/>
              <a:t>This figure shows the sequential process of the meteorological products from preprocessing raw data to producing fifty-two level-2 data.</a:t>
            </a:r>
            <a:endParaRPr lang="ko-KR" altLang="en-US" dirty="0"/>
          </a:p>
        </p:txBody>
      </p:sp>
    </p:spTree>
    <p:extLst>
      <p:ext uri="{BB962C8B-B14F-4D97-AF65-F5344CB8AC3E}">
        <p14:creationId xmlns:p14="http://schemas.microsoft.com/office/powerpoint/2010/main" val="3994691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3"/>
          <p:cNvSpPr/>
          <p:nvPr userDrawn="1"/>
        </p:nvSpPr>
        <p:spPr>
          <a:xfrm>
            <a:off x="76200" y="6629400"/>
            <a:ext cx="23622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a:solidFill>
                  <a:schemeClr val="tx2"/>
                </a:solidFill>
                <a:latin typeface="+mj-ea"/>
                <a:ea typeface="+mj-ea"/>
                <a:cs typeface="Proxima Nova Regular"/>
                <a:sym typeface="Proxima Nova Regular"/>
              </a:rPr>
              <a:t>CEOS</a:t>
            </a:r>
            <a:r>
              <a:rPr lang="en-AU" sz="1100" i="1" baseline="0" dirty="0">
                <a:solidFill>
                  <a:schemeClr val="tx2"/>
                </a:solidFill>
                <a:latin typeface="+mj-ea"/>
                <a:ea typeface="+mj-ea"/>
                <a:cs typeface="Proxima Nova Regular"/>
                <a:sym typeface="Proxima Nova Regular"/>
              </a:rPr>
              <a:t> Plenary 20</a:t>
            </a:r>
            <a:r>
              <a:rPr lang="en-AU" sz="1100" i="1" dirty="0">
                <a:solidFill>
                  <a:schemeClr val="tx2"/>
                </a:solidFill>
                <a:latin typeface="+mj-ea"/>
                <a:ea typeface="+mj-ea"/>
                <a:cs typeface="Proxima Nova Regular"/>
                <a:sym typeface="Proxima Nova Regular"/>
              </a:rPr>
              <a:t>16, 1-2 November</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52.jpeg"/><Relationship Id="rId5" Type="http://schemas.openxmlformats.org/officeDocument/2006/relationships/oleObject" Target="../embeddings/oleObject1.bin"/><Relationship Id="rId6" Type="http://schemas.openxmlformats.org/officeDocument/2006/relationships/image" Target="../media/image51.wmf"/><Relationship Id="rId7" Type="http://schemas.openxmlformats.org/officeDocument/2006/relationships/image" Target="../media/image5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gi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jpeg"/><Relationship Id="rId6" Type="http://schemas.openxmlformats.org/officeDocument/2006/relationships/image" Target="../media/image71.png"/><Relationship Id="rId7"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jpeg"/><Relationship Id="rId7"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jpeg"/><Relationship Id="rId14" Type="http://schemas.openxmlformats.org/officeDocument/2006/relationships/image" Target="../media/image23.jpeg"/><Relationship Id="rId15" Type="http://schemas.openxmlformats.org/officeDocument/2006/relationships/image" Target="../media/image24.jpeg"/><Relationship Id="rId16" Type="http://schemas.openxmlformats.org/officeDocument/2006/relationships/image" Target="../media/image25.gif"/><Relationship Id="rId17" Type="http://schemas.openxmlformats.org/officeDocument/2006/relationships/image" Target="../media/image26.png"/><Relationship Id="rId18"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gif"/><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7149611"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400" b="1" dirty="0">
                <a:solidFill>
                  <a:srgbClr val="FFFF00"/>
                </a:solidFill>
                <a:effectLst>
                  <a:outerShdw blurRad="38100" dist="38100" dir="2700000" algn="tl">
                    <a:srgbClr val="000000">
                      <a:alpha val="43137"/>
                    </a:srgbClr>
                  </a:outerShdw>
                </a:effectLst>
                <a:latin typeface="+mj-lt"/>
              </a:rPr>
              <a:t>KMA Satellite Applications</a:t>
            </a:r>
            <a:endParaRPr sz="4400" b="1" dirty="0">
              <a:solidFill>
                <a:srgbClr val="FFFF00"/>
              </a:solidFill>
              <a:effectLst>
                <a:outerShdw blurRad="38100" dist="38100" dir="2700000" algn="tl">
                  <a:srgbClr val="000000">
                    <a:alpha val="43137"/>
                  </a:srgbClr>
                </a:outerShdw>
              </a:effectLst>
              <a:latin typeface="+mj-lt"/>
            </a:endParaRPr>
          </a:p>
        </p:txBody>
      </p:sp>
      <p:sp>
        <p:nvSpPr>
          <p:cNvPr id="11" name="Shape 11"/>
          <p:cNvSpPr/>
          <p:nvPr/>
        </p:nvSpPr>
        <p:spPr>
          <a:xfrm>
            <a:off x="622789" y="3759200"/>
            <a:ext cx="4810858"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US" sz="1600" dirty="0">
                <a:solidFill>
                  <a:srgbClr val="FFFF00"/>
                </a:solidFill>
                <a:latin typeface="+mj-lt"/>
                <a:ea typeface="Arial Bold"/>
                <a:cs typeface="Arial Bold"/>
                <a:sym typeface="Arial Bold"/>
              </a:rPr>
              <a:t>Geun-Hyeok Ryu</a:t>
            </a:r>
            <a:endParaRPr lang="en-US" dirty="0">
              <a:solidFill>
                <a:srgbClr val="FFFF00"/>
              </a:solidFill>
              <a:latin typeface="+mj-lt"/>
              <a:ea typeface="Arial Bold"/>
              <a:cs typeface="Arial Bold"/>
              <a:sym typeface="Arial Bold"/>
            </a:endParaRPr>
          </a:p>
          <a:p>
            <a:pPr lvl="0" defTabSz="914400">
              <a:lnSpc>
                <a:spcPct val="150000"/>
              </a:lnSpc>
              <a:defRPr>
                <a:solidFill>
                  <a:srgbClr val="000000"/>
                </a:solidFill>
              </a:defRPr>
            </a:pPr>
            <a:r>
              <a:rPr lang="en-US" dirty="0">
                <a:solidFill>
                  <a:srgbClr val="FFFFFF"/>
                </a:solidFill>
                <a:latin typeface="+mj-lt"/>
                <a:ea typeface="Arial Bold"/>
                <a:cs typeface="Arial Bold"/>
                <a:sym typeface="Arial Bold"/>
              </a:rPr>
              <a:t>Korea Meteorological Administration</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CEOS Plenary 2016</a:t>
            </a:r>
          </a:p>
          <a:p>
            <a:pPr lvl="0" defTabSz="914400">
              <a:lnSpc>
                <a:spcPct val="150000"/>
              </a:lnSpc>
              <a:defRPr>
                <a:solidFill>
                  <a:srgbClr val="000000"/>
                </a:solidFill>
              </a:defRPr>
            </a:pPr>
            <a:r>
              <a:rPr dirty="0">
                <a:solidFill>
                  <a:srgbClr val="FFFFFF"/>
                </a:solidFill>
                <a:latin typeface="+mj-lt"/>
                <a:ea typeface="Arial Bold"/>
                <a:cs typeface="Arial Bold"/>
                <a:sym typeface="Arial Bold"/>
              </a:rPr>
              <a:t>Agenda Item </a:t>
            </a:r>
            <a:r>
              <a:rPr lang="en-US" dirty="0">
                <a:solidFill>
                  <a:srgbClr val="FFFFFF"/>
                </a:solidFill>
                <a:latin typeface="+mj-lt"/>
                <a:ea typeface="Arial Bold"/>
                <a:cs typeface="Arial Bold"/>
                <a:sym typeface="Arial Bold"/>
              </a:rPr>
              <a:t>1.2</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Brisbane, Australia</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1</a:t>
            </a:r>
            <a:r>
              <a:rPr lang="en-AU" baseline="30000" dirty="0">
                <a:solidFill>
                  <a:srgbClr val="FFFFFF"/>
                </a:solidFill>
                <a:latin typeface="+mj-lt"/>
                <a:ea typeface="Arial Bold"/>
                <a:cs typeface="Arial Bold"/>
                <a:sym typeface="Arial Bold"/>
              </a:rPr>
              <a:t>st</a:t>
            </a:r>
            <a:r>
              <a:rPr lang="en-AU" dirty="0">
                <a:solidFill>
                  <a:srgbClr val="FFFFFF"/>
                </a:solidFill>
                <a:latin typeface="+mj-lt"/>
                <a:ea typeface="Arial Bold"/>
                <a:cs typeface="Arial Bold"/>
                <a:sym typeface="Arial Bold"/>
              </a:rPr>
              <a:t> – 2</a:t>
            </a:r>
            <a:r>
              <a:rPr lang="en-AU" baseline="30000" dirty="0">
                <a:solidFill>
                  <a:srgbClr val="FFFFFF"/>
                </a:solidFill>
                <a:latin typeface="+mj-lt"/>
                <a:ea typeface="Arial Bold"/>
                <a:cs typeface="Arial Bold"/>
                <a:sym typeface="Arial Bold"/>
              </a:rPr>
              <a:t>nd</a:t>
            </a:r>
            <a:r>
              <a:rPr lang="en-AU" dirty="0">
                <a:solidFill>
                  <a:srgbClr val="FFFFFF"/>
                </a:solidFill>
                <a:latin typeface="+mj-lt"/>
                <a:ea typeface="Arial Bold"/>
                <a:cs typeface="Arial Bold"/>
                <a:sym typeface="Arial Bold"/>
              </a:rPr>
              <a:t> November 2016</a:t>
            </a:r>
            <a:endParaRPr dirty="0">
              <a:solidFill>
                <a:srgbClr val="FFFFFF"/>
              </a:solidFill>
              <a:latin typeface="+mj-lt"/>
              <a:ea typeface="Arial Bold"/>
              <a:cs typeface="Arial Bold"/>
              <a:sym typeface="Arial Bold"/>
            </a:endParaRPr>
          </a:p>
        </p:txBody>
      </p:sp>
      <p:pic>
        <p:nvPicPr>
          <p:cNvPr id="12"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10</a:t>
            </a:fld>
            <a:endParaRPr lang="uk-UA" dirty="0"/>
          </a:p>
        </p:txBody>
      </p:sp>
      <p:sp>
        <p:nvSpPr>
          <p:cNvPr id="3" name="내용 개체 틀 2"/>
          <p:cNvSpPr>
            <a:spLocks noGrp="1"/>
          </p:cNvSpPr>
          <p:nvPr>
            <p:ph sz="quarter" idx="10"/>
          </p:nvPr>
        </p:nvSpPr>
        <p:spPr>
          <a:xfrm>
            <a:off x="76200" y="1143000"/>
            <a:ext cx="8153400" cy="4724400"/>
          </a:xfrm>
        </p:spPr>
        <p:txBody>
          <a:bodyPr/>
          <a:lstStyle/>
          <a:p>
            <a:r>
              <a:rPr lang="en-US" altLang="ko-KR" sz="1600" b="1" dirty="0"/>
              <a:t>Observation Area and Schedule</a:t>
            </a:r>
          </a:p>
          <a:p>
            <a:pPr lvl="1">
              <a:spcBef>
                <a:spcPts val="300"/>
              </a:spcBef>
            </a:pPr>
            <a:r>
              <a:rPr lang="en-US" altLang="ko-KR" sz="1600" dirty="0"/>
              <a:t>Full Disk</a:t>
            </a:r>
          </a:p>
          <a:p>
            <a:pPr lvl="1">
              <a:spcBef>
                <a:spcPts val="300"/>
              </a:spcBef>
            </a:pPr>
            <a:r>
              <a:rPr lang="en-US" altLang="ko-KR" sz="1600" dirty="0">
                <a:solidFill>
                  <a:srgbClr val="002060"/>
                </a:solidFill>
              </a:rPr>
              <a:t>Extended Local Area: 3,800 X 2,400 km (EW X NS)</a:t>
            </a:r>
          </a:p>
          <a:p>
            <a:pPr lvl="1">
              <a:spcBef>
                <a:spcPts val="300"/>
              </a:spcBef>
            </a:pPr>
            <a:r>
              <a:rPr lang="en-US" altLang="ko-KR" sz="1600" dirty="0">
                <a:solidFill>
                  <a:srgbClr val="002060"/>
                </a:solidFill>
              </a:rPr>
              <a:t>Local Area: 1,000 X 1,000 km</a:t>
            </a:r>
          </a:p>
        </p:txBody>
      </p:sp>
      <p:sp>
        <p:nvSpPr>
          <p:cNvPr id="4" name="내용 개체 틀 3"/>
          <p:cNvSpPr>
            <a:spLocks noGrp="1"/>
          </p:cNvSpPr>
          <p:nvPr>
            <p:ph sz="quarter" idx="11"/>
          </p:nvPr>
        </p:nvSpPr>
        <p:spPr/>
        <p:txBody>
          <a:bodyPr/>
          <a:lstStyle/>
          <a:p>
            <a:r>
              <a:rPr lang="en-US" altLang="ko-KR" sz="2800" b="1" dirty="0"/>
              <a:t>GEO-KOMSAT-2A AMI</a:t>
            </a:r>
          </a:p>
          <a:p>
            <a:endParaRPr lang="ko-KR" altLang="en-US" sz="2800" b="1" dirty="0"/>
          </a:p>
        </p:txBody>
      </p:sp>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286000"/>
            <a:ext cx="7543800" cy="4569642"/>
          </a:xfrm>
          <a:prstGeom prst="rect">
            <a:avLst/>
          </a:prstGeom>
        </p:spPr>
      </p:pic>
    </p:spTree>
    <p:extLst>
      <p:ext uri="{BB962C8B-B14F-4D97-AF65-F5344CB8AC3E}">
        <p14:creationId xmlns:p14="http://schemas.microsoft.com/office/powerpoint/2010/main" val="311103147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11</a:t>
            </a:fld>
            <a:endParaRPr lang="uk-UA" dirty="0"/>
          </a:p>
        </p:txBody>
      </p:sp>
      <p:sp>
        <p:nvSpPr>
          <p:cNvPr id="4" name="내용 개체 틀 3"/>
          <p:cNvSpPr>
            <a:spLocks noGrp="1"/>
          </p:cNvSpPr>
          <p:nvPr>
            <p:ph sz="quarter" idx="11"/>
          </p:nvPr>
        </p:nvSpPr>
        <p:spPr>
          <a:xfrm>
            <a:off x="2057400" y="304800"/>
            <a:ext cx="6705600" cy="533400"/>
          </a:xfrm>
        </p:spPr>
        <p:txBody>
          <a:bodyPr/>
          <a:lstStyle/>
          <a:p>
            <a:r>
              <a:rPr lang="en-US" altLang="ko-KR" sz="2800" b="1" dirty="0"/>
              <a:t>Data Service Plan: GK-2A</a:t>
            </a:r>
          </a:p>
          <a:p>
            <a:endParaRPr lang="ko-KR" altLang="en-US" sz="2800" b="1" dirty="0"/>
          </a:p>
        </p:txBody>
      </p:sp>
      <p:graphicFrame>
        <p:nvGraphicFramePr>
          <p:cNvPr id="40" name="표 39"/>
          <p:cNvGraphicFramePr>
            <a:graphicFrameLocks noGrp="1"/>
          </p:cNvGraphicFramePr>
          <p:nvPr>
            <p:extLst/>
          </p:nvPr>
        </p:nvGraphicFramePr>
        <p:xfrm>
          <a:off x="338064" y="2209800"/>
          <a:ext cx="8424936" cy="3013000"/>
        </p:xfrm>
        <a:graphic>
          <a:graphicData uri="http://schemas.openxmlformats.org/drawingml/2006/table">
            <a:tbl>
              <a:tblPr firstRow="1" firstCol="1" bandRow="1">
                <a:tableStyleId>{5C22544A-7EE6-4342-B048-85BDC9FD1C3A}</a:tableStyleId>
              </a:tblPr>
              <a:tblGrid>
                <a:gridCol w="1224136">
                  <a:extLst>
                    <a:ext uri="{9D8B030D-6E8A-4147-A177-3AD203B41FA5}">
                      <a16:colId xmlns:a16="http://schemas.microsoft.com/office/drawing/2014/main" xmlns="" val="20000"/>
                    </a:ext>
                  </a:extLst>
                </a:gridCol>
                <a:gridCol w="2664296">
                  <a:extLst>
                    <a:ext uri="{9D8B030D-6E8A-4147-A177-3AD203B41FA5}">
                      <a16:colId xmlns:a16="http://schemas.microsoft.com/office/drawing/2014/main" xmlns="" val="20001"/>
                    </a:ext>
                  </a:extLst>
                </a:gridCol>
                <a:gridCol w="2376264">
                  <a:extLst>
                    <a:ext uri="{9D8B030D-6E8A-4147-A177-3AD203B41FA5}">
                      <a16:colId xmlns:a16="http://schemas.microsoft.com/office/drawing/2014/main" xmlns="" val="20002"/>
                    </a:ext>
                  </a:extLst>
                </a:gridCol>
                <a:gridCol w="295985">
                  <a:extLst>
                    <a:ext uri="{9D8B030D-6E8A-4147-A177-3AD203B41FA5}">
                      <a16:colId xmlns:a16="http://schemas.microsoft.com/office/drawing/2014/main" xmlns="" val="20003"/>
                    </a:ext>
                  </a:extLst>
                </a:gridCol>
                <a:gridCol w="1864255">
                  <a:extLst>
                    <a:ext uri="{9D8B030D-6E8A-4147-A177-3AD203B41FA5}">
                      <a16:colId xmlns:a16="http://schemas.microsoft.com/office/drawing/2014/main" xmlns="" val="20004"/>
                    </a:ext>
                  </a:extLst>
                </a:gridCol>
              </a:tblGrid>
              <a:tr h="288032">
                <a:tc rowSpan="2">
                  <a:txBody>
                    <a:bodyPr/>
                    <a:lstStyle/>
                    <a:p>
                      <a:pPr algn="ctr">
                        <a:spcAft>
                          <a:spcPts val="0"/>
                        </a:spcAft>
                      </a:pPr>
                      <a:r>
                        <a:rPr lang="en-GB" sz="1400" dirty="0">
                          <a:effectLst/>
                          <a:latin typeface="+mj-ea"/>
                          <a:ea typeface="+mj-ea"/>
                          <a:cs typeface="Arial" pitchFamily="34" charset="0"/>
                        </a:rPr>
                        <a:t>Categories</a:t>
                      </a:r>
                      <a:endParaRPr lang="ko-KR" sz="1400" dirty="0">
                        <a:effectLst/>
                        <a:latin typeface="+mj-ea"/>
                        <a:ea typeface="+mj-ea"/>
                        <a:cs typeface="Arial" pitchFamily="34" charset="0"/>
                      </a:endParaRPr>
                    </a:p>
                  </a:txBody>
                  <a:tcPr marL="68580" marR="68580" marT="0" marB="0" anchor="ctr"/>
                </a:tc>
                <a:tc rowSpan="3">
                  <a:txBody>
                    <a:bodyPr/>
                    <a:lstStyle/>
                    <a:p>
                      <a:pPr algn="ctr">
                        <a:spcAft>
                          <a:spcPts val="0"/>
                        </a:spcAft>
                      </a:pPr>
                      <a:r>
                        <a:rPr lang="en-GB" sz="1400" dirty="0">
                          <a:effectLst/>
                          <a:latin typeface="+mj-ea"/>
                          <a:ea typeface="+mj-ea"/>
                          <a:cs typeface="Arial" pitchFamily="34" charset="0"/>
                        </a:rPr>
                        <a:t>UHRIT</a:t>
                      </a:r>
                      <a:endParaRPr lang="ko-KR" sz="1400" dirty="0">
                        <a:effectLst/>
                        <a:latin typeface="+mj-ea"/>
                        <a:ea typeface="+mj-ea"/>
                        <a:cs typeface="Arial" pitchFamily="34" charset="0"/>
                      </a:endParaRPr>
                    </a:p>
                  </a:txBody>
                  <a:tcPr marL="68580" marR="68580" marT="0" marB="0" anchor="ctr"/>
                </a:tc>
                <a:tc gridSpan="3">
                  <a:txBody>
                    <a:bodyPr/>
                    <a:lstStyle/>
                    <a:p>
                      <a:pPr algn="ctr">
                        <a:spcAft>
                          <a:spcPts val="0"/>
                        </a:spcAft>
                      </a:pPr>
                      <a:r>
                        <a:rPr lang="en-GB" sz="1400" dirty="0">
                          <a:effectLst/>
                          <a:latin typeface="+mj-ea"/>
                          <a:ea typeface="+mj-ea"/>
                          <a:cs typeface="Arial" pitchFamily="34" charset="0"/>
                        </a:rPr>
                        <a:t>COMS-like H/LRIT</a:t>
                      </a:r>
                      <a:endParaRPr lang="ko-KR" sz="1400" dirty="0">
                        <a:effectLst/>
                        <a:latin typeface="+mj-ea"/>
                        <a:ea typeface="+mj-ea"/>
                        <a:cs typeface="Arial" pitchFamily="34" charset="0"/>
                      </a:endParaRPr>
                    </a:p>
                  </a:txBody>
                  <a:tcPr marL="68580" marR="68580" marT="0" marB="0" anchor="ct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xmlns="" val="10000"/>
                  </a:ext>
                </a:extLst>
              </a:tr>
              <a:tr h="0">
                <a:tc vMerge="1">
                  <a:txBody>
                    <a:bodyPr/>
                    <a:lstStyle/>
                    <a:p>
                      <a:pPr latinLnBrk="1"/>
                      <a:endParaRPr lang="ko-KR" altLang="en-US"/>
                    </a:p>
                  </a:txBody>
                  <a:tcPr/>
                </a:tc>
                <a:tc vMerge="1">
                  <a:txBody>
                    <a:bodyPr/>
                    <a:lstStyle/>
                    <a:p>
                      <a:pPr latinLnBrk="1"/>
                      <a:endParaRPr lang="ko-KR" altLang="en-US"/>
                    </a:p>
                  </a:txBody>
                  <a:tcPr/>
                </a:tc>
                <a:tc rowSpan="2" gridSpan="2">
                  <a:txBody>
                    <a:bodyPr/>
                    <a:lstStyle/>
                    <a:p>
                      <a:pPr algn="ctr">
                        <a:spcAft>
                          <a:spcPts val="0"/>
                        </a:spcAft>
                      </a:pPr>
                      <a:r>
                        <a:rPr lang="en-GB" sz="1400" dirty="0">
                          <a:effectLst/>
                          <a:latin typeface="+mj-ea"/>
                          <a:ea typeface="+mj-ea"/>
                          <a:cs typeface="Arial" pitchFamily="34" charset="0"/>
                        </a:rPr>
                        <a:t>HRIT</a:t>
                      </a:r>
                      <a:endParaRPr lang="ko-KR" sz="1400" dirty="0">
                        <a:effectLst/>
                        <a:latin typeface="+mj-ea"/>
                        <a:ea typeface="+mj-ea"/>
                        <a:cs typeface="Arial" pitchFamily="34" charset="0"/>
                      </a:endParaRPr>
                    </a:p>
                  </a:txBody>
                  <a:tcPr marL="68580" marR="68580" marT="0" marB="0" anchor="ctr"/>
                </a:tc>
                <a:tc rowSpan="2" hMerge="1">
                  <a:txBody>
                    <a:bodyPr/>
                    <a:lstStyle/>
                    <a:p>
                      <a:pPr latinLnBrk="1"/>
                      <a:endParaRPr lang="ko-KR" altLang="en-US"/>
                    </a:p>
                  </a:txBody>
                  <a:tcPr/>
                </a:tc>
                <a:tc rowSpan="2">
                  <a:txBody>
                    <a:bodyPr/>
                    <a:lstStyle/>
                    <a:p>
                      <a:pPr algn="ctr">
                        <a:spcAft>
                          <a:spcPts val="0"/>
                        </a:spcAft>
                      </a:pPr>
                      <a:r>
                        <a:rPr lang="en-GB" sz="1400" dirty="0">
                          <a:effectLst/>
                          <a:latin typeface="+mj-ea"/>
                          <a:ea typeface="+mj-ea"/>
                          <a:cs typeface="Arial" pitchFamily="34" charset="0"/>
                        </a:rPr>
                        <a:t>LRIT</a:t>
                      </a:r>
                      <a:endParaRPr lang="ko-KR" sz="1400" dirty="0">
                        <a:effectLst/>
                        <a:latin typeface="+mj-ea"/>
                        <a:ea typeface="+mj-ea"/>
                        <a:cs typeface="Arial" pitchFamily="34" charset="0"/>
                      </a:endParaRPr>
                    </a:p>
                  </a:txBody>
                  <a:tcPr marL="68580" marR="68580" marT="0" marB="0" anchor="ctr"/>
                </a:tc>
                <a:extLst>
                  <a:ext uri="{0D108BD9-81ED-4DB2-BD59-A6C34878D82A}">
                    <a16:rowId xmlns:a16="http://schemas.microsoft.com/office/drawing/2014/main" xmlns="" val="10001"/>
                  </a:ext>
                </a:extLst>
              </a:tr>
              <a:tr h="262632">
                <a:tc>
                  <a:txBody>
                    <a:bodyPr/>
                    <a:lstStyle/>
                    <a:p>
                      <a:pPr algn="ctr">
                        <a:spcAft>
                          <a:spcPts val="0"/>
                        </a:spcAft>
                      </a:pPr>
                      <a:r>
                        <a:rPr lang="en-GB" sz="1400" dirty="0">
                          <a:effectLst/>
                          <a:latin typeface="+mj-ea"/>
                          <a:ea typeface="+mj-ea"/>
                          <a:cs typeface="Arial" pitchFamily="34" charset="0"/>
                        </a:rPr>
                        <a:t>Service</a:t>
                      </a:r>
                      <a:endParaRPr lang="ko-KR" sz="1400" dirty="0">
                        <a:effectLst/>
                        <a:latin typeface="+mj-ea"/>
                        <a:ea typeface="+mj-ea"/>
                        <a:cs typeface="Arial" pitchFamily="34" charset="0"/>
                      </a:endParaRPr>
                    </a:p>
                  </a:txBody>
                  <a:tcPr marL="68580" marR="68580" marT="0" marB="0" anchor="ctr"/>
                </a:tc>
                <a:tc vMerge="1">
                  <a:txBody>
                    <a:bodyPr/>
                    <a:lstStyle/>
                    <a:p>
                      <a:pPr latinLnBrk="1"/>
                      <a:endParaRPr lang="ko-KR" altLang="en-US"/>
                    </a:p>
                  </a:txBody>
                  <a:tcPr/>
                </a:tc>
                <a:tc gridSpan="2" vMerge="1">
                  <a:txBody>
                    <a:bodyPr/>
                    <a:lstStyle/>
                    <a:p>
                      <a:pPr algn="ctr">
                        <a:spcAft>
                          <a:spcPts val="0"/>
                        </a:spcAft>
                      </a:pPr>
                      <a:endParaRPr lang="ko-KR" sz="1200">
                        <a:effectLst/>
                        <a:latin typeface="Times New Roman"/>
                        <a:ea typeface="맑은 고딕"/>
                      </a:endParaRPr>
                    </a:p>
                  </a:txBody>
                  <a:tcPr marL="68580" marR="68580" marT="0" marB="0" anchor="ctr"/>
                </a:tc>
                <a:tc hMerge="1" vMerge="1">
                  <a:txBody>
                    <a:bodyPr/>
                    <a:lstStyle/>
                    <a:p>
                      <a:pPr latinLnBrk="1"/>
                      <a:endParaRPr lang="ko-KR" altLang="en-US"/>
                    </a:p>
                  </a:txBody>
                  <a:tcPr/>
                </a:tc>
                <a:tc vMerge="1">
                  <a:txBody>
                    <a:bodyPr/>
                    <a:lstStyle/>
                    <a:p>
                      <a:pPr algn="ctr">
                        <a:spcAft>
                          <a:spcPts val="0"/>
                        </a:spcAft>
                      </a:pPr>
                      <a:endParaRPr lang="ko-KR" sz="1200">
                        <a:effectLst/>
                        <a:latin typeface="Times New Roman"/>
                        <a:ea typeface="맑은 고딕"/>
                      </a:endParaRPr>
                    </a:p>
                  </a:txBody>
                  <a:tcPr marL="68580" marR="68580" marT="0" marB="0" anchor="ctr"/>
                </a:tc>
                <a:extLst>
                  <a:ext uri="{0D108BD9-81ED-4DB2-BD59-A6C34878D82A}">
                    <a16:rowId xmlns:a16="http://schemas.microsoft.com/office/drawing/2014/main" xmlns="" val="10002"/>
                  </a:ext>
                </a:extLst>
              </a:tr>
              <a:tr h="288032">
                <a:tc>
                  <a:txBody>
                    <a:bodyPr/>
                    <a:lstStyle/>
                    <a:p>
                      <a:pPr algn="ctr">
                        <a:spcAft>
                          <a:spcPts val="0"/>
                        </a:spcAft>
                      </a:pPr>
                      <a:r>
                        <a:rPr lang="en-GB" sz="1400" dirty="0">
                          <a:effectLst/>
                          <a:latin typeface="+mj-ea"/>
                          <a:ea typeface="+mj-ea"/>
                          <a:cs typeface="Arial" pitchFamily="34" charset="0"/>
                        </a:rPr>
                        <a:t>Data Rate</a:t>
                      </a:r>
                      <a:endParaRPr lang="ko-KR" sz="1400" dirty="0">
                        <a:effectLst/>
                        <a:latin typeface="+mj-ea"/>
                        <a:ea typeface="+mj-ea"/>
                        <a:cs typeface="Arial" pitchFamily="34" charset="0"/>
                      </a:endParaRPr>
                    </a:p>
                  </a:txBody>
                  <a:tcPr marL="68580" marR="68580" marT="0" marB="0" anchor="ctr"/>
                </a:tc>
                <a:tc>
                  <a:txBody>
                    <a:bodyPr/>
                    <a:lstStyle/>
                    <a:p>
                      <a:pPr algn="ctr">
                        <a:spcAft>
                          <a:spcPts val="0"/>
                        </a:spcAft>
                      </a:pPr>
                      <a:r>
                        <a:rPr lang="en-GB" sz="1400" u="sng" dirty="0">
                          <a:effectLst/>
                          <a:latin typeface="+mj-ea"/>
                          <a:ea typeface="+mj-ea"/>
                          <a:cs typeface="Arial" pitchFamily="34" charset="0"/>
                        </a:rPr>
                        <a:t>&lt;</a:t>
                      </a:r>
                      <a:r>
                        <a:rPr lang="en-GB" sz="1400" dirty="0">
                          <a:effectLst/>
                          <a:latin typeface="+mj-ea"/>
                          <a:ea typeface="+mj-ea"/>
                          <a:cs typeface="Arial" pitchFamily="34" charset="0"/>
                        </a:rPr>
                        <a:t> 31 Mbps</a:t>
                      </a:r>
                      <a:endParaRPr lang="ko-KR" sz="1400" dirty="0">
                        <a:effectLst/>
                        <a:latin typeface="+mj-ea"/>
                        <a:ea typeface="+mj-ea"/>
                        <a:cs typeface="Arial" pitchFamily="34" charset="0"/>
                      </a:endParaRPr>
                    </a:p>
                  </a:txBody>
                  <a:tcPr marL="68580" marR="68580" marT="0" marB="0" anchor="ctr"/>
                </a:tc>
                <a:tc gridSpan="2">
                  <a:txBody>
                    <a:bodyPr/>
                    <a:lstStyle/>
                    <a:p>
                      <a:pPr algn="ctr">
                        <a:spcAft>
                          <a:spcPts val="0"/>
                        </a:spcAft>
                      </a:pPr>
                      <a:r>
                        <a:rPr lang="en-GB" sz="1400">
                          <a:effectLst/>
                          <a:latin typeface="+mj-ea"/>
                          <a:ea typeface="+mj-ea"/>
                          <a:cs typeface="Arial" pitchFamily="34" charset="0"/>
                        </a:rPr>
                        <a:t>3 Mbps</a:t>
                      </a:r>
                      <a:endParaRPr lang="ko-KR" sz="1400">
                        <a:effectLst/>
                        <a:latin typeface="+mj-ea"/>
                        <a:ea typeface="+mj-ea"/>
                        <a:cs typeface="Arial" pitchFamily="34" charset="0"/>
                      </a:endParaRPr>
                    </a:p>
                  </a:txBody>
                  <a:tcPr marL="68580" marR="68580" marT="0" marB="0" anchor="ctr"/>
                </a:tc>
                <a:tc hMerge="1">
                  <a:txBody>
                    <a:bodyPr/>
                    <a:lstStyle/>
                    <a:p>
                      <a:pPr latinLnBrk="1"/>
                      <a:endParaRPr lang="ko-KR" altLang="en-US"/>
                    </a:p>
                  </a:txBody>
                  <a:tcPr/>
                </a:tc>
                <a:tc>
                  <a:txBody>
                    <a:bodyPr/>
                    <a:lstStyle/>
                    <a:p>
                      <a:pPr algn="ctr">
                        <a:spcAft>
                          <a:spcPts val="0"/>
                        </a:spcAft>
                      </a:pPr>
                      <a:r>
                        <a:rPr lang="en-GB" sz="1400">
                          <a:effectLst/>
                          <a:latin typeface="+mj-ea"/>
                          <a:ea typeface="+mj-ea"/>
                          <a:cs typeface="Arial" pitchFamily="34" charset="0"/>
                        </a:rPr>
                        <a:t>~512 Kbps</a:t>
                      </a:r>
                      <a:endParaRPr lang="ko-KR" sz="1400">
                        <a:effectLst/>
                        <a:latin typeface="+mj-ea"/>
                        <a:ea typeface="+mj-ea"/>
                        <a:cs typeface="Arial" pitchFamily="34" charset="0"/>
                      </a:endParaRPr>
                    </a:p>
                  </a:txBody>
                  <a:tcPr marL="68580" marR="68580" marT="0" marB="0" anchor="ctr"/>
                </a:tc>
                <a:extLst>
                  <a:ext uri="{0D108BD9-81ED-4DB2-BD59-A6C34878D82A}">
                    <a16:rowId xmlns:a16="http://schemas.microsoft.com/office/drawing/2014/main" xmlns="" val="10003"/>
                  </a:ext>
                </a:extLst>
              </a:tr>
              <a:tr h="313690">
                <a:tc>
                  <a:txBody>
                    <a:bodyPr/>
                    <a:lstStyle/>
                    <a:p>
                      <a:pPr algn="ctr">
                        <a:spcAft>
                          <a:spcPts val="0"/>
                        </a:spcAft>
                      </a:pPr>
                      <a:r>
                        <a:rPr lang="en-GB" sz="1400" dirty="0">
                          <a:effectLst/>
                          <a:latin typeface="+mj-ea"/>
                          <a:ea typeface="+mj-ea"/>
                          <a:cs typeface="Arial" pitchFamily="34" charset="0"/>
                        </a:rPr>
                        <a:t>Frequencies</a:t>
                      </a:r>
                      <a:endParaRPr lang="ko-KR" sz="1400" dirty="0">
                        <a:effectLst/>
                        <a:latin typeface="+mj-ea"/>
                        <a:ea typeface="+mj-ea"/>
                        <a:cs typeface="Arial" pitchFamily="34" charset="0"/>
                      </a:endParaRPr>
                    </a:p>
                  </a:txBody>
                  <a:tcPr marL="68580" marR="68580" marT="0" marB="0" anchor="ctr"/>
                </a:tc>
                <a:tc>
                  <a:txBody>
                    <a:bodyPr/>
                    <a:lstStyle/>
                    <a:p>
                      <a:pPr algn="ctr">
                        <a:spcAft>
                          <a:spcPts val="0"/>
                        </a:spcAft>
                      </a:pPr>
                      <a:r>
                        <a:rPr lang="en-GB" sz="1400" dirty="0">
                          <a:effectLst/>
                          <a:latin typeface="+mj-ea"/>
                          <a:ea typeface="+mj-ea"/>
                          <a:cs typeface="Arial" pitchFamily="34" charset="0"/>
                        </a:rPr>
                        <a:t>Uplink : S-band</a:t>
                      </a:r>
                      <a:endParaRPr lang="ko-KR" sz="1400" dirty="0">
                        <a:effectLst/>
                        <a:latin typeface="+mj-ea"/>
                        <a:ea typeface="+mj-ea"/>
                        <a:cs typeface="Arial" pitchFamily="34" charset="0"/>
                      </a:endParaRPr>
                    </a:p>
                    <a:p>
                      <a:pPr algn="ctr">
                        <a:spcAft>
                          <a:spcPts val="0"/>
                        </a:spcAft>
                      </a:pPr>
                      <a:r>
                        <a:rPr lang="en-GB" sz="1400" dirty="0">
                          <a:effectLst/>
                          <a:latin typeface="+mj-ea"/>
                          <a:ea typeface="+mj-ea"/>
                          <a:cs typeface="Arial" pitchFamily="34" charset="0"/>
                        </a:rPr>
                        <a:t>Downlink : X-band</a:t>
                      </a:r>
                      <a:endParaRPr lang="ko-KR" sz="1400" dirty="0">
                        <a:effectLst/>
                        <a:latin typeface="+mj-ea"/>
                        <a:ea typeface="+mj-ea"/>
                        <a:cs typeface="Arial" pitchFamily="34" charset="0"/>
                      </a:endParaRPr>
                    </a:p>
                  </a:txBody>
                  <a:tcPr marL="68580" marR="68580" marT="0" marB="0" anchor="ctr"/>
                </a:tc>
                <a:tc gridSpan="3">
                  <a:txBody>
                    <a:bodyPr/>
                    <a:lstStyle/>
                    <a:p>
                      <a:pPr algn="ctr">
                        <a:spcAft>
                          <a:spcPts val="0"/>
                        </a:spcAft>
                      </a:pPr>
                      <a:r>
                        <a:rPr lang="en-GB" sz="1400" dirty="0">
                          <a:effectLst/>
                          <a:latin typeface="+mj-ea"/>
                          <a:ea typeface="+mj-ea"/>
                          <a:cs typeface="Arial" pitchFamily="34" charset="0"/>
                        </a:rPr>
                        <a:t>Uplink : S-band , Downlink : L-band</a:t>
                      </a:r>
                      <a:endParaRPr lang="ko-KR" sz="1400" dirty="0">
                        <a:effectLst/>
                        <a:latin typeface="+mj-ea"/>
                        <a:ea typeface="+mj-ea"/>
                        <a:cs typeface="Arial" pitchFamily="34" charset="0"/>
                      </a:endParaRPr>
                    </a:p>
                    <a:p>
                      <a:pPr algn="ctr">
                        <a:spcAft>
                          <a:spcPts val="0"/>
                        </a:spcAft>
                      </a:pPr>
                      <a:r>
                        <a:rPr lang="en-GB" sz="1400" dirty="0">
                          <a:effectLst/>
                          <a:latin typeface="+mj-ea"/>
                          <a:ea typeface="+mj-ea"/>
                          <a:cs typeface="Arial" pitchFamily="34" charset="0"/>
                        </a:rPr>
                        <a:t>* Same Frequencies band with COMS</a:t>
                      </a:r>
                      <a:endParaRPr lang="ko-KR" sz="1400" dirty="0">
                        <a:effectLst/>
                        <a:latin typeface="+mj-ea"/>
                        <a:ea typeface="+mj-ea"/>
                        <a:cs typeface="Arial" pitchFamily="34" charset="0"/>
                      </a:endParaRPr>
                    </a:p>
                  </a:txBody>
                  <a:tcPr marL="68580" marR="68580" marT="0" marB="0" anchor="ct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xmlns="" val="10004"/>
                  </a:ext>
                </a:extLst>
              </a:tr>
              <a:tr h="0">
                <a:tc>
                  <a:txBody>
                    <a:bodyPr/>
                    <a:lstStyle/>
                    <a:p>
                      <a:pPr algn="ctr">
                        <a:spcBef>
                          <a:spcPts val="0"/>
                        </a:spcBef>
                        <a:spcAft>
                          <a:spcPts val="0"/>
                        </a:spcAft>
                      </a:pPr>
                      <a:r>
                        <a:rPr lang="en-GB" sz="1400" dirty="0">
                          <a:effectLst/>
                          <a:latin typeface="+mj-ea"/>
                          <a:ea typeface="+mj-ea"/>
                          <a:cs typeface="Arial" pitchFamily="34" charset="0"/>
                        </a:rPr>
                        <a:t>Data Type</a:t>
                      </a:r>
                      <a:endParaRPr lang="ko-KR" sz="1400" dirty="0">
                        <a:effectLst/>
                        <a:latin typeface="+mj-ea"/>
                        <a:ea typeface="+mj-ea"/>
                        <a:cs typeface="Arial" pitchFamily="34" charset="0"/>
                      </a:endParaRPr>
                    </a:p>
                  </a:txBody>
                  <a:tcPr marL="68580" marR="68580" marT="0" marB="0" anchor="ctr"/>
                </a:tc>
                <a:tc>
                  <a:txBody>
                    <a:bodyPr/>
                    <a:lstStyle/>
                    <a:p>
                      <a:pPr algn="ctr">
                        <a:spcBef>
                          <a:spcPts val="0"/>
                        </a:spcBef>
                        <a:spcAft>
                          <a:spcPts val="0"/>
                        </a:spcAft>
                      </a:pPr>
                      <a:r>
                        <a:rPr lang="en-US" sz="1400" dirty="0">
                          <a:effectLst/>
                          <a:latin typeface="+mj-ea"/>
                          <a:ea typeface="+mj-ea"/>
                          <a:cs typeface="Arial" pitchFamily="34" charset="0"/>
                        </a:rPr>
                        <a:t>AMI Image(16 Ch.)</a:t>
                      </a:r>
                    </a:p>
                    <a:p>
                      <a:pPr algn="ctr">
                        <a:spcBef>
                          <a:spcPts val="0"/>
                        </a:spcBef>
                        <a:spcAft>
                          <a:spcPts val="0"/>
                        </a:spcAft>
                      </a:pPr>
                      <a:r>
                        <a:rPr lang="en-US" sz="1400" dirty="0">
                          <a:effectLst/>
                          <a:latin typeface="+mj-ea"/>
                          <a:ea typeface="+mj-ea"/>
                          <a:cs typeface="Arial" pitchFamily="34" charset="0"/>
                        </a:rPr>
                        <a:t>Alphanumeric text</a:t>
                      </a:r>
                    </a:p>
                    <a:p>
                      <a:pPr algn="ctr">
                        <a:spcBef>
                          <a:spcPts val="0"/>
                        </a:spcBef>
                        <a:spcAft>
                          <a:spcPts val="0"/>
                        </a:spcAft>
                      </a:pPr>
                      <a:r>
                        <a:rPr lang="en-US" sz="1400" dirty="0">
                          <a:effectLst/>
                          <a:latin typeface="+mj-ea"/>
                          <a:ea typeface="+mj-ea"/>
                          <a:cs typeface="Arial" pitchFamily="34" charset="0"/>
                        </a:rPr>
                        <a:t>Encryption Key Message</a:t>
                      </a:r>
                    </a:p>
                    <a:p>
                      <a:pPr algn="ctr">
                        <a:spcBef>
                          <a:spcPts val="0"/>
                        </a:spcBef>
                        <a:spcAft>
                          <a:spcPts val="0"/>
                        </a:spcAft>
                      </a:pPr>
                      <a:endParaRPr lang="en-US" sz="1400" dirty="0">
                        <a:effectLst/>
                        <a:latin typeface="+mj-ea"/>
                        <a:ea typeface="+mj-ea"/>
                        <a:cs typeface="Arial" pitchFamily="34" charset="0"/>
                      </a:endParaRPr>
                    </a:p>
                    <a:p>
                      <a:pPr algn="ctr">
                        <a:spcBef>
                          <a:spcPts val="0"/>
                        </a:spcBef>
                        <a:spcAft>
                          <a:spcPts val="0"/>
                        </a:spcAft>
                      </a:pPr>
                      <a:r>
                        <a:rPr lang="en-US" sz="1000" dirty="0">
                          <a:effectLst/>
                          <a:latin typeface="+mj-ea"/>
                          <a:ea typeface="+mj-ea"/>
                          <a:cs typeface="Arial" pitchFamily="34" charset="0"/>
                        </a:rPr>
                        <a:t>* Additional info could be added in the future</a:t>
                      </a:r>
                    </a:p>
                  </a:txBody>
                  <a:tcPr marL="68580" marR="68580" marT="0" marB="0" anchor="ctr"/>
                </a:tc>
                <a:tc>
                  <a:txBody>
                    <a:bodyPr/>
                    <a:lstStyle/>
                    <a:p>
                      <a:pPr algn="ctr">
                        <a:spcBef>
                          <a:spcPts val="0"/>
                        </a:spcBef>
                        <a:spcAft>
                          <a:spcPts val="0"/>
                        </a:spcAft>
                      </a:pPr>
                      <a:r>
                        <a:rPr lang="en-GB" sz="1400" dirty="0">
                          <a:effectLst/>
                          <a:latin typeface="+mj-ea"/>
                          <a:ea typeface="+mj-ea"/>
                          <a:cs typeface="Arial" pitchFamily="34" charset="0"/>
                        </a:rPr>
                        <a:t>AMI Image(5 Ch.)</a:t>
                      </a:r>
                      <a:endParaRPr lang="ko-KR" sz="1400" dirty="0">
                        <a:effectLst/>
                        <a:latin typeface="+mj-ea"/>
                        <a:ea typeface="+mj-ea"/>
                        <a:cs typeface="Arial" pitchFamily="34" charset="0"/>
                      </a:endParaRPr>
                    </a:p>
                    <a:p>
                      <a:pPr algn="ctr">
                        <a:spcBef>
                          <a:spcPts val="0"/>
                        </a:spcBef>
                        <a:spcAft>
                          <a:spcPts val="0"/>
                        </a:spcAft>
                      </a:pPr>
                      <a:r>
                        <a:rPr lang="en-GB" sz="1400" dirty="0">
                          <a:effectLst/>
                          <a:latin typeface="+mj-ea"/>
                          <a:ea typeface="+mj-ea"/>
                          <a:cs typeface="Arial" pitchFamily="34" charset="0"/>
                        </a:rPr>
                        <a:t>Alphanumeric text</a:t>
                      </a:r>
                      <a:endParaRPr lang="ko-KR" sz="1400" dirty="0">
                        <a:effectLst/>
                        <a:latin typeface="+mj-ea"/>
                        <a:ea typeface="+mj-ea"/>
                        <a:cs typeface="Arial" pitchFamily="34" charset="0"/>
                      </a:endParaRPr>
                    </a:p>
                    <a:p>
                      <a:pPr algn="ctr">
                        <a:spcBef>
                          <a:spcPts val="0"/>
                        </a:spcBef>
                        <a:spcAft>
                          <a:spcPts val="0"/>
                        </a:spcAft>
                      </a:pPr>
                      <a:r>
                        <a:rPr lang="en-GB" sz="1400" dirty="0">
                          <a:effectLst/>
                          <a:latin typeface="+mj-ea"/>
                          <a:ea typeface="+mj-ea"/>
                          <a:cs typeface="Arial" pitchFamily="34" charset="0"/>
                        </a:rPr>
                        <a:t>Encryption Key Message </a:t>
                      </a:r>
                      <a:endParaRPr lang="ko-KR" sz="1400" dirty="0">
                        <a:effectLst/>
                        <a:latin typeface="+mj-ea"/>
                        <a:ea typeface="+mj-ea"/>
                        <a:cs typeface="Arial" pitchFamily="34" charset="0"/>
                      </a:endParaRPr>
                    </a:p>
                    <a:p>
                      <a:pPr algn="ctr">
                        <a:spcBef>
                          <a:spcPts val="0"/>
                        </a:spcBef>
                        <a:spcAft>
                          <a:spcPts val="0"/>
                        </a:spcAft>
                      </a:pPr>
                      <a:r>
                        <a:rPr lang="en-GB" sz="1400" dirty="0">
                          <a:solidFill>
                            <a:srgbClr val="0000FF"/>
                          </a:solidFill>
                          <a:effectLst/>
                          <a:latin typeface="+mj-ea"/>
                          <a:ea typeface="+mj-ea"/>
                          <a:cs typeface="Arial" pitchFamily="34" charset="0"/>
                        </a:rPr>
                        <a:t>GOCI-II products(TBD)</a:t>
                      </a:r>
                      <a:endParaRPr lang="ko-KR" sz="1400" dirty="0">
                        <a:solidFill>
                          <a:srgbClr val="0000FF"/>
                        </a:solidFill>
                        <a:effectLst/>
                        <a:latin typeface="+mj-ea"/>
                        <a:ea typeface="+mj-ea"/>
                        <a:cs typeface="Arial" pitchFamily="34" charset="0"/>
                      </a:endParaRPr>
                    </a:p>
                  </a:txBody>
                  <a:tcPr marL="68580" marR="68580" marT="0" marB="0" anchor="ctr"/>
                </a:tc>
                <a:tc gridSpan="2">
                  <a:txBody>
                    <a:bodyPr/>
                    <a:lstStyle/>
                    <a:p>
                      <a:pPr algn="ctr">
                        <a:spcBef>
                          <a:spcPts val="0"/>
                        </a:spcBef>
                        <a:spcAft>
                          <a:spcPts val="0"/>
                        </a:spcAft>
                      </a:pPr>
                      <a:r>
                        <a:rPr lang="en-GB" sz="1400" dirty="0">
                          <a:effectLst/>
                          <a:latin typeface="+mj-ea"/>
                          <a:ea typeface="+mj-ea"/>
                          <a:cs typeface="Arial" pitchFamily="34" charset="0"/>
                        </a:rPr>
                        <a:t>AMI Image (5 Ch.)</a:t>
                      </a:r>
                      <a:endParaRPr lang="ko-KR" sz="1400" dirty="0">
                        <a:effectLst/>
                        <a:latin typeface="+mj-ea"/>
                        <a:ea typeface="+mj-ea"/>
                        <a:cs typeface="Arial" pitchFamily="34" charset="0"/>
                      </a:endParaRPr>
                    </a:p>
                    <a:p>
                      <a:pPr algn="ctr">
                        <a:spcBef>
                          <a:spcPts val="0"/>
                        </a:spcBef>
                        <a:spcAft>
                          <a:spcPts val="0"/>
                        </a:spcAft>
                      </a:pPr>
                      <a:r>
                        <a:rPr lang="en-GB" sz="1400" dirty="0">
                          <a:effectLst/>
                          <a:latin typeface="+mj-ea"/>
                          <a:ea typeface="+mj-ea"/>
                          <a:cs typeface="Arial" pitchFamily="34" charset="0"/>
                        </a:rPr>
                        <a:t>Alphanumeric text</a:t>
                      </a:r>
                      <a:endParaRPr lang="ko-KR" sz="1400" dirty="0">
                        <a:effectLst/>
                        <a:latin typeface="+mj-ea"/>
                        <a:ea typeface="+mj-ea"/>
                        <a:cs typeface="Arial" pitchFamily="34" charset="0"/>
                      </a:endParaRPr>
                    </a:p>
                    <a:p>
                      <a:pPr algn="ctr">
                        <a:spcBef>
                          <a:spcPts val="0"/>
                        </a:spcBef>
                        <a:spcAft>
                          <a:spcPts val="0"/>
                        </a:spcAft>
                      </a:pPr>
                      <a:r>
                        <a:rPr lang="en-GB" sz="1400" dirty="0">
                          <a:effectLst/>
                          <a:latin typeface="+mj-ea"/>
                          <a:ea typeface="+mj-ea"/>
                          <a:cs typeface="Arial" pitchFamily="34" charset="0"/>
                        </a:rPr>
                        <a:t>Encryption Key Message</a:t>
                      </a:r>
                      <a:endParaRPr lang="ko-KR" sz="1400" dirty="0">
                        <a:effectLst/>
                        <a:latin typeface="+mj-ea"/>
                        <a:ea typeface="+mj-ea"/>
                        <a:cs typeface="Arial" pitchFamily="34" charset="0"/>
                      </a:endParaRPr>
                    </a:p>
                    <a:p>
                      <a:pPr algn="ctr">
                        <a:spcBef>
                          <a:spcPts val="0"/>
                        </a:spcBef>
                        <a:spcAft>
                          <a:spcPts val="0"/>
                        </a:spcAft>
                      </a:pPr>
                      <a:r>
                        <a:rPr lang="en-GB" sz="1400" dirty="0">
                          <a:effectLst/>
                          <a:latin typeface="+mj-ea"/>
                          <a:ea typeface="+mj-ea"/>
                          <a:cs typeface="Arial" pitchFamily="34" charset="0"/>
                        </a:rPr>
                        <a:t>Lv2 products </a:t>
                      </a:r>
                      <a:endParaRPr lang="ko-KR" sz="1400" dirty="0">
                        <a:effectLst/>
                        <a:latin typeface="+mj-ea"/>
                        <a:ea typeface="+mj-ea"/>
                        <a:cs typeface="Arial" pitchFamily="34" charset="0"/>
                      </a:endParaRPr>
                    </a:p>
                    <a:p>
                      <a:pPr algn="ctr">
                        <a:spcBef>
                          <a:spcPts val="0"/>
                        </a:spcBef>
                        <a:spcAft>
                          <a:spcPts val="0"/>
                        </a:spcAft>
                      </a:pPr>
                      <a:r>
                        <a:rPr lang="en-GB" sz="1400" dirty="0">
                          <a:effectLst/>
                          <a:latin typeface="+mj-ea"/>
                          <a:ea typeface="+mj-ea"/>
                          <a:cs typeface="Arial" pitchFamily="34" charset="0"/>
                        </a:rPr>
                        <a:t>GOCI-II image file</a:t>
                      </a:r>
                      <a:endParaRPr lang="ko-KR" sz="1400" dirty="0">
                        <a:effectLst/>
                        <a:latin typeface="+mj-ea"/>
                        <a:ea typeface="+mj-ea"/>
                        <a:cs typeface="Arial" pitchFamily="34" charset="0"/>
                      </a:endParaRPr>
                    </a:p>
                  </a:txBody>
                  <a:tcPr marL="68580" marR="68580" marT="0" marB="0" anchor="ctr"/>
                </a:tc>
                <a:tc hMerge="1">
                  <a:txBody>
                    <a:bodyPr/>
                    <a:lstStyle/>
                    <a:p>
                      <a:pPr algn="ctr">
                        <a:spcAft>
                          <a:spcPts val="0"/>
                        </a:spcAft>
                      </a:pPr>
                      <a:endParaRPr lang="ko-KR" sz="1400" dirty="0">
                        <a:effectLst/>
                        <a:latin typeface="Arial" pitchFamily="34" charset="0"/>
                        <a:ea typeface="맑은 고딕"/>
                        <a:cs typeface="Arial" pitchFamily="34" charset="0"/>
                      </a:endParaRPr>
                    </a:p>
                  </a:txBody>
                  <a:tcPr marL="68580" marR="68580" marT="0" marB="0" anchor="ctr"/>
                </a:tc>
                <a:extLst>
                  <a:ext uri="{0D108BD9-81ED-4DB2-BD59-A6C34878D82A}">
                    <a16:rowId xmlns:a16="http://schemas.microsoft.com/office/drawing/2014/main" xmlns="" val="10005"/>
                  </a:ext>
                </a:extLst>
              </a:tr>
              <a:tr h="281022">
                <a:tc>
                  <a:txBody>
                    <a:bodyPr/>
                    <a:lstStyle/>
                    <a:p>
                      <a:pPr algn="ctr">
                        <a:spcAft>
                          <a:spcPts val="0"/>
                        </a:spcAft>
                      </a:pPr>
                      <a:r>
                        <a:rPr lang="en-GB" sz="1400" dirty="0">
                          <a:effectLst/>
                          <a:latin typeface="+mj-ea"/>
                          <a:ea typeface="+mj-ea"/>
                          <a:cs typeface="Arial" pitchFamily="34" charset="0"/>
                        </a:rPr>
                        <a:t>Mode</a:t>
                      </a:r>
                      <a:endParaRPr lang="ko-KR" sz="1400" dirty="0">
                        <a:effectLst/>
                        <a:latin typeface="+mj-ea"/>
                        <a:ea typeface="+mj-ea"/>
                        <a:cs typeface="Arial" pitchFamily="34" charset="0"/>
                      </a:endParaRPr>
                    </a:p>
                  </a:txBody>
                  <a:tcPr marL="68580" marR="68580" marT="0" marB="0" anchor="ctr"/>
                </a:tc>
                <a:tc>
                  <a:txBody>
                    <a:bodyPr/>
                    <a:lstStyle/>
                    <a:p>
                      <a:pPr algn="ctr">
                        <a:spcAft>
                          <a:spcPts val="0"/>
                        </a:spcAft>
                      </a:pPr>
                      <a:r>
                        <a:rPr lang="en-GB" sz="1400" dirty="0">
                          <a:effectLst/>
                          <a:latin typeface="+mj-ea"/>
                          <a:ea typeface="+mj-ea"/>
                          <a:cs typeface="Arial" pitchFamily="34" charset="0"/>
                        </a:rPr>
                        <a:t>FD</a:t>
                      </a:r>
                      <a:endParaRPr lang="ko-KR" sz="1400" dirty="0">
                        <a:effectLst/>
                        <a:latin typeface="+mj-ea"/>
                        <a:ea typeface="+mj-ea"/>
                        <a:cs typeface="Arial" pitchFamily="34" charset="0"/>
                      </a:endParaRPr>
                    </a:p>
                  </a:txBody>
                  <a:tcPr marL="68580" marR="68580" marT="0" marB="0" anchor="ctr"/>
                </a:tc>
                <a:tc>
                  <a:txBody>
                    <a:bodyPr/>
                    <a:lstStyle/>
                    <a:p>
                      <a:pPr algn="ctr">
                        <a:spcAft>
                          <a:spcPts val="0"/>
                        </a:spcAft>
                      </a:pPr>
                      <a:r>
                        <a:rPr lang="en-GB" sz="1400">
                          <a:effectLst/>
                          <a:latin typeface="+mj-ea"/>
                          <a:ea typeface="+mj-ea"/>
                          <a:cs typeface="Arial" pitchFamily="34" charset="0"/>
                        </a:rPr>
                        <a:t>FD, ENH</a:t>
                      </a:r>
                      <a:endParaRPr lang="ko-KR" sz="1400">
                        <a:effectLst/>
                        <a:latin typeface="+mj-ea"/>
                        <a:ea typeface="+mj-ea"/>
                        <a:cs typeface="Arial" pitchFamily="34" charset="0"/>
                      </a:endParaRPr>
                    </a:p>
                  </a:txBody>
                  <a:tcPr marL="68580" marR="68580" marT="0" marB="0" anchor="ctr"/>
                </a:tc>
                <a:tc gridSpan="2">
                  <a:txBody>
                    <a:bodyPr/>
                    <a:lstStyle/>
                    <a:p>
                      <a:pPr algn="ctr">
                        <a:spcAft>
                          <a:spcPts val="0"/>
                        </a:spcAft>
                      </a:pPr>
                      <a:r>
                        <a:rPr lang="en-GB" sz="1400" dirty="0">
                          <a:effectLst/>
                          <a:latin typeface="+mj-ea"/>
                          <a:ea typeface="+mj-ea"/>
                          <a:cs typeface="Arial" pitchFamily="34" charset="0"/>
                        </a:rPr>
                        <a:t>FD, ENH</a:t>
                      </a:r>
                      <a:endParaRPr lang="ko-KR" sz="1400" dirty="0">
                        <a:effectLst/>
                        <a:latin typeface="+mj-ea"/>
                        <a:ea typeface="+mj-ea"/>
                        <a:cs typeface="Arial" pitchFamily="34" charset="0"/>
                      </a:endParaRPr>
                    </a:p>
                  </a:txBody>
                  <a:tcPr marL="68580" marR="68580" marT="0" marB="0" anchor="ctr"/>
                </a:tc>
                <a:tc hMerge="1">
                  <a:txBody>
                    <a:bodyPr/>
                    <a:lstStyle/>
                    <a:p>
                      <a:pPr algn="ctr">
                        <a:spcAft>
                          <a:spcPts val="0"/>
                        </a:spcAft>
                      </a:pPr>
                      <a:endParaRPr lang="ko-KR" sz="1400" dirty="0">
                        <a:effectLst/>
                        <a:latin typeface="Arial" pitchFamily="34" charset="0"/>
                        <a:ea typeface="맑은 고딕"/>
                        <a:cs typeface="Arial" pitchFamily="34" charset="0"/>
                      </a:endParaRPr>
                    </a:p>
                  </a:txBody>
                  <a:tcPr marL="68580" marR="68580" marT="0" marB="0" anchor="ctr"/>
                </a:tc>
                <a:extLst>
                  <a:ext uri="{0D108BD9-81ED-4DB2-BD59-A6C34878D82A}">
                    <a16:rowId xmlns:a16="http://schemas.microsoft.com/office/drawing/2014/main" xmlns="" val="10006"/>
                  </a:ext>
                </a:extLst>
              </a:tr>
              <a:tr h="298162">
                <a:tc>
                  <a:txBody>
                    <a:bodyPr/>
                    <a:lstStyle/>
                    <a:p>
                      <a:pPr algn="ctr">
                        <a:spcAft>
                          <a:spcPts val="0"/>
                        </a:spcAft>
                      </a:pPr>
                      <a:r>
                        <a:rPr lang="en-GB" sz="1400" dirty="0">
                          <a:effectLst/>
                          <a:latin typeface="+mj-ea"/>
                          <a:ea typeface="+mj-ea"/>
                          <a:cs typeface="Arial" pitchFamily="34" charset="0"/>
                        </a:rPr>
                        <a:t>Station</a:t>
                      </a:r>
                      <a:endParaRPr lang="ko-KR" sz="1400" dirty="0">
                        <a:effectLst/>
                        <a:latin typeface="+mj-ea"/>
                        <a:ea typeface="+mj-ea"/>
                        <a:cs typeface="Arial" pitchFamily="34" charset="0"/>
                      </a:endParaRPr>
                    </a:p>
                  </a:txBody>
                  <a:tcPr marL="68580" marR="68580" marT="0" marB="0" anchor="ctr"/>
                </a:tc>
                <a:tc>
                  <a:txBody>
                    <a:bodyPr/>
                    <a:lstStyle/>
                    <a:p>
                      <a:pPr algn="ctr">
                        <a:spcAft>
                          <a:spcPts val="0"/>
                        </a:spcAft>
                      </a:pPr>
                      <a:r>
                        <a:rPr lang="en-GB" sz="1400" dirty="0">
                          <a:effectLst/>
                          <a:latin typeface="+mj-ea"/>
                          <a:ea typeface="+mj-ea"/>
                          <a:cs typeface="Arial" pitchFamily="34" charset="0"/>
                        </a:rPr>
                        <a:t>LDUS</a:t>
                      </a:r>
                      <a:endParaRPr lang="ko-KR" sz="1400" dirty="0">
                        <a:effectLst/>
                        <a:latin typeface="+mj-ea"/>
                        <a:ea typeface="+mj-ea"/>
                        <a:cs typeface="Arial" pitchFamily="34" charset="0"/>
                      </a:endParaRPr>
                    </a:p>
                  </a:txBody>
                  <a:tcPr marL="68580" marR="68580" marT="0" marB="0" anchor="ctr"/>
                </a:tc>
                <a:tc>
                  <a:txBody>
                    <a:bodyPr/>
                    <a:lstStyle/>
                    <a:p>
                      <a:pPr algn="ctr">
                        <a:spcAft>
                          <a:spcPts val="0"/>
                        </a:spcAft>
                      </a:pPr>
                      <a:r>
                        <a:rPr lang="en-GB" sz="1400" dirty="0">
                          <a:effectLst/>
                          <a:latin typeface="+mj-ea"/>
                          <a:ea typeface="+mj-ea"/>
                          <a:cs typeface="Arial" pitchFamily="34" charset="0"/>
                        </a:rPr>
                        <a:t>MDUS</a:t>
                      </a:r>
                      <a:endParaRPr lang="ko-KR" sz="1400" dirty="0">
                        <a:effectLst/>
                        <a:latin typeface="+mj-ea"/>
                        <a:ea typeface="+mj-ea"/>
                        <a:cs typeface="Arial" pitchFamily="34" charset="0"/>
                      </a:endParaRPr>
                    </a:p>
                  </a:txBody>
                  <a:tcPr marL="68580" marR="68580" marT="0" marB="0" anchor="ctr"/>
                </a:tc>
                <a:tc gridSpan="2">
                  <a:txBody>
                    <a:bodyPr/>
                    <a:lstStyle/>
                    <a:p>
                      <a:pPr algn="ctr">
                        <a:spcAft>
                          <a:spcPts val="0"/>
                        </a:spcAft>
                      </a:pPr>
                      <a:r>
                        <a:rPr lang="en-GB" sz="1400" dirty="0">
                          <a:effectLst/>
                          <a:latin typeface="+mj-ea"/>
                          <a:ea typeface="+mj-ea"/>
                          <a:cs typeface="Arial" pitchFamily="34" charset="0"/>
                        </a:rPr>
                        <a:t>SDUS</a:t>
                      </a:r>
                      <a:endParaRPr lang="ko-KR" sz="1400" dirty="0">
                        <a:effectLst/>
                        <a:latin typeface="+mj-ea"/>
                        <a:ea typeface="+mj-ea"/>
                        <a:cs typeface="Arial" pitchFamily="34" charset="0"/>
                      </a:endParaRPr>
                    </a:p>
                  </a:txBody>
                  <a:tcPr marL="68580" marR="68580" marT="0" marB="0" anchor="ctr"/>
                </a:tc>
                <a:tc hMerge="1">
                  <a:txBody>
                    <a:bodyPr/>
                    <a:lstStyle/>
                    <a:p>
                      <a:pPr algn="ctr">
                        <a:spcAft>
                          <a:spcPts val="0"/>
                        </a:spcAft>
                      </a:pPr>
                      <a:endParaRPr lang="ko-KR" sz="1400" dirty="0">
                        <a:effectLst/>
                        <a:latin typeface="Arial" pitchFamily="34" charset="0"/>
                        <a:ea typeface="맑은 고딕"/>
                        <a:cs typeface="Arial" pitchFamily="34" charset="0"/>
                      </a:endParaRPr>
                    </a:p>
                  </a:txBody>
                  <a:tcPr marL="68580" marR="68580" marT="0" marB="0" anchor="ctr"/>
                </a:tc>
                <a:extLst>
                  <a:ext uri="{0D108BD9-81ED-4DB2-BD59-A6C34878D82A}">
                    <a16:rowId xmlns:a16="http://schemas.microsoft.com/office/drawing/2014/main" xmlns="" val="10007"/>
                  </a:ext>
                </a:extLst>
              </a:tr>
            </a:tbl>
          </a:graphicData>
        </a:graphic>
      </p:graphicFrame>
      <p:sp>
        <p:nvSpPr>
          <p:cNvPr id="41" name="내용 개체 틀 2"/>
          <p:cNvSpPr>
            <a:spLocks noGrp="1"/>
          </p:cNvSpPr>
          <p:nvPr>
            <p:ph sz="quarter" idx="10"/>
          </p:nvPr>
        </p:nvSpPr>
        <p:spPr>
          <a:xfrm>
            <a:off x="457200" y="1219200"/>
            <a:ext cx="8610600" cy="4724400"/>
          </a:xfrm>
        </p:spPr>
        <p:txBody>
          <a:bodyPr/>
          <a:lstStyle/>
          <a:p>
            <a:r>
              <a:rPr lang="en-US" altLang="ko-KR" sz="1800" b="1" dirty="0"/>
              <a:t>GK-2A broadcast</a:t>
            </a:r>
          </a:p>
          <a:p>
            <a:pPr lvl="1"/>
            <a:r>
              <a:rPr lang="en-US" altLang="ko-KR" sz="1600" dirty="0"/>
              <a:t>Broadcast all 16 channels data (UHRIT) of meteorological observations</a:t>
            </a:r>
          </a:p>
          <a:p>
            <a:pPr lvl="1"/>
            <a:r>
              <a:rPr lang="en-US" altLang="ko-KR" sz="1600" dirty="0"/>
              <a:t>Maintain L/HRIT broadcast corresponding to COMS five channels</a:t>
            </a:r>
          </a:p>
          <a:p>
            <a:pPr marL="457200" lvl="1" indent="0">
              <a:buNone/>
            </a:pPr>
            <a:endParaRPr lang="en-US" altLang="ko-KR" sz="1600" spc="-100" dirty="0"/>
          </a:p>
          <a:p>
            <a:endParaRPr lang="en-US" altLang="ko-KR" sz="1800" dirty="0"/>
          </a:p>
          <a:p>
            <a:endParaRPr lang="en-US" altLang="ko-KR" sz="1800" dirty="0"/>
          </a:p>
          <a:p>
            <a:endParaRPr lang="en-US" altLang="ko-KR" sz="1800" dirty="0"/>
          </a:p>
          <a:p>
            <a:endParaRPr lang="en-US" altLang="ko-KR" sz="1800" dirty="0"/>
          </a:p>
          <a:p>
            <a:endParaRPr lang="en-US" altLang="ko-KR" sz="1800" dirty="0"/>
          </a:p>
          <a:p>
            <a:endParaRPr lang="en-US" altLang="ko-KR" sz="1800" dirty="0"/>
          </a:p>
          <a:p>
            <a:endParaRPr lang="en-US" altLang="ko-KR" sz="1800" dirty="0"/>
          </a:p>
          <a:p>
            <a:endParaRPr lang="en-US" altLang="ko-KR" sz="1800" dirty="0"/>
          </a:p>
          <a:p>
            <a:r>
              <a:rPr lang="en-US" altLang="ko-KR" sz="1800" b="1" dirty="0"/>
              <a:t>Landline</a:t>
            </a:r>
          </a:p>
          <a:p>
            <a:pPr lvl="1"/>
            <a:r>
              <a:rPr lang="en-US" altLang="ko-KR" sz="1600" dirty="0"/>
              <a:t>Cloud service similar to </a:t>
            </a:r>
            <a:r>
              <a:rPr lang="en-US" altLang="ko-KR" sz="1600" dirty="0" err="1"/>
              <a:t>Himawari</a:t>
            </a:r>
            <a:r>
              <a:rPr lang="en-US" altLang="ko-KR" sz="1600" dirty="0"/>
              <a:t>-cloud is under development (completed in 2018)</a:t>
            </a:r>
          </a:p>
          <a:p>
            <a:pPr lvl="1"/>
            <a:r>
              <a:rPr lang="en-US" altLang="ko-KR" sz="1600" dirty="0"/>
              <a:t> Renovated web-based service system is under development (completed in 2018)</a:t>
            </a:r>
          </a:p>
          <a:p>
            <a:pPr lvl="1"/>
            <a:r>
              <a:rPr lang="en-US" altLang="ko-KR" sz="1600" dirty="0"/>
              <a:t> GK-2A data also will be available in DCPC-NMSC (http://dcpc.nmsc.kma.go.kr)</a:t>
            </a:r>
          </a:p>
          <a:p>
            <a:endParaRPr lang="ko-KR" altLang="en-US" dirty="0"/>
          </a:p>
        </p:txBody>
      </p:sp>
    </p:spTree>
    <p:extLst>
      <p:ext uri="{BB962C8B-B14F-4D97-AF65-F5344CB8AC3E}">
        <p14:creationId xmlns:p14="http://schemas.microsoft.com/office/powerpoint/2010/main" val="187721116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12</a:t>
            </a:fld>
            <a:endParaRPr lang="uk-UA" dirty="0"/>
          </a:p>
        </p:txBody>
      </p:sp>
      <p:sp>
        <p:nvSpPr>
          <p:cNvPr id="3" name="내용 개체 틀 2"/>
          <p:cNvSpPr>
            <a:spLocks noGrp="1"/>
          </p:cNvSpPr>
          <p:nvPr>
            <p:ph sz="quarter" idx="10"/>
          </p:nvPr>
        </p:nvSpPr>
        <p:spPr>
          <a:xfrm>
            <a:off x="457200" y="1295400"/>
            <a:ext cx="8153400" cy="4724400"/>
          </a:xfrm>
        </p:spPr>
        <p:txBody>
          <a:bodyPr/>
          <a:lstStyle/>
          <a:p>
            <a:pPr algn="just"/>
            <a:r>
              <a:rPr lang="en-US" altLang="ko-KR" sz="1800" spc="-100" dirty="0"/>
              <a:t>The algorithm prototype of </a:t>
            </a:r>
            <a:r>
              <a:rPr lang="en-US" altLang="ko-KR" sz="1800" b="1" spc="-100" dirty="0"/>
              <a:t>23 (primary) products</a:t>
            </a:r>
            <a:r>
              <a:rPr lang="en-US" altLang="ko-KR" sz="1800" spc="-100" dirty="0"/>
              <a:t> have developed by 4 algorithm groups and </a:t>
            </a:r>
            <a:r>
              <a:rPr lang="en-US" altLang="ko-KR" sz="1800" b="1" spc="-100" dirty="0"/>
              <a:t>29 (secondary) products</a:t>
            </a:r>
            <a:r>
              <a:rPr lang="en-US" altLang="ko-KR" sz="1800" spc="-100" dirty="0"/>
              <a:t> will be developed by the end of 2016</a:t>
            </a:r>
          </a:p>
          <a:p>
            <a:pPr algn="just"/>
            <a:r>
              <a:rPr lang="en-US" altLang="ko-KR" sz="1800" spc="-100" dirty="0"/>
              <a:t>MODIS, SEVIERI, COMS, and AHI data are used as proxies to evaluate each algorithm</a:t>
            </a:r>
          </a:p>
          <a:p>
            <a:pPr marL="0" indent="0" algn="just">
              <a:buNone/>
            </a:pPr>
            <a:endParaRPr lang="ko-KR" altLang="en-US" sz="1800" spc="-100" dirty="0"/>
          </a:p>
        </p:txBody>
      </p:sp>
      <p:sp>
        <p:nvSpPr>
          <p:cNvPr id="4" name="내용 개체 틀 3"/>
          <p:cNvSpPr>
            <a:spLocks noGrp="1"/>
          </p:cNvSpPr>
          <p:nvPr>
            <p:ph sz="quarter" idx="11"/>
          </p:nvPr>
        </p:nvSpPr>
        <p:spPr/>
        <p:txBody>
          <a:bodyPr/>
          <a:lstStyle/>
          <a:p>
            <a:r>
              <a:rPr lang="en-US" altLang="ko-KR" sz="2800" b="1" dirty="0"/>
              <a:t>Meteorological Products</a:t>
            </a:r>
            <a:endParaRPr lang="ko-KR" altLang="en-US" sz="2800" b="1"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711" y="2438400"/>
            <a:ext cx="7992889" cy="3921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67200" y="6334780"/>
            <a:ext cx="4898570" cy="523220"/>
          </a:xfrm>
          <a:prstGeom prst="rect">
            <a:avLst/>
          </a:prstGeom>
          <a:noFill/>
        </p:spPr>
        <p:txBody>
          <a:bodyPr wrap="square" rtlCol="0">
            <a:spAutoFit/>
          </a:bodyPr>
          <a:lstStyle/>
          <a:p>
            <a:pPr algn="l"/>
            <a:r>
              <a:rPr lang="en-US" altLang="ko-KR" sz="1400" b="1" dirty="0">
                <a:solidFill>
                  <a:srgbClr val="FF0000"/>
                </a:solidFill>
                <a:latin typeface="+mj-ea"/>
                <a:ea typeface="+mj-ea"/>
              </a:rPr>
              <a:t>Non-Meteorological Application for the Next Generation</a:t>
            </a:r>
          </a:p>
          <a:p>
            <a:pPr algn="l"/>
            <a:r>
              <a:rPr lang="en-US" altLang="ko-KR" sz="1400" b="1" dirty="0">
                <a:solidFill>
                  <a:srgbClr val="FF0000"/>
                </a:solidFill>
                <a:latin typeface="+mj-ea"/>
                <a:ea typeface="+mj-ea"/>
              </a:rPr>
              <a:t> Geostationary Satellite</a:t>
            </a:r>
          </a:p>
        </p:txBody>
      </p:sp>
    </p:spTree>
    <p:extLst>
      <p:ext uri="{BB962C8B-B14F-4D97-AF65-F5344CB8AC3E}">
        <p14:creationId xmlns:p14="http://schemas.microsoft.com/office/powerpoint/2010/main" val="317018253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13</a:t>
            </a:fld>
            <a:endParaRPr lang="uk-UA" dirty="0"/>
          </a:p>
        </p:txBody>
      </p:sp>
      <p:sp>
        <p:nvSpPr>
          <p:cNvPr id="3" name="내용 개체 틀 2"/>
          <p:cNvSpPr>
            <a:spLocks noGrp="1"/>
          </p:cNvSpPr>
          <p:nvPr>
            <p:ph sz="quarter" idx="10"/>
          </p:nvPr>
        </p:nvSpPr>
        <p:spPr>
          <a:xfrm>
            <a:off x="457200" y="1219200"/>
            <a:ext cx="8153400" cy="4724400"/>
          </a:xfrm>
        </p:spPr>
        <p:txBody>
          <a:bodyPr/>
          <a:lstStyle/>
          <a:p>
            <a:r>
              <a:rPr lang="en-US" altLang="ko-KR" dirty="0"/>
              <a:t>To be designed to </a:t>
            </a:r>
            <a:r>
              <a:rPr lang="en-US" altLang="ko-KR" b="1" dirty="0"/>
              <a:t>maximize the utilization of the satellite products</a:t>
            </a:r>
            <a:r>
              <a:rPr lang="en-US" altLang="ko-KR" dirty="0"/>
              <a:t> for forecasters and NWP</a:t>
            </a:r>
          </a:p>
          <a:p>
            <a:pPr marL="0" indent="0">
              <a:buNone/>
            </a:pPr>
            <a:endParaRPr lang="ko-KR" altLang="en-US" dirty="0"/>
          </a:p>
        </p:txBody>
      </p:sp>
      <p:sp>
        <p:nvSpPr>
          <p:cNvPr id="4" name="내용 개체 틀 3"/>
          <p:cNvSpPr>
            <a:spLocks noGrp="1"/>
          </p:cNvSpPr>
          <p:nvPr>
            <p:ph sz="quarter" idx="11"/>
          </p:nvPr>
        </p:nvSpPr>
        <p:spPr>
          <a:xfrm>
            <a:off x="2057400" y="304800"/>
            <a:ext cx="5562600" cy="533400"/>
          </a:xfrm>
        </p:spPr>
        <p:txBody>
          <a:bodyPr/>
          <a:lstStyle/>
          <a:p>
            <a:r>
              <a:rPr lang="en-US" altLang="ko-KR" sz="2800" b="1" dirty="0"/>
              <a:t>Utilization of Satellite Products</a:t>
            </a:r>
            <a:endParaRPr lang="ko-KR" altLang="en-US" sz="2800" b="1" dirty="0"/>
          </a:p>
        </p:txBody>
      </p:sp>
      <p:graphicFrame>
        <p:nvGraphicFramePr>
          <p:cNvPr id="7" name="표 6"/>
          <p:cNvGraphicFramePr>
            <a:graphicFrameLocks noGrp="1"/>
          </p:cNvGraphicFramePr>
          <p:nvPr>
            <p:extLst>
              <p:ext uri="{D42A27DB-BD31-4B8C-83A1-F6EECF244321}">
                <p14:modId xmlns:p14="http://schemas.microsoft.com/office/powerpoint/2010/main" val="539387004"/>
              </p:ext>
            </p:extLst>
          </p:nvPr>
        </p:nvGraphicFramePr>
        <p:xfrm>
          <a:off x="685800" y="1905000"/>
          <a:ext cx="7924800" cy="4627880"/>
        </p:xfrm>
        <a:graphic>
          <a:graphicData uri="http://schemas.openxmlformats.org/drawingml/2006/table">
            <a:tbl>
              <a:tblPr firstRow="1" bandRow="1">
                <a:tableStyleId>{5C22544A-7EE6-4342-B048-85BDC9FD1C3A}</a:tableStyleId>
              </a:tblPr>
              <a:tblGrid>
                <a:gridCol w="2136250">
                  <a:extLst>
                    <a:ext uri="{9D8B030D-6E8A-4147-A177-3AD203B41FA5}">
                      <a16:colId xmlns:a16="http://schemas.microsoft.com/office/drawing/2014/main" xmlns="" val="20000"/>
                    </a:ext>
                  </a:extLst>
                </a:gridCol>
                <a:gridCol w="5788550">
                  <a:extLst>
                    <a:ext uri="{9D8B030D-6E8A-4147-A177-3AD203B41FA5}">
                      <a16:colId xmlns:a16="http://schemas.microsoft.com/office/drawing/2014/main" xmlns="" val="20001"/>
                    </a:ext>
                  </a:extLst>
                </a:gridCol>
              </a:tblGrid>
              <a:tr h="370840">
                <a:tc>
                  <a:txBody>
                    <a:bodyPr/>
                    <a:lstStyle/>
                    <a:p>
                      <a:pPr algn="ctr" latinLnBrk="1"/>
                      <a:r>
                        <a:rPr lang="en-US" altLang="ko-KR" sz="1600" dirty="0">
                          <a:solidFill>
                            <a:schemeClr val="tx1"/>
                          </a:solidFill>
                          <a:latin typeface="Arial" pitchFamily="34" charset="0"/>
                          <a:cs typeface="Arial" pitchFamily="34" charset="0"/>
                        </a:rPr>
                        <a:t>Areas</a:t>
                      </a:r>
                      <a:endParaRPr lang="ko-KR" altLang="en-US" sz="1600" dirty="0">
                        <a:solidFill>
                          <a:schemeClr val="tx1"/>
                        </a:solidFill>
                        <a:latin typeface="Arial" pitchFamily="34" charset="0"/>
                        <a:cs typeface="Arial" pitchFamily="34" charset="0"/>
                      </a:endParaRPr>
                    </a:p>
                  </a:txBody>
                  <a:tcPr/>
                </a:tc>
                <a:tc>
                  <a:txBody>
                    <a:bodyPr/>
                    <a:lstStyle/>
                    <a:p>
                      <a:pPr algn="ctr" latinLnBrk="1"/>
                      <a:r>
                        <a:rPr lang="en-US" altLang="ko-KR" sz="1600" dirty="0">
                          <a:solidFill>
                            <a:schemeClr val="tx1"/>
                          </a:solidFill>
                          <a:latin typeface="Arial" pitchFamily="34" charset="0"/>
                          <a:cs typeface="Arial" pitchFamily="34" charset="0"/>
                        </a:rPr>
                        <a:t>Contents</a:t>
                      </a:r>
                      <a:endParaRPr lang="ko-KR" altLang="en-US" sz="1600" dirty="0">
                        <a:solidFill>
                          <a:schemeClr val="tx1"/>
                        </a:solidFill>
                        <a:latin typeface="Arial" pitchFamily="34" charset="0"/>
                        <a:cs typeface="Arial" pitchFamily="34" charset="0"/>
                      </a:endParaRPr>
                    </a:p>
                  </a:txBody>
                  <a:tcPr/>
                </a:tc>
                <a:extLst>
                  <a:ext uri="{0D108BD9-81ED-4DB2-BD59-A6C34878D82A}">
                    <a16:rowId xmlns:a16="http://schemas.microsoft.com/office/drawing/2014/main" xmlns="" val="10000"/>
                  </a:ext>
                </a:extLst>
              </a:tr>
              <a:tr h="370840">
                <a:tc>
                  <a:txBody>
                    <a:bodyPr/>
                    <a:lstStyle/>
                    <a:p>
                      <a:pPr algn="ctr" latinLnBrk="1"/>
                      <a:r>
                        <a:rPr lang="en-US" altLang="ko-KR" sz="1400" dirty="0" err="1">
                          <a:solidFill>
                            <a:schemeClr val="tx1"/>
                          </a:solidFill>
                          <a:latin typeface="+mj-ea"/>
                          <a:ea typeface="+mj-ea"/>
                          <a:cs typeface="Arial" pitchFamily="34" charset="0"/>
                        </a:rPr>
                        <a:t>Nowcasting</a:t>
                      </a:r>
                      <a:endParaRPr lang="ko-KR" altLang="en-US" sz="1400" dirty="0">
                        <a:solidFill>
                          <a:schemeClr val="tx1"/>
                        </a:solidFill>
                        <a:latin typeface="+mj-ea"/>
                        <a:ea typeface="+mj-ea"/>
                        <a:cs typeface="Arial" pitchFamily="34" charset="0"/>
                      </a:endParaRPr>
                    </a:p>
                  </a:txBody>
                  <a:tcPr anchor="ctr"/>
                </a:tc>
                <a:tc>
                  <a:txBody>
                    <a:bodyPr/>
                    <a:lstStyle/>
                    <a:p>
                      <a:pPr marL="266700" indent="-266700" algn="l" latinLnBrk="1">
                        <a:buFont typeface="Arial" pitchFamily="34" charset="0"/>
                        <a:buChar char="•"/>
                      </a:pPr>
                      <a:r>
                        <a:rPr lang="en-US" altLang="ko-KR" sz="1400" dirty="0">
                          <a:solidFill>
                            <a:schemeClr val="tx1"/>
                          </a:solidFill>
                          <a:latin typeface="+mj-ea"/>
                          <a:ea typeface="+mj-ea"/>
                          <a:cs typeface="Arial" pitchFamily="34" charset="0"/>
                        </a:rPr>
                        <a:t>Cloud analysis</a:t>
                      </a:r>
                      <a:r>
                        <a:rPr lang="en-US" altLang="ko-KR" sz="1400" baseline="0" dirty="0">
                          <a:solidFill>
                            <a:schemeClr val="tx1"/>
                          </a:solidFill>
                          <a:latin typeface="+mj-ea"/>
                          <a:ea typeface="+mj-ea"/>
                          <a:cs typeface="Arial" pitchFamily="34" charset="0"/>
                        </a:rPr>
                        <a:t> </a:t>
                      </a:r>
                    </a:p>
                    <a:p>
                      <a:pPr marL="266700" indent="-266700" algn="l" latinLnBrk="1">
                        <a:buFont typeface="Arial" pitchFamily="34" charset="0"/>
                        <a:buChar char="•"/>
                      </a:pPr>
                      <a:r>
                        <a:rPr lang="en-US" altLang="ko-KR" sz="1400" baseline="0" dirty="0">
                          <a:solidFill>
                            <a:schemeClr val="tx1"/>
                          </a:solidFill>
                          <a:latin typeface="+mj-ea"/>
                          <a:ea typeface="+mj-ea"/>
                          <a:cs typeface="Arial" pitchFamily="34" charset="0"/>
                        </a:rPr>
                        <a:t>Heavy rainfall and snowfall analysis</a:t>
                      </a:r>
                    </a:p>
                    <a:p>
                      <a:pPr marL="266700" indent="-266700" algn="l" latinLnBrk="1">
                        <a:buFont typeface="Arial" pitchFamily="34" charset="0"/>
                        <a:buChar char="•"/>
                      </a:pPr>
                      <a:r>
                        <a:rPr lang="en-US" altLang="ko-KR" sz="1400" baseline="0" dirty="0">
                          <a:solidFill>
                            <a:schemeClr val="tx1"/>
                          </a:solidFill>
                          <a:latin typeface="+mj-ea"/>
                          <a:ea typeface="+mj-ea"/>
                          <a:cs typeface="Arial" pitchFamily="34" charset="0"/>
                        </a:rPr>
                        <a:t>QPF </a:t>
                      </a:r>
                    </a:p>
                  </a:txBody>
                  <a:tcPr anchor="ctr"/>
                </a:tc>
                <a:extLst>
                  <a:ext uri="{0D108BD9-81ED-4DB2-BD59-A6C34878D82A}">
                    <a16:rowId xmlns:a16="http://schemas.microsoft.com/office/drawing/2014/main" xmlns="" val="10001"/>
                  </a:ext>
                </a:extLst>
              </a:tr>
              <a:tr h="370840">
                <a:tc>
                  <a:txBody>
                    <a:bodyPr/>
                    <a:lstStyle/>
                    <a:p>
                      <a:pPr algn="ctr" latinLnBrk="1"/>
                      <a:r>
                        <a:rPr lang="en-US" altLang="ko-KR" sz="1400" dirty="0">
                          <a:solidFill>
                            <a:schemeClr val="tx1"/>
                          </a:solidFill>
                          <a:latin typeface="+mj-ea"/>
                          <a:ea typeface="+mj-ea"/>
                          <a:cs typeface="Arial" pitchFamily="34" charset="0"/>
                        </a:rPr>
                        <a:t>Typhoon</a:t>
                      </a:r>
                      <a:r>
                        <a:rPr lang="en-US" altLang="ko-KR" sz="1400" baseline="0" dirty="0">
                          <a:solidFill>
                            <a:schemeClr val="tx1"/>
                          </a:solidFill>
                          <a:latin typeface="+mj-ea"/>
                          <a:ea typeface="+mj-ea"/>
                          <a:cs typeface="Arial" pitchFamily="34" charset="0"/>
                        </a:rPr>
                        <a:t> &amp; Ocean</a:t>
                      </a:r>
                      <a:endParaRPr lang="ko-KR" altLang="en-US" sz="1400" dirty="0">
                        <a:solidFill>
                          <a:schemeClr val="tx1"/>
                        </a:solidFill>
                        <a:latin typeface="+mj-ea"/>
                        <a:ea typeface="+mj-ea"/>
                        <a:cs typeface="Arial" pitchFamily="34" charset="0"/>
                      </a:endParaRPr>
                    </a:p>
                  </a:txBody>
                  <a:tcPr anchor="ctr"/>
                </a:tc>
                <a:tc>
                  <a:txBody>
                    <a:bodyPr/>
                    <a:lstStyle/>
                    <a:p>
                      <a:pPr algn="l" latinLnBrk="1"/>
                      <a:r>
                        <a:rPr lang="en-US" altLang="ko-KR" sz="1400" dirty="0">
                          <a:solidFill>
                            <a:schemeClr val="tx1"/>
                          </a:solidFill>
                          <a:latin typeface="+mj-ea"/>
                          <a:ea typeface="+mj-ea"/>
                          <a:cs typeface="Arial" pitchFamily="34" charset="0"/>
                        </a:rPr>
                        <a:t>Typhoon</a:t>
                      </a:r>
                      <a:r>
                        <a:rPr lang="en-US" altLang="ko-KR" sz="1400" baseline="0" dirty="0">
                          <a:solidFill>
                            <a:schemeClr val="tx1"/>
                          </a:solidFill>
                          <a:latin typeface="+mj-ea"/>
                          <a:ea typeface="+mj-ea"/>
                          <a:cs typeface="Arial" pitchFamily="34" charset="0"/>
                        </a:rPr>
                        <a:t> analysis system based on Satellite </a:t>
                      </a:r>
                    </a:p>
                    <a:p>
                      <a:pPr algn="l" latinLnBrk="1"/>
                      <a:r>
                        <a:rPr lang="en-US" altLang="ko-KR" sz="1400" baseline="0" dirty="0">
                          <a:solidFill>
                            <a:schemeClr val="tx1"/>
                          </a:solidFill>
                          <a:latin typeface="+mj-ea"/>
                          <a:ea typeface="+mj-ea"/>
                          <a:cs typeface="Arial" pitchFamily="34" charset="0"/>
                        </a:rPr>
                        <a:t>SST, red tide, freezing over the ocean </a:t>
                      </a:r>
                    </a:p>
                    <a:p>
                      <a:pPr algn="l" latinLnBrk="1"/>
                      <a:r>
                        <a:rPr lang="en-US" altLang="ko-KR" sz="1400" baseline="0" dirty="0">
                          <a:solidFill>
                            <a:schemeClr val="tx1"/>
                          </a:solidFill>
                          <a:latin typeface="+mj-ea"/>
                          <a:ea typeface="+mj-ea"/>
                          <a:cs typeface="Arial" pitchFamily="34" charset="0"/>
                        </a:rPr>
                        <a:t>3D Winds analysis </a:t>
                      </a:r>
                      <a:endParaRPr lang="ko-KR" altLang="en-US" sz="1400" dirty="0">
                        <a:solidFill>
                          <a:schemeClr val="tx1"/>
                        </a:solidFill>
                        <a:latin typeface="+mj-ea"/>
                        <a:ea typeface="+mj-ea"/>
                        <a:cs typeface="Arial" pitchFamily="34" charset="0"/>
                      </a:endParaRPr>
                    </a:p>
                  </a:txBody>
                  <a:tcPr anchor="ctr"/>
                </a:tc>
                <a:extLst>
                  <a:ext uri="{0D108BD9-81ED-4DB2-BD59-A6C34878D82A}">
                    <a16:rowId xmlns:a16="http://schemas.microsoft.com/office/drawing/2014/main" xmlns="" val="10002"/>
                  </a:ext>
                </a:extLst>
              </a:tr>
              <a:tr h="370840">
                <a:tc>
                  <a:txBody>
                    <a:bodyPr/>
                    <a:lstStyle/>
                    <a:p>
                      <a:pPr algn="ctr" latinLnBrk="1"/>
                      <a:r>
                        <a:rPr lang="en-US" altLang="ko-KR" sz="1400" dirty="0">
                          <a:solidFill>
                            <a:schemeClr val="tx1"/>
                          </a:solidFill>
                          <a:latin typeface="+mj-ea"/>
                          <a:ea typeface="+mj-ea"/>
                          <a:cs typeface="Arial" pitchFamily="34" charset="0"/>
                        </a:rPr>
                        <a:t>NWP</a:t>
                      </a:r>
                      <a:endParaRPr lang="ko-KR" altLang="en-US" sz="1400" dirty="0">
                        <a:solidFill>
                          <a:schemeClr val="tx1"/>
                        </a:solidFill>
                        <a:latin typeface="+mj-ea"/>
                        <a:ea typeface="+mj-ea"/>
                        <a:cs typeface="Arial" pitchFamily="34" charset="0"/>
                      </a:endParaRPr>
                    </a:p>
                  </a:txBody>
                  <a:tcPr anchor="ctr"/>
                </a:tc>
                <a:tc>
                  <a:txBody>
                    <a:bodyPr/>
                    <a:lstStyle/>
                    <a:p>
                      <a:pPr algn="l" latinLnBrk="1"/>
                      <a:r>
                        <a:rPr lang="en-US" altLang="ko-KR" sz="1400" dirty="0">
                          <a:solidFill>
                            <a:schemeClr val="tx1"/>
                          </a:solidFill>
                          <a:latin typeface="+mj-ea"/>
                          <a:ea typeface="+mj-ea"/>
                          <a:cs typeface="Arial" pitchFamily="34" charset="0"/>
                        </a:rPr>
                        <a:t>Satellite data preprocess for NWP  data assimilation</a:t>
                      </a:r>
                      <a:r>
                        <a:rPr lang="en-US" altLang="ko-KR" sz="1400" baseline="0" dirty="0">
                          <a:solidFill>
                            <a:schemeClr val="tx1"/>
                          </a:solidFill>
                          <a:latin typeface="+mj-ea"/>
                          <a:ea typeface="+mj-ea"/>
                          <a:cs typeface="Arial" pitchFamily="34" charset="0"/>
                        </a:rPr>
                        <a:t> </a:t>
                      </a:r>
                      <a:endParaRPr lang="ko-KR" altLang="en-US" sz="1400" dirty="0">
                        <a:solidFill>
                          <a:schemeClr val="tx1"/>
                        </a:solidFill>
                        <a:latin typeface="+mj-ea"/>
                        <a:ea typeface="+mj-ea"/>
                        <a:cs typeface="Arial" pitchFamily="34" charset="0"/>
                      </a:endParaRPr>
                    </a:p>
                  </a:txBody>
                  <a:tcPr anchor="ctr"/>
                </a:tc>
                <a:extLst>
                  <a:ext uri="{0D108BD9-81ED-4DB2-BD59-A6C34878D82A}">
                    <a16:rowId xmlns:a16="http://schemas.microsoft.com/office/drawing/2014/main" xmlns="" val="10003"/>
                  </a:ext>
                </a:extLst>
              </a:tr>
              <a:tr h="457200">
                <a:tc>
                  <a:txBody>
                    <a:bodyPr/>
                    <a:lstStyle/>
                    <a:p>
                      <a:pPr algn="ctr" latinLnBrk="1"/>
                      <a:r>
                        <a:rPr lang="en-US" altLang="ko-KR" sz="1400" baseline="0" dirty="0">
                          <a:solidFill>
                            <a:schemeClr val="tx1"/>
                          </a:solidFill>
                          <a:latin typeface="+mj-ea"/>
                          <a:ea typeface="+mj-ea"/>
                          <a:cs typeface="Arial" pitchFamily="34" charset="0"/>
                        </a:rPr>
                        <a:t>Hydrology &amp; SFC</a:t>
                      </a:r>
                      <a:endParaRPr lang="ko-KR" altLang="en-US" sz="1400" dirty="0">
                        <a:solidFill>
                          <a:schemeClr val="tx1"/>
                        </a:solidFill>
                        <a:latin typeface="+mj-ea"/>
                        <a:ea typeface="+mj-ea"/>
                        <a:cs typeface="Arial" pitchFamily="34" charset="0"/>
                      </a:endParaRPr>
                    </a:p>
                  </a:txBody>
                  <a:tcPr anchor="ctr"/>
                </a:tc>
                <a:tc>
                  <a:txBody>
                    <a:bodyPr/>
                    <a:lstStyle/>
                    <a:p>
                      <a:pPr algn="l" latinLnBrk="1"/>
                      <a:r>
                        <a:rPr lang="en-US" altLang="ko-KR" sz="1400" dirty="0">
                          <a:solidFill>
                            <a:schemeClr val="tx1"/>
                          </a:solidFill>
                          <a:latin typeface="+mj-ea"/>
                          <a:ea typeface="+mj-ea"/>
                          <a:cs typeface="Arial" pitchFamily="34" charset="0"/>
                        </a:rPr>
                        <a:t>Soil</a:t>
                      </a:r>
                      <a:r>
                        <a:rPr lang="en-US" altLang="ko-KR" sz="1400" baseline="0" dirty="0">
                          <a:solidFill>
                            <a:schemeClr val="tx1"/>
                          </a:solidFill>
                          <a:latin typeface="+mj-ea"/>
                          <a:ea typeface="+mj-ea"/>
                          <a:cs typeface="Arial" pitchFamily="34" charset="0"/>
                        </a:rPr>
                        <a:t> moisture, Drought and Floods, Fire detection</a:t>
                      </a:r>
                    </a:p>
                    <a:p>
                      <a:pPr algn="l" latinLnBrk="1"/>
                      <a:r>
                        <a:rPr lang="en-US" altLang="ko-KR" sz="1400" baseline="0" dirty="0">
                          <a:solidFill>
                            <a:schemeClr val="tx1"/>
                          </a:solidFill>
                          <a:latin typeface="+mj-ea"/>
                          <a:ea typeface="+mj-ea"/>
                          <a:cs typeface="Arial" pitchFamily="34" charset="0"/>
                        </a:rPr>
                        <a:t>Fine Dust analysis</a:t>
                      </a:r>
                    </a:p>
                    <a:p>
                      <a:pPr algn="l" latinLnBrk="1"/>
                      <a:r>
                        <a:rPr lang="en-US" altLang="ko-KR" sz="1400" baseline="0" dirty="0">
                          <a:solidFill>
                            <a:schemeClr val="tx1"/>
                          </a:solidFill>
                          <a:latin typeface="+mj-ea"/>
                          <a:ea typeface="+mj-ea"/>
                          <a:cs typeface="Arial" pitchFamily="34" charset="0"/>
                        </a:rPr>
                        <a:t>Verification, grid and image composite technique</a:t>
                      </a:r>
                      <a:endParaRPr lang="ko-KR" altLang="en-US" sz="1400" dirty="0">
                        <a:solidFill>
                          <a:schemeClr val="tx1"/>
                        </a:solidFill>
                        <a:latin typeface="+mj-ea"/>
                        <a:ea typeface="+mj-ea"/>
                        <a:cs typeface="Arial" pitchFamily="34" charset="0"/>
                      </a:endParaRPr>
                    </a:p>
                  </a:txBody>
                  <a:tcPr anchor="ctr"/>
                </a:tc>
                <a:extLst>
                  <a:ext uri="{0D108BD9-81ED-4DB2-BD59-A6C34878D82A}">
                    <a16:rowId xmlns:a16="http://schemas.microsoft.com/office/drawing/2014/main" xmlns="" val="10004"/>
                  </a:ext>
                </a:extLst>
              </a:tr>
              <a:tr h="457200">
                <a:tc>
                  <a:txBody>
                    <a:bodyPr/>
                    <a:lstStyle/>
                    <a:p>
                      <a:pPr algn="ctr" latinLnBrk="1"/>
                      <a:r>
                        <a:rPr lang="en-US" altLang="ko-KR" sz="1400" dirty="0">
                          <a:solidFill>
                            <a:schemeClr val="tx1"/>
                          </a:solidFill>
                          <a:latin typeface="+mj-ea"/>
                          <a:ea typeface="+mj-ea"/>
                          <a:cs typeface="Arial" pitchFamily="34" charset="0"/>
                        </a:rPr>
                        <a:t>Climate</a:t>
                      </a:r>
                      <a:r>
                        <a:rPr lang="en-US" altLang="ko-KR" sz="1400" baseline="0" dirty="0">
                          <a:solidFill>
                            <a:schemeClr val="tx1"/>
                          </a:solidFill>
                          <a:latin typeface="+mj-ea"/>
                          <a:ea typeface="+mj-ea"/>
                          <a:cs typeface="Arial" pitchFamily="34" charset="0"/>
                        </a:rPr>
                        <a:t> &amp; Environmental Monitoring</a:t>
                      </a:r>
                    </a:p>
                    <a:p>
                      <a:pPr algn="l"/>
                      <a:r>
                        <a:rPr lang="en-US" altLang="ko-KR" sz="1400" b="1" dirty="0">
                          <a:solidFill>
                            <a:srgbClr val="FF0000"/>
                          </a:solidFill>
                          <a:latin typeface="+mj-ea"/>
                          <a:ea typeface="+mn-ea"/>
                          <a:cs typeface="+mn-cs"/>
                          <a:sym typeface="Calibri"/>
                        </a:rPr>
                        <a:t>NMA for the Next Generation  Geostationary Satellite</a:t>
                      </a:r>
                      <a:endParaRPr lang="ko-KR" altLang="en-US" sz="1400" dirty="0">
                        <a:solidFill>
                          <a:schemeClr val="tx1"/>
                        </a:solidFill>
                        <a:latin typeface="+mj-ea"/>
                        <a:ea typeface="+mj-ea"/>
                        <a:cs typeface="Arial" pitchFamily="34" charset="0"/>
                      </a:endParaRPr>
                    </a:p>
                  </a:txBody>
                  <a:tcPr anchor="ctr"/>
                </a:tc>
                <a:tc>
                  <a:txBody>
                    <a:bodyPr/>
                    <a:lstStyle/>
                    <a:p>
                      <a:pPr algn="l" latinLnBrk="1"/>
                      <a:r>
                        <a:rPr lang="en-US" altLang="ko-KR" sz="1400" dirty="0">
                          <a:solidFill>
                            <a:schemeClr val="tx1"/>
                          </a:solidFill>
                          <a:latin typeface="+mj-ea"/>
                          <a:ea typeface="+mj-ea"/>
                          <a:cs typeface="Arial" pitchFamily="34" charset="0"/>
                        </a:rPr>
                        <a:t>Aerosol</a:t>
                      </a:r>
                      <a:r>
                        <a:rPr lang="en-US" altLang="ko-KR" sz="1400" baseline="0" dirty="0">
                          <a:solidFill>
                            <a:schemeClr val="tx1"/>
                          </a:solidFill>
                          <a:latin typeface="+mj-ea"/>
                          <a:ea typeface="+mj-ea"/>
                          <a:cs typeface="Arial" pitchFamily="34" charset="0"/>
                        </a:rPr>
                        <a:t> concentration, height, vertical distribution, Greenhouse gases, atmospheric composition, Energy budget, Air Quality model applications, Volcanic Ash</a:t>
                      </a:r>
                    </a:p>
                    <a:p>
                      <a:pPr algn="l" latinLnBrk="1"/>
                      <a:endParaRPr lang="en-US" altLang="ko-KR" sz="1000" dirty="0">
                        <a:solidFill>
                          <a:schemeClr val="tx1"/>
                        </a:solidFill>
                        <a:latin typeface="+mj-ea"/>
                        <a:ea typeface="+mj-ea"/>
                        <a:cs typeface="Arial" pitchFamily="34" charset="0"/>
                      </a:endParaRPr>
                    </a:p>
                    <a:p>
                      <a:pPr algn="l" latinLnBrk="1"/>
                      <a:endParaRPr lang="ko-KR" altLang="en-US" sz="1000" dirty="0">
                        <a:solidFill>
                          <a:schemeClr val="tx1"/>
                        </a:solidFill>
                        <a:latin typeface="+mj-ea"/>
                        <a:ea typeface="+mj-ea"/>
                        <a:cs typeface="Arial" pitchFamily="34" charset="0"/>
                      </a:endParaRPr>
                    </a:p>
                  </a:txBody>
                  <a:tcPr/>
                </a:tc>
                <a:extLst>
                  <a:ext uri="{0D108BD9-81ED-4DB2-BD59-A6C34878D82A}">
                    <a16:rowId xmlns:a16="http://schemas.microsoft.com/office/drawing/2014/main" xmlns="" val="10005"/>
                  </a:ext>
                </a:extLst>
              </a:tr>
            </a:tbl>
          </a:graphicData>
        </a:graphic>
      </p:graphicFrame>
      <p:sp>
        <p:nvSpPr>
          <p:cNvPr id="6" name="TextBox 5"/>
          <p:cNvSpPr txBox="1"/>
          <p:nvPr/>
        </p:nvSpPr>
        <p:spPr>
          <a:xfrm>
            <a:off x="2895600" y="5980211"/>
            <a:ext cx="5638800" cy="523220"/>
          </a:xfrm>
          <a:prstGeom prst="rect">
            <a:avLst/>
          </a:prstGeom>
          <a:noFill/>
        </p:spPr>
        <p:txBody>
          <a:bodyPr wrap="square" rtlCol="0">
            <a:spAutoFit/>
          </a:bodyPr>
          <a:lstStyle/>
          <a:p>
            <a:pPr algn="l"/>
            <a:r>
              <a:rPr lang="en-US" altLang="ko-KR" sz="1400" dirty="0">
                <a:solidFill>
                  <a:srgbClr val="FF0000"/>
                </a:solidFill>
                <a:latin typeface="+mj-ea"/>
                <a:ea typeface="+mj-ea"/>
              </a:rPr>
              <a:t>Atmospheric Trace Gas and Ocean Color data from </a:t>
            </a:r>
            <a:r>
              <a:rPr lang="en-US" altLang="ko-KR" sz="1400" b="1" dirty="0">
                <a:solidFill>
                  <a:srgbClr val="FF0000"/>
                </a:solidFill>
                <a:latin typeface="+mj-ea"/>
                <a:ea typeface="+mj-ea"/>
              </a:rPr>
              <a:t>GK2B</a:t>
            </a:r>
            <a:r>
              <a:rPr lang="en-US" altLang="ko-KR" sz="1400" dirty="0">
                <a:solidFill>
                  <a:srgbClr val="FF0000"/>
                </a:solidFill>
                <a:latin typeface="+mj-ea"/>
                <a:ea typeface="+mj-ea"/>
              </a:rPr>
              <a:t> will also be used.</a:t>
            </a:r>
          </a:p>
        </p:txBody>
      </p:sp>
    </p:spTree>
    <p:extLst>
      <p:ext uri="{BB962C8B-B14F-4D97-AF65-F5344CB8AC3E}">
        <p14:creationId xmlns:p14="http://schemas.microsoft.com/office/powerpoint/2010/main" val="7960785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14</a:t>
            </a:fld>
            <a:endParaRPr lang="uk-UA" dirty="0"/>
          </a:p>
        </p:txBody>
      </p:sp>
      <p:sp>
        <p:nvSpPr>
          <p:cNvPr id="3" name="내용 개체 틀 2"/>
          <p:cNvSpPr>
            <a:spLocks noGrp="1"/>
          </p:cNvSpPr>
          <p:nvPr>
            <p:ph sz="quarter" idx="10"/>
          </p:nvPr>
        </p:nvSpPr>
        <p:spPr>
          <a:xfrm>
            <a:off x="457200" y="1219200"/>
            <a:ext cx="8153400" cy="4724400"/>
          </a:xfrm>
        </p:spPr>
        <p:txBody>
          <a:bodyPr/>
          <a:lstStyle/>
          <a:p>
            <a:pPr>
              <a:spcBef>
                <a:spcPts val="0"/>
              </a:spcBef>
            </a:pPr>
            <a:r>
              <a:rPr lang="en-US" altLang="ko-KR" sz="1800" b="1" dirty="0"/>
              <a:t>Aerosol density and height</a:t>
            </a:r>
          </a:p>
          <a:p>
            <a:pPr>
              <a:spcBef>
                <a:spcPts val="0"/>
              </a:spcBef>
            </a:pPr>
            <a:r>
              <a:rPr lang="en-US" altLang="ko-KR" sz="1800" dirty="0"/>
              <a:t>Procedure</a:t>
            </a:r>
          </a:p>
          <a:p>
            <a:pPr lvl="1">
              <a:spcBef>
                <a:spcPts val="0"/>
              </a:spcBef>
            </a:pPr>
            <a:r>
              <a:rPr lang="en-US" altLang="ko-KR" sz="1600" dirty="0"/>
              <a:t>Aerosol height estimated by statistical regression equation model using aerosol optical depth, surface observation, other metrological element</a:t>
            </a:r>
          </a:p>
          <a:p>
            <a:pPr lvl="1">
              <a:spcBef>
                <a:spcPts val="0"/>
              </a:spcBef>
            </a:pPr>
            <a:r>
              <a:rPr lang="en-US" altLang="ko-KR" sz="1600" dirty="0"/>
              <a:t>Aerosol height algorithm based O4 AMF(air mass factor)</a:t>
            </a:r>
          </a:p>
          <a:p>
            <a:pPr>
              <a:spcBef>
                <a:spcPts val="0"/>
              </a:spcBef>
            </a:pPr>
            <a:endParaRPr lang="ko-KR" altLang="en-US" sz="1800" dirty="0"/>
          </a:p>
        </p:txBody>
      </p:sp>
      <p:sp>
        <p:nvSpPr>
          <p:cNvPr id="4" name="내용 개체 틀 3"/>
          <p:cNvSpPr>
            <a:spLocks noGrp="1"/>
          </p:cNvSpPr>
          <p:nvPr>
            <p:ph sz="quarter" idx="11"/>
          </p:nvPr>
        </p:nvSpPr>
        <p:spPr>
          <a:xfrm>
            <a:off x="1905000" y="152400"/>
            <a:ext cx="6248400" cy="533400"/>
          </a:xfrm>
        </p:spPr>
        <p:txBody>
          <a:bodyPr/>
          <a:lstStyle/>
          <a:p>
            <a:r>
              <a:rPr lang="en-US" altLang="ko-KR" sz="2800" b="1" dirty="0"/>
              <a:t>Non-Meteorological Applications:</a:t>
            </a:r>
          </a:p>
          <a:p>
            <a:r>
              <a:rPr lang="en-US" altLang="ko-KR" sz="2800" b="1" dirty="0">
                <a:solidFill>
                  <a:srgbClr val="FFFF00"/>
                </a:solidFill>
                <a:effectLst>
                  <a:outerShdw blurRad="38100" dist="38100" dir="2700000" algn="tl">
                    <a:srgbClr val="000000">
                      <a:alpha val="43137"/>
                    </a:srgbClr>
                  </a:outerShdw>
                </a:effectLst>
              </a:rPr>
              <a:t>Aerosol</a:t>
            </a:r>
            <a:endParaRPr lang="ko-KR" altLang="en-US" sz="2800" b="1" dirty="0">
              <a:solidFill>
                <a:srgbClr val="FFFF00"/>
              </a:solidFill>
              <a:effectLst>
                <a:outerShdw blurRad="38100" dist="38100" dir="2700000" algn="tl">
                  <a:srgbClr val="000000">
                    <a:alpha val="43137"/>
                  </a:srgbClr>
                </a:outerShdw>
              </a:effectLst>
            </a:endParaRPr>
          </a:p>
        </p:txBody>
      </p:sp>
      <p:grpSp>
        <p:nvGrpSpPr>
          <p:cNvPr id="5" name="그룹 4"/>
          <p:cNvGrpSpPr/>
          <p:nvPr/>
        </p:nvGrpSpPr>
        <p:grpSpPr>
          <a:xfrm>
            <a:off x="341885" y="2590800"/>
            <a:ext cx="8406579" cy="2000783"/>
            <a:chOff x="179512" y="981008"/>
            <a:chExt cx="8784656" cy="2580423"/>
          </a:xfrm>
        </p:grpSpPr>
        <p:grpSp>
          <p:nvGrpSpPr>
            <p:cNvPr id="6" name="그룹 5"/>
            <p:cNvGrpSpPr/>
            <p:nvPr/>
          </p:nvGrpSpPr>
          <p:grpSpPr>
            <a:xfrm>
              <a:off x="179512" y="981008"/>
              <a:ext cx="8784656" cy="2520000"/>
              <a:chOff x="179512" y="908720"/>
              <a:chExt cx="8784656" cy="2520000"/>
            </a:xfrm>
          </p:grpSpPr>
          <p:pic>
            <p:nvPicPr>
              <p:cNvPr id="8" name="Picture 2" descr="F:\DBWork_2014Jan\Vegdata.dir\imgout.dir\MYD04_L2.A2006063.0545.AM01.img01.p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908720"/>
                <a:ext cx="288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F:\DBWork_2014Jan\Vegdata.dir\imgout.dir\MYD04_L2.A2006063.0545.AM01.img05.pn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908720"/>
                <a:ext cx="288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F:\DBWork_2014Jan\Vegdata.dir\imgout.dir\MYD04_L2.A2006063.0545.AM01.img10.pn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908720"/>
                <a:ext cx="288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87825" y="908720"/>
                <a:ext cx="2871687" cy="416788"/>
              </a:xfrm>
              <a:prstGeom prst="rect">
                <a:avLst/>
              </a:prstGeom>
              <a:noFill/>
            </p:spPr>
            <p:txBody>
              <a:bodyPr wrap="square" rtlCol="0">
                <a:spAutoFit/>
              </a:bodyPr>
              <a:lstStyle/>
              <a:p>
                <a:pPr algn="ctr" defTabSz="1007943" latinLnBrk="0">
                  <a:defRPr/>
                </a:pPr>
                <a:r>
                  <a:rPr lang="en-US" altLang="ko-KR" sz="1500" b="1" kern="0" dirty="0">
                    <a:solidFill>
                      <a:srgbClr val="FFFF00"/>
                    </a:solidFill>
                    <a:latin typeface="+mj-ea"/>
                    <a:ea typeface="+mj-ea"/>
                  </a:rPr>
                  <a:t>RGB Image</a:t>
                </a:r>
                <a:endParaRPr lang="ko-KR" altLang="en-US" sz="1500" b="1" kern="0" dirty="0">
                  <a:solidFill>
                    <a:srgbClr val="FFFF00"/>
                  </a:solidFill>
                  <a:latin typeface="+mj-ea"/>
                  <a:ea typeface="+mj-ea"/>
                </a:endParaRPr>
              </a:p>
            </p:txBody>
          </p:sp>
          <p:sp>
            <p:nvSpPr>
              <p:cNvPr id="12" name="TextBox 11"/>
              <p:cNvSpPr txBox="1"/>
              <p:nvPr/>
            </p:nvSpPr>
            <p:spPr>
              <a:xfrm>
                <a:off x="3145796" y="908720"/>
                <a:ext cx="2866044" cy="416788"/>
              </a:xfrm>
              <a:prstGeom prst="rect">
                <a:avLst/>
              </a:prstGeom>
              <a:noFill/>
            </p:spPr>
            <p:txBody>
              <a:bodyPr wrap="square" rtlCol="0">
                <a:spAutoFit/>
              </a:bodyPr>
              <a:lstStyle/>
              <a:p>
                <a:pPr algn="ctr" defTabSz="1007943" latinLnBrk="0">
                  <a:defRPr/>
                </a:pPr>
                <a:r>
                  <a:rPr lang="en-US" altLang="ko-KR" sz="1500" b="1" kern="0" dirty="0">
                    <a:solidFill>
                      <a:srgbClr val="FFFF00"/>
                    </a:solidFill>
                    <a:latin typeface="+mj-ea"/>
                    <a:ea typeface="+mj-ea"/>
                  </a:rPr>
                  <a:t>GK-2A </a:t>
                </a:r>
                <a:r>
                  <a:rPr lang="en-US" altLang="ko-KR" sz="1500" b="1" kern="0" dirty="0" err="1">
                    <a:solidFill>
                      <a:srgbClr val="FFFF00"/>
                    </a:solidFill>
                    <a:latin typeface="+mj-ea"/>
                    <a:ea typeface="+mj-ea"/>
                  </a:rPr>
                  <a:t>Algor</a:t>
                </a:r>
                <a:r>
                  <a:rPr lang="en-US" altLang="ko-KR" sz="1500" b="1" kern="0" dirty="0">
                    <a:solidFill>
                      <a:srgbClr val="FFFF00"/>
                    </a:solidFill>
                    <a:latin typeface="+mj-ea"/>
                    <a:ea typeface="+mj-ea"/>
                  </a:rPr>
                  <a:t>. AOD (550nm)</a:t>
                </a:r>
                <a:endParaRPr lang="ko-KR" altLang="en-US" sz="1500" b="1" kern="0" dirty="0">
                  <a:solidFill>
                    <a:srgbClr val="FFFF00"/>
                  </a:solidFill>
                  <a:latin typeface="+mj-ea"/>
                  <a:ea typeface="+mj-ea"/>
                </a:endParaRPr>
              </a:p>
            </p:txBody>
          </p:sp>
          <p:sp>
            <p:nvSpPr>
              <p:cNvPr id="13" name="TextBox 12"/>
              <p:cNvSpPr txBox="1"/>
              <p:nvPr/>
            </p:nvSpPr>
            <p:spPr>
              <a:xfrm>
                <a:off x="6084168" y="908720"/>
                <a:ext cx="2880000" cy="416788"/>
              </a:xfrm>
              <a:prstGeom prst="rect">
                <a:avLst/>
              </a:prstGeom>
              <a:noFill/>
            </p:spPr>
            <p:txBody>
              <a:bodyPr wrap="square" rtlCol="0">
                <a:spAutoFit/>
              </a:bodyPr>
              <a:lstStyle/>
              <a:p>
                <a:pPr algn="ctr" defTabSz="1007943" latinLnBrk="0">
                  <a:defRPr/>
                </a:pPr>
                <a:r>
                  <a:rPr lang="en-US" altLang="ko-KR" sz="1500" b="1" kern="0" dirty="0">
                    <a:solidFill>
                      <a:srgbClr val="FFC000"/>
                    </a:solidFill>
                    <a:latin typeface="+mj-ea"/>
                    <a:ea typeface="+mj-ea"/>
                  </a:rPr>
                  <a:t>MODIS DT AOD (550nm)</a:t>
                </a:r>
                <a:endParaRPr lang="ko-KR" altLang="en-US" sz="1500" b="1" kern="0" dirty="0">
                  <a:solidFill>
                    <a:srgbClr val="FFC000"/>
                  </a:solidFill>
                  <a:latin typeface="+mj-ea"/>
                  <a:ea typeface="+mj-ea"/>
                </a:endParaRPr>
              </a:p>
            </p:txBody>
          </p:sp>
        </p:grpSp>
        <p:sp>
          <p:nvSpPr>
            <p:cNvPr id="7" name="TextBox 6"/>
            <p:cNvSpPr txBox="1"/>
            <p:nvPr/>
          </p:nvSpPr>
          <p:spPr>
            <a:xfrm>
              <a:off x="423426" y="3144643"/>
              <a:ext cx="2169584" cy="416788"/>
            </a:xfrm>
            <a:prstGeom prst="rect">
              <a:avLst/>
            </a:prstGeom>
            <a:noFill/>
          </p:spPr>
          <p:txBody>
            <a:bodyPr wrap="none" rtlCol="0">
              <a:spAutoFit/>
            </a:bodyPr>
            <a:lstStyle/>
            <a:p>
              <a:pPr defTabSz="1007943" latinLnBrk="0">
                <a:defRPr/>
              </a:pPr>
              <a:r>
                <a:rPr lang="en-US" altLang="ko-KR" sz="1500" kern="0" dirty="0">
                  <a:solidFill>
                    <a:schemeClr val="bg1"/>
                  </a:solidFill>
                  <a:latin typeface="+mj-ea"/>
                  <a:ea typeface="+mj-ea"/>
                </a:rPr>
                <a:t>Smoke/Haze Episode</a:t>
              </a:r>
              <a:endParaRPr lang="ko-KR" altLang="en-US" sz="1500" kern="0" dirty="0">
                <a:solidFill>
                  <a:schemeClr val="bg1"/>
                </a:solidFill>
                <a:latin typeface="+mj-ea"/>
                <a:ea typeface="+mj-ea"/>
              </a:endParaRPr>
            </a:p>
          </p:txBody>
        </p:sp>
      </p:grpSp>
      <p:grpSp>
        <p:nvGrpSpPr>
          <p:cNvPr id="14" name="그룹 13"/>
          <p:cNvGrpSpPr/>
          <p:nvPr/>
        </p:nvGrpSpPr>
        <p:grpSpPr>
          <a:xfrm>
            <a:off x="341885" y="4548157"/>
            <a:ext cx="8406579" cy="2049923"/>
            <a:chOff x="179512" y="4043456"/>
            <a:chExt cx="8784656" cy="2643799"/>
          </a:xfrm>
        </p:grpSpPr>
        <p:grpSp>
          <p:nvGrpSpPr>
            <p:cNvPr id="15" name="그룹 14"/>
            <p:cNvGrpSpPr/>
            <p:nvPr/>
          </p:nvGrpSpPr>
          <p:grpSpPr>
            <a:xfrm>
              <a:off x="179512" y="4043456"/>
              <a:ext cx="8784656" cy="2553896"/>
              <a:chOff x="179512" y="3611128"/>
              <a:chExt cx="8784656" cy="2553896"/>
            </a:xfrm>
          </p:grpSpPr>
          <p:pic>
            <p:nvPicPr>
              <p:cNvPr id="17" name="Picture 5" descr="D:\WorkD\Obs_dataD\GK2A_wk\img.dir\cldmasking_myd021km_L1B_adet_du_A2006087.0455.res08x07.img10.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3645024"/>
                <a:ext cx="288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DBWork_2014Jan\Vegdata.dir\imgout.dir\MYD04_L2.A2006087.0455.AM01.img01.pn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1840" y="3645024"/>
                <a:ext cx="288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F:\DBWork_2014Jan\Vegdata.dir\imgout.dir\MYD04_L2.A2006087.0455.AM01.img05.png"/>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4168" y="3645024"/>
                <a:ext cx="288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87825" y="3611128"/>
                <a:ext cx="2871687" cy="416788"/>
              </a:xfrm>
              <a:prstGeom prst="rect">
                <a:avLst/>
              </a:prstGeom>
              <a:noFill/>
            </p:spPr>
            <p:txBody>
              <a:bodyPr wrap="square" rtlCol="0">
                <a:spAutoFit/>
              </a:bodyPr>
              <a:lstStyle/>
              <a:p>
                <a:pPr algn="ctr" defTabSz="1007943" latinLnBrk="0">
                  <a:defRPr/>
                </a:pPr>
                <a:r>
                  <a:rPr lang="en-US" altLang="ko-KR" sz="1500" b="1" kern="0" dirty="0">
                    <a:solidFill>
                      <a:srgbClr val="FFFF00"/>
                    </a:solidFill>
                    <a:latin typeface="+mj-ea"/>
                    <a:ea typeface="+mj-ea"/>
                  </a:rPr>
                  <a:t>RGB Image</a:t>
                </a:r>
                <a:endParaRPr lang="ko-KR" altLang="en-US" sz="1500" b="1" kern="0" dirty="0">
                  <a:solidFill>
                    <a:srgbClr val="FFFF00"/>
                  </a:solidFill>
                  <a:latin typeface="+mj-ea"/>
                  <a:ea typeface="+mj-ea"/>
                </a:endParaRPr>
              </a:p>
            </p:txBody>
          </p:sp>
          <p:sp>
            <p:nvSpPr>
              <p:cNvPr id="21" name="TextBox 20"/>
              <p:cNvSpPr txBox="1"/>
              <p:nvPr/>
            </p:nvSpPr>
            <p:spPr>
              <a:xfrm>
                <a:off x="3145796" y="3611128"/>
                <a:ext cx="2866044" cy="416788"/>
              </a:xfrm>
              <a:prstGeom prst="rect">
                <a:avLst/>
              </a:prstGeom>
              <a:noFill/>
            </p:spPr>
            <p:txBody>
              <a:bodyPr wrap="square" rtlCol="0">
                <a:spAutoFit/>
              </a:bodyPr>
              <a:lstStyle/>
              <a:p>
                <a:pPr algn="ctr" defTabSz="1007943" latinLnBrk="0">
                  <a:defRPr/>
                </a:pPr>
                <a:r>
                  <a:rPr lang="en-US" altLang="ko-KR" sz="1500" b="1" kern="0" dirty="0">
                    <a:solidFill>
                      <a:srgbClr val="FFFF00"/>
                    </a:solidFill>
                    <a:latin typeface="+mj-ea"/>
                    <a:ea typeface="+mj-ea"/>
                  </a:rPr>
                  <a:t>GK-2A </a:t>
                </a:r>
                <a:r>
                  <a:rPr lang="en-US" altLang="ko-KR" sz="1500" b="1" kern="0" dirty="0" err="1">
                    <a:solidFill>
                      <a:srgbClr val="FFFF00"/>
                    </a:solidFill>
                    <a:latin typeface="+mj-ea"/>
                    <a:ea typeface="+mj-ea"/>
                  </a:rPr>
                  <a:t>Algor</a:t>
                </a:r>
                <a:r>
                  <a:rPr lang="en-US" altLang="ko-KR" sz="1500" b="1" kern="0" dirty="0">
                    <a:solidFill>
                      <a:srgbClr val="FFFF00"/>
                    </a:solidFill>
                    <a:latin typeface="+mj-ea"/>
                    <a:ea typeface="+mj-ea"/>
                  </a:rPr>
                  <a:t>. AOD (550nm)</a:t>
                </a:r>
                <a:endParaRPr lang="ko-KR" altLang="en-US" sz="1500" b="1" kern="0" dirty="0">
                  <a:solidFill>
                    <a:srgbClr val="FFFF00"/>
                  </a:solidFill>
                  <a:latin typeface="+mj-ea"/>
                  <a:ea typeface="+mj-ea"/>
                </a:endParaRPr>
              </a:p>
            </p:txBody>
          </p:sp>
          <p:sp>
            <p:nvSpPr>
              <p:cNvPr id="22" name="TextBox 21"/>
              <p:cNvSpPr txBox="1"/>
              <p:nvPr/>
            </p:nvSpPr>
            <p:spPr>
              <a:xfrm>
                <a:off x="6084168" y="3611128"/>
                <a:ext cx="2880000" cy="416788"/>
              </a:xfrm>
              <a:prstGeom prst="rect">
                <a:avLst/>
              </a:prstGeom>
              <a:noFill/>
            </p:spPr>
            <p:txBody>
              <a:bodyPr wrap="square" rtlCol="0">
                <a:spAutoFit/>
              </a:bodyPr>
              <a:lstStyle/>
              <a:p>
                <a:pPr algn="ctr" defTabSz="1007943" latinLnBrk="0">
                  <a:defRPr/>
                </a:pPr>
                <a:r>
                  <a:rPr lang="en-US" altLang="ko-KR" sz="1500" b="1" kern="0" dirty="0">
                    <a:solidFill>
                      <a:srgbClr val="FFC000"/>
                    </a:solidFill>
                    <a:latin typeface="+mj-ea"/>
                    <a:ea typeface="+mj-ea"/>
                  </a:rPr>
                  <a:t>MODIS DT AOD (550nm)</a:t>
                </a:r>
                <a:endParaRPr lang="ko-KR" altLang="en-US" sz="1500" b="1" kern="0" dirty="0">
                  <a:solidFill>
                    <a:srgbClr val="FFC000"/>
                  </a:solidFill>
                  <a:latin typeface="+mj-ea"/>
                  <a:ea typeface="+mj-ea"/>
                </a:endParaRPr>
              </a:p>
            </p:txBody>
          </p:sp>
        </p:grpSp>
        <p:sp>
          <p:nvSpPr>
            <p:cNvPr id="16" name="TextBox 15"/>
            <p:cNvSpPr txBox="1"/>
            <p:nvPr/>
          </p:nvSpPr>
          <p:spPr>
            <a:xfrm>
              <a:off x="1475497" y="6270467"/>
              <a:ext cx="1424168" cy="416788"/>
            </a:xfrm>
            <a:prstGeom prst="rect">
              <a:avLst/>
            </a:prstGeom>
            <a:noFill/>
          </p:spPr>
          <p:txBody>
            <a:bodyPr wrap="none" rtlCol="0">
              <a:spAutoFit/>
            </a:bodyPr>
            <a:lstStyle/>
            <a:p>
              <a:pPr defTabSz="1007943" latinLnBrk="0">
                <a:defRPr/>
              </a:pPr>
              <a:r>
                <a:rPr lang="en-US" altLang="ko-KR" sz="1500" kern="0" dirty="0">
                  <a:solidFill>
                    <a:schemeClr val="bg1"/>
                  </a:solidFill>
                  <a:latin typeface="+mj-ea"/>
                  <a:ea typeface="+mj-ea"/>
                </a:rPr>
                <a:t>Dust Episode</a:t>
              </a:r>
              <a:endParaRPr lang="ko-KR" altLang="en-US" sz="1500" kern="0" dirty="0">
                <a:solidFill>
                  <a:schemeClr val="bg1"/>
                </a:solidFill>
                <a:latin typeface="+mj-ea"/>
                <a:ea typeface="+mj-ea"/>
              </a:endParaRPr>
            </a:p>
          </p:txBody>
        </p:sp>
      </p:grpSp>
      <p:sp>
        <p:nvSpPr>
          <p:cNvPr id="23" name="TextBox 22"/>
          <p:cNvSpPr txBox="1"/>
          <p:nvPr/>
        </p:nvSpPr>
        <p:spPr>
          <a:xfrm>
            <a:off x="6096000" y="6508908"/>
            <a:ext cx="2656364" cy="307777"/>
          </a:xfrm>
          <a:prstGeom prst="rect">
            <a:avLst/>
          </a:prstGeom>
          <a:noFill/>
        </p:spPr>
        <p:txBody>
          <a:bodyPr wrap="square" rtlCol="0">
            <a:spAutoFit/>
          </a:bodyPr>
          <a:lstStyle/>
          <a:p>
            <a:pPr algn="ctr"/>
            <a:r>
              <a:rPr lang="en-US" altLang="ko-KR" sz="1400" b="1" dirty="0">
                <a:solidFill>
                  <a:srgbClr val="FF0000"/>
                </a:solidFill>
                <a:latin typeface="+mj-ea"/>
                <a:ea typeface="+mj-ea"/>
              </a:rPr>
              <a:t>Potential linkage with AC-VC</a:t>
            </a:r>
          </a:p>
        </p:txBody>
      </p:sp>
    </p:spTree>
    <p:extLst>
      <p:ext uri="{BB962C8B-B14F-4D97-AF65-F5344CB8AC3E}">
        <p14:creationId xmlns:p14="http://schemas.microsoft.com/office/powerpoint/2010/main" val="202303559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15</a:t>
            </a:fld>
            <a:endParaRPr lang="uk-UA" dirty="0"/>
          </a:p>
        </p:txBody>
      </p:sp>
      <p:sp>
        <p:nvSpPr>
          <p:cNvPr id="3" name="내용 개체 틀 2"/>
          <p:cNvSpPr>
            <a:spLocks noGrp="1"/>
          </p:cNvSpPr>
          <p:nvPr>
            <p:ph sz="quarter" idx="10"/>
          </p:nvPr>
        </p:nvSpPr>
        <p:spPr>
          <a:xfrm>
            <a:off x="457200" y="1219200"/>
            <a:ext cx="8153400" cy="4724400"/>
          </a:xfrm>
        </p:spPr>
        <p:txBody>
          <a:bodyPr/>
          <a:lstStyle/>
          <a:p>
            <a:r>
              <a:rPr lang="en-US" altLang="ko-KR" b="1" dirty="0"/>
              <a:t>Near real-time monitoring of Drought and Flooding</a:t>
            </a:r>
          </a:p>
        </p:txBody>
      </p:sp>
      <p:pic>
        <p:nvPicPr>
          <p:cNvPr id="5" name="_x156682048" descr="EMB00000fd0bcb7"/>
          <p:cNvPicPr>
            <a:picLocks noChangeAspect="1" noChangeArrowheads="1"/>
          </p:cNvPicPr>
          <p:nvPr/>
        </p:nvPicPr>
        <p:blipFill rotWithShape="1">
          <a:blip r:embed="rId3">
            <a:extLst>
              <a:ext uri="{28A0092B-C50C-407E-A947-70E740481C1C}">
                <a14:useLocalDpi xmlns:a14="http://schemas.microsoft.com/office/drawing/2010/main" val="0"/>
              </a:ext>
            </a:extLst>
          </a:blip>
          <a:srcRect l="11249" t="4427" r="13222"/>
          <a:stretch/>
        </p:blipFill>
        <p:spPr bwMode="auto">
          <a:xfrm>
            <a:off x="76201" y="3222173"/>
            <a:ext cx="4425042" cy="2626900"/>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87088" y="5899698"/>
            <a:ext cx="4414156" cy="49244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ko-KR" sz="1300" b="1" dirty="0">
                <a:latin typeface="+mj-ea"/>
                <a:ea typeface="+mj-ea"/>
              </a:rPr>
              <a:t>Support Comprehensive Drought information systems of KMA</a:t>
            </a:r>
            <a:endParaRPr lang="ko-KR" altLang="en-US" sz="1300" b="1" dirty="0">
              <a:latin typeface="+mj-ea"/>
              <a:ea typeface="+mj-ea"/>
            </a:endParaRPr>
          </a:p>
        </p:txBody>
      </p:sp>
      <p:pic>
        <p:nvPicPr>
          <p:cNvPr id="7" name="_x286264648" descr="EMB00000fd0bcb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2287" y="3222172"/>
            <a:ext cx="4385513" cy="2626901"/>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p:nvSpPr>
        <p:spPr>
          <a:xfrm>
            <a:off x="4682287" y="5899698"/>
            <a:ext cx="4385513"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latinLnBrk="0"/>
            <a:r>
              <a:rPr lang="en-US" altLang="ko-KR" sz="1200" b="1" dirty="0">
                <a:latin typeface="+mj-ea"/>
                <a:ea typeface="+mj-ea"/>
                <a:cs typeface="Arial" pitchFamily="34" charset="0"/>
              </a:rPr>
              <a:t>(Left) RGB composite, (right) detection of flooding region on Feb. 19, 2010 from Ireland et al., 2015</a:t>
            </a:r>
            <a:endParaRPr lang="ko-KR" altLang="en-US" sz="1200" b="1" dirty="0">
              <a:latin typeface="+mj-ea"/>
              <a:ea typeface="+mj-ea"/>
              <a:cs typeface="Arial" pitchFamily="34" charset="0"/>
            </a:endParaRPr>
          </a:p>
        </p:txBody>
      </p:sp>
      <p:sp>
        <p:nvSpPr>
          <p:cNvPr id="9" name="내용 개체 틀 2"/>
          <p:cNvSpPr txBox="1">
            <a:spLocks/>
          </p:cNvSpPr>
          <p:nvPr/>
        </p:nvSpPr>
        <p:spPr>
          <a:xfrm>
            <a:off x="0" y="1600200"/>
            <a:ext cx="4495800" cy="1687645"/>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lvl="1" defTabSz="914400">
              <a:spcBef>
                <a:spcPts val="0"/>
              </a:spcBef>
            </a:pPr>
            <a:r>
              <a:rPr lang="en-US" altLang="ko-KR" sz="1600" dirty="0">
                <a:solidFill>
                  <a:schemeClr val="tx1"/>
                </a:solidFill>
              </a:rPr>
              <a:t>Drought : VHI (Vegetation Health Index)</a:t>
            </a:r>
          </a:p>
          <a:p>
            <a:pPr lvl="1" defTabSz="914400">
              <a:spcBef>
                <a:spcPts val="0"/>
              </a:spcBef>
            </a:pPr>
            <a:r>
              <a:rPr lang="en-US" altLang="ko-KR" sz="1600" dirty="0">
                <a:solidFill>
                  <a:schemeClr val="tx1"/>
                </a:solidFill>
              </a:rPr>
              <a:t>Procedure </a:t>
            </a:r>
          </a:p>
          <a:p>
            <a:pPr lvl="2" defTabSz="914400">
              <a:spcBef>
                <a:spcPts val="0"/>
              </a:spcBef>
            </a:pPr>
            <a:r>
              <a:rPr lang="en-US" altLang="ko-KR" sz="1400" spc="-100" dirty="0">
                <a:solidFill>
                  <a:schemeClr val="tx1"/>
                </a:solidFill>
              </a:rPr>
              <a:t>Improvement of sensitive variable in order to explain vegetation stress by VHI</a:t>
            </a:r>
          </a:p>
          <a:p>
            <a:pPr lvl="2" defTabSz="914400">
              <a:spcBef>
                <a:spcPts val="0"/>
              </a:spcBef>
            </a:pPr>
            <a:r>
              <a:rPr lang="en-US" altLang="ko-KR" sz="1400" spc="-100" dirty="0">
                <a:solidFill>
                  <a:schemeClr val="tx1"/>
                </a:solidFill>
              </a:rPr>
              <a:t>Considering seasonal and individual vegetation difference with respect to change weight of VHI and TCI (Temperature Condition Index)</a:t>
            </a:r>
            <a:endParaRPr lang="ko-KR" altLang="en-US" sz="1600" dirty="0">
              <a:solidFill>
                <a:schemeClr val="tx1"/>
              </a:solidFill>
            </a:endParaRPr>
          </a:p>
        </p:txBody>
      </p:sp>
      <p:sp>
        <p:nvSpPr>
          <p:cNvPr id="10" name="내용 개체 틀 2"/>
          <p:cNvSpPr txBox="1">
            <a:spLocks/>
          </p:cNvSpPr>
          <p:nvPr/>
        </p:nvSpPr>
        <p:spPr>
          <a:xfrm>
            <a:off x="4267200" y="1600200"/>
            <a:ext cx="4495800" cy="19050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lvl="1" defTabSz="914400">
              <a:spcBef>
                <a:spcPts val="0"/>
              </a:spcBef>
            </a:pPr>
            <a:r>
              <a:rPr lang="en-US" altLang="ko-KR" sz="1600" dirty="0">
                <a:solidFill>
                  <a:schemeClr val="tx1"/>
                </a:solidFill>
              </a:rPr>
              <a:t>Flooding</a:t>
            </a:r>
          </a:p>
          <a:p>
            <a:pPr lvl="1" defTabSz="914400">
              <a:spcBef>
                <a:spcPts val="0"/>
              </a:spcBef>
            </a:pPr>
            <a:r>
              <a:rPr lang="en-US" altLang="ko-KR" sz="1600" dirty="0">
                <a:solidFill>
                  <a:schemeClr val="tx1"/>
                </a:solidFill>
              </a:rPr>
              <a:t>Procedure </a:t>
            </a:r>
          </a:p>
          <a:p>
            <a:pPr lvl="2" defTabSz="914400">
              <a:spcBef>
                <a:spcPts val="0"/>
              </a:spcBef>
            </a:pPr>
            <a:r>
              <a:rPr lang="en-US" altLang="ko-KR" sz="1400" spc="-100" dirty="0">
                <a:solidFill>
                  <a:schemeClr val="tx1"/>
                </a:solidFill>
              </a:rPr>
              <a:t>Using analysis technique development of GK-2A RGB and Reflection</a:t>
            </a:r>
          </a:p>
        </p:txBody>
      </p:sp>
      <p:cxnSp>
        <p:nvCxnSpPr>
          <p:cNvPr id="12" name="직선 연결선 11"/>
          <p:cNvCxnSpPr/>
          <p:nvPr/>
        </p:nvCxnSpPr>
        <p:spPr>
          <a:xfrm>
            <a:off x="4572000" y="1524000"/>
            <a:ext cx="0" cy="5216485"/>
          </a:xfrm>
          <a:prstGeom prst="line">
            <a:avLst/>
          </a:prstGeom>
          <a:noFill/>
          <a:ln w="25400" cap="flat">
            <a:solidFill>
              <a:srgbClr val="FF9A0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3" name="TextBox 12"/>
          <p:cNvSpPr txBox="1"/>
          <p:nvPr/>
        </p:nvSpPr>
        <p:spPr>
          <a:xfrm>
            <a:off x="5486400" y="6519794"/>
            <a:ext cx="3265714" cy="307777"/>
          </a:xfrm>
          <a:prstGeom prst="rect">
            <a:avLst/>
          </a:prstGeom>
          <a:noFill/>
        </p:spPr>
        <p:txBody>
          <a:bodyPr wrap="square" rtlCol="0">
            <a:spAutoFit/>
          </a:bodyPr>
          <a:lstStyle/>
          <a:p>
            <a:pPr algn="ctr"/>
            <a:r>
              <a:rPr lang="en-US" altLang="ko-KR" sz="1400" b="1" dirty="0">
                <a:solidFill>
                  <a:srgbClr val="FF0000"/>
                </a:solidFill>
                <a:latin typeface="+mj-ea"/>
                <a:ea typeface="+mj-ea"/>
              </a:rPr>
              <a:t>Potential linkage with </a:t>
            </a:r>
            <a:r>
              <a:rPr lang="en-US" altLang="ko-KR" sz="1400" b="1" dirty="0" err="1">
                <a:solidFill>
                  <a:srgbClr val="FF0000"/>
                </a:solidFill>
                <a:latin typeface="+mj-ea"/>
                <a:ea typeface="+mj-ea"/>
              </a:rPr>
              <a:t>WGDisasters</a:t>
            </a:r>
            <a:endParaRPr lang="en-US" altLang="ko-KR" sz="1400" b="1" dirty="0">
              <a:solidFill>
                <a:srgbClr val="FF0000"/>
              </a:solidFill>
              <a:latin typeface="+mj-ea"/>
              <a:ea typeface="+mj-ea"/>
            </a:endParaRPr>
          </a:p>
        </p:txBody>
      </p:sp>
      <p:sp>
        <p:nvSpPr>
          <p:cNvPr id="11" name="내용 개체 틀 10"/>
          <p:cNvSpPr>
            <a:spLocks noGrp="1"/>
          </p:cNvSpPr>
          <p:nvPr>
            <p:ph sz="quarter" idx="11"/>
          </p:nvPr>
        </p:nvSpPr>
        <p:spPr>
          <a:xfrm>
            <a:off x="1905000" y="152400"/>
            <a:ext cx="6096000" cy="533400"/>
          </a:xfrm>
        </p:spPr>
        <p:txBody>
          <a:bodyPr/>
          <a:lstStyle/>
          <a:p>
            <a:pPr defTabSz="914400"/>
            <a:r>
              <a:rPr lang="en-US" altLang="ko-KR" sz="2800" b="1" dirty="0"/>
              <a:t>Non-Meteorological Applications:</a:t>
            </a:r>
          </a:p>
          <a:p>
            <a:pPr defTabSz="914400"/>
            <a:r>
              <a:rPr lang="en-US" altLang="ko-KR" sz="2800" b="1" dirty="0">
                <a:solidFill>
                  <a:srgbClr val="FFFF00"/>
                </a:solidFill>
                <a:effectLst>
                  <a:outerShdw blurRad="38100" dist="38100" dir="2700000" algn="tl">
                    <a:srgbClr val="000000">
                      <a:alpha val="43137"/>
                    </a:srgbClr>
                  </a:outerShdw>
                </a:effectLst>
              </a:rPr>
              <a:t>Drought and Flooding</a:t>
            </a:r>
            <a:endParaRPr lang="ko-KR" altLang="en-US" sz="2800" b="1" dirty="0">
              <a:solidFill>
                <a:srgbClr val="FFFF00"/>
              </a:solidFill>
              <a:effectLst>
                <a:outerShdw blurRad="38100" dist="38100" dir="2700000" algn="tl">
                  <a:srgbClr val="000000">
                    <a:alpha val="43137"/>
                  </a:srgbClr>
                </a:outerShdw>
              </a:effectLst>
            </a:endParaRPr>
          </a:p>
          <a:p>
            <a:endParaRPr lang="ko-KR" altLang="en-US" sz="2800" dirty="0"/>
          </a:p>
        </p:txBody>
      </p:sp>
    </p:spTree>
    <p:extLst>
      <p:ext uri="{BB962C8B-B14F-4D97-AF65-F5344CB8AC3E}">
        <p14:creationId xmlns:p14="http://schemas.microsoft.com/office/powerpoint/2010/main" val="134016620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16</a:t>
            </a:fld>
            <a:endParaRPr lang="uk-UA" dirty="0"/>
          </a:p>
        </p:txBody>
      </p:sp>
      <p:sp>
        <p:nvSpPr>
          <p:cNvPr id="4" name="내용 개체 틀 3"/>
          <p:cNvSpPr>
            <a:spLocks noGrp="1"/>
          </p:cNvSpPr>
          <p:nvPr>
            <p:ph sz="quarter" idx="11"/>
          </p:nvPr>
        </p:nvSpPr>
        <p:spPr>
          <a:xfrm>
            <a:off x="1905000" y="152400"/>
            <a:ext cx="6019800" cy="533400"/>
          </a:xfrm>
        </p:spPr>
        <p:txBody>
          <a:bodyPr/>
          <a:lstStyle/>
          <a:p>
            <a:r>
              <a:rPr lang="en-US" altLang="ko-KR" sz="2800" b="1" dirty="0"/>
              <a:t>Non-Meteorological Applications:</a:t>
            </a:r>
          </a:p>
          <a:p>
            <a:r>
              <a:rPr lang="en-US" altLang="ko-KR" sz="2800" b="1" dirty="0">
                <a:solidFill>
                  <a:srgbClr val="FFFF00"/>
                </a:solidFill>
                <a:effectLst>
                  <a:outerShdw blurRad="38100" dist="38100" dir="2700000" algn="tl">
                    <a:srgbClr val="000000">
                      <a:alpha val="43137"/>
                    </a:srgbClr>
                  </a:outerShdw>
                </a:effectLst>
              </a:rPr>
              <a:t>Evapotranspiration</a:t>
            </a:r>
            <a:endParaRPr lang="ko-KR" altLang="en-US" sz="2800" b="1" dirty="0">
              <a:solidFill>
                <a:srgbClr val="FFFF00"/>
              </a:solidFill>
              <a:effectLst>
                <a:outerShdw blurRad="38100" dist="38100" dir="2700000" algn="tl">
                  <a:srgbClr val="000000">
                    <a:alpha val="43137"/>
                  </a:srgbClr>
                </a:outerShdw>
              </a:effectLst>
            </a:endParaRPr>
          </a:p>
        </p:txBody>
      </p:sp>
      <p:grpSp>
        <p:nvGrpSpPr>
          <p:cNvPr id="5" name="그룹 4"/>
          <p:cNvGrpSpPr/>
          <p:nvPr/>
        </p:nvGrpSpPr>
        <p:grpSpPr>
          <a:xfrm>
            <a:off x="107504" y="1355290"/>
            <a:ext cx="3795789" cy="5242062"/>
            <a:chOff x="35496" y="908720"/>
            <a:chExt cx="4392488" cy="6080924"/>
          </a:xfrm>
        </p:grpSpPr>
        <p:sp>
          <p:nvSpPr>
            <p:cNvPr id="6" name="직사각형 5"/>
            <p:cNvSpPr/>
            <p:nvPr/>
          </p:nvSpPr>
          <p:spPr>
            <a:xfrm>
              <a:off x="395536" y="5301208"/>
              <a:ext cx="3600400" cy="1560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빗면 6"/>
            <p:cNvSpPr/>
            <p:nvPr/>
          </p:nvSpPr>
          <p:spPr bwMode="auto">
            <a:xfrm>
              <a:off x="395536" y="908720"/>
              <a:ext cx="3600400" cy="4320480"/>
            </a:xfrm>
            <a:prstGeom prst="bevel">
              <a:avLst>
                <a:gd name="adj" fmla="val 1833"/>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800" b="0" i="0" u="none" strike="noStrike" cap="none" normalizeH="0" baseline="0">
                <a:ln>
                  <a:noFill/>
                </a:ln>
                <a:solidFill>
                  <a:schemeClr val="tx1"/>
                </a:solidFill>
                <a:effectLst/>
                <a:latin typeface="Arial" charset="0"/>
              </a:endParaRPr>
            </a:p>
          </p:txBody>
        </p:sp>
        <p:pic>
          <p:nvPicPr>
            <p:cNvPr id="8" name="Picture 2" descr="C:\Documents and Settings\박수재\바탕 화면\evapotranspiration.jpg"/>
            <p:cNvPicPr>
              <a:picLocks noChangeAspect="1" noChangeArrowheads="1"/>
            </p:cNvPicPr>
            <p:nvPr/>
          </p:nvPicPr>
          <p:blipFill>
            <a:blip r:embed="rId4" cstate="print"/>
            <a:srcRect/>
            <a:stretch>
              <a:fillRect/>
            </a:stretch>
          </p:blipFill>
          <p:spPr bwMode="auto">
            <a:xfrm>
              <a:off x="551009" y="1101482"/>
              <a:ext cx="3163729" cy="4063786"/>
            </a:xfrm>
            <a:prstGeom prst="rect">
              <a:avLst/>
            </a:prstGeom>
            <a:ln>
              <a:noFill/>
            </a:ln>
            <a:effectLst/>
          </p:spPr>
        </p:pic>
        <p:sp>
          <p:nvSpPr>
            <p:cNvPr id="9" name="모서리가 둥근 직사각형 8"/>
            <p:cNvSpPr/>
            <p:nvPr/>
          </p:nvSpPr>
          <p:spPr>
            <a:xfrm>
              <a:off x="35496" y="5189444"/>
              <a:ext cx="4392488" cy="64807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2000" b="1" dirty="0">
                  <a:latin typeface="Arial" pitchFamily="34" charset="0"/>
                  <a:ea typeface="맑은 고딕" pitchFamily="50" charset="-127"/>
                  <a:cs typeface="Arial" pitchFamily="34" charset="0"/>
                </a:rPr>
                <a:t>Rn = LE + H + G</a:t>
              </a:r>
              <a:r>
                <a:rPr lang="ko-KR" altLang="en-US" sz="1050" dirty="0">
                  <a:latin typeface="Arial" pitchFamily="34" charset="0"/>
                  <a:ea typeface="맑은 고딕" pitchFamily="50" charset="-127"/>
                  <a:cs typeface="Arial" pitchFamily="34" charset="0"/>
                </a:rPr>
                <a:t>    </a:t>
              </a:r>
            </a:p>
          </p:txBody>
        </p:sp>
        <p:sp>
          <p:nvSpPr>
            <p:cNvPr id="10" name="모서리가 둥근 직사각형 9"/>
            <p:cNvSpPr/>
            <p:nvPr/>
          </p:nvSpPr>
          <p:spPr>
            <a:xfrm>
              <a:off x="318936" y="5700816"/>
              <a:ext cx="3312368" cy="5760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sz="1600" dirty="0">
                  <a:latin typeface="Arial" pitchFamily="34" charset="0"/>
                  <a:ea typeface="맑은 고딕" pitchFamily="50" charset="-127"/>
                  <a:cs typeface="Arial" pitchFamily="34" charset="0"/>
                  <a:sym typeface="Wingdings" pitchFamily="2" charset="2"/>
                </a:rPr>
                <a:t>  </a:t>
              </a:r>
              <a:r>
                <a:rPr lang="en-US" altLang="ko-KR" sz="2000" b="1" dirty="0">
                  <a:latin typeface="Arial" pitchFamily="34" charset="0"/>
                  <a:ea typeface="맑은 고딕" pitchFamily="50" charset="-127"/>
                  <a:cs typeface="Arial" pitchFamily="34" charset="0"/>
                </a:rPr>
                <a:t>LE</a:t>
              </a:r>
              <a:r>
                <a:rPr lang="en-US" altLang="ko-KR" sz="1600" b="1" dirty="0">
                  <a:latin typeface="Arial" pitchFamily="34" charset="0"/>
                  <a:ea typeface="맑은 고딕" pitchFamily="50" charset="-127"/>
                  <a:cs typeface="Arial" pitchFamily="34" charset="0"/>
                </a:rPr>
                <a:t> </a:t>
              </a:r>
              <a:r>
                <a:rPr lang="en-US" altLang="ko-KR" sz="2000" b="1" dirty="0">
                  <a:latin typeface="Arial" pitchFamily="34" charset="0"/>
                  <a:ea typeface="맑은 고딕" pitchFamily="50" charset="-127"/>
                  <a:cs typeface="Arial" pitchFamily="34" charset="0"/>
                </a:rPr>
                <a:t>= </a:t>
              </a:r>
              <a:r>
                <a:rPr lang="en-US" altLang="ko-KR" sz="2000" b="1" dirty="0" err="1">
                  <a:latin typeface="Arial" pitchFamily="34" charset="0"/>
                  <a:ea typeface="맑은 고딕" pitchFamily="50" charset="-127"/>
                  <a:cs typeface="Arial" pitchFamily="34" charset="0"/>
                </a:rPr>
                <a:t>Rn</a:t>
              </a:r>
              <a:r>
                <a:rPr lang="en-US" altLang="ko-KR" sz="2000" b="1" dirty="0">
                  <a:latin typeface="Arial" pitchFamily="34" charset="0"/>
                  <a:ea typeface="맑은 고딕" pitchFamily="50" charset="-127"/>
                  <a:cs typeface="Arial" pitchFamily="34" charset="0"/>
                </a:rPr>
                <a:t> - H</a:t>
              </a:r>
              <a:endParaRPr lang="ko-KR" altLang="en-US" sz="2000" b="1" dirty="0">
                <a:latin typeface="Arial" pitchFamily="34" charset="0"/>
                <a:ea typeface="맑은 고딕" pitchFamily="50" charset="-127"/>
                <a:cs typeface="Arial" pitchFamily="34" charset="0"/>
              </a:endParaRPr>
            </a:p>
          </p:txBody>
        </p:sp>
        <p:cxnSp>
          <p:nvCxnSpPr>
            <p:cNvPr id="11" name="직선 화살표 연결선 10"/>
            <p:cNvCxnSpPr/>
            <p:nvPr/>
          </p:nvCxnSpPr>
          <p:spPr bwMode="auto">
            <a:xfrm flipV="1">
              <a:off x="3098848" y="5387654"/>
              <a:ext cx="360040" cy="306054"/>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grpSp>
          <p:nvGrpSpPr>
            <p:cNvPr id="12" name="그룹 11"/>
            <p:cNvGrpSpPr/>
            <p:nvPr/>
          </p:nvGrpSpPr>
          <p:grpSpPr>
            <a:xfrm>
              <a:off x="709536" y="5909524"/>
              <a:ext cx="3152287" cy="1080120"/>
              <a:chOff x="4633656" y="2284188"/>
              <a:chExt cx="3529524" cy="1453674"/>
            </a:xfrm>
          </p:grpSpPr>
          <p:grpSp>
            <p:nvGrpSpPr>
              <p:cNvPr id="13" name="그룹 12"/>
              <p:cNvGrpSpPr/>
              <p:nvPr/>
            </p:nvGrpSpPr>
            <p:grpSpPr>
              <a:xfrm>
                <a:off x="4741701" y="2284188"/>
                <a:ext cx="3421479" cy="1453674"/>
                <a:chOff x="336677" y="1412776"/>
                <a:chExt cx="3421479" cy="1453674"/>
              </a:xfrm>
            </p:grpSpPr>
            <p:graphicFrame>
              <p:nvGraphicFramePr>
                <p:cNvPr id="15" name="Object 32"/>
                <p:cNvGraphicFramePr>
                  <a:graphicFrameLocks noChangeAspect="1"/>
                </p:cNvGraphicFramePr>
                <p:nvPr>
                  <p:extLst>
                    <p:ext uri="{D42A27DB-BD31-4B8C-83A1-F6EECF244321}">
                      <p14:modId xmlns:p14="http://schemas.microsoft.com/office/powerpoint/2010/main" val="3589138187"/>
                    </p:ext>
                  </p:extLst>
                </p:nvPr>
              </p:nvGraphicFramePr>
              <p:xfrm>
                <a:off x="935806" y="1772615"/>
                <a:ext cx="2742648" cy="916572"/>
              </p:xfrm>
              <a:graphic>
                <a:graphicData uri="http://schemas.openxmlformats.org/presentationml/2006/ole">
                  <mc:AlternateContent xmlns:mc="http://schemas.openxmlformats.org/markup-compatibility/2006">
                    <mc:Choice xmlns:v="urn:schemas-microsoft-com:vml" Requires="v">
                      <p:oleObj spid="_x0000_s1071" name="수식" r:id="rId5" imgW="927100" imgH="431800" progId="Equation.3">
                        <p:embed/>
                      </p:oleObj>
                    </mc:Choice>
                    <mc:Fallback>
                      <p:oleObj name="수식" r:id="rId5" imgW="9271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806" y="1772615"/>
                              <a:ext cx="2742648" cy="916572"/>
                            </a:xfrm>
                            <a:prstGeom prst="rect">
                              <a:avLst/>
                            </a:prstGeom>
                            <a:noFill/>
                            <a:ln>
                              <a:noFill/>
                            </a:ln>
                            <a:effectLst/>
                            <a:extLst/>
                          </p:spPr>
                        </p:pic>
                      </p:oleObj>
                    </mc:Fallback>
                  </mc:AlternateContent>
                </a:graphicData>
              </a:graphic>
            </p:graphicFrame>
            <p:sp>
              <p:nvSpPr>
                <p:cNvPr id="16" name="모서리가 둥근 직사각형 15"/>
                <p:cNvSpPr/>
                <p:nvPr/>
              </p:nvSpPr>
              <p:spPr bwMode="auto">
                <a:xfrm>
                  <a:off x="336677" y="1412776"/>
                  <a:ext cx="3421479" cy="1453674"/>
                </a:xfrm>
                <a:prstGeom prst="roundRect">
                  <a:avLst>
                    <a:gd name="adj" fmla="val 10216"/>
                  </a:avLst>
                </a:prstGeom>
                <a:noFill/>
                <a:ln>
                  <a:noFill/>
                </a:ln>
              </p:spPr>
              <p:style>
                <a:lnRef idx="2">
                  <a:schemeClr val="accent4"/>
                </a:lnRef>
                <a:fillRef idx="1">
                  <a:schemeClr val="lt1"/>
                </a:fillRef>
                <a:effectRef idx="0">
                  <a:schemeClr val="accent4"/>
                </a:effectRef>
                <a:fontRef idx="minor">
                  <a:schemeClr val="dk1"/>
                </a:fontRef>
              </p:style>
              <p:txBody>
                <a:bodyPr/>
                <a:lstStyle/>
                <a:p>
                  <a:pPr marL="274320" indent="-274320">
                    <a:spcBef>
                      <a:spcPts val="600"/>
                    </a:spcBef>
                    <a:buClr>
                      <a:schemeClr val="accent1"/>
                    </a:buClr>
                    <a:buSzPct val="76000"/>
                    <a:defRPr/>
                  </a:pPr>
                  <a:endParaRPr lang="en-US" altLang="ko-KR" sz="1500" dirty="0">
                    <a:solidFill>
                      <a:schemeClr val="tx1"/>
                    </a:solidFill>
                    <a:latin typeface="HY강M" pitchFamily="18" charset="-127"/>
                    <a:ea typeface="HY강M" pitchFamily="18" charset="-127"/>
                  </a:endParaRPr>
                </a:p>
                <a:p>
                  <a:pPr marL="274320" indent="-274320">
                    <a:spcBef>
                      <a:spcPts val="600"/>
                    </a:spcBef>
                    <a:buClr>
                      <a:schemeClr val="accent1"/>
                    </a:buClr>
                    <a:buSzPct val="76000"/>
                    <a:defRPr/>
                  </a:pPr>
                  <a:r>
                    <a:rPr lang="en-US" altLang="ko-KR" sz="1500" dirty="0">
                      <a:solidFill>
                        <a:schemeClr val="tx1"/>
                      </a:solidFill>
                      <a:latin typeface="HY강M" pitchFamily="18" charset="-127"/>
                      <a:ea typeface="HY강M" pitchFamily="18" charset="-127"/>
                    </a:rPr>
                    <a:t>	</a:t>
                  </a:r>
                </a:p>
                <a:p>
                  <a:pPr marL="274320" indent="-274320">
                    <a:spcBef>
                      <a:spcPts val="600"/>
                    </a:spcBef>
                    <a:buClr>
                      <a:schemeClr val="accent1"/>
                    </a:buClr>
                    <a:buSzPct val="76000"/>
                    <a:defRPr/>
                  </a:pPr>
                  <a:r>
                    <a:rPr lang="en-US" altLang="ko-KR" sz="1600" dirty="0">
                      <a:solidFill>
                        <a:schemeClr val="tx1"/>
                      </a:solidFill>
                      <a:latin typeface="HY강M" pitchFamily="18" charset="-127"/>
                      <a:ea typeface="HY강M" pitchFamily="18" charset="-127"/>
                    </a:rPr>
                    <a:t>   </a:t>
                  </a:r>
                </a:p>
                <a:p>
                  <a:pPr marL="274320" indent="-274320">
                    <a:spcBef>
                      <a:spcPts val="600"/>
                    </a:spcBef>
                    <a:buClr>
                      <a:schemeClr val="accent1"/>
                    </a:buClr>
                    <a:buSzPct val="76000"/>
                    <a:buFont typeface="Arial" pitchFamily="34" charset="0"/>
                    <a:buChar char="•"/>
                    <a:defRPr/>
                  </a:pPr>
                  <a:endParaRPr lang="en-US" altLang="ko-KR" sz="1600" dirty="0">
                    <a:solidFill>
                      <a:schemeClr val="tx1"/>
                    </a:solidFill>
                    <a:latin typeface="HY강M" pitchFamily="18" charset="-127"/>
                    <a:ea typeface="HY강M" pitchFamily="18" charset="-127"/>
                  </a:endParaRPr>
                </a:p>
              </p:txBody>
            </p:sp>
          </p:grpSp>
          <p:sp>
            <p:nvSpPr>
              <p:cNvPr id="14" name="직사각형 13"/>
              <p:cNvSpPr/>
              <p:nvPr/>
            </p:nvSpPr>
            <p:spPr>
              <a:xfrm>
                <a:off x="4633656" y="2805509"/>
                <a:ext cx="655949" cy="400110"/>
              </a:xfrm>
              <a:prstGeom prst="rect">
                <a:avLst/>
              </a:prstGeom>
            </p:spPr>
            <p:txBody>
              <a:bodyPr wrap="none">
                <a:spAutoFit/>
              </a:bodyPr>
              <a:lstStyle/>
              <a:p>
                <a:r>
                  <a:rPr lang="en-US" altLang="ko-KR" sz="2000" b="1" dirty="0">
                    <a:latin typeface="맑은 고딕" pitchFamily="50" charset="-127"/>
                    <a:ea typeface="맑은 고딕" pitchFamily="50" charset="-127"/>
                  </a:rPr>
                  <a:t>H =</a:t>
                </a:r>
                <a:endParaRPr lang="ko-KR" altLang="en-US" dirty="0"/>
              </a:p>
            </p:txBody>
          </p:sp>
        </p:grpSp>
      </p:grpSp>
      <p:grpSp>
        <p:nvGrpSpPr>
          <p:cNvPr id="17" name="그룹 16"/>
          <p:cNvGrpSpPr/>
          <p:nvPr/>
        </p:nvGrpSpPr>
        <p:grpSpPr>
          <a:xfrm>
            <a:off x="3655214" y="1173048"/>
            <a:ext cx="5488786" cy="2408352"/>
            <a:chOff x="3655214" y="924395"/>
            <a:chExt cx="5488786" cy="2408352"/>
          </a:xfrm>
        </p:grpSpPr>
        <p:pic>
          <p:nvPicPr>
            <p:cNvPr id="18" name="Picture 2" descr="C:\Users\sjpark\Desktop\결과2.PNG"/>
            <p:cNvPicPr>
              <a:picLocks noChangeAspect="1" noChangeArrowheads="1"/>
            </p:cNvPicPr>
            <p:nvPr/>
          </p:nvPicPr>
          <p:blipFill rotWithShape="1">
            <a:blip r:embed="rId7">
              <a:extLst>
                <a:ext uri="{28A0092B-C50C-407E-A947-70E740481C1C}">
                  <a14:useLocalDpi xmlns:a14="http://schemas.microsoft.com/office/drawing/2010/main" val="0"/>
                </a:ext>
              </a:extLst>
            </a:blip>
            <a:srcRect b="54986"/>
            <a:stretch/>
          </p:blipFill>
          <p:spPr bwMode="auto">
            <a:xfrm>
              <a:off x="3995936" y="1041249"/>
              <a:ext cx="4605610" cy="229149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655214" y="924395"/>
              <a:ext cx="5488786" cy="338554"/>
            </a:xfrm>
            <a:prstGeom prst="rect">
              <a:avLst/>
            </a:prstGeom>
            <a:solidFill>
              <a:schemeClr val="bg1"/>
            </a:solidFill>
          </p:spPr>
          <p:txBody>
            <a:bodyPr wrap="square" rtlCol="0">
              <a:spAutoFit/>
            </a:bodyPr>
            <a:lstStyle/>
            <a:p>
              <a:pPr marL="285750" indent="-285750">
                <a:buFont typeface="Wingdings" pitchFamily="2" charset="2"/>
                <a:buChar char="l"/>
              </a:pPr>
              <a:r>
                <a:rPr lang="en-US" altLang="ko-KR" sz="1600" b="1" dirty="0">
                  <a:latin typeface="Arial" pitchFamily="34" charset="0"/>
                  <a:cs typeface="Arial" pitchFamily="34" charset="0"/>
                </a:rPr>
                <a:t>Comparison of evapotranspiration</a:t>
              </a:r>
              <a:endParaRPr lang="ko-KR" altLang="en-US" sz="1600" b="1" dirty="0">
                <a:latin typeface="Arial" pitchFamily="34" charset="0"/>
                <a:cs typeface="Arial" pitchFamily="34" charset="0"/>
              </a:endParaRPr>
            </a:p>
          </p:txBody>
        </p:sp>
        <p:sp>
          <p:nvSpPr>
            <p:cNvPr id="20" name="TextBox 19"/>
            <p:cNvSpPr txBox="1"/>
            <p:nvPr/>
          </p:nvSpPr>
          <p:spPr>
            <a:xfrm>
              <a:off x="4289496" y="1268760"/>
              <a:ext cx="4530976" cy="246221"/>
            </a:xfrm>
            <a:prstGeom prst="rect">
              <a:avLst/>
            </a:prstGeom>
            <a:solidFill>
              <a:schemeClr val="bg1"/>
            </a:solidFill>
          </p:spPr>
          <p:txBody>
            <a:bodyPr wrap="square" rtlCol="0">
              <a:spAutoFit/>
            </a:bodyPr>
            <a:lstStyle/>
            <a:p>
              <a:r>
                <a:rPr lang="en-US" altLang="ko-KR" sz="1000" b="1" dirty="0"/>
                <a:t>a) Daily                   b) 7days(±3) average     c) Synthetic daily</a:t>
              </a:r>
              <a:r>
                <a:rPr lang="ko-KR" altLang="en-US" sz="1000" b="1" dirty="0"/>
                <a:t> </a:t>
              </a:r>
            </a:p>
          </p:txBody>
        </p:sp>
      </p:grpSp>
      <p:grpSp>
        <p:nvGrpSpPr>
          <p:cNvPr id="21" name="그룹 20"/>
          <p:cNvGrpSpPr/>
          <p:nvPr/>
        </p:nvGrpSpPr>
        <p:grpSpPr>
          <a:xfrm>
            <a:off x="6444208" y="3581400"/>
            <a:ext cx="2379694" cy="2138754"/>
            <a:chOff x="6331353" y="3397959"/>
            <a:chExt cx="2379694" cy="2138754"/>
          </a:xfrm>
        </p:grpSpPr>
        <p:sp>
          <p:nvSpPr>
            <p:cNvPr id="22" name="Rectangle 5"/>
            <p:cNvSpPr/>
            <p:nvPr/>
          </p:nvSpPr>
          <p:spPr>
            <a:xfrm>
              <a:off x="6331353" y="3397959"/>
              <a:ext cx="2191626" cy="338554"/>
            </a:xfrm>
            <a:prstGeom prst="rect">
              <a:avLst/>
            </a:prstGeom>
            <a:solidFill>
              <a:schemeClr val="bg1"/>
            </a:solidFill>
          </p:spPr>
          <p:txBody>
            <a:bodyPr wrap="none">
              <a:spAutoFit/>
            </a:bodyPr>
            <a:lstStyle/>
            <a:p>
              <a:pPr marL="180975" indent="-180975">
                <a:buFont typeface="Wingdings" pitchFamily="2" charset="2"/>
                <a:buChar char="§"/>
              </a:pPr>
              <a:r>
                <a:rPr lang="en-US" altLang="ko-KR" sz="1600" b="1" dirty="0">
                  <a:latin typeface="Arial" pitchFamily="34" charset="0"/>
                  <a:cs typeface="Arial" pitchFamily="34" charset="0"/>
                </a:rPr>
                <a:t>Annual output rate</a:t>
              </a:r>
              <a:endParaRPr lang="ko-KR" altLang="en-US" sz="1600" b="1" dirty="0">
                <a:latin typeface="Arial" pitchFamily="34" charset="0"/>
                <a:cs typeface="Arial" pitchFamily="34" charset="0"/>
              </a:endParaRPr>
            </a:p>
          </p:txBody>
        </p:sp>
        <p:pic>
          <p:nvPicPr>
            <p:cNvPr id="23" name="Picture 2" descr="C:\Users\sjpark\Desktop\결과2.PNG"/>
            <p:cNvPicPr>
              <a:picLocks noChangeAspect="1" noChangeArrowheads="1"/>
            </p:cNvPicPr>
            <p:nvPr/>
          </p:nvPicPr>
          <p:blipFill rotWithShape="1">
            <a:blip r:embed="rId7">
              <a:extLst>
                <a:ext uri="{28A0092B-C50C-407E-A947-70E740481C1C}">
                  <a14:useLocalDpi xmlns:a14="http://schemas.microsoft.com/office/drawing/2010/main" val="0"/>
                </a:ext>
              </a:extLst>
            </a:blip>
            <a:srcRect l="52563" t="55848" b="12651"/>
            <a:stretch/>
          </p:blipFill>
          <p:spPr bwMode="auto">
            <a:xfrm>
              <a:off x="6419695" y="3933056"/>
              <a:ext cx="2184753" cy="1603657"/>
            </a:xfrm>
            <a:prstGeom prst="rect">
              <a:avLst/>
            </a:prstGeom>
            <a:noFill/>
            <a:extLst>
              <a:ext uri="{909E8E84-426E-40DD-AFC4-6F175D3DCCD1}">
                <a14:hiddenFill xmlns:a14="http://schemas.microsoft.com/office/drawing/2010/main">
                  <a:solidFill>
                    <a:srgbClr val="FFFFFF"/>
                  </a:solidFill>
                </a14:hiddenFill>
              </a:ext>
            </a:extLst>
          </p:spPr>
        </p:pic>
        <p:sp>
          <p:nvSpPr>
            <p:cNvPr id="24" name="직사각형 23"/>
            <p:cNvSpPr/>
            <p:nvPr/>
          </p:nvSpPr>
          <p:spPr>
            <a:xfrm>
              <a:off x="6476807" y="3717612"/>
              <a:ext cx="678391" cy="246221"/>
            </a:xfrm>
            <a:prstGeom prst="rect">
              <a:avLst/>
            </a:prstGeom>
          </p:spPr>
          <p:txBody>
            <a:bodyPr wrap="none">
              <a:spAutoFit/>
            </a:bodyPr>
            <a:lstStyle/>
            <a:p>
              <a:pPr lvl="0"/>
              <a:r>
                <a:rPr lang="en-US" altLang="ko-KR" sz="1000" b="1" dirty="0">
                  <a:solidFill>
                    <a:prstClr val="black"/>
                  </a:solidFill>
                </a:rPr>
                <a:t>a) daily </a:t>
              </a:r>
            </a:p>
          </p:txBody>
        </p:sp>
        <p:sp>
          <p:nvSpPr>
            <p:cNvPr id="25" name="직사각형 24"/>
            <p:cNvSpPr/>
            <p:nvPr/>
          </p:nvSpPr>
          <p:spPr>
            <a:xfrm>
              <a:off x="7455575" y="3717612"/>
              <a:ext cx="1255472" cy="246221"/>
            </a:xfrm>
            <a:prstGeom prst="rect">
              <a:avLst/>
            </a:prstGeom>
          </p:spPr>
          <p:txBody>
            <a:bodyPr wrap="none">
              <a:spAutoFit/>
            </a:bodyPr>
            <a:lstStyle/>
            <a:p>
              <a:pPr lvl="0"/>
              <a:r>
                <a:rPr lang="en-US" altLang="ko-KR" sz="1000" b="1" dirty="0">
                  <a:solidFill>
                    <a:prstClr val="black"/>
                  </a:solidFill>
                </a:rPr>
                <a:t>b) Synthetic daily</a:t>
              </a:r>
              <a:endParaRPr lang="ko-KR" altLang="en-US" sz="1000" b="1" dirty="0">
                <a:solidFill>
                  <a:prstClr val="black"/>
                </a:solidFill>
              </a:endParaRPr>
            </a:p>
          </p:txBody>
        </p:sp>
      </p:grpSp>
      <p:graphicFrame>
        <p:nvGraphicFramePr>
          <p:cNvPr id="26" name="표 25"/>
          <p:cNvGraphicFramePr>
            <a:graphicFrameLocks noGrp="1"/>
          </p:cNvGraphicFramePr>
          <p:nvPr>
            <p:extLst>
              <p:ext uri="{D42A27DB-BD31-4B8C-83A1-F6EECF244321}">
                <p14:modId xmlns:p14="http://schemas.microsoft.com/office/powerpoint/2010/main" val="3240895906"/>
              </p:ext>
            </p:extLst>
          </p:nvPr>
        </p:nvGraphicFramePr>
        <p:xfrm>
          <a:off x="4168171" y="5414352"/>
          <a:ext cx="2232248" cy="822960"/>
        </p:xfrm>
        <a:graphic>
          <a:graphicData uri="http://schemas.openxmlformats.org/drawingml/2006/table">
            <a:tbl>
              <a:tblPr firstRow="1" bandRow="1">
                <a:tableStyleId>{5C22544A-7EE6-4342-B048-85BDC9FD1C3A}</a:tableStyleId>
              </a:tblPr>
              <a:tblGrid>
                <a:gridCol w="576485">
                  <a:extLst>
                    <a:ext uri="{9D8B030D-6E8A-4147-A177-3AD203B41FA5}">
                      <a16:colId xmlns:a16="http://schemas.microsoft.com/office/drawing/2014/main" xmlns="" val="20000"/>
                    </a:ext>
                  </a:extLst>
                </a:gridCol>
                <a:gridCol w="827829">
                  <a:extLst>
                    <a:ext uri="{9D8B030D-6E8A-4147-A177-3AD203B41FA5}">
                      <a16:colId xmlns:a16="http://schemas.microsoft.com/office/drawing/2014/main" xmlns="" val="20001"/>
                    </a:ext>
                  </a:extLst>
                </a:gridCol>
                <a:gridCol w="827934">
                  <a:extLst>
                    <a:ext uri="{9D8B030D-6E8A-4147-A177-3AD203B41FA5}">
                      <a16:colId xmlns:a16="http://schemas.microsoft.com/office/drawing/2014/main" xmlns="" val="20002"/>
                    </a:ext>
                  </a:extLst>
                </a:gridCol>
              </a:tblGrid>
              <a:tr h="288032">
                <a:tc>
                  <a:txBody>
                    <a:bodyPr/>
                    <a:lstStyle/>
                    <a:p>
                      <a:pPr algn="ctr" latinLnBrk="1"/>
                      <a:endParaRPr lang="ko-KR" altLang="en-US" sz="900" b="1" dirty="0">
                        <a:latin typeface="Arial" pitchFamily="34" charset="0"/>
                        <a:cs typeface="Arial" pitchFamily="34" charset="0"/>
                      </a:endParaRPr>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dirty="0">
                          <a:latin typeface="Arial" pitchFamily="34" charset="0"/>
                          <a:cs typeface="Arial" pitchFamily="34" charset="0"/>
                        </a:rPr>
                        <a:t>7days(±3) average </a:t>
                      </a:r>
                      <a:endParaRPr lang="ko-KR" altLang="en-US" sz="900" b="1" dirty="0">
                        <a:solidFill>
                          <a:schemeClr val="bg1"/>
                        </a:solidFill>
                        <a:latin typeface="Arial" pitchFamily="34" charset="0"/>
                        <a:cs typeface="Arial" pitchFamily="34" charset="0"/>
                      </a:endParaRPr>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900" dirty="0">
                          <a:latin typeface="Arial" pitchFamily="34" charset="0"/>
                          <a:cs typeface="Arial" pitchFamily="34" charset="0"/>
                        </a:rPr>
                        <a:t>Synthetic daily</a:t>
                      </a:r>
                      <a:endParaRPr lang="ko-KR" altLang="en-US" sz="900" b="1" dirty="0">
                        <a:solidFill>
                          <a:schemeClr val="bg1"/>
                        </a:solidFill>
                        <a:latin typeface="Arial" pitchFamily="34" charset="0"/>
                        <a:cs typeface="Arial" pitchFamily="34" charset="0"/>
                      </a:endParaRPr>
                    </a:p>
                  </a:txBody>
                  <a:tcPr/>
                </a:tc>
                <a:extLst>
                  <a:ext uri="{0D108BD9-81ED-4DB2-BD59-A6C34878D82A}">
                    <a16:rowId xmlns:a16="http://schemas.microsoft.com/office/drawing/2014/main" xmlns="" val="10000"/>
                  </a:ext>
                </a:extLst>
              </a:tr>
              <a:tr h="180020">
                <a:tc>
                  <a:txBody>
                    <a:bodyPr/>
                    <a:lstStyle/>
                    <a:p>
                      <a:pPr algn="ctr" latinLnBrk="1"/>
                      <a:r>
                        <a:rPr lang="en-US" altLang="ko-KR" sz="900" dirty="0">
                          <a:latin typeface="Arial" pitchFamily="34" charset="0"/>
                          <a:cs typeface="Arial" pitchFamily="34" charset="0"/>
                        </a:rPr>
                        <a:t>RMSD</a:t>
                      </a:r>
                      <a:endParaRPr lang="ko-KR" altLang="en-US" sz="900" b="1" dirty="0">
                        <a:latin typeface="Arial" pitchFamily="34" charset="0"/>
                        <a:cs typeface="Arial" pitchFamily="34" charset="0"/>
                      </a:endParaRPr>
                    </a:p>
                  </a:txBody>
                  <a:tcPr/>
                </a:tc>
                <a:tc>
                  <a:txBody>
                    <a:bodyPr/>
                    <a:lstStyle/>
                    <a:p>
                      <a:pPr algn="ctr" latinLnBrk="1"/>
                      <a:r>
                        <a:rPr lang="en-US" altLang="ko-KR" sz="900" dirty="0">
                          <a:latin typeface="Arial" pitchFamily="34" charset="0"/>
                          <a:cs typeface="Arial" pitchFamily="34" charset="0"/>
                        </a:rPr>
                        <a:t>0.928</a:t>
                      </a:r>
                      <a:endParaRPr lang="ko-KR" altLang="en-US" sz="900" b="1" dirty="0">
                        <a:latin typeface="Arial" pitchFamily="34" charset="0"/>
                        <a:cs typeface="Arial" pitchFamily="34" charset="0"/>
                      </a:endParaRPr>
                    </a:p>
                  </a:txBody>
                  <a:tcPr/>
                </a:tc>
                <a:tc>
                  <a:txBody>
                    <a:bodyPr/>
                    <a:lstStyle/>
                    <a:p>
                      <a:pPr algn="ctr" latinLnBrk="1"/>
                      <a:r>
                        <a:rPr lang="en-US" altLang="ko-KR" sz="900" dirty="0">
                          <a:latin typeface="Arial" pitchFamily="34" charset="0"/>
                          <a:cs typeface="Arial" pitchFamily="34" charset="0"/>
                        </a:rPr>
                        <a:t>0.768</a:t>
                      </a:r>
                      <a:endParaRPr lang="ko-KR" altLang="en-US" sz="900" b="1" dirty="0">
                        <a:latin typeface="Arial" pitchFamily="34" charset="0"/>
                        <a:cs typeface="Arial" pitchFamily="34" charset="0"/>
                      </a:endParaRPr>
                    </a:p>
                  </a:txBody>
                  <a:tcPr/>
                </a:tc>
                <a:extLst>
                  <a:ext uri="{0D108BD9-81ED-4DB2-BD59-A6C34878D82A}">
                    <a16:rowId xmlns:a16="http://schemas.microsoft.com/office/drawing/2014/main" xmlns="" val="10001"/>
                  </a:ext>
                </a:extLst>
              </a:tr>
              <a:tr h="180020">
                <a:tc>
                  <a:txBody>
                    <a:bodyPr/>
                    <a:lstStyle/>
                    <a:p>
                      <a:pPr algn="ctr" latinLnBrk="1"/>
                      <a:r>
                        <a:rPr lang="en-US" altLang="ko-KR" sz="900" dirty="0">
                          <a:latin typeface="Arial" pitchFamily="34" charset="0"/>
                          <a:cs typeface="Arial" pitchFamily="34" charset="0"/>
                        </a:rPr>
                        <a:t>Bias</a:t>
                      </a:r>
                      <a:endParaRPr lang="ko-KR" altLang="en-US" sz="900" b="1" dirty="0">
                        <a:latin typeface="Arial" pitchFamily="34" charset="0"/>
                        <a:cs typeface="Arial" pitchFamily="34" charset="0"/>
                      </a:endParaRPr>
                    </a:p>
                  </a:txBody>
                  <a:tcPr/>
                </a:tc>
                <a:tc>
                  <a:txBody>
                    <a:bodyPr/>
                    <a:lstStyle/>
                    <a:p>
                      <a:pPr algn="ctr" latinLnBrk="1"/>
                      <a:r>
                        <a:rPr lang="en-US" altLang="ko-KR" sz="900" dirty="0">
                          <a:latin typeface="Arial" pitchFamily="34" charset="0"/>
                          <a:cs typeface="Arial" pitchFamily="34" charset="0"/>
                        </a:rPr>
                        <a:t>0.574</a:t>
                      </a:r>
                      <a:endParaRPr lang="ko-KR" altLang="en-US" sz="900" b="1" dirty="0">
                        <a:latin typeface="Arial" pitchFamily="34" charset="0"/>
                        <a:cs typeface="Arial" pitchFamily="34" charset="0"/>
                      </a:endParaRPr>
                    </a:p>
                  </a:txBody>
                  <a:tcPr/>
                </a:tc>
                <a:tc>
                  <a:txBody>
                    <a:bodyPr/>
                    <a:lstStyle/>
                    <a:p>
                      <a:pPr algn="ctr" latinLnBrk="1"/>
                      <a:r>
                        <a:rPr lang="en-US" altLang="ko-KR" sz="900" dirty="0">
                          <a:latin typeface="Arial" pitchFamily="34" charset="0"/>
                          <a:cs typeface="Arial" pitchFamily="34" charset="0"/>
                        </a:rPr>
                        <a:t>0.060</a:t>
                      </a:r>
                      <a:endParaRPr lang="ko-KR" altLang="en-US" sz="900" b="1" dirty="0">
                        <a:latin typeface="Arial" pitchFamily="34" charset="0"/>
                        <a:cs typeface="Arial" pitchFamily="34" charset="0"/>
                      </a:endParaRPr>
                    </a:p>
                  </a:txBody>
                  <a:tcPr/>
                </a:tc>
                <a:extLst>
                  <a:ext uri="{0D108BD9-81ED-4DB2-BD59-A6C34878D82A}">
                    <a16:rowId xmlns:a16="http://schemas.microsoft.com/office/drawing/2014/main" xmlns="" val="10002"/>
                  </a:ext>
                </a:extLst>
              </a:tr>
            </a:tbl>
          </a:graphicData>
        </a:graphic>
      </p:graphicFrame>
      <p:grpSp>
        <p:nvGrpSpPr>
          <p:cNvPr id="27" name="그룹 26"/>
          <p:cNvGrpSpPr/>
          <p:nvPr/>
        </p:nvGrpSpPr>
        <p:grpSpPr>
          <a:xfrm>
            <a:off x="3821568" y="3581400"/>
            <a:ext cx="2694648" cy="1874376"/>
            <a:chOff x="3821568" y="3464214"/>
            <a:chExt cx="2694648" cy="1874376"/>
          </a:xfrm>
        </p:grpSpPr>
        <p:pic>
          <p:nvPicPr>
            <p:cNvPr id="28" name="Picture 2" descr="C:\Users\sjpark\Desktop\결과2.PNG"/>
            <p:cNvPicPr>
              <a:picLocks noChangeAspect="1" noChangeArrowheads="1"/>
            </p:cNvPicPr>
            <p:nvPr/>
          </p:nvPicPr>
          <p:blipFill rotWithShape="1">
            <a:blip r:embed="rId7">
              <a:extLst>
                <a:ext uri="{28A0092B-C50C-407E-A947-70E740481C1C}">
                  <a14:useLocalDpi xmlns:a14="http://schemas.microsoft.com/office/drawing/2010/main" val="0"/>
                </a:ext>
              </a:extLst>
            </a:blip>
            <a:srcRect t="54511" r="48653" b="18953"/>
            <a:stretch/>
          </p:blipFill>
          <p:spPr bwMode="auto">
            <a:xfrm>
              <a:off x="4076834" y="3987751"/>
              <a:ext cx="2364867" cy="135083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4"/>
            <p:cNvSpPr/>
            <p:nvPr/>
          </p:nvSpPr>
          <p:spPr>
            <a:xfrm>
              <a:off x="3821568" y="3464214"/>
              <a:ext cx="2598127" cy="338554"/>
            </a:xfrm>
            <a:prstGeom prst="rect">
              <a:avLst/>
            </a:prstGeom>
            <a:solidFill>
              <a:schemeClr val="bg1"/>
            </a:solidFill>
          </p:spPr>
          <p:txBody>
            <a:bodyPr wrap="square">
              <a:spAutoFit/>
            </a:bodyPr>
            <a:lstStyle/>
            <a:p>
              <a:pPr marL="180975" indent="-180975">
                <a:buFont typeface="Wingdings" pitchFamily="2" charset="2"/>
                <a:buChar char="§"/>
              </a:pPr>
              <a:r>
                <a:rPr lang="en-US" altLang="ko-KR" sz="1600" b="1" dirty="0">
                  <a:latin typeface="Arial" pitchFamily="34" charset="0"/>
                  <a:cs typeface="Arial" pitchFamily="34" charset="0"/>
                </a:rPr>
                <a:t>Scatter plot (2013.3.4)</a:t>
              </a:r>
              <a:endParaRPr lang="ko-KR" altLang="en-US" sz="1600" b="1" dirty="0">
                <a:latin typeface="Arial" pitchFamily="34" charset="0"/>
                <a:cs typeface="Arial" pitchFamily="34" charset="0"/>
              </a:endParaRPr>
            </a:p>
          </p:txBody>
        </p:sp>
        <p:sp>
          <p:nvSpPr>
            <p:cNvPr id="30" name="직사각형 29"/>
            <p:cNvSpPr/>
            <p:nvPr/>
          </p:nvSpPr>
          <p:spPr>
            <a:xfrm>
              <a:off x="3851920" y="3741530"/>
              <a:ext cx="1523174" cy="246221"/>
            </a:xfrm>
            <a:prstGeom prst="rect">
              <a:avLst/>
            </a:prstGeom>
          </p:spPr>
          <p:txBody>
            <a:bodyPr wrap="none">
              <a:spAutoFit/>
            </a:bodyPr>
            <a:lstStyle/>
            <a:p>
              <a:pPr lvl="0"/>
              <a:r>
                <a:rPr lang="en-US" altLang="ko-KR" sz="1000" b="1" dirty="0">
                  <a:solidFill>
                    <a:prstClr val="black"/>
                  </a:solidFill>
                </a:rPr>
                <a:t>a) </a:t>
              </a:r>
              <a:r>
                <a:rPr lang="en-US" altLang="ko-KR" sz="1000" b="1" dirty="0"/>
                <a:t>7days(±3) average </a:t>
              </a:r>
              <a:endParaRPr lang="en-US" altLang="ko-KR" sz="1000" b="1" dirty="0">
                <a:solidFill>
                  <a:prstClr val="black"/>
                </a:solidFill>
              </a:endParaRPr>
            </a:p>
          </p:txBody>
        </p:sp>
        <p:sp>
          <p:nvSpPr>
            <p:cNvPr id="31" name="직사각형 30"/>
            <p:cNvSpPr/>
            <p:nvPr/>
          </p:nvSpPr>
          <p:spPr>
            <a:xfrm>
              <a:off x="5260744" y="3741530"/>
              <a:ext cx="1255472" cy="246221"/>
            </a:xfrm>
            <a:prstGeom prst="rect">
              <a:avLst/>
            </a:prstGeom>
          </p:spPr>
          <p:txBody>
            <a:bodyPr wrap="none">
              <a:spAutoFit/>
            </a:bodyPr>
            <a:lstStyle/>
            <a:p>
              <a:pPr lvl="0"/>
              <a:r>
                <a:rPr lang="en-US" altLang="ko-KR" sz="1000" b="1" dirty="0">
                  <a:solidFill>
                    <a:prstClr val="black"/>
                  </a:solidFill>
                </a:rPr>
                <a:t>b) Synthetic daily</a:t>
              </a:r>
              <a:endParaRPr lang="ko-KR" altLang="en-US" sz="1000" b="1" dirty="0">
                <a:solidFill>
                  <a:prstClr val="black"/>
                </a:solidFill>
              </a:endParaRPr>
            </a:p>
          </p:txBody>
        </p:sp>
      </p:grpSp>
      <p:sp>
        <p:nvSpPr>
          <p:cNvPr id="32" name="TextBox 31"/>
          <p:cNvSpPr txBox="1"/>
          <p:nvPr/>
        </p:nvSpPr>
        <p:spPr>
          <a:xfrm>
            <a:off x="6517457" y="5734616"/>
            <a:ext cx="219984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ko-KR" sz="1200" b="1" dirty="0">
                <a:latin typeface="Arial" pitchFamily="34" charset="0"/>
                <a:cs typeface="Arial" pitchFamily="34" charset="0"/>
              </a:rPr>
              <a:t>Improve the Algorithm with coefficients and input data</a:t>
            </a:r>
            <a:endParaRPr lang="ko-KR" altLang="en-US" sz="1200" b="1" dirty="0">
              <a:latin typeface="Arial" pitchFamily="34" charset="0"/>
              <a:cs typeface="Arial" pitchFamily="34" charset="0"/>
            </a:endParaRPr>
          </a:p>
        </p:txBody>
      </p:sp>
      <p:sp>
        <p:nvSpPr>
          <p:cNvPr id="33" name="TextBox 32"/>
          <p:cNvSpPr txBox="1"/>
          <p:nvPr/>
        </p:nvSpPr>
        <p:spPr>
          <a:xfrm>
            <a:off x="6096455" y="6513890"/>
            <a:ext cx="2666545" cy="307777"/>
          </a:xfrm>
          <a:prstGeom prst="rect">
            <a:avLst/>
          </a:prstGeom>
          <a:noFill/>
        </p:spPr>
        <p:txBody>
          <a:bodyPr wrap="square" rtlCol="0">
            <a:spAutoFit/>
          </a:bodyPr>
          <a:lstStyle/>
          <a:p>
            <a:pPr algn="ctr"/>
            <a:r>
              <a:rPr lang="en-US" altLang="ko-KR" sz="1400" b="1" dirty="0">
                <a:solidFill>
                  <a:srgbClr val="FF0000"/>
                </a:solidFill>
                <a:latin typeface="+mj-ea"/>
                <a:ea typeface="+mj-ea"/>
              </a:rPr>
              <a:t>Potential linkage with LSI-VC</a:t>
            </a:r>
          </a:p>
        </p:txBody>
      </p:sp>
    </p:spTree>
    <p:extLst>
      <p:ext uri="{BB962C8B-B14F-4D97-AF65-F5344CB8AC3E}">
        <p14:creationId xmlns:p14="http://schemas.microsoft.com/office/powerpoint/2010/main" val="383834530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a:xfrm>
            <a:off x="8763000" y="6629400"/>
            <a:ext cx="304800" cy="187285"/>
          </a:xfrm>
        </p:spPr>
        <p:txBody>
          <a:bodyPr/>
          <a:lstStyle/>
          <a:p>
            <a:pPr defTabSz="914400"/>
            <a:fld id="{86CB4B4D-7CA3-9044-876B-883B54F8677D}" type="slidenum">
              <a:rPr lang="uk-UA" smtClean="0"/>
              <a:pPr defTabSz="914400"/>
              <a:t>17</a:t>
            </a:fld>
            <a:endParaRPr lang="uk-UA" dirty="0"/>
          </a:p>
        </p:txBody>
      </p:sp>
      <p:sp>
        <p:nvSpPr>
          <p:cNvPr id="3" name="내용 개체 틀 2"/>
          <p:cNvSpPr>
            <a:spLocks noGrp="1"/>
          </p:cNvSpPr>
          <p:nvPr>
            <p:ph sz="quarter" idx="10"/>
          </p:nvPr>
        </p:nvSpPr>
        <p:spPr>
          <a:xfrm>
            <a:off x="457200" y="1219200"/>
            <a:ext cx="8610600" cy="4724400"/>
          </a:xfrm>
        </p:spPr>
        <p:txBody>
          <a:bodyPr/>
          <a:lstStyle/>
          <a:p>
            <a:pPr>
              <a:spcBef>
                <a:spcPts val="0"/>
              </a:spcBef>
            </a:pPr>
            <a:r>
              <a:rPr lang="en-US" altLang="ko-KR" sz="1800" dirty="0"/>
              <a:t>COMS-based ECVs long-term development plan(2011 </a:t>
            </a:r>
            <a:r>
              <a:rPr lang="en-US" altLang="ko-KR" sz="1800" dirty="0" err="1"/>
              <a:t>yr</a:t>
            </a:r>
            <a:r>
              <a:rPr lang="en-US" altLang="ko-KR" sz="1800" dirty="0"/>
              <a:t>)</a:t>
            </a:r>
          </a:p>
          <a:p>
            <a:pPr lvl="1">
              <a:spcBef>
                <a:spcPts val="0"/>
              </a:spcBef>
            </a:pPr>
            <a:r>
              <a:rPr lang="en-US" altLang="ko-KR" sz="1600" spc="-100" dirty="0"/>
              <a:t>Content: International trend analysis, COMS-based ECVs definition, selection variables in the second step</a:t>
            </a:r>
          </a:p>
          <a:p>
            <a:pPr>
              <a:spcBef>
                <a:spcPts val="0"/>
              </a:spcBef>
            </a:pPr>
            <a:r>
              <a:rPr lang="en-US" altLang="ko-KR" sz="1800" dirty="0"/>
              <a:t>COMS meteorological variables(L2) production</a:t>
            </a:r>
          </a:p>
          <a:p>
            <a:pPr lvl="1">
              <a:spcBef>
                <a:spcPts val="0"/>
              </a:spcBef>
            </a:pPr>
            <a:r>
              <a:rPr lang="en-US" altLang="ko-KR" sz="1600" spc="-100" dirty="0"/>
              <a:t>Polar orbiting satellites(</a:t>
            </a:r>
            <a:r>
              <a:rPr lang="en-US" altLang="ko-KR" sz="1600" spc="-100" dirty="0" err="1"/>
              <a:t>MetOp</a:t>
            </a:r>
            <a:r>
              <a:rPr lang="en-US" altLang="ko-KR" sz="1600" spc="-100" dirty="0"/>
              <a:t>/IASI, Aqua/AIRS) verification system(GSICS),  quality control</a:t>
            </a:r>
          </a:p>
          <a:p>
            <a:pPr lvl="1">
              <a:spcBef>
                <a:spcPts val="0"/>
              </a:spcBef>
            </a:pPr>
            <a:r>
              <a:rPr lang="en-US" altLang="ko-KR" sz="1600" spc="-100" dirty="0"/>
              <a:t>COMs Level2 Production and regular service(Since April, 2011)</a:t>
            </a:r>
          </a:p>
          <a:p>
            <a:pPr>
              <a:spcBef>
                <a:spcPts val="0"/>
              </a:spcBef>
            </a:pPr>
            <a:r>
              <a:rPr lang="en-US" altLang="ko-KR" sz="1800" spc="-100" dirty="0"/>
              <a:t>Domestic and international satellite-based ECVs data sharing and utilization system </a:t>
            </a:r>
          </a:p>
          <a:p>
            <a:pPr lvl="1">
              <a:spcBef>
                <a:spcPts val="0"/>
              </a:spcBef>
            </a:pPr>
            <a:r>
              <a:rPr lang="en-US" altLang="ko-KR" sz="1600" spc="-100" dirty="0"/>
              <a:t>Objective: long-term securing of </a:t>
            </a:r>
            <a:r>
              <a:rPr lang="en-US" altLang="ko-KR" sz="1600" spc="-100" dirty="0" err="1"/>
              <a:t>donsistent</a:t>
            </a:r>
            <a:r>
              <a:rPr lang="en-US" altLang="ko-KR" sz="1600" spc="-100" dirty="0"/>
              <a:t> data</a:t>
            </a:r>
          </a:p>
          <a:p>
            <a:pPr lvl="1">
              <a:spcBef>
                <a:spcPts val="0"/>
              </a:spcBef>
            </a:pPr>
            <a:r>
              <a:rPr lang="en-US" altLang="ko-KR" sz="1600" spc="-100" dirty="0"/>
              <a:t>(2015 </a:t>
            </a:r>
            <a:r>
              <a:rPr lang="en-US" altLang="ko-KR" sz="1600" spc="-100" dirty="0" err="1"/>
              <a:t>yr</a:t>
            </a:r>
            <a:r>
              <a:rPr lang="en-US" altLang="ko-KR" sz="1600" spc="-100" dirty="0"/>
              <a:t>) Primary ECVs (SST, INS, OLR) L3 unified system development </a:t>
            </a:r>
          </a:p>
          <a:p>
            <a:pPr lvl="1">
              <a:spcBef>
                <a:spcPts val="0"/>
              </a:spcBef>
            </a:pPr>
            <a:r>
              <a:rPr lang="en-US" altLang="ko-KR" sz="1600" spc="-100" dirty="0"/>
              <a:t>(2016 </a:t>
            </a:r>
            <a:r>
              <a:rPr lang="en-US" altLang="ko-KR" sz="1600" spc="-100" dirty="0" err="1"/>
              <a:t>yr</a:t>
            </a:r>
            <a:r>
              <a:rPr lang="en-US" altLang="ko-KR" sz="1600" spc="-100" dirty="0"/>
              <a:t>) Second ECVs (Albedo, Precipitation, cloud fraction) Algorithm Improvement</a:t>
            </a:r>
          </a:p>
          <a:p>
            <a:pPr>
              <a:spcBef>
                <a:spcPts val="0"/>
              </a:spcBef>
            </a:pPr>
            <a:endParaRPr lang="ko-KR" altLang="en-US" dirty="0"/>
          </a:p>
        </p:txBody>
      </p:sp>
      <p:sp>
        <p:nvSpPr>
          <p:cNvPr id="4" name="내용 개체 틀 3"/>
          <p:cNvSpPr>
            <a:spLocks noGrp="1"/>
          </p:cNvSpPr>
          <p:nvPr>
            <p:ph sz="quarter" idx="11"/>
          </p:nvPr>
        </p:nvSpPr>
        <p:spPr>
          <a:xfrm>
            <a:off x="1911152" y="150279"/>
            <a:ext cx="6547048" cy="533400"/>
          </a:xfrm>
        </p:spPr>
        <p:txBody>
          <a:bodyPr/>
          <a:lstStyle/>
          <a:p>
            <a:r>
              <a:rPr lang="en-US" altLang="ko-KR" sz="2800" b="1" dirty="0"/>
              <a:t>Non-Meteorological Applications:</a:t>
            </a:r>
          </a:p>
          <a:p>
            <a:r>
              <a:rPr lang="en-US" altLang="ko-KR" sz="2800" b="1" dirty="0">
                <a:solidFill>
                  <a:srgbClr val="FFFF00"/>
                </a:solidFill>
                <a:effectLst>
                  <a:outerShdw blurRad="38100" dist="38100" dir="2700000" algn="tl">
                    <a:srgbClr val="000000">
                      <a:alpha val="43137"/>
                    </a:srgbClr>
                  </a:outerShdw>
                </a:effectLst>
              </a:rPr>
              <a:t>Essential Climate Variables (ECVs)</a:t>
            </a:r>
            <a:endParaRPr lang="ko-KR" altLang="en-US" sz="2800" b="1" dirty="0">
              <a:solidFill>
                <a:srgbClr val="FFFF00"/>
              </a:solidFill>
              <a:effectLst>
                <a:outerShdw blurRad="38100" dist="38100" dir="2700000" algn="tl">
                  <a:srgbClr val="000000">
                    <a:alpha val="43137"/>
                  </a:srgbClr>
                </a:outerShdw>
              </a:effectLst>
            </a:endParaRPr>
          </a:p>
        </p:txBody>
      </p:sp>
      <p:grpSp>
        <p:nvGrpSpPr>
          <p:cNvPr id="5" name="그룹 4"/>
          <p:cNvGrpSpPr/>
          <p:nvPr/>
        </p:nvGrpSpPr>
        <p:grpSpPr>
          <a:xfrm>
            <a:off x="1252112" y="4038600"/>
            <a:ext cx="6585288" cy="2061991"/>
            <a:chOff x="1660355" y="4407645"/>
            <a:chExt cx="6585288" cy="2061991"/>
          </a:xfrm>
        </p:grpSpPr>
        <p:grpSp>
          <p:nvGrpSpPr>
            <p:cNvPr id="6" name="그룹 5"/>
            <p:cNvGrpSpPr/>
            <p:nvPr/>
          </p:nvGrpSpPr>
          <p:grpSpPr>
            <a:xfrm>
              <a:off x="1660355" y="4407645"/>
              <a:ext cx="6585288" cy="1926075"/>
              <a:chOff x="381897" y="3190405"/>
              <a:chExt cx="6585288" cy="1926075"/>
            </a:xfrm>
          </p:grpSpPr>
          <p:sp>
            <p:nvSpPr>
              <p:cNvPr id="27" name="직사각형 26"/>
              <p:cNvSpPr/>
              <p:nvPr/>
            </p:nvSpPr>
            <p:spPr>
              <a:xfrm>
                <a:off x="381897" y="3190405"/>
                <a:ext cx="6585287" cy="442940"/>
              </a:xfrm>
              <a:prstGeom prst="rect">
                <a:avLst/>
              </a:prstGeom>
              <a:solidFill>
                <a:srgbClr val="8064A2">
                  <a:lumMod val="40000"/>
                  <a:lumOff val="60000"/>
                </a:srgbClr>
              </a:solidFill>
              <a:ln w="12700" cap="flat" cmpd="sng" algn="ctr">
                <a:solidFill>
                  <a:srgbClr val="8064A2">
                    <a:lumMod val="60000"/>
                    <a:lumOff val="4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400" b="1" i="0" u="none" strike="noStrike" kern="0" cap="none" spc="0" normalizeH="0" baseline="0" noProof="0" dirty="0">
                    <a:ln>
                      <a:noFill/>
                    </a:ln>
                    <a:solidFill>
                      <a:prstClr val="black"/>
                    </a:solidFill>
                    <a:effectLst/>
                    <a:uLnTx/>
                    <a:uFillTx/>
                    <a:latin typeface="+mj-ea"/>
                    <a:ea typeface="+mj-ea"/>
                    <a:cs typeface="+mn-cs"/>
                  </a:rPr>
                  <a:t>ECVs Integrated System</a:t>
                </a:r>
                <a:endParaRPr kumimoji="0" lang="ko-KR" altLang="en-US" sz="1400" b="1" i="0" u="none" strike="noStrike" kern="0" cap="none" spc="0" normalizeH="0" baseline="0" noProof="0" dirty="0">
                  <a:ln>
                    <a:noFill/>
                  </a:ln>
                  <a:solidFill>
                    <a:prstClr val="black"/>
                  </a:solidFill>
                  <a:effectLst/>
                  <a:uLnTx/>
                  <a:uFillTx/>
                  <a:latin typeface="+mj-ea"/>
                  <a:ea typeface="+mj-ea"/>
                  <a:cs typeface="+mn-cs"/>
                </a:endParaRPr>
              </a:p>
            </p:txBody>
          </p:sp>
          <p:sp>
            <p:nvSpPr>
              <p:cNvPr id="28" name="직사각형 27"/>
              <p:cNvSpPr/>
              <p:nvPr/>
            </p:nvSpPr>
            <p:spPr>
              <a:xfrm>
                <a:off x="4778081" y="3832429"/>
                <a:ext cx="792000" cy="1284051"/>
              </a:xfrm>
              <a:prstGeom prst="rect">
                <a:avLst/>
              </a:prstGeom>
              <a:solidFill>
                <a:schemeClr val="accent3">
                  <a:lumMod val="20000"/>
                  <a:lumOff val="80000"/>
                </a:schemeClr>
              </a:solidFill>
              <a:ln w="19050" cap="flat" cmpd="sng" algn="ctr">
                <a:solidFill>
                  <a:schemeClr val="tx1"/>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effectLst/>
                    <a:uLnTx/>
                    <a:uFillTx/>
                    <a:latin typeface="+mj-ea"/>
                    <a:ea typeface="+mj-ea"/>
                    <a:cs typeface="+mn-cs"/>
                  </a:rPr>
                  <a:t>Level 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effectLst/>
                    <a:uLnTx/>
                    <a:uFillTx/>
                    <a:latin typeface="+mj-ea"/>
                    <a:ea typeface="+mj-ea"/>
                    <a:cs typeface="+mn-cs"/>
                  </a:rPr>
                  <a:t>Products</a:t>
                </a:r>
              </a:p>
            </p:txBody>
          </p:sp>
          <p:sp>
            <p:nvSpPr>
              <p:cNvPr id="29" name="직사각형 28"/>
              <p:cNvSpPr/>
              <p:nvPr/>
            </p:nvSpPr>
            <p:spPr>
              <a:xfrm>
                <a:off x="6175185" y="3832429"/>
                <a:ext cx="792000" cy="1284051"/>
              </a:xfrm>
              <a:prstGeom prst="rect">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mj-ea"/>
                    <a:ea typeface="+mj-ea"/>
                    <a:cs typeface="+mn-cs"/>
                  </a:rPr>
                  <a:t>Level 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mj-ea"/>
                    <a:ea typeface="+mj-ea"/>
                    <a:cs typeface="+mn-cs"/>
                  </a:rPr>
                  <a:t>Products</a:t>
                </a:r>
              </a:p>
            </p:txBody>
          </p:sp>
          <p:cxnSp>
            <p:nvCxnSpPr>
              <p:cNvPr id="30" name="직선 화살표 연결선 29"/>
              <p:cNvCxnSpPr/>
              <p:nvPr/>
            </p:nvCxnSpPr>
            <p:spPr>
              <a:xfrm flipV="1">
                <a:off x="5608826" y="4467917"/>
                <a:ext cx="535026" cy="6538"/>
              </a:xfrm>
              <a:prstGeom prst="straightConnector1">
                <a:avLst/>
              </a:prstGeom>
              <a:noFill/>
              <a:ln w="38100" cap="flat" cmpd="sng" algn="ctr">
                <a:solidFill>
                  <a:sysClr val="windowText" lastClr="000000"/>
                </a:solidFill>
                <a:prstDash val="solid"/>
                <a:miter lim="800000"/>
                <a:tailEnd type="triangle"/>
              </a:ln>
              <a:effectLst/>
            </p:spPr>
          </p:cxnSp>
        </p:grpSp>
        <p:cxnSp>
          <p:nvCxnSpPr>
            <p:cNvPr id="7" name="직선 화살표 연결선 6"/>
            <p:cNvCxnSpPr/>
            <p:nvPr/>
          </p:nvCxnSpPr>
          <p:spPr>
            <a:xfrm flipV="1">
              <a:off x="5668483" y="5687065"/>
              <a:ext cx="388056" cy="804"/>
            </a:xfrm>
            <a:prstGeom prst="straightConnector1">
              <a:avLst/>
            </a:prstGeom>
            <a:noFill/>
            <a:ln w="38100" cap="flat" cmpd="sng" algn="ctr">
              <a:solidFill>
                <a:srgbClr val="C0504D"/>
              </a:solidFill>
              <a:prstDash val="solid"/>
              <a:miter lim="800000"/>
              <a:tailEnd type="triangle"/>
            </a:ln>
            <a:effectLst/>
          </p:spPr>
        </p:cxnSp>
        <p:cxnSp>
          <p:nvCxnSpPr>
            <p:cNvPr id="8" name="직선 화살표 연결선 7"/>
            <p:cNvCxnSpPr/>
            <p:nvPr/>
          </p:nvCxnSpPr>
          <p:spPr>
            <a:xfrm>
              <a:off x="3387622" y="5687065"/>
              <a:ext cx="398304" cy="1"/>
            </a:xfrm>
            <a:prstGeom prst="straightConnector1">
              <a:avLst/>
            </a:prstGeom>
            <a:noFill/>
            <a:ln w="38100" cap="flat" cmpd="sng" algn="ctr">
              <a:solidFill>
                <a:srgbClr val="C0504D"/>
              </a:solidFill>
              <a:prstDash val="solid"/>
              <a:miter lim="800000"/>
              <a:tailEnd type="triangle"/>
            </a:ln>
            <a:effectLst/>
          </p:spPr>
        </p:cxnSp>
        <p:grpSp>
          <p:nvGrpSpPr>
            <p:cNvPr id="9" name="그룹 8"/>
            <p:cNvGrpSpPr/>
            <p:nvPr/>
          </p:nvGrpSpPr>
          <p:grpSpPr>
            <a:xfrm>
              <a:off x="1660356" y="5049669"/>
              <a:ext cx="1762780" cy="1284051"/>
              <a:chOff x="381898" y="3832429"/>
              <a:chExt cx="1762780" cy="1284051"/>
            </a:xfrm>
          </p:grpSpPr>
          <p:cxnSp>
            <p:nvCxnSpPr>
              <p:cNvPr id="23" name="직선 화살표 연결선 22"/>
              <p:cNvCxnSpPr/>
              <p:nvPr/>
            </p:nvCxnSpPr>
            <p:spPr>
              <a:xfrm flipV="1">
                <a:off x="1120985" y="4469825"/>
                <a:ext cx="197447" cy="1"/>
              </a:xfrm>
              <a:prstGeom prst="straightConnector1">
                <a:avLst/>
              </a:prstGeom>
              <a:noFill/>
              <a:ln w="38100" cap="flat" cmpd="sng" algn="ctr">
                <a:solidFill>
                  <a:sysClr val="windowText" lastClr="000000"/>
                </a:solidFill>
                <a:prstDash val="solid"/>
                <a:miter lim="800000"/>
                <a:tailEnd type="triangle"/>
              </a:ln>
              <a:effectLst/>
            </p:spPr>
          </p:cxnSp>
          <p:sp>
            <p:nvSpPr>
              <p:cNvPr id="24" name="직사각형 23"/>
              <p:cNvSpPr/>
              <p:nvPr/>
            </p:nvSpPr>
            <p:spPr>
              <a:xfrm>
                <a:off x="1311829" y="4537729"/>
                <a:ext cx="832849" cy="576000"/>
              </a:xfrm>
              <a:prstGeom prst="rect">
                <a:avLst/>
              </a:prstGeom>
              <a:gradFill rotWithShape="1">
                <a:gsLst>
                  <a:gs pos="0">
                    <a:srgbClr val="F79646">
                      <a:lumMod val="110000"/>
                      <a:satMod val="105000"/>
                      <a:tint val="67000"/>
                    </a:srgbClr>
                  </a:gs>
                  <a:gs pos="50000">
                    <a:srgbClr val="F79646">
                      <a:lumMod val="105000"/>
                      <a:satMod val="103000"/>
                      <a:tint val="73000"/>
                    </a:srgbClr>
                  </a:gs>
                  <a:gs pos="100000">
                    <a:srgbClr val="F79646">
                      <a:lumMod val="105000"/>
                      <a:satMod val="109000"/>
                      <a:tint val="81000"/>
                    </a:srgbClr>
                  </a:gs>
                </a:gsLst>
                <a:lin ang="5400000" scaled="0"/>
              </a:gradFill>
              <a:ln w="6350" cap="flat" cmpd="sng" algn="ctr">
                <a:solidFill>
                  <a:srgbClr val="F79646"/>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a:ln>
                      <a:noFill/>
                    </a:ln>
                    <a:solidFill>
                      <a:prstClr val="black"/>
                    </a:solidFill>
                    <a:effectLst/>
                    <a:uLnTx/>
                    <a:uFillTx/>
                    <a:latin typeface="+mj-ea"/>
                    <a:ea typeface="+mj-ea"/>
                    <a:cs typeface="+mn-cs"/>
                  </a:rPr>
                  <a:t>GSICS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a:ln>
                      <a:noFill/>
                    </a:ln>
                    <a:solidFill>
                      <a:prstClr val="black"/>
                    </a:solidFill>
                    <a:effectLst/>
                    <a:uLnTx/>
                    <a:uFillTx/>
                    <a:latin typeface="+mj-ea"/>
                    <a:ea typeface="+mj-ea"/>
                    <a:cs typeface="+mn-cs"/>
                  </a:rPr>
                  <a:t>correction</a:t>
                </a:r>
                <a:endParaRPr kumimoji="0" lang="ko-KR" altLang="en-US" sz="1200" b="1" i="0" u="none" strike="noStrike" kern="0" cap="none" spc="0" normalizeH="0" baseline="0" noProof="0" dirty="0">
                  <a:ln>
                    <a:noFill/>
                  </a:ln>
                  <a:solidFill>
                    <a:prstClr val="black"/>
                  </a:solidFill>
                  <a:effectLst/>
                  <a:uLnTx/>
                  <a:uFillTx/>
                  <a:latin typeface="+mj-ea"/>
                  <a:ea typeface="+mj-ea"/>
                  <a:cs typeface="+mn-cs"/>
                </a:endParaRPr>
              </a:p>
            </p:txBody>
          </p:sp>
          <p:sp>
            <p:nvSpPr>
              <p:cNvPr id="25" name="직사각형 24"/>
              <p:cNvSpPr/>
              <p:nvPr/>
            </p:nvSpPr>
            <p:spPr>
              <a:xfrm>
                <a:off x="381898" y="3832429"/>
                <a:ext cx="739087" cy="1284051"/>
              </a:xfrm>
              <a:prstGeom prst="rect">
                <a:avLst/>
              </a:prstGeom>
              <a:gradFill rotWithShape="1">
                <a:gsLst>
                  <a:gs pos="0">
                    <a:srgbClr val="4BACC6">
                      <a:lumMod val="110000"/>
                      <a:satMod val="105000"/>
                      <a:tint val="67000"/>
                    </a:srgbClr>
                  </a:gs>
                  <a:gs pos="50000">
                    <a:srgbClr val="4BACC6">
                      <a:lumMod val="105000"/>
                      <a:satMod val="103000"/>
                      <a:tint val="73000"/>
                    </a:srgbClr>
                  </a:gs>
                  <a:gs pos="100000">
                    <a:srgbClr val="4BACC6">
                      <a:lumMod val="105000"/>
                      <a:satMod val="109000"/>
                      <a:tint val="81000"/>
                    </a:srgbClr>
                  </a:gs>
                </a:gsLst>
                <a:lin ang="5400000" scaled="0"/>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black"/>
                    </a:solidFill>
                    <a:effectLst/>
                    <a:uLnTx/>
                    <a:uFillTx/>
                    <a:latin typeface="+mj-ea"/>
                    <a:ea typeface="+mj-ea"/>
                    <a:cs typeface="+mn-cs"/>
                  </a:rPr>
                  <a:t>COMS DN</a:t>
                </a:r>
                <a:endParaRPr kumimoji="0" lang="ko-KR" altLang="en-US" sz="1200" b="0" i="0" u="none" strike="noStrike" kern="0" cap="none" spc="0" normalizeH="0" baseline="0" noProof="0" dirty="0">
                  <a:ln>
                    <a:noFill/>
                  </a:ln>
                  <a:solidFill>
                    <a:prstClr val="black"/>
                  </a:solidFill>
                  <a:effectLst/>
                  <a:uLnTx/>
                  <a:uFillTx/>
                  <a:latin typeface="+mj-ea"/>
                  <a:ea typeface="+mj-ea"/>
                  <a:cs typeface="+mn-cs"/>
                </a:endParaRPr>
              </a:p>
            </p:txBody>
          </p:sp>
          <p:sp>
            <p:nvSpPr>
              <p:cNvPr id="26" name="직사각형 25"/>
              <p:cNvSpPr/>
              <p:nvPr/>
            </p:nvSpPr>
            <p:spPr>
              <a:xfrm>
                <a:off x="1318431" y="3832429"/>
                <a:ext cx="826247" cy="576000"/>
              </a:xfrm>
              <a:prstGeom prst="rect">
                <a:avLst/>
              </a:prstGeom>
              <a:gradFill rotWithShape="1">
                <a:gsLst>
                  <a:gs pos="0">
                    <a:srgbClr val="F79646">
                      <a:lumMod val="110000"/>
                      <a:satMod val="105000"/>
                      <a:tint val="67000"/>
                    </a:srgbClr>
                  </a:gs>
                  <a:gs pos="50000">
                    <a:srgbClr val="F79646">
                      <a:lumMod val="105000"/>
                      <a:satMod val="103000"/>
                      <a:tint val="73000"/>
                    </a:srgbClr>
                  </a:gs>
                  <a:gs pos="100000">
                    <a:srgbClr val="F79646">
                      <a:lumMod val="105000"/>
                      <a:satMod val="109000"/>
                      <a:tint val="81000"/>
                    </a:srgbClr>
                  </a:gs>
                </a:gsLst>
                <a:lin ang="5400000" scaled="0"/>
              </a:gradFill>
              <a:ln w="6350" cap="flat" cmpd="sng" algn="ctr">
                <a:solidFill>
                  <a:srgbClr val="F79646"/>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a:ln>
                      <a:noFill/>
                    </a:ln>
                    <a:solidFill>
                      <a:prstClr val="black"/>
                    </a:solidFill>
                    <a:effectLst/>
                    <a:uLnTx/>
                    <a:uFillTx/>
                    <a:latin typeface="+mj-ea"/>
                    <a:ea typeface="+mj-ea"/>
                    <a:cs typeface="+mn-cs"/>
                  </a:rPr>
                  <a:t>Calibration</a:t>
                </a:r>
              </a:p>
            </p:txBody>
          </p:sp>
        </p:grpSp>
        <p:grpSp>
          <p:nvGrpSpPr>
            <p:cNvPr id="10" name="그룹 9"/>
            <p:cNvGrpSpPr/>
            <p:nvPr/>
          </p:nvGrpSpPr>
          <p:grpSpPr>
            <a:xfrm>
              <a:off x="3785926" y="5043132"/>
              <a:ext cx="1891879" cy="1284985"/>
              <a:chOff x="2507468" y="3825892"/>
              <a:chExt cx="1891879" cy="1284985"/>
            </a:xfrm>
          </p:grpSpPr>
          <p:sp>
            <p:nvSpPr>
              <p:cNvPr id="19" name="직사각형 18"/>
              <p:cNvSpPr/>
              <p:nvPr/>
            </p:nvSpPr>
            <p:spPr>
              <a:xfrm>
                <a:off x="2507468" y="3825892"/>
                <a:ext cx="831328" cy="1284051"/>
              </a:xfrm>
              <a:prstGeom prst="rect">
                <a:avLst/>
              </a:prstGeom>
              <a:solidFill>
                <a:srgbClr val="4F81BD"/>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mj-ea"/>
                    <a:ea typeface="+mj-ea"/>
                    <a:cs typeface="+mn-cs"/>
                  </a:rPr>
                  <a:t>Level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mj-ea"/>
                    <a:ea typeface="+mj-ea"/>
                    <a:cs typeface="+mn-cs"/>
                  </a:rPr>
                  <a:t>COMS channel DATA</a:t>
                </a:r>
                <a:endParaRPr kumimoji="0" lang="ko-KR" altLang="en-US" sz="1200" b="0" i="0" u="none" strike="noStrike" kern="0" cap="none" spc="0" normalizeH="0" baseline="0" noProof="0" dirty="0">
                  <a:ln>
                    <a:noFill/>
                  </a:ln>
                  <a:solidFill>
                    <a:prstClr val="white"/>
                  </a:solidFill>
                  <a:effectLst/>
                  <a:uLnTx/>
                  <a:uFillTx/>
                  <a:latin typeface="+mj-ea"/>
                  <a:ea typeface="+mj-ea"/>
                  <a:cs typeface="+mn-cs"/>
                </a:endParaRPr>
              </a:p>
            </p:txBody>
          </p:sp>
          <p:cxnSp>
            <p:nvCxnSpPr>
              <p:cNvPr id="20" name="직선 화살표 연결선 19"/>
              <p:cNvCxnSpPr/>
              <p:nvPr/>
            </p:nvCxnSpPr>
            <p:spPr>
              <a:xfrm flipV="1">
                <a:off x="3338796" y="4469825"/>
                <a:ext cx="180000" cy="1"/>
              </a:xfrm>
              <a:prstGeom prst="straightConnector1">
                <a:avLst/>
              </a:prstGeom>
              <a:noFill/>
              <a:ln w="38100" cap="flat" cmpd="sng" algn="ctr">
                <a:solidFill>
                  <a:sysClr val="windowText" lastClr="000000"/>
                </a:solidFill>
                <a:prstDash val="solid"/>
                <a:miter lim="800000"/>
                <a:tailEnd type="triangle"/>
              </a:ln>
              <a:effectLst/>
            </p:spPr>
          </p:cxnSp>
          <p:sp>
            <p:nvSpPr>
              <p:cNvPr id="21" name="직사각형 20"/>
              <p:cNvSpPr/>
              <p:nvPr/>
            </p:nvSpPr>
            <p:spPr>
              <a:xfrm>
                <a:off x="3500431" y="3837515"/>
                <a:ext cx="898915" cy="576000"/>
              </a:xfrm>
              <a:prstGeom prst="rect">
                <a:avLst/>
              </a:prstGeom>
              <a:solidFill>
                <a:srgbClr val="8064A2">
                  <a:alpha val="41000"/>
                </a:srgbClr>
              </a:solidFill>
              <a:ln w="12700" cap="flat" cmpd="sng" algn="ctr">
                <a:solidFill>
                  <a:srgbClr val="8064A2">
                    <a:shade val="50000"/>
                  </a:srgbClr>
                </a:solidFill>
                <a:prstDash val="sysDot"/>
                <a:miter lim="800000"/>
              </a:ln>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a:ln>
                      <a:noFill/>
                    </a:ln>
                    <a:solidFill>
                      <a:prstClr val="white"/>
                    </a:solidFill>
                    <a:effectLst/>
                    <a:uLnTx/>
                    <a:uFillTx/>
                    <a:latin typeface="+mj-ea"/>
                    <a:ea typeface="+mj-ea"/>
                    <a:cs typeface="+mn-cs"/>
                  </a:rPr>
                  <a:t>CMDPS</a:t>
                </a:r>
                <a:r>
                  <a:rPr kumimoji="0" lang="ko-KR" altLang="en-US" sz="1200" b="1" i="0" u="none" strike="noStrike" kern="0" cap="none" spc="0" normalizeH="0" baseline="0" noProof="0" dirty="0">
                    <a:ln>
                      <a:noFill/>
                    </a:ln>
                    <a:solidFill>
                      <a:prstClr val="white"/>
                    </a:solidFill>
                    <a:effectLst/>
                    <a:uLnTx/>
                    <a:uFillTx/>
                    <a:latin typeface="+mj-ea"/>
                    <a:ea typeface="+mj-ea"/>
                    <a:cs typeface="+mn-cs"/>
                  </a:rPr>
                  <a:t> </a:t>
                </a:r>
                <a:r>
                  <a:rPr kumimoji="0" lang="en-US" altLang="ko-KR" sz="1200" b="1" i="0" u="none" strike="noStrike" kern="0" cap="none" spc="0" normalizeH="0" baseline="0" noProof="0" dirty="0">
                    <a:ln>
                      <a:noFill/>
                    </a:ln>
                    <a:solidFill>
                      <a:prstClr val="white"/>
                    </a:solidFill>
                    <a:effectLst/>
                    <a:uLnTx/>
                    <a:uFillTx/>
                    <a:latin typeface="+mj-ea"/>
                    <a:ea typeface="+mj-ea"/>
                    <a:cs typeface="+mn-cs"/>
                  </a:rPr>
                  <a:t>Retrieval</a:t>
                </a:r>
                <a:r>
                  <a:rPr kumimoji="0" lang="ko-KR" altLang="en-US" sz="1200" b="1" i="0" u="none" strike="noStrike" kern="0" cap="none" spc="0" normalizeH="0" baseline="0" noProof="0" dirty="0">
                    <a:ln>
                      <a:noFill/>
                    </a:ln>
                    <a:solidFill>
                      <a:prstClr val="white"/>
                    </a:solidFill>
                    <a:effectLst/>
                    <a:uLnTx/>
                    <a:uFillTx/>
                    <a:latin typeface="+mj-ea"/>
                    <a:ea typeface="+mj-ea"/>
                    <a:cs typeface="+mn-cs"/>
                  </a:rPr>
                  <a:t> </a:t>
                </a:r>
                <a:endParaRPr kumimoji="0" lang="en-US" altLang="ko-KR" sz="1200" b="1" i="0" u="none" strike="noStrike" kern="0" cap="none" spc="0" normalizeH="0" baseline="0" noProof="0" dirty="0">
                  <a:ln>
                    <a:noFill/>
                  </a:ln>
                  <a:solidFill>
                    <a:prstClr val="white"/>
                  </a:solidFill>
                  <a:effectLst/>
                  <a:uLnTx/>
                  <a:uFillTx/>
                  <a:latin typeface="+mj-ea"/>
                  <a:ea typeface="+mj-ea"/>
                  <a:cs typeface="+mn-cs"/>
                </a:endParaRPr>
              </a:p>
            </p:txBody>
          </p:sp>
          <p:sp>
            <p:nvSpPr>
              <p:cNvPr id="22" name="직사각형 21"/>
              <p:cNvSpPr/>
              <p:nvPr/>
            </p:nvSpPr>
            <p:spPr>
              <a:xfrm>
                <a:off x="3517044" y="4534877"/>
                <a:ext cx="882303" cy="576000"/>
              </a:xfrm>
              <a:prstGeom prst="rect">
                <a:avLst/>
              </a:prstGeom>
              <a:solidFill>
                <a:srgbClr val="8064A2"/>
              </a:solidFill>
              <a:ln w="12700" cap="flat" cmpd="sng" algn="ctr">
                <a:solidFill>
                  <a:srgbClr val="8064A2">
                    <a:shade val="50000"/>
                  </a:srgbClr>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100" normalizeH="0" noProof="0" dirty="0">
                    <a:ln>
                      <a:noFill/>
                    </a:ln>
                    <a:solidFill>
                      <a:prstClr val="white"/>
                    </a:solidFill>
                    <a:effectLst/>
                    <a:uLnTx/>
                    <a:uFillTx/>
                    <a:latin typeface="+mj-ea"/>
                    <a:ea typeface="+mj-ea"/>
                    <a:cs typeface="+mn-cs"/>
                  </a:rPr>
                  <a:t>CMDPS_CM</a:t>
                </a:r>
                <a:r>
                  <a:rPr kumimoji="0" lang="ko-KR" altLang="en-US" sz="1200" b="1" i="0" u="none" strike="noStrike" kern="0" cap="none" spc="0" normalizeH="0" baseline="0" noProof="0" dirty="0">
                    <a:ln>
                      <a:noFill/>
                    </a:ln>
                    <a:solidFill>
                      <a:prstClr val="white"/>
                    </a:solidFill>
                    <a:effectLst/>
                    <a:uLnTx/>
                    <a:uFillTx/>
                    <a:latin typeface="+mj-ea"/>
                    <a:ea typeface="+mj-ea"/>
                    <a:cs typeface="+mn-cs"/>
                  </a:rPr>
                  <a:t> </a:t>
                </a:r>
                <a:r>
                  <a:rPr kumimoji="0" lang="en-US" altLang="ko-KR" sz="1200" b="1" i="0" u="none" strike="noStrike" kern="0" cap="none" spc="0" normalizeH="0" baseline="0" noProof="0" dirty="0">
                    <a:ln>
                      <a:noFill/>
                    </a:ln>
                    <a:solidFill>
                      <a:prstClr val="white"/>
                    </a:solidFill>
                    <a:effectLst/>
                    <a:uLnTx/>
                    <a:uFillTx/>
                    <a:latin typeface="+mj-ea"/>
                    <a:ea typeface="+mj-ea"/>
                    <a:cs typeface="+mn-cs"/>
                  </a:rPr>
                  <a:t>Retrieval</a:t>
                </a:r>
              </a:p>
            </p:txBody>
          </p:sp>
        </p:grpSp>
        <p:grpSp>
          <p:nvGrpSpPr>
            <p:cNvPr id="11" name="그룹 10"/>
            <p:cNvGrpSpPr/>
            <p:nvPr/>
          </p:nvGrpSpPr>
          <p:grpSpPr>
            <a:xfrm>
              <a:off x="3006711" y="6328623"/>
              <a:ext cx="2202792" cy="141013"/>
              <a:chOff x="1728253" y="5404752"/>
              <a:chExt cx="2202792" cy="203228"/>
            </a:xfrm>
          </p:grpSpPr>
          <p:cxnSp>
            <p:nvCxnSpPr>
              <p:cNvPr id="17" name="꺾인 연결선 16"/>
              <p:cNvCxnSpPr/>
              <p:nvPr/>
            </p:nvCxnSpPr>
            <p:spPr>
              <a:xfrm flipV="1">
                <a:off x="2324681" y="5404752"/>
                <a:ext cx="1606364" cy="195695"/>
              </a:xfrm>
              <a:prstGeom prst="bentConnector2">
                <a:avLst/>
              </a:prstGeom>
              <a:noFill/>
              <a:ln w="19050" cap="flat" cmpd="sng" algn="ctr">
                <a:solidFill>
                  <a:srgbClr val="F79646"/>
                </a:solidFill>
                <a:prstDash val="solid"/>
                <a:miter lim="800000"/>
                <a:tailEnd type="triangle"/>
              </a:ln>
              <a:effectLst/>
            </p:spPr>
          </p:cxnSp>
          <p:cxnSp>
            <p:nvCxnSpPr>
              <p:cNvPr id="18" name="꺾인 연결선 17"/>
              <p:cNvCxnSpPr>
                <a:stCxn id="24" idx="2"/>
              </p:cNvCxnSpPr>
              <p:nvPr/>
            </p:nvCxnSpPr>
            <p:spPr>
              <a:xfrm rot="16200000" flipH="1">
                <a:off x="1937113" y="5199261"/>
                <a:ext cx="199859" cy="617579"/>
              </a:xfrm>
              <a:prstGeom prst="bentConnector2">
                <a:avLst/>
              </a:prstGeom>
              <a:noFill/>
              <a:ln w="19050" cap="flat" cmpd="sng" algn="ctr">
                <a:solidFill>
                  <a:srgbClr val="F79646"/>
                </a:solidFill>
                <a:prstDash val="solid"/>
                <a:miter lim="800000"/>
                <a:headEnd type="none" w="med" len="med"/>
                <a:tailEnd type="none" w="med" len="med"/>
              </a:ln>
              <a:effectLst/>
            </p:spPr>
          </p:cxnSp>
        </p:grpSp>
        <p:grpSp>
          <p:nvGrpSpPr>
            <p:cNvPr id="12" name="그룹 11"/>
            <p:cNvGrpSpPr/>
            <p:nvPr/>
          </p:nvGrpSpPr>
          <p:grpSpPr>
            <a:xfrm>
              <a:off x="2971588" y="4933969"/>
              <a:ext cx="2237915" cy="121369"/>
              <a:chOff x="2971588" y="4933969"/>
              <a:chExt cx="2237915" cy="121369"/>
            </a:xfrm>
          </p:grpSpPr>
          <p:cxnSp>
            <p:nvCxnSpPr>
              <p:cNvPr id="15" name="꺾인 연결선 14"/>
              <p:cNvCxnSpPr/>
              <p:nvPr/>
            </p:nvCxnSpPr>
            <p:spPr>
              <a:xfrm rot="10800000" flipH="1" flipV="1">
                <a:off x="3603138" y="4933969"/>
                <a:ext cx="1606365" cy="119030"/>
              </a:xfrm>
              <a:prstGeom prst="bentConnector2">
                <a:avLst/>
              </a:prstGeom>
              <a:noFill/>
              <a:ln w="19050" cap="flat" cmpd="sng" algn="ctr">
                <a:solidFill>
                  <a:srgbClr val="F79646"/>
                </a:solidFill>
                <a:prstDash val="solid"/>
                <a:miter lim="800000"/>
                <a:tailEnd type="triangle"/>
              </a:ln>
              <a:effectLst/>
            </p:spPr>
          </p:cxnSp>
          <p:cxnSp>
            <p:nvCxnSpPr>
              <p:cNvPr id="16" name="꺾인 연결선 15"/>
              <p:cNvCxnSpPr/>
              <p:nvPr/>
            </p:nvCxnSpPr>
            <p:spPr>
              <a:xfrm rot="16200000">
                <a:off x="3238425" y="4669471"/>
                <a:ext cx="119030" cy="652703"/>
              </a:xfrm>
              <a:prstGeom prst="bentConnector2">
                <a:avLst/>
              </a:prstGeom>
              <a:noFill/>
              <a:ln w="19050" cap="flat" cmpd="sng" algn="ctr">
                <a:solidFill>
                  <a:srgbClr val="F79646"/>
                </a:solidFill>
                <a:prstDash val="solid"/>
                <a:miter lim="800000"/>
                <a:headEnd type="none" w="med" len="med"/>
                <a:tailEnd type="none" w="med" len="med"/>
              </a:ln>
              <a:effectLst/>
            </p:spPr>
          </p:cxnSp>
        </p:grpSp>
      </p:grpSp>
      <p:sp>
        <p:nvSpPr>
          <p:cNvPr id="31" name="직사각형 30"/>
          <p:cNvSpPr/>
          <p:nvPr/>
        </p:nvSpPr>
        <p:spPr>
          <a:xfrm>
            <a:off x="748438" y="6028601"/>
            <a:ext cx="7856010"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71450" indent="-171450">
              <a:buFont typeface="Wingdings" pitchFamily="2" charset="2"/>
              <a:buChar char="Ø"/>
            </a:pPr>
            <a:r>
              <a:rPr lang="en-US" altLang="ko-KR" sz="1200" dirty="0">
                <a:latin typeface="+mj-ea"/>
                <a:ea typeface="+mj-ea"/>
                <a:cs typeface="Arial" pitchFamily="34" charset="0"/>
              </a:rPr>
              <a:t>Level 3 : reprocessed through the rough footage, the details check  in the calibration process, including spatial  </a:t>
            </a:r>
            <a:br>
              <a:rPr lang="en-US" altLang="ko-KR" sz="1200" dirty="0">
                <a:latin typeface="+mj-ea"/>
                <a:ea typeface="+mj-ea"/>
                <a:cs typeface="Arial" pitchFamily="34" charset="0"/>
              </a:rPr>
            </a:br>
            <a:r>
              <a:rPr lang="en-US" altLang="ko-KR" sz="1200" dirty="0">
                <a:latin typeface="+mj-ea"/>
                <a:ea typeface="+mj-ea"/>
                <a:cs typeface="Arial" pitchFamily="34" charset="0"/>
              </a:rPr>
              <a:t>               information grid-type satellite (composite) output</a:t>
            </a:r>
            <a:endParaRPr lang="ko-KR" altLang="en-US" sz="1200" dirty="0">
              <a:latin typeface="+mj-ea"/>
              <a:ea typeface="+mj-ea"/>
              <a:cs typeface="Arial" pitchFamily="34" charset="0"/>
            </a:endParaRPr>
          </a:p>
        </p:txBody>
      </p:sp>
      <p:sp>
        <p:nvSpPr>
          <p:cNvPr id="32" name="TextBox 31"/>
          <p:cNvSpPr txBox="1"/>
          <p:nvPr/>
        </p:nvSpPr>
        <p:spPr>
          <a:xfrm>
            <a:off x="5648296" y="6508908"/>
            <a:ext cx="3114704" cy="307777"/>
          </a:xfrm>
          <a:prstGeom prst="rect">
            <a:avLst/>
          </a:prstGeom>
          <a:noFill/>
        </p:spPr>
        <p:txBody>
          <a:bodyPr wrap="square" rtlCol="0">
            <a:spAutoFit/>
          </a:bodyPr>
          <a:lstStyle/>
          <a:p>
            <a:pPr algn="ctr"/>
            <a:r>
              <a:rPr lang="en-US" altLang="ko-KR" sz="1400" b="1" dirty="0">
                <a:solidFill>
                  <a:srgbClr val="FF0000"/>
                </a:solidFill>
                <a:latin typeface="+mj-ea"/>
                <a:ea typeface="+mj-ea"/>
              </a:rPr>
              <a:t>Potential linkage with </a:t>
            </a:r>
            <a:r>
              <a:rPr lang="en-US" altLang="ko-KR" sz="1400" b="1" dirty="0" err="1">
                <a:solidFill>
                  <a:srgbClr val="FF0000"/>
                </a:solidFill>
                <a:latin typeface="+mj-ea"/>
                <a:ea typeface="+mj-ea"/>
              </a:rPr>
              <a:t>WGClimate</a:t>
            </a:r>
            <a:endParaRPr lang="en-US" altLang="ko-KR" sz="1400" b="1" dirty="0">
              <a:solidFill>
                <a:srgbClr val="FF0000"/>
              </a:solidFill>
              <a:latin typeface="+mj-ea"/>
              <a:ea typeface="+mj-ea"/>
            </a:endParaRPr>
          </a:p>
        </p:txBody>
      </p:sp>
    </p:spTree>
    <p:extLst>
      <p:ext uri="{BB962C8B-B14F-4D97-AF65-F5344CB8AC3E}">
        <p14:creationId xmlns:p14="http://schemas.microsoft.com/office/powerpoint/2010/main" val="43650833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18</a:t>
            </a:fld>
            <a:endParaRPr lang="uk-UA" dirty="0"/>
          </a:p>
        </p:txBody>
      </p:sp>
      <p:sp>
        <p:nvSpPr>
          <p:cNvPr id="4" name="내용 개체 틀 3"/>
          <p:cNvSpPr>
            <a:spLocks noGrp="1"/>
          </p:cNvSpPr>
          <p:nvPr>
            <p:ph sz="quarter" idx="11"/>
          </p:nvPr>
        </p:nvSpPr>
        <p:spPr>
          <a:xfrm>
            <a:off x="2057400" y="304800"/>
            <a:ext cx="5410200" cy="533400"/>
          </a:xfrm>
        </p:spPr>
        <p:txBody>
          <a:bodyPr/>
          <a:lstStyle/>
          <a:p>
            <a:r>
              <a:rPr lang="en-US" altLang="ko-KR" sz="2800" b="1" dirty="0"/>
              <a:t>GSCIS Operational Calibration</a:t>
            </a:r>
            <a:endParaRPr lang="ko-KR" altLang="en-US" sz="2800" b="1" dirty="0"/>
          </a:p>
        </p:txBody>
      </p: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1508162"/>
            <a:ext cx="1325292" cy="112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6983" y="1540658"/>
            <a:ext cx="1206622" cy="112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6105" y="2889043"/>
            <a:ext cx="1178445" cy="1114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5208" y="2916862"/>
            <a:ext cx="1158397" cy="110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60" y="1487791"/>
            <a:ext cx="2959016" cy="262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50119" y="4804977"/>
            <a:ext cx="1759966" cy="180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02360" y="5052058"/>
            <a:ext cx="3289461" cy="155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3783129" y="4008071"/>
            <a:ext cx="716863" cy="215444"/>
          </a:xfrm>
          <a:prstGeom prst="rect">
            <a:avLst/>
          </a:prstGeom>
          <a:noFill/>
          <a:scene3d>
            <a:camera prst="orthographicFront">
              <a:rot lat="0" lon="0" rev="0"/>
            </a:camera>
            <a:lightRig rig="threePt" dir="t"/>
          </a:scene3d>
        </p:spPr>
        <p:txBody>
          <a:bodyPr wrap="none" rtlCol="0">
            <a:spAutoFit/>
          </a:bodyPr>
          <a:lstStyle/>
          <a:p>
            <a:pPr algn="ctr"/>
            <a:r>
              <a:rPr lang="en-US" altLang="ko-KR" sz="800" dirty="0">
                <a:latin typeface="+mj-ea"/>
                <a:ea typeface="+mj-ea"/>
                <a:cs typeface="Arial" pitchFamily="34" charset="0"/>
              </a:rPr>
              <a:t>LEO TB (K)</a:t>
            </a:r>
            <a:endParaRPr lang="ko-KR" altLang="en-US" sz="800" dirty="0">
              <a:latin typeface="+mj-ea"/>
              <a:ea typeface="+mj-ea"/>
              <a:cs typeface="Arial" pitchFamily="34" charset="0"/>
            </a:endParaRPr>
          </a:p>
        </p:txBody>
      </p:sp>
      <p:sp>
        <p:nvSpPr>
          <p:cNvPr id="29" name="TextBox 28"/>
          <p:cNvSpPr txBox="1"/>
          <p:nvPr/>
        </p:nvSpPr>
        <p:spPr>
          <a:xfrm rot="16200000">
            <a:off x="2974652" y="3386993"/>
            <a:ext cx="817853" cy="215444"/>
          </a:xfrm>
          <a:prstGeom prst="rect">
            <a:avLst/>
          </a:prstGeom>
          <a:noFill/>
        </p:spPr>
        <p:txBody>
          <a:bodyPr wrap="none" rtlCol="0">
            <a:spAutoFit/>
          </a:bodyPr>
          <a:lstStyle/>
          <a:p>
            <a:pPr algn="ctr"/>
            <a:r>
              <a:rPr lang="en-US" altLang="ko-KR" sz="800" dirty="0">
                <a:latin typeface="+mj-ea"/>
                <a:ea typeface="+mj-ea"/>
                <a:cs typeface="Arial" pitchFamily="34" charset="0"/>
              </a:rPr>
              <a:t>COMS TB (K)</a:t>
            </a:r>
            <a:endParaRPr lang="ko-KR" altLang="en-US" sz="800" dirty="0">
              <a:latin typeface="+mj-ea"/>
              <a:ea typeface="+mj-ea"/>
              <a:cs typeface="Arial" pitchFamily="34" charset="0"/>
            </a:endParaRPr>
          </a:p>
        </p:txBody>
      </p:sp>
      <p:sp>
        <p:nvSpPr>
          <p:cNvPr id="30" name="TextBox 29"/>
          <p:cNvSpPr txBox="1"/>
          <p:nvPr/>
        </p:nvSpPr>
        <p:spPr>
          <a:xfrm rot="16200000">
            <a:off x="2975231" y="1861004"/>
            <a:ext cx="817853" cy="215444"/>
          </a:xfrm>
          <a:prstGeom prst="rect">
            <a:avLst/>
          </a:prstGeom>
          <a:solidFill>
            <a:schemeClr val="bg1"/>
          </a:solidFill>
        </p:spPr>
        <p:txBody>
          <a:bodyPr wrap="none" rtlCol="0">
            <a:spAutoFit/>
          </a:bodyPr>
          <a:lstStyle/>
          <a:p>
            <a:pPr algn="ctr"/>
            <a:r>
              <a:rPr lang="en-US" altLang="ko-KR" sz="800" dirty="0">
                <a:latin typeface="+mj-ea"/>
                <a:ea typeface="+mj-ea"/>
                <a:cs typeface="Arial" pitchFamily="34" charset="0"/>
              </a:rPr>
              <a:t>COMS TB (K)</a:t>
            </a:r>
            <a:endParaRPr lang="ko-KR" altLang="en-US" sz="800" dirty="0">
              <a:latin typeface="+mj-ea"/>
              <a:ea typeface="+mj-ea"/>
              <a:cs typeface="Arial" pitchFamily="34" charset="0"/>
            </a:endParaRPr>
          </a:p>
        </p:txBody>
      </p:sp>
      <p:sp>
        <p:nvSpPr>
          <p:cNvPr id="31" name="TextBox 30"/>
          <p:cNvSpPr txBox="1"/>
          <p:nvPr/>
        </p:nvSpPr>
        <p:spPr>
          <a:xfrm>
            <a:off x="5079273" y="4008071"/>
            <a:ext cx="716863" cy="215444"/>
          </a:xfrm>
          <a:prstGeom prst="rect">
            <a:avLst/>
          </a:prstGeom>
          <a:noFill/>
          <a:scene3d>
            <a:camera prst="orthographicFront">
              <a:rot lat="0" lon="0" rev="0"/>
            </a:camera>
            <a:lightRig rig="threePt" dir="t"/>
          </a:scene3d>
        </p:spPr>
        <p:txBody>
          <a:bodyPr wrap="none" rtlCol="0">
            <a:spAutoFit/>
          </a:bodyPr>
          <a:lstStyle/>
          <a:p>
            <a:pPr algn="ctr"/>
            <a:r>
              <a:rPr lang="en-US" altLang="ko-KR" sz="800" dirty="0">
                <a:latin typeface="+mj-ea"/>
                <a:ea typeface="+mj-ea"/>
                <a:cs typeface="Arial" pitchFamily="34" charset="0"/>
              </a:rPr>
              <a:t>LEO TB (K)</a:t>
            </a:r>
            <a:endParaRPr lang="ko-KR" altLang="en-US" sz="800" dirty="0">
              <a:latin typeface="+mj-ea"/>
              <a:ea typeface="+mj-ea"/>
              <a:cs typeface="Arial" pitchFamily="34" charset="0"/>
            </a:endParaRPr>
          </a:p>
        </p:txBody>
      </p:sp>
      <p:sp>
        <p:nvSpPr>
          <p:cNvPr id="32" name="직사각형 31"/>
          <p:cNvSpPr/>
          <p:nvPr/>
        </p:nvSpPr>
        <p:spPr>
          <a:xfrm>
            <a:off x="3148241" y="1154668"/>
            <a:ext cx="3223959" cy="369332"/>
          </a:xfrm>
          <a:prstGeom prst="rect">
            <a:avLst/>
          </a:prstGeom>
        </p:spPr>
        <p:txBody>
          <a:bodyPr wrap="none">
            <a:spAutoFit/>
          </a:bodyPr>
          <a:lstStyle/>
          <a:p>
            <a:pPr marL="285750" indent="-285750">
              <a:lnSpc>
                <a:spcPct val="150000"/>
              </a:lnSpc>
              <a:buFont typeface="Wingdings" pitchFamily="2" charset="2"/>
              <a:buChar char="ü"/>
            </a:pPr>
            <a:r>
              <a:rPr lang="en-US" altLang="ko-KR" sz="1200" dirty="0">
                <a:latin typeface="+mj-ea"/>
                <a:ea typeface="+mj-ea"/>
                <a:cs typeface="Arial" pitchFamily="34" charset="0"/>
              </a:rPr>
              <a:t>check the </a:t>
            </a:r>
            <a:r>
              <a:rPr lang="en-US" altLang="ko-KR" sz="1200" b="1" u="sng" dirty="0">
                <a:latin typeface="+mj-ea"/>
                <a:ea typeface="+mj-ea"/>
                <a:cs typeface="Arial" pitchFamily="34" charset="0"/>
              </a:rPr>
              <a:t>TB bias</a:t>
            </a:r>
            <a:r>
              <a:rPr lang="en-US" altLang="ko-KR" sz="1200" dirty="0">
                <a:latin typeface="+mj-ea"/>
                <a:ea typeface="+mj-ea"/>
                <a:cs typeface="Arial" pitchFamily="34" charset="0"/>
              </a:rPr>
              <a:t> for each IR channels </a:t>
            </a:r>
            <a:endParaRPr lang="en-US" altLang="ko-KR" sz="1200" b="1" dirty="0">
              <a:latin typeface="+mj-ea"/>
              <a:ea typeface="+mj-ea"/>
              <a:cs typeface="Arial" pitchFamily="34" charset="0"/>
            </a:endParaRPr>
          </a:p>
        </p:txBody>
      </p:sp>
      <p:sp>
        <p:nvSpPr>
          <p:cNvPr id="33" name="직사각형 32"/>
          <p:cNvSpPr/>
          <p:nvPr/>
        </p:nvSpPr>
        <p:spPr>
          <a:xfrm>
            <a:off x="6228184" y="1222235"/>
            <a:ext cx="2408480" cy="276999"/>
          </a:xfrm>
          <a:prstGeom prst="rect">
            <a:avLst/>
          </a:prstGeom>
        </p:spPr>
        <p:txBody>
          <a:bodyPr wrap="none">
            <a:spAutoFit/>
          </a:bodyPr>
          <a:lstStyle/>
          <a:p>
            <a:pPr marL="285750" indent="-285750">
              <a:buFont typeface="Wingdings" pitchFamily="2" charset="2"/>
              <a:buChar char="ü"/>
            </a:pPr>
            <a:r>
              <a:rPr lang="en-US" altLang="ko-KR" sz="1200" dirty="0">
                <a:latin typeface="+mj-ea"/>
                <a:ea typeface="+mj-ea"/>
                <a:cs typeface="Arial" pitchFamily="34" charset="0"/>
              </a:rPr>
              <a:t>monthly</a:t>
            </a:r>
            <a:r>
              <a:rPr lang="ko-KR" altLang="en-US" sz="1200" dirty="0">
                <a:latin typeface="+mj-ea"/>
                <a:ea typeface="+mj-ea"/>
                <a:cs typeface="Arial" pitchFamily="34" charset="0"/>
              </a:rPr>
              <a:t> </a:t>
            </a:r>
            <a:r>
              <a:rPr lang="en-US" altLang="ko-KR" sz="1200" dirty="0">
                <a:latin typeface="+mj-ea"/>
                <a:ea typeface="+mj-ea"/>
                <a:cs typeface="Arial" pitchFamily="34" charset="0"/>
              </a:rPr>
              <a:t>variation of TB bias </a:t>
            </a:r>
            <a:endParaRPr lang="ko-KR" altLang="en-US" sz="1200" dirty="0">
              <a:latin typeface="+mj-ea"/>
              <a:ea typeface="+mj-ea"/>
              <a:cs typeface="Arial" pitchFamily="34" charset="0"/>
            </a:endParaRPr>
          </a:p>
        </p:txBody>
      </p:sp>
      <p:sp>
        <p:nvSpPr>
          <p:cNvPr id="34" name="직사각형 33"/>
          <p:cNvSpPr/>
          <p:nvPr/>
        </p:nvSpPr>
        <p:spPr>
          <a:xfrm>
            <a:off x="3311860" y="4367531"/>
            <a:ext cx="2988332" cy="461665"/>
          </a:xfrm>
          <a:prstGeom prst="rect">
            <a:avLst/>
          </a:prstGeom>
        </p:spPr>
        <p:txBody>
          <a:bodyPr wrap="square">
            <a:spAutoFit/>
          </a:bodyPr>
          <a:lstStyle/>
          <a:p>
            <a:pPr marL="342900" indent="-342900">
              <a:buFont typeface="Wingdings" pitchFamily="2" charset="2"/>
              <a:buChar char="ü"/>
              <a:defRPr/>
            </a:pPr>
            <a:r>
              <a:rPr lang="en-US" altLang="ko-KR" sz="1200" dirty="0">
                <a:latin typeface="+mj-ea"/>
                <a:ea typeface="+mj-ea"/>
                <a:cs typeface="Arial" pitchFamily="34" charset="0"/>
              </a:rPr>
              <a:t>Scatter plot </a:t>
            </a:r>
            <a:br>
              <a:rPr lang="en-US" altLang="ko-KR" sz="1200" dirty="0">
                <a:latin typeface="+mj-ea"/>
                <a:ea typeface="+mj-ea"/>
                <a:cs typeface="Arial" pitchFamily="34" charset="0"/>
              </a:rPr>
            </a:br>
            <a:r>
              <a:rPr lang="en-US" altLang="ko-KR" sz="1200" dirty="0">
                <a:latin typeface="+mj-ea"/>
                <a:ea typeface="+mj-ea"/>
                <a:cs typeface="Arial" pitchFamily="34" charset="0"/>
              </a:rPr>
              <a:t>using ocean/desert/WC/DCC</a:t>
            </a:r>
          </a:p>
        </p:txBody>
      </p:sp>
      <p:sp>
        <p:nvSpPr>
          <p:cNvPr id="35" name="직사각형 34"/>
          <p:cNvSpPr/>
          <p:nvPr/>
        </p:nvSpPr>
        <p:spPr>
          <a:xfrm>
            <a:off x="5981898" y="4656841"/>
            <a:ext cx="2781102" cy="276999"/>
          </a:xfrm>
          <a:prstGeom prst="rect">
            <a:avLst/>
          </a:prstGeom>
        </p:spPr>
        <p:txBody>
          <a:bodyPr wrap="square">
            <a:spAutoFit/>
          </a:bodyPr>
          <a:lstStyle/>
          <a:p>
            <a:pPr marL="342900" indent="-342900" eaLnBrk="0" fontAlgn="auto" latinLnBrk="1" hangingPunct="0">
              <a:spcBef>
                <a:spcPct val="20000"/>
              </a:spcBef>
              <a:spcAft>
                <a:spcPts val="0"/>
              </a:spcAft>
              <a:buFont typeface="Wingdings" pitchFamily="2" charset="2"/>
              <a:buChar char="ü"/>
              <a:defRPr/>
            </a:pPr>
            <a:r>
              <a:rPr lang="en-US" altLang="ko-KR" sz="1200" dirty="0">
                <a:solidFill>
                  <a:prstClr val="black"/>
                </a:solidFill>
                <a:latin typeface="+mj-ea"/>
                <a:ea typeface="+mj-ea"/>
              </a:rPr>
              <a:t>Results of Moon and DCC (RTM)</a:t>
            </a:r>
          </a:p>
        </p:txBody>
      </p:sp>
      <p:sp>
        <p:nvSpPr>
          <p:cNvPr id="36" name="TextBox 35"/>
          <p:cNvSpPr txBox="1"/>
          <p:nvPr/>
        </p:nvSpPr>
        <p:spPr>
          <a:xfrm>
            <a:off x="35496" y="1487786"/>
            <a:ext cx="3184753" cy="4524315"/>
          </a:xfrm>
          <a:prstGeom prst="rect">
            <a:avLst/>
          </a:prstGeom>
          <a:solidFill>
            <a:schemeClr val="accent5">
              <a:lumMod val="20000"/>
              <a:lumOff val="80000"/>
            </a:schemeClr>
          </a:solidFill>
        </p:spPr>
        <p:txBody>
          <a:bodyPr wrap="square" rtlCol="0">
            <a:spAutoFit/>
          </a:bodyPr>
          <a:lstStyle/>
          <a:p>
            <a:pPr marL="285750" indent="-285750" algn="just">
              <a:buFont typeface="Arial" pitchFamily="34" charset="0"/>
              <a:buChar char="•"/>
            </a:pPr>
            <a:endParaRPr lang="en-US" altLang="ko-KR" sz="1600" spc="-50" dirty="0">
              <a:latin typeface="+mj-ea"/>
              <a:ea typeface="+mj-ea"/>
              <a:cs typeface="Arial" pitchFamily="34" charset="0"/>
            </a:endParaRPr>
          </a:p>
          <a:p>
            <a:pPr marL="285750" indent="-285750" algn="just">
              <a:buFont typeface="Arial" pitchFamily="34" charset="0"/>
              <a:buChar char="•"/>
            </a:pPr>
            <a:r>
              <a:rPr lang="en-US" altLang="ko-KR" sz="1600" spc="-50" dirty="0">
                <a:latin typeface="+mj-ea"/>
                <a:ea typeface="+mj-ea"/>
                <a:cs typeface="Arial" pitchFamily="34" charset="0"/>
              </a:rPr>
              <a:t>COMS/MI has been monitored </a:t>
            </a:r>
            <a:r>
              <a:rPr lang="en-US" altLang="ko-KR" sz="1600" dirty="0">
                <a:latin typeface="+mj-ea"/>
                <a:ea typeface="+mj-ea"/>
                <a:cs typeface="Arial" pitchFamily="34" charset="0"/>
              </a:rPr>
              <a:t>following GSICS</a:t>
            </a:r>
          </a:p>
          <a:p>
            <a:pPr algn="just"/>
            <a:endParaRPr lang="en-US" altLang="ko-KR" sz="1600" dirty="0">
              <a:latin typeface="+mj-ea"/>
              <a:ea typeface="+mj-ea"/>
              <a:cs typeface="Arial" pitchFamily="34" charset="0"/>
            </a:endParaRPr>
          </a:p>
          <a:p>
            <a:pPr marL="285750" indent="-285750" algn="just">
              <a:buFont typeface="Arial" pitchFamily="34" charset="0"/>
              <a:buChar char="•"/>
            </a:pPr>
            <a:r>
              <a:rPr lang="en-US" altLang="ko-KR" sz="1600" b="1" u="sng" dirty="0">
                <a:latin typeface="+mj-ea"/>
                <a:ea typeface="+mj-ea"/>
                <a:cs typeface="Arial" pitchFamily="34" charset="0"/>
              </a:rPr>
              <a:t>IR channel : </a:t>
            </a:r>
          </a:p>
          <a:p>
            <a:pPr marL="358775" lvl="1" indent="0" algn="just"/>
            <a:r>
              <a:rPr lang="en-US" altLang="ko-KR" sz="1600" spc="-60" dirty="0">
                <a:latin typeface="+mj-ea"/>
                <a:ea typeface="+mj-ea"/>
                <a:cs typeface="Arial" pitchFamily="34" charset="0"/>
              </a:rPr>
              <a:t>use four well-calibrated hyper-spectral</a:t>
            </a:r>
            <a:r>
              <a:rPr lang="en-US" altLang="ko-KR" sz="1600" dirty="0">
                <a:latin typeface="+mj-ea"/>
                <a:ea typeface="+mj-ea"/>
                <a:cs typeface="Arial" pitchFamily="34" charset="0"/>
              </a:rPr>
              <a:t> instruments on LEO satellites(</a:t>
            </a:r>
            <a:r>
              <a:rPr lang="en-US" altLang="ko-KR" sz="1600" dirty="0" err="1">
                <a:latin typeface="+mj-ea"/>
                <a:ea typeface="+mj-ea"/>
                <a:cs typeface="Arial" pitchFamily="34" charset="0"/>
              </a:rPr>
              <a:t>MetOp</a:t>
            </a:r>
            <a:r>
              <a:rPr lang="en-US" altLang="ko-KR" sz="1600" dirty="0">
                <a:latin typeface="+mj-ea"/>
                <a:ea typeface="+mj-ea"/>
                <a:cs typeface="Arial" pitchFamily="34" charset="0"/>
              </a:rPr>
              <a:t>-A,B/IASI, Aqua/AIRS, and SNPP/CrIS) </a:t>
            </a:r>
          </a:p>
          <a:p>
            <a:pPr algn="just"/>
            <a:endParaRPr lang="en-US" altLang="ko-KR" sz="1600" dirty="0">
              <a:latin typeface="+mj-ea"/>
              <a:ea typeface="+mj-ea"/>
              <a:cs typeface="Arial" pitchFamily="34" charset="0"/>
            </a:endParaRPr>
          </a:p>
          <a:p>
            <a:pPr marL="285750" indent="-285750" algn="just">
              <a:buFont typeface="Arial" pitchFamily="34" charset="0"/>
              <a:buChar char="•"/>
            </a:pPr>
            <a:r>
              <a:rPr lang="en-US" altLang="ko-KR" sz="1600" b="1" u="sng" dirty="0">
                <a:latin typeface="+mj-ea"/>
                <a:ea typeface="+mj-ea"/>
                <a:cs typeface="Arial" pitchFamily="34" charset="0"/>
              </a:rPr>
              <a:t>Visible channel:</a:t>
            </a:r>
          </a:p>
          <a:p>
            <a:pPr marL="358775" lvl="1" indent="0" algn="just"/>
            <a:r>
              <a:rPr lang="en-US" altLang="ko-KR" sz="1600" spc="-30" dirty="0">
                <a:latin typeface="+mj-ea"/>
                <a:ea typeface="+mj-ea"/>
                <a:cs typeface="Arial" pitchFamily="34" charset="0"/>
              </a:rPr>
              <a:t>installed vicarious calibration </a:t>
            </a:r>
            <a:r>
              <a:rPr lang="en-US" altLang="ko-KR" sz="1600" spc="-90" dirty="0">
                <a:latin typeface="+mj-ea"/>
                <a:ea typeface="+mj-ea"/>
                <a:cs typeface="Arial" pitchFamily="34" charset="0"/>
              </a:rPr>
              <a:t>system for visible channel using</a:t>
            </a:r>
            <a:r>
              <a:rPr lang="en-US" altLang="ko-KR" sz="1600" dirty="0">
                <a:latin typeface="+mj-ea"/>
                <a:ea typeface="+mj-ea"/>
                <a:cs typeface="Arial" pitchFamily="34" charset="0"/>
              </a:rPr>
              <a:t> </a:t>
            </a:r>
            <a:r>
              <a:rPr lang="en-US" altLang="ko-KR" sz="1600" spc="-90" dirty="0">
                <a:latin typeface="+mj-ea"/>
                <a:ea typeface="+mj-ea"/>
                <a:cs typeface="Arial" pitchFamily="34" charset="0"/>
              </a:rPr>
              <a:t>5targets.(Ocean, Desert, Water</a:t>
            </a:r>
            <a:r>
              <a:rPr lang="en-US" altLang="ko-KR" sz="1600" dirty="0">
                <a:latin typeface="+mj-ea"/>
                <a:ea typeface="+mj-ea"/>
                <a:cs typeface="Arial" pitchFamily="34" charset="0"/>
              </a:rPr>
              <a:t> Cloud, DCC, and Moon)</a:t>
            </a:r>
          </a:p>
          <a:p>
            <a:pPr algn="just"/>
            <a:endParaRPr lang="en-US" altLang="ko-KR" sz="1600" b="1" u="sng" dirty="0">
              <a:latin typeface="+mj-ea"/>
              <a:ea typeface="+mj-ea"/>
              <a:cs typeface="Arial" pitchFamily="34" charset="0"/>
            </a:endParaRPr>
          </a:p>
          <a:p>
            <a:pPr marL="285750" indent="-285750" algn="just">
              <a:buFont typeface="Arial" pitchFamily="34" charset="0"/>
              <a:buChar char="•"/>
            </a:pPr>
            <a:r>
              <a:rPr lang="en-US" altLang="ko-KR" sz="1600" b="1" u="sng" dirty="0">
                <a:latin typeface="+mj-ea"/>
                <a:ea typeface="+mj-ea"/>
                <a:cs typeface="Arial" pitchFamily="34" charset="0"/>
              </a:rPr>
              <a:t>Long-term monitoring</a:t>
            </a:r>
          </a:p>
          <a:p>
            <a:pPr algn="just"/>
            <a:endParaRPr lang="ko-KR" altLang="en-US" sz="1600" b="1" u="sng" dirty="0">
              <a:latin typeface="+mj-ea"/>
              <a:ea typeface="+mj-ea"/>
              <a:cs typeface="Arial" pitchFamily="34" charset="0"/>
            </a:endParaRPr>
          </a:p>
        </p:txBody>
      </p:sp>
      <p:sp>
        <p:nvSpPr>
          <p:cNvPr id="37" name="TextBox 36"/>
          <p:cNvSpPr txBox="1"/>
          <p:nvPr/>
        </p:nvSpPr>
        <p:spPr>
          <a:xfrm>
            <a:off x="6143691" y="6569153"/>
            <a:ext cx="2647817" cy="307777"/>
          </a:xfrm>
          <a:prstGeom prst="rect">
            <a:avLst/>
          </a:prstGeom>
          <a:noFill/>
        </p:spPr>
        <p:txBody>
          <a:bodyPr wrap="square" rtlCol="0">
            <a:spAutoFit/>
          </a:bodyPr>
          <a:lstStyle/>
          <a:p>
            <a:pPr algn="ctr"/>
            <a:r>
              <a:rPr lang="en-US" altLang="ko-KR" sz="1400" b="1" dirty="0">
                <a:solidFill>
                  <a:srgbClr val="FF0000"/>
                </a:solidFill>
                <a:latin typeface="+mj-ea"/>
                <a:ea typeface="+mj-ea"/>
              </a:rPr>
              <a:t>Potential linkage with WGCV</a:t>
            </a:r>
          </a:p>
        </p:txBody>
      </p:sp>
    </p:spTree>
    <p:extLst>
      <p:ext uri="{BB962C8B-B14F-4D97-AF65-F5344CB8AC3E}">
        <p14:creationId xmlns:p14="http://schemas.microsoft.com/office/powerpoint/2010/main" val="362913676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19</a:t>
            </a:fld>
            <a:endParaRPr lang="uk-UA" dirty="0"/>
          </a:p>
        </p:txBody>
      </p:sp>
      <p:sp>
        <p:nvSpPr>
          <p:cNvPr id="4" name="내용 개체 틀 3"/>
          <p:cNvSpPr>
            <a:spLocks noGrp="1"/>
          </p:cNvSpPr>
          <p:nvPr>
            <p:ph sz="quarter" idx="11"/>
          </p:nvPr>
        </p:nvSpPr>
        <p:spPr/>
        <p:txBody>
          <a:bodyPr/>
          <a:lstStyle/>
          <a:p>
            <a:endParaRPr lang="ko-KR" altLang="en-US" dirty="0"/>
          </a:p>
        </p:txBody>
      </p:sp>
      <p:sp>
        <p:nvSpPr>
          <p:cNvPr id="5" name="직사각형 4"/>
          <p:cNvSpPr/>
          <p:nvPr/>
        </p:nvSpPr>
        <p:spPr>
          <a:xfrm>
            <a:off x="0" y="1143000"/>
            <a:ext cx="9154886" cy="5762625"/>
          </a:xfrm>
          <a:prstGeom prst="rect">
            <a:avLst/>
          </a:prstGeom>
          <a:blipFill>
            <a:blip r:embed="rId3"/>
            <a:srcRect/>
            <a:stretch>
              <a:fillRect t="-198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4"/>
          <p:cNvSpPr>
            <a:spLocks/>
          </p:cNvSpPr>
          <p:nvPr/>
        </p:nvSpPr>
        <p:spPr bwMode="auto">
          <a:xfrm>
            <a:off x="-14437" y="2276872"/>
            <a:ext cx="9196536" cy="1656184"/>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96012" tIns="96012" rIns="96012" bIns="96012" anchor="ctr"/>
          <a:lstStyle/>
          <a:p>
            <a:pPr algn="ctr" latinLnBrk="0">
              <a:lnSpc>
                <a:spcPct val="140000"/>
              </a:lnSpc>
              <a:defRPr/>
            </a:pPr>
            <a:r>
              <a:rPr lang="en-US" altLang="ko-KR" sz="4800" b="1" spc="-40"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ea typeface="+mj-ea"/>
                <a:cs typeface="Arial" pitchFamily="34" charset="0"/>
                <a:sym typeface="AuctionGothic Medium" charset="0"/>
              </a:rPr>
              <a:t>Expansion of </a:t>
            </a:r>
          </a:p>
          <a:p>
            <a:pPr algn="ctr" latinLnBrk="0">
              <a:lnSpc>
                <a:spcPct val="140000"/>
              </a:lnSpc>
              <a:defRPr/>
            </a:pPr>
            <a:r>
              <a:rPr lang="en-US" altLang="ko-KR" sz="4800" b="1" spc="-40"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ea typeface="+mj-ea"/>
                <a:cs typeface="Arial" pitchFamily="34" charset="0"/>
                <a:sym typeface="AuctionGothic Medium" charset="0"/>
              </a:rPr>
              <a:t>Earth Observation:</a:t>
            </a:r>
          </a:p>
          <a:p>
            <a:pPr algn="ctr" latinLnBrk="0">
              <a:lnSpc>
                <a:spcPct val="140000"/>
              </a:lnSpc>
              <a:defRPr/>
            </a:pPr>
            <a:r>
              <a:rPr lang="en-US" altLang="ko-KR" sz="48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ea typeface="+mj-ea"/>
                <a:cs typeface="Arial" pitchFamily="34" charset="0"/>
                <a:sym typeface="AuctionGothic Medium" charset="0"/>
              </a:rPr>
              <a:t>LEO program</a:t>
            </a:r>
          </a:p>
        </p:txBody>
      </p:sp>
    </p:spTree>
    <p:extLst>
      <p:ext uri="{BB962C8B-B14F-4D97-AF65-F5344CB8AC3E}">
        <p14:creationId xmlns:p14="http://schemas.microsoft.com/office/powerpoint/2010/main" val="354303755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2</a:t>
            </a:fld>
            <a:endParaRPr lang="uk-UA" dirty="0"/>
          </a:p>
        </p:txBody>
      </p:sp>
      <p:sp>
        <p:nvSpPr>
          <p:cNvPr id="4" name="내용 개체 틀 3"/>
          <p:cNvSpPr>
            <a:spLocks noGrp="1"/>
          </p:cNvSpPr>
          <p:nvPr>
            <p:ph sz="quarter" idx="11"/>
          </p:nvPr>
        </p:nvSpPr>
        <p:spPr/>
        <p:txBody>
          <a:bodyPr/>
          <a:lstStyle/>
          <a:p>
            <a:r>
              <a:rPr lang="en-US" altLang="ko-KR" sz="2800" b="1" dirty="0"/>
              <a:t>KMA Organization</a:t>
            </a:r>
            <a:endParaRPr lang="ko-KR" altLang="en-US" sz="2800" b="1" dirty="0"/>
          </a:p>
        </p:txBody>
      </p:sp>
      <p:grpSp>
        <p:nvGrpSpPr>
          <p:cNvPr id="5" name="그룹 4"/>
          <p:cNvGrpSpPr/>
          <p:nvPr/>
        </p:nvGrpSpPr>
        <p:grpSpPr>
          <a:xfrm>
            <a:off x="120775" y="1276922"/>
            <a:ext cx="8699696" cy="4971478"/>
            <a:chOff x="120775" y="1196752"/>
            <a:chExt cx="8699696" cy="4971478"/>
          </a:xfrm>
        </p:grpSpPr>
        <p:sp>
          <p:nvSpPr>
            <p:cNvPr id="6" name="Line 53"/>
            <p:cNvSpPr>
              <a:spLocks noChangeShapeType="1"/>
            </p:cNvSpPr>
            <p:nvPr/>
          </p:nvSpPr>
          <p:spPr bwMode="auto">
            <a:xfrm flipH="1">
              <a:off x="5047481" y="3573240"/>
              <a:ext cx="431800" cy="0"/>
            </a:xfrm>
            <a:prstGeom prst="line">
              <a:avLst/>
            </a:prstGeom>
            <a:noFill/>
            <a:ln w="19050">
              <a:solidFill>
                <a:schemeClr val="tx1"/>
              </a:solidFill>
              <a:round/>
              <a:headEnd/>
              <a:tailEnd/>
            </a:ln>
          </p:spPr>
          <p:txBody>
            <a:bodyPr wrap="none" anchor="ctr"/>
            <a:lstStyle/>
            <a:p>
              <a:pPr algn="ctr"/>
              <a:endParaRPr lang="ko-KR" altLang="en-US" dirty="0">
                <a:latin typeface="+mj-ea"/>
                <a:ea typeface="+mj-ea"/>
              </a:endParaRPr>
            </a:p>
          </p:txBody>
        </p:sp>
        <p:sp>
          <p:nvSpPr>
            <p:cNvPr id="7" name="Line 2"/>
            <p:cNvSpPr>
              <a:spLocks noChangeShapeType="1"/>
            </p:cNvSpPr>
            <p:nvPr/>
          </p:nvSpPr>
          <p:spPr bwMode="auto">
            <a:xfrm>
              <a:off x="5481762" y="3574827"/>
              <a:ext cx="1588" cy="690563"/>
            </a:xfrm>
            <a:prstGeom prst="line">
              <a:avLst/>
            </a:prstGeom>
            <a:noFill/>
            <a:ln w="19050">
              <a:solidFill>
                <a:schemeClr val="tx1"/>
              </a:solidFill>
              <a:round/>
              <a:headEnd/>
              <a:tailEnd/>
            </a:ln>
          </p:spPr>
          <p:txBody>
            <a:bodyPr wrap="none" anchor="ctr"/>
            <a:lstStyle/>
            <a:p>
              <a:pPr algn="ctr"/>
              <a:endParaRPr lang="ko-KR" altLang="en-US" dirty="0">
                <a:latin typeface="+mj-ea"/>
                <a:ea typeface="+mj-ea"/>
              </a:endParaRPr>
            </a:p>
          </p:txBody>
        </p:sp>
        <p:sp>
          <p:nvSpPr>
            <p:cNvPr id="8" name="Line 3"/>
            <p:cNvSpPr>
              <a:spLocks noChangeShapeType="1"/>
            </p:cNvSpPr>
            <p:nvPr/>
          </p:nvSpPr>
          <p:spPr bwMode="auto">
            <a:xfrm>
              <a:off x="3365625" y="3036665"/>
              <a:ext cx="0" cy="360362"/>
            </a:xfrm>
            <a:prstGeom prst="line">
              <a:avLst/>
            </a:prstGeom>
            <a:noFill/>
            <a:ln w="19050">
              <a:solidFill>
                <a:schemeClr val="tx1"/>
              </a:solidFill>
              <a:round/>
              <a:headEnd/>
              <a:tailEnd/>
            </a:ln>
          </p:spPr>
          <p:txBody>
            <a:bodyPr wrap="none" anchor="ctr"/>
            <a:lstStyle/>
            <a:p>
              <a:pPr algn="ctr"/>
              <a:endParaRPr lang="ko-KR" altLang="en-US" dirty="0">
                <a:latin typeface="+mj-ea"/>
                <a:ea typeface="+mj-ea"/>
              </a:endParaRPr>
            </a:p>
          </p:txBody>
        </p:sp>
        <p:sp>
          <p:nvSpPr>
            <p:cNvPr id="9" name="Line 4"/>
            <p:cNvSpPr>
              <a:spLocks noChangeShapeType="1"/>
            </p:cNvSpPr>
            <p:nvPr/>
          </p:nvSpPr>
          <p:spPr bwMode="auto">
            <a:xfrm>
              <a:off x="6250112" y="3038252"/>
              <a:ext cx="0" cy="360363"/>
            </a:xfrm>
            <a:prstGeom prst="line">
              <a:avLst/>
            </a:prstGeom>
            <a:noFill/>
            <a:ln w="19050">
              <a:solidFill>
                <a:schemeClr val="tx1"/>
              </a:solidFill>
              <a:round/>
              <a:headEnd/>
              <a:tailEnd/>
            </a:ln>
          </p:spPr>
          <p:txBody>
            <a:bodyPr wrap="none" anchor="ctr"/>
            <a:lstStyle/>
            <a:p>
              <a:pPr algn="ctr"/>
              <a:endParaRPr lang="ko-KR" altLang="en-US" dirty="0">
                <a:latin typeface="+mj-ea"/>
                <a:ea typeface="+mj-ea"/>
              </a:endParaRPr>
            </a:p>
          </p:txBody>
        </p:sp>
        <p:sp>
          <p:nvSpPr>
            <p:cNvPr id="10" name="Line 5"/>
            <p:cNvSpPr>
              <a:spLocks noChangeShapeType="1"/>
            </p:cNvSpPr>
            <p:nvPr/>
          </p:nvSpPr>
          <p:spPr bwMode="auto">
            <a:xfrm>
              <a:off x="7858250" y="3038252"/>
              <a:ext cx="0" cy="360363"/>
            </a:xfrm>
            <a:prstGeom prst="line">
              <a:avLst/>
            </a:prstGeom>
            <a:noFill/>
            <a:ln w="19050">
              <a:solidFill>
                <a:schemeClr val="tx1"/>
              </a:solidFill>
              <a:round/>
              <a:headEnd/>
              <a:tailEnd/>
            </a:ln>
          </p:spPr>
          <p:txBody>
            <a:bodyPr wrap="none" anchor="ctr"/>
            <a:lstStyle/>
            <a:p>
              <a:pPr algn="ctr"/>
              <a:endParaRPr lang="ko-KR" altLang="en-US" dirty="0">
                <a:latin typeface="+mj-ea"/>
                <a:ea typeface="+mj-ea"/>
              </a:endParaRPr>
            </a:p>
          </p:txBody>
        </p:sp>
        <p:sp>
          <p:nvSpPr>
            <p:cNvPr id="11" name="Line 6"/>
            <p:cNvSpPr>
              <a:spLocks noChangeShapeType="1"/>
            </p:cNvSpPr>
            <p:nvPr/>
          </p:nvSpPr>
          <p:spPr bwMode="auto">
            <a:xfrm>
              <a:off x="828800" y="3035077"/>
              <a:ext cx="0" cy="1079500"/>
            </a:xfrm>
            <a:prstGeom prst="line">
              <a:avLst/>
            </a:prstGeom>
            <a:noFill/>
            <a:ln w="19050">
              <a:solidFill>
                <a:schemeClr val="tx1"/>
              </a:solidFill>
              <a:round/>
              <a:headEnd/>
              <a:tailEnd/>
            </a:ln>
          </p:spPr>
          <p:txBody>
            <a:bodyPr wrap="none" anchor="ctr"/>
            <a:lstStyle/>
            <a:p>
              <a:pPr algn="ctr"/>
              <a:endParaRPr lang="ko-KR" altLang="en-US" dirty="0">
                <a:latin typeface="+mj-ea"/>
                <a:ea typeface="+mj-ea"/>
              </a:endParaRPr>
            </a:p>
          </p:txBody>
        </p:sp>
        <p:sp>
          <p:nvSpPr>
            <p:cNvPr id="12" name="Line 7"/>
            <p:cNvSpPr>
              <a:spLocks noChangeShapeType="1"/>
            </p:cNvSpPr>
            <p:nvPr/>
          </p:nvSpPr>
          <p:spPr bwMode="auto">
            <a:xfrm>
              <a:off x="1740025" y="3036665"/>
              <a:ext cx="0" cy="360362"/>
            </a:xfrm>
            <a:prstGeom prst="line">
              <a:avLst/>
            </a:prstGeom>
            <a:noFill/>
            <a:ln w="19050">
              <a:solidFill>
                <a:schemeClr val="tx1"/>
              </a:solidFill>
              <a:round/>
              <a:headEnd/>
              <a:tailEnd/>
            </a:ln>
          </p:spPr>
          <p:txBody>
            <a:bodyPr wrap="none" anchor="ctr"/>
            <a:lstStyle/>
            <a:p>
              <a:pPr algn="ctr"/>
              <a:endParaRPr lang="ko-KR" altLang="en-US" dirty="0">
                <a:latin typeface="+mj-ea"/>
                <a:ea typeface="+mj-ea"/>
              </a:endParaRPr>
            </a:p>
          </p:txBody>
        </p:sp>
        <p:sp>
          <p:nvSpPr>
            <p:cNvPr id="13" name="Line 8"/>
            <p:cNvSpPr>
              <a:spLocks noChangeShapeType="1"/>
            </p:cNvSpPr>
            <p:nvPr/>
          </p:nvSpPr>
          <p:spPr bwMode="auto">
            <a:xfrm>
              <a:off x="8782174" y="2923952"/>
              <a:ext cx="38297" cy="1873200"/>
            </a:xfrm>
            <a:prstGeom prst="line">
              <a:avLst/>
            </a:prstGeom>
            <a:noFill/>
            <a:ln w="19050" cap="rnd">
              <a:solidFill>
                <a:schemeClr val="tx1"/>
              </a:solidFill>
              <a:prstDash val="sysDot"/>
              <a:round/>
              <a:headEnd/>
              <a:tailEnd/>
            </a:ln>
          </p:spPr>
          <p:txBody>
            <a:bodyPr wrap="none" anchor="ctr"/>
            <a:lstStyle/>
            <a:p>
              <a:pPr algn="ctr"/>
              <a:endParaRPr lang="ko-KR" altLang="en-US" dirty="0">
                <a:latin typeface="+mj-ea"/>
                <a:ea typeface="+mj-ea"/>
              </a:endParaRPr>
            </a:p>
          </p:txBody>
        </p:sp>
        <p:sp>
          <p:nvSpPr>
            <p:cNvPr id="14" name="Line 9"/>
            <p:cNvSpPr>
              <a:spLocks noChangeShapeType="1"/>
            </p:cNvSpPr>
            <p:nvPr/>
          </p:nvSpPr>
          <p:spPr bwMode="auto">
            <a:xfrm>
              <a:off x="971675" y="4797152"/>
              <a:ext cx="7848600" cy="0"/>
            </a:xfrm>
            <a:prstGeom prst="line">
              <a:avLst/>
            </a:prstGeom>
            <a:noFill/>
            <a:ln w="19050" cap="rnd">
              <a:solidFill>
                <a:schemeClr val="tx1"/>
              </a:solidFill>
              <a:prstDash val="sysDot"/>
              <a:round/>
              <a:headEnd/>
              <a:tailEnd/>
            </a:ln>
          </p:spPr>
          <p:txBody>
            <a:bodyPr wrap="none" anchor="ctr"/>
            <a:lstStyle/>
            <a:p>
              <a:pPr algn="ctr"/>
              <a:endParaRPr lang="ko-KR" altLang="en-US" dirty="0">
                <a:latin typeface="+mj-ea"/>
                <a:ea typeface="+mj-ea"/>
              </a:endParaRPr>
            </a:p>
          </p:txBody>
        </p:sp>
        <p:sp>
          <p:nvSpPr>
            <p:cNvPr id="15" name="Line 10"/>
            <p:cNvSpPr>
              <a:spLocks noChangeShapeType="1"/>
            </p:cNvSpPr>
            <p:nvPr/>
          </p:nvSpPr>
          <p:spPr bwMode="auto">
            <a:xfrm>
              <a:off x="6516812" y="4833664"/>
              <a:ext cx="0" cy="231775"/>
            </a:xfrm>
            <a:prstGeom prst="line">
              <a:avLst/>
            </a:prstGeom>
            <a:noFill/>
            <a:ln w="19050" cap="rnd">
              <a:solidFill>
                <a:schemeClr val="tx1"/>
              </a:solidFill>
              <a:prstDash val="sysDot"/>
              <a:round/>
              <a:headEnd/>
              <a:tailEnd/>
            </a:ln>
          </p:spPr>
          <p:txBody>
            <a:bodyPr wrap="none" anchor="ctr"/>
            <a:lstStyle/>
            <a:p>
              <a:pPr algn="ctr"/>
              <a:endParaRPr lang="ko-KR" altLang="en-US" dirty="0">
                <a:latin typeface="+mj-ea"/>
                <a:ea typeface="+mj-ea"/>
              </a:endParaRPr>
            </a:p>
          </p:txBody>
        </p:sp>
        <p:sp>
          <p:nvSpPr>
            <p:cNvPr id="16" name="Line 13"/>
            <p:cNvSpPr>
              <a:spLocks noChangeShapeType="1"/>
            </p:cNvSpPr>
            <p:nvPr/>
          </p:nvSpPr>
          <p:spPr bwMode="auto">
            <a:xfrm>
              <a:off x="4716016" y="1537767"/>
              <a:ext cx="571" cy="1500485"/>
            </a:xfrm>
            <a:prstGeom prst="line">
              <a:avLst/>
            </a:prstGeom>
            <a:noFill/>
            <a:ln w="19050">
              <a:solidFill>
                <a:schemeClr val="tx1"/>
              </a:solidFill>
              <a:round/>
              <a:headEnd/>
              <a:tailEnd/>
            </a:ln>
          </p:spPr>
          <p:txBody>
            <a:bodyPr wrap="none" anchor="ctr"/>
            <a:lstStyle/>
            <a:p>
              <a:pPr algn="ctr"/>
              <a:endParaRPr lang="ko-KR" altLang="en-US" dirty="0">
                <a:latin typeface="+mj-ea"/>
                <a:ea typeface="+mj-ea"/>
              </a:endParaRPr>
            </a:p>
          </p:txBody>
        </p:sp>
        <p:sp>
          <p:nvSpPr>
            <p:cNvPr id="17" name="Rectangle 15"/>
            <p:cNvSpPr>
              <a:spLocks noChangeArrowheads="1"/>
            </p:cNvSpPr>
            <p:nvPr/>
          </p:nvSpPr>
          <p:spPr bwMode="auto">
            <a:xfrm>
              <a:off x="3421187" y="1196752"/>
              <a:ext cx="2592266" cy="431800"/>
            </a:xfrm>
            <a:prstGeom prst="rect">
              <a:avLst/>
            </a:prstGeom>
            <a:solidFill>
              <a:schemeClr val="tx2">
                <a:lumMod val="60000"/>
                <a:lumOff val="40000"/>
              </a:schemeClr>
            </a:solidFill>
            <a:ln w="3175">
              <a:solidFill>
                <a:schemeClr val="tx1"/>
              </a:solidFill>
              <a:miter lim="800000"/>
              <a:headEnd/>
              <a:tailEnd/>
            </a:ln>
          </p:spPr>
          <p:txBody>
            <a:bodyPr wrap="none" tIns="0" bIns="0" anchor="ctr"/>
            <a:lstStyle/>
            <a:p>
              <a:pPr algn="ctr" eaLnBrk="1" latinLnBrk="1" hangingPunct="1">
                <a:lnSpc>
                  <a:spcPct val="80000"/>
                </a:lnSpc>
                <a:defRPr/>
              </a:pPr>
              <a:r>
                <a:rPr kumimoji="1" lang="en-US" altLang="ko-KR" sz="2200" b="1" dirty="0">
                  <a:solidFill>
                    <a:srgbClr val="FFFFFF"/>
                  </a:solidFill>
                  <a:effectLst>
                    <a:outerShdw blurRad="38100" dist="38100" dir="2700000" algn="tl">
                      <a:srgbClr val="000000"/>
                    </a:outerShdw>
                  </a:effectLst>
                  <a:latin typeface="+mj-ea"/>
                  <a:ea typeface="+mj-ea"/>
                  <a:cs typeface="Arial" pitchFamily="34" charset="0"/>
                </a:rPr>
                <a:t>Administrator</a:t>
              </a:r>
            </a:p>
          </p:txBody>
        </p:sp>
        <p:sp>
          <p:nvSpPr>
            <p:cNvPr id="18" name="Rectangle 16"/>
            <p:cNvSpPr>
              <a:spLocks noChangeArrowheads="1"/>
            </p:cNvSpPr>
            <p:nvPr/>
          </p:nvSpPr>
          <p:spPr bwMode="auto">
            <a:xfrm>
              <a:off x="3636600" y="2096865"/>
              <a:ext cx="2159977" cy="323850"/>
            </a:xfrm>
            <a:prstGeom prst="rect">
              <a:avLst/>
            </a:prstGeom>
            <a:solidFill>
              <a:schemeClr val="accent6">
                <a:lumMod val="40000"/>
                <a:lumOff val="60000"/>
              </a:schemeClr>
            </a:solidFill>
            <a:ln w="3175">
              <a:solidFill>
                <a:schemeClr val="tx1"/>
              </a:solidFill>
              <a:miter lim="800000"/>
              <a:headEnd/>
              <a:tailEnd/>
            </a:ln>
          </p:spPr>
          <p:txBody>
            <a:bodyPr wrap="none" tIns="0" bIns="0" anchor="ctr"/>
            <a:lstStyle/>
            <a:p>
              <a:pPr algn="ctr" eaLnBrk="1" latinLnBrk="1" hangingPunct="1">
                <a:lnSpc>
                  <a:spcPct val="80000"/>
                </a:lnSpc>
                <a:defRPr/>
              </a:pPr>
              <a:r>
                <a:rPr kumimoji="1" lang="en-US" altLang="ko-KR" sz="1400" b="1" dirty="0">
                  <a:latin typeface="+mj-ea"/>
                  <a:ea typeface="+mj-ea"/>
                </a:rPr>
                <a:t>Deputy Administrator</a:t>
              </a:r>
            </a:p>
          </p:txBody>
        </p:sp>
        <p:sp>
          <p:nvSpPr>
            <p:cNvPr id="19" name="Text Box 17"/>
            <p:cNvSpPr txBox="1">
              <a:spLocks noChangeArrowheads="1"/>
            </p:cNvSpPr>
            <p:nvPr/>
          </p:nvSpPr>
          <p:spPr bwMode="auto">
            <a:xfrm>
              <a:off x="936750" y="3316682"/>
              <a:ext cx="1692275" cy="503590"/>
            </a:xfrm>
            <a:prstGeom prst="rect">
              <a:avLst/>
            </a:prstGeom>
            <a:solidFill>
              <a:schemeClr val="accent1"/>
            </a:solidFill>
            <a:ln w="3175" algn="ctr">
              <a:solidFill>
                <a:schemeClr val="tx1"/>
              </a:solidFill>
              <a:miter lim="800000"/>
              <a:headEnd/>
              <a:tailEnd/>
            </a:ln>
          </p:spPr>
          <p:txBody>
            <a:bodyPr lIns="0" tIns="36000" rIns="0" bIns="36000" anchor="ctr">
              <a:spAutoFit/>
            </a:bodyPr>
            <a:lstStyle/>
            <a:p>
              <a:pPr algn="ctr" eaLnBrk="1" fontAlgn="ctr" latinLnBrk="1" hangingPunct="1">
                <a:defRPr/>
              </a:pPr>
              <a:r>
                <a:rPr kumimoji="1" lang="en-US" altLang="ko-KR" sz="1400" b="1" dirty="0">
                  <a:solidFill>
                    <a:srgbClr val="000000"/>
                  </a:solidFill>
                  <a:latin typeface="+mj-ea"/>
                  <a:ea typeface="+mj-ea"/>
                </a:rPr>
                <a:t>Planning &amp; Coordination</a:t>
              </a:r>
            </a:p>
          </p:txBody>
        </p:sp>
        <p:sp>
          <p:nvSpPr>
            <p:cNvPr id="20" name="Text Box 18"/>
            <p:cNvSpPr txBox="1">
              <a:spLocks noChangeArrowheads="1"/>
            </p:cNvSpPr>
            <p:nvPr/>
          </p:nvSpPr>
          <p:spPr bwMode="auto">
            <a:xfrm>
              <a:off x="2841750" y="3308745"/>
              <a:ext cx="1044575" cy="503590"/>
            </a:xfrm>
            <a:prstGeom prst="rect">
              <a:avLst/>
            </a:prstGeom>
            <a:solidFill>
              <a:schemeClr val="accent1"/>
            </a:solidFill>
            <a:ln w="3175" algn="ctr">
              <a:solidFill>
                <a:schemeClr val="tx1"/>
              </a:solidFill>
              <a:miter lim="800000"/>
              <a:headEnd/>
              <a:tailEnd/>
            </a:ln>
          </p:spPr>
          <p:txBody>
            <a:bodyPr lIns="0" tIns="36000" rIns="0" bIns="36000" anchor="ctr">
              <a:spAutoFit/>
            </a:bodyPr>
            <a:lstStyle/>
            <a:p>
              <a:pPr algn="ctr" eaLnBrk="1" latinLnBrk="1" hangingPunct="1">
                <a:defRPr/>
              </a:pPr>
              <a:r>
                <a:rPr kumimoji="1" lang="en-US" altLang="ko-KR" sz="700" b="1" dirty="0">
                  <a:solidFill>
                    <a:srgbClr val="000000"/>
                  </a:solidFill>
                  <a:latin typeface="+mj-ea"/>
                  <a:ea typeface="+mj-ea"/>
                </a:rPr>
                <a:t/>
              </a:r>
              <a:br>
                <a:rPr kumimoji="1" lang="en-US" altLang="ko-KR" sz="700" b="1" dirty="0">
                  <a:solidFill>
                    <a:srgbClr val="000000"/>
                  </a:solidFill>
                  <a:latin typeface="+mj-ea"/>
                  <a:ea typeface="+mj-ea"/>
                </a:rPr>
              </a:br>
              <a:r>
                <a:rPr kumimoji="1" lang="en-US" altLang="ko-KR" sz="1400" b="1" dirty="0">
                  <a:solidFill>
                    <a:srgbClr val="000000"/>
                  </a:solidFill>
                  <a:latin typeface="+mj-ea"/>
                  <a:ea typeface="+mj-ea"/>
                </a:rPr>
                <a:t>Forecast</a:t>
              </a:r>
            </a:p>
            <a:p>
              <a:pPr algn="ctr" eaLnBrk="1" latinLnBrk="1" hangingPunct="1">
                <a:defRPr/>
              </a:pPr>
              <a:endParaRPr kumimoji="1" lang="en-US" altLang="ko-KR" sz="700" b="1" dirty="0">
                <a:solidFill>
                  <a:srgbClr val="000000"/>
                </a:solidFill>
                <a:latin typeface="+mj-ea"/>
                <a:ea typeface="+mj-ea"/>
              </a:endParaRPr>
            </a:p>
          </p:txBody>
        </p:sp>
        <p:sp>
          <p:nvSpPr>
            <p:cNvPr id="21" name="Text Box 19"/>
            <p:cNvSpPr txBox="1">
              <a:spLocks noChangeArrowheads="1"/>
            </p:cNvSpPr>
            <p:nvPr/>
          </p:nvSpPr>
          <p:spPr bwMode="auto">
            <a:xfrm>
              <a:off x="5546850" y="3307157"/>
              <a:ext cx="1401762" cy="503590"/>
            </a:xfrm>
            <a:prstGeom prst="rect">
              <a:avLst/>
            </a:prstGeom>
            <a:solidFill>
              <a:schemeClr val="accent1"/>
            </a:solidFill>
            <a:ln w="3175" algn="ctr">
              <a:solidFill>
                <a:schemeClr val="tx1"/>
              </a:solidFill>
              <a:miter lim="800000"/>
              <a:headEnd/>
              <a:tailEnd/>
            </a:ln>
          </p:spPr>
          <p:txBody>
            <a:bodyPr lIns="0" tIns="36000" rIns="0" bIns="36000" anchor="ctr">
              <a:spAutoFit/>
            </a:bodyPr>
            <a:lstStyle/>
            <a:p>
              <a:pPr algn="ctr" eaLnBrk="1" latinLnBrk="1" hangingPunct="1">
                <a:defRPr/>
              </a:pPr>
              <a:endParaRPr kumimoji="1" lang="en-US" altLang="ko-KR" sz="700" b="1" dirty="0">
                <a:solidFill>
                  <a:srgbClr val="000000"/>
                </a:solidFill>
                <a:latin typeface="+mj-ea"/>
                <a:ea typeface="+mj-ea"/>
              </a:endParaRPr>
            </a:p>
            <a:p>
              <a:pPr algn="ctr" eaLnBrk="1" latinLnBrk="1" hangingPunct="1">
                <a:defRPr/>
              </a:pPr>
              <a:r>
                <a:rPr kumimoji="1" lang="en-US" altLang="ko-KR" sz="1400" b="1" dirty="0">
                  <a:solidFill>
                    <a:srgbClr val="000000"/>
                  </a:solidFill>
                  <a:latin typeface="+mj-ea"/>
                  <a:ea typeface="+mj-ea"/>
                </a:rPr>
                <a:t>Climate Science</a:t>
              </a:r>
            </a:p>
            <a:p>
              <a:pPr algn="ctr" eaLnBrk="1" latinLnBrk="1" hangingPunct="1">
                <a:defRPr/>
              </a:pPr>
              <a:endParaRPr kumimoji="1" lang="en-US" altLang="ko-KR" sz="700" b="1" dirty="0">
                <a:solidFill>
                  <a:srgbClr val="000000"/>
                </a:solidFill>
                <a:latin typeface="+mj-ea"/>
                <a:ea typeface="+mj-ea"/>
              </a:endParaRPr>
            </a:p>
          </p:txBody>
        </p:sp>
        <p:sp>
          <p:nvSpPr>
            <p:cNvPr id="22" name="Text Box 20"/>
            <p:cNvSpPr txBox="1">
              <a:spLocks noChangeArrowheads="1"/>
            </p:cNvSpPr>
            <p:nvPr/>
          </p:nvSpPr>
          <p:spPr bwMode="auto">
            <a:xfrm>
              <a:off x="7066087" y="3313508"/>
              <a:ext cx="1611313" cy="503590"/>
            </a:xfrm>
            <a:prstGeom prst="rect">
              <a:avLst/>
            </a:prstGeom>
            <a:solidFill>
              <a:schemeClr val="accent1"/>
            </a:solidFill>
            <a:ln w="3175" algn="ctr">
              <a:solidFill>
                <a:schemeClr val="tx1"/>
              </a:solidFill>
              <a:miter lim="800000"/>
              <a:headEnd/>
              <a:tailEnd/>
            </a:ln>
          </p:spPr>
          <p:txBody>
            <a:bodyPr lIns="0" tIns="36000" rIns="0" bIns="36000" anchor="ctr">
              <a:spAutoFit/>
            </a:bodyPr>
            <a:lstStyle/>
            <a:p>
              <a:pPr algn="ctr" eaLnBrk="1" latinLnBrk="1" hangingPunct="1">
                <a:defRPr/>
              </a:pPr>
              <a:r>
                <a:rPr kumimoji="1" lang="en-US" altLang="ko-KR" sz="1400" b="1" dirty="0">
                  <a:solidFill>
                    <a:srgbClr val="000000"/>
                  </a:solidFill>
                  <a:latin typeface="+mj-ea"/>
                  <a:ea typeface="+mj-ea"/>
                </a:rPr>
                <a:t>Met. Service Promotion</a:t>
              </a:r>
            </a:p>
          </p:txBody>
        </p:sp>
        <p:sp>
          <p:nvSpPr>
            <p:cNvPr id="23" name="Text Box 21"/>
            <p:cNvSpPr txBox="1">
              <a:spLocks noChangeArrowheads="1"/>
            </p:cNvSpPr>
            <p:nvPr/>
          </p:nvSpPr>
          <p:spPr bwMode="auto">
            <a:xfrm>
              <a:off x="4519042" y="4117752"/>
              <a:ext cx="1944365" cy="274638"/>
            </a:xfrm>
            <a:prstGeom prst="rect">
              <a:avLst/>
            </a:prstGeom>
            <a:solidFill>
              <a:schemeClr val="accent1">
                <a:lumMod val="60000"/>
                <a:lumOff val="40000"/>
              </a:schemeClr>
            </a:solidFill>
            <a:ln w="3175" algn="ctr">
              <a:solidFill>
                <a:schemeClr val="tx1">
                  <a:lumMod val="50000"/>
                  <a:lumOff val="50000"/>
                </a:schemeClr>
              </a:solidFill>
              <a:miter lim="800000"/>
              <a:headEnd/>
              <a:tailEnd/>
            </a:ln>
          </p:spPr>
          <p:txBody>
            <a:bodyPr wrap="square" lIns="0" tIns="72000" rIns="0" bIns="72000" anchor="ctr">
              <a:spAutoFit/>
            </a:bodyPr>
            <a:lstStyle/>
            <a:p>
              <a:pPr marL="342900" indent="-342900" algn="ctr" eaLnBrk="1" latinLnBrk="1" hangingPunct="1">
                <a:lnSpc>
                  <a:spcPct val="70000"/>
                </a:lnSpc>
                <a:spcBef>
                  <a:spcPct val="50000"/>
                </a:spcBef>
                <a:defRPr/>
              </a:pPr>
              <a:r>
                <a:rPr kumimoji="1" lang="en-US" altLang="ko-KR" sz="1200" b="1" dirty="0">
                  <a:solidFill>
                    <a:srgbClr val="000000"/>
                  </a:solidFill>
                  <a:effectLst>
                    <a:outerShdw blurRad="38100" dist="38100" dir="2700000" algn="tl">
                      <a:srgbClr val="FFFFFF"/>
                    </a:outerShdw>
                  </a:effectLst>
                  <a:latin typeface="+mj-ea"/>
                  <a:ea typeface="+mj-ea"/>
                </a:rPr>
                <a:t>Earthquake &amp; Volcano</a:t>
              </a:r>
            </a:p>
          </p:txBody>
        </p:sp>
        <p:sp>
          <p:nvSpPr>
            <p:cNvPr id="24" name="Rectangle 22"/>
            <p:cNvSpPr>
              <a:spLocks noChangeArrowheads="1"/>
            </p:cNvSpPr>
            <p:nvPr/>
          </p:nvSpPr>
          <p:spPr bwMode="auto">
            <a:xfrm>
              <a:off x="2052762" y="5043338"/>
              <a:ext cx="1584325" cy="603349"/>
            </a:xfrm>
            <a:prstGeom prst="rect">
              <a:avLst/>
            </a:prstGeom>
            <a:solidFill>
              <a:schemeClr val="accent3">
                <a:lumMod val="75000"/>
              </a:schemeClr>
            </a:solidFill>
            <a:ln w="3175">
              <a:solidFill>
                <a:schemeClr val="tx1"/>
              </a:solidFill>
              <a:miter lim="800000"/>
              <a:headEnd/>
              <a:tailEnd/>
            </a:ln>
          </p:spPr>
          <p:txBody>
            <a:bodyPr wrap="none" lIns="0" tIns="72000" rIns="0" bIns="72000" anchor="ctr"/>
            <a:lstStyle/>
            <a:p>
              <a:pPr algn="ctr" eaLnBrk="1" latinLnBrk="1" hangingPunct="1">
                <a:lnSpc>
                  <a:spcPct val="80000"/>
                </a:lnSpc>
                <a:defRPr/>
              </a:pPr>
              <a:r>
                <a:rPr kumimoji="1" lang="en-US" altLang="ko-KR" sz="1400" b="1" dirty="0">
                  <a:solidFill>
                    <a:srgbClr val="FFFFFF"/>
                  </a:solidFill>
                  <a:latin typeface="+mj-ea"/>
                  <a:ea typeface="+mj-ea"/>
                </a:rPr>
                <a:t>Regional</a:t>
              </a:r>
              <a:br>
                <a:rPr kumimoji="1" lang="en-US" altLang="ko-KR" sz="1400" b="1" dirty="0">
                  <a:solidFill>
                    <a:srgbClr val="FFFFFF"/>
                  </a:solidFill>
                  <a:latin typeface="+mj-ea"/>
                  <a:ea typeface="+mj-ea"/>
                </a:rPr>
              </a:br>
              <a:r>
                <a:rPr kumimoji="1" lang="en-US" altLang="ko-KR" sz="1400" b="1" dirty="0">
                  <a:solidFill>
                    <a:srgbClr val="FFFFFF"/>
                  </a:solidFill>
                  <a:latin typeface="+mj-ea"/>
                  <a:ea typeface="+mj-ea"/>
                </a:rPr>
                <a:t>Met. Offices (9)</a:t>
              </a:r>
            </a:p>
          </p:txBody>
        </p:sp>
        <p:sp>
          <p:nvSpPr>
            <p:cNvPr id="25" name="Rectangle 23"/>
            <p:cNvSpPr>
              <a:spLocks noChangeArrowheads="1"/>
            </p:cNvSpPr>
            <p:nvPr/>
          </p:nvSpPr>
          <p:spPr bwMode="auto">
            <a:xfrm>
              <a:off x="3852987" y="5043338"/>
              <a:ext cx="1584325" cy="603349"/>
            </a:xfrm>
            <a:prstGeom prst="rect">
              <a:avLst/>
            </a:prstGeom>
            <a:solidFill>
              <a:schemeClr val="accent3">
                <a:lumMod val="75000"/>
              </a:schemeClr>
            </a:solidFill>
            <a:ln w="3175">
              <a:solidFill>
                <a:schemeClr val="tx1"/>
              </a:solidFill>
              <a:miter lim="800000"/>
              <a:headEnd/>
              <a:tailEnd/>
            </a:ln>
          </p:spPr>
          <p:txBody>
            <a:bodyPr wrap="none" lIns="0" tIns="72000" rIns="0" bIns="72000" anchor="ctr"/>
            <a:lstStyle/>
            <a:p>
              <a:pPr algn="ctr" eaLnBrk="1" latinLnBrk="1" hangingPunct="1">
                <a:lnSpc>
                  <a:spcPct val="80000"/>
                </a:lnSpc>
                <a:defRPr/>
              </a:pPr>
              <a:r>
                <a:rPr kumimoji="1" lang="en-US" altLang="ko-KR" sz="1400" b="1" dirty="0">
                  <a:solidFill>
                    <a:srgbClr val="FFFFFF"/>
                  </a:solidFill>
                  <a:latin typeface="+mj-ea"/>
                  <a:ea typeface="+mj-ea"/>
                </a:rPr>
                <a:t>Korea</a:t>
              </a:r>
              <a:br>
                <a:rPr kumimoji="1" lang="en-US" altLang="ko-KR" sz="1400" b="1" dirty="0">
                  <a:solidFill>
                    <a:srgbClr val="FFFFFF"/>
                  </a:solidFill>
                  <a:latin typeface="+mj-ea"/>
                  <a:ea typeface="+mj-ea"/>
                </a:rPr>
              </a:br>
              <a:r>
                <a:rPr kumimoji="1" lang="en-US" altLang="ko-KR" sz="1400" b="1" dirty="0">
                  <a:solidFill>
                    <a:srgbClr val="FFFFFF"/>
                  </a:solidFill>
                  <a:latin typeface="+mj-ea"/>
                  <a:ea typeface="+mj-ea"/>
                </a:rPr>
                <a:t>Aviation </a:t>
              </a:r>
            </a:p>
            <a:p>
              <a:pPr algn="ctr" eaLnBrk="1" latinLnBrk="1" hangingPunct="1">
                <a:lnSpc>
                  <a:spcPct val="80000"/>
                </a:lnSpc>
                <a:defRPr/>
              </a:pPr>
              <a:r>
                <a:rPr kumimoji="1" lang="en-US" altLang="ko-KR" sz="1400" b="1" dirty="0">
                  <a:solidFill>
                    <a:srgbClr val="FFFFFF"/>
                  </a:solidFill>
                  <a:latin typeface="+mj-ea"/>
                  <a:ea typeface="+mj-ea"/>
                </a:rPr>
                <a:t>Met. Agency</a:t>
              </a:r>
            </a:p>
          </p:txBody>
        </p:sp>
        <p:sp>
          <p:nvSpPr>
            <p:cNvPr id="26" name="Line 25"/>
            <p:cNvSpPr>
              <a:spLocks noChangeShapeType="1"/>
            </p:cNvSpPr>
            <p:nvPr/>
          </p:nvSpPr>
          <p:spPr bwMode="auto">
            <a:xfrm>
              <a:off x="816100" y="3043015"/>
              <a:ext cx="7056437" cy="0"/>
            </a:xfrm>
            <a:prstGeom prst="line">
              <a:avLst/>
            </a:prstGeom>
            <a:noFill/>
            <a:ln w="19050">
              <a:solidFill>
                <a:schemeClr val="tx1"/>
              </a:solidFill>
              <a:round/>
              <a:headEnd/>
              <a:tailEnd/>
            </a:ln>
          </p:spPr>
          <p:txBody>
            <a:bodyPr wrap="none" anchor="ctr"/>
            <a:lstStyle/>
            <a:p>
              <a:pPr algn="ctr"/>
              <a:endParaRPr lang="ko-KR" altLang="en-US" dirty="0">
                <a:latin typeface="+mj-ea"/>
                <a:ea typeface="+mj-ea"/>
              </a:endParaRPr>
            </a:p>
          </p:txBody>
        </p:sp>
        <p:sp>
          <p:nvSpPr>
            <p:cNvPr id="27" name="Text Box 49"/>
            <p:cNvSpPr txBox="1">
              <a:spLocks noChangeArrowheads="1"/>
            </p:cNvSpPr>
            <p:nvPr/>
          </p:nvSpPr>
          <p:spPr bwMode="auto">
            <a:xfrm>
              <a:off x="1276475" y="3809777"/>
              <a:ext cx="992187" cy="241300"/>
            </a:xfrm>
            <a:prstGeom prst="rect">
              <a:avLst/>
            </a:prstGeom>
            <a:noFill/>
            <a:ln w="3175">
              <a:noFill/>
              <a:miter lim="800000"/>
              <a:headEnd/>
              <a:tailEnd/>
            </a:ln>
          </p:spPr>
          <p:txBody>
            <a:bodyPr wrap="none" lIns="0" rIns="0" anchor="ctr">
              <a:spAutoFit/>
            </a:bodyPr>
            <a:lstStyle/>
            <a:p>
              <a:pPr marL="193675" algn="ctr" eaLnBrk="1" fontAlgn="ctr" latinLnBrk="1" hangingPunct="1">
                <a:lnSpc>
                  <a:spcPct val="80000"/>
                </a:lnSpc>
                <a:defRPr/>
              </a:pPr>
              <a:r>
                <a:rPr kumimoji="1" lang="en-US" altLang="ko-KR" sz="1200" b="1" dirty="0">
                  <a:solidFill>
                    <a:srgbClr val="000000"/>
                  </a:solidFill>
                  <a:effectLst>
                    <a:outerShdw blurRad="38100" dist="38100" dir="2700000" algn="tl">
                      <a:srgbClr val="C0C0C0"/>
                    </a:outerShdw>
                  </a:effectLst>
                  <a:latin typeface="+mj-ea"/>
                  <a:ea typeface="+mj-ea"/>
                </a:rPr>
                <a:t>4 divisions</a:t>
              </a:r>
            </a:p>
          </p:txBody>
        </p:sp>
        <p:sp>
          <p:nvSpPr>
            <p:cNvPr id="28" name="Text Box 50"/>
            <p:cNvSpPr txBox="1">
              <a:spLocks noChangeArrowheads="1"/>
            </p:cNvSpPr>
            <p:nvPr/>
          </p:nvSpPr>
          <p:spPr bwMode="auto">
            <a:xfrm>
              <a:off x="2771849" y="3813570"/>
              <a:ext cx="1008063" cy="240066"/>
            </a:xfrm>
            <a:prstGeom prst="rect">
              <a:avLst/>
            </a:prstGeom>
            <a:noFill/>
            <a:ln w="3175">
              <a:noFill/>
              <a:miter lim="800000"/>
              <a:headEnd/>
              <a:tailEnd/>
            </a:ln>
          </p:spPr>
          <p:txBody>
            <a:bodyPr lIns="0" rIns="0" anchor="ctr">
              <a:spAutoFit/>
            </a:bodyPr>
            <a:lstStyle/>
            <a:p>
              <a:pPr marL="193675" algn="ctr" eaLnBrk="1" fontAlgn="ctr" latinLnBrk="1" hangingPunct="1">
                <a:lnSpc>
                  <a:spcPct val="80000"/>
                </a:lnSpc>
                <a:defRPr/>
              </a:pPr>
              <a:r>
                <a:rPr kumimoji="1" lang="en-US" altLang="ko-KR" sz="1200" b="1" dirty="0">
                  <a:solidFill>
                    <a:srgbClr val="000000"/>
                  </a:solidFill>
                  <a:effectLst>
                    <a:outerShdw blurRad="38100" dist="38100" dir="2700000" algn="tl">
                      <a:srgbClr val="C0C0C0"/>
                    </a:outerShdw>
                  </a:effectLst>
                  <a:latin typeface="+mj-ea"/>
                  <a:ea typeface="+mj-ea"/>
                </a:rPr>
                <a:t>8 divisions</a:t>
              </a:r>
            </a:p>
          </p:txBody>
        </p:sp>
        <p:sp>
          <p:nvSpPr>
            <p:cNvPr id="29" name="Text Box 51"/>
            <p:cNvSpPr txBox="1">
              <a:spLocks noChangeArrowheads="1"/>
            </p:cNvSpPr>
            <p:nvPr/>
          </p:nvSpPr>
          <p:spPr bwMode="auto">
            <a:xfrm>
              <a:off x="5670675" y="3793480"/>
              <a:ext cx="1035050" cy="241300"/>
            </a:xfrm>
            <a:prstGeom prst="rect">
              <a:avLst/>
            </a:prstGeom>
            <a:noFill/>
            <a:ln w="3175">
              <a:noFill/>
              <a:miter lim="800000"/>
              <a:headEnd/>
              <a:tailEnd/>
            </a:ln>
          </p:spPr>
          <p:txBody>
            <a:bodyPr wrap="none" lIns="0" rIns="0" anchor="ctr">
              <a:spAutoFit/>
            </a:bodyPr>
            <a:lstStyle/>
            <a:p>
              <a:pPr marL="193675" algn="ctr" eaLnBrk="1" fontAlgn="ctr" latinLnBrk="1" hangingPunct="1">
                <a:lnSpc>
                  <a:spcPct val="80000"/>
                </a:lnSpc>
                <a:defRPr/>
              </a:pPr>
              <a:r>
                <a:rPr kumimoji="1" lang="en-US" altLang="ko-KR" sz="1200" b="1" dirty="0">
                  <a:solidFill>
                    <a:srgbClr val="000000"/>
                  </a:solidFill>
                  <a:effectLst>
                    <a:outerShdw blurRad="38100" dist="38100" dir="2700000" algn="tl">
                      <a:srgbClr val="C0C0C0"/>
                    </a:outerShdw>
                  </a:effectLst>
                  <a:latin typeface="+mj-ea"/>
                  <a:ea typeface="+mj-ea"/>
                </a:rPr>
                <a:t>4 divisions </a:t>
              </a:r>
            </a:p>
          </p:txBody>
        </p:sp>
        <p:sp>
          <p:nvSpPr>
            <p:cNvPr id="30" name="Text Box 52"/>
            <p:cNvSpPr txBox="1">
              <a:spLocks noChangeArrowheads="1"/>
            </p:cNvSpPr>
            <p:nvPr/>
          </p:nvSpPr>
          <p:spPr bwMode="auto">
            <a:xfrm>
              <a:off x="7288302" y="3804044"/>
              <a:ext cx="992259" cy="240066"/>
            </a:xfrm>
            <a:prstGeom prst="rect">
              <a:avLst/>
            </a:prstGeom>
            <a:noFill/>
            <a:ln w="3175">
              <a:noFill/>
              <a:miter lim="800000"/>
              <a:headEnd/>
              <a:tailEnd/>
            </a:ln>
          </p:spPr>
          <p:txBody>
            <a:bodyPr wrap="none" lIns="0" rIns="0" anchor="ctr">
              <a:spAutoFit/>
            </a:bodyPr>
            <a:lstStyle/>
            <a:p>
              <a:pPr marL="193675" algn="ctr" eaLnBrk="1" fontAlgn="ctr" latinLnBrk="1" hangingPunct="1">
                <a:lnSpc>
                  <a:spcPct val="80000"/>
                </a:lnSpc>
                <a:defRPr/>
              </a:pPr>
              <a:r>
                <a:rPr kumimoji="1" lang="en-US" altLang="ko-KR" sz="1200" b="1" dirty="0">
                  <a:solidFill>
                    <a:srgbClr val="000000"/>
                  </a:solidFill>
                  <a:effectLst>
                    <a:outerShdw blurRad="38100" dist="38100" dir="2700000" algn="tl">
                      <a:srgbClr val="C0C0C0"/>
                    </a:outerShdw>
                  </a:effectLst>
                  <a:latin typeface="+mj-ea"/>
                  <a:ea typeface="+mj-ea"/>
                </a:rPr>
                <a:t>4 divisions</a:t>
              </a:r>
            </a:p>
          </p:txBody>
        </p:sp>
        <p:sp>
          <p:nvSpPr>
            <p:cNvPr id="31" name="Line 54"/>
            <p:cNvSpPr>
              <a:spLocks noChangeShapeType="1"/>
            </p:cNvSpPr>
            <p:nvPr/>
          </p:nvSpPr>
          <p:spPr bwMode="auto">
            <a:xfrm>
              <a:off x="4711825" y="3035077"/>
              <a:ext cx="0" cy="360363"/>
            </a:xfrm>
            <a:prstGeom prst="line">
              <a:avLst/>
            </a:prstGeom>
            <a:noFill/>
            <a:ln w="19050">
              <a:solidFill>
                <a:schemeClr val="tx1"/>
              </a:solidFill>
              <a:round/>
              <a:headEnd/>
              <a:tailEnd/>
            </a:ln>
          </p:spPr>
          <p:txBody>
            <a:bodyPr wrap="none" anchor="ctr"/>
            <a:lstStyle/>
            <a:p>
              <a:pPr algn="ctr"/>
              <a:endParaRPr lang="ko-KR" altLang="en-US" dirty="0">
                <a:latin typeface="+mj-ea"/>
                <a:ea typeface="+mj-ea"/>
              </a:endParaRPr>
            </a:p>
          </p:txBody>
        </p:sp>
        <p:sp>
          <p:nvSpPr>
            <p:cNvPr id="32" name="Text Box 55"/>
            <p:cNvSpPr txBox="1">
              <a:spLocks noChangeArrowheads="1"/>
            </p:cNvSpPr>
            <p:nvPr/>
          </p:nvSpPr>
          <p:spPr bwMode="auto">
            <a:xfrm>
              <a:off x="4000625" y="3299220"/>
              <a:ext cx="1385887" cy="503590"/>
            </a:xfrm>
            <a:prstGeom prst="rect">
              <a:avLst/>
            </a:prstGeom>
            <a:solidFill>
              <a:schemeClr val="accent1"/>
            </a:solidFill>
            <a:ln w="3175" algn="ctr">
              <a:solidFill>
                <a:schemeClr val="tx1"/>
              </a:solidFill>
              <a:miter lim="800000"/>
              <a:headEnd/>
              <a:tailEnd/>
            </a:ln>
          </p:spPr>
          <p:txBody>
            <a:bodyPr lIns="0" tIns="36000" rIns="0" bIns="36000" anchor="ctr">
              <a:spAutoFit/>
            </a:bodyPr>
            <a:lstStyle/>
            <a:p>
              <a:pPr algn="ctr" eaLnBrk="1" latinLnBrk="1" hangingPunct="1">
                <a:defRPr/>
              </a:pPr>
              <a:r>
                <a:rPr kumimoji="1" lang="en-US" altLang="ko-KR" sz="1400" b="1" dirty="0">
                  <a:solidFill>
                    <a:srgbClr val="000000"/>
                  </a:solidFill>
                  <a:latin typeface="+mj-ea"/>
                  <a:ea typeface="+mj-ea"/>
                </a:rPr>
                <a:t>Observation Infrastructure </a:t>
              </a:r>
            </a:p>
          </p:txBody>
        </p:sp>
        <p:sp>
          <p:nvSpPr>
            <p:cNvPr id="33" name="Text Box 56"/>
            <p:cNvSpPr txBox="1">
              <a:spLocks noChangeArrowheads="1"/>
            </p:cNvSpPr>
            <p:nvPr/>
          </p:nvSpPr>
          <p:spPr bwMode="auto">
            <a:xfrm>
              <a:off x="4044769" y="3813569"/>
              <a:ext cx="1027525" cy="240066"/>
            </a:xfrm>
            <a:prstGeom prst="rect">
              <a:avLst/>
            </a:prstGeom>
            <a:noFill/>
            <a:ln w="3175">
              <a:noFill/>
              <a:miter lim="800000"/>
              <a:headEnd/>
              <a:tailEnd/>
            </a:ln>
          </p:spPr>
          <p:txBody>
            <a:bodyPr wrap="none" lIns="0" rIns="0" anchor="ctr">
              <a:spAutoFit/>
            </a:bodyPr>
            <a:lstStyle/>
            <a:p>
              <a:pPr marL="193675" algn="ctr" eaLnBrk="1" fontAlgn="ctr" latinLnBrk="1" hangingPunct="1">
                <a:lnSpc>
                  <a:spcPct val="80000"/>
                </a:lnSpc>
                <a:defRPr/>
              </a:pPr>
              <a:r>
                <a:rPr kumimoji="1" lang="en-US" altLang="ko-KR" sz="1200" b="1" dirty="0">
                  <a:solidFill>
                    <a:srgbClr val="000000"/>
                  </a:solidFill>
                  <a:effectLst>
                    <a:outerShdw blurRad="38100" dist="38100" dir="2700000" algn="tl">
                      <a:srgbClr val="C0C0C0"/>
                    </a:outerShdw>
                  </a:effectLst>
                  <a:latin typeface="+mj-ea"/>
                  <a:ea typeface="+mj-ea"/>
                </a:rPr>
                <a:t>4 divisions </a:t>
              </a:r>
            </a:p>
          </p:txBody>
        </p:sp>
        <p:sp>
          <p:nvSpPr>
            <p:cNvPr id="34" name="Text Box 59"/>
            <p:cNvSpPr txBox="1">
              <a:spLocks noChangeArrowheads="1"/>
            </p:cNvSpPr>
            <p:nvPr/>
          </p:nvSpPr>
          <p:spPr bwMode="auto">
            <a:xfrm>
              <a:off x="120775" y="4139093"/>
              <a:ext cx="1395412" cy="442035"/>
            </a:xfrm>
            <a:prstGeom prst="rect">
              <a:avLst/>
            </a:prstGeom>
            <a:solidFill>
              <a:schemeClr val="bg1"/>
            </a:solidFill>
            <a:ln w="15875" algn="ctr">
              <a:solidFill>
                <a:schemeClr val="tx1">
                  <a:lumMod val="50000"/>
                  <a:lumOff val="50000"/>
                </a:schemeClr>
              </a:solidFill>
              <a:miter lim="800000"/>
              <a:headEnd/>
              <a:tailEnd/>
            </a:ln>
          </p:spPr>
          <p:txBody>
            <a:bodyPr wrap="square" lIns="0" tIns="36000" rIns="0" bIns="36000" anchor="ctr">
              <a:spAutoFit/>
            </a:bodyPr>
            <a:lstStyle/>
            <a:p>
              <a:pPr algn="ctr" eaLnBrk="1" latinLnBrk="1" hangingPunct="1">
                <a:defRPr/>
              </a:pPr>
              <a:r>
                <a:rPr kumimoji="1" lang="en-US" altLang="ko-KR" sz="1200" b="1" dirty="0">
                  <a:solidFill>
                    <a:srgbClr val="000000"/>
                  </a:solidFill>
                  <a:effectLst>
                    <a:outerShdw blurRad="38100" dist="38100" dir="2700000" algn="tl">
                      <a:srgbClr val="FFFFFF"/>
                    </a:outerShdw>
                  </a:effectLst>
                  <a:latin typeface="+mj-ea"/>
                  <a:ea typeface="+mj-ea"/>
                </a:rPr>
                <a:t>General Services </a:t>
              </a:r>
            </a:p>
            <a:p>
              <a:pPr algn="ctr" eaLnBrk="1" latinLnBrk="1" hangingPunct="1">
                <a:defRPr/>
              </a:pPr>
              <a:r>
                <a:rPr kumimoji="1" lang="en-US" altLang="ko-KR" sz="1200" b="1" dirty="0">
                  <a:solidFill>
                    <a:srgbClr val="000000"/>
                  </a:solidFill>
                  <a:effectLst>
                    <a:outerShdw blurRad="38100" dist="38100" dir="2700000" algn="tl">
                      <a:srgbClr val="FFFFFF"/>
                    </a:outerShdw>
                  </a:effectLst>
                  <a:latin typeface="+mj-ea"/>
                  <a:ea typeface="+mj-ea"/>
                </a:rPr>
                <a:t>Division</a:t>
              </a:r>
            </a:p>
          </p:txBody>
        </p:sp>
        <p:sp>
          <p:nvSpPr>
            <p:cNvPr id="35" name="Text Box 61"/>
            <p:cNvSpPr txBox="1">
              <a:spLocks noChangeArrowheads="1"/>
            </p:cNvSpPr>
            <p:nvPr/>
          </p:nvSpPr>
          <p:spPr bwMode="auto">
            <a:xfrm>
              <a:off x="189037" y="5893592"/>
              <a:ext cx="1584176" cy="274638"/>
            </a:xfrm>
            <a:prstGeom prst="rect">
              <a:avLst/>
            </a:prstGeom>
            <a:solidFill>
              <a:srgbClr val="92D050"/>
            </a:solidFill>
            <a:ln w="3175" algn="ctr">
              <a:solidFill>
                <a:schemeClr val="tx1">
                  <a:lumMod val="50000"/>
                  <a:lumOff val="50000"/>
                </a:schemeClr>
              </a:solidFill>
              <a:miter lim="800000"/>
              <a:headEnd/>
              <a:tailEnd/>
            </a:ln>
          </p:spPr>
          <p:txBody>
            <a:bodyPr wrap="square" lIns="0" tIns="72000" rIns="0" bIns="72000" anchor="ctr">
              <a:spAutoFit/>
            </a:bodyPr>
            <a:lstStyle/>
            <a:p>
              <a:pPr marL="342900" indent="-342900" algn="ctr" eaLnBrk="1" latinLnBrk="1" hangingPunct="1">
                <a:lnSpc>
                  <a:spcPct val="70000"/>
                </a:lnSpc>
                <a:spcBef>
                  <a:spcPct val="50000"/>
                </a:spcBef>
                <a:defRPr/>
              </a:pPr>
              <a:r>
                <a:rPr kumimoji="1" lang="en-US" altLang="ko-KR" sz="1200" b="1" dirty="0">
                  <a:solidFill>
                    <a:srgbClr val="000000"/>
                  </a:solidFill>
                  <a:effectLst>
                    <a:outerShdw blurRad="38100" dist="38100" dir="2700000" algn="tl">
                      <a:srgbClr val="FFFFFF"/>
                    </a:outerShdw>
                  </a:effectLst>
                  <a:latin typeface="+mj-ea"/>
                  <a:ea typeface="+mj-ea"/>
                </a:rPr>
                <a:t>NWP dept.</a:t>
              </a:r>
            </a:p>
          </p:txBody>
        </p:sp>
        <p:sp>
          <p:nvSpPr>
            <p:cNvPr id="36" name="Text Box 74"/>
            <p:cNvSpPr txBox="1">
              <a:spLocks noChangeArrowheads="1"/>
            </p:cNvSpPr>
            <p:nvPr/>
          </p:nvSpPr>
          <p:spPr bwMode="auto">
            <a:xfrm>
              <a:off x="6262474" y="1772816"/>
              <a:ext cx="1512888" cy="255588"/>
            </a:xfrm>
            <a:prstGeom prst="rect">
              <a:avLst/>
            </a:prstGeom>
            <a:solidFill>
              <a:schemeClr val="accent5">
                <a:lumMod val="40000"/>
                <a:lumOff val="60000"/>
              </a:schemeClr>
            </a:solidFill>
            <a:ln w="3175" algn="ctr">
              <a:solidFill>
                <a:schemeClr val="tx1"/>
              </a:solidFill>
              <a:miter lim="800000"/>
              <a:headEnd/>
              <a:tailEnd/>
            </a:ln>
          </p:spPr>
          <p:txBody>
            <a:bodyPr lIns="0" tIns="36000" rIns="0" bIns="36000" anchor="ctr">
              <a:spAutoFit/>
            </a:bodyPr>
            <a:lstStyle/>
            <a:p>
              <a:pPr algn="ctr" eaLnBrk="1" latinLnBrk="1" hangingPunct="1">
                <a:defRPr/>
              </a:pPr>
              <a:r>
                <a:rPr kumimoji="1" lang="en-US" altLang="ko-KR" sz="1200" b="1" dirty="0">
                  <a:latin typeface="+mj-ea"/>
                  <a:ea typeface="+mj-ea"/>
                </a:rPr>
                <a:t>Spokesperson</a:t>
              </a:r>
            </a:p>
          </p:txBody>
        </p:sp>
        <p:sp>
          <p:nvSpPr>
            <p:cNvPr id="37" name="Line 57"/>
            <p:cNvSpPr>
              <a:spLocks noChangeShapeType="1"/>
            </p:cNvSpPr>
            <p:nvPr/>
          </p:nvSpPr>
          <p:spPr bwMode="auto">
            <a:xfrm flipH="1" flipV="1">
              <a:off x="4716016" y="1884140"/>
              <a:ext cx="1559054" cy="1810"/>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wrap="none" anchor="ctr"/>
            <a:lstStyle/>
            <a:p>
              <a:pPr algn="ctr">
                <a:defRPr/>
              </a:pPr>
              <a:endParaRPr lang="ko-KR" altLang="en-US" dirty="0">
                <a:solidFill>
                  <a:srgbClr val="000000"/>
                </a:solidFill>
                <a:latin typeface="+mj-ea"/>
                <a:ea typeface="+mj-ea"/>
              </a:endParaRPr>
            </a:p>
          </p:txBody>
        </p:sp>
        <p:sp>
          <p:nvSpPr>
            <p:cNvPr id="38" name="Line 9"/>
            <p:cNvSpPr>
              <a:spLocks noChangeShapeType="1"/>
            </p:cNvSpPr>
            <p:nvPr/>
          </p:nvSpPr>
          <p:spPr bwMode="auto">
            <a:xfrm>
              <a:off x="4716587" y="2920777"/>
              <a:ext cx="4103688" cy="3175"/>
            </a:xfrm>
            <a:prstGeom prst="line">
              <a:avLst/>
            </a:prstGeom>
            <a:noFill/>
            <a:ln w="19050" cap="rnd">
              <a:solidFill>
                <a:schemeClr val="tx1"/>
              </a:solidFill>
              <a:prstDash val="sysDot"/>
              <a:round/>
              <a:headEnd/>
              <a:tailEnd/>
            </a:ln>
          </p:spPr>
          <p:txBody>
            <a:bodyPr wrap="none" anchor="ctr"/>
            <a:lstStyle/>
            <a:p>
              <a:pPr algn="ctr"/>
              <a:endParaRPr lang="ko-KR" altLang="en-US" dirty="0">
                <a:latin typeface="+mj-ea"/>
                <a:ea typeface="+mj-ea"/>
              </a:endParaRPr>
            </a:p>
          </p:txBody>
        </p:sp>
        <p:sp>
          <p:nvSpPr>
            <p:cNvPr id="39" name="Line 10"/>
            <p:cNvSpPr>
              <a:spLocks noChangeShapeType="1"/>
            </p:cNvSpPr>
            <p:nvPr/>
          </p:nvSpPr>
          <p:spPr bwMode="auto">
            <a:xfrm>
              <a:off x="4645150" y="4836839"/>
              <a:ext cx="0" cy="231775"/>
            </a:xfrm>
            <a:prstGeom prst="line">
              <a:avLst/>
            </a:prstGeom>
            <a:noFill/>
            <a:ln w="19050" cap="rnd">
              <a:solidFill>
                <a:schemeClr val="tx1"/>
              </a:solidFill>
              <a:prstDash val="sysDot"/>
              <a:round/>
              <a:headEnd/>
              <a:tailEnd/>
            </a:ln>
          </p:spPr>
          <p:txBody>
            <a:bodyPr wrap="none" anchor="ctr"/>
            <a:lstStyle/>
            <a:p>
              <a:pPr algn="ctr"/>
              <a:endParaRPr lang="ko-KR" altLang="en-US" dirty="0">
                <a:latin typeface="+mj-ea"/>
                <a:ea typeface="+mj-ea"/>
              </a:endParaRPr>
            </a:p>
          </p:txBody>
        </p:sp>
        <p:sp>
          <p:nvSpPr>
            <p:cNvPr id="40" name="Line 10"/>
            <p:cNvSpPr>
              <a:spLocks noChangeShapeType="1"/>
            </p:cNvSpPr>
            <p:nvPr/>
          </p:nvSpPr>
          <p:spPr bwMode="auto">
            <a:xfrm>
              <a:off x="2844925" y="4836839"/>
              <a:ext cx="0" cy="231775"/>
            </a:xfrm>
            <a:prstGeom prst="line">
              <a:avLst/>
            </a:prstGeom>
            <a:noFill/>
            <a:ln w="19050" cap="rnd">
              <a:solidFill>
                <a:schemeClr val="tx1"/>
              </a:solidFill>
              <a:prstDash val="sysDot"/>
              <a:round/>
              <a:headEnd/>
              <a:tailEnd/>
            </a:ln>
          </p:spPr>
          <p:txBody>
            <a:bodyPr wrap="none" anchor="ctr"/>
            <a:lstStyle/>
            <a:p>
              <a:pPr algn="ctr"/>
              <a:endParaRPr lang="ko-KR" altLang="en-US" dirty="0">
                <a:latin typeface="+mj-ea"/>
                <a:ea typeface="+mj-ea"/>
              </a:endParaRPr>
            </a:p>
          </p:txBody>
        </p:sp>
        <p:sp>
          <p:nvSpPr>
            <p:cNvPr id="41" name="Rectangle 22"/>
            <p:cNvSpPr>
              <a:spLocks noChangeArrowheads="1"/>
            </p:cNvSpPr>
            <p:nvPr/>
          </p:nvSpPr>
          <p:spPr bwMode="auto">
            <a:xfrm>
              <a:off x="5795987" y="5049688"/>
              <a:ext cx="1584325" cy="596999"/>
            </a:xfrm>
            <a:prstGeom prst="rect">
              <a:avLst/>
            </a:prstGeom>
            <a:solidFill>
              <a:schemeClr val="accent3">
                <a:lumMod val="75000"/>
              </a:schemeClr>
            </a:solidFill>
            <a:ln w="3175">
              <a:solidFill>
                <a:schemeClr val="tx1"/>
              </a:solidFill>
              <a:miter lim="800000"/>
              <a:headEnd/>
              <a:tailEnd/>
            </a:ln>
          </p:spPr>
          <p:txBody>
            <a:bodyPr wrap="none" lIns="0" tIns="72000" rIns="0" bIns="72000" anchor="ctr"/>
            <a:lstStyle/>
            <a:p>
              <a:pPr algn="ctr" eaLnBrk="1" latinLnBrk="1" hangingPunct="1">
                <a:lnSpc>
                  <a:spcPct val="80000"/>
                </a:lnSpc>
                <a:defRPr/>
              </a:pPr>
              <a:r>
                <a:rPr kumimoji="1" lang="en-US" altLang="ko-KR" sz="1400" b="1" dirty="0">
                  <a:solidFill>
                    <a:srgbClr val="FFFFFF"/>
                  </a:solidFill>
                  <a:latin typeface="+mj-ea"/>
                  <a:ea typeface="+mj-ea"/>
                </a:rPr>
                <a:t>National</a:t>
              </a:r>
            </a:p>
            <a:p>
              <a:pPr algn="ctr" eaLnBrk="1" latinLnBrk="1" hangingPunct="1">
                <a:lnSpc>
                  <a:spcPct val="80000"/>
                </a:lnSpc>
                <a:defRPr/>
              </a:pPr>
              <a:r>
                <a:rPr kumimoji="1" lang="en-US" altLang="ko-KR" sz="1400" b="1" dirty="0">
                  <a:solidFill>
                    <a:srgbClr val="FFFFFF"/>
                  </a:solidFill>
                  <a:latin typeface="+mj-ea"/>
                  <a:ea typeface="+mj-ea"/>
                </a:rPr>
                <a:t> Met.</a:t>
              </a:r>
            </a:p>
            <a:p>
              <a:pPr algn="ctr" eaLnBrk="1" latinLnBrk="1" hangingPunct="1">
                <a:lnSpc>
                  <a:spcPct val="80000"/>
                </a:lnSpc>
                <a:defRPr/>
              </a:pPr>
              <a:r>
                <a:rPr kumimoji="1" lang="fr-CH" altLang="ko-KR" sz="1400" b="1" dirty="0">
                  <a:solidFill>
                    <a:srgbClr val="FFFFFF"/>
                  </a:solidFill>
                  <a:latin typeface="+mj-ea"/>
                  <a:ea typeface="+mj-ea"/>
                </a:rPr>
                <a:t>Satellite Center</a:t>
              </a:r>
              <a:endParaRPr kumimoji="1" lang="en-US" altLang="ko-KR" sz="1400" b="1" dirty="0">
                <a:solidFill>
                  <a:srgbClr val="FFFFFF"/>
                </a:solidFill>
                <a:latin typeface="+mj-ea"/>
                <a:ea typeface="+mj-ea"/>
              </a:endParaRPr>
            </a:p>
          </p:txBody>
        </p:sp>
        <p:sp>
          <p:nvSpPr>
            <p:cNvPr id="42" name="Line 10"/>
            <p:cNvSpPr>
              <a:spLocks noChangeShapeType="1"/>
            </p:cNvSpPr>
            <p:nvPr/>
          </p:nvSpPr>
          <p:spPr bwMode="auto">
            <a:xfrm>
              <a:off x="971675" y="4815953"/>
              <a:ext cx="0" cy="231775"/>
            </a:xfrm>
            <a:prstGeom prst="line">
              <a:avLst/>
            </a:prstGeom>
            <a:noFill/>
            <a:ln w="19050" cap="rnd">
              <a:solidFill>
                <a:schemeClr val="tx1"/>
              </a:solidFill>
              <a:prstDash val="sysDot"/>
              <a:round/>
              <a:headEnd/>
              <a:tailEnd/>
            </a:ln>
          </p:spPr>
          <p:txBody>
            <a:bodyPr wrap="none" anchor="ctr"/>
            <a:lstStyle/>
            <a:p>
              <a:pPr algn="ctr"/>
              <a:endParaRPr lang="ko-KR" altLang="en-US" dirty="0">
                <a:latin typeface="+mj-ea"/>
                <a:ea typeface="+mj-ea"/>
              </a:endParaRPr>
            </a:p>
          </p:txBody>
        </p:sp>
        <p:sp>
          <p:nvSpPr>
            <p:cNvPr id="43" name="Text Box 74"/>
            <p:cNvSpPr txBox="1">
              <a:spLocks noChangeArrowheads="1"/>
            </p:cNvSpPr>
            <p:nvPr/>
          </p:nvSpPr>
          <p:spPr bwMode="auto">
            <a:xfrm>
              <a:off x="1620962" y="2514377"/>
              <a:ext cx="1512888" cy="442913"/>
            </a:xfrm>
            <a:prstGeom prst="rect">
              <a:avLst/>
            </a:prstGeom>
            <a:solidFill>
              <a:schemeClr val="accent5">
                <a:lumMod val="20000"/>
                <a:lumOff val="80000"/>
              </a:schemeClr>
            </a:solidFill>
            <a:ln w="3175" algn="ctr">
              <a:solidFill>
                <a:schemeClr val="tx1"/>
              </a:solidFill>
              <a:miter lim="800000"/>
              <a:headEnd/>
              <a:tailEnd/>
            </a:ln>
          </p:spPr>
          <p:txBody>
            <a:bodyPr lIns="0" tIns="36000" rIns="0" bIns="36000" anchor="ctr">
              <a:spAutoFit/>
            </a:bodyPr>
            <a:lstStyle/>
            <a:p>
              <a:pPr algn="ctr" eaLnBrk="1" latinLnBrk="1" hangingPunct="1">
                <a:defRPr/>
              </a:pPr>
              <a:r>
                <a:rPr kumimoji="1" lang="en-US" altLang="ko-KR" sz="1200" b="1" dirty="0">
                  <a:solidFill>
                    <a:srgbClr val="000000"/>
                  </a:solidFill>
                  <a:latin typeface="+mj-ea"/>
                  <a:ea typeface="+mj-ea"/>
                </a:rPr>
                <a:t>Audit and Inspection Officer</a:t>
              </a:r>
            </a:p>
          </p:txBody>
        </p:sp>
        <p:sp>
          <p:nvSpPr>
            <p:cNvPr id="44" name="Line 57"/>
            <p:cNvSpPr>
              <a:spLocks noChangeShapeType="1"/>
            </p:cNvSpPr>
            <p:nvPr/>
          </p:nvSpPr>
          <p:spPr bwMode="auto">
            <a:xfrm flipH="1">
              <a:off x="3132262" y="2795365"/>
              <a:ext cx="1571625" cy="0"/>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wrap="none" anchor="ctr"/>
            <a:lstStyle/>
            <a:p>
              <a:pPr algn="ctr">
                <a:defRPr/>
              </a:pPr>
              <a:endParaRPr lang="ko-KR" altLang="en-US" dirty="0">
                <a:solidFill>
                  <a:srgbClr val="000000"/>
                </a:solidFill>
                <a:latin typeface="+mj-ea"/>
                <a:ea typeface="+mj-ea"/>
              </a:endParaRPr>
            </a:p>
          </p:txBody>
        </p:sp>
        <p:sp>
          <p:nvSpPr>
            <p:cNvPr id="45" name="Text Box 56"/>
            <p:cNvSpPr txBox="1">
              <a:spLocks noChangeArrowheads="1"/>
            </p:cNvSpPr>
            <p:nvPr/>
          </p:nvSpPr>
          <p:spPr bwMode="auto">
            <a:xfrm>
              <a:off x="4994988" y="4428078"/>
              <a:ext cx="1027524" cy="249299"/>
            </a:xfrm>
            <a:prstGeom prst="rect">
              <a:avLst/>
            </a:prstGeom>
            <a:noFill/>
            <a:ln w="3175">
              <a:noFill/>
              <a:miter lim="800000"/>
              <a:headEnd/>
              <a:tailEnd/>
            </a:ln>
          </p:spPr>
          <p:txBody>
            <a:bodyPr wrap="none" lIns="0" rIns="0" anchor="ctr">
              <a:spAutoFit/>
            </a:bodyPr>
            <a:lstStyle/>
            <a:p>
              <a:pPr marL="193675" algn="ctr" eaLnBrk="1" fontAlgn="ctr" latinLnBrk="1" hangingPunct="1">
                <a:lnSpc>
                  <a:spcPct val="80000"/>
                </a:lnSpc>
                <a:defRPr/>
              </a:pPr>
              <a:r>
                <a:rPr kumimoji="1" lang="en-US" altLang="ko-KR" sz="1200" b="1" dirty="0">
                  <a:solidFill>
                    <a:srgbClr val="000000"/>
                  </a:solidFill>
                  <a:effectLst>
                    <a:outerShdw blurRad="38100" dist="38100" dir="2700000" algn="tl">
                      <a:srgbClr val="C0C0C0"/>
                    </a:outerShdw>
                  </a:effectLst>
                  <a:latin typeface="+mj-ea"/>
                  <a:ea typeface="+mj-ea"/>
                </a:rPr>
                <a:t>2 divisions </a:t>
              </a:r>
            </a:p>
          </p:txBody>
        </p:sp>
        <p:sp>
          <p:nvSpPr>
            <p:cNvPr id="46" name="Line 10"/>
            <p:cNvSpPr>
              <a:spLocks noChangeShapeType="1"/>
            </p:cNvSpPr>
            <p:nvPr/>
          </p:nvSpPr>
          <p:spPr bwMode="auto">
            <a:xfrm>
              <a:off x="8101137" y="4827314"/>
              <a:ext cx="0" cy="231775"/>
            </a:xfrm>
            <a:prstGeom prst="line">
              <a:avLst/>
            </a:prstGeom>
            <a:noFill/>
            <a:ln w="19050" cap="rnd">
              <a:solidFill>
                <a:schemeClr val="tx1"/>
              </a:solidFill>
              <a:prstDash val="sysDot"/>
              <a:round/>
              <a:headEnd/>
              <a:tailEnd/>
            </a:ln>
          </p:spPr>
          <p:txBody>
            <a:bodyPr wrap="none" anchor="ctr"/>
            <a:lstStyle/>
            <a:p>
              <a:pPr algn="ctr"/>
              <a:endParaRPr lang="ko-KR" altLang="en-US" dirty="0">
                <a:latin typeface="+mj-ea"/>
                <a:ea typeface="+mj-ea"/>
              </a:endParaRPr>
            </a:p>
          </p:txBody>
        </p:sp>
        <p:sp>
          <p:nvSpPr>
            <p:cNvPr id="47" name="Rectangle 24"/>
            <p:cNvSpPr>
              <a:spLocks noChangeArrowheads="1"/>
            </p:cNvSpPr>
            <p:nvPr/>
          </p:nvSpPr>
          <p:spPr bwMode="auto">
            <a:xfrm>
              <a:off x="7597900" y="5043338"/>
              <a:ext cx="1079500" cy="603349"/>
            </a:xfrm>
            <a:prstGeom prst="rect">
              <a:avLst/>
            </a:prstGeom>
            <a:solidFill>
              <a:schemeClr val="accent3">
                <a:lumMod val="75000"/>
              </a:schemeClr>
            </a:solidFill>
            <a:ln w="3175">
              <a:solidFill>
                <a:schemeClr val="tx1"/>
              </a:solidFill>
              <a:miter lim="800000"/>
              <a:headEnd/>
              <a:tailEnd/>
            </a:ln>
          </p:spPr>
          <p:txBody>
            <a:bodyPr wrap="none" lIns="0" tIns="72000" rIns="0" bIns="72000" anchor="ctr"/>
            <a:lstStyle/>
            <a:p>
              <a:pPr algn="ctr" eaLnBrk="1" latinLnBrk="1" hangingPunct="1">
                <a:lnSpc>
                  <a:spcPct val="80000"/>
                </a:lnSpc>
                <a:defRPr/>
              </a:pPr>
              <a:r>
                <a:rPr kumimoji="1" lang="en-US" altLang="ko-KR" sz="1400" b="1" dirty="0">
                  <a:solidFill>
                    <a:srgbClr val="FFFFFF"/>
                  </a:solidFill>
                  <a:latin typeface="+mj-ea"/>
                  <a:ea typeface="+mj-ea"/>
                </a:rPr>
                <a:t>Weather</a:t>
              </a:r>
            </a:p>
            <a:p>
              <a:pPr algn="ctr" eaLnBrk="1" latinLnBrk="1" hangingPunct="1">
                <a:lnSpc>
                  <a:spcPct val="80000"/>
                </a:lnSpc>
                <a:defRPr/>
              </a:pPr>
              <a:r>
                <a:rPr kumimoji="1" lang="en-US" altLang="ko-KR" sz="1400" b="1" dirty="0">
                  <a:solidFill>
                    <a:srgbClr val="FFFFFF"/>
                  </a:solidFill>
                  <a:latin typeface="+mj-ea"/>
                  <a:ea typeface="+mj-ea"/>
                </a:rPr>
                <a:t> Radar </a:t>
              </a:r>
            </a:p>
            <a:p>
              <a:pPr algn="ctr" eaLnBrk="1" latinLnBrk="1" hangingPunct="1">
                <a:lnSpc>
                  <a:spcPct val="80000"/>
                </a:lnSpc>
                <a:defRPr/>
              </a:pPr>
              <a:r>
                <a:rPr kumimoji="1" lang="en-US" altLang="ko-KR" sz="1400" b="1" dirty="0">
                  <a:solidFill>
                    <a:srgbClr val="FFFFFF"/>
                  </a:solidFill>
                  <a:latin typeface="+mj-ea"/>
                  <a:ea typeface="+mj-ea"/>
                </a:rPr>
                <a:t>Center</a:t>
              </a:r>
            </a:p>
          </p:txBody>
        </p:sp>
        <p:sp>
          <p:nvSpPr>
            <p:cNvPr id="48" name="Rectangle 24"/>
            <p:cNvSpPr>
              <a:spLocks noChangeArrowheads="1"/>
            </p:cNvSpPr>
            <p:nvPr/>
          </p:nvSpPr>
          <p:spPr bwMode="auto">
            <a:xfrm>
              <a:off x="222945" y="5023345"/>
              <a:ext cx="1512888" cy="648072"/>
            </a:xfrm>
            <a:prstGeom prst="rect">
              <a:avLst/>
            </a:prstGeom>
            <a:solidFill>
              <a:schemeClr val="accent3">
                <a:lumMod val="75000"/>
              </a:schemeClr>
            </a:solidFill>
            <a:ln w="3175">
              <a:solidFill>
                <a:schemeClr val="tx1"/>
              </a:solidFill>
              <a:miter lim="800000"/>
              <a:headEnd/>
              <a:tailEnd/>
            </a:ln>
          </p:spPr>
          <p:txBody>
            <a:bodyPr wrap="none" lIns="0" tIns="72000" rIns="0" bIns="72000" anchor="ctr"/>
            <a:lstStyle/>
            <a:p>
              <a:pPr algn="ctr" eaLnBrk="1" latinLnBrk="1" hangingPunct="1">
                <a:lnSpc>
                  <a:spcPct val="80000"/>
                </a:lnSpc>
                <a:defRPr/>
              </a:pPr>
              <a:r>
                <a:rPr kumimoji="1" lang="en-US" altLang="ko-KR" sz="1400" b="1" dirty="0">
                  <a:solidFill>
                    <a:srgbClr val="FFFFFF"/>
                  </a:solidFill>
                  <a:latin typeface="+mj-ea"/>
                  <a:ea typeface="+mj-ea"/>
                </a:rPr>
                <a:t>National</a:t>
              </a:r>
            </a:p>
            <a:p>
              <a:pPr algn="ctr" eaLnBrk="1" latinLnBrk="1" hangingPunct="1">
                <a:lnSpc>
                  <a:spcPct val="80000"/>
                </a:lnSpc>
                <a:defRPr/>
              </a:pPr>
              <a:r>
                <a:rPr kumimoji="1" lang="en-US" altLang="ko-KR" sz="1400" b="1" dirty="0">
                  <a:solidFill>
                    <a:srgbClr val="FFFFFF"/>
                  </a:solidFill>
                  <a:latin typeface="+mj-ea"/>
                  <a:ea typeface="+mj-ea"/>
                </a:rPr>
                <a:t> Institute</a:t>
              </a:r>
              <a:br>
                <a:rPr kumimoji="1" lang="en-US" altLang="ko-KR" sz="1400" b="1" dirty="0">
                  <a:solidFill>
                    <a:srgbClr val="FFFFFF"/>
                  </a:solidFill>
                  <a:latin typeface="+mj-ea"/>
                  <a:ea typeface="+mj-ea"/>
                </a:rPr>
              </a:br>
              <a:r>
                <a:rPr kumimoji="1" lang="en-US" altLang="ko-KR" sz="1400" b="1" dirty="0">
                  <a:solidFill>
                    <a:srgbClr val="FFFFFF"/>
                  </a:solidFill>
                  <a:latin typeface="+mj-ea"/>
                  <a:ea typeface="+mj-ea"/>
                </a:rPr>
                <a:t>of Met. Sciences</a:t>
              </a:r>
            </a:p>
          </p:txBody>
        </p:sp>
        <p:sp>
          <p:nvSpPr>
            <p:cNvPr id="49" name="Line 10"/>
            <p:cNvSpPr>
              <a:spLocks noChangeShapeType="1"/>
            </p:cNvSpPr>
            <p:nvPr/>
          </p:nvSpPr>
          <p:spPr bwMode="auto">
            <a:xfrm>
              <a:off x="971600" y="5670524"/>
              <a:ext cx="0" cy="231775"/>
            </a:xfrm>
            <a:prstGeom prst="line">
              <a:avLst/>
            </a:prstGeom>
            <a:noFill/>
            <a:ln w="19050" cap="rnd">
              <a:solidFill>
                <a:schemeClr val="tx1"/>
              </a:solidFill>
              <a:prstDash val="sysDot"/>
              <a:round/>
              <a:headEnd/>
              <a:tailEnd/>
            </a:ln>
          </p:spPr>
          <p:txBody>
            <a:bodyPr wrap="none" anchor="ctr"/>
            <a:lstStyle/>
            <a:p>
              <a:pPr algn="ctr"/>
              <a:endParaRPr lang="ko-KR" altLang="en-US" dirty="0">
                <a:latin typeface="+mj-ea"/>
                <a:ea typeface="+mj-ea"/>
              </a:endParaRPr>
            </a:p>
          </p:txBody>
        </p:sp>
      </p:grpSp>
      <p:sp>
        <p:nvSpPr>
          <p:cNvPr id="50" name="제목 1"/>
          <p:cNvSpPr txBox="1">
            <a:spLocks/>
          </p:cNvSpPr>
          <p:nvPr/>
        </p:nvSpPr>
        <p:spPr>
          <a:xfrm>
            <a:off x="1903723" y="5796880"/>
            <a:ext cx="7164077" cy="908720"/>
          </a:xfrm>
          <a:prstGeom prst="rect">
            <a:avLst/>
          </a:prstGeom>
        </p:spPr>
        <p:txBody>
          <a:bodyPr vert="horz" lIns="91440" tIns="45720" rIns="91440" bIns="45720" rtlCol="0" anchor="ctr">
            <a:noAutofit/>
          </a:bodyPr>
          <a:lstStyle/>
          <a:p>
            <a:pPr marL="533400" lvl="3" indent="-533400" latinLnBrk="0">
              <a:lnSpc>
                <a:spcPct val="140000"/>
              </a:lnSpc>
              <a:buClr>
                <a:srgbClr val="FFFFFF"/>
              </a:buClr>
              <a:buSzPct val="68000"/>
              <a:defRPr/>
            </a:pPr>
            <a:r>
              <a:rPr lang="en-US" altLang="ko-KR" sz="1200" b="1" dirty="0">
                <a:solidFill>
                  <a:srgbClr val="FF0000"/>
                </a:solidFill>
                <a:latin typeface="+mj-ea"/>
                <a:ea typeface="+mj-ea"/>
                <a:cs typeface="ヒラギノ角ゴ ProN W3" charset="0"/>
                <a:sym typeface="Daum_Regular" charset="0"/>
              </a:rPr>
              <a:t>NMSC : 3 divisions &amp; 1 Team (Satellite Planning, Satellite Operation, Satellite Analysis division + Satellite Development team) with more than 120 staffs and researchers</a:t>
            </a:r>
            <a:r>
              <a:rPr lang="en-US" altLang="ko-KR" sz="1400" dirty="0">
                <a:solidFill>
                  <a:srgbClr val="FF0000"/>
                </a:solidFill>
                <a:latin typeface="+mj-ea"/>
                <a:ea typeface="+mj-ea"/>
                <a:cs typeface="Arial" pitchFamily="34" charset="0"/>
              </a:rPr>
              <a:t> </a:t>
            </a:r>
            <a:endParaRPr kumimoji="0" lang="ko-KR" altLang="en-US" sz="1400" b="0" i="0" u="none" strike="noStrike" kern="1200" cap="none" spc="0" normalizeH="0" baseline="0" noProof="0" dirty="0">
              <a:ln>
                <a:noFill/>
              </a:ln>
              <a:solidFill>
                <a:srgbClr val="FF0000"/>
              </a:solidFill>
              <a:effectLst/>
              <a:uLnTx/>
              <a:uFillTx/>
              <a:latin typeface="+mj-ea"/>
              <a:ea typeface="+mj-ea"/>
              <a:cs typeface="Arial" pitchFamily="34" charset="0"/>
            </a:endParaRPr>
          </a:p>
        </p:txBody>
      </p:sp>
    </p:spTree>
    <p:extLst>
      <p:ext uri="{BB962C8B-B14F-4D97-AF65-F5344CB8AC3E}">
        <p14:creationId xmlns:p14="http://schemas.microsoft.com/office/powerpoint/2010/main" val="351041432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20</a:t>
            </a:fld>
            <a:endParaRPr lang="uk-UA" dirty="0"/>
          </a:p>
        </p:txBody>
      </p:sp>
      <p:sp>
        <p:nvSpPr>
          <p:cNvPr id="3" name="내용 개체 틀 2"/>
          <p:cNvSpPr>
            <a:spLocks noGrp="1"/>
          </p:cNvSpPr>
          <p:nvPr>
            <p:ph sz="quarter" idx="10"/>
          </p:nvPr>
        </p:nvSpPr>
        <p:spPr>
          <a:xfrm>
            <a:off x="457200" y="1219200"/>
            <a:ext cx="8610600" cy="3429000"/>
          </a:xfrm>
        </p:spPr>
        <p:txBody>
          <a:bodyPr/>
          <a:lstStyle/>
          <a:p>
            <a:r>
              <a:rPr lang="en-US" altLang="ko-KR" dirty="0"/>
              <a:t>Development (plan) : ~ 2022 (or later)</a:t>
            </a:r>
          </a:p>
          <a:p>
            <a:r>
              <a:rPr lang="en-US" altLang="ko-KR" dirty="0"/>
              <a:t>Altitude/orbit : 500~900km / Sun-synchronous (TBD), dawn-dusk orbit</a:t>
            </a:r>
          </a:p>
          <a:p>
            <a:r>
              <a:rPr lang="en-US" altLang="ko-KR" dirty="0"/>
              <a:t>Satellite : ~500kg(CAS 500), instrument : ~150kg </a:t>
            </a:r>
          </a:p>
          <a:p>
            <a:r>
              <a:rPr lang="en-US" altLang="ko-KR" dirty="0"/>
              <a:t>Possible Instrument : MW Sounder such as ATMS, AMSU, SSMIS</a:t>
            </a:r>
          </a:p>
          <a:p>
            <a:pPr marL="0" indent="0">
              <a:buNone/>
            </a:pPr>
            <a:r>
              <a:rPr lang="en-US" altLang="ko-KR" dirty="0"/>
              <a:t>                                      : CRIS with limited channels</a:t>
            </a:r>
          </a:p>
          <a:p>
            <a:pPr marL="0" indent="0">
              <a:buNone/>
            </a:pPr>
            <a:r>
              <a:rPr lang="en-US" altLang="ko-KR" dirty="0"/>
              <a:t>                                      : GPM </a:t>
            </a:r>
          </a:p>
          <a:p>
            <a:pPr marL="0" indent="0">
              <a:buNone/>
            </a:pPr>
            <a:r>
              <a:rPr lang="en-US" altLang="ko-KR" dirty="0"/>
              <a:t>    ~ one or two instrument due to the weight of payloads(~150kg)</a:t>
            </a:r>
          </a:p>
          <a:p>
            <a:pPr marL="0" indent="0">
              <a:buNone/>
            </a:pPr>
            <a:r>
              <a:rPr lang="en-US" altLang="ko-KR" dirty="0"/>
              <a:t>    ~ instrument type will be decided for feasibility test</a:t>
            </a:r>
          </a:p>
          <a:p>
            <a:r>
              <a:rPr lang="en-US" altLang="ko-KR" dirty="0"/>
              <a:t>International cooperation / joint development for payload and sensors </a:t>
            </a:r>
          </a:p>
          <a:p>
            <a:endParaRPr lang="ko-KR" altLang="en-US" dirty="0"/>
          </a:p>
        </p:txBody>
      </p:sp>
      <p:sp>
        <p:nvSpPr>
          <p:cNvPr id="4" name="내용 개체 틀 3"/>
          <p:cNvSpPr>
            <a:spLocks noGrp="1"/>
          </p:cNvSpPr>
          <p:nvPr>
            <p:ph sz="quarter" idx="11"/>
          </p:nvPr>
        </p:nvSpPr>
        <p:spPr/>
        <p:txBody>
          <a:bodyPr/>
          <a:lstStyle/>
          <a:p>
            <a:r>
              <a:rPr lang="en-US" altLang="ko-KR" sz="2800" b="1" dirty="0"/>
              <a:t>LEO Satellite Program</a:t>
            </a:r>
            <a:endParaRPr lang="ko-KR" altLang="en-US" sz="28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l="18053" r="24503"/>
          <a:stretch>
            <a:fillRect/>
          </a:stretch>
        </p:blipFill>
        <p:spPr bwMode="auto">
          <a:xfrm>
            <a:off x="1398725" y="4574229"/>
            <a:ext cx="2169139" cy="215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1"/>
          <p:cNvSpPr/>
          <p:nvPr/>
        </p:nvSpPr>
        <p:spPr bwMode="auto">
          <a:xfrm>
            <a:off x="2207378" y="4690940"/>
            <a:ext cx="1301891" cy="46427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ko-KR">
              <a:solidFill>
                <a:srgbClr val="FFFFFF"/>
              </a:solidFill>
              <a:latin typeface="+mj-ea"/>
              <a:ea typeface="+mj-ea"/>
            </a:endParaRPr>
          </a:p>
        </p:txBody>
      </p:sp>
      <p:sp>
        <p:nvSpPr>
          <p:cNvPr id="9" name="Rounded Rectangle 14"/>
          <p:cNvSpPr/>
          <p:nvPr/>
        </p:nvSpPr>
        <p:spPr bwMode="auto">
          <a:xfrm>
            <a:off x="3376086" y="5870349"/>
            <a:ext cx="805153" cy="52327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ko-KR">
              <a:solidFill>
                <a:srgbClr val="FFFFFF"/>
              </a:solidFill>
              <a:latin typeface="+mj-ea"/>
              <a:ea typeface="+mj-ea"/>
            </a:endParaRPr>
          </a:p>
        </p:txBody>
      </p:sp>
      <p:sp>
        <p:nvSpPr>
          <p:cNvPr id="10" name="Rounded Rectangle 15"/>
          <p:cNvSpPr/>
          <p:nvPr/>
        </p:nvSpPr>
        <p:spPr bwMode="auto">
          <a:xfrm>
            <a:off x="2951120" y="6551891"/>
            <a:ext cx="743743" cy="232138"/>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ko-KR">
              <a:solidFill>
                <a:srgbClr val="FFFFFF"/>
              </a:solidFill>
              <a:latin typeface="+mj-ea"/>
              <a:ea typeface="+mj-ea"/>
            </a:endParaRPr>
          </a:p>
        </p:txBody>
      </p:sp>
      <p:sp>
        <p:nvSpPr>
          <p:cNvPr id="11" name="Rounded Rectangle 16"/>
          <p:cNvSpPr/>
          <p:nvPr/>
        </p:nvSpPr>
        <p:spPr bwMode="auto">
          <a:xfrm>
            <a:off x="1376912" y="6170677"/>
            <a:ext cx="402577" cy="40656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ko-KR">
              <a:solidFill>
                <a:srgbClr val="FFFFFF"/>
              </a:solidFill>
              <a:latin typeface="+mj-ea"/>
              <a:ea typeface="+mj-ea"/>
            </a:endParaRPr>
          </a:p>
        </p:txBody>
      </p:sp>
      <p:sp>
        <p:nvSpPr>
          <p:cNvPr id="12" name="Rounded Rectangle 17"/>
          <p:cNvSpPr/>
          <p:nvPr/>
        </p:nvSpPr>
        <p:spPr bwMode="auto">
          <a:xfrm>
            <a:off x="1411746" y="5312188"/>
            <a:ext cx="372554" cy="465558"/>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ko-KR">
              <a:solidFill>
                <a:srgbClr val="FFFFFF"/>
              </a:solidFill>
              <a:latin typeface="+mj-ea"/>
              <a:ea typeface="+mj-ea"/>
            </a:endParaRPr>
          </a:p>
        </p:txBody>
      </p:sp>
      <p:sp>
        <p:nvSpPr>
          <p:cNvPr id="14" name="Rounded Rectangle 14"/>
          <p:cNvSpPr/>
          <p:nvPr/>
        </p:nvSpPr>
        <p:spPr bwMode="auto">
          <a:xfrm>
            <a:off x="3376086" y="5138354"/>
            <a:ext cx="805153" cy="52327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ko-KR">
              <a:solidFill>
                <a:srgbClr val="FFFFFF"/>
              </a:solidFill>
              <a:latin typeface="+mj-ea"/>
              <a:ea typeface="+mj-ea"/>
            </a:endParaRPr>
          </a:p>
        </p:txBody>
      </p:sp>
      <p:sp>
        <p:nvSpPr>
          <p:cNvPr id="13" name="Chevron 5"/>
          <p:cNvSpPr/>
          <p:nvPr/>
        </p:nvSpPr>
        <p:spPr>
          <a:xfrm>
            <a:off x="3417533" y="5395993"/>
            <a:ext cx="2127691" cy="807049"/>
          </a:xfrm>
          <a:prstGeom prst="chevron">
            <a:avLst/>
          </a:prstGeom>
          <a:solidFill>
            <a:srgbClr val="9900FF"/>
          </a:solidFill>
          <a:ln w="15875">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ko-KR">
              <a:solidFill>
                <a:schemeClr val="tx1"/>
              </a:solidFill>
              <a:latin typeface="+mj-ea"/>
              <a:ea typeface="+mj-ea"/>
            </a:endParaRPr>
          </a:p>
        </p:txBody>
      </p:sp>
      <p:pic>
        <p:nvPicPr>
          <p:cNvPr id="1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72224" y="4599367"/>
            <a:ext cx="2610477" cy="195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2"/>
          <p:cNvSpPr txBox="1">
            <a:spLocks noChangeArrowheads="1"/>
          </p:cNvSpPr>
          <p:nvPr/>
        </p:nvSpPr>
        <p:spPr bwMode="auto">
          <a:xfrm>
            <a:off x="5398293" y="6494669"/>
            <a:ext cx="3224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굴림" pitchFamily="50" charset="-127"/>
                <a:ea typeface="굴림" pitchFamily="50" charset="-127"/>
              </a:defRPr>
            </a:lvl1pPr>
            <a:lvl2pPr marL="742950" indent="-285750" eaLnBrk="0" hangingPunct="0">
              <a:defRPr kumimoji="1" sz="2400">
                <a:solidFill>
                  <a:schemeClr val="tx1"/>
                </a:solidFill>
                <a:latin typeface="굴림" pitchFamily="50" charset="-127"/>
                <a:ea typeface="굴림" pitchFamily="50" charset="-127"/>
              </a:defRPr>
            </a:lvl2pPr>
            <a:lvl3pPr marL="1143000" indent="-228600" eaLnBrk="0" hangingPunct="0">
              <a:defRPr kumimoji="1" sz="2400">
                <a:solidFill>
                  <a:schemeClr val="tx1"/>
                </a:solidFill>
                <a:latin typeface="굴림" pitchFamily="50" charset="-127"/>
                <a:ea typeface="굴림" pitchFamily="50" charset="-127"/>
              </a:defRPr>
            </a:lvl3pPr>
            <a:lvl4pPr marL="1600200" indent="-228600" eaLnBrk="0" hangingPunct="0">
              <a:defRPr kumimoji="1" sz="2400">
                <a:solidFill>
                  <a:schemeClr val="tx1"/>
                </a:solidFill>
                <a:latin typeface="굴림" pitchFamily="50" charset="-127"/>
                <a:ea typeface="굴림" pitchFamily="50" charset="-127"/>
              </a:defRPr>
            </a:lvl4pPr>
            <a:lvl5pPr marL="2057400" indent="-228600" eaLnBrk="0" hangingPunct="0">
              <a:defRPr kumimoji="1" sz="2400">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sz="2400">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sz="2400">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sz="2400">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sz="2400">
                <a:solidFill>
                  <a:schemeClr val="tx1"/>
                </a:solidFill>
                <a:latin typeface="굴림" pitchFamily="50" charset="-127"/>
                <a:ea typeface="굴림" pitchFamily="50" charset="-127"/>
              </a:defRPr>
            </a:lvl9pPr>
          </a:lstStyle>
          <a:p>
            <a:pPr eaLnBrk="1" hangingPunct="1"/>
            <a:r>
              <a:rPr lang="en-US" altLang="ko-KR" sz="1800" b="1" dirty="0">
                <a:solidFill>
                  <a:srgbClr val="0000FF"/>
                </a:solidFill>
                <a:latin typeface="+mj-ea"/>
                <a:ea typeface="+mj-ea"/>
                <a:cs typeface="한컴바탕" pitchFamily="18" charset="2"/>
              </a:rPr>
              <a:t>Meteorological Observation</a:t>
            </a:r>
          </a:p>
        </p:txBody>
      </p:sp>
      <p:sp>
        <p:nvSpPr>
          <p:cNvPr id="18" name="TextBox 6"/>
          <p:cNvSpPr txBox="1">
            <a:spLocks noChangeArrowheads="1"/>
          </p:cNvSpPr>
          <p:nvPr/>
        </p:nvSpPr>
        <p:spPr bwMode="auto">
          <a:xfrm>
            <a:off x="267153" y="4723194"/>
            <a:ext cx="49906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굴림" pitchFamily="50" charset="-127"/>
                <a:ea typeface="굴림" pitchFamily="50" charset="-127"/>
              </a:defRPr>
            </a:lvl1pPr>
            <a:lvl2pPr marL="742950" indent="-285750" eaLnBrk="0" hangingPunct="0">
              <a:defRPr kumimoji="1" sz="2400">
                <a:solidFill>
                  <a:schemeClr val="tx1"/>
                </a:solidFill>
                <a:latin typeface="굴림" pitchFamily="50" charset="-127"/>
                <a:ea typeface="굴림" pitchFamily="50" charset="-127"/>
              </a:defRPr>
            </a:lvl2pPr>
            <a:lvl3pPr marL="1143000" indent="-228600" eaLnBrk="0" hangingPunct="0">
              <a:defRPr kumimoji="1" sz="2400">
                <a:solidFill>
                  <a:schemeClr val="tx1"/>
                </a:solidFill>
                <a:latin typeface="굴림" pitchFamily="50" charset="-127"/>
                <a:ea typeface="굴림" pitchFamily="50" charset="-127"/>
              </a:defRPr>
            </a:lvl3pPr>
            <a:lvl4pPr marL="1600200" indent="-228600" eaLnBrk="0" hangingPunct="0">
              <a:defRPr kumimoji="1" sz="2400">
                <a:solidFill>
                  <a:schemeClr val="tx1"/>
                </a:solidFill>
                <a:latin typeface="굴림" pitchFamily="50" charset="-127"/>
                <a:ea typeface="굴림" pitchFamily="50" charset="-127"/>
              </a:defRPr>
            </a:lvl4pPr>
            <a:lvl5pPr marL="2057400" indent="-228600" eaLnBrk="0" hangingPunct="0">
              <a:defRPr kumimoji="1" sz="2400">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sz="2400">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sz="2400">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sz="2400">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sz="2400">
                <a:solidFill>
                  <a:schemeClr val="tx1"/>
                </a:solidFill>
                <a:latin typeface="굴림" pitchFamily="50" charset="-127"/>
                <a:ea typeface="굴림" pitchFamily="50" charset="-127"/>
              </a:defRPr>
            </a:lvl9pPr>
          </a:lstStyle>
          <a:p>
            <a:pPr eaLnBrk="1" hangingPunct="1"/>
            <a:r>
              <a:rPr lang="en-US" altLang="ko-KR" sz="1800" b="1" dirty="0">
                <a:solidFill>
                  <a:srgbClr val="0000FF"/>
                </a:solidFill>
                <a:latin typeface="+mj-ea"/>
                <a:ea typeface="+mj-ea"/>
              </a:rPr>
              <a:t>Standard Bus System~ 500kg (Mid size sat.)</a:t>
            </a:r>
          </a:p>
        </p:txBody>
      </p:sp>
    </p:spTree>
    <p:extLst>
      <p:ext uri="{BB962C8B-B14F-4D97-AF65-F5344CB8AC3E}">
        <p14:creationId xmlns:p14="http://schemas.microsoft.com/office/powerpoint/2010/main" val="34525157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21</a:t>
            </a:fld>
            <a:endParaRPr lang="uk-UA" dirty="0"/>
          </a:p>
        </p:txBody>
      </p:sp>
      <p:sp>
        <p:nvSpPr>
          <p:cNvPr id="4" name="내용 개체 틀 3"/>
          <p:cNvSpPr>
            <a:spLocks noGrp="1"/>
          </p:cNvSpPr>
          <p:nvPr>
            <p:ph sz="quarter" idx="11"/>
          </p:nvPr>
        </p:nvSpPr>
        <p:spPr>
          <a:xfrm>
            <a:off x="2057400" y="304800"/>
            <a:ext cx="6705600" cy="533400"/>
          </a:xfrm>
        </p:spPr>
        <p:txBody>
          <a:bodyPr/>
          <a:lstStyle/>
          <a:p>
            <a:r>
              <a:rPr lang="en-US" altLang="ko-KR" sz="2800" b="1" dirty="0"/>
              <a:t>LEO Satellite Program</a:t>
            </a:r>
          </a:p>
          <a:p>
            <a:endParaRPr lang="ko-KR" altLang="en-US" sz="2800" b="1" dirty="0"/>
          </a:p>
        </p:txBody>
      </p:sp>
      <p:grpSp>
        <p:nvGrpSpPr>
          <p:cNvPr id="5" name="Group 3"/>
          <p:cNvGrpSpPr>
            <a:grpSpLocks/>
          </p:cNvGrpSpPr>
          <p:nvPr/>
        </p:nvGrpSpPr>
        <p:grpSpPr bwMode="auto">
          <a:xfrm>
            <a:off x="971600" y="1276922"/>
            <a:ext cx="8064495" cy="5199063"/>
            <a:chOff x="55" y="895"/>
            <a:chExt cx="5080" cy="3275"/>
          </a:xfrm>
        </p:grpSpPr>
        <p:sp>
          <p:nvSpPr>
            <p:cNvPr id="6" name="Freeform 4"/>
            <p:cNvSpPr>
              <a:spLocks noEditPoints="1"/>
            </p:cNvSpPr>
            <p:nvPr/>
          </p:nvSpPr>
          <p:spPr bwMode="gray">
            <a:xfrm>
              <a:off x="125" y="1183"/>
              <a:ext cx="3744" cy="2544"/>
            </a:xfrm>
            <a:custGeom>
              <a:avLst/>
              <a:gdLst/>
              <a:ahLst/>
              <a:cxnLst>
                <a:cxn ang="0">
                  <a:pos x="1092" y="50"/>
                </a:cxn>
                <a:cxn ang="0">
                  <a:pos x="822" y="168"/>
                </a:cxn>
                <a:cxn ang="0">
                  <a:pos x="594" y="300"/>
                </a:cxn>
                <a:cxn ang="0">
                  <a:pos x="406" y="446"/>
                </a:cxn>
                <a:cxn ang="0">
                  <a:pos x="254" y="604"/>
                </a:cxn>
                <a:cxn ang="0">
                  <a:pos x="140" y="772"/>
                </a:cxn>
                <a:cxn ang="0">
                  <a:pos x="60" y="944"/>
                </a:cxn>
                <a:cxn ang="0">
                  <a:pos x="14" y="1122"/>
                </a:cxn>
                <a:cxn ang="0">
                  <a:pos x="0" y="1300"/>
                </a:cxn>
                <a:cxn ang="0">
                  <a:pos x="18" y="1476"/>
                </a:cxn>
                <a:cxn ang="0">
                  <a:pos x="64" y="1650"/>
                </a:cxn>
                <a:cxn ang="0">
                  <a:pos x="138" y="1818"/>
                </a:cxn>
                <a:cxn ang="0">
                  <a:pos x="238" y="1978"/>
                </a:cxn>
                <a:cxn ang="0">
                  <a:pos x="364" y="2126"/>
                </a:cxn>
                <a:cxn ang="0">
                  <a:pos x="512" y="2262"/>
                </a:cxn>
                <a:cxn ang="0">
                  <a:pos x="684" y="2382"/>
                </a:cxn>
                <a:cxn ang="0">
                  <a:pos x="874" y="2484"/>
                </a:cxn>
                <a:cxn ang="0">
                  <a:pos x="1086" y="2564"/>
                </a:cxn>
                <a:cxn ang="0">
                  <a:pos x="1314" y="2622"/>
                </a:cxn>
                <a:cxn ang="0">
                  <a:pos x="1558" y="2654"/>
                </a:cxn>
                <a:cxn ang="0">
                  <a:pos x="1818" y="2658"/>
                </a:cxn>
                <a:cxn ang="0">
                  <a:pos x="2090" y="2632"/>
                </a:cxn>
                <a:cxn ang="0">
                  <a:pos x="2374" y="2574"/>
                </a:cxn>
                <a:cxn ang="0">
                  <a:pos x="2544" y="2912"/>
                </a:cxn>
                <a:cxn ang="0">
                  <a:pos x="1868" y="1552"/>
                </a:cxn>
                <a:cxn ang="0">
                  <a:pos x="1956" y="1914"/>
                </a:cxn>
                <a:cxn ang="0">
                  <a:pos x="1788" y="1936"/>
                </a:cxn>
                <a:cxn ang="0">
                  <a:pos x="1616" y="1934"/>
                </a:cxn>
                <a:cxn ang="0">
                  <a:pos x="1442" y="1912"/>
                </a:cxn>
                <a:cxn ang="0">
                  <a:pos x="1272" y="1872"/>
                </a:cxn>
                <a:cxn ang="0">
                  <a:pos x="1108" y="1812"/>
                </a:cxn>
                <a:cxn ang="0">
                  <a:pos x="952" y="1736"/>
                </a:cxn>
                <a:cxn ang="0">
                  <a:pos x="810" y="1646"/>
                </a:cxn>
                <a:cxn ang="0">
                  <a:pos x="684" y="1542"/>
                </a:cxn>
                <a:cxn ang="0">
                  <a:pos x="578" y="1428"/>
                </a:cxn>
                <a:cxn ang="0">
                  <a:pos x="494" y="1304"/>
                </a:cxn>
                <a:cxn ang="0">
                  <a:pos x="438" y="1170"/>
                </a:cxn>
                <a:cxn ang="0">
                  <a:pos x="410" y="1032"/>
                </a:cxn>
                <a:cxn ang="0">
                  <a:pos x="416" y="888"/>
                </a:cxn>
                <a:cxn ang="0">
                  <a:pos x="460" y="742"/>
                </a:cxn>
                <a:cxn ang="0">
                  <a:pos x="544" y="592"/>
                </a:cxn>
                <a:cxn ang="0">
                  <a:pos x="670" y="444"/>
                </a:cxn>
                <a:cxn ang="0">
                  <a:pos x="844" y="298"/>
                </a:cxn>
                <a:cxn ang="0">
                  <a:pos x="1070" y="154"/>
                </a:cxn>
                <a:cxn ang="0">
                  <a:pos x="1348" y="16"/>
                </a:cxn>
                <a:cxn ang="0">
                  <a:pos x="1244" y="0"/>
                </a:cxn>
                <a:cxn ang="0">
                  <a:pos x="2820" y="1934"/>
                </a:cxn>
                <a:cxn ang="0">
                  <a:pos x="2820" y="1934"/>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lnTo>
                    <a:pt x="1244" y="0"/>
                  </a:lnTo>
                  <a:lnTo>
                    <a:pt x="1244" y="0"/>
                  </a:lnTo>
                  <a:close/>
                  <a:moveTo>
                    <a:pt x="2820" y="1934"/>
                  </a:moveTo>
                  <a:lnTo>
                    <a:pt x="2820" y="1934"/>
                  </a:lnTo>
                  <a:lnTo>
                    <a:pt x="2820" y="1934"/>
                  </a:lnTo>
                  <a:close/>
                </a:path>
              </a:pathLst>
            </a:custGeom>
            <a:gradFill rotWithShape="1">
              <a:gsLst>
                <a:gs pos="0">
                  <a:srgbClr val="4DC9B1"/>
                </a:gs>
                <a:gs pos="100000">
                  <a:srgbClr val="0099CC"/>
                </a:gs>
              </a:gsLst>
              <a:lin ang="5400000" scaled="1"/>
            </a:gradFill>
            <a:ln w="0">
              <a:noFill/>
              <a:prstDash val="solid"/>
              <a:round/>
              <a:headEnd/>
              <a:tailEnd/>
            </a:ln>
            <a:effectLst>
              <a:outerShdw dist="206741" dir="8249373" algn="ctr" rotWithShape="0">
                <a:srgbClr val="000000">
                  <a:alpha val="50000"/>
                </a:srgbClr>
              </a:outerShdw>
            </a:effectLst>
          </p:spPr>
          <p:txBody>
            <a:bodyPr/>
            <a:lstStyle/>
            <a:p>
              <a:endParaRPr lang="ko-KR" altLang="en-US" dirty="0">
                <a:latin typeface="+mj-ea"/>
                <a:ea typeface="+mj-ea"/>
                <a:cs typeface="Arial" pitchFamily="34" charset="0"/>
              </a:endParaRPr>
            </a:p>
          </p:txBody>
        </p:sp>
        <p:grpSp>
          <p:nvGrpSpPr>
            <p:cNvPr id="7" name="Group 5"/>
            <p:cNvGrpSpPr>
              <a:grpSpLocks/>
            </p:cNvGrpSpPr>
            <p:nvPr/>
          </p:nvGrpSpPr>
          <p:grpSpPr bwMode="auto">
            <a:xfrm>
              <a:off x="1290" y="2617"/>
              <a:ext cx="1172" cy="1223"/>
              <a:chOff x="1776" y="2417"/>
              <a:chExt cx="1248" cy="1279"/>
            </a:xfrm>
          </p:grpSpPr>
          <p:pic>
            <p:nvPicPr>
              <p:cNvPr id="34" name="Picture 6" descr="Picture1"/>
              <p:cNvPicPr>
                <a:picLocks noChangeAspect="1" noChangeArrowheads="1"/>
              </p:cNvPicPr>
              <p:nvPr/>
            </p:nvPicPr>
            <p:blipFill>
              <a:blip r:embed="rId3" cstate="print"/>
              <a:srcRect/>
              <a:stretch>
                <a:fillRect/>
              </a:stretch>
            </p:blipFill>
            <p:spPr bwMode="auto">
              <a:xfrm>
                <a:off x="1776" y="3353"/>
                <a:ext cx="1248" cy="343"/>
              </a:xfrm>
              <a:prstGeom prst="rect">
                <a:avLst/>
              </a:prstGeom>
              <a:noFill/>
            </p:spPr>
          </p:pic>
          <p:sp>
            <p:nvSpPr>
              <p:cNvPr id="35" name="Oval 7"/>
              <p:cNvSpPr>
                <a:spLocks noChangeArrowheads="1"/>
              </p:cNvSpPr>
              <p:nvPr/>
            </p:nvSpPr>
            <p:spPr bwMode="gray">
              <a:xfrm>
                <a:off x="1877" y="2417"/>
                <a:ext cx="1074" cy="1075"/>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dirty="0">
                  <a:latin typeface="+mj-ea"/>
                  <a:ea typeface="+mj-ea"/>
                  <a:cs typeface="Arial" pitchFamily="34" charset="0"/>
                </a:endParaRPr>
              </a:p>
            </p:txBody>
          </p:sp>
          <p:sp>
            <p:nvSpPr>
              <p:cNvPr id="36" name="Oval 8"/>
              <p:cNvSpPr>
                <a:spLocks noChangeArrowheads="1"/>
              </p:cNvSpPr>
              <p:nvPr/>
            </p:nvSpPr>
            <p:spPr bwMode="gray">
              <a:xfrm>
                <a:off x="1890" y="2423"/>
                <a:ext cx="1049" cy="1048"/>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dirty="0">
                  <a:latin typeface="+mj-ea"/>
                  <a:ea typeface="+mj-ea"/>
                  <a:cs typeface="Arial" pitchFamily="34" charset="0"/>
                </a:endParaRPr>
              </a:p>
            </p:txBody>
          </p:sp>
          <p:sp>
            <p:nvSpPr>
              <p:cNvPr id="37" name="Oval 9"/>
              <p:cNvSpPr>
                <a:spLocks noChangeArrowheads="1"/>
              </p:cNvSpPr>
              <p:nvPr/>
            </p:nvSpPr>
            <p:spPr bwMode="gray">
              <a:xfrm>
                <a:off x="1901" y="2433"/>
                <a:ext cx="998" cy="980"/>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dirty="0">
                  <a:latin typeface="+mj-ea"/>
                  <a:ea typeface="+mj-ea"/>
                  <a:cs typeface="Arial" pitchFamily="34" charset="0"/>
                </a:endParaRPr>
              </a:p>
            </p:txBody>
          </p:sp>
          <p:sp>
            <p:nvSpPr>
              <p:cNvPr id="38" name="Oval 10"/>
              <p:cNvSpPr>
                <a:spLocks noChangeArrowheads="1"/>
              </p:cNvSpPr>
              <p:nvPr/>
            </p:nvSpPr>
            <p:spPr bwMode="gray">
              <a:xfrm>
                <a:off x="1959" y="2461"/>
                <a:ext cx="888" cy="795"/>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dirty="0">
                  <a:latin typeface="+mj-ea"/>
                  <a:ea typeface="+mj-ea"/>
                  <a:cs typeface="Arial" pitchFamily="34" charset="0"/>
                </a:endParaRPr>
              </a:p>
            </p:txBody>
          </p:sp>
        </p:grpSp>
        <p:grpSp>
          <p:nvGrpSpPr>
            <p:cNvPr id="8" name="Group 11"/>
            <p:cNvGrpSpPr>
              <a:grpSpLocks/>
            </p:cNvGrpSpPr>
            <p:nvPr/>
          </p:nvGrpSpPr>
          <p:grpSpPr bwMode="auto">
            <a:xfrm>
              <a:off x="96" y="2097"/>
              <a:ext cx="1056" cy="1028"/>
              <a:chOff x="576" y="2188"/>
              <a:chExt cx="1056" cy="1028"/>
            </a:xfrm>
          </p:grpSpPr>
          <p:pic>
            <p:nvPicPr>
              <p:cNvPr id="29" name="Picture 12" descr="Picture1"/>
              <p:cNvPicPr>
                <a:picLocks noChangeAspect="1" noChangeArrowheads="1"/>
              </p:cNvPicPr>
              <p:nvPr/>
            </p:nvPicPr>
            <p:blipFill>
              <a:blip r:embed="rId3" cstate="print"/>
              <a:srcRect/>
              <a:stretch>
                <a:fillRect/>
              </a:stretch>
            </p:blipFill>
            <p:spPr bwMode="auto">
              <a:xfrm>
                <a:off x="576" y="2924"/>
                <a:ext cx="1056" cy="292"/>
              </a:xfrm>
              <a:prstGeom prst="rect">
                <a:avLst/>
              </a:prstGeom>
              <a:noFill/>
            </p:spPr>
          </p:pic>
          <p:sp>
            <p:nvSpPr>
              <p:cNvPr id="30" name="Oval 13"/>
              <p:cNvSpPr>
                <a:spLocks noChangeArrowheads="1"/>
              </p:cNvSpPr>
              <p:nvPr/>
            </p:nvSpPr>
            <p:spPr bwMode="gray">
              <a:xfrm>
                <a:off x="714" y="2188"/>
                <a:ext cx="860" cy="860"/>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dirty="0">
                  <a:latin typeface="+mj-ea"/>
                  <a:ea typeface="+mj-ea"/>
                  <a:cs typeface="Arial" pitchFamily="34" charset="0"/>
                </a:endParaRPr>
              </a:p>
            </p:txBody>
          </p:sp>
          <p:sp>
            <p:nvSpPr>
              <p:cNvPr id="31" name="Oval 14"/>
              <p:cNvSpPr>
                <a:spLocks noChangeArrowheads="1"/>
              </p:cNvSpPr>
              <p:nvPr/>
            </p:nvSpPr>
            <p:spPr bwMode="gray">
              <a:xfrm>
                <a:off x="725" y="2193"/>
                <a:ext cx="839" cy="838"/>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dirty="0">
                  <a:latin typeface="+mj-ea"/>
                  <a:ea typeface="+mj-ea"/>
                  <a:cs typeface="Arial" pitchFamily="34" charset="0"/>
                </a:endParaRPr>
              </a:p>
            </p:txBody>
          </p:sp>
          <p:sp>
            <p:nvSpPr>
              <p:cNvPr id="32" name="Oval 15"/>
              <p:cNvSpPr>
                <a:spLocks noChangeArrowheads="1"/>
              </p:cNvSpPr>
              <p:nvPr/>
            </p:nvSpPr>
            <p:spPr bwMode="gray">
              <a:xfrm>
                <a:off x="734" y="2201"/>
                <a:ext cx="798" cy="784"/>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dirty="0">
                  <a:latin typeface="+mj-ea"/>
                  <a:ea typeface="+mj-ea"/>
                  <a:cs typeface="Arial" pitchFamily="34" charset="0"/>
                </a:endParaRPr>
              </a:p>
            </p:txBody>
          </p:sp>
          <p:sp>
            <p:nvSpPr>
              <p:cNvPr id="33" name="Oval 16"/>
              <p:cNvSpPr>
                <a:spLocks noChangeArrowheads="1"/>
              </p:cNvSpPr>
              <p:nvPr/>
            </p:nvSpPr>
            <p:spPr bwMode="gray">
              <a:xfrm>
                <a:off x="780" y="2223"/>
                <a:ext cx="710" cy="63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dirty="0">
                  <a:latin typeface="+mj-ea"/>
                  <a:ea typeface="+mj-ea"/>
                  <a:cs typeface="Arial" pitchFamily="34" charset="0"/>
                </a:endParaRPr>
              </a:p>
            </p:txBody>
          </p:sp>
        </p:grpSp>
        <p:grpSp>
          <p:nvGrpSpPr>
            <p:cNvPr id="9" name="Group 17"/>
            <p:cNvGrpSpPr>
              <a:grpSpLocks/>
            </p:cNvGrpSpPr>
            <p:nvPr/>
          </p:nvGrpSpPr>
          <p:grpSpPr bwMode="auto">
            <a:xfrm>
              <a:off x="55" y="1258"/>
              <a:ext cx="864" cy="759"/>
              <a:chOff x="432" y="1326"/>
              <a:chExt cx="864" cy="759"/>
            </a:xfrm>
          </p:grpSpPr>
          <p:pic>
            <p:nvPicPr>
              <p:cNvPr id="24" name="Picture 18" descr="Picture1"/>
              <p:cNvPicPr>
                <a:picLocks noChangeAspect="1" noChangeArrowheads="1"/>
              </p:cNvPicPr>
              <p:nvPr/>
            </p:nvPicPr>
            <p:blipFill>
              <a:blip r:embed="rId3" cstate="print"/>
              <a:srcRect/>
              <a:stretch>
                <a:fillRect/>
              </a:stretch>
            </p:blipFill>
            <p:spPr bwMode="auto">
              <a:xfrm>
                <a:off x="432" y="1847"/>
                <a:ext cx="864" cy="238"/>
              </a:xfrm>
              <a:prstGeom prst="rect">
                <a:avLst/>
              </a:prstGeom>
              <a:noFill/>
            </p:spPr>
          </p:pic>
          <p:sp>
            <p:nvSpPr>
              <p:cNvPr id="25" name="Oval 19"/>
              <p:cNvSpPr>
                <a:spLocks noChangeArrowheads="1"/>
              </p:cNvSpPr>
              <p:nvPr/>
            </p:nvSpPr>
            <p:spPr bwMode="gray">
              <a:xfrm>
                <a:off x="560" y="1326"/>
                <a:ext cx="645" cy="645"/>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dirty="0">
                  <a:latin typeface="+mj-ea"/>
                  <a:ea typeface="+mj-ea"/>
                  <a:cs typeface="Arial" pitchFamily="34" charset="0"/>
                </a:endParaRPr>
              </a:p>
            </p:txBody>
          </p:sp>
          <p:sp>
            <p:nvSpPr>
              <p:cNvPr id="26" name="Oval 20"/>
              <p:cNvSpPr>
                <a:spLocks noChangeArrowheads="1"/>
              </p:cNvSpPr>
              <p:nvPr/>
            </p:nvSpPr>
            <p:spPr bwMode="gray">
              <a:xfrm>
                <a:off x="568" y="1329"/>
                <a:ext cx="630" cy="630"/>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dirty="0">
                  <a:latin typeface="+mj-ea"/>
                  <a:ea typeface="+mj-ea"/>
                  <a:cs typeface="Arial" pitchFamily="34" charset="0"/>
                </a:endParaRPr>
              </a:p>
            </p:txBody>
          </p:sp>
          <p:sp>
            <p:nvSpPr>
              <p:cNvPr id="27" name="Oval 21"/>
              <p:cNvSpPr>
                <a:spLocks noChangeArrowheads="1"/>
              </p:cNvSpPr>
              <p:nvPr/>
            </p:nvSpPr>
            <p:spPr bwMode="gray">
              <a:xfrm>
                <a:off x="575" y="1336"/>
                <a:ext cx="599" cy="588"/>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dirty="0">
                  <a:latin typeface="+mj-ea"/>
                  <a:ea typeface="+mj-ea"/>
                  <a:cs typeface="Arial" pitchFamily="34" charset="0"/>
                </a:endParaRPr>
              </a:p>
            </p:txBody>
          </p:sp>
          <p:sp>
            <p:nvSpPr>
              <p:cNvPr id="28" name="Oval 22"/>
              <p:cNvSpPr>
                <a:spLocks noChangeArrowheads="1"/>
              </p:cNvSpPr>
              <p:nvPr/>
            </p:nvSpPr>
            <p:spPr bwMode="gray">
              <a:xfrm>
                <a:off x="609" y="1352"/>
                <a:ext cx="534" cy="477"/>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dirty="0">
                  <a:latin typeface="+mj-ea"/>
                  <a:ea typeface="+mj-ea"/>
                  <a:cs typeface="Arial" pitchFamily="34" charset="0"/>
                </a:endParaRPr>
              </a:p>
            </p:txBody>
          </p:sp>
        </p:grpSp>
        <p:grpSp>
          <p:nvGrpSpPr>
            <p:cNvPr id="10" name="Group 23"/>
            <p:cNvGrpSpPr>
              <a:grpSpLocks/>
            </p:cNvGrpSpPr>
            <p:nvPr/>
          </p:nvGrpSpPr>
          <p:grpSpPr bwMode="auto">
            <a:xfrm>
              <a:off x="1037" y="895"/>
              <a:ext cx="672" cy="522"/>
              <a:chOff x="1440" y="960"/>
              <a:chExt cx="672" cy="522"/>
            </a:xfrm>
          </p:grpSpPr>
          <p:pic>
            <p:nvPicPr>
              <p:cNvPr id="19" name="Picture 24" descr="Picture1"/>
              <p:cNvPicPr>
                <a:picLocks noChangeAspect="1" noChangeArrowheads="1"/>
              </p:cNvPicPr>
              <p:nvPr/>
            </p:nvPicPr>
            <p:blipFill>
              <a:blip r:embed="rId3" cstate="print"/>
              <a:srcRect/>
              <a:stretch>
                <a:fillRect/>
              </a:stretch>
            </p:blipFill>
            <p:spPr bwMode="auto">
              <a:xfrm>
                <a:off x="1440" y="1296"/>
                <a:ext cx="672" cy="186"/>
              </a:xfrm>
              <a:prstGeom prst="rect">
                <a:avLst/>
              </a:prstGeom>
              <a:noFill/>
            </p:spPr>
          </p:pic>
          <p:sp>
            <p:nvSpPr>
              <p:cNvPr id="20" name="Oval 25"/>
              <p:cNvSpPr>
                <a:spLocks noChangeArrowheads="1"/>
              </p:cNvSpPr>
              <p:nvPr/>
            </p:nvSpPr>
            <p:spPr bwMode="gray">
              <a:xfrm>
                <a:off x="1565" y="960"/>
                <a:ext cx="430" cy="430"/>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dirty="0">
                  <a:latin typeface="+mj-ea"/>
                  <a:ea typeface="+mj-ea"/>
                  <a:cs typeface="Arial" pitchFamily="34" charset="0"/>
                </a:endParaRPr>
              </a:p>
            </p:txBody>
          </p:sp>
          <p:sp>
            <p:nvSpPr>
              <p:cNvPr id="21" name="Oval 26"/>
              <p:cNvSpPr>
                <a:spLocks noChangeArrowheads="1"/>
              </p:cNvSpPr>
              <p:nvPr/>
            </p:nvSpPr>
            <p:spPr bwMode="gray">
              <a:xfrm>
                <a:off x="1571" y="962"/>
                <a:ext cx="419" cy="420"/>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dirty="0">
                  <a:latin typeface="+mj-ea"/>
                  <a:ea typeface="+mj-ea"/>
                  <a:cs typeface="Arial" pitchFamily="34" charset="0"/>
                </a:endParaRPr>
              </a:p>
            </p:txBody>
          </p:sp>
          <p:sp>
            <p:nvSpPr>
              <p:cNvPr id="22" name="Oval 27"/>
              <p:cNvSpPr>
                <a:spLocks noChangeArrowheads="1"/>
              </p:cNvSpPr>
              <p:nvPr/>
            </p:nvSpPr>
            <p:spPr bwMode="gray">
              <a:xfrm>
                <a:off x="1575" y="966"/>
                <a:ext cx="399" cy="392"/>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dirty="0">
                  <a:latin typeface="+mj-ea"/>
                  <a:ea typeface="+mj-ea"/>
                  <a:cs typeface="Arial" pitchFamily="34" charset="0"/>
                </a:endParaRPr>
              </a:p>
            </p:txBody>
          </p:sp>
          <p:sp>
            <p:nvSpPr>
              <p:cNvPr id="23" name="Oval 28"/>
              <p:cNvSpPr>
                <a:spLocks noChangeArrowheads="1"/>
              </p:cNvSpPr>
              <p:nvPr/>
            </p:nvSpPr>
            <p:spPr bwMode="gray">
              <a:xfrm>
                <a:off x="1598" y="978"/>
                <a:ext cx="355" cy="317"/>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dirty="0">
                  <a:latin typeface="+mj-ea"/>
                  <a:ea typeface="+mj-ea"/>
                  <a:cs typeface="Arial" pitchFamily="34" charset="0"/>
                </a:endParaRPr>
              </a:p>
            </p:txBody>
          </p:sp>
        </p:grpSp>
        <p:sp>
          <p:nvSpPr>
            <p:cNvPr id="11" name="Text Box 29"/>
            <p:cNvSpPr txBox="1">
              <a:spLocks noChangeArrowheads="1"/>
            </p:cNvSpPr>
            <p:nvPr/>
          </p:nvSpPr>
          <p:spPr bwMode="auto">
            <a:xfrm>
              <a:off x="1082" y="913"/>
              <a:ext cx="589" cy="407"/>
            </a:xfrm>
            <a:prstGeom prst="rect">
              <a:avLst/>
            </a:prstGeom>
            <a:noFill/>
            <a:ln w="9525" algn="ctr">
              <a:noFill/>
              <a:miter lim="800000"/>
              <a:headEnd/>
              <a:tailEnd/>
            </a:ln>
            <a:effectLst/>
          </p:spPr>
          <p:txBody>
            <a:bodyPr wrap="square">
              <a:spAutoFit/>
            </a:bodyPr>
            <a:lstStyle/>
            <a:p>
              <a:pPr algn="ctr" eaLnBrk="0" latinLnBrk="0" hangingPunct="0"/>
              <a:r>
                <a:rPr kumimoji="0" lang="en-US" altLang="ko-KR" sz="1200" b="1" dirty="0">
                  <a:solidFill>
                    <a:srgbClr val="FF0000"/>
                  </a:solidFill>
                  <a:latin typeface="+mj-ea"/>
                  <a:ea typeface="+mj-ea"/>
                  <a:cs typeface="Arial" pitchFamily="34" charset="0"/>
                </a:rPr>
                <a:t>Plan research</a:t>
              </a:r>
              <a:endParaRPr kumimoji="0" lang="ko-KR" altLang="en-US" sz="1200" b="1" dirty="0">
                <a:solidFill>
                  <a:srgbClr val="FF0000"/>
                </a:solidFill>
                <a:latin typeface="+mj-ea"/>
                <a:ea typeface="+mj-ea"/>
                <a:cs typeface="Arial" pitchFamily="34" charset="0"/>
              </a:endParaRPr>
            </a:p>
            <a:p>
              <a:pPr algn="ctr" eaLnBrk="0" latinLnBrk="0" hangingPunct="0"/>
              <a:r>
                <a:rPr kumimoji="0" lang="en-US" altLang="ko-KR" sz="1200" b="1" dirty="0">
                  <a:solidFill>
                    <a:srgbClr val="FF0000"/>
                  </a:solidFill>
                  <a:latin typeface="+mj-ea"/>
                  <a:ea typeface="+mj-ea"/>
                  <a:cs typeface="Arial" pitchFamily="34" charset="0"/>
                </a:rPr>
                <a:t>2015-16</a:t>
              </a:r>
            </a:p>
          </p:txBody>
        </p:sp>
        <p:sp>
          <p:nvSpPr>
            <p:cNvPr id="12" name="Text Box 30"/>
            <p:cNvSpPr txBox="1">
              <a:spLocks noChangeArrowheads="1"/>
            </p:cNvSpPr>
            <p:nvPr/>
          </p:nvSpPr>
          <p:spPr bwMode="auto">
            <a:xfrm>
              <a:off x="185" y="1303"/>
              <a:ext cx="616" cy="465"/>
            </a:xfrm>
            <a:prstGeom prst="rect">
              <a:avLst/>
            </a:prstGeom>
            <a:noFill/>
            <a:ln w="9525" algn="ctr">
              <a:noFill/>
              <a:miter lim="800000"/>
              <a:headEnd/>
              <a:tailEnd/>
            </a:ln>
            <a:effectLst/>
          </p:spPr>
          <p:txBody>
            <a:bodyPr wrap="none">
              <a:spAutoFit/>
            </a:bodyPr>
            <a:lstStyle/>
            <a:p>
              <a:pPr algn="ctr" eaLnBrk="0" latinLnBrk="0" hangingPunct="0"/>
              <a:r>
                <a:rPr kumimoji="0" lang="en-US" altLang="ko-KR" sz="1400" b="1" dirty="0">
                  <a:solidFill>
                    <a:srgbClr val="000000"/>
                  </a:solidFill>
                  <a:latin typeface="+mj-ea"/>
                  <a:ea typeface="+mj-ea"/>
                  <a:cs typeface="Arial" pitchFamily="34" charset="0"/>
                </a:rPr>
                <a:t>Secure</a:t>
              </a:r>
            </a:p>
            <a:p>
              <a:pPr algn="ctr" eaLnBrk="0" latinLnBrk="0" hangingPunct="0"/>
              <a:r>
                <a:rPr kumimoji="0" lang="en-US" altLang="ko-KR" sz="1400" b="1" dirty="0">
                  <a:solidFill>
                    <a:srgbClr val="000000"/>
                  </a:solidFill>
                  <a:latin typeface="+mj-ea"/>
                  <a:ea typeface="+mj-ea"/>
                  <a:cs typeface="Arial" pitchFamily="34" charset="0"/>
                </a:rPr>
                <a:t> a budget</a:t>
              </a:r>
            </a:p>
            <a:p>
              <a:pPr algn="ctr" eaLnBrk="0" latinLnBrk="0" hangingPunct="0"/>
              <a:r>
                <a:rPr kumimoji="0" lang="en-US" altLang="ko-KR" sz="1400" b="1" dirty="0">
                  <a:solidFill>
                    <a:srgbClr val="000000"/>
                  </a:solidFill>
                  <a:latin typeface="+mj-ea"/>
                  <a:ea typeface="+mj-ea"/>
                  <a:cs typeface="Arial" pitchFamily="34" charset="0"/>
                </a:rPr>
                <a:t>2017</a:t>
              </a:r>
            </a:p>
          </p:txBody>
        </p:sp>
        <p:sp>
          <p:nvSpPr>
            <p:cNvPr id="13" name="Text Box 31"/>
            <p:cNvSpPr txBox="1">
              <a:spLocks noChangeArrowheads="1"/>
            </p:cNvSpPr>
            <p:nvPr/>
          </p:nvSpPr>
          <p:spPr bwMode="auto">
            <a:xfrm>
              <a:off x="174" y="2256"/>
              <a:ext cx="965" cy="553"/>
            </a:xfrm>
            <a:prstGeom prst="rect">
              <a:avLst/>
            </a:prstGeom>
            <a:noFill/>
            <a:ln w="9525" algn="ctr">
              <a:noFill/>
              <a:miter lim="800000"/>
              <a:headEnd/>
              <a:tailEnd/>
            </a:ln>
            <a:effectLst/>
          </p:spPr>
          <p:txBody>
            <a:bodyPr wrap="none">
              <a:spAutoFit/>
            </a:bodyPr>
            <a:lstStyle/>
            <a:p>
              <a:pPr algn="ctr" eaLnBrk="0" latinLnBrk="0" hangingPunct="0"/>
              <a:r>
                <a:rPr kumimoji="0" lang="en-US" altLang="ko-KR" sz="1700" b="1" dirty="0">
                  <a:solidFill>
                    <a:schemeClr val="accent4"/>
                  </a:solidFill>
                  <a:latin typeface="+mj-ea"/>
                  <a:ea typeface="+mj-ea"/>
                  <a:cs typeface="Arial" pitchFamily="34" charset="0"/>
                </a:rPr>
                <a:t>Satellite</a:t>
              </a:r>
            </a:p>
            <a:p>
              <a:pPr algn="ctr" eaLnBrk="0" latinLnBrk="0" hangingPunct="0"/>
              <a:r>
                <a:rPr kumimoji="0" lang="en-US" altLang="ko-KR" sz="1700" b="1" dirty="0">
                  <a:solidFill>
                    <a:schemeClr val="accent4"/>
                  </a:solidFill>
                  <a:latin typeface="+mj-ea"/>
                  <a:ea typeface="+mj-ea"/>
                  <a:cs typeface="Arial" pitchFamily="34" charset="0"/>
                </a:rPr>
                <a:t>development</a:t>
              </a:r>
              <a:endParaRPr kumimoji="0" lang="ko-KR" altLang="en-US" sz="1700" b="1" dirty="0">
                <a:solidFill>
                  <a:schemeClr val="accent4"/>
                </a:solidFill>
                <a:latin typeface="+mj-ea"/>
                <a:ea typeface="+mj-ea"/>
                <a:cs typeface="Arial" pitchFamily="34" charset="0"/>
              </a:endParaRPr>
            </a:p>
            <a:p>
              <a:pPr algn="ctr" eaLnBrk="0" latinLnBrk="0" hangingPunct="0"/>
              <a:r>
                <a:rPr kumimoji="0" lang="en-US" altLang="ko-KR" sz="1700" b="1" dirty="0">
                  <a:solidFill>
                    <a:schemeClr val="accent4"/>
                  </a:solidFill>
                  <a:latin typeface="+mj-ea"/>
                  <a:ea typeface="+mj-ea"/>
                  <a:cs typeface="Arial" pitchFamily="34" charset="0"/>
                </a:rPr>
                <a:t>2018-</a:t>
              </a:r>
            </a:p>
          </p:txBody>
        </p:sp>
        <p:sp>
          <p:nvSpPr>
            <p:cNvPr id="14" name="Text Box 32"/>
            <p:cNvSpPr txBox="1">
              <a:spLocks noChangeArrowheads="1"/>
            </p:cNvSpPr>
            <p:nvPr/>
          </p:nvSpPr>
          <p:spPr bwMode="auto">
            <a:xfrm>
              <a:off x="1474" y="2853"/>
              <a:ext cx="851" cy="582"/>
            </a:xfrm>
            <a:prstGeom prst="rect">
              <a:avLst/>
            </a:prstGeom>
            <a:noFill/>
            <a:ln w="9525" algn="ctr">
              <a:noFill/>
              <a:miter lim="800000"/>
              <a:headEnd/>
              <a:tailEnd/>
            </a:ln>
            <a:effectLst/>
          </p:spPr>
          <p:txBody>
            <a:bodyPr wrap="none">
              <a:spAutoFit/>
            </a:bodyPr>
            <a:lstStyle/>
            <a:p>
              <a:pPr algn="ctr" eaLnBrk="0" latinLnBrk="0" hangingPunct="0"/>
              <a:r>
                <a:rPr kumimoji="0" lang="en-US" altLang="ko-KR" b="1" dirty="0">
                  <a:solidFill>
                    <a:schemeClr val="accent4">
                      <a:lumMod val="75000"/>
                    </a:schemeClr>
                  </a:solidFill>
                  <a:latin typeface="+mj-ea"/>
                  <a:ea typeface="+mj-ea"/>
                  <a:cs typeface="Arial" pitchFamily="34" charset="0"/>
                </a:rPr>
                <a:t>Launch</a:t>
              </a:r>
            </a:p>
            <a:p>
              <a:pPr algn="ctr" eaLnBrk="0" latinLnBrk="0" hangingPunct="0"/>
              <a:r>
                <a:rPr kumimoji="0" lang="en-US" altLang="ko-KR" b="1" dirty="0">
                  <a:solidFill>
                    <a:schemeClr val="accent4">
                      <a:lumMod val="75000"/>
                    </a:schemeClr>
                  </a:solidFill>
                  <a:latin typeface="+mj-ea"/>
                  <a:ea typeface="+mj-ea"/>
                  <a:cs typeface="Arial" pitchFamily="34" charset="0"/>
                </a:rPr>
                <a:t>/Utilization</a:t>
              </a:r>
              <a:endParaRPr kumimoji="0" lang="ko-KR" altLang="en-US" b="1" dirty="0">
                <a:solidFill>
                  <a:schemeClr val="accent4">
                    <a:lumMod val="75000"/>
                  </a:schemeClr>
                </a:solidFill>
                <a:latin typeface="+mj-ea"/>
                <a:ea typeface="+mj-ea"/>
                <a:cs typeface="Arial" pitchFamily="34" charset="0"/>
              </a:endParaRPr>
            </a:p>
            <a:p>
              <a:pPr algn="ctr" eaLnBrk="0" latinLnBrk="0" hangingPunct="0"/>
              <a:r>
                <a:rPr kumimoji="0" lang="en-US" altLang="ko-KR" b="1" dirty="0">
                  <a:solidFill>
                    <a:schemeClr val="accent4"/>
                  </a:solidFill>
                  <a:latin typeface="+mj-ea"/>
                  <a:ea typeface="+mj-ea"/>
                  <a:cs typeface="Arial" pitchFamily="34" charset="0"/>
                </a:rPr>
                <a:t>2022-</a:t>
              </a:r>
            </a:p>
          </p:txBody>
        </p:sp>
        <p:sp>
          <p:nvSpPr>
            <p:cNvPr id="15" name="Text Box 33"/>
            <p:cNvSpPr txBox="1">
              <a:spLocks noChangeArrowheads="1"/>
            </p:cNvSpPr>
            <p:nvPr/>
          </p:nvSpPr>
          <p:spPr bwMode="auto">
            <a:xfrm>
              <a:off x="1053" y="1462"/>
              <a:ext cx="3587" cy="409"/>
            </a:xfrm>
            <a:prstGeom prst="rect">
              <a:avLst/>
            </a:prstGeom>
            <a:noFill/>
            <a:ln w="9525" algn="ctr">
              <a:noFill/>
              <a:miter lim="800000"/>
              <a:headEnd/>
              <a:tailEnd/>
            </a:ln>
            <a:effectLst/>
          </p:spPr>
          <p:txBody>
            <a:bodyPr wrap="square">
              <a:spAutoFit/>
            </a:bodyPr>
            <a:lstStyle/>
            <a:p>
              <a:pPr marL="271463" indent="-271463" eaLnBrk="0" latinLnBrk="0" hangingPunct="0">
                <a:lnSpc>
                  <a:spcPct val="80000"/>
                </a:lnSpc>
                <a:spcBef>
                  <a:spcPct val="10000"/>
                </a:spcBef>
                <a:buFont typeface="Wingdings" pitchFamily="2" charset="2"/>
                <a:buBlip>
                  <a:blip r:embed="rId4"/>
                </a:buBlip>
              </a:pPr>
              <a:r>
                <a:rPr kumimoji="0" lang="en-US" altLang="ko-KR" sz="1600" b="1" dirty="0">
                  <a:latin typeface="+mj-ea"/>
                  <a:ea typeface="+mj-ea"/>
                  <a:cs typeface="Arial" pitchFamily="34" charset="0"/>
                </a:rPr>
                <a:t>Feasibility test for LEO satellite (Nov 2016 ~)</a:t>
              </a:r>
              <a:endParaRPr kumimoji="0" lang="ko-KR" altLang="en-US" sz="1600" dirty="0">
                <a:latin typeface="+mj-ea"/>
                <a:ea typeface="+mj-ea"/>
                <a:cs typeface="Arial" pitchFamily="34" charset="0"/>
              </a:endParaRPr>
            </a:p>
            <a:p>
              <a:pPr marL="271463" indent="-271463" eaLnBrk="0" latinLnBrk="0" hangingPunct="0">
                <a:lnSpc>
                  <a:spcPct val="80000"/>
                </a:lnSpc>
                <a:spcBef>
                  <a:spcPct val="10000"/>
                </a:spcBef>
                <a:buFont typeface="Wingdings" pitchFamily="2" charset="2"/>
                <a:buNone/>
              </a:pPr>
              <a:r>
                <a:rPr lang="ko-KR" altLang="en-US" sz="1300" dirty="0">
                  <a:latin typeface="+mj-ea"/>
                  <a:ea typeface="+mj-ea"/>
                  <a:cs typeface="Arial" pitchFamily="34" charset="0"/>
                </a:rPr>
                <a:t>	</a:t>
              </a:r>
              <a:r>
                <a:rPr lang="en-US" altLang="ko-KR" sz="1300" dirty="0">
                  <a:latin typeface="+mj-ea"/>
                  <a:ea typeface="+mj-ea"/>
                  <a:cs typeface="Arial" pitchFamily="34" charset="0"/>
                </a:rPr>
                <a:t>- Execute the feasibility test for securing budget for LEO satellite </a:t>
              </a:r>
            </a:p>
            <a:p>
              <a:pPr marL="271463" indent="-271463" eaLnBrk="0" latinLnBrk="0" hangingPunct="0">
                <a:lnSpc>
                  <a:spcPct val="80000"/>
                </a:lnSpc>
                <a:spcBef>
                  <a:spcPct val="10000"/>
                </a:spcBef>
                <a:buFont typeface="Wingdings" pitchFamily="2" charset="2"/>
                <a:buNone/>
              </a:pPr>
              <a:r>
                <a:rPr lang="en-US" altLang="ko-KR" sz="1300" dirty="0">
                  <a:latin typeface="+mj-ea"/>
                  <a:ea typeface="+mj-ea"/>
                  <a:cs typeface="Arial" pitchFamily="34" charset="0"/>
                </a:rPr>
                <a:t>        including </a:t>
              </a:r>
              <a:r>
                <a:rPr kumimoji="0" lang="en-US" altLang="ko-KR" sz="1300" dirty="0">
                  <a:latin typeface="+mj-ea"/>
                  <a:ea typeface="+mj-ea"/>
                  <a:cs typeface="Arial" pitchFamily="34" charset="0"/>
                </a:rPr>
                <a:t> technical and economical validity</a:t>
              </a:r>
            </a:p>
          </p:txBody>
        </p:sp>
        <p:sp>
          <p:nvSpPr>
            <p:cNvPr id="16" name="Text Box 34"/>
            <p:cNvSpPr txBox="1">
              <a:spLocks noChangeArrowheads="1"/>
            </p:cNvSpPr>
            <p:nvPr/>
          </p:nvSpPr>
          <p:spPr bwMode="auto">
            <a:xfrm>
              <a:off x="962" y="3571"/>
              <a:ext cx="3357" cy="599"/>
            </a:xfrm>
            <a:prstGeom prst="rect">
              <a:avLst/>
            </a:prstGeom>
            <a:noFill/>
            <a:ln w="9525" algn="ctr">
              <a:noFill/>
              <a:miter lim="800000"/>
              <a:headEnd/>
              <a:tailEnd/>
            </a:ln>
            <a:effectLst/>
          </p:spPr>
          <p:txBody>
            <a:bodyPr wrap="square">
              <a:spAutoFit/>
            </a:bodyPr>
            <a:lstStyle/>
            <a:p>
              <a:pPr eaLnBrk="0" latinLnBrk="0" hangingPunct="0">
                <a:lnSpc>
                  <a:spcPct val="80000"/>
                </a:lnSpc>
                <a:spcBef>
                  <a:spcPct val="10000"/>
                </a:spcBef>
                <a:buFont typeface="Wingdings" pitchFamily="2" charset="2"/>
                <a:buBlip>
                  <a:blip r:embed="rId4"/>
                </a:buBlip>
              </a:pPr>
              <a:r>
                <a:rPr kumimoji="0" lang="ko-KR" altLang="en-US" sz="1800" b="1" dirty="0">
                  <a:latin typeface="+mj-ea"/>
                  <a:ea typeface="+mj-ea"/>
                  <a:cs typeface="Arial" pitchFamily="34" charset="0"/>
                </a:rPr>
                <a:t> </a:t>
              </a:r>
              <a:r>
                <a:rPr kumimoji="0" lang="en-US" altLang="ko-KR" sz="1800" b="1" dirty="0">
                  <a:latin typeface="+mj-ea"/>
                  <a:ea typeface="+mj-ea"/>
                  <a:cs typeface="Arial" pitchFamily="34" charset="0"/>
                </a:rPr>
                <a:t>A</a:t>
              </a:r>
              <a:r>
                <a:rPr kumimoji="0" lang="en-US" altLang="ko-KR" b="1" dirty="0">
                  <a:latin typeface="+mj-ea"/>
                  <a:ea typeface="+mj-ea"/>
                  <a:cs typeface="Arial" pitchFamily="34" charset="0"/>
                </a:rPr>
                <a:t>pplication of data Utilization plan</a:t>
              </a:r>
            </a:p>
            <a:p>
              <a:pPr marL="361950" indent="-361950" eaLnBrk="0" latinLnBrk="0" hangingPunct="0">
                <a:lnSpc>
                  <a:spcPct val="80000"/>
                </a:lnSpc>
                <a:spcBef>
                  <a:spcPct val="10000"/>
                </a:spcBef>
              </a:pPr>
              <a:r>
                <a:rPr kumimoji="0" lang="en-US" altLang="ko-KR" b="1" dirty="0">
                  <a:latin typeface="+mj-ea"/>
                  <a:ea typeface="+mj-ea"/>
                  <a:cs typeface="Arial" pitchFamily="34" charset="0"/>
                </a:rPr>
                <a:t>   </a:t>
              </a:r>
              <a:r>
                <a:rPr kumimoji="0" lang="en-US" altLang="ko-KR" sz="1400" dirty="0">
                  <a:latin typeface="+mj-ea"/>
                  <a:ea typeface="+mj-ea"/>
                  <a:cs typeface="Arial" pitchFamily="34" charset="0"/>
                </a:rPr>
                <a:t>- Apply to weather, climate, earthquake, volcano, disaster, etc.</a:t>
              </a:r>
              <a:endParaRPr kumimoji="0" lang="ko-KR" altLang="en-US" sz="1400" dirty="0">
                <a:latin typeface="+mj-ea"/>
                <a:ea typeface="+mj-ea"/>
                <a:cs typeface="Arial" pitchFamily="34" charset="0"/>
              </a:endParaRPr>
            </a:p>
            <a:p>
              <a:pPr marL="361950" indent="-361950" eaLnBrk="0" latinLnBrk="0" hangingPunct="0">
                <a:lnSpc>
                  <a:spcPct val="80000"/>
                </a:lnSpc>
                <a:spcBef>
                  <a:spcPct val="10000"/>
                </a:spcBef>
                <a:buFont typeface="Wingdings" pitchFamily="2" charset="2"/>
                <a:buNone/>
              </a:pPr>
              <a:r>
                <a:rPr kumimoji="0" lang="ko-KR" altLang="en-US" sz="1400" dirty="0">
                  <a:latin typeface="+mj-ea"/>
                  <a:ea typeface="+mj-ea"/>
                  <a:cs typeface="Arial" pitchFamily="34" charset="0"/>
                </a:rPr>
                <a:t>    </a:t>
              </a:r>
              <a:r>
                <a:rPr kumimoji="0" lang="en-US" altLang="ko-KR" sz="1400" dirty="0">
                  <a:latin typeface="+mj-ea"/>
                  <a:ea typeface="+mj-ea"/>
                  <a:cs typeface="Arial" pitchFamily="34" charset="0"/>
                </a:rPr>
                <a:t>- Data utilization research for global water/climate, etc.</a:t>
              </a:r>
            </a:p>
            <a:p>
              <a:pPr eaLnBrk="0" latinLnBrk="0" hangingPunct="0">
                <a:lnSpc>
                  <a:spcPct val="80000"/>
                </a:lnSpc>
                <a:spcBef>
                  <a:spcPct val="10000"/>
                </a:spcBef>
                <a:buFont typeface="Wingdings" pitchFamily="2" charset="2"/>
                <a:buNone/>
              </a:pPr>
              <a:r>
                <a:rPr kumimoji="0" lang="en-US" altLang="ko-KR" sz="1400" dirty="0">
                  <a:latin typeface="+mj-ea"/>
                  <a:ea typeface="+mj-ea"/>
                  <a:cs typeface="Arial" pitchFamily="34" charset="0"/>
                </a:rPr>
                <a:t>    - Supply standard input data of numerical model</a:t>
              </a:r>
              <a:endParaRPr kumimoji="0" lang="ko-KR" altLang="en-US" sz="1400" dirty="0">
                <a:latin typeface="+mj-ea"/>
                <a:ea typeface="+mj-ea"/>
                <a:cs typeface="Arial" pitchFamily="34" charset="0"/>
              </a:endParaRPr>
            </a:p>
          </p:txBody>
        </p:sp>
        <p:sp>
          <p:nvSpPr>
            <p:cNvPr id="17" name="Text Box 35"/>
            <p:cNvSpPr txBox="1">
              <a:spLocks noChangeArrowheads="1"/>
            </p:cNvSpPr>
            <p:nvPr/>
          </p:nvSpPr>
          <p:spPr bwMode="auto">
            <a:xfrm>
              <a:off x="1688" y="940"/>
              <a:ext cx="2631" cy="409"/>
            </a:xfrm>
            <a:prstGeom prst="rect">
              <a:avLst/>
            </a:prstGeom>
            <a:noFill/>
            <a:ln w="9525" algn="ctr">
              <a:noFill/>
              <a:miter lim="800000"/>
              <a:headEnd/>
              <a:tailEnd/>
            </a:ln>
            <a:effectLst/>
          </p:spPr>
          <p:txBody>
            <a:bodyPr wrap="square">
              <a:spAutoFit/>
            </a:bodyPr>
            <a:lstStyle/>
            <a:p>
              <a:pPr marL="358775" indent="-358775" eaLnBrk="0" latinLnBrk="0" hangingPunct="0">
                <a:lnSpc>
                  <a:spcPct val="80000"/>
                </a:lnSpc>
                <a:spcBef>
                  <a:spcPct val="10000"/>
                </a:spcBef>
                <a:buFontTx/>
                <a:buBlip>
                  <a:blip r:embed="rId4"/>
                </a:buBlip>
              </a:pPr>
              <a:r>
                <a:rPr kumimoji="0" lang="en-US" altLang="ko-KR" sz="1600" b="1" dirty="0">
                  <a:latin typeface="+mj-ea"/>
                  <a:ea typeface="+mj-ea"/>
                  <a:cs typeface="Arial" pitchFamily="34" charset="0"/>
                </a:rPr>
                <a:t>User requirement of LEO satellite</a:t>
              </a:r>
              <a:endParaRPr lang="en-US" altLang="ko-KR" sz="1300" dirty="0">
                <a:latin typeface="+mj-ea"/>
                <a:ea typeface="+mj-ea"/>
                <a:cs typeface="Arial" pitchFamily="34" charset="0"/>
              </a:endParaRPr>
            </a:p>
            <a:p>
              <a:pPr marL="357188" indent="-357188" eaLnBrk="0" latinLnBrk="0" hangingPunct="0">
                <a:lnSpc>
                  <a:spcPct val="80000"/>
                </a:lnSpc>
                <a:spcBef>
                  <a:spcPct val="10000"/>
                </a:spcBef>
              </a:pPr>
              <a:r>
                <a:rPr lang="ko-KR" altLang="en-US" sz="1300" dirty="0">
                  <a:latin typeface="+mj-ea"/>
                  <a:ea typeface="+mj-ea"/>
                  <a:cs typeface="Arial" pitchFamily="34" charset="0"/>
                </a:rPr>
                <a:t>	</a:t>
              </a:r>
              <a:r>
                <a:rPr lang="en-US" altLang="ko-KR" sz="1300" dirty="0">
                  <a:latin typeface="+mj-ea"/>
                  <a:ea typeface="+mj-ea"/>
                  <a:cs typeface="Arial" pitchFamily="34" charset="0"/>
                </a:rPr>
                <a:t>- Prepare report for feasibility test</a:t>
              </a:r>
            </a:p>
            <a:p>
              <a:pPr marL="357188" indent="-357188" eaLnBrk="0" latinLnBrk="0" hangingPunct="0">
                <a:lnSpc>
                  <a:spcPct val="80000"/>
                </a:lnSpc>
                <a:spcBef>
                  <a:spcPct val="10000"/>
                </a:spcBef>
              </a:pPr>
              <a:r>
                <a:rPr lang="en-US" altLang="ko-KR" sz="1300" dirty="0">
                  <a:latin typeface="+mj-ea"/>
                  <a:ea typeface="+mj-ea"/>
                  <a:cs typeface="Arial" pitchFamily="34" charset="0"/>
                </a:rPr>
                <a:t>       - two  projects are undergoing. </a:t>
              </a:r>
              <a:r>
                <a:rPr kumimoji="0" lang="ko-KR" altLang="en-US" sz="1300" dirty="0">
                  <a:latin typeface="+mj-ea"/>
                  <a:ea typeface="+mj-ea"/>
                  <a:cs typeface="Arial" pitchFamily="34" charset="0"/>
                </a:rPr>
                <a:t>	</a:t>
              </a:r>
            </a:p>
          </p:txBody>
        </p:sp>
        <p:sp>
          <p:nvSpPr>
            <p:cNvPr id="18" name="Text Box 36"/>
            <p:cNvSpPr txBox="1">
              <a:spLocks noChangeArrowheads="1"/>
            </p:cNvSpPr>
            <p:nvPr/>
          </p:nvSpPr>
          <p:spPr bwMode="auto">
            <a:xfrm>
              <a:off x="1060" y="2029"/>
              <a:ext cx="4075" cy="568"/>
            </a:xfrm>
            <a:prstGeom prst="rect">
              <a:avLst/>
            </a:prstGeom>
            <a:noFill/>
            <a:ln w="9525" algn="ctr">
              <a:noFill/>
              <a:miter lim="800000"/>
              <a:headEnd/>
              <a:tailEnd/>
            </a:ln>
            <a:effectLst/>
          </p:spPr>
          <p:txBody>
            <a:bodyPr wrap="square">
              <a:spAutoFit/>
            </a:bodyPr>
            <a:lstStyle/>
            <a:p>
              <a:pPr marL="271463" indent="-271463" eaLnBrk="0" latinLnBrk="0" hangingPunct="0">
                <a:lnSpc>
                  <a:spcPct val="85000"/>
                </a:lnSpc>
                <a:spcBef>
                  <a:spcPct val="15000"/>
                </a:spcBef>
                <a:buFont typeface="Wingdings" pitchFamily="2" charset="2"/>
                <a:buBlip>
                  <a:blip r:embed="rId4"/>
                </a:buBlip>
              </a:pPr>
              <a:r>
                <a:rPr kumimoji="0" lang="en-US" altLang="ko-KR" sz="1600" b="1" dirty="0">
                  <a:latin typeface="+mj-ea"/>
                  <a:ea typeface="+mj-ea"/>
                  <a:cs typeface="Arial" pitchFamily="34" charset="0"/>
                </a:rPr>
                <a:t>Development of the LEO satellite</a:t>
              </a:r>
            </a:p>
            <a:p>
              <a:pPr marL="271463" indent="-271463" eaLnBrk="0" latinLnBrk="0" hangingPunct="0">
                <a:lnSpc>
                  <a:spcPct val="85000"/>
                </a:lnSpc>
                <a:spcBef>
                  <a:spcPct val="15000"/>
                </a:spcBef>
              </a:pPr>
              <a:r>
                <a:rPr kumimoji="0" lang="en-US" altLang="ko-KR" sz="1300" b="1" dirty="0">
                  <a:latin typeface="+mj-ea"/>
                  <a:ea typeface="+mj-ea"/>
                  <a:cs typeface="Arial" pitchFamily="34" charset="0"/>
                </a:rPr>
                <a:t>	</a:t>
              </a:r>
              <a:r>
                <a:rPr kumimoji="0" lang="en-US" altLang="ko-KR" sz="1300" dirty="0">
                  <a:latin typeface="+mj-ea"/>
                  <a:ea typeface="+mj-ea"/>
                  <a:cs typeface="Arial" pitchFamily="34" charset="0"/>
                </a:rPr>
                <a:t>- Kick-off development of LEO satellite program</a:t>
              </a:r>
            </a:p>
            <a:p>
              <a:pPr marL="271463" indent="-271463" eaLnBrk="0" latinLnBrk="0" hangingPunct="0">
                <a:lnSpc>
                  <a:spcPct val="85000"/>
                </a:lnSpc>
                <a:spcBef>
                  <a:spcPct val="15000"/>
                </a:spcBef>
              </a:pPr>
              <a:r>
                <a:rPr kumimoji="0" lang="en-US" altLang="ko-KR" sz="1300" dirty="0">
                  <a:latin typeface="+mj-ea"/>
                  <a:ea typeface="+mj-ea"/>
                  <a:cs typeface="Arial" pitchFamily="34" charset="0"/>
                </a:rPr>
                <a:t>	- Satellite bus, system integration</a:t>
              </a:r>
              <a:r>
                <a:rPr kumimoji="0" lang="ko-KR" altLang="en-US" sz="1300" dirty="0">
                  <a:latin typeface="+mj-ea"/>
                  <a:ea typeface="+mj-ea"/>
                  <a:cs typeface="Arial" pitchFamily="34" charset="0"/>
                </a:rPr>
                <a:t> </a:t>
              </a:r>
              <a:r>
                <a:rPr kumimoji="0" lang="en-US" altLang="ko-KR" sz="1300" dirty="0">
                  <a:latin typeface="+mj-ea"/>
                  <a:ea typeface="+mj-ea"/>
                  <a:cs typeface="Arial" pitchFamily="34" charset="0"/>
                </a:rPr>
                <a:t>and developing testing technique</a:t>
              </a:r>
            </a:p>
            <a:p>
              <a:pPr marL="271463" indent="-271463" eaLnBrk="0" latinLnBrk="0" hangingPunct="0">
                <a:lnSpc>
                  <a:spcPct val="85000"/>
                </a:lnSpc>
                <a:spcBef>
                  <a:spcPct val="15000"/>
                </a:spcBef>
              </a:pPr>
              <a:r>
                <a:rPr kumimoji="0" lang="en-US" altLang="ko-KR" sz="1300" dirty="0">
                  <a:latin typeface="+mj-ea"/>
                  <a:ea typeface="+mj-ea"/>
                  <a:cs typeface="Arial" pitchFamily="34" charset="0"/>
                </a:rPr>
                <a:t>	- Ground segments development and</a:t>
              </a:r>
              <a:r>
                <a:rPr kumimoji="0" lang="ko-KR" altLang="en-US" sz="1300" dirty="0">
                  <a:latin typeface="+mj-ea"/>
                  <a:ea typeface="+mj-ea"/>
                  <a:cs typeface="Arial" pitchFamily="34" charset="0"/>
                </a:rPr>
                <a:t> </a:t>
              </a:r>
              <a:r>
                <a:rPr kumimoji="0" lang="en-US" altLang="ko-KR" sz="1300" dirty="0">
                  <a:latin typeface="+mj-ea"/>
                  <a:ea typeface="+mj-ea"/>
                  <a:cs typeface="Arial" pitchFamily="34" charset="0"/>
                </a:rPr>
                <a:t>secure a image quality technique</a:t>
              </a:r>
              <a:endParaRPr kumimoji="0" lang="ko-KR" altLang="en-US" sz="1300" dirty="0">
                <a:latin typeface="+mj-ea"/>
                <a:ea typeface="+mj-ea"/>
                <a:cs typeface="Arial" pitchFamily="34" charset="0"/>
              </a:endParaRPr>
            </a:p>
          </p:txBody>
        </p:sp>
      </p:grpSp>
      <p:sp>
        <p:nvSpPr>
          <p:cNvPr id="39" name="모서리가 둥근 직사각형 38"/>
          <p:cNvSpPr/>
          <p:nvPr/>
        </p:nvSpPr>
        <p:spPr>
          <a:xfrm>
            <a:off x="3482125" y="1219200"/>
            <a:ext cx="4258571" cy="886397"/>
          </a:xfrm>
          <a:prstGeom prst="round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ea"/>
              <a:ea typeface="+mj-ea"/>
              <a:cs typeface="Arial" pitchFamily="34" charset="0"/>
            </a:endParaRPr>
          </a:p>
        </p:txBody>
      </p:sp>
    </p:spTree>
    <p:extLst>
      <p:ext uri="{BB962C8B-B14F-4D97-AF65-F5344CB8AC3E}">
        <p14:creationId xmlns:p14="http://schemas.microsoft.com/office/powerpoint/2010/main" val="22830168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a:xfrm>
            <a:off x="8752114" y="6629400"/>
            <a:ext cx="304800" cy="187285"/>
          </a:xfrm>
        </p:spPr>
        <p:txBody>
          <a:bodyPr/>
          <a:lstStyle/>
          <a:p>
            <a:pPr defTabSz="914400"/>
            <a:fld id="{86CB4B4D-7CA3-9044-876B-883B54F8677D}" type="slidenum">
              <a:rPr lang="uk-UA" smtClean="0"/>
              <a:pPr defTabSz="914400"/>
              <a:t>22</a:t>
            </a:fld>
            <a:endParaRPr lang="uk-UA" dirty="0"/>
          </a:p>
        </p:txBody>
      </p:sp>
      <p:sp>
        <p:nvSpPr>
          <p:cNvPr id="4" name="내용 개체 틀 3"/>
          <p:cNvSpPr>
            <a:spLocks noGrp="1"/>
          </p:cNvSpPr>
          <p:nvPr>
            <p:ph sz="quarter" idx="11"/>
          </p:nvPr>
        </p:nvSpPr>
        <p:spPr>
          <a:xfrm>
            <a:off x="2046514" y="304800"/>
            <a:ext cx="4953000" cy="533400"/>
          </a:xfrm>
        </p:spPr>
        <p:txBody>
          <a:bodyPr/>
          <a:lstStyle/>
          <a:p>
            <a:endParaRPr lang="ko-KR" altLang="en-US" dirty="0"/>
          </a:p>
        </p:txBody>
      </p:sp>
      <p:sp>
        <p:nvSpPr>
          <p:cNvPr id="7" name="직사각형 6"/>
          <p:cNvSpPr/>
          <p:nvPr/>
        </p:nvSpPr>
        <p:spPr>
          <a:xfrm>
            <a:off x="2688" y="-42443"/>
            <a:ext cx="9184194" cy="6893169"/>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Picture 5" descr="C:\Users\Youngmin\Desktop\02.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0886" y="2387600"/>
            <a:ext cx="9144000" cy="2794000"/>
          </a:xfrm>
          <a:prstGeom prst="rect">
            <a:avLst/>
          </a:prstGeom>
          <a:noFill/>
          <a:extLst>
            <a:ext uri="{909E8E84-426E-40DD-AFC4-6F175D3DCCD1}">
              <a14:hiddenFill xmlns:a14="http://schemas.microsoft.com/office/drawing/2010/main">
                <a:solidFill>
                  <a:srgbClr val="FFFFFF"/>
                </a:solidFill>
              </a14:hiddenFill>
            </a:ext>
          </a:extLst>
        </p:spPr>
      </p:pic>
      <p:sp>
        <p:nvSpPr>
          <p:cNvPr id="9" name="직사각형 8"/>
          <p:cNvSpPr/>
          <p:nvPr/>
        </p:nvSpPr>
        <p:spPr>
          <a:xfrm>
            <a:off x="-30983" y="1724615"/>
            <a:ext cx="9184193" cy="1200329"/>
          </a:xfrm>
          <a:prstGeom prst="rect">
            <a:avLst/>
          </a:prstGeom>
        </p:spPr>
        <p:txBody>
          <a:bodyPr wrap="square">
            <a:spAutoFit/>
          </a:bodyPr>
          <a:lstStyle/>
          <a:p>
            <a:pPr algn="ctr">
              <a:buNone/>
            </a:pPr>
            <a:r>
              <a:rPr lang="en-US" altLang="ko-KR" sz="72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Book Antiqua" pitchFamily="18" charset="0"/>
                <a:ea typeface="+mj-ea"/>
                <a:cs typeface="+mj-cs"/>
              </a:rPr>
              <a:t>THANK YOU!</a:t>
            </a:r>
            <a:endParaRPr lang="ko-KR" altLang="en-US" sz="72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Book Antiqua" pitchFamily="18" charset="0"/>
              <a:ea typeface="+mj-ea"/>
              <a:cs typeface="+mj-cs"/>
            </a:endParaRPr>
          </a:p>
        </p:txBody>
      </p:sp>
    </p:spTree>
    <p:extLst>
      <p:ext uri="{BB962C8B-B14F-4D97-AF65-F5344CB8AC3E}">
        <p14:creationId xmlns:p14="http://schemas.microsoft.com/office/powerpoint/2010/main" val="16098481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par>
                                <p:cTn id="8" presetID="10" presetClass="exit" presetSubtype="0" fill="hold" nodeType="withEffect">
                                  <p:stCondLst>
                                    <p:cond delay="0"/>
                                  </p:stCondLst>
                                  <p:childTnLst>
                                    <p:animEffect transition="out" filter="fade">
                                      <p:cBhvr>
                                        <p:cTn id="9" dur="1250"/>
                                        <p:tgtEl>
                                          <p:spTgt spid="8"/>
                                        </p:tgtEl>
                                      </p:cBhvr>
                                    </p:animEffect>
                                    <p:set>
                                      <p:cBhvr>
                                        <p:cTn id="10" dur="1" fill="hold">
                                          <p:stCondLst>
                                            <p:cond delay="1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23</a:t>
            </a:fld>
            <a:endParaRPr lang="uk-UA" dirty="0"/>
          </a:p>
        </p:txBody>
      </p:sp>
      <p:sp>
        <p:nvSpPr>
          <p:cNvPr id="3" name="내용 개체 틀 2"/>
          <p:cNvSpPr>
            <a:spLocks noGrp="1"/>
          </p:cNvSpPr>
          <p:nvPr>
            <p:ph sz="quarter" idx="10"/>
          </p:nvPr>
        </p:nvSpPr>
        <p:spPr>
          <a:xfrm>
            <a:off x="152400" y="1295400"/>
            <a:ext cx="8915400" cy="4724400"/>
          </a:xfrm>
        </p:spPr>
        <p:txBody>
          <a:bodyPr/>
          <a:lstStyle/>
          <a:p>
            <a:r>
              <a:rPr lang="en-US" altLang="ko-KR" b="1" dirty="0"/>
              <a:t>GK-2A with the next generation Imager and </a:t>
            </a:r>
            <a:r>
              <a:rPr lang="en-US" altLang="ko-KR" b="1" dirty="0" err="1"/>
              <a:t>SWx</a:t>
            </a:r>
            <a:r>
              <a:rPr lang="en-US" altLang="ko-KR" b="1" dirty="0"/>
              <a:t> monitoring sensors</a:t>
            </a:r>
          </a:p>
          <a:p>
            <a:pPr lvl="1"/>
            <a:r>
              <a:rPr lang="en-US" altLang="ko-KR" sz="1600" dirty="0"/>
              <a:t>continuing and enhancing COMS’ mission of sever weather monitoring and supporting other KMA’s application </a:t>
            </a:r>
          </a:p>
          <a:p>
            <a:endParaRPr lang="ko-KR" altLang="en-US" dirty="0"/>
          </a:p>
        </p:txBody>
      </p:sp>
      <p:sp>
        <p:nvSpPr>
          <p:cNvPr id="4" name="내용 개체 틀 3"/>
          <p:cNvSpPr>
            <a:spLocks noGrp="1"/>
          </p:cNvSpPr>
          <p:nvPr>
            <p:ph sz="quarter" idx="11"/>
          </p:nvPr>
        </p:nvSpPr>
        <p:spPr/>
        <p:txBody>
          <a:bodyPr/>
          <a:lstStyle/>
          <a:p>
            <a:r>
              <a:rPr lang="en-US" altLang="ko-KR" sz="2800" b="1" dirty="0"/>
              <a:t>Geo-KOMSAT-2 Program</a:t>
            </a:r>
            <a:endParaRPr lang="ko-KR" altLang="en-US" sz="2800" b="1" dirty="0"/>
          </a:p>
        </p:txBody>
      </p:sp>
      <p:sp>
        <p:nvSpPr>
          <p:cNvPr id="5" name="Freeform 6"/>
          <p:cNvSpPr>
            <a:spLocks/>
          </p:cNvSpPr>
          <p:nvPr/>
        </p:nvSpPr>
        <p:spPr bwMode="auto">
          <a:xfrm flipH="1">
            <a:off x="2266950" y="2687907"/>
            <a:ext cx="485775" cy="173038"/>
          </a:xfrm>
          <a:custGeom>
            <a:avLst/>
            <a:gdLst>
              <a:gd name="T0" fmla="*/ 0 w 272"/>
              <a:gd name="T1" fmla="*/ 129 h 181"/>
              <a:gd name="T2" fmla="*/ 83 w 272"/>
              <a:gd name="T3" fmla="*/ 0 h 181"/>
              <a:gd name="T4" fmla="*/ 248 w 272"/>
              <a:gd name="T5" fmla="*/ 0 h 181"/>
              <a:gd name="T6" fmla="*/ 0 60000 65536"/>
              <a:gd name="T7" fmla="*/ 0 60000 65536"/>
              <a:gd name="T8" fmla="*/ 0 60000 65536"/>
              <a:gd name="T9" fmla="*/ 0 w 272"/>
              <a:gd name="T10" fmla="*/ 0 h 181"/>
              <a:gd name="T11" fmla="*/ 272 w 272"/>
              <a:gd name="T12" fmla="*/ 181 h 181"/>
            </a:gdLst>
            <a:ahLst/>
            <a:cxnLst>
              <a:cxn ang="T6">
                <a:pos x="T0" y="T1"/>
              </a:cxn>
              <a:cxn ang="T7">
                <a:pos x="T2" y="T3"/>
              </a:cxn>
              <a:cxn ang="T8">
                <a:pos x="T4" y="T5"/>
              </a:cxn>
            </a:cxnLst>
            <a:rect l="T9" t="T10" r="T11" b="T12"/>
            <a:pathLst>
              <a:path w="272" h="181">
                <a:moveTo>
                  <a:pt x="0" y="181"/>
                </a:moveTo>
                <a:lnTo>
                  <a:pt x="91" y="0"/>
                </a:lnTo>
                <a:lnTo>
                  <a:pt x="272" y="0"/>
                </a:lnTo>
              </a:path>
            </a:pathLst>
          </a:custGeom>
          <a:noFill/>
          <a:ln w="25400">
            <a:solidFill>
              <a:srgbClr val="000000"/>
            </a:solidFill>
            <a:round/>
            <a:headEnd type="triangle" w="sm" len="med"/>
            <a:tailEnd/>
          </a:ln>
        </p:spPr>
        <p:txBody>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fontAlgn="auto" latinLnBrk="0">
              <a:spcBef>
                <a:spcPts val="0"/>
              </a:spcBef>
              <a:spcAft>
                <a:spcPts val="0"/>
              </a:spcAft>
              <a:defRPr/>
            </a:pPr>
            <a:endParaRPr kumimoji="0" lang="ko-KR" altLang="en-US" b="0" kern="0" dirty="0">
              <a:solidFill>
                <a:schemeClr val="tx1">
                  <a:lumMod val="65000"/>
                  <a:lumOff val="35000"/>
                </a:schemeClr>
              </a:solidFill>
              <a:latin typeface="+mj-ea"/>
              <a:ea typeface="+mj-ea"/>
              <a:cs typeface="Arial" pitchFamily="34" charset="0"/>
            </a:endParaRPr>
          </a:p>
        </p:txBody>
      </p:sp>
      <p:sp>
        <p:nvSpPr>
          <p:cNvPr id="6" name="Text Box 7"/>
          <p:cNvSpPr txBox="1">
            <a:spLocks noChangeArrowheads="1"/>
          </p:cNvSpPr>
          <p:nvPr/>
        </p:nvSpPr>
        <p:spPr bwMode="auto">
          <a:xfrm>
            <a:off x="451010" y="2402396"/>
            <a:ext cx="1946275" cy="646331"/>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algn="ctr" fontAlgn="auto" latinLnBrk="0">
              <a:spcBef>
                <a:spcPct val="50000"/>
              </a:spcBef>
              <a:spcAft>
                <a:spcPts val="0"/>
              </a:spcAft>
              <a:defRPr/>
            </a:pPr>
            <a:r>
              <a:rPr kumimoji="0" lang="en-US" altLang="ko-KR" kern="0" dirty="0">
                <a:solidFill>
                  <a:srgbClr val="00B0F0"/>
                </a:solidFill>
                <a:effectLst>
                  <a:outerShdw blurRad="38100" dist="38100" dir="2700000" algn="tl">
                    <a:srgbClr val="000000">
                      <a:alpha val="43137"/>
                    </a:srgbClr>
                  </a:outerShdw>
                </a:effectLst>
                <a:latin typeface="+mj-ea"/>
                <a:ea typeface="+mj-ea"/>
                <a:cs typeface="Arial" pitchFamily="34" charset="0"/>
              </a:rPr>
              <a:t>Meteorological Sensor</a:t>
            </a:r>
          </a:p>
        </p:txBody>
      </p:sp>
      <p:sp>
        <p:nvSpPr>
          <p:cNvPr id="7" name="Freeform 6"/>
          <p:cNvSpPr>
            <a:spLocks/>
          </p:cNvSpPr>
          <p:nvPr/>
        </p:nvSpPr>
        <p:spPr bwMode="auto">
          <a:xfrm flipH="1" flipV="1">
            <a:off x="2501134" y="3473075"/>
            <a:ext cx="328613" cy="161925"/>
          </a:xfrm>
          <a:custGeom>
            <a:avLst/>
            <a:gdLst>
              <a:gd name="T0" fmla="*/ 0 w 272"/>
              <a:gd name="T1" fmla="*/ 129 h 181"/>
              <a:gd name="T2" fmla="*/ 83 w 272"/>
              <a:gd name="T3" fmla="*/ 0 h 181"/>
              <a:gd name="T4" fmla="*/ 248 w 272"/>
              <a:gd name="T5" fmla="*/ 0 h 181"/>
              <a:gd name="T6" fmla="*/ 0 60000 65536"/>
              <a:gd name="T7" fmla="*/ 0 60000 65536"/>
              <a:gd name="T8" fmla="*/ 0 60000 65536"/>
              <a:gd name="T9" fmla="*/ 0 w 272"/>
              <a:gd name="T10" fmla="*/ 0 h 181"/>
              <a:gd name="T11" fmla="*/ 272 w 272"/>
              <a:gd name="T12" fmla="*/ 181 h 181"/>
            </a:gdLst>
            <a:ahLst/>
            <a:cxnLst>
              <a:cxn ang="T6">
                <a:pos x="T0" y="T1"/>
              </a:cxn>
              <a:cxn ang="T7">
                <a:pos x="T2" y="T3"/>
              </a:cxn>
              <a:cxn ang="T8">
                <a:pos x="T4" y="T5"/>
              </a:cxn>
            </a:cxnLst>
            <a:rect l="T9" t="T10" r="T11" b="T12"/>
            <a:pathLst>
              <a:path w="272" h="181">
                <a:moveTo>
                  <a:pt x="0" y="181"/>
                </a:moveTo>
                <a:lnTo>
                  <a:pt x="91" y="0"/>
                </a:lnTo>
                <a:lnTo>
                  <a:pt x="272" y="0"/>
                </a:lnTo>
              </a:path>
            </a:pathLst>
          </a:custGeom>
          <a:noFill/>
          <a:ln w="25400">
            <a:solidFill>
              <a:srgbClr val="000000"/>
            </a:solidFill>
            <a:round/>
            <a:headEnd type="triangle" w="sm" len="med"/>
            <a:tailEnd/>
          </a:ln>
        </p:spPr>
        <p:txBody>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fontAlgn="auto" latinLnBrk="0">
              <a:spcBef>
                <a:spcPts val="0"/>
              </a:spcBef>
              <a:spcAft>
                <a:spcPts val="0"/>
              </a:spcAft>
              <a:defRPr/>
            </a:pPr>
            <a:endParaRPr kumimoji="0" lang="ko-KR" altLang="en-US" b="0" kern="0" dirty="0">
              <a:solidFill>
                <a:schemeClr val="tx1">
                  <a:lumMod val="65000"/>
                  <a:lumOff val="35000"/>
                </a:schemeClr>
              </a:solidFill>
              <a:latin typeface="+mj-ea"/>
              <a:ea typeface="+mj-ea"/>
              <a:cs typeface="Arial" pitchFamily="34" charset="0"/>
            </a:endParaRPr>
          </a:p>
        </p:txBody>
      </p:sp>
      <p:sp>
        <p:nvSpPr>
          <p:cNvPr id="8" name="TextBox 7"/>
          <p:cNvSpPr txBox="1"/>
          <p:nvPr/>
        </p:nvSpPr>
        <p:spPr>
          <a:xfrm>
            <a:off x="539552" y="3262364"/>
            <a:ext cx="1902954" cy="646331"/>
          </a:xfrm>
          <a:prstGeom prst="rect">
            <a:avLst/>
          </a:prstGeom>
          <a:noFill/>
        </p:spPr>
        <p:txBody>
          <a:bodyPr wrap="square">
            <a:spAutoFit/>
          </a:bodyPr>
          <a:lstStyle/>
          <a:p>
            <a:pPr algn="ctr">
              <a:defRPr/>
            </a:pPr>
            <a:r>
              <a:rPr kumimoji="0" lang="en-US" altLang="ko-KR" b="1" kern="0" dirty="0">
                <a:solidFill>
                  <a:srgbClr val="00B0F0"/>
                </a:solidFill>
                <a:effectLst>
                  <a:outerShdw blurRad="38100" dist="38100" dir="2700000" algn="tl">
                    <a:srgbClr val="000000">
                      <a:alpha val="43137"/>
                    </a:srgbClr>
                  </a:outerShdw>
                </a:effectLst>
                <a:latin typeface="+mj-ea"/>
                <a:ea typeface="+mj-ea"/>
                <a:cs typeface="Arial" pitchFamily="34" charset="0"/>
              </a:rPr>
              <a:t>Space weather Sensor</a:t>
            </a:r>
            <a:endParaRPr kumimoji="0" lang="ko-KR" altLang="en-US" b="1" kern="0" dirty="0">
              <a:solidFill>
                <a:srgbClr val="00B0F0"/>
              </a:solidFill>
              <a:effectLst>
                <a:outerShdw blurRad="38100" dist="38100" dir="2700000" algn="tl">
                  <a:srgbClr val="000000">
                    <a:alpha val="43137"/>
                  </a:srgbClr>
                </a:outerShdw>
              </a:effectLst>
              <a:latin typeface="+mj-ea"/>
              <a:ea typeface="+mj-ea"/>
              <a:cs typeface="Arial" pitchFamily="34" charset="0"/>
            </a:endParaRPr>
          </a:p>
        </p:txBody>
      </p:sp>
      <p:grpSp>
        <p:nvGrpSpPr>
          <p:cNvPr id="9" name="그룹 7"/>
          <p:cNvGrpSpPr>
            <a:grpSpLocks/>
          </p:cNvGrpSpPr>
          <p:nvPr/>
        </p:nvGrpSpPr>
        <p:grpSpPr bwMode="auto">
          <a:xfrm>
            <a:off x="1695918" y="2764107"/>
            <a:ext cx="5641506" cy="3378200"/>
            <a:chOff x="1756278" y="1895412"/>
            <a:chExt cx="6112021" cy="3379253"/>
          </a:xfrm>
        </p:grpSpPr>
        <p:grpSp>
          <p:nvGrpSpPr>
            <p:cNvPr id="10" name="그룹 8"/>
            <p:cNvGrpSpPr/>
            <p:nvPr/>
          </p:nvGrpSpPr>
          <p:grpSpPr>
            <a:xfrm>
              <a:off x="4547558" y="4009053"/>
              <a:ext cx="576065" cy="1084837"/>
              <a:chOff x="4461329" y="3861048"/>
              <a:chExt cx="576065" cy="1084837"/>
            </a:xfrm>
            <a:effectLst>
              <a:outerShdw blurRad="50800" dist="38100" dir="2700000" algn="tl" rotWithShape="0">
                <a:prstClr val="black">
                  <a:alpha val="40000"/>
                </a:prstClr>
              </a:outerShdw>
            </a:effectLst>
          </p:grpSpPr>
          <p:grpSp>
            <p:nvGrpSpPr>
              <p:cNvPr id="26" name="그룹 23"/>
              <p:cNvGrpSpPr/>
              <p:nvPr/>
            </p:nvGrpSpPr>
            <p:grpSpPr>
              <a:xfrm>
                <a:off x="4461329" y="3861048"/>
                <a:ext cx="576065" cy="869355"/>
                <a:chOff x="5164063" y="2996952"/>
                <a:chExt cx="1298575" cy="1743075"/>
              </a:xfrm>
              <a:scene3d>
                <a:camera prst="orthographicFront">
                  <a:rot lat="0" lon="0" rev="19499999"/>
                </a:camera>
                <a:lightRig rig="threePt" dir="t"/>
              </a:scene3d>
            </p:grpSpPr>
            <p:sp>
              <p:nvSpPr>
                <p:cNvPr id="33" name="Freeform 70"/>
                <p:cNvSpPr>
                  <a:spLocks/>
                </p:cNvSpPr>
                <p:nvPr/>
              </p:nvSpPr>
              <p:spPr bwMode="auto">
                <a:xfrm>
                  <a:off x="5965552" y="3720249"/>
                  <a:ext cx="477423" cy="534747"/>
                </a:xfrm>
                <a:custGeom>
                  <a:avLst/>
                  <a:gdLst>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937 w 10000"/>
                    <a:gd name="connsiteY6" fmla="*/ 5051 h 10000"/>
                    <a:gd name="connsiteX7" fmla="*/ 6465 w 10000"/>
                    <a:gd name="connsiteY7" fmla="*/ 5051 h 10000"/>
                    <a:gd name="connsiteX8" fmla="*/ 5234 w 10000"/>
                    <a:gd name="connsiteY8" fmla="*/ 6019 h 10000"/>
                    <a:gd name="connsiteX9" fmla="*/ 5562 w 10000"/>
                    <a:gd name="connsiteY9" fmla="*/ 4852 h 10000"/>
                    <a:gd name="connsiteX10" fmla="*/ 5562 w 10000"/>
                    <a:gd name="connsiteY10" fmla="*/ 4340 h 10000"/>
                    <a:gd name="connsiteX11" fmla="*/ 5793 w 10000"/>
                    <a:gd name="connsiteY11" fmla="*/ 4340 h 10000"/>
                    <a:gd name="connsiteX12" fmla="*/ 5793 w 10000"/>
                    <a:gd name="connsiteY12" fmla="*/ 4063 h 10000"/>
                    <a:gd name="connsiteX13" fmla="*/ 5274 w 10000"/>
                    <a:gd name="connsiteY13" fmla="*/ 4063 h 10000"/>
                    <a:gd name="connsiteX14" fmla="*/ 5274 w 10000"/>
                    <a:gd name="connsiteY14" fmla="*/ 3725 h 10000"/>
                    <a:gd name="connsiteX15" fmla="*/ 8578 w 10000"/>
                    <a:gd name="connsiteY15" fmla="*/ 3165 h 10000"/>
                    <a:gd name="connsiteX16" fmla="*/ 8943 w 10000"/>
                    <a:gd name="connsiteY16" fmla="*/ 2700 h 10000"/>
                    <a:gd name="connsiteX17" fmla="*/ 8943 w 10000"/>
                    <a:gd name="connsiteY17" fmla="*/ 1893 h 10000"/>
                    <a:gd name="connsiteX18" fmla="*/ 4448 w 10000"/>
                    <a:gd name="connsiteY18" fmla="*/ 0 h 10000"/>
                    <a:gd name="connsiteX19" fmla="*/ 4448 w 10000"/>
                    <a:gd name="connsiteY19" fmla="*/ 0 h 10000"/>
                    <a:gd name="connsiteX20" fmla="*/ 4448 w 10000"/>
                    <a:gd name="connsiteY20"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937 w 10000"/>
                    <a:gd name="connsiteY6" fmla="*/ 5051 h 10000"/>
                    <a:gd name="connsiteX7" fmla="*/ 6465 w 10000"/>
                    <a:gd name="connsiteY7" fmla="*/ 5051 h 10000"/>
                    <a:gd name="connsiteX8" fmla="*/ 5562 w 10000"/>
                    <a:gd name="connsiteY8" fmla="*/ 4852 h 10000"/>
                    <a:gd name="connsiteX9" fmla="*/ 5562 w 10000"/>
                    <a:gd name="connsiteY9" fmla="*/ 4340 h 10000"/>
                    <a:gd name="connsiteX10" fmla="*/ 5793 w 10000"/>
                    <a:gd name="connsiteY10" fmla="*/ 4340 h 10000"/>
                    <a:gd name="connsiteX11" fmla="*/ 5793 w 10000"/>
                    <a:gd name="connsiteY11" fmla="*/ 4063 h 10000"/>
                    <a:gd name="connsiteX12" fmla="*/ 5274 w 10000"/>
                    <a:gd name="connsiteY12" fmla="*/ 4063 h 10000"/>
                    <a:gd name="connsiteX13" fmla="*/ 5274 w 10000"/>
                    <a:gd name="connsiteY13" fmla="*/ 3725 h 10000"/>
                    <a:gd name="connsiteX14" fmla="*/ 8578 w 10000"/>
                    <a:gd name="connsiteY14" fmla="*/ 3165 h 10000"/>
                    <a:gd name="connsiteX15" fmla="*/ 8943 w 10000"/>
                    <a:gd name="connsiteY15" fmla="*/ 2700 h 10000"/>
                    <a:gd name="connsiteX16" fmla="*/ 8943 w 10000"/>
                    <a:gd name="connsiteY16" fmla="*/ 1893 h 10000"/>
                    <a:gd name="connsiteX17" fmla="*/ 4448 w 10000"/>
                    <a:gd name="connsiteY17" fmla="*/ 0 h 10000"/>
                    <a:gd name="connsiteX18" fmla="*/ 4448 w 10000"/>
                    <a:gd name="connsiteY18" fmla="*/ 0 h 10000"/>
                    <a:gd name="connsiteX19" fmla="*/ 4448 w 10000"/>
                    <a:gd name="connsiteY19"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937 w 10000"/>
                    <a:gd name="connsiteY6" fmla="*/ 5051 h 10000"/>
                    <a:gd name="connsiteX7" fmla="*/ 5562 w 10000"/>
                    <a:gd name="connsiteY7" fmla="*/ 4852 h 10000"/>
                    <a:gd name="connsiteX8" fmla="*/ 5562 w 10000"/>
                    <a:gd name="connsiteY8" fmla="*/ 4340 h 10000"/>
                    <a:gd name="connsiteX9" fmla="*/ 5793 w 10000"/>
                    <a:gd name="connsiteY9" fmla="*/ 4340 h 10000"/>
                    <a:gd name="connsiteX10" fmla="*/ 5793 w 10000"/>
                    <a:gd name="connsiteY10" fmla="*/ 4063 h 10000"/>
                    <a:gd name="connsiteX11" fmla="*/ 5274 w 10000"/>
                    <a:gd name="connsiteY11" fmla="*/ 4063 h 10000"/>
                    <a:gd name="connsiteX12" fmla="*/ 5274 w 10000"/>
                    <a:gd name="connsiteY12" fmla="*/ 3725 h 10000"/>
                    <a:gd name="connsiteX13" fmla="*/ 8578 w 10000"/>
                    <a:gd name="connsiteY13" fmla="*/ 3165 h 10000"/>
                    <a:gd name="connsiteX14" fmla="*/ 8943 w 10000"/>
                    <a:gd name="connsiteY14" fmla="*/ 2700 h 10000"/>
                    <a:gd name="connsiteX15" fmla="*/ 8943 w 10000"/>
                    <a:gd name="connsiteY15" fmla="*/ 1893 h 10000"/>
                    <a:gd name="connsiteX16" fmla="*/ 4448 w 10000"/>
                    <a:gd name="connsiteY16" fmla="*/ 0 h 10000"/>
                    <a:gd name="connsiteX17" fmla="*/ 4448 w 10000"/>
                    <a:gd name="connsiteY17" fmla="*/ 0 h 10000"/>
                    <a:gd name="connsiteX18" fmla="*/ 4448 w 10000"/>
                    <a:gd name="connsiteY18"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562 w 10000"/>
                    <a:gd name="connsiteY6" fmla="*/ 4852 h 10000"/>
                    <a:gd name="connsiteX7" fmla="*/ 5562 w 10000"/>
                    <a:gd name="connsiteY7" fmla="*/ 4340 h 10000"/>
                    <a:gd name="connsiteX8" fmla="*/ 5793 w 10000"/>
                    <a:gd name="connsiteY8" fmla="*/ 4340 h 10000"/>
                    <a:gd name="connsiteX9" fmla="*/ 5793 w 10000"/>
                    <a:gd name="connsiteY9" fmla="*/ 4063 h 10000"/>
                    <a:gd name="connsiteX10" fmla="*/ 5274 w 10000"/>
                    <a:gd name="connsiteY10" fmla="*/ 4063 h 10000"/>
                    <a:gd name="connsiteX11" fmla="*/ 5274 w 10000"/>
                    <a:gd name="connsiteY11" fmla="*/ 3725 h 10000"/>
                    <a:gd name="connsiteX12" fmla="*/ 8578 w 10000"/>
                    <a:gd name="connsiteY12" fmla="*/ 3165 h 10000"/>
                    <a:gd name="connsiteX13" fmla="*/ 8943 w 10000"/>
                    <a:gd name="connsiteY13" fmla="*/ 2700 h 10000"/>
                    <a:gd name="connsiteX14" fmla="*/ 8943 w 10000"/>
                    <a:gd name="connsiteY14" fmla="*/ 1893 h 10000"/>
                    <a:gd name="connsiteX15" fmla="*/ 4448 w 10000"/>
                    <a:gd name="connsiteY15" fmla="*/ 0 h 10000"/>
                    <a:gd name="connsiteX16" fmla="*/ 4448 w 10000"/>
                    <a:gd name="connsiteY16" fmla="*/ 0 h 10000"/>
                    <a:gd name="connsiteX17" fmla="*/ 4448 w 10000"/>
                    <a:gd name="connsiteY17"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562 w 10000"/>
                    <a:gd name="connsiteY6" fmla="*/ 4340 h 10000"/>
                    <a:gd name="connsiteX7" fmla="*/ 5793 w 10000"/>
                    <a:gd name="connsiteY7" fmla="*/ 4340 h 10000"/>
                    <a:gd name="connsiteX8" fmla="*/ 5793 w 10000"/>
                    <a:gd name="connsiteY8" fmla="*/ 4063 h 10000"/>
                    <a:gd name="connsiteX9" fmla="*/ 5274 w 10000"/>
                    <a:gd name="connsiteY9" fmla="*/ 4063 h 10000"/>
                    <a:gd name="connsiteX10" fmla="*/ 5274 w 10000"/>
                    <a:gd name="connsiteY10" fmla="*/ 3725 h 10000"/>
                    <a:gd name="connsiteX11" fmla="*/ 8578 w 10000"/>
                    <a:gd name="connsiteY11" fmla="*/ 3165 h 10000"/>
                    <a:gd name="connsiteX12" fmla="*/ 8943 w 10000"/>
                    <a:gd name="connsiteY12" fmla="*/ 2700 h 10000"/>
                    <a:gd name="connsiteX13" fmla="*/ 8943 w 10000"/>
                    <a:gd name="connsiteY13" fmla="*/ 1893 h 10000"/>
                    <a:gd name="connsiteX14" fmla="*/ 4448 w 10000"/>
                    <a:gd name="connsiteY14" fmla="*/ 0 h 10000"/>
                    <a:gd name="connsiteX15" fmla="*/ 4448 w 10000"/>
                    <a:gd name="connsiteY15" fmla="*/ 0 h 10000"/>
                    <a:gd name="connsiteX16" fmla="*/ 4448 w 10000"/>
                    <a:gd name="connsiteY16"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562 w 10000"/>
                    <a:gd name="connsiteY6" fmla="*/ 4340 h 10000"/>
                    <a:gd name="connsiteX7" fmla="*/ 5793 w 10000"/>
                    <a:gd name="connsiteY7" fmla="*/ 4063 h 10000"/>
                    <a:gd name="connsiteX8" fmla="*/ 5274 w 10000"/>
                    <a:gd name="connsiteY8" fmla="*/ 4063 h 10000"/>
                    <a:gd name="connsiteX9" fmla="*/ 5274 w 10000"/>
                    <a:gd name="connsiteY9" fmla="*/ 3725 h 10000"/>
                    <a:gd name="connsiteX10" fmla="*/ 8578 w 10000"/>
                    <a:gd name="connsiteY10" fmla="*/ 3165 h 10000"/>
                    <a:gd name="connsiteX11" fmla="*/ 8943 w 10000"/>
                    <a:gd name="connsiteY11" fmla="*/ 2700 h 10000"/>
                    <a:gd name="connsiteX12" fmla="*/ 8943 w 10000"/>
                    <a:gd name="connsiteY12" fmla="*/ 1893 h 10000"/>
                    <a:gd name="connsiteX13" fmla="*/ 4448 w 10000"/>
                    <a:gd name="connsiteY13" fmla="*/ 0 h 10000"/>
                    <a:gd name="connsiteX14" fmla="*/ 4448 w 10000"/>
                    <a:gd name="connsiteY14" fmla="*/ 0 h 10000"/>
                    <a:gd name="connsiteX15" fmla="*/ 4448 w 10000"/>
                    <a:gd name="connsiteY15"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562 w 10000"/>
                    <a:gd name="connsiteY6" fmla="*/ 4340 h 10000"/>
                    <a:gd name="connsiteX7" fmla="*/ 5274 w 10000"/>
                    <a:gd name="connsiteY7" fmla="*/ 4063 h 10000"/>
                    <a:gd name="connsiteX8" fmla="*/ 5274 w 10000"/>
                    <a:gd name="connsiteY8" fmla="*/ 3725 h 10000"/>
                    <a:gd name="connsiteX9" fmla="*/ 8578 w 10000"/>
                    <a:gd name="connsiteY9" fmla="*/ 3165 h 10000"/>
                    <a:gd name="connsiteX10" fmla="*/ 8943 w 10000"/>
                    <a:gd name="connsiteY10" fmla="*/ 2700 h 10000"/>
                    <a:gd name="connsiteX11" fmla="*/ 8943 w 10000"/>
                    <a:gd name="connsiteY11" fmla="*/ 1893 h 10000"/>
                    <a:gd name="connsiteX12" fmla="*/ 4448 w 10000"/>
                    <a:gd name="connsiteY12" fmla="*/ 0 h 10000"/>
                    <a:gd name="connsiteX13" fmla="*/ 4448 w 10000"/>
                    <a:gd name="connsiteY13" fmla="*/ 0 h 10000"/>
                    <a:gd name="connsiteX14" fmla="*/ 4448 w 10000"/>
                    <a:gd name="connsiteY14"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562 w 10000"/>
                    <a:gd name="connsiteY6" fmla="*/ 4340 h 10000"/>
                    <a:gd name="connsiteX7" fmla="*/ 5274 w 10000"/>
                    <a:gd name="connsiteY7" fmla="*/ 3725 h 10000"/>
                    <a:gd name="connsiteX8" fmla="*/ 8578 w 10000"/>
                    <a:gd name="connsiteY8" fmla="*/ 3165 h 10000"/>
                    <a:gd name="connsiteX9" fmla="*/ 8943 w 10000"/>
                    <a:gd name="connsiteY9" fmla="*/ 2700 h 10000"/>
                    <a:gd name="connsiteX10" fmla="*/ 8943 w 10000"/>
                    <a:gd name="connsiteY10" fmla="*/ 1893 h 10000"/>
                    <a:gd name="connsiteX11" fmla="*/ 4448 w 10000"/>
                    <a:gd name="connsiteY11" fmla="*/ 0 h 10000"/>
                    <a:gd name="connsiteX12" fmla="*/ 4448 w 10000"/>
                    <a:gd name="connsiteY12" fmla="*/ 0 h 10000"/>
                    <a:gd name="connsiteX13" fmla="*/ 4448 w 10000"/>
                    <a:gd name="connsiteY13"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274 w 10000"/>
                    <a:gd name="connsiteY6" fmla="*/ 3725 h 10000"/>
                    <a:gd name="connsiteX7" fmla="*/ 8578 w 10000"/>
                    <a:gd name="connsiteY7" fmla="*/ 3165 h 10000"/>
                    <a:gd name="connsiteX8" fmla="*/ 8943 w 10000"/>
                    <a:gd name="connsiteY8" fmla="*/ 2700 h 10000"/>
                    <a:gd name="connsiteX9" fmla="*/ 8943 w 10000"/>
                    <a:gd name="connsiteY9" fmla="*/ 1893 h 10000"/>
                    <a:gd name="connsiteX10" fmla="*/ 4448 w 10000"/>
                    <a:gd name="connsiteY10" fmla="*/ 0 h 10000"/>
                    <a:gd name="connsiteX11" fmla="*/ 4448 w 10000"/>
                    <a:gd name="connsiteY11" fmla="*/ 0 h 10000"/>
                    <a:gd name="connsiteX12" fmla="*/ 4448 w 10000"/>
                    <a:gd name="connsiteY12" fmla="*/ 0 h 10000"/>
                    <a:gd name="connsiteX0" fmla="*/ 4448 w 10000"/>
                    <a:gd name="connsiteY0" fmla="*/ 0 h 10000"/>
                    <a:gd name="connsiteX1" fmla="*/ 3160 w 10000"/>
                    <a:gd name="connsiteY1" fmla="*/ 3671 h 10000"/>
                    <a:gd name="connsiteX2" fmla="*/ 3910 w 10000"/>
                    <a:gd name="connsiteY2" fmla="*/ 4063 h 10000"/>
                    <a:gd name="connsiteX3" fmla="*/ 0 w 10000"/>
                    <a:gd name="connsiteY3" fmla="*/ 9476 h 10000"/>
                    <a:gd name="connsiteX4" fmla="*/ 10000 w 10000"/>
                    <a:gd name="connsiteY4" fmla="*/ 10000 h 10000"/>
                    <a:gd name="connsiteX5" fmla="*/ 5274 w 10000"/>
                    <a:gd name="connsiteY5" fmla="*/ 3725 h 10000"/>
                    <a:gd name="connsiteX6" fmla="*/ 8578 w 10000"/>
                    <a:gd name="connsiteY6" fmla="*/ 3165 h 10000"/>
                    <a:gd name="connsiteX7" fmla="*/ 8943 w 10000"/>
                    <a:gd name="connsiteY7" fmla="*/ 2700 h 10000"/>
                    <a:gd name="connsiteX8" fmla="*/ 8943 w 10000"/>
                    <a:gd name="connsiteY8" fmla="*/ 1893 h 10000"/>
                    <a:gd name="connsiteX9" fmla="*/ 4448 w 10000"/>
                    <a:gd name="connsiteY9" fmla="*/ 0 h 10000"/>
                    <a:gd name="connsiteX10" fmla="*/ 4448 w 10000"/>
                    <a:gd name="connsiteY10" fmla="*/ 0 h 10000"/>
                    <a:gd name="connsiteX11" fmla="*/ 4448 w 10000"/>
                    <a:gd name="connsiteY11" fmla="*/ 0 h 10000"/>
                    <a:gd name="connsiteX0" fmla="*/ 4448 w 8943"/>
                    <a:gd name="connsiteY0" fmla="*/ 0 h 9476"/>
                    <a:gd name="connsiteX1" fmla="*/ 3160 w 8943"/>
                    <a:gd name="connsiteY1" fmla="*/ 3671 h 9476"/>
                    <a:gd name="connsiteX2" fmla="*/ 3910 w 8943"/>
                    <a:gd name="connsiteY2" fmla="*/ 4063 h 9476"/>
                    <a:gd name="connsiteX3" fmla="*/ 0 w 8943"/>
                    <a:gd name="connsiteY3" fmla="*/ 9476 h 9476"/>
                    <a:gd name="connsiteX4" fmla="*/ 5274 w 8943"/>
                    <a:gd name="connsiteY4" fmla="*/ 3725 h 9476"/>
                    <a:gd name="connsiteX5" fmla="*/ 8578 w 8943"/>
                    <a:gd name="connsiteY5" fmla="*/ 3165 h 9476"/>
                    <a:gd name="connsiteX6" fmla="*/ 8943 w 8943"/>
                    <a:gd name="connsiteY6" fmla="*/ 2700 h 9476"/>
                    <a:gd name="connsiteX7" fmla="*/ 8943 w 8943"/>
                    <a:gd name="connsiteY7" fmla="*/ 1893 h 9476"/>
                    <a:gd name="connsiteX8" fmla="*/ 4448 w 8943"/>
                    <a:gd name="connsiteY8" fmla="*/ 0 h 9476"/>
                    <a:gd name="connsiteX9" fmla="*/ 4448 w 8943"/>
                    <a:gd name="connsiteY9" fmla="*/ 0 h 9476"/>
                    <a:gd name="connsiteX10" fmla="*/ 4448 w 8943"/>
                    <a:gd name="connsiteY10" fmla="*/ 0 h 9476"/>
                    <a:gd name="connsiteX0" fmla="*/ 1441 w 6467"/>
                    <a:gd name="connsiteY0" fmla="*/ 0 h 4288"/>
                    <a:gd name="connsiteX1" fmla="*/ 0 w 6467"/>
                    <a:gd name="connsiteY1" fmla="*/ 3874 h 4288"/>
                    <a:gd name="connsiteX2" fmla="*/ 839 w 6467"/>
                    <a:gd name="connsiteY2" fmla="*/ 4288 h 4288"/>
                    <a:gd name="connsiteX3" fmla="*/ 2364 w 6467"/>
                    <a:gd name="connsiteY3" fmla="*/ 3931 h 4288"/>
                    <a:gd name="connsiteX4" fmla="*/ 6059 w 6467"/>
                    <a:gd name="connsiteY4" fmla="*/ 3340 h 4288"/>
                    <a:gd name="connsiteX5" fmla="*/ 6467 w 6467"/>
                    <a:gd name="connsiteY5" fmla="*/ 2849 h 4288"/>
                    <a:gd name="connsiteX6" fmla="*/ 6467 w 6467"/>
                    <a:gd name="connsiteY6" fmla="*/ 1998 h 4288"/>
                    <a:gd name="connsiteX7" fmla="*/ 1441 w 6467"/>
                    <a:gd name="connsiteY7" fmla="*/ 0 h 4288"/>
                    <a:gd name="connsiteX8" fmla="*/ 1441 w 6467"/>
                    <a:gd name="connsiteY8" fmla="*/ 0 h 4288"/>
                    <a:gd name="connsiteX9" fmla="*/ 1441 w 6467"/>
                    <a:gd name="connsiteY9" fmla="*/ 0 h 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67" h="4288">
                      <a:moveTo>
                        <a:pt x="1441" y="0"/>
                      </a:moveTo>
                      <a:lnTo>
                        <a:pt x="0" y="3874"/>
                      </a:lnTo>
                      <a:lnTo>
                        <a:pt x="839" y="4288"/>
                      </a:lnTo>
                      <a:lnTo>
                        <a:pt x="2364" y="3931"/>
                      </a:lnTo>
                      <a:lnTo>
                        <a:pt x="6059" y="3340"/>
                      </a:lnTo>
                      <a:lnTo>
                        <a:pt x="6467" y="2849"/>
                      </a:lnTo>
                      <a:lnTo>
                        <a:pt x="6467" y="1998"/>
                      </a:lnTo>
                      <a:lnTo>
                        <a:pt x="1441" y="0"/>
                      </a:lnTo>
                      <a:lnTo>
                        <a:pt x="1441" y="0"/>
                      </a:lnTo>
                      <a:lnTo>
                        <a:pt x="1441" y="0"/>
                      </a:lnTo>
                      <a:close/>
                    </a:path>
                  </a:pathLst>
                </a:custGeom>
                <a:solidFill>
                  <a:srgbClr val="8280A7"/>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34" name="Freeform 71"/>
                <p:cNvSpPr>
                  <a:spLocks/>
                </p:cNvSpPr>
                <p:nvPr/>
              </p:nvSpPr>
              <p:spPr bwMode="auto">
                <a:xfrm>
                  <a:off x="5357738" y="3022352"/>
                  <a:ext cx="469900" cy="1711325"/>
                </a:xfrm>
                <a:custGeom>
                  <a:avLst/>
                  <a:gdLst/>
                  <a:ahLst/>
                  <a:cxnLst>
                    <a:cxn ang="0">
                      <a:pos x="539" y="0"/>
                    </a:cxn>
                    <a:cxn ang="0">
                      <a:pos x="485" y="56"/>
                    </a:cxn>
                    <a:cxn ang="0">
                      <a:pos x="351" y="383"/>
                    </a:cxn>
                    <a:cxn ang="0">
                      <a:pos x="249" y="713"/>
                    </a:cxn>
                    <a:cxn ang="0">
                      <a:pos x="178" y="1008"/>
                    </a:cxn>
                    <a:cxn ang="0">
                      <a:pos x="108" y="1305"/>
                    </a:cxn>
                    <a:cxn ang="0">
                      <a:pos x="39" y="1649"/>
                    </a:cxn>
                    <a:cxn ang="0">
                      <a:pos x="16" y="1891"/>
                    </a:cxn>
                    <a:cxn ang="0">
                      <a:pos x="0" y="2063"/>
                    </a:cxn>
                    <a:cxn ang="0">
                      <a:pos x="16" y="2141"/>
                    </a:cxn>
                    <a:cxn ang="0">
                      <a:pos x="30" y="2158"/>
                    </a:cxn>
                    <a:cxn ang="0">
                      <a:pos x="63" y="2150"/>
                    </a:cxn>
                    <a:cxn ang="0">
                      <a:pos x="140" y="2040"/>
                    </a:cxn>
                    <a:cxn ang="0">
                      <a:pos x="256" y="1814"/>
                    </a:cxn>
                    <a:cxn ang="0">
                      <a:pos x="390" y="1454"/>
                    </a:cxn>
                    <a:cxn ang="0">
                      <a:pos x="485" y="1118"/>
                    </a:cxn>
                    <a:cxn ang="0">
                      <a:pos x="547" y="797"/>
                    </a:cxn>
                    <a:cxn ang="0">
                      <a:pos x="577" y="523"/>
                    </a:cxn>
                    <a:cxn ang="0">
                      <a:pos x="592" y="274"/>
                    </a:cxn>
                    <a:cxn ang="0">
                      <a:pos x="592" y="134"/>
                    </a:cxn>
                    <a:cxn ang="0">
                      <a:pos x="570" y="15"/>
                    </a:cxn>
                    <a:cxn ang="0">
                      <a:pos x="539" y="0"/>
                    </a:cxn>
                    <a:cxn ang="0">
                      <a:pos x="539" y="0"/>
                    </a:cxn>
                    <a:cxn ang="0">
                      <a:pos x="539" y="0"/>
                    </a:cxn>
                  </a:cxnLst>
                  <a:rect l="0" t="0" r="r" b="b"/>
                  <a:pathLst>
                    <a:path w="592" h="2158">
                      <a:moveTo>
                        <a:pt x="539" y="0"/>
                      </a:moveTo>
                      <a:lnTo>
                        <a:pt x="485" y="56"/>
                      </a:lnTo>
                      <a:lnTo>
                        <a:pt x="351" y="383"/>
                      </a:lnTo>
                      <a:lnTo>
                        <a:pt x="249" y="713"/>
                      </a:lnTo>
                      <a:lnTo>
                        <a:pt x="178" y="1008"/>
                      </a:lnTo>
                      <a:lnTo>
                        <a:pt x="108" y="1305"/>
                      </a:lnTo>
                      <a:lnTo>
                        <a:pt x="39" y="1649"/>
                      </a:lnTo>
                      <a:lnTo>
                        <a:pt x="16" y="1891"/>
                      </a:lnTo>
                      <a:lnTo>
                        <a:pt x="0" y="2063"/>
                      </a:lnTo>
                      <a:lnTo>
                        <a:pt x="16" y="2141"/>
                      </a:lnTo>
                      <a:lnTo>
                        <a:pt x="30" y="2158"/>
                      </a:lnTo>
                      <a:lnTo>
                        <a:pt x="63" y="2150"/>
                      </a:lnTo>
                      <a:lnTo>
                        <a:pt x="140" y="2040"/>
                      </a:lnTo>
                      <a:lnTo>
                        <a:pt x="256" y="1814"/>
                      </a:lnTo>
                      <a:lnTo>
                        <a:pt x="390" y="1454"/>
                      </a:lnTo>
                      <a:lnTo>
                        <a:pt x="485" y="1118"/>
                      </a:lnTo>
                      <a:lnTo>
                        <a:pt x="547" y="797"/>
                      </a:lnTo>
                      <a:lnTo>
                        <a:pt x="577" y="523"/>
                      </a:lnTo>
                      <a:lnTo>
                        <a:pt x="592" y="274"/>
                      </a:lnTo>
                      <a:lnTo>
                        <a:pt x="592" y="134"/>
                      </a:lnTo>
                      <a:lnTo>
                        <a:pt x="570" y="15"/>
                      </a:lnTo>
                      <a:lnTo>
                        <a:pt x="539" y="0"/>
                      </a:lnTo>
                      <a:lnTo>
                        <a:pt x="539" y="0"/>
                      </a:lnTo>
                      <a:lnTo>
                        <a:pt x="539" y="0"/>
                      </a:lnTo>
                      <a:close/>
                    </a:path>
                  </a:pathLst>
                </a:custGeom>
                <a:solidFill>
                  <a:srgbClr val="E8E6FF"/>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35" name="Freeform 72"/>
                <p:cNvSpPr>
                  <a:spLocks/>
                </p:cNvSpPr>
                <p:nvPr/>
              </p:nvSpPr>
              <p:spPr bwMode="auto">
                <a:xfrm>
                  <a:off x="5176763" y="3724027"/>
                  <a:ext cx="100013" cy="185738"/>
                </a:xfrm>
                <a:custGeom>
                  <a:avLst/>
                  <a:gdLst/>
                  <a:ahLst/>
                  <a:cxnLst>
                    <a:cxn ang="0">
                      <a:pos x="125" y="0"/>
                    </a:cxn>
                    <a:cxn ang="0">
                      <a:pos x="118" y="85"/>
                    </a:cxn>
                    <a:cxn ang="0">
                      <a:pos x="86" y="179"/>
                    </a:cxn>
                    <a:cxn ang="0">
                      <a:pos x="47" y="234"/>
                    </a:cxn>
                    <a:cxn ang="0">
                      <a:pos x="8" y="155"/>
                    </a:cxn>
                    <a:cxn ang="0">
                      <a:pos x="0" y="102"/>
                    </a:cxn>
                    <a:cxn ang="0">
                      <a:pos x="15" y="70"/>
                    </a:cxn>
                    <a:cxn ang="0">
                      <a:pos x="47" y="31"/>
                    </a:cxn>
                    <a:cxn ang="0">
                      <a:pos x="125" y="0"/>
                    </a:cxn>
                    <a:cxn ang="0">
                      <a:pos x="125" y="0"/>
                    </a:cxn>
                    <a:cxn ang="0">
                      <a:pos x="125" y="0"/>
                    </a:cxn>
                  </a:cxnLst>
                  <a:rect l="0" t="0" r="r" b="b"/>
                  <a:pathLst>
                    <a:path w="125" h="234">
                      <a:moveTo>
                        <a:pt x="125" y="0"/>
                      </a:moveTo>
                      <a:lnTo>
                        <a:pt x="118" y="85"/>
                      </a:lnTo>
                      <a:lnTo>
                        <a:pt x="86" y="179"/>
                      </a:lnTo>
                      <a:lnTo>
                        <a:pt x="47" y="234"/>
                      </a:lnTo>
                      <a:lnTo>
                        <a:pt x="8" y="155"/>
                      </a:lnTo>
                      <a:lnTo>
                        <a:pt x="0" y="102"/>
                      </a:lnTo>
                      <a:lnTo>
                        <a:pt x="15" y="70"/>
                      </a:lnTo>
                      <a:lnTo>
                        <a:pt x="47" y="31"/>
                      </a:lnTo>
                      <a:lnTo>
                        <a:pt x="125" y="0"/>
                      </a:lnTo>
                      <a:lnTo>
                        <a:pt x="125" y="0"/>
                      </a:lnTo>
                      <a:lnTo>
                        <a:pt x="125" y="0"/>
                      </a:lnTo>
                      <a:close/>
                    </a:path>
                  </a:pathLst>
                </a:custGeom>
                <a:solidFill>
                  <a:srgbClr val="E8E6FF"/>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36" name="Freeform 74"/>
                <p:cNvSpPr>
                  <a:spLocks/>
                </p:cNvSpPr>
                <p:nvPr/>
              </p:nvSpPr>
              <p:spPr bwMode="auto">
                <a:xfrm>
                  <a:off x="6083225" y="3784352"/>
                  <a:ext cx="204788" cy="161925"/>
                </a:xfrm>
                <a:custGeom>
                  <a:avLst/>
                  <a:gdLst/>
                  <a:ahLst/>
                  <a:cxnLst>
                    <a:cxn ang="0">
                      <a:pos x="13" y="0"/>
                    </a:cxn>
                    <a:cxn ang="0">
                      <a:pos x="233" y="141"/>
                    </a:cxn>
                    <a:cxn ang="0">
                      <a:pos x="171" y="132"/>
                    </a:cxn>
                    <a:cxn ang="0">
                      <a:pos x="256" y="203"/>
                    </a:cxn>
                    <a:cxn ang="0">
                      <a:pos x="0" y="93"/>
                    </a:cxn>
                    <a:cxn ang="0">
                      <a:pos x="13" y="0"/>
                    </a:cxn>
                    <a:cxn ang="0">
                      <a:pos x="13" y="0"/>
                    </a:cxn>
                    <a:cxn ang="0">
                      <a:pos x="13" y="0"/>
                    </a:cxn>
                  </a:cxnLst>
                  <a:rect l="0" t="0" r="r" b="b"/>
                  <a:pathLst>
                    <a:path w="256" h="203">
                      <a:moveTo>
                        <a:pt x="13" y="0"/>
                      </a:moveTo>
                      <a:lnTo>
                        <a:pt x="233" y="141"/>
                      </a:lnTo>
                      <a:lnTo>
                        <a:pt x="171" y="132"/>
                      </a:lnTo>
                      <a:lnTo>
                        <a:pt x="256" y="203"/>
                      </a:lnTo>
                      <a:lnTo>
                        <a:pt x="0" y="93"/>
                      </a:lnTo>
                      <a:lnTo>
                        <a:pt x="13" y="0"/>
                      </a:lnTo>
                      <a:lnTo>
                        <a:pt x="13" y="0"/>
                      </a:lnTo>
                      <a:lnTo>
                        <a:pt x="13" y="0"/>
                      </a:lnTo>
                      <a:close/>
                    </a:path>
                  </a:pathLst>
                </a:custGeom>
                <a:solidFill>
                  <a:srgbClr val="C1C0DB"/>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37" name="Freeform 75"/>
                <p:cNvSpPr>
                  <a:spLocks/>
                </p:cNvSpPr>
                <p:nvPr/>
              </p:nvSpPr>
              <p:spPr bwMode="auto">
                <a:xfrm>
                  <a:off x="5176763" y="3790702"/>
                  <a:ext cx="74613" cy="125413"/>
                </a:xfrm>
                <a:custGeom>
                  <a:avLst/>
                  <a:gdLst/>
                  <a:ahLst/>
                  <a:cxnLst>
                    <a:cxn ang="0">
                      <a:pos x="0" y="0"/>
                    </a:cxn>
                    <a:cxn ang="0">
                      <a:pos x="95" y="86"/>
                    </a:cxn>
                    <a:cxn ang="0">
                      <a:pos x="71" y="142"/>
                    </a:cxn>
                    <a:cxn ang="0">
                      <a:pos x="47" y="158"/>
                    </a:cxn>
                    <a:cxn ang="0">
                      <a:pos x="0" y="63"/>
                    </a:cxn>
                    <a:cxn ang="0">
                      <a:pos x="0" y="0"/>
                    </a:cxn>
                    <a:cxn ang="0">
                      <a:pos x="0" y="0"/>
                    </a:cxn>
                    <a:cxn ang="0">
                      <a:pos x="0" y="0"/>
                    </a:cxn>
                  </a:cxnLst>
                  <a:rect l="0" t="0" r="r" b="b"/>
                  <a:pathLst>
                    <a:path w="95" h="158">
                      <a:moveTo>
                        <a:pt x="0" y="0"/>
                      </a:moveTo>
                      <a:lnTo>
                        <a:pt x="95" y="86"/>
                      </a:lnTo>
                      <a:lnTo>
                        <a:pt x="71" y="142"/>
                      </a:lnTo>
                      <a:lnTo>
                        <a:pt x="47" y="158"/>
                      </a:lnTo>
                      <a:lnTo>
                        <a:pt x="0" y="63"/>
                      </a:lnTo>
                      <a:lnTo>
                        <a:pt x="0" y="0"/>
                      </a:lnTo>
                      <a:lnTo>
                        <a:pt x="0" y="0"/>
                      </a:lnTo>
                      <a:lnTo>
                        <a:pt x="0" y="0"/>
                      </a:lnTo>
                      <a:close/>
                    </a:path>
                  </a:pathLst>
                </a:custGeom>
                <a:solidFill>
                  <a:srgbClr val="C1C0DB"/>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38" name="Freeform 76"/>
                <p:cNvSpPr>
                  <a:spLocks/>
                </p:cNvSpPr>
                <p:nvPr/>
              </p:nvSpPr>
              <p:spPr bwMode="auto">
                <a:xfrm>
                  <a:off x="5381550" y="3568452"/>
                  <a:ext cx="385763" cy="1165225"/>
                </a:xfrm>
                <a:custGeom>
                  <a:avLst/>
                  <a:gdLst/>
                  <a:ahLst/>
                  <a:cxnLst>
                    <a:cxn ang="0">
                      <a:pos x="446" y="54"/>
                    </a:cxn>
                    <a:cxn ang="0">
                      <a:pos x="267" y="422"/>
                    </a:cxn>
                    <a:cxn ang="0">
                      <a:pos x="141" y="711"/>
                    </a:cxn>
                    <a:cxn ang="0">
                      <a:pos x="63" y="984"/>
                    </a:cxn>
                    <a:cxn ang="0">
                      <a:pos x="16" y="1273"/>
                    </a:cxn>
                    <a:cxn ang="0">
                      <a:pos x="0" y="1398"/>
                    </a:cxn>
                    <a:cxn ang="0">
                      <a:pos x="9" y="1469"/>
                    </a:cxn>
                    <a:cxn ang="0">
                      <a:pos x="47" y="1437"/>
                    </a:cxn>
                    <a:cxn ang="0">
                      <a:pos x="148" y="1265"/>
                    </a:cxn>
                    <a:cxn ang="0">
                      <a:pos x="259" y="953"/>
                    </a:cxn>
                    <a:cxn ang="0">
                      <a:pos x="354" y="648"/>
                    </a:cxn>
                    <a:cxn ang="0">
                      <a:pos x="408" y="405"/>
                    </a:cxn>
                    <a:cxn ang="0">
                      <a:pos x="485" y="0"/>
                    </a:cxn>
                    <a:cxn ang="0">
                      <a:pos x="446" y="54"/>
                    </a:cxn>
                    <a:cxn ang="0">
                      <a:pos x="446" y="54"/>
                    </a:cxn>
                    <a:cxn ang="0">
                      <a:pos x="446" y="54"/>
                    </a:cxn>
                  </a:cxnLst>
                  <a:rect l="0" t="0" r="r" b="b"/>
                  <a:pathLst>
                    <a:path w="485" h="1469">
                      <a:moveTo>
                        <a:pt x="446" y="54"/>
                      </a:moveTo>
                      <a:lnTo>
                        <a:pt x="267" y="422"/>
                      </a:lnTo>
                      <a:lnTo>
                        <a:pt x="141" y="711"/>
                      </a:lnTo>
                      <a:lnTo>
                        <a:pt x="63" y="984"/>
                      </a:lnTo>
                      <a:lnTo>
                        <a:pt x="16" y="1273"/>
                      </a:lnTo>
                      <a:lnTo>
                        <a:pt x="0" y="1398"/>
                      </a:lnTo>
                      <a:lnTo>
                        <a:pt x="9" y="1469"/>
                      </a:lnTo>
                      <a:lnTo>
                        <a:pt x="47" y="1437"/>
                      </a:lnTo>
                      <a:lnTo>
                        <a:pt x="148" y="1265"/>
                      </a:lnTo>
                      <a:lnTo>
                        <a:pt x="259" y="953"/>
                      </a:lnTo>
                      <a:lnTo>
                        <a:pt x="354" y="648"/>
                      </a:lnTo>
                      <a:lnTo>
                        <a:pt x="408" y="405"/>
                      </a:lnTo>
                      <a:lnTo>
                        <a:pt x="485" y="0"/>
                      </a:lnTo>
                      <a:lnTo>
                        <a:pt x="446" y="54"/>
                      </a:lnTo>
                      <a:lnTo>
                        <a:pt x="446" y="54"/>
                      </a:lnTo>
                      <a:lnTo>
                        <a:pt x="446" y="54"/>
                      </a:lnTo>
                      <a:close/>
                    </a:path>
                  </a:pathLst>
                </a:custGeom>
                <a:solidFill>
                  <a:srgbClr val="C1C0DB"/>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39" name="Freeform 77"/>
                <p:cNvSpPr>
                  <a:spLocks/>
                </p:cNvSpPr>
                <p:nvPr/>
              </p:nvSpPr>
              <p:spPr bwMode="auto">
                <a:xfrm>
                  <a:off x="5953050" y="3743077"/>
                  <a:ext cx="509588" cy="531813"/>
                </a:xfrm>
                <a:custGeom>
                  <a:avLst/>
                  <a:gdLst/>
                  <a:ahLst/>
                  <a:cxnLst>
                    <a:cxn ang="0">
                      <a:pos x="189" y="0"/>
                    </a:cxn>
                    <a:cxn ang="0">
                      <a:pos x="633" y="296"/>
                    </a:cxn>
                    <a:cxn ang="0">
                      <a:pos x="641" y="367"/>
                    </a:cxn>
                    <a:cxn ang="0">
                      <a:pos x="641" y="438"/>
                    </a:cxn>
                    <a:cxn ang="0">
                      <a:pos x="625" y="484"/>
                    </a:cxn>
                    <a:cxn ang="0">
                      <a:pos x="602" y="539"/>
                    </a:cxn>
                    <a:cxn ang="0">
                      <a:pos x="86" y="671"/>
                    </a:cxn>
                    <a:cxn ang="0">
                      <a:pos x="0" y="608"/>
                    </a:cxn>
                    <a:cxn ang="0">
                      <a:pos x="0" y="531"/>
                    </a:cxn>
                    <a:cxn ang="0">
                      <a:pos x="94" y="546"/>
                    </a:cxn>
                    <a:cxn ang="0">
                      <a:pos x="133" y="453"/>
                    </a:cxn>
                    <a:cxn ang="0">
                      <a:pos x="430" y="453"/>
                    </a:cxn>
                    <a:cxn ang="0">
                      <a:pos x="445" y="405"/>
                    </a:cxn>
                    <a:cxn ang="0">
                      <a:pos x="117" y="335"/>
                    </a:cxn>
                    <a:cxn ang="0">
                      <a:pos x="141" y="249"/>
                    </a:cxn>
                    <a:cxn ang="0">
                      <a:pos x="578" y="381"/>
                    </a:cxn>
                    <a:cxn ang="0">
                      <a:pos x="157" y="179"/>
                    </a:cxn>
                    <a:cxn ang="0">
                      <a:pos x="594" y="343"/>
                    </a:cxn>
                    <a:cxn ang="0">
                      <a:pos x="438" y="233"/>
                    </a:cxn>
                    <a:cxn ang="0">
                      <a:pos x="594" y="296"/>
                    </a:cxn>
                    <a:cxn ang="0">
                      <a:pos x="196" y="31"/>
                    </a:cxn>
                    <a:cxn ang="0">
                      <a:pos x="189" y="0"/>
                    </a:cxn>
                    <a:cxn ang="0">
                      <a:pos x="189" y="0"/>
                    </a:cxn>
                    <a:cxn ang="0">
                      <a:pos x="189" y="0"/>
                    </a:cxn>
                  </a:cxnLst>
                  <a:rect l="0" t="0" r="r" b="b"/>
                  <a:pathLst>
                    <a:path w="641" h="671">
                      <a:moveTo>
                        <a:pt x="189" y="0"/>
                      </a:moveTo>
                      <a:lnTo>
                        <a:pt x="633" y="296"/>
                      </a:lnTo>
                      <a:lnTo>
                        <a:pt x="641" y="367"/>
                      </a:lnTo>
                      <a:lnTo>
                        <a:pt x="641" y="438"/>
                      </a:lnTo>
                      <a:lnTo>
                        <a:pt x="625" y="484"/>
                      </a:lnTo>
                      <a:lnTo>
                        <a:pt x="602" y="539"/>
                      </a:lnTo>
                      <a:lnTo>
                        <a:pt x="86" y="671"/>
                      </a:lnTo>
                      <a:lnTo>
                        <a:pt x="0" y="608"/>
                      </a:lnTo>
                      <a:lnTo>
                        <a:pt x="0" y="531"/>
                      </a:lnTo>
                      <a:lnTo>
                        <a:pt x="94" y="546"/>
                      </a:lnTo>
                      <a:lnTo>
                        <a:pt x="133" y="453"/>
                      </a:lnTo>
                      <a:lnTo>
                        <a:pt x="430" y="453"/>
                      </a:lnTo>
                      <a:lnTo>
                        <a:pt x="445" y="405"/>
                      </a:lnTo>
                      <a:lnTo>
                        <a:pt x="117" y="335"/>
                      </a:lnTo>
                      <a:lnTo>
                        <a:pt x="141" y="249"/>
                      </a:lnTo>
                      <a:lnTo>
                        <a:pt x="578" y="381"/>
                      </a:lnTo>
                      <a:lnTo>
                        <a:pt x="157" y="179"/>
                      </a:lnTo>
                      <a:lnTo>
                        <a:pt x="594" y="343"/>
                      </a:lnTo>
                      <a:lnTo>
                        <a:pt x="438" y="233"/>
                      </a:lnTo>
                      <a:lnTo>
                        <a:pt x="594" y="296"/>
                      </a:lnTo>
                      <a:lnTo>
                        <a:pt x="196" y="31"/>
                      </a:lnTo>
                      <a:lnTo>
                        <a:pt x="189" y="0"/>
                      </a:lnTo>
                      <a:lnTo>
                        <a:pt x="189" y="0"/>
                      </a:lnTo>
                      <a:lnTo>
                        <a:pt x="189"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40" name="Freeform 78"/>
                <p:cNvSpPr>
                  <a:spLocks/>
                </p:cNvSpPr>
                <p:nvPr/>
              </p:nvSpPr>
              <p:spPr bwMode="auto">
                <a:xfrm>
                  <a:off x="6014963" y="4263777"/>
                  <a:ext cx="117475" cy="96838"/>
                </a:xfrm>
                <a:custGeom>
                  <a:avLst/>
                  <a:gdLst/>
                  <a:ahLst/>
                  <a:cxnLst>
                    <a:cxn ang="0">
                      <a:pos x="80" y="0"/>
                    </a:cxn>
                    <a:cxn ang="0">
                      <a:pos x="149" y="62"/>
                    </a:cxn>
                    <a:cxn ang="0">
                      <a:pos x="64" y="62"/>
                    </a:cxn>
                    <a:cxn ang="0">
                      <a:pos x="24" y="124"/>
                    </a:cxn>
                    <a:cxn ang="0">
                      <a:pos x="24" y="62"/>
                    </a:cxn>
                    <a:cxn ang="0">
                      <a:pos x="0" y="62"/>
                    </a:cxn>
                    <a:cxn ang="0">
                      <a:pos x="0" y="0"/>
                    </a:cxn>
                    <a:cxn ang="0">
                      <a:pos x="80" y="0"/>
                    </a:cxn>
                    <a:cxn ang="0">
                      <a:pos x="80" y="0"/>
                    </a:cxn>
                    <a:cxn ang="0">
                      <a:pos x="80" y="0"/>
                    </a:cxn>
                  </a:cxnLst>
                  <a:rect l="0" t="0" r="r" b="b"/>
                  <a:pathLst>
                    <a:path w="149" h="124">
                      <a:moveTo>
                        <a:pt x="80" y="0"/>
                      </a:moveTo>
                      <a:lnTo>
                        <a:pt x="149" y="62"/>
                      </a:lnTo>
                      <a:lnTo>
                        <a:pt x="64" y="62"/>
                      </a:lnTo>
                      <a:lnTo>
                        <a:pt x="24" y="124"/>
                      </a:lnTo>
                      <a:lnTo>
                        <a:pt x="24" y="62"/>
                      </a:lnTo>
                      <a:lnTo>
                        <a:pt x="0" y="62"/>
                      </a:lnTo>
                      <a:lnTo>
                        <a:pt x="0" y="0"/>
                      </a:lnTo>
                      <a:lnTo>
                        <a:pt x="80" y="0"/>
                      </a:lnTo>
                      <a:lnTo>
                        <a:pt x="80" y="0"/>
                      </a:lnTo>
                      <a:lnTo>
                        <a:pt x="80"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41" name="Freeform 81"/>
                <p:cNvSpPr>
                  <a:spLocks/>
                </p:cNvSpPr>
                <p:nvPr/>
              </p:nvSpPr>
              <p:spPr bwMode="auto">
                <a:xfrm>
                  <a:off x="5351388" y="2996952"/>
                  <a:ext cx="446088" cy="1717675"/>
                </a:xfrm>
                <a:custGeom>
                  <a:avLst/>
                  <a:gdLst/>
                  <a:ahLst/>
                  <a:cxnLst>
                    <a:cxn ang="0">
                      <a:pos x="561" y="0"/>
                    </a:cxn>
                    <a:cxn ang="0">
                      <a:pos x="484" y="94"/>
                    </a:cxn>
                    <a:cxn ang="0">
                      <a:pos x="375" y="352"/>
                    </a:cxn>
                    <a:cxn ang="0">
                      <a:pos x="264" y="665"/>
                    </a:cxn>
                    <a:cxn ang="0">
                      <a:pos x="179" y="962"/>
                    </a:cxn>
                    <a:cxn ang="0">
                      <a:pos x="101" y="1344"/>
                    </a:cxn>
                    <a:cxn ang="0">
                      <a:pos x="47" y="1642"/>
                    </a:cxn>
                    <a:cxn ang="0">
                      <a:pos x="15" y="1853"/>
                    </a:cxn>
                    <a:cxn ang="0">
                      <a:pos x="0" y="2040"/>
                    </a:cxn>
                    <a:cxn ang="0">
                      <a:pos x="15" y="2165"/>
                    </a:cxn>
                    <a:cxn ang="0">
                      <a:pos x="24" y="1969"/>
                    </a:cxn>
                    <a:cxn ang="0">
                      <a:pos x="62" y="1666"/>
                    </a:cxn>
                    <a:cxn ang="0">
                      <a:pos x="131" y="1289"/>
                    </a:cxn>
                    <a:cxn ang="0">
                      <a:pos x="217" y="915"/>
                    </a:cxn>
                    <a:cxn ang="0">
                      <a:pos x="329" y="539"/>
                    </a:cxn>
                    <a:cxn ang="0">
                      <a:pos x="413" y="281"/>
                    </a:cxn>
                    <a:cxn ang="0">
                      <a:pos x="484" y="111"/>
                    </a:cxn>
                    <a:cxn ang="0">
                      <a:pos x="561" y="0"/>
                    </a:cxn>
                    <a:cxn ang="0">
                      <a:pos x="561" y="0"/>
                    </a:cxn>
                    <a:cxn ang="0">
                      <a:pos x="561" y="0"/>
                    </a:cxn>
                  </a:cxnLst>
                  <a:rect l="0" t="0" r="r" b="b"/>
                  <a:pathLst>
                    <a:path w="561" h="2165">
                      <a:moveTo>
                        <a:pt x="561" y="0"/>
                      </a:moveTo>
                      <a:lnTo>
                        <a:pt x="484" y="94"/>
                      </a:lnTo>
                      <a:lnTo>
                        <a:pt x="375" y="352"/>
                      </a:lnTo>
                      <a:lnTo>
                        <a:pt x="264" y="665"/>
                      </a:lnTo>
                      <a:lnTo>
                        <a:pt x="179" y="962"/>
                      </a:lnTo>
                      <a:lnTo>
                        <a:pt x="101" y="1344"/>
                      </a:lnTo>
                      <a:lnTo>
                        <a:pt x="47" y="1642"/>
                      </a:lnTo>
                      <a:lnTo>
                        <a:pt x="15" y="1853"/>
                      </a:lnTo>
                      <a:lnTo>
                        <a:pt x="0" y="2040"/>
                      </a:lnTo>
                      <a:lnTo>
                        <a:pt x="15" y="2165"/>
                      </a:lnTo>
                      <a:lnTo>
                        <a:pt x="24" y="1969"/>
                      </a:lnTo>
                      <a:lnTo>
                        <a:pt x="62" y="1666"/>
                      </a:lnTo>
                      <a:lnTo>
                        <a:pt x="131" y="1289"/>
                      </a:lnTo>
                      <a:lnTo>
                        <a:pt x="217" y="915"/>
                      </a:lnTo>
                      <a:lnTo>
                        <a:pt x="329" y="539"/>
                      </a:lnTo>
                      <a:lnTo>
                        <a:pt x="413" y="281"/>
                      </a:lnTo>
                      <a:lnTo>
                        <a:pt x="484" y="111"/>
                      </a:lnTo>
                      <a:lnTo>
                        <a:pt x="561" y="0"/>
                      </a:lnTo>
                      <a:lnTo>
                        <a:pt x="561" y="0"/>
                      </a:lnTo>
                      <a:lnTo>
                        <a:pt x="561"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42" name="Freeform 82"/>
                <p:cNvSpPr>
                  <a:spLocks/>
                </p:cNvSpPr>
                <p:nvPr/>
              </p:nvSpPr>
              <p:spPr bwMode="auto">
                <a:xfrm>
                  <a:off x="5364088" y="2996952"/>
                  <a:ext cx="719138" cy="1743075"/>
                </a:xfrm>
                <a:custGeom>
                  <a:avLst/>
                  <a:gdLst/>
                  <a:ahLst/>
                  <a:cxnLst>
                    <a:cxn ang="0">
                      <a:pos x="516" y="46"/>
                    </a:cxn>
                    <a:cxn ang="0">
                      <a:pos x="546" y="46"/>
                    </a:cxn>
                    <a:cxn ang="0">
                      <a:pos x="563" y="87"/>
                    </a:cxn>
                    <a:cxn ang="0">
                      <a:pos x="579" y="158"/>
                    </a:cxn>
                    <a:cxn ang="0">
                      <a:pos x="563" y="336"/>
                    </a:cxn>
                    <a:cxn ang="0">
                      <a:pos x="492" y="758"/>
                    </a:cxn>
                    <a:cxn ang="0">
                      <a:pos x="383" y="1243"/>
                    </a:cxn>
                    <a:cxn ang="0">
                      <a:pos x="267" y="1642"/>
                    </a:cxn>
                    <a:cxn ang="0">
                      <a:pos x="148" y="1969"/>
                    </a:cxn>
                    <a:cxn ang="0">
                      <a:pos x="77" y="2127"/>
                    </a:cxn>
                    <a:cxn ang="0">
                      <a:pos x="39" y="2181"/>
                    </a:cxn>
                    <a:cxn ang="0">
                      <a:pos x="0" y="2181"/>
                    </a:cxn>
                    <a:cxn ang="0">
                      <a:pos x="23" y="2195"/>
                    </a:cxn>
                    <a:cxn ang="0">
                      <a:pos x="77" y="2181"/>
                    </a:cxn>
                    <a:cxn ang="0">
                      <a:pos x="225" y="2047"/>
                    </a:cxn>
                    <a:cxn ang="0">
                      <a:pos x="368" y="1862"/>
                    </a:cxn>
                    <a:cxn ang="0">
                      <a:pos x="478" y="1657"/>
                    </a:cxn>
                    <a:cxn ang="0">
                      <a:pos x="555" y="1478"/>
                    </a:cxn>
                    <a:cxn ang="0">
                      <a:pos x="736" y="1633"/>
                    </a:cxn>
                    <a:cxn ang="0">
                      <a:pos x="805" y="1508"/>
                    </a:cxn>
                    <a:cxn ang="0">
                      <a:pos x="852" y="1360"/>
                    </a:cxn>
                    <a:cxn ang="0">
                      <a:pos x="890" y="1149"/>
                    </a:cxn>
                    <a:cxn ang="0">
                      <a:pos x="908" y="985"/>
                    </a:cxn>
                    <a:cxn ang="0">
                      <a:pos x="890" y="821"/>
                    </a:cxn>
                    <a:cxn ang="0">
                      <a:pos x="751" y="1024"/>
                    </a:cxn>
                    <a:cxn ang="0">
                      <a:pos x="712" y="970"/>
                    </a:cxn>
                    <a:cxn ang="0">
                      <a:pos x="728" y="744"/>
                    </a:cxn>
                    <a:cxn ang="0">
                      <a:pos x="728" y="501"/>
                    </a:cxn>
                    <a:cxn ang="0">
                      <a:pos x="695" y="236"/>
                    </a:cxn>
                    <a:cxn ang="0">
                      <a:pos x="657" y="94"/>
                    </a:cxn>
                    <a:cxn ang="0">
                      <a:pos x="611" y="9"/>
                    </a:cxn>
                    <a:cxn ang="0">
                      <a:pos x="555" y="0"/>
                    </a:cxn>
                    <a:cxn ang="0">
                      <a:pos x="516" y="46"/>
                    </a:cxn>
                    <a:cxn ang="0">
                      <a:pos x="516" y="46"/>
                    </a:cxn>
                    <a:cxn ang="0">
                      <a:pos x="516" y="46"/>
                    </a:cxn>
                  </a:cxnLst>
                  <a:rect l="0" t="0" r="r" b="b"/>
                  <a:pathLst>
                    <a:path w="908" h="2195">
                      <a:moveTo>
                        <a:pt x="516" y="46"/>
                      </a:moveTo>
                      <a:lnTo>
                        <a:pt x="546" y="46"/>
                      </a:lnTo>
                      <a:lnTo>
                        <a:pt x="563" y="87"/>
                      </a:lnTo>
                      <a:lnTo>
                        <a:pt x="579" y="158"/>
                      </a:lnTo>
                      <a:lnTo>
                        <a:pt x="563" y="336"/>
                      </a:lnTo>
                      <a:lnTo>
                        <a:pt x="492" y="758"/>
                      </a:lnTo>
                      <a:lnTo>
                        <a:pt x="383" y="1243"/>
                      </a:lnTo>
                      <a:lnTo>
                        <a:pt x="267" y="1642"/>
                      </a:lnTo>
                      <a:lnTo>
                        <a:pt x="148" y="1969"/>
                      </a:lnTo>
                      <a:lnTo>
                        <a:pt x="77" y="2127"/>
                      </a:lnTo>
                      <a:lnTo>
                        <a:pt x="39" y="2181"/>
                      </a:lnTo>
                      <a:lnTo>
                        <a:pt x="0" y="2181"/>
                      </a:lnTo>
                      <a:lnTo>
                        <a:pt x="23" y="2195"/>
                      </a:lnTo>
                      <a:lnTo>
                        <a:pt x="77" y="2181"/>
                      </a:lnTo>
                      <a:lnTo>
                        <a:pt x="225" y="2047"/>
                      </a:lnTo>
                      <a:lnTo>
                        <a:pt x="368" y="1862"/>
                      </a:lnTo>
                      <a:lnTo>
                        <a:pt x="478" y="1657"/>
                      </a:lnTo>
                      <a:lnTo>
                        <a:pt x="555" y="1478"/>
                      </a:lnTo>
                      <a:lnTo>
                        <a:pt x="736" y="1633"/>
                      </a:lnTo>
                      <a:lnTo>
                        <a:pt x="805" y="1508"/>
                      </a:lnTo>
                      <a:lnTo>
                        <a:pt x="852" y="1360"/>
                      </a:lnTo>
                      <a:lnTo>
                        <a:pt x="890" y="1149"/>
                      </a:lnTo>
                      <a:lnTo>
                        <a:pt x="908" y="985"/>
                      </a:lnTo>
                      <a:lnTo>
                        <a:pt x="890" y="821"/>
                      </a:lnTo>
                      <a:lnTo>
                        <a:pt x="751" y="1024"/>
                      </a:lnTo>
                      <a:lnTo>
                        <a:pt x="712" y="970"/>
                      </a:lnTo>
                      <a:lnTo>
                        <a:pt x="728" y="744"/>
                      </a:lnTo>
                      <a:lnTo>
                        <a:pt x="728" y="501"/>
                      </a:lnTo>
                      <a:lnTo>
                        <a:pt x="695" y="236"/>
                      </a:lnTo>
                      <a:lnTo>
                        <a:pt x="657" y="94"/>
                      </a:lnTo>
                      <a:lnTo>
                        <a:pt x="611" y="9"/>
                      </a:lnTo>
                      <a:lnTo>
                        <a:pt x="555" y="0"/>
                      </a:lnTo>
                      <a:lnTo>
                        <a:pt x="516" y="46"/>
                      </a:lnTo>
                      <a:lnTo>
                        <a:pt x="516" y="46"/>
                      </a:lnTo>
                      <a:lnTo>
                        <a:pt x="516" y="46"/>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43" name="Freeform 83"/>
                <p:cNvSpPr>
                  <a:spLocks/>
                </p:cNvSpPr>
                <p:nvPr/>
              </p:nvSpPr>
              <p:spPr bwMode="auto">
                <a:xfrm>
                  <a:off x="5400600" y="3003302"/>
                  <a:ext cx="693738" cy="1730375"/>
                </a:xfrm>
                <a:custGeom>
                  <a:avLst/>
                  <a:gdLst/>
                  <a:ahLst/>
                  <a:cxnLst>
                    <a:cxn ang="0">
                      <a:pos x="564" y="0"/>
                    </a:cxn>
                    <a:cxn ang="0">
                      <a:pos x="648" y="109"/>
                    </a:cxn>
                    <a:cxn ang="0">
                      <a:pos x="742" y="312"/>
                    </a:cxn>
                    <a:cxn ang="0">
                      <a:pos x="813" y="530"/>
                    </a:cxn>
                    <a:cxn ang="0">
                      <a:pos x="867" y="819"/>
                    </a:cxn>
                    <a:cxn ang="0">
                      <a:pos x="874" y="1030"/>
                    </a:cxn>
                    <a:cxn ang="0">
                      <a:pos x="837" y="1280"/>
                    </a:cxn>
                    <a:cxn ang="0">
                      <a:pos x="766" y="1515"/>
                    </a:cxn>
                    <a:cxn ang="0">
                      <a:pos x="641" y="1710"/>
                    </a:cxn>
                    <a:cxn ang="0">
                      <a:pos x="469" y="1890"/>
                    </a:cxn>
                    <a:cxn ang="0">
                      <a:pos x="297" y="2031"/>
                    </a:cxn>
                    <a:cxn ang="0">
                      <a:pos x="101" y="2141"/>
                    </a:cxn>
                    <a:cxn ang="0">
                      <a:pos x="0" y="2180"/>
                    </a:cxn>
                    <a:cxn ang="0">
                      <a:pos x="69" y="2125"/>
                    </a:cxn>
                    <a:cxn ang="0">
                      <a:pos x="226" y="2023"/>
                    </a:cxn>
                    <a:cxn ang="0">
                      <a:pos x="351" y="1946"/>
                    </a:cxn>
                    <a:cxn ang="0">
                      <a:pos x="485" y="1829"/>
                    </a:cxn>
                    <a:cxn ang="0">
                      <a:pos x="601" y="1678"/>
                    </a:cxn>
                    <a:cxn ang="0">
                      <a:pos x="711" y="1469"/>
                    </a:cxn>
                    <a:cxn ang="0">
                      <a:pos x="805" y="991"/>
                    </a:cxn>
                    <a:cxn ang="0">
                      <a:pos x="805" y="741"/>
                    </a:cxn>
                    <a:cxn ang="0">
                      <a:pos x="773" y="506"/>
                    </a:cxn>
                    <a:cxn ang="0">
                      <a:pos x="711" y="304"/>
                    </a:cxn>
                    <a:cxn ang="0">
                      <a:pos x="648" y="179"/>
                    </a:cxn>
                    <a:cxn ang="0">
                      <a:pos x="564" y="78"/>
                    </a:cxn>
                    <a:cxn ang="0">
                      <a:pos x="564" y="0"/>
                    </a:cxn>
                    <a:cxn ang="0">
                      <a:pos x="564" y="0"/>
                    </a:cxn>
                    <a:cxn ang="0">
                      <a:pos x="564" y="0"/>
                    </a:cxn>
                  </a:cxnLst>
                  <a:rect l="0" t="0" r="r" b="b"/>
                  <a:pathLst>
                    <a:path w="874" h="2180">
                      <a:moveTo>
                        <a:pt x="564" y="0"/>
                      </a:moveTo>
                      <a:lnTo>
                        <a:pt x="648" y="109"/>
                      </a:lnTo>
                      <a:lnTo>
                        <a:pt x="742" y="312"/>
                      </a:lnTo>
                      <a:lnTo>
                        <a:pt x="813" y="530"/>
                      </a:lnTo>
                      <a:lnTo>
                        <a:pt x="867" y="819"/>
                      </a:lnTo>
                      <a:lnTo>
                        <a:pt x="874" y="1030"/>
                      </a:lnTo>
                      <a:lnTo>
                        <a:pt x="837" y="1280"/>
                      </a:lnTo>
                      <a:lnTo>
                        <a:pt x="766" y="1515"/>
                      </a:lnTo>
                      <a:lnTo>
                        <a:pt x="641" y="1710"/>
                      </a:lnTo>
                      <a:lnTo>
                        <a:pt x="469" y="1890"/>
                      </a:lnTo>
                      <a:lnTo>
                        <a:pt x="297" y="2031"/>
                      </a:lnTo>
                      <a:lnTo>
                        <a:pt x="101" y="2141"/>
                      </a:lnTo>
                      <a:lnTo>
                        <a:pt x="0" y="2180"/>
                      </a:lnTo>
                      <a:lnTo>
                        <a:pt x="69" y="2125"/>
                      </a:lnTo>
                      <a:lnTo>
                        <a:pt x="226" y="2023"/>
                      </a:lnTo>
                      <a:lnTo>
                        <a:pt x="351" y="1946"/>
                      </a:lnTo>
                      <a:lnTo>
                        <a:pt x="485" y="1829"/>
                      </a:lnTo>
                      <a:lnTo>
                        <a:pt x="601" y="1678"/>
                      </a:lnTo>
                      <a:lnTo>
                        <a:pt x="711" y="1469"/>
                      </a:lnTo>
                      <a:lnTo>
                        <a:pt x="805" y="991"/>
                      </a:lnTo>
                      <a:lnTo>
                        <a:pt x="805" y="741"/>
                      </a:lnTo>
                      <a:lnTo>
                        <a:pt x="773" y="506"/>
                      </a:lnTo>
                      <a:lnTo>
                        <a:pt x="711" y="304"/>
                      </a:lnTo>
                      <a:lnTo>
                        <a:pt x="648" y="179"/>
                      </a:lnTo>
                      <a:lnTo>
                        <a:pt x="564" y="78"/>
                      </a:lnTo>
                      <a:lnTo>
                        <a:pt x="564" y="0"/>
                      </a:lnTo>
                      <a:lnTo>
                        <a:pt x="564" y="0"/>
                      </a:lnTo>
                      <a:lnTo>
                        <a:pt x="564"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44" name="Freeform 84"/>
                <p:cNvSpPr>
                  <a:spLocks/>
                </p:cNvSpPr>
                <p:nvPr/>
              </p:nvSpPr>
              <p:spPr bwMode="auto">
                <a:xfrm>
                  <a:off x="5537125" y="3184277"/>
                  <a:ext cx="465138" cy="1457325"/>
                </a:xfrm>
                <a:custGeom>
                  <a:avLst/>
                  <a:gdLst/>
                  <a:ahLst/>
                  <a:cxnLst>
                    <a:cxn ang="0">
                      <a:pos x="476" y="0"/>
                    </a:cxn>
                    <a:cxn ang="0">
                      <a:pos x="547" y="295"/>
                    </a:cxn>
                    <a:cxn ang="0">
                      <a:pos x="563" y="561"/>
                    </a:cxn>
                    <a:cxn ang="0">
                      <a:pos x="556" y="740"/>
                    </a:cxn>
                    <a:cxn ang="0">
                      <a:pos x="485" y="1100"/>
                    </a:cxn>
                    <a:cxn ang="0">
                      <a:pos x="360" y="1406"/>
                    </a:cxn>
                    <a:cxn ang="0">
                      <a:pos x="226" y="1602"/>
                    </a:cxn>
                    <a:cxn ang="0">
                      <a:pos x="0" y="1835"/>
                    </a:cxn>
                    <a:cxn ang="0">
                      <a:pos x="179" y="1679"/>
                    </a:cxn>
                    <a:cxn ang="0">
                      <a:pos x="313" y="1537"/>
                    </a:cxn>
                    <a:cxn ang="0">
                      <a:pos x="438" y="1319"/>
                    </a:cxn>
                    <a:cxn ang="0">
                      <a:pos x="556" y="975"/>
                    </a:cxn>
                    <a:cxn ang="0">
                      <a:pos x="586" y="655"/>
                    </a:cxn>
                    <a:cxn ang="0">
                      <a:pos x="586" y="422"/>
                    </a:cxn>
                    <a:cxn ang="0">
                      <a:pos x="547" y="202"/>
                    </a:cxn>
                    <a:cxn ang="0">
                      <a:pos x="476" y="0"/>
                    </a:cxn>
                    <a:cxn ang="0">
                      <a:pos x="476" y="0"/>
                    </a:cxn>
                    <a:cxn ang="0">
                      <a:pos x="476" y="0"/>
                    </a:cxn>
                  </a:cxnLst>
                  <a:rect l="0" t="0" r="r" b="b"/>
                  <a:pathLst>
                    <a:path w="586" h="1835">
                      <a:moveTo>
                        <a:pt x="476" y="0"/>
                      </a:moveTo>
                      <a:lnTo>
                        <a:pt x="547" y="295"/>
                      </a:lnTo>
                      <a:lnTo>
                        <a:pt x="563" y="561"/>
                      </a:lnTo>
                      <a:lnTo>
                        <a:pt x="556" y="740"/>
                      </a:lnTo>
                      <a:lnTo>
                        <a:pt x="485" y="1100"/>
                      </a:lnTo>
                      <a:lnTo>
                        <a:pt x="360" y="1406"/>
                      </a:lnTo>
                      <a:lnTo>
                        <a:pt x="226" y="1602"/>
                      </a:lnTo>
                      <a:lnTo>
                        <a:pt x="0" y="1835"/>
                      </a:lnTo>
                      <a:lnTo>
                        <a:pt x="179" y="1679"/>
                      </a:lnTo>
                      <a:lnTo>
                        <a:pt x="313" y="1537"/>
                      </a:lnTo>
                      <a:lnTo>
                        <a:pt x="438" y="1319"/>
                      </a:lnTo>
                      <a:lnTo>
                        <a:pt x="556" y="975"/>
                      </a:lnTo>
                      <a:lnTo>
                        <a:pt x="586" y="655"/>
                      </a:lnTo>
                      <a:lnTo>
                        <a:pt x="586" y="422"/>
                      </a:lnTo>
                      <a:lnTo>
                        <a:pt x="547" y="202"/>
                      </a:lnTo>
                      <a:lnTo>
                        <a:pt x="476" y="0"/>
                      </a:lnTo>
                      <a:lnTo>
                        <a:pt x="476" y="0"/>
                      </a:lnTo>
                      <a:lnTo>
                        <a:pt x="476"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45" name="Freeform 85"/>
                <p:cNvSpPr>
                  <a:spLocks/>
                </p:cNvSpPr>
                <p:nvPr/>
              </p:nvSpPr>
              <p:spPr bwMode="auto">
                <a:xfrm>
                  <a:off x="5897488" y="3158877"/>
                  <a:ext cx="171450" cy="687388"/>
                </a:xfrm>
                <a:custGeom>
                  <a:avLst/>
                  <a:gdLst/>
                  <a:ahLst/>
                  <a:cxnLst>
                    <a:cxn ang="0">
                      <a:pos x="217" y="843"/>
                    </a:cxn>
                    <a:cxn ang="0">
                      <a:pos x="132" y="344"/>
                    </a:cxn>
                    <a:cxn ang="0">
                      <a:pos x="78" y="180"/>
                    </a:cxn>
                    <a:cxn ang="0">
                      <a:pos x="0" y="0"/>
                    </a:cxn>
                    <a:cxn ang="0">
                      <a:pos x="102" y="320"/>
                    </a:cxn>
                    <a:cxn ang="0">
                      <a:pos x="147" y="586"/>
                    </a:cxn>
                    <a:cxn ang="0">
                      <a:pos x="187" y="866"/>
                    </a:cxn>
                    <a:cxn ang="0">
                      <a:pos x="217" y="843"/>
                    </a:cxn>
                    <a:cxn ang="0">
                      <a:pos x="217" y="843"/>
                    </a:cxn>
                    <a:cxn ang="0">
                      <a:pos x="217" y="843"/>
                    </a:cxn>
                  </a:cxnLst>
                  <a:rect l="0" t="0" r="r" b="b"/>
                  <a:pathLst>
                    <a:path w="217" h="866">
                      <a:moveTo>
                        <a:pt x="217" y="843"/>
                      </a:moveTo>
                      <a:lnTo>
                        <a:pt x="132" y="344"/>
                      </a:lnTo>
                      <a:lnTo>
                        <a:pt x="78" y="180"/>
                      </a:lnTo>
                      <a:lnTo>
                        <a:pt x="0" y="0"/>
                      </a:lnTo>
                      <a:lnTo>
                        <a:pt x="102" y="320"/>
                      </a:lnTo>
                      <a:lnTo>
                        <a:pt x="147" y="586"/>
                      </a:lnTo>
                      <a:lnTo>
                        <a:pt x="187" y="866"/>
                      </a:lnTo>
                      <a:lnTo>
                        <a:pt x="217" y="843"/>
                      </a:lnTo>
                      <a:lnTo>
                        <a:pt x="217" y="843"/>
                      </a:lnTo>
                      <a:lnTo>
                        <a:pt x="217" y="843"/>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46" name="Freeform 86"/>
                <p:cNvSpPr>
                  <a:spLocks/>
                </p:cNvSpPr>
                <p:nvPr/>
              </p:nvSpPr>
              <p:spPr bwMode="auto">
                <a:xfrm>
                  <a:off x="5903838" y="3331914"/>
                  <a:ext cx="179388" cy="547688"/>
                </a:xfrm>
                <a:custGeom>
                  <a:avLst/>
                  <a:gdLst/>
                  <a:ahLst/>
                  <a:cxnLst>
                    <a:cxn ang="0">
                      <a:pos x="115" y="0"/>
                    </a:cxn>
                    <a:cxn ang="0">
                      <a:pos x="0" y="109"/>
                    </a:cxn>
                    <a:cxn ang="0">
                      <a:pos x="148" y="181"/>
                    </a:cxn>
                    <a:cxn ang="0">
                      <a:pos x="31" y="197"/>
                    </a:cxn>
                    <a:cxn ang="0">
                      <a:pos x="171" y="375"/>
                    </a:cxn>
                    <a:cxn ang="0">
                      <a:pos x="14" y="368"/>
                    </a:cxn>
                    <a:cxn ang="0">
                      <a:pos x="209" y="689"/>
                    </a:cxn>
                    <a:cxn ang="0">
                      <a:pos x="70" y="399"/>
                    </a:cxn>
                    <a:cxn ang="0">
                      <a:pos x="227" y="391"/>
                    </a:cxn>
                    <a:cxn ang="0">
                      <a:pos x="85" y="221"/>
                    </a:cxn>
                    <a:cxn ang="0">
                      <a:pos x="195" y="188"/>
                    </a:cxn>
                    <a:cxn ang="0">
                      <a:pos x="55" y="102"/>
                    </a:cxn>
                    <a:cxn ang="0">
                      <a:pos x="132" y="8"/>
                    </a:cxn>
                    <a:cxn ang="0">
                      <a:pos x="115" y="0"/>
                    </a:cxn>
                    <a:cxn ang="0">
                      <a:pos x="115" y="0"/>
                    </a:cxn>
                    <a:cxn ang="0">
                      <a:pos x="115" y="0"/>
                    </a:cxn>
                  </a:cxnLst>
                  <a:rect l="0" t="0" r="r" b="b"/>
                  <a:pathLst>
                    <a:path w="227" h="689">
                      <a:moveTo>
                        <a:pt x="115" y="0"/>
                      </a:moveTo>
                      <a:lnTo>
                        <a:pt x="0" y="109"/>
                      </a:lnTo>
                      <a:lnTo>
                        <a:pt x="148" y="181"/>
                      </a:lnTo>
                      <a:lnTo>
                        <a:pt x="31" y="197"/>
                      </a:lnTo>
                      <a:lnTo>
                        <a:pt x="171" y="375"/>
                      </a:lnTo>
                      <a:lnTo>
                        <a:pt x="14" y="368"/>
                      </a:lnTo>
                      <a:lnTo>
                        <a:pt x="209" y="689"/>
                      </a:lnTo>
                      <a:lnTo>
                        <a:pt x="70" y="399"/>
                      </a:lnTo>
                      <a:lnTo>
                        <a:pt x="227" y="391"/>
                      </a:lnTo>
                      <a:lnTo>
                        <a:pt x="85" y="221"/>
                      </a:lnTo>
                      <a:lnTo>
                        <a:pt x="195" y="188"/>
                      </a:lnTo>
                      <a:lnTo>
                        <a:pt x="55" y="102"/>
                      </a:lnTo>
                      <a:lnTo>
                        <a:pt x="132" y="8"/>
                      </a:lnTo>
                      <a:lnTo>
                        <a:pt x="115" y="0"/>
                      </a:lnTo>
                      <a:lnTo>
                        <a:pt x="115" y="0"/>
                      </a:lnTo>
                      <a:lnTo>
                        <a:pt x="115"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47" name="Freeform 87"/>
                <p:cNvSpPr>
                  <a:spLocks/>
                </p:cNvSpPr>
                <p:nvPr/>
              </p:nvSpPr>
              <p:spPr bwMode="auto">
                <a:xfrm>
                  <a:off x="5618088" y="4206627"/>
                  <a:ext cx="328613" cy="328613"/>
                </a:xfrm>
                <a:custGeom>
                  <a:avLst/>
                  <a:gdLst/>
                  <a:ahLst/>
                  <a:cxnLst>
                    <a:cxn ang="0">
                      <a:pos x="374" y="47"/>
                    </a:cxn>
                    <a:cxn ang="0">
                      <a:pos x="187" y="0"/>
                    </a:cxn>
                    <a:cxn ang="0">
                      <a:pos x="306" y="156"/>
                    </a:cxn>
                    <a:cxn ang="0">
                      <a:pos x="124" y="156"/>
                    </a:cxn>
                    <a:cxn ang="0">
                      <a:pos x="202" y="296"/>
                    </a:cxn>
                    <a:cxn ang="0">
                      <a:pos x="0" y="368"/>
                    </a:cxn>
                    <a:cxn ang="0">
                      <a:pos x="116" y="415"/>
                    </a:cxn>
                    <a:cxn ang="0">
                      <a:pos x="70" y="368"/>
                    </a:cxn>
                    <a:cxn ang="0">
                      <a:pos x="242" y="314"/>
                    </a:cxn>
                    <a:cxn ang="0">
                      <a:pos x="180" y="195"/>
                    </a:cxn>
                    <a:cxn ang="0">
                      <a:pos x="374" y="172"/>
                    </a:cxn>
                    <a:cxn ang="0">
                      <a:pos x="264" y="55"/>
                    </a:cxn>
                    <a:cxn ang="0">
                      <a:pos x="415" y="47"/>
                    </a:cxn>
                    <a:cxn ang="0">
                      <a:pos x="374" y="47"/>
                    </a:cxn>
                    <a:cxn ang="0">
                      <a:pos x="374" y="47"/>
                    </a:cxn>
                    <a:cxn ang="0">
                      <a:pos x="374" y="47"/>
                    </a:cxn>
                  </a:cxnLst>
                  <a:rect l="0" t="0" r="r" b="b"/>
                  <a:pathLst>
                    <a:path w="415" h="415">
                      <a:moveTo>
                        <a:pt x="374" y="47"/>
                      </a:moveTo>
                      <a:lnTo>
                        <a:pt x="187" y="0"/>
                      </a:lnTo>
                      <a:lnTo>
                        <a:pt x="306" y="156"/>
                      </a:lnTo>
                      <a:lnTo>
                        <a:pt x="124" y="156"/>
                      </a:lnTo>
                      <a:lnTo>
                        <a:pt x="202" y="296"/>
                      </a:lnTo>
                      <a:lnTo>
                        <a:pt x="0" y="368"/>
                      </a:lnTo>
                      <a:lnTo>
                        <a:pt x="116" y="415"/>
                      </a:lnTo>
                      <a:lnTo>
                        <a:pt x="70" y="368"/>
                      </a:lnTo>
                      <a:lnTo>
                        <a:pt x="242" y="314"/>
                      </a:lnTo>
                      <a:lnTo>
                        <a:pt x="180" y="195"/>
                      </a:lnTo>
                      <a:lnTo>
                        <a:pt x="374" y="172"/>
                      </a:lnTo>
                      <a:lnTo>
                        <a:pt x="264" y="55"/>
                      </a:lnTo>
                      <a:lnTo>
                        <a:pt x="415" y="47"/>
                      </a:lnTo>
                      <a:lnTo>
                        <a:pt x="374" y="47"/>
                      </a:lnTo>
                      <a:lnTo>
                        <a:pt x="374" y="47"/>
                      </a:lnTo>
                      <a:lnTo>
                        <a:pt x="374" y="47"/>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48" name="Freeform 88"/>
                <p:cNvSpPr>
                  <a:spLocks/>
                </p:cNvSpPr>
                <p:nvPr/>
              </p:nvSpPr>
              <p:spPr bwMode="auto">
                <a:xfrm>
                  <a:off x="5680000" y="4127252"/>
                  <a:ext cx="174625" cy="347663"/>
                </a:xfrm>
                <a:custGeom>
                  <a:avLst/>
                  <a:gdLst/>
                  <a:ahLst/>
                  <a:cxnLst>
                    <a:cxn ang="0">
                      <a:pos x="181" y="55"/>
                    </a:cxn>
                    <a:cxn ang="0">
                      <a:pos x="148" y="172"/>
                    </a:cxn>
                    <a:cxn ang="0">
                      <a:pos x="63" y="327"/>
                    </a:cxn>
                    <a:cxn ang="0">
                      <a:pos x="0" y="439"/>
                    </a:cxn>
                    <a:cxn ang="0">
                      <a:pos x="125" y="250"/>
                    </a:cxn>
                    <a:cxn ang="0">
                      <a:pos x="181" y="139"/>
                    </a:cxn>
                    <a:cxn ang="0">
                      <a:pos x="220" y="0"/>
                    </a:cxn>
                    <a:cxn ang="0">
                      <a:pos x="181" y="55"/>
                    </a:cxn>
                    <a:cxn ang="0">
                      <a:pos x="181" y="55"/>
                    </a:cxn>
                    <a:cxn ang="0">
                      <a:pos x="181" y="55"/>
                    </a:cxn>
                  </a:cxnLst>
                  <a:rect l="0" t="0" r="r" b="b"/>
                  <a:pathLst>
                    <a:path w="220" h="439">
                      <a:moveTo>
                        <a:pt x="181" y="55"/>
                      </a:moveTo>
                      <a:lnTo>
                        <a:pt x="148" y="172"/>
                      </a:lnTo>
                      <a:lnTo>
                        <a:pt x="63" y="327"/>
                      </a:lnTo>
                      <a:lnTo>
                        <a:pt x="0" y="439"/>
                      </a:lnTo>
                      <a:lnTo>
                        <a:pt x="125" y="250"/>
                      </a:lnTo>
                      <a:lnTo>
                        <a:pt x="181" y="139"/>
                      </a:lnTo>
                      <a:lnTo>
                        <a:pt x="220" y="0"/>
                      </a:lnTo>
                      <a:lnTo>
                        <a:pt x="181" y="55"/>
                      </a:lnTo>
                      <a:lnTo>
                        <a:pt x="181" y="55"/>
                      </a:lnTo>
                      <a:lnTo>
                        <a:pt x="181" y="55"/>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49" name="Freeform 89"/>
                <p:cNvSpPr>
                  <a:spLocks/>
                </p:cNvSpPr>
                <p:nvPr/>
              </p:nvSpPr>
              <p:spPr bwMode="auto">
                <a:xfrm>
                  <a:off x="5164063" y="3462089"/>
                  <a:ext cx="633413" cy="806450"/>
                </a:xfrm>
                <a:custGeom>
                  <a:avLst/>
                  <a:gdLst/>
                  <a:ahLst/>
                  <a:cxnLst>
                    <a:cxn ang="0">
                      <a:pos x="796" y="0"/>
                    </a:cxn>
                    <a:cxn ang="0">
                      <a:pos x="23" y="367"/>
                    </a:cxn>
                    <a:cxn ang="0">
                      <a:pos x="0" y="407"/>
                    </a:cxn>
                    <a:cxn ang="0">
                      <a:pos x="0" y="453"/>
                    </a:cxn>
                    <a:cxn ang="0">
                      <a:pos x="9" y="500"/>
                    </a:cxn>
                    <a:cxn ang="0">
                      <a:pos x="297" y="1017"/>
                    </a:cxn>
                    <a:cxn ang="0">
                      <a:pos x="297" y="985"/>
                    </a:cxn>
                    <a:cxn ang="0">
                      <a:pos x="23" y="491"/>
                    </a:cxn>
                    <a:cxn ang="0">
                      <a:pos x="15" y="438"/>
                    </a:cxn>
                    <a:cxn ang="0">
                      <a:pos x="30" y="407"/>
                    </a:cxn>
                    <a:cxn ang="0">
                      <a:pos x="54" y="376"/>
                    </a:cxn>
                    <a:cxn ang="0">
                      <a:pos x="782" y="48"/>
                    </a:cxn>
                    <a:cxn ang="0">
                      <a:pos x="796" y="0"/>
                    </a:cxn>
                    <a:cxn ang="0">
                      <a:pos x="796" y="0"/>
                    </a:cxn>
                    <a:cxn ang="0">
                      <a:pos x="796" y="0"/>
                    </a:cxn>
                  </a:cxnLst>
                  <a:rect l="0" t="0" r="r" b="b"/>
                  <a:pathLst>
                    <a:path w="796" h="1017">
                      <a:moveTo>
                        <a:pt x="796" y="0"/>
                      </a:moveTo>
                      <a:lnTo>
                        <a:pt x="23" y="367"/>
                      </a:lnTo>
                      <a:lnTo>
                        <a:pt x="0" y="407"/>
                      </a:lnTo>
                      <a:lnTo>
                        <a:pt x="0" y="453"/>
                      </a:lnTo>
                      <a:lnTo>
                        <a:pt x="9" y="500"/>
                      </a:lnTo>
                      <a:lnTo>
                        <a:pt x="297" y="1017"/>
                      </a:lnTo>
                      <a:lnTo>
                        <a:pt x="297" y="985"/>
                      </a:lnTo>
                      <a:lnTo>
                        <a:pt x="23" y="491"/>
                      </a:lnTo>
                      <a:lnTo>
                        <a:pt x="15" y="438"/>
                      </a:lnTo>
                      <a:lnTo>
                        <a:pt x="30" y="407"/>
                      </a:lnTo>
                      <a:lnTo>
                        <a:pt x="54" y="376"/>
                      </a:lnTo>
                      <a:lnTo>
                        <a:pt x="782" y="48"/>
                      </a:lnTo>
                      <a:lnTo>
                        <a:pt x="796" y="0"/>
                      </a:lnTo>
                      <a:lnTo>
                        <a:pt x="796" y="0"/>
                      </a:lnTo>
                      <a:lnTo>
                        <a:pt x="796"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50" name="Freeform 90"/>
                <p:cNvSpPr>
                  <a:spLocks/>
                </p:cNvSpPr>
                <p:nvPr/>
              </p:nvSpPr>
              <p:spPr bwMode="auto">
                <a:xfrm>
                  <a:off x="5176763" y="3530352"/>
                  <a:ext cx="614363" cy="838200"/>
                </a:xfrm>
                <a:custGeom>
                  <a:avLst/>
                  <a:gdLst/>
                  <a:ahLst/>
                  <a:cxnLst>
                    <a:cxn ang="0">
                      <a:pos x="775" y="0"/>
                    </a:cxn>
                    <a:cxn ang="0">
                      <a:pos x="78" y="256"/>
                    </a:cxn>
                    <a:cxn ang="0">
                      <a:pos x="71" y="303"/>
                    </a:cxn>
                    <a:cxn ang="0">
                      <a:pos x="8" y="303"/>
                    </a:cxn>
                    <a:cxn ang="0">
                      <a:pos x="0" y="344"/>
                    </a:cxn>
                    <a:cxn ang="0">
                      <a:pos x="62" y="390"/>
                    </a:cxn>
                    <a:cxn ang="0">
                      <a:pos x="78" y="469"/>
                    </a:cxn>
                    <a:cxn ang="0">
                      <a:pos x="484" y="1055"/>
                    </a:cxn>
                    <a:cxn ang="0">
                      <a:pos x="494" y="1023"/>
                    </a:cxn>
                    <a:cxn ang="0">
                      <a:pos x="101" y="469"/>
                    </a:cxn>
                    <a:cxn ang="0">
                      <a:pos x="549" y="913"/>
                    </a:cxn>
                    <a:cxn ang="0">
                      <a:pos x="556" y="851"/>
                    </a:cxn>
                    <a:cxn ang="0">
                      <a:pos x="101" y="438"/>
                    </a:cxn>
                    <a:cxn ang="0">
                      <a:pos x="133" y="336"/>
                    </a:cxn>
                    <a:cxn ang="0">
                      <a:pos x="406" y="266"/>
                    </a:cxn>
                    <a:cxn ang="0">
                      <a:pos x="415" y="242"/>
                    </a:cxn>
                    <a:cxn ang="0">
                      <a:pos x="142" y="297"/>
                    </a:cxn>
                    <a:cxn ang="0">
                      <a:pos x="142" y="266"/>
                    </a:cxn>
                    <a:cxn ang="0">
                      <a:pos x="758" y="47"/>
                    </a:cxn>
                    <a:cxn ang="0">
                      <a:pos x="775" y="0"/>
                    </a:cxn>
                    <a:cxn ang="0">
                      <a:pos x="775" y="0"/>
                    </a:cxn>
                    <a:cxn ang="0">
                      <a:pos x="775" y="0"/>
                    </a:cxn>
                  </a:cxnLst>
                  <a:rect l="0" t="0" r="r" b="b"/>
                  <a:pathLst>
                    <a:path w="775" h="1055">
                      <a:moveTo>
                        <a:pt x="775" y="0"/>
                      </a:moveTo>
                      <a:lnTo>
                        <a:pt x="78" y="256"/>
                      </a:lnTo>
                      <a:lnTo>
                        <a:pt x="71" y="303"/>
                      </a:lnTo>
                      <a:lnTo>
                        <a:pt x="8" y="303"/>
                      </a:lnTo>
                      <a:lnTo>
                        <a:pt x="0" y="344"/>
                      </a:lnTo>
                      <a:lnTo>
                        <a:pt x="62" y="390"/>
                      </a:lnTo>
                      <a:lnTo>
                        <a:pt x="78" y="469"/>
                      </a:lnTo>
                      <a:lnTo>
                        <a:pt x="484" y="1055"/>
                      </a:lnTo>
                      <a:lnTo>
                        <a:pt x="494" y="1023"/>
                      </a:lnTo>
                      <a:lnTo>
                        <a:pt x="101" y="469"/>
                      </a:lnTo>
                      <a:lnTo>
                        <a:pt x="549" y="913"/>
                      </a:lnTo>
                      <a:lnTo>
                        <a:pt x="556" y="851"/>
                      </a:lnTo>
                      <a:lnTo>
                        <a:pt x="101" y="438"/>
                      </a:lnTo>
                      <a:lnTo>
                        <a:pt x="133" y="336"/>
                      </a:lnTo>
                      <a:lnTo>
                        <a:pt x="406" y="266"/>
                      </a:lnTo>
                      <a:lnTo>
                        <a:pt x="415" y="242"/>
                      </a:lnTo>
                      <a:lnTo>
                        <a:pt x="142" y="297"/>
                      </a:lnTo>
                      <a:lnTo>
                        <a:pt x="142" y="266"/>
                      </a:lnTo>
                      <a:lnTo>
                        <a:pt x="758" y="47"/>
                      </a:lnTo>
                      <a:lnTo>
                        <a:pt x="775" y="0"/>
                      </a:lnTo>
                      <a:lnTo>
                        <a:pt x="775" y="0"/>
                      </a:lnTo>
                      <a:lnTo>
                        <a:pt x="775"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grpSp>
          <p:grpSp>
            <p:nvGrpSpPr>
              <p:cNvPr id="27" name="그룹 24"/>
              <p:cNvGrpSpPr/>
              <p:nvPr/>
            </p:nvGrpSpPr>
            <p:grpSpPr>
              <a:xfrm>
                <a:off x="4530527" y="4514919"/>
                <a:ext cx="385921" cy="430966"/>
                <a:chOff x="4139952" y="4293096"/>
                <a:chExt cx="869950" cy="864096"/>
              </a:xfrm>
            </p:grpSpPr>
            <p:grpSp>
              <p:nvGrpSpPr>
                <p:cNvPr id="28" name="그룹 25"/>
                <p:cNvGrpSpPr/>
                <p:nvPr/>
              </p:nvGrpSpPr>
              <p:grpSpPr>
                <a:xfrm>
                  <a:off x="4184402" y="4293096"/>
                  <a:ext cx="825500" cy="825823"/>
                  <a:chOff x="4184402" y="4384154"/>
                  <a:chExt cx="825500" cy="825823"/>
                </a:xfrm>
              </p:grpSpPr>
              <p:sp>
                <p:nvSpPr>
                  <p:cNvPr id="30" name="Freeform 70"/>
                  <p:cNvSpPr>
                    <a:spLocks/>
                  </p:cNvSpPr>
                  <p:nvPr/>
                </p:nvSpPr>
                <p:spPr bwMode="auto">
                  <a:xfrm>
                    <a:off x="4184402" y="4384154"/>
                    <a:ext cx="825500" cy="825823"/>
                  </a:xfrm>
                  <a:custGeom>
                    <a:avLst/>
                    <a:gdLst>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937 w 10000"/>
                      <a:gd name="connsiteY6" fmla="*/ 5051 h 10000"/>
                      <a:gd name="connsiteX7" fmla="*/ 6465 w 10000"/>
                      <a:gd name="connsiteY7" fmla="*/ 5051 h 10000"/>
                      <a:gd name="connsiteX8" fmla="*/ 6465 w 10000"/>
                      <a:gd name="connsiteY8" fmla="*/ 4852 h 10000"/>
                      <a:gd name="connsiteX9" fmla="*/ 5562 w 10000"/>
                      <a:gd name="connsiteY9" fmla="*/ 4852 h 10000"/>
                      <a:gd name="connsiteX10" fmla="*/ 5562 w 10000"/>
                      <a:gd name="connsiteY10" fmla="*/ 4340 h 10000"/>
                      <a:gd name="connsiteX11" fmla="*/ 5793 w 10000"/>
                      <a:gd name="connsiteY11" fmla="*/ 4340 h 10000"/>
                      <a:gd name="connsiteX12" fmla="*/ 5793 w 10000"/>
                      <a:gd name="connsiteY12" fmla="*/ 4063 h 10000"/>
                      <a:gd name="connsiteX13" fmla="*/ 5274 w 10000"/>
                      <a:gd name="connsiteY13" fmla="*/ 4063 h 10000"/>
                      <a:gd name="connsiteX14" fmla="*/ 5274 w 10000"/>
                      <a:gd name="connsiteY14" fmla="*/ 3725 h 10000"/>
                      <a:gd name="connsiteX15" fmla="*/ 8578 w 10000"/>
                      <a:gd name="connsiteY15" fmla="*/ 3165 h 10000"/>
                      <a:gd name="connsiteX16" fmla="*/ 8943 w 10000"/>
                      <a:gd name="connsiteY16" fmla="*/ 2700 h 10000"/>
                      <a:gd name="connsiteX17" fmla="*/ 8943 w 10000"/>
                      <a:gd name="connsiteY17" fmla="*/ 1893 h 10000"/>
                      <a:gd name="connsiteX18" fmla="*/ 4448 w 10000"/>
                      <a:gd name="connsiteY18" fmla="*/ 0 h 10000"/>
                      <a:gd name="connsiteX19" fmla="*/ 4448 w 10000"/>
                      <a:gd name="connsiteY19"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937 w 10000"/>
                      <a:gd name="connsiteY6" fmla="*/ 5051 h 10000"/>
                      <a:gd name="connsiteX7" fmla="*/ 6465 w 10000"/>
                      <a:gd name="connsiteY7" fmla="*/ 5051 h 10000"/>
                      <a:gd name="connsiteX8" fmla="*/ 6465 w 10000"/>
                      <a:gd name="connsiteY8" fmla="*/ 4852 h 10000"/>
                      <a:gd name="connsiteX9" fmla="*/ 5562 w 10000"/>
                      <a:gd name="connsiteY9" fmla="*/ 4852 h 10000"/>
                      <a:gd name="connsiteX10" fmla="*/ 5562 w 10000"/>
                      <a:gd name="connsiteY10" fmla="*/ 4340 h 10000"/>
                      <a:gd name="connsiteX11" fmla="*/ 5793 w 10000"/>
                      <a:gd name="connsiteY11" fmla="*/ 4340 h 10000"/>
                      <a:gd name="connsiteX12" fmla="*/ 5793 w 10000"/>
                      <a:gd name="connsiteY12" fmla="*/ 4063 h 10000"/>
                      <a:gd name="connsiteX13" fmla="*/ 5274 w 10000"/>
                      <a:gd name="connsiteY13" fmla="*/ 4063 h 10000"/>
                      <a:gd name="connsiteX14" fmla="*/ 5274 w 10000"/>
                      <a:gd name="connsiteY14" fmla="*/ 3725 h 10000"/>
                      <a:gd name="connsiteX15" fmla="*/ 8578 w 10000"/>
                      <a:gd name="connsiteY15" fmla="*/ 3165 h 10000"/>
                      <a:gd name="connsiteX16" fmla="*/ 8943 w 10000"/>
                      <a:gd name="connsiteY16" fmla="*/ 2700 h 10000"/>
                      <a:gd name="connsiteX17" fmla="*/ 8943 w 10000"/>
                      <a:gd name="connsiteY17" fmla="*/ 1893 h 10000"/>
                      <a:gd name="connsiteX18" fmla="*/ 4448 w 10000"/>
                      <a:gd name="connsiteY18" fmla="*/ 0 h 10000"/>
                      <a:gd name="connsiteX0" fmla="*/ 8943 w 10000"/>
                      <a:gd name="connsiteY0" fmla="*/ 0 h 8107"/>
                      <a:gd name="connsiteX1" fmla="*/ 3160 w 10000"/>
                      <a:gd name="connsiteY1" fmla="*/ 1778 h 8107"/>
                      <a:gd name="connsiteX2" fmla="*/ 3910 w 10000"/>
                      <a:gd name="connsiteY2" fmla="*/ 2170 h 8107"/>
                      <a:gd name="connsiteX3" fmla="*/ 3910 w 10000"/>
                      <a:gd name="connsiteY3" fmla="*/ 3056 h 8107"/>
                      <a:gd name="connsiteX4" fmla="*/ 0 w 10000"/>
                      <a:gd name="connsiteY4" fmla="*/ 7583 h 8107"/>
                      <a:gd name="connsiteX5" fmla="*/ 10000 w 10000"/>
                      <a:gd name="connsiteY5" fmla="*/ 8107 h 8107"/>
                      <a:gd name="connsiteX6" fmla="*/ 5937 w 10000"/>
                      <a:gd name="connsiteY6" fmla="*/ 3158 h 8107"/>
                      <a:gd name="connsiteX7" fmla="*/ 6465 w 10000"/>
                      <a:gd name="connsiteY7" fmla="*/ 3158 h 8107"/>
                      <a:gd name="connsiteX8" fmla="*/ 6465 w 10000"/>
                      <a:gd name="connsiteY8" fmla="*/ 2959 h 8107"/>
                      <a:gd name="connsiteX9" fmla="*/ 5562 w 10000"/>
                      <a:gd name="connsiteY9" fmla="*/ 2959 h 8107"/>
                      <a:gd name="connsiteX10" fmla="*/ 5562 w 10000"/>
                      <a:gd name="connsiteY10" fmla="*/ 2447 h 8107"/>
                      <a:gd name="connsiteX11" fmla="*/ 5793 w 10000"/>
                      <a:gd name="connsiteY11" fmla="*/ 2447 h 8107"/>
                      <a:gd name="connsiteX12" fmla="*/ 5793 w 10000"/>
                      <a:gd name="connsiteY12" fmla="*/ 2170 h 8107"/>
                      <a:gd name="connsiteX13" fmla="*/ 5274 w 10000"/>
                      <a:gd name="connsiteY13" fmla="*/ 2170 h 8107"/>
                      <a:gd name="connsiteX14" fmla="*/ 5274 w 10000"/>
                      <a:gd name="connsiteY14" fmla="*/ 1832 h 8107"/>
                      <a:gd name="connsiteX15" fmla="*/ 8578 w 10000"/>
                      <a:gd name="connsiteY15" fmla="*/ 1272 h 8107"/>
                      <a:gd name="connsiteX16" fmla="*/ 8943 w 10000"/>
                      <a:gd name="connsiteY16" fmla="*/ 807 h 8107"/>
                      <a:gd name="connsiteX17" fmla="*/ 8943 w 10000"/>
                      <a:gd name="connsiteY17" fmla="*/ 0 h 8107"/>
                      <a:gd name="connsiteX0" fmla="*/ 8943 w 10000"/>
                      <a:gd name="connsiteY0" fmla="*/ 0 h 9005"/>
                      <a:gd name="connsiteX1" fmla="*/ 3160 w 10000"/>
                      <a:gd name="connsiteY1" fmla="*/ 1198 h 9005"/>
                      <a:gd name="connsiteX2" fmla="*/ 3910 w 10000"/>
                      <a:gd name="connsiteY2" fmla="*/ 1682 h 9005"/>
                      <a:gd name="connsiteX3" fmla="*/ 3910 w 10000"/>
                      <a:gd name="connsiteY3" fmla="*/ 2775 h 9005"/>
                      <a:gd name="connsiteX4" fmla="*/ 0 w 10000"/>
                      <a:gd name="connsiteY4" fmla="*/ 8359 h 9005"/>
                      <a:gd name="connsiteX5" fmla="*/ 10000 w 10000"/>
                      <a:gd name="connsiteY5" fmla="*/ 9005 h 9005"/>
                      <a:gd name="connsiteX6" fmla="*/ 5937 w 10000"/>
                      <a:gd name="connsiteY6" fmla="*/ 2900 h 9005"/>
                      <a:gd name="connsiteX7" fmla="*/ 6465 w 10000"/>
                      <a:gd name="connsiteY7" fmla="*/ 2900 h 9005"/>
                      <a:gd name="connsiteX8" fmla="*/ 6465 w 10000"/>
                      <a:gd name="connsiteY8" fmla="*/ 2655 h 9005"/>
                      <a:gd name="connsiteX9" fmla="*/ 5562 w 10000"/>
                      <a:gd name="connsiteY9" fmla="*/ 2655 h 9005"/>
                      <a:gd name="connsiteX10" fmla="*/ 5562 w 10000"/>
                      <a:gd name="connsiteY10" fmla="*/ 2023 h 9005"/>
                      <a:gd name="connsiteX11" fmla="*/ 5793 w 10000"/>
                      <a:gd name="connsiteY11" fmla="*/ 2023 h 9005"/>
                      <a:gd name="connsiteX12" fmla="*/ 5793 w 10000"/>
                      <a:gd name="connsiteY12" fmla="*/ 1682 h 9005"/>
                      <a:gd name="connsiteX13" fmla="*/ 5274 w 10000"/>
                      <a:gd name="connsiteY13" fmla="*/ 1682 h 9005"/>
                      <a:gd name="connsiteX14" fmla="*/ 5274 w 10000"/>
                      <a:gd name="connsiteY14" fmla="*/ 1265 h 9005"/>
                      <a:gd name="connsiteX15" fmla="*/ 8578 w 10000"/>
                      <a:gd name="connsiteY15" fmla="*/ 574 h 9005"/>
                      <a:gd name="connsiteX16" fmla="*/ 8943 w 10000"/>
                      <a:gd name="connsiteY16" fmla="*/ 0 h 9005"/>
                      <a:gd name="connsiteX0" fmla="*/ 8578 w 10000"/>
                      <a:gd name="connsiteY0" fmla="*/ 0 h 9363"/>
                      <a:gd name="connsiteX1" fmla="*/ 3160 w 10000"/>
                      <a:gd name="connsiteY1" fmla="*/ 693 h 9363"/>
                      <a:gd name="connsiteX2" fmla="*/ 3910 w 10000"/>
                      <a:gd name="connsiteY2" fmla="*/ 1231 h 9363"/>
                      <a:gd name="connsiteX3" fmla="*/ 3910 w 10000"/>
                      <a:gd name="connsiteY3" fmla="*/ 2445 h 9363"/>
                      <a:gd name="connsiteX4" fmla="*/ 0 w 10000"/>
                      <a:gd name="connsiteY4" fmla="*/ 8646 h 9363"/>
                      <a:gd name="connsiteX5" fmla="*/ 10000 w 10000"/>
                      <a:gd name="connsiteY5" fmla="*/ 9363 h 9363"/>
                      <a:gd name="connsiteX6" fmla="*/ 5937 w 10000"/>
                      <a:gd name="connsiteY6" fmla="*/ 2583 h 9363"/>
                      <a:gd name="connsiteX7" fmla="*/ 6465 w 10000"/>
                      <a:gd name="connsiteY7" fmla="*/ 2583 h 9363"/>
                      <a:gd name="connsiteX8" fmla="*/ 6465 w 10000"/>
                      <a:gd name="connsiteY8" fmla="*/ 2311 h 9363"/>
                      <a:gd name="connsiteX9" fmla="*/ 5562 w 10000"/>
                      <a:gd name="connsiteY9" fmla="*/ 2311 h 9363"/>
                      <a:gd name="connsiteX10" fmla="*/ 5562 w 10000"/>
                      <a:gd name="connsiteY10" fmla="*/ 1610 h 9363"/>
                      <a:gd name="connsiteX11" fmla="*/ 5793 w 10000"/>
                      <a:gd name="connsiteY11" fmla="*/ 1610 h 9363"/>
                      <a:gd name="connsiteX12" fmla="*/ 5793 w 10000"/>
                      <a:gd name="connsiteY12" fmla="*/ 1231 h 9363"/>
                      <a:gd name="connsiteX13" fmla="*/ 5274 w 10000"/>
                      <a:gd name="connsiteY13" fmla="*/ 1231 h 9363"/>
                      <a:gd name="connsiteX14" fmla="*/ 5274 w 10000"/>
                      <a:gd name="connsiteY14" fmla="*/ 768 h 9363"/>
                      <a:gd name="connsiteX15" fmla="*/ 8578 w 10000"/>
                      <a:gd name="connsiteY15" fmla="*/ 0 h 9363"/>
                      <a:gd name="connsiteX0" fmla="*/ 5274 w 10000"/>
                      <a:gd name="connsiteY0" fmla="*/ 80 h 9260"/>
                      <a:gd name="connsiteX1" fmla="*/ 3160 w 10000"/>
                      <a:gd name="connsiteY1" fmla="*/ 0 h 9260"/>
                      <a:gd name="connsiteX2" fmla="*/ 3910 w 10000"/>
                      <a:gd name="connsiteY2" fmla="*/ 575 h 9260"/>
                      <a:gd name="connsiteX3" fmla="*/ 3910 w 10000"/>
                      <a:gd name="connsiteY3" fmla="*/ 1871 h 9260"/>
                      <a:gd name="connsiteX4" fmla="*/ 0 w 10000"/>
                      <a:gd name="connsiteY4" fmla="*/ 8494 h 9260"/>
                      <a:gd name="connsiteX5" fmla="*/ 10000 w 10000"/>
                      <a:gd name="connsiteY5" fmla="*/ 9260 h 9260"/>
                      <a:gd name="connsiteX6" fmla="*/ 5937 w 10000"/>
                      <a:gd name="connsiteY6" fmla="*/ 2019 h 9260"/>
                      <a:gd name="connsiteX7" fmla="*/ 6465 w 10000"/>
                      <a:gd name="connsiteY7" fmla="*/ 2019 h 9260"/>
                      <a:gd name="connsiteX8" fmla="*/ 6465 w 10000"/>
                      <a:gd name="connsiteY8" fmla="*/ 1728 h 9260"/>
                      <a:gd name="connsiteX9" fmla="*/ 5562 w 10000"/>
                      <a:gd name="connsiteY9" fmla="*/ 1728 h 9260"/>
                      <a:gd name="connsiteX10" fmla="*/ 5562 w 10000"/>
                      <a:gd name="connsiteY10" fmla="*/ 980 h 9260"/>
                      <a:gd name="connsiteX11" fmla="*/ 5793 w 10000"/>
                      <a:gd name="connsiteY11" fmla="*/ 980 h 9260"/>
                      <a:gd name="connsiteX12" fmla="*/ 5793 w 10000"/>
                      <a:gd name="connsiteY12" fmla="*/ 575 h 9260"/>
                      <a:gd name="connsiteX13" fmla="*/ 5274 w 10000"/>
                      <a:gd name="connsiteY13" fmla="*/ 575 h 9260"/>
                      <a:gd name="connsiteX14" fmla="*/ 5274 w 10000"/>
                      <a:gd name="connsiteY14" fmla="*/ 80 h 9260"/>
                      <a:gd name="connsiteX0" fmla="*/ 5274 w 10000"/>
                      <a:gd name="connsiteY0" fmla="*/ 0 h 9914"/>
                      <a:gd name="connsiteX1" fmla="*/ 3910 w 10000"/>
                      <a:gd name="connsiteY1" fmla="*/ 535 h 9914"/>
                      <a:gd name="connsiteX2" fmla="*/ 3910 w 10000"/>
                      <a:gd name="connsiteY2" fmla="*/ 1935 h 9914"/>
                      <a:gd name="connsiteX3" fmla="*/ 0 w 10000"/>
                      <a:gd name="connsiteY3" fmla="*/ 9087 h 9914"/>
                      <a:gd name="connsiteX4" fmla="*/ 10000 w 10000"/>
                      <a:gd name="connsiteY4" fmla="*/ 9914 h 9914"/>
                      <a:gd name="connsiteX5" fmla="*/ 5937 w 10000"/>
                      <a:gd name="connsiteY5" fmla="*/ 2094 h 9914"/>
                      <a:gd name="connsiteX6" fmla="*/ 6465 w 10000"/>
                      <a:gd name="connsiteY6" fmla="*/ 2094 h 9914"/>
                      <a:gd name="connsiteX7" fmla="*/ 6465 w 10000"/>
                      <a:gd name="connsiteY7" fmla="*/ 1780 h 9914"/>
                      <a:gd name="connsiteX8" fmla="*/ 5562 w 10000"/>
                      <a:gd name="connsiteY8" fmla="*/ 1780 h 9914"/>
                      <a:gd name="connsiteX9" fmla="*/ 5562 w 10000"/>
                      <a:gd name="connsiteY9" fmla="*/ 972 h 9914"/>
                      <a:gd name="connsiteX10" fmla="*/ 5793 w 10000"/>
                      <a:gd name="connsiteY10" fmla="*/ 972 h 9914"/>
                      <a:gd name="connsiteX11" fmla="*/ 5793 w 10000"/>
                      <a:gd name="connsiteY11" fmla="*/ 535 h 9914"/>
                      <a:gd name="connsiteX12" fmla="*/ 5274 w 10000"/>
                      <a:gd name="connsiteY12" fmla="*/ 535 h 9914"/>
                      <a:gd name="connsiteX13" fmla="*/ 5274 w 10000"/>
                      <a:gd name="connsiteY13" fmla="*/ 0 h 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14">
                        <a:moveTo>
                          <a:pt x="5274" y="0"/>
                        </a:moveTo>
                        <a:lnTo>
                          <a:pt x="3910" y="535"/>
                        </a:lnTo>
                        <a:lnTo>
                          <a:pt x="3910" y="1935"/>
                        </a:lnTo>
                        <a:lnTo>
                          <a:pt x="0" y="9087"/>
                        </a:lnTo>
                        <a:lnTo>
                          <a:pt x="10000" y="9914"/>
                        </a:lnTo>
                        <a:lnTo>
                          <a:pt x="5937" y="2094"/>
                        </a:lnTo>
                        <a:lnTo>
                          <a:pt x="6465" y="2094"/>
                        </a:lnTo>
                        <a:lnTo>
                          <a:pt x="6465" y="1780"/>
                        </a:lnTo>
                        <a:lnTo>
                          <a:pt x="5562" y="1780"/>
                        </a:lnTo>
                        <a:lnTo>
                          <a:pt x="5562" y="972"/>
                        </a:lnTo>
                        <a:lnTo>
                          <a:pt x="5793" y="972"/>
                        </a:lnTo>
                        <a:lnTo>
                          <a:pt x="5793" y="535"/>
                        </a:lnTo>
                        <a:lnTo>
                          <a:pt x="5274" y="535"/>
                        </a:lnTo>
                        <a:lnTo>
                          <a:pt x="5274" y="0"/>
                        </a:lnTo>
                        <a:close/>
                      </a:path>
                    </a:pathLst>
                  </a:custGeom>
                  <a:solidFill>
                    <a:srgbClr val="8280A7"/>
                  </a:solidFill>
                  <a:ln w="9525">
                    <a:noFill/>
                    <a:round/>
                    <a:headEnd/>
                    <a:tailEnd/>
                  </a:ln>
                  <a:effectLst>
                    <a:outerShdw blurRad="50800" dist="38100" dir="2700000" algn="tl" rotWithShape="0">
                      <a:prstClr val="black">
                        <a:alpha val="40000"/>
                      </a:prstClr>
                    </a:outerShdw>
                  </a:effectLst>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31" name="Freeform 73"/>
                  <p:cNvSpPr>
                    <a:spLocks/>
                  </p:cNvSpPr>
                  <p:nvPr/>
                </p:nvSpPr>
                <p:spPr bwMode="auto">
                  <a:xfrm>
                    <a:off x="4630738" y="4614863"/>
                    <a:ext cx="279400" cy="569913"/>
                  </a:xfrm>
                  <a:custGeom>
                    <a:avLst/>
                    <a:gdLst/>
                    <a:ahLst/>
                    <a:cxnLst>
                      <a:cxn ang="0">
                        <a:pos x="0" y="0"/>
                      </a:cxn>
                      <a:cxn ang="0">
                        <a:pos x="163" y="717"/>
                      </a:cxn>
                      <a:cxn ang="0">
                        <a:pos x="353" y="678"/>
                      </a:cxn>
                      <a:cxn ang="0">
                        <a:pos x="54" y="30"/>
                      </a:cxn>
                      <a:cxn ang="0">
                        <a:pos x="0" y="0"/>
                      </a:cxn>
                      <a:cxn ang="0">
                        <a:pos x="0" y="0"/>
                      </a:cxn>
                      <a:cxn ang="0">
                        <a:pos x="0" y="0"/>
                      </a:cxn>
                    </a:cxnLst>
                    <a:rect l="0" t="0" r="r" b="b"/>
                    <a:pathLst>
                      <a:path w="353" h="717">
                        <a:moveTo>
                          <a:pt x="0" y="0"/>
                        </a:moveTo>
                        <a:lnTo>
                          <a:pt x="163" y="717"/>
                        </a:lnTo>
                        <a:lnTo>
                          <a:pt x="353" y="678"/>
                        </a:lnTo>
                        <a:lnTo>
                          <a:pt x="54" y="30"/>
                        </a:lnTo>
                        <a:lnTo>
                          <a:pt x="0" y="0"/>
                        </a:lnTo>
                        <a:lnTo>
                          <a:pt x="0" y="0"/>
                        </a:lnTo>
                        <a:lnTo>
                          <a:pt x="0" y="0"/>
                        </a:lnTo>
                        <a:close/>
                      </a:path>
                    </a:pathLst>
                  </a:custGeom>
                  <a:solidFill>
                    <a:srgbClr val="C1C0DB"/>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sp>
                <p:nvSpPr>
                  <p:cNvPr id="32" name="Freeform 79"/>
                  <p:cNvSpPr>
                    <a:spLocks/>
                  </p:cNvSpPr>
                  <p:nvPr/>
                </p:nvSpPr>
                <p:spPr bwMode="auto">
                  <a:xfrm>
                    <a:off x="4587875" y="4389438"/>
                    <a:ext cx="371475" cy="708025"/>
                  </a:xfrm>
                  <a:custGeom>
                    <a:avLst/>
                    <a:gdLst/>
                    <a:ahLst/>
                    <a:cxnLst>
                      <a:cxn ang="0">
                        <a:pos x="45" y="0"/>
                      </a:cxn>
                      <a:cxn ang="0">
                        <a:pos x="45" y="40"/>
                      </a:cxn>
                      <a:cxn ang="0">
                        <a:pos x="102" y="40"/>
                      </a:cxn>
                      <a:cxn ang="0">
                        <a:pos x="102" y="102"/>
                      </a:cxn>
                      <a:cxn ang="0">
                        <a:pos x="78" y="102"/>
                      </a:cxn>
                      <a:cxn ang="0">
                        <a:pos x="78" y="173"/>
                      </a:cxn>
                      <a:cxn ang="0">
                        <a:pos x="163" y="173"/>
                      </a:cxn>
                      <a:cxn ang="0">
                        <a:pos x="163" y="218"/>
                      </a:cxn>
                      <a:cxn ang="0">
                        <a:pos x="132" y="218"/>
                      </a:cxn>
                      <a:cxn ang="0">
                        <a:pos x="467" y="883"/>
                      </a:cxn>
                      <a:cxn ang="0">
                        <a:pos x="453" y="891"/>
                      </a:cxn>
                      <a:cxn ang="0">
                        <a:pos x="132" y="272"/>
                      </a:cxn>
                      <a:cxn ang="0">
                        <a:pos x="0" y="204"/>
                      </a:cxn>
                      <a:cxn ang="0">
                        <a:pos x="146" y="204"/>
                      </a:cxn>
                      <a:cxn ang="0">
                        <a:pos x="146" y="188"/>
                      </a:cxn>
                      <a:cxn ang="0">
                        <a:pos x="62" y="188"/>
                      </a:cxn>
                      <a:cxn ang="0">
                        <a:pos x="62" y="87"/>
                      </a:cxn>
                      <a:cxn ang="0">
                        <a:pos x="86" y="87"/>
                      </a:cxn>
                      <a:cxn ang="0">
                        <a:pos x="86" y="55"/>
                      </a:cxn>
                      <a:cxn ang="0">
                        <a:pos x="31" y="55"/>
                      </a:cxn>
                      <a:cxn ang="0">
                        <a:pos x="31" y="0"/>
                      </a:cxn>
                      <a:cxn ang="0">
                        <a:pos x="45" y="0"/>
                      </a:cxn>
                      <a:cxn ang="0">
                        <a:pos x="45" y="0"/>
                      </a:cxn>
                      <a:cxn ang="0">
                        <a:pos x="45" y="0"/>
                      </a:cxn>
                    </a:cxnLst>
                    <a:rect l="0" t="0" r="r" b="b"/>
                    <a:pathLst>
                      <a:path w="467" h="891">
                        <a:moveTo>
                          <a:pt x="45" y="0"/>
                        </a:moveTo>
                        <a:lnTo>
                          <a:pt x="45" y="40"/>
                        </a:lnTo>
                        <a:lnTo>
                          <a:pt x="102" y="40"/>
                        </a:lnTo>
                        <a:lnTo>
                          <a:pt x="102" y="102"/>
                        </a:lnTo>
                        <a:lnTo>
                          <a:pt x="78" y="102"/>
                        </a:lnTo>
                        <a:lnTo>
                          <a:pt x="78" y="173"/>
                        </a:lnTo>
                        <a:lnTo>
                          <a:pt x="163" y="173"/>
                        </a:lnTo>
                        <a:lnTo>
                          <a:pt x="163" y="218"/>
                        </a:lnTo>
                        <a:lnTo>
                          <a:pt x="132" y="218"/>
                        </a:lnTo>
                        <a:lnTo>
                          <a:pt x="467" y="883"/>
                        </a:lnTo>
                        <a:lnTo>
                          <a:pt x="453" y="891"/>
                        </a:lnTo>
                        <a:lnTo>
                          <a:pt x="132" y="272"/>
                        </a:lnTo>
                        <a:lnTo>
                          <a:pt x="0" y="204"/>
                        </a:lnTo>
                        <a:lnTo>
                          <a:pt x="146" y="204"/>
                        </a:lnTo>
                        <a:lnTo>
                          <a:pt x="146" y="188"/>
                        </a:lnTo>
                        <a:lnTo>
                          <a:pt x="62" y="188"/>
                        </a:lnTo>
                        <a:lnTo>
                          <a:pt x="62" y="87"/>
                        </a:lnTo>
                        <a:lnTo>
                          <a:pt x="86" y="87"/>
                        </a:lnTo>
                        <a:lnTo>
                          <a:pt x="86" y="55"/>
                        </a:lnTo>
                        <a:lnTo>
                          <a:pt x="31" y="55"/>
                        </a:lnTo>
                        <a:lnTo>
                          <a:pt x="31" y="0"/>
                        </a:lnTo>
                        <a:lnTo>
                          <a:pt x="45" y="0"/>
                        </a:lnTo>
                        <a:lnTo>
                          <a:pt x="45" y="0"/>
                        </a:lnTo>
                        <a:lnTo>
                          <a:pt x="45"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grpSp>
            <p:sp>
              <p:nvSpPr>
                <p:cNvPr id="29" name="Freeform 105"/>
                <p:cNvSpPr>
                  <a:spLocks/>
                </p:cNvSpPr>
                <p:nvPr/>
              </p:nvSpPr>
              <p:spPr bwMode="auto">
                <a:xfrm>
                  <a:off x="4139952" y="4437112"/>
                  <a:ext cx="455539" cy="720080"/>
                </a:xfrm>
                <a:custGeom>
                  <a:avLst/>
                  <a:gdLst>
                    <a:gd name="connsiteX0" fmla="*/ 6558 w 9325"/>
                    <a:gd name="connsiteY0" fmla="*/ 2077 h 10000"/>
                    <a:gd name="connsiteX1" fmla="*/ 6208 w 9325"/>
                    <a:gd name="connsiteY1" fmla="*/ 2077 h 10000"/>
                    <a:gd name="connsiteX2" fmla="*/ 6208 w 9325"/>
                    <a:gd name="connsiteY2" fmla="*/ 2393 h 10000"/>
                    <a:gd name="connsiteX3" fmla="*/ 6313 w 9325"/>
                    <a:gd name="connsiteY3" fmla="*/ 2393 h 10000"/>
                    <a:gd name="connsiteX4" fmla="*/ 5208 w 9325"/>
                    <a:gd name="connsiteY4" fmla="*/ 6166 h 10000"/>
                    <a:gd name="connsiteX5" fmla="*/ 5130 w 9325"/>
                    <a:gd name="connsiteY5" fmla="*/ 5627 h 10000"/>
                    <a:gd name="connsiteX6" fmla="*/ 4995 w 9325"/>
                    <a:gd name="connsiteY6" fmla="*/ 5734 h 10000"/>
                    <a:gd name="connsiteX7" fmla="*/ 4812 w 9325"/>
                    <a:gd name="connsiteY7" fmla="*/ 5186 h 10000"/>
                    <a:gd name="connsiteX8" fmla="*/ 4730 w 9325"/>
                    <a:gd name="connsiteY8" fmla="*/ 6334 h 10000"/>
                    <a:gd name="connsiteX9" fmla="*/ 4570 w 9325"/>
                    <a:gd name="connsiteY9" fmla="*/ 6059 h 10000"/>
                    <a:gd name="connsiteX10" fmla="*/ 4618 w 9325"/>
                    <a:gd name="connsiteY10" fmla="*/ 6989 h 10000"/>
                    <a:gd name="connsiteX11" fmla="*/ 4266 w 9325"/>
                    <a:gd name="connsiteY11" fmla="*/ 6566 h 10000"/>
                    <a:gd name="connsiteX12" fmla="*/ 4451 w 9325"/>
                    <a:gd name="connsiteY12" fmla="*/ 7207 h 10000"/>
                    <a:gd name="connsiteX13" fmla="*/ 4266 w 9325"/>
                    <a:gd name="connsiteY13" fmla="*/ 7314 h 10000"/>
                    <a:gd name="connsiteX14" fmla="*/ 4405 w 9325"/>
                    <a:gd name="connsiteY14" fmla="*/ 8020 h 10000"/>
                    <a:gd name="connsiteX15" fmla="*/ 4108 w 9325"/>
                    <a:gd name="connsiteY15" fmla="*/ 7756 h 10000"/>
                    <a:gd name="connsiteX16" fmla="*/ 4108 w 9325"/>
                    <a:gd name="connsiteY16" fmla="*/ 6933 h 10000"/>
                    <a:gd name="connsiteX17" fmla="*/ 3870 w 9325"/>
                    <a:gd name="connsiteY17" fmla="*/ 7040 h 10000"/>
                    <a:gd name="connsiteX18" fmla="*/ 3870 w 9325"/>
                    <a:gd name="connsiteY18" fmla="*/ 5999 h 10000"/>
                    <a:gd name="connsiteX19" fmla="*/ 3708 w 9325"/>
                    <a:gd name="connsiteY19" fmla="*/ 6166 h 10000"/>
                    <a:gd name="connsiteX20" fmla="*/ 3490 w 9325"/>
                    <a:gd name="connsiteY20" fmla="*/ 5627 h 10000"/>
                    <a:gd name="connsiteX21" fmla="*/ 3218 w 9325"/>
                    <a:gd name="connsiteY21" fmla="*/ 6617 h 10000"/>
                    <a:gd name="connsiteX22" fmla="*/ 3408 w 9325"/>
                    <a:gd name="connsiteY22" fmla="*/ 5028 h 10000"/>
                    <a:gd name="connsiteX23" fmla="*/ 3218 w 9325"/>
                    <a:gd name="connsiteY23" fmla="*/ 5186 h 10000"/>
                    <a:gd name="connsiteX24" fmla="*/ 3378 w 9325"/>
                    <a:gd name="connsiteY24" fmla="*/ 3931 h 10000"/>
                    <a:gd name="connsiteX25" fmla="*/ 3031 w 9325"/>
                    <a:gd name="connsiteY25" fmla="*/ 4586 h 10000"/>
                    <a:gd name="connsiteX26" fmla="*/ 2953 w 9325"/>
                    <a:gd name="connsiteY26" fmla="*/ 4089 h 10000"/>
                    <a:gd name="connsiteX27" fmla="*/ 2818 w 9325"/>
                    <a:gd name="connsiteY27" fmla="*/ 4754 h 10000"/>
                    <a:gd name="connsiteX28" fmla="*/ 2871 w 9325"/>
                    <a:gd name="connsiteY28" fmla="*/ 3383 h 10000"/>
                    <a:gd name="connsiteX29" fmla="*/ 2443 w 9325"/>
                    <a:gd name="connsiteY29" fmla="*/ 3713 h 10000"/>
                    <a:gd name="connsiteX30" fmla="*/ 3083 w 9325"/>
                    <a:gd name="connsiteY30" fmla="*/ 1854 h 10000"/>
                    <a:gd name="connsiteX31" fmla="*/ 3031 w 9325"/>
                    <a:gd name="connsiteY31" fmla="*/ 1645 h 10000"/>
                    <a:gd name="connsiteX32" fmla="*/ 2418 w 9325"/>
                    <a:gd name="connsiteY32" fmla="*/ 2296 h 10000"/>
                    <a:gd name="connsiteX33" fmla="*/ 2331 w 9325"/>
                    <a:gd name="connsiteY33" fmla="*/ 0 h 10000"/>
                    <a:gd name="connsiteX34" fmla="*/ 2118 w 9325"/>
                    <a:gd name="connsiteY34" fmla="*/ 1529 h 10000"/>
                    <a:gd name="connsiteX35" fmla="*/ 1770 w 9325"/>
                    <a:gd name="connsiteY35" fmla="*/ 1204 h 10000"/>
                    <a:gd name="connsiteX36" fmla="*/ 2091 w 9325"/>
                    <a:gd name="connsiteY36" fmla="*/ 2677 h 10000"/>
                    <a:gd name="connsiteX37" fmla="*/ 1770 w 9325"/>
                    <a:gd name="connsiteY37" fmla="*/ 2351 h 10000"/>
                    <a:gd name="connsiteX38" fmla="*/ 1930 w 9325"/>
                    <a:gd name="connsiteY38" fmla="*/ 3058 h 10000"/>
                    <a:gd name="connsiteX39" fmla="*/ 1473 w 9325"/>
                    <a:gd name="connsiteY39" fmla="*/ 2844 h 10000"/>
                    <a:gd name="connsiteX40" fmla="*/ 1930 w 9325"/>
                    <a:gd name="connsiteY40" fmla="*/ 3978 h 10000"/>
                    <a:gd name="connsiteX41" fmla="*/ 1608 w 9325"/>
                    <a:gd name="connsiteY41" fmla="*/ 3978 h 10000"/>
                    <a:gd name="connsiteX42" fmla="*/ 2008 w 9325"/>
                    <a:gd name="connsiteY42" fmla="*/ 5302 h 10000"/>
                    <a:gd name="connsiteX43" fmla="*/ 1553 w 9325"/>
                    <a:gd name="connsiteY43" fmla="*/ 4870 h 10000"/>
                    <a:gd name="connsiteX44" fmla="*/ 1366 w 9325"/>
                    <a:gd name="connsiteY44" fmla="*/ 5079 h 10000"/>
                    <a:gd name="connsiteX45" fmla="*/ 961 w 9325"/>
                    <a:gd name="connsiteY45" fmla="*/ 4540 h 10000"/>
                    <a:gd name="connsiteX46" fmla="*/ 1251 w 9325"/>
                    <a:gd name="connsiteY46" fmla="*/ 6566 h 10000"/>
                    <a:gd name="connsiteX47" fmla="*/ 853 w 9325"/>
                    <a:gd name="connsiteY47" fmla="*/ 6115 h 10000"/>
                    <a:gd name="connsiteX48" fmla="*/ 826 w 9325"/>
                    <a:gd name="connsiteY48" fmla="*/ 6831 h 10000"/>
                    <a:gd name="connsiteX49" fmla="*/ 208 w 9325"/>
                    <a:gd name="connsiteY49" fmla="*/ 6617 h 10000"/>
                    <a:gd name="connsiteX50" fmla="*/ 556 w 9325"/>
                    <a:gd name="connsiteY50" fmla="*/ 7811 h 10000"/>
                    <a:gd name="connsiteX51" fmla="*/ 236 w 9325"/>
                    <a:gd name="connsiteY51" fmla="*/ 7639 h 10000"/>
                    <a:gd name="connsiteX52" fmla="*/ 453 w 9325"/>
                    <a:gd name="connsiteY52" fmla="*/ 8578 h 10000"/>
                    <a:gd name="connsiteX53" fmla="*/ 183 w 9325"/>
                    <a:gd name="connsiteY53" fmla="*/ 8355 h 10000"/>
                    <a:gd name="connsiteX54" fmla="*/ 0 w 9325"/>
                    <a:gd name="connsiteY54" fmla="*/ 10000 h 10000"/>
                    <a:gd name="connsiteX55" fmla="*/ 9325 w 9325"/>
                    <a:gd name="connsiteY55" fmla="*/ 4972 h 10000"/>
                    <a:gd name="connsiteX56" fmla="*/ 9195 w 9325"/>
                    <a:gd name="connsiteY56" fmla="*/ 5999 h 10000"/>
                    <a:gd name="connsiteX57" fmla="*/ 9060 w 9325"/>
                    <a:gd name="connsiteY57" fmla="*/ 5576 h 10000"/>
                    <a:gd name="connsiteX58" fmla="*/ 8843 w 9325"/>
                    <a:gd name="connsiteY58" fmla="*/ 6933 h 10000"/>
                    <a:gd name="connsiteX59" fmla="*/ 8731 w 9325"/>
                    <a:gd name="connsiteY59" fmla="*/ 5948 h 10000"/>
                    <a:gd name="connsiteX60" fmla="*/ 8575 w 9325"/>
                    <a:gd name="connsiteY60" fmla="*/ 5901 h 10000"/>
                    <a:gd name="connsiteX61" fmla="*/ 8413 w 9325"/>
                    <a:gd name="connsiteY61" fmla="*/ 4921 h 10000"/>
                    <a:gd name="connsiteX62" fmla="*/ 8305 w 9325"/>
                    <a:gd name="connsiteY62" fmla="*/ 6166 h 10000"/>
                    <a:gd name="connsiteX63" fmla="*/ 8440 w 9325"/>
                    <a:gd name="connsiteY63" fmla="*/ 6831 h 10000"/>
                    <a:gd name="connsiteX64" fmla="*/ 8170 w 9325"/>
                    <a:gd name="connsiteY64" fmla="*/ 7156 h 10000"/>
                    <a:gd name="connsiteX65" fmla="*/ 8138 w 9325"/>
                    <a:gd name="connsiteY65" fmla="*/ 6236 h 10000"/>
                    <a:gd name="connsiteX66" fmla="*/ 7656 w 9325"/>
                    <a:gd name="connsiteY66" fmla="*/ 6989 h 10000"/>
                    <a:gd name="connsiteX67" fmla="*/ 7843 w 9325"/>
                    <a:gd name="connsiteY67" fmla="*/ 5674 h 10000"/>
                    <a:gd name="connsiteX68" fmla="*/ 7635 w 9325"/>
                    <a:gd name="connsiteY68" fmla="*/ 4205 h 10000"/>
                    <a:gd name="connsiteX69" fmla="*/ 7605 w 9325"/>
                    <a:gd name="connsiteY69" fmla="*/ 5409 h 10000"/>
                    <a:gd name="connsiteX70" fmla="*/ 7418 w 9325"/>
                    <a:gd name="connsiteY70" fmla="*/ 5674 h 10000"/>
                    <a:gd name="connsiteX71" fmla="*/ 7578 w 9325"/>
                    <a:gd name="connsiteY71" fmla="*/ 6236 h 10000"/>
                    <a:gd name="connsiteX72" fmla="*/ 7091 w 9325"/>
                    <a:gd name="connsiteY72" fmla="*/ 5785 h 10000"/>
                    <a:gd name="connsiteX73" fmla="*/ 7360 w 9325"/>
                    <a:gd name="connsiteY73" fmla="*/ 6724 h 10000"/>
                    <a:gd name="connsiteX74" fmla="*/ 6960 w 9325"/>
                    <a:gd name="connsiteY74" fmla="*/ 6283 h 10000"/>
                    <a:gd name="connsiteX75" fmla="*/ 7070 w 9325"/>
                    <a:gd name="connsiteY75" fmla="*/ 7207 h 10000"/>
                    <a:gd name="connsiteX76" fmla="*/ 6661 w 9325"/>
                    <a:gd name="connsiteY76" fmla="*/ 6989 h 10000"/>
                    <a:gd name="connsiteX77" fmla="*/ 6635 w 9325"/>
                    <a:gd name="connsiteY77" fmla="*/ 6166 h 10000"/>
                    <a:gd name="connsiteX78" fmla="*/ 6260 w 9325"/>
                    <a:gd name="connsiteY78" fmla="*/ 6882 h 10000"/>
                    <a:gd name="connsiteX79" fmla="*/ 6391 w 9325"/>
                    <a:gd name="connsiteY79" fmla="*/ 5948 h 10000"/>
                    <a:gd name="connsiteX80" fmla="*/ 6260 w 9325"/>
                    <a:gd name="connsiteY80" fmla="*/ 4870 h 10000"/>
                    <a:gd name="connsiteX81" fmla="*/ 6043 w 9325"/>
                    <a:gd name="connsiteY81" fmla="*/ 6166 h 10000"/>
                    <a:gd name="connsiteX82" fmla="*/ 6070 w 9325"/>
                    <a:gd name="connsiteY82" fmla="*/ 6831 h 10000"/>
                    <a:gd name="connsiteX83" fmla="*/ 5908 w 9325"/>
                    <a:gd name="connsiteY83" fmla="*/ 6450 h 10000"/>
                    <a:gd name="connsiteX84" fmla="*/ 5908 w 9325"/>
                    <a:gd name="connsiteY84" fmla="*/ 7314 h 10000"/>
                    <a:gd name="connsiteX85" fmla="*/ 5670 w 9325"/>
                    <a:gd name="connsiteY85" fmla="*/ 6724 h 10000"/>
                    <a:gd name="connsiteX86" fmla="*/ 6473 w 9325"/>
                    <a:gd name="connsiteY86" fmla="*/ 2951 h 10000"/>
                    <a:gd name="connsiteX87" fmla="*/ 6821 w 9325"/>
                    <a:gd name="connsiteY87" fmla="*/ 2844 h 10000"/>
                    <a:gd name="connsiteX88" fmla="*/ 6558 w 9325"/>
                    <a:gd name="connsiteY88" fmla="*/ 2077 h 10000"/>
                    <a:gd name="connsiteX89" fmla="*/ 6558 w 9325"/>
                    <a:gd name="connsiteY89" fmla="*/ 2077 h 10000"/>
                    <a:gd name="connsiteX90" fmla="*/ 6558 w 9325"/>
                    <a:gd name="connsiteY90" fmla="*/ 2077 h 10000"/>
                    <a:gd name="connsiteX0" fmla="*/ 7033 w 11619"/>
                    <a:gd name="connsiteY0" fmla="*/ 2077 h 10000"/>
                    <a:gd name="connsiteX1" fmla="*/ 6657 w 11619"/>
                    <a:gd name="connsiteY1" fmla="*/ 2077 h 10000"/>
                    <a:gd name="connsiteX2" fmla="*/ 6657 w 11619"/>
                    <a:gd name="connsiteY2" fmla="*/ 2393 h 10000"/>
                    <a:gd name="connsiteX3" fmla="*/ 6770 w 11619"/>
                    <a:gd name="connsiteY3" fmla="*/ 2393 h 10000"/>
                    <a:gd name="connsiteX4" fmla="*/ 5585 w 11619"/>
                    <a:gd name="connsiteY4" fmla="*/ 6166 h 10000"/>
                    <a:gd name="connsiteX5" fmla="*/ 5501 w 11619"/>
                    <a:gd name="connsiteY5" fmla="*/ 5627 h 10000"/>
                    <a:gd name="connsiteX6" fmla="*/ 5357 w 11619"/>
                    <a:gd name="connsiteY6" fmla="*/ 5734 h 10000"/>
                    <a:gd name="connsiteX7" fmla="*/ 5160 w 11619"/>
                    <a:gd name="connsiteY7" fmla="*/ 5186 h 10000"/>
                    <a:gd name="connsiteX8" fmla="*/ 5072 w 11619"/>
                    <a:gd name="connsiteY8" fmla="*/ 6334 h 10000"/>
                    <a:gd name="connsiteX9" fmla="*/ 4901 w 11619"/>
                    <a:gd name="connsiteY9" fmla="*/ 6059 h 10000"/>
                    <a:gd name="connsiteX10" fmla="*/ 4952 w 11619"/>
                    <a:gd name="connsiteY10" fmla="*/ 6989 h 10000"/>
                    <a:gd name="connsiteX11" fmla="*/ 4575 w 11619"/>
                    <a:gd name="connsiteY11" fmla="*/ 6566 h 10000"/>
                    <a:gd name="connsiteX12" fmla="*/ 4773 w 11619"/>
                    <a:gd name="connsiteY12" fmla="*/ 7207 h 10000"/>
                    <a:gd name="connsiteX13" fmla="*/ 4575 w 11619"/>
                    <a:gd name="connsiteY13" fmla="*/ 7314 h 10000"/>
                    <a:gd name="connsiteX14" fmla="*/ 4724 w 11619"/>
                    <a:gd name="connsiteY14" fmla="*/ 8020 h 10000"/>
                    <a:gd name="connsiteX15" fmla="*/ 4405 w 11619"/>
                    <a:gd name="connsiteY15" fmla="*/ 7756 h 10000"/>
                    <a:gd name="connsiteX16" fmla="*/ 4405 w 11619"/>
                    <a:gd name="connsiteY16" fmla="*/ 6933 h 10000"/>
                    <a:gd name="connsiteX17" fmla="*/ 4150 w 11619"/>
                    <a:gd name="connsiteY17" fmla="*/ 7040 h 10000"/>
                    <a:gd name="connsiteX18" fmla="*/ 4150 w 11619"/>
                    <a:gd name="connsiteY18" fmla="*/ 5999 h 10000"/>
                    <a:gd name="connsiteX19" fmla="*/ 3976 w 11619"/>
                    <a:gd name="connsiteY19" fmla="*/ 6166 h 10000"/>
                    <a:gd name="connsiteX20" fmla="*/ 3743 w 11619"/>
                    <a:gd name="connsiteY20" fmla="*/ 5627 h 10000"/>
                    <a:gd name="connsiteX21" fmla="*/ 3451 w 11619"/>
                    <a:gd name="connsiteY21" fmla="*/ 6617 h 10000"/>
                    <a:gd name="connsiteX22" fmla="*/ 3655 w 11619"/>
                    <a:gd name="connsiteY22" fmla="*/ 5028 h 10000"/>
                    <a:gd name="connsiteX23" fmla="*/ 3451 w 11619"/>
                    <a:gd name="connsiteY23" fmla="*/ 5186 h 10000"/>
                    <a:gd name="connsiteX24" fmla="*/ 3623 w 11619"/>
                    <a:gd name="connsiteY24" fmla="*/ 3931 h 10000"/>
                    <a:gd name="connsiteX25" fmla="*/ 3250 w 11619"/>
                    <a:gd name="connsiteY25" fmla="*/ 4586 h 10000"/>
                    <a:gd name="connsiteX26" fmla="*/ 3167 w 11619"/>
                    <a:gd name="connsiteY26" fmla="*/ 4089 h 10000"/>
                    <a:gd name="connsiteX27" fmla="*/ 3022 w 11619"/>
                    <a:gd name="connsiteY27" fmla="*/ 4754 h 10000"/>
                    <a:gd name="connsiteX28" fmla="*/ 3079 w 11619"/>
                    <a:gd name="connsiteY28" fmla="*/ 3383 h 10000"/>
                    <a:gd name="connsiteX29" fmla="*/ 2620 w 11619"/>
                    <a:gd name="connsiteY29" fmla="*/ 3713 h 10000"/>
                    <a:gd name="connsiteX30" fmla="*/ 3306 w 11619"/>
                    <a:gd name="connsiteY30" fmla="*/ 1854 h 10000"/>
                    <a:gd name="connsiteX31" fmla="*/ 3250 w 11619"/>
                    <a:gd name="connsiteY31" fmla="*/ 1645 h 10000"/>
                    <a:gd name="connsiteX32" fmla="*/ 2593 w 11619"/>
                    <a:gd name="connsiteY32" fmla="*/ 2296 h 10000"/>
                    <a:gd name="connsiteX33" fmla="*/ 2500 w 11619"/>
                    <a:gd name="connsiteY33" fmla="*/ 0 h 10000"/>
                    <a:gd name="connsiteX34" fmla="*/ 2271 w 11619"/>
                    <a:gd name="connsiteY34" fmla="*/ 1529 h 10000"/>
                    <a:gd name="connsiteX35" fmla="*/ 1898 w 11619"/>
                    <a:gd name="connsiteY35" fmla="*/ 1204 h 10000"/>
                    <a:gd name="connsiteX36" fmla="*/ 2242 w 11619"/>
                    <a:gd name="connsiteY36" fmla="*/ 2677 h 10000"/>
                    <a:gd name="connsiteX37" fmla="*/ 1898 w 11619"/>
                    <a:gd name="connsiteY37" fmla="*/ 2351 h 10000"/>
                    <a:gd name="connsiteX38" fmla="*/ 2070 w 11619"/>
                    <a:gd name="connsiteY38" fmla="*/ 3058 h 10000"/>
                    <a:gd name="connsiteX39" fmla="*/ 1580 w 11619"/>
                    <a:gd name="connsiteY39" fmla="*/ 2844 h 10000"/>
                    <a:gd name="connsiteX40" fmla="*/ 2070 w 11619"/>
                    <a:gd name="connsiteY40" fmla="*/ 3978 h 10000"/>
                    <a:gd name="connsiteX41" fmla="*/ 1724 w 11619"/>
                    <a:gd name="connsiteY41" fmla="*/ 3978 h 10000"/>
                    <a:gd name="connsiteX42" fmla="*/ 2153 w 11619"/>
                    <a:gd name="connsiteY42" fmla="*/ 5302 h 10000"/>
                    <a:gd name="connsiteX43" fmla="*/ 1665 w 11619"/>
                    <a:gd name="connsiteY43" fmla="*/ 4870 h 10000"/>
                    <a:gd name="connsiteX44" fmla="*/ 1465 w 11619"/>
                    <a:gd name="connsiteY44" fmla="*/ 5079 h 10000"/>
                    <a:gd name="connsiteX45" fmla="*/ 1031 w 11619"/>
                    <a:gd name="connsiteY45" fmla="*/ 4540 h 10000"/>
                    <a:gd name="connsiteX46" fmla="*/ 1342 w 11619"/>
                    <a:gd name="connsiteY46" fmla="*/ 6566 h 10000"/>
                    <a:gd name="connsiteX47" fmla="*/ 915 w 11619"/>
                    <a:gd name="connsiteY47" fmla="*/ 6115 h 10000"/>
                    <a:gd name="connsiteX48" fmla="*/ 886 w 11619"/>
                    <a:gd name="connsiteY48" fmla="*/ 6831 h 10000"/>
                    <a:gd name="connsiteX49" fmla="*/ 223 w 11619"/>
                    <a:gd name="connsiteY49" fmla="*/ 6617 h 10000"/>
                    <a:gd name="connsiteX50" fmla="*/ 596 w 11619"/>
                    <a:gd name="connsiteY50" fmla="*/ 7811 h 10000"/>
                    <a:gd name="connsiteX51" fmla="*/ 253 w 11619"/>
                    <a:gd name="connsiteY51" fmla="*/ 7639 h 10000"/>
                    <a:gd name="connsiteX52" fmla="*/ 486 w 11619"/>
                    <a:gd name="connsiteY52" fmla="*/ 8578 h 10000"/>
                    <a:gd name="connsiteX53" fmla="*/ 196 w 11619"/>
                    <a:gd name="connsiteY53" fmla="*/ 8355 h 10000"/>
                    <a:gd name="connsiteX54" fmla="*/ 0 w 11619"/>
                    <a:gd name="connsiteY54" fmla="*/ 10000 h 10000"/>
                    <a:gd name="connsiteX55" fmla="*/ 10000 w 11619"/>
                    <a:gd name="connsiteY55" fmla="*/ 4972 h 10000"/>
                    <a:gd name="connsiteX56" fmla="*/ 9716 w 11619"/>
                    <a:gd name="connsiteY56" fmla="*/ 5576 h 10000"/>
                    <a:gd name="connsiteX57" fmla="*/ 9483 w 11619"/>
                    <a:gd name="connsiteY57" fmla="*/ 6933 h 10000"/>
                    <a:gd name="connsiteX58" fmla="*/ 9363 w 11619"/>
                    <a:gd name="connsiteY58" fmla="*/ 5948 h 10000"/>
                    <a:gd name="connsiteX59" fmla="*/ 9196 w 11619"/>
                    <a:gd name="connsiteY59" fmla="*/ 5901 h 10000"/>
                    <a:gd name="connsiteX60" fmla="*/ 9022 w 11619"/>
                    <a:gd name="connsiteY60" fmla="*/ 4921 h 10000"/>
                    <a:gd name="connsiteX61" fmla="*/ 8906 w 11619"/>
                    <a:gd name="connsiteY61" fmla="*/ 6166 h 10000"/>
                    <a:gd name="connsiteX62" fmla="*/ 9051 w 11619"/>
                    <a:gd name="connsiteY62" fmla="*/ 6831 h 10000"/>
                    <a:gd name="connsiteX63" fmla="*/ 8761 w 11619"/>
                    <a:gd name="connsiteY63" fmla="*/ 7156 h 10000"/>
                    <a:gd name="connsiteX64" fmla="*/ 8727 w 11619"/>
                    <a:gd name="connsiteY64" fmla="*/ 6236 h 10000"/>
                    <a:gd name="connsiteX65" fmla="*/ 8210 w 11619"/>
                    <a:gd name="connsiteY65" fmla="*/ 6989 h 10000"/>
                    <a:gd name="connsiteX66" fmla="*/ 8411 w 11619"/>
                    <a:gd name="connsiteY66" fmla="*/ 5674 h 10000"/>
                    <a:gd name="connsiteX67" fmla="*/ 8188 w 11619"/>
                    <a:gd name="connsiteY67" fmla="*/ 4205 h 10000"/>
                    <a:gd name="connsiteX68" fmla="*/ 8155 w 11619"/>
                    <a:gd name="connsiteY68" fmla="*/ 5409 h 10000"/>
                    <a:gd name="connsiteX69" fmla="*/ 7955 w 11619"/>
                    <a:gd name="connsiteY69" fmla="*/ 5674 h 10000"/>
                    <a:gd name="connsiteX70" fmla="*/ 8127 w 11619"/>
                    <a:gd name="connsiteY70" fmla="*/ 6236 h 10000"/>
                    <a:gd name="connsiteX71" fmla="*/ 7604 w 11619"/>
                    <a:gd name="connsiteY71" fmla="*/ 5785 h 10000"/>
                    <a:gd name="connsiteX72" fmla="*/ 7893 w 11619"/>
                    <a:gd name="connsiteY72" fmla="*/ 6724 h 10000"/>
                    <a:gd name="connsiteX73" fmla="*/ 7464 w 11619"/>
                    <a:gd name="connsiteY73" fmla="*/ 6283 h 10000"/>
                    <a:gd name="connsiteX74" fmla="*/ 7582 w 11619"/>
                    <a:gd name="connsiteY74" fmla="*/ 7207 h 10000"/>
                    <a:gd name="connsiteX75" fmla="*/ 7143 w 11619"/>
                    <a:gd name="connsiteY75" fmla="*/ 6989 h 10000"/>
                    <a:gd name="connsiteX76" fmla="*/ 7115 w 11619"/>
                    <a:gd name="connsiteY76" fmla="*/ 6166 h 10000"/>
                    <a:gd name="connsiteX77" fmla="*/ 6713 w 11619"/>
                    <a:gd name="connsiteY77" fmla="*/ 6882 h 10000"/>
                    <a:gd name="connsiteX78" fmla="*/ 6854 w 11619"/>
                    <a:gd name="connsiteY78" fmla="*/ 5948 h 10000"/>
                    <a:gd name="connsiteX79" fmla="*/ 6713 w 11619"/>
                    <a:gd name="connsiteY79" fmla="*/ 4870 h 10000"/>
                    <a:gd name="connsiteX80" fmla="*/ 6480 w 11619"/>
                    <a:gd name="connsiteY80" fmla="*/ 6166 h 10000"/>
                    <a:gd name="connsiteX81" fmla="*/ 6509 w 11619"/>
                    <a:gd name="connsiteY81" fmla="*/ 6831 h 10000"/>
                    <a:gd name="connsiteX82" fmla="*/ 6336 w 11619"/>
                    <a:gd name="connsiteY82" fmla="*/ 6450 h 10000"/>
                    <a:gd name="connsiteX83" fmla="*/ 6336 w 11619"/>
                    <a:gd name="connsiteY83" fmla="*/ 7314 h 10000"/>
                    <a:gd name="connsiteX84" fmla="*/ 6080 w 11619"/>
                    <a:gd name="connsiteY84" fmla="*/ 6724 h 10000"/>
                    <a:gd name="connsiteX85" fmla="*/ 6942 w 11619"/>
                    <a:gd name="connsiteY85" fmla="*/ 2951 h 10000"/>
                    <a:gd name="connsiteX86" fmla="*/ 7315 w 11619"/>
                    <a:gd name="connsiteY86" fmla="*/ 2844 h 10000"/>
                    <a:gd name="connsiteX87" fmla="*/ 7033 w 11619"/>
                    <a:gd name="connsiteY87" fmla="*/ 2077 h 10000"/>
                    <a:gd name="connsiteX88" fmla="*/ 7033 w 11619"/>
                    <a:gd name="connsiteY88" fmla="*/ 2077 h 10000"/>
                    <a:gd name="connsiteX89" fmla="*/ 7033 w 11619"/>
                    <a:gd name="connsiteY89" fmla="*/ 2077 h 10000"/>
                    <a:gd name="connsiteX0" fmla="*/ 7033 w 9716"/>
                    <a:gd name="connsiteY0" fmla="*/ 2077 h 10000"/>
                    <a:gd name="connsiteX1" fmla="*/ 6657 w 9716"/>
                    <a:gd name="connsiteY1" fmla="*/ 2077 h 10000"/>
                    <a:gd name="connsiteX2" fmla="*/ 6657 w 9716"/>
                    <a:gd name="connsiteY2" fmla="*/ 2393 h 10000"/>
                    <a:gd name="connsiteX3" fmla="*/ 6770 w 9716"/>
                    <a:gd name="connsiteY3" fmla="*/ 2393 h 10000"/>
                    <a:gd name="connsiteX4" fmla="*/ 5585 w 9716"/>
                    <a:gd name="connsiteY4" fmla="*/ 6166 h 10000"/>
                    <a:gd name="connsiteX5" fmla="*/ 5501 w 9716"/>
                    <a:gd name="connsiteY5" fmla="*/ 5627 h 10000"/>
                    <a:gd name="connsiteX6" fmla="*/ 5357 w 9716"/>
                    <a:gd name="connsiteY6" fmla="*/ 5734 h 10000"/>
                    <a:gd name="connsiteX7" fmla="*/ 5160 w 9716"/>
                    <a:gd name="connsiteY7" fmla="*/ 5186 h 10000"/>
                    <a:gd name="connsiteX8" fmla="*/ 5072 w 9716"/>
                    <a:gd name="connsiteY8" fmla="*/ 6334 h 10000"/>
                    <a:gd name="connsiteX9" fmla="*/ 4901 w 9716"/>
                    <a:gd name="connsiteY9" fmla="*/ 6059 h 10000"/>
                    <a:gd name="connsiteX10" fmla="*/ 4952 w 9716"/>
                    <a:gd name="connsiteY10" fmla="*/ 6989 h 10000"/>
                    <a:gd name="connsiteX11" fmla="*/ 4575 w 9716"/>
                    <a:gd name="connsiteY11" fmla="*/ 6566 h 10000"/>
                    <a:gd name="connsiteX12" fmla="*/ 4773 w 9716"/>
                    <a:gd name="connsiteY12" fmla="*/ 7207 h 10000"/>
                    <a:gd name="connsiteX13" fmla="*/ 4575 w 9716"/>
                    <a:gd name="connsiteY13" fmla="*/ 7314 h 10000"/>
                    <a:gd name="connsiteX14" fmla="*/ 4724 w 9716"/>
                    <a:gd name="connsiteY14" fmla="*/ 8020 h 10000"/>
                    <a:gd name="connsiteX15" fmla="*/ 4405 w 9716"/>
                    <a:gd name="connsiteY15" fmla="*/ 7756 h 10000"/>
                    <a:gd name="connsiteX16" fmla="*/ 4405 w 9716"/>
                    <a:gd name="connsiteY16" fmla="*/ 6933 h 10000"/>
                    <a:gd name="connsiteX17" fmla="*/ 4150 w 9716"/>
                    <a:gd name="connsiteY17" fmla="*/ 7040 h 10000"/>
                    <a:gd name="connsiteX18" fmla="*/ 4150 w 9716"/>
                    <a:gd name="connsiteY18" fmla="*/ 5999 h 10000"/>
                    <a:gd name="connsiteX19" fmla="*/ 3976 w 9716"/>
                    <a:gd name="connsiteY19" fmla="*/ 6166 h 10000"/>
                    <a:gd name="connsiteX20" fmla="*/ 3743 w 9716"/>
                    <a:gd name="connsiteY20" fmla="*/ 5627 h 10000"/>
                    <a:gd name="connsiteX21" fmla="*/ 3451 w 9716"/>
                    <a:gd name="connsiteY21" fmla="*/ 6617 h 10000"/>
                    <a:gd name="connsiteX22" fmla="*/ 3655 w 9716"/>
                    <a:gd name="connsiteY22" fmla="*/ 5028 h 10000"/>
                    <a:gd name="connsiteX23" fmla="*/ 3451 w 9716"/>
                    <a:gd name="connsiteY23" fmla="*/ 5186 h 10000"/>
                    <a:gd name="connsiteX24" fmla="*/ 3623 w 9716"/>
                    <a:gd name="connsiteY24" fmla="*/ 3931 h 10000"/>
                    <a:gd name="connsiteX25" fmla="*/ 3250 w 9716"/>
                    <a:gd name="connsiteY25" fmla="*/ 4586 h 10000"/>
                    <a:gd name="connsiteX26" fmla="*/ 3167 w 9716"/>
                    <a:gd name="connsiteY26" fmla="*/ 4089 h 10000"/>
                    <a:gd name="connsiteX27" fmla="*/ 3022 w 9716"/>
                    <a:gd name="connsiteY27" fmla="*/ 4754 h 10000"/>
                    <a:gd name="connsiteX28" fmla="*/ 3079 w 9716"/>
                    <a:gd name="connsiteY28" fmla="*/ 3383 h 10000"/>
                    <a:gd name="connsiteX29" fmla="*/ 2620 w 9716"/>
                    <a:gd name="connsiteY29" fmla="*/ 3713 h 10000"/>
                    <a:gd name="connsiteX30" fmla="*/ 3306 w 9716"/>
                    <a:gd name="connsiteY30" fmla="*/ 1854 h 10000"/>
                    <a:gd name="connsiteX31" fmla="*/ 3250 w 9716"/>
                    <a:gd name="connsiteY31" fmla="*/ 1645 h 10000"/>
                    <a:gd name="connsiteX32" fmla="*/ 2593 w 9716"/>
                    <a:gd name="connsiteY32" fmla="*/ 2296 h 10000"/>
                    <a:gd name="connsiteX33" fmla="*/ 2500 w 9716"/>
                    <a:gd name="connsiteY33" fmla="*/ 0 h 10000"/>
                    <a:gd name="connsiteX34" fmla="*/ 2271 w 9716"/>
                    <a:gd name="connsiteY34" fmla="*/ 1529 h 10000"/>
                    <a:gd name="connsiteX35" fmla="*/ 1898 w 9716"/>
                    <a:gd name="connsiteY35" fmla="*/ 1204 h 10000"/>
                    <a:gd name="connsiteX36" fmla="*/ 2242 w 9716"/>
                    <a:gd name="connsiteY36" fmla="*/ 2677 h 10000"/>
                    <a:gd name="connsiteX37" fmla="*/ 1898 w 9716"/>
                    <a:gd name="connsiteY37" fmla="*/ 2351 h 10000"/>
                    <a:gd name="connsiteX38" fmla="*/ 2070 w 9716"/>
                    <a:gd name="connsiteY38" fmla="*/ 3058 h 10000"/>
                    <a:gd name="connsiteX39" fmla="*/ 1580 w 9716"/>
                    <a:gd name="connsiteY39" fmla="*/ 2844 h 10000"/>
                    <a:gd name="connsiteX40" fmla="*/ 2070 w 9716"/>
                    <a:gd name="connsiteY40" fmla="*/ 3978 h 10000"/>
                    <a:gd name="connsiteX41" fmla="*/ 1724 w 9716"/>
                    <a:gd name="connsiteY41" fmla="*/ 3978 h 10000"/>
                    <a:gd name="connsiteX42" fmla="*/ 2153 w 9716"/>
                    <a:gd name="connsiteY42" fmla="*/ 5302 h 10000"/>
                    <a:gd name="connsiteX43" fmla="*/ 1665 w 9716"/>
                    <a:gd name="connsiteY43" fmla="*/ 4870 h 10000"/>
                    <a:gd name="connsiteX44" fmla="*/ 1465 w 9716"/>
                    <a:gd name="connsiteY44" fmla="*/ 5079 h 10000"/>
                    <a:gd name="connsiteX45" fmla="*/ 1031 w 9716"/>
                    <a:gd name="connsiteY45" fmla="*/ 4540 h 10000"/>
                    <a:gd name="connsiteX46" fmla="*/ 1342 w 9716"/>
                    <a:gd name="connsiteY46" fmla="*/ 6566 h 10000"/>
                    <a:gd name="connsiteX47" fmla="*/ 915 w 9716"/>
                    <a:gd name="connsiteY47" fmla="*/ 6115 h 10000"/>
                    <a:gd name="connsiteX48" fmla="*/ 886 w 9716"/>
                    <a:gd name="connsiteY48" fmla="*/ 6831 h 10000"/>
                    <a:gd name="connsiteX49" fmla="*/ 223 w 9716"/>
                    <a:gd name="connsiteY49" fmla="*/ 6617 h 10000"/>
                    <a:gd name="connsiteX50" fmla="*/ 596 w 9716"/>
                    <a:gd name="connsiteY50" fmla="*/ 7811 h 10000"/>
                    <a:gd name="connsiteX51" fmla="*/ 253 w 9716"/>
                    <a:gd name="connsiteY51" fmla="*/ 7639 h 10000"/>
                    <a:gd name="connsiteX52" fmla="*/ 486 w 9716"/>
                    <a:gd name="connsiteY52" fmla="*/ 8578 h 10000"/>
                    <a:gd name="connsiteX53" fmla="*/ 196 w 9716"/>
                    <a:gd name="connsiteY53" fmla="*/ 8355 h 10000"/>
                    <a:gd name="connsiteX54" fmla="*/ 0 w 9716"/>
                    <a:gd name="connsiteY54" fmla="*/ 10000 h 10000"/>
                    <a:gd name="connsiteX55" fmla="*/ 9716 w 9716"/>
                    <a:gd name="connsiteY55" fmla="*/ 5576 h 10000"/>
                    <a:gd name="connsiteX56" fmla="*/ 9483 w 9716"/>
                    <a:gd name="connsiteY56" fmla="*/ 6933 h 10000"/>
                    <a:gd name="connsiteX57" fmla="*/ 9363 w 9716"/>
                    <a:gd name="connsiteY57" fmla="*/ 5948 h 10000"/>
                    <a:gd name="connsiteX58" fmla="*/ 9196 w 9716"/>
                    <a:gd name="connsiteY58" fmla="*/ 5901 h 10000"/>
                    <a:gd name="connsiteX59" fmla="*/ 9022 w 9716"/>
                    <a:gd name="connsiteY59" fmla="*/ 4921 h 10000"/>
                    <a:gd name="connsiteX60" fmla="*/ 8906 w 9716"/>
                    <a:gd name="connsiteY60" fmla="*/ 6166 h 10000"/>
                    <a:gd name="connsiteX61" fmla="*/ 9051 w 9716"/>
                    <a:gd name="connsiteY61" fmla="*/ 6831 h 10000"/>
                    <a:gd name="connsiteX62" fmla="*/ 8761 w 9716"/>
                    <a:gd name="connsiteY62" fmla="*/ 7156 h 10000"/>
                    <a:gd name="connsiteX63" fmla="*/ 8727 w 9716"/>
                    <a:gd name="connsiteY63" fmla="*/ 6236 h 10000"/>
                    <a:gd name="connsiteX64" fmla="*/ 8210 w 9716"/>
                    <a:gd name="connsiteY64" fmla="*/ 6989 h 10000"/>
                    <a:gd name="connsiteX65" fmla="*/ 8411 w 9716"/>
                    <a:gd name="connsiteY65" fmla="*/ 5674 h 10000"/>
                    <a:gd name="connsiteX66" fmla="*/ 8188 w 9716"/>
                    <a:gd name="connsiteY66" fmla="*/ 4205 h 10000"/>
                    <a:gd name="connsiteX67" fmla="*/ 8155 w 9716"/>
                    <a:gd name="connsiteY67" fmla="*/ 5409 h 10000"/>
                    <a:gd name="connsiteX68" fmla="*/ 7955 w 9716"/>
                    <a:gd name="connsiteY68" fmla="*/ 5674 h 10000"/>
                    <a:gd name="connsiteX69" fmla="*/ 8127 w 9716"/>
                    <a:gd name="connsiteY69" fmla="*/ 6236 h 10000"/>
                    <a:gd name="connsiteX70" fmla="*/ 7604 w 9716"/>
                    <a:gd name="connsiteY70" fmla="*/ 5785 h 10000"/>
                    <a:gd name="connsiteX71" fmla="*/ 7893 w 9716"/>
                    <a:gd name="connsiteY71" fmla="*/ 6724 h 10000"/>
                    <a:gd name="connsiteX72" fmla="*/ 7464 w 9716"/>
                    <a:gd name="connsiteY72" fmla="*/ 6283 h 10000"/>
                    <a:gd name="connsiteX73" fmla="*/ 7582 w 9716"/>
                    <a:gd name="connsiteY73" fmla="*/ 7207 h 10000"/>
                    <a:gd name="connsiteX74" fmla="*/ 7143 w 9716"/>
                    <a:gd name="connsiteY74" fmla="*/ 6989 h 10000"/>
                    <a:gd name="connsiteX75" fmla="*/ 7115 w 9716"/>
                    <a:gd name="connsiteY75" fmla="*/ 6166 h 10000"/>
                    <a:gd name="connsiteX76" fmla="*/ 6713 w 9716"/>
                    <a:gd name="connsiteY76" fmla="*/ 6882 h 10000"/>
                    <a:gd name="connsiteX77" fmla="*/ 6854 w 9716"/>
                    <a:gd name="connsiteY77" fmla="*/ 5948 h 10000"/>
                    <a:gd name="connsiteX78" fmla="*/ 6713 w 9716"/>
                    <a:gd name="connsiteY78" fmla="*/ 4870 h 10000"/>
                    <a:gd name="connsiteX79" fmla="*/ 6480 w 9716"/>
                    <a:gd name="connsiteY79" fmla="*/ 6166 h 10000"/>
                    <a:gd name="connsiteX80" fmla="*/ 6509 w 9716"/>
                    <a:gd name="connsiteY80" fmla="*/ 6831 h 10000"/>
                    <a:gd name="connsiteX81" fmla="*/ 6336 w 9716"/>
                    <a:gd name="connsiteY81" fmla="*/ 6450 h 10000"/>
                    <a:gd name="connsiteX82" fmla="*/ 6336 w 9716"/>
                    <a:gd name="connsiteY82" fmla="*/ 7314 h 10000"/>
                    <a:gd name="connsiteX83" fmla="*/ 6080 w 9716"/>
                    <a:gd name="connsiteY83" fmla="*/ 6724 h 10000"/>
                    <a:gd name="connsiteX84" fmla="*/ 6942 w 9716"/>
                    <a:gd name="connsiteY84" fmla="*/ 2951 h 10000"/>
                    <a:gd name="connsiteX85" fmla="*/ 7315 w 9716"/>
                    <a:gd name="connsiteY85" fmla="*/ 2844 h 10000"/>
                    <a:gd name="connsiteX86" fmla="*/ 7033 w 9716"/>
                    <a:gd name="connsiteY86" fmla="*/ 2077 h 10000"/>
                    <a:gd name="connsiteX87" fmla="*/ 7033 w 9716"/>
                    <a:gd name="connsiteY87" fmla="*/ 2077 h 10000"/>
                    <a:gd name="connsiteX88" fmla="*/ 7033 w 9716"/>
                    <a:gd name="connsiteY88" fmla="*/ 2077 h 10000"/>
                    <a:gd name="connsiteX0" fmla="*/ 7239 w 9760"/>
                    <a:gd name="connsiteY0" fmla="*/ 2077 h 10000"/>
                    <a:gd name="connsiteX1" fmla="*/ 6852 w 9760"/>
                    <a:gd name="connsiteY1" fmla="*/ 2077 h 10000"/>
                    <a:gd name="connsiteX2" fmla="*/ 6852 w 9760"/>
                    <a:gd name="connsiteY2" fmla="*/ 2393 h 10000"/>
                    <a:gd name="connsiteX3" fmla="*/ 6968 w 9760"/>
                    <a:gd name="connsiteY3" fmla="*/ 2393 h 10000"/>
                    <a:gd name="connsiteX4" fmla="*/ 5748 w 9760"/>
                    <a:gd name="connsiteY4" fmla="*/ 6166 h 10000"/>
                    <a:gd name="connsiteX5" fmla="*/ 5662 w 9760"/>
                    <a:gd name="connsiteY5" fmla="*/ 5627 h 10000"/>
                    <a:gd name="connsiteX6" fmla="*/ 5514 w 9760"/>
                    <a:gd name="connsiteY6" fmla="*/ 5734 h 10000"/>
                    <a:gd name="connsiteX7" fmla="*/ 5311 w 9760"/>
                    <a:gd name="connsiteY7" fmla="*/ 5186 h 10000"/>
                    <a:gd name="connsiteX8" fmla="*/ 5220 w 9760"/>
                    <a:gd name="connsiteY8" fmla="*/ 6334 h 10000"/>
                    <a:gd name="connsiteX9" fmla="*/ 5044 w 9760"/>
                    <a:gd name="connsiteY9" fmla="*/ 6059 h 10000"/>
                    <a:gd name="connsiteX10" fmla="*/ 5097 w 9760"/>
                    <a:gd name="connsiteY10" fmla="*/ 6989 h 10000"/>
                    <a:gd name="connsiteX11" fmla="*/ 4709 w 9760"/>
                    <a:gd name="connsiteY11" fmla="*/ 6566 h 10000"/>
                    <a:gd name="connsiteX12" fmla="*/ 4913 w 9760"/>
                    <a:gd name="connsiteY12" fmla="*/ 7207 h 10000"/>
                    <a:gd name="connsiteX13" fmla="*/ 4709 w 9760"/>
                    <a:gd name="connsiteY13" fmla="*/ 7314 h 10000"/>
                    <a:gd name="connsiteX14" fmla="*/ 4862 w 9760"/>
                    <a:gd name="connsiteY14" fmla="*/ 8020 h 10000"/>
                    <a:gd name="connsiteX15" fmla="*/ 4534 w 9760"/>
                    <a:gd name="connsiteY15" fmla="*/ 7756 h 10000"/>
                    <a:gd name="connsiteX16" fmla="*/ 4534 w 9760"/>
                    <a:gd name="connsiteY16" fmla="*/ 6933 h 10000"/>
                    <a:gd name="connsiteX17" fmla="*/ 4271 w 9760"/>
                    <a:gd name="connsiteY17" fmla="*/ 7040 h 10000"/>
                    <a:gd name="connsiteX18" fmla="*/ 4271 w 9760"/>
                    <a:gd name="connsiteY18" fmla="*/ 5999 h 10000"/>
                    <a:gd name="connsiteX19" fmla="*/ 4092 w 9760"/>
                    <a:gd name="connsiteY19" fmla="*/ 6166 h 10000"/>
                    <a:gd name="connsiteX20" fmla="*/ 3852 w 9760"/>
                    <a:gd name="connsiteY20" fmla="*/ 5627 h 10000"/>
                    <a:gd name="connsiteX21" fmla="*/ 3552 w 9760"/>
                    <a:gd name="connsiteY21" fmla="*/ 6617 h 10000"/>
                    <a:gd name="connsiteX22" fmla="*/ 3762 w 9760"/>
                    <a:gd name="connsiteY22" fmla="*/ 5028 h 10000"/>
                    <a:gd name="connsiteX23" fmla="*/ 3552 w 9760"/>
                    <a:gd name="connsiteY23" fmla="*/ 5186 h 10000"/>
                    <a:gd name="connsiteX24" fmla="*/ 3729 w 9760"/>
                    <a:gd name="connsiteY24" fmla="*/ 3931 h 10000"/>
                    <a:gd name="connsiteX25" fmla="*/ 3345 w 9760"/>
                    <a:gd name="connsiteY25" fmla="*/ 4586 h 10000"/>
                    <a:gd name="connsiteX26" fmla="*/ 3260 w 9760"/>
                    <a:gd name="connsiteY26" fmla="*/ 4089 h 10000"/>
                    <a:gd name="connsiteX27" fmla="*/ 3110 w 9760"/>
                    <a:gd name="connsiteY27" fmla="*/ 4754 h 10000"/>
                    <a:gd name="connsiteX28" fmla="*/ 3169 w 9760"/>
                    <a:gd name="connsiteY28" fmla="*/ 3383 h 10000"/>
                    <a:gd name="connsiteX29" fmla="*/ 2697 w 9760"/>
                    <a:gd name="connsiteY29" fmla="*/ 3713 h 10000"/>
                    <a:gd name="connsiteX30" fmla="*/ 3403 w 9760"/>
                    <a:gd name="connsiteY30" fmla="*/ 1854 h 10000"/>
                    <a:gd name="connsiteX31" fmla="*/ 3345 w 9760"/>
                    <a:gd name="connsiteY31" fmla="*/ 1645 h 10000"/>
                    <a:gd name="connsiteX32" fmla="*/ 2669 w 9760"/>
                    <a:gd name="connsiteY32" fmla="*/ 2296 h 10000"/>
                    <a:gd name="connsiteX33" fmla="*/ 2573 w 9760"/>
                    <a:gd name="connsiteY33" fmla="*/ 0 h 10000"/>
                    <a:gd name="connsiteX34" fmla="*/ 2337 w 9760"/>
                    <a:gd name="connsiteY34" fmla="*/ 1529 h 10000"/>
                    <a:gd name="connsiteX35" fmla="*/ 1953 w 9760"/>
                    <a:gd name="connsiteY35" fmla="*/ 1204 h 10000"/>
                    <a:gd name="connsiteX36" fmla="*/ 2308 w 9760"/>
                    <a:gd name="connsiteY36" fmla="*/ 2677 h 10000"/>
                    <a:gd name="connsiteX37" fmla="*/ 1953 w 9760"/>
                    <a:gd name="connsiteY37" fmla="*/ 2351 h 10000"/>
                    <a:gd name="connsiteX38" fmla="*/ 2131 w 9760"/>
                    <a:gd name="connsiteY38" fmla="*/ 3058 h 10000"/>
                    <a:gd name="connsiteX39" fmla="*/ 1626 w 9760"/>
                    <a:gd name="connsiteY39" fmla="*/ 2844 h 10000"/>
                    <a:gd name="connsiteX40" fmla="*/ 2131 w 9760"/>
                    <a:gd name="connsiteY40" fmla="*/ 3978 h 10000"/>
                    <a:gd name="connsiteX41" fmla="*/ 1774 w 9760"/>
                    <a:gd name="connsiteY41" fmla="*/ 3978 h 10000"/>
                    <a:gd name="connsiteX42" fmla="*/ 2216 w 9760"/>
                    <a:gd name="connsiteY42" fmla="*/ 5302 h 10000"/>
                    <a:gd name="connsiteX43" fmla="*/ 1714 w 9760"/>
                    <a:gd name="connsiteY43" fmla="*/ 4870 h 10000"/>
                    <a:gd name="connsiteX44" fmla="*/ 1508 w 9760"/>
                    <a:gd name="connsiteY44" fmla="*/ 5079 h 10000"/>
                    <a:gd name="connsiteX45" fmla="*/ 1061 w 9760"/>
                    <a:gd name="connsiteY45" fmla="*/ 4540 h 10000"/>
                    <a:gd name="connsiteX46" fmla="*/ 1381 w 9760"/>
                    <a:gd name="connsiteY46" fmla="*/ 6566 h 10000"/>
                    <a:gd name="connsiteX47" fmla="*/ 942 w 9760"/>
                    <a:gd name="connsiteY47" fmla="*/ 6115 h 10000"/>
                    <a:gd name="connsiteX48" fmla="*/ 912 w 9760"/>
                    <a:gd name="connsiteY48" fmla="*/ 6831 h 10000"/>
                    <a:gd name="connsiteX49" fmla="*/ 230 w 9760"/>
                    <a:gd name="connsiteY49" fmla="*/ 6617 h 10000"/>
                    <a:gd name="connsiteX50" fmla="*/ 613 w 9760"/>
                    <a:gd name="connsiteY50" fmla="*/ 7811 h 10000"/>
                    <a:gd name="connsiteX51" fmla="*/ 260 w 9760"/>
                    <a:gd name="connsiteY51" fmla="*/ 7639 h 10000"/>
                    <a:gd name="connsiteX52" fmla="*/ 500 w 9760"/>
                    <a:gd name="connsiteY52" fmla="*/ 8578 h 10000"/>
                    <a:gd name="connsiteX53" fmla="*/ 202 w 9760"/>
                    <a:gd name="connsiteY53" fmla="*/ 8355 h 10000"/>
                    <a:gd name="connsiteX54" fmla="*/ 0 w 9760"/>
                    <a:gd name="connsiteY54" fmla="*/ 10000 h 10000"/>
                    <a:gd name="connsiteX55" fmla="*/ 9760 w 9760"/>
                    <a:gd name="connsiteY55" fmla="*/ 6933 h 10000"/>
                    <a:gd name="connsiteX56" fmla="*/ 9637 w 9760"/>
                    <a:gd name="connsiteY56" fmla="*/ 5948 h 10000"/>
                    <a:gd name="connsiteX57" fmla="*/ 9465 w 9760"/>
                    <a:gd name="connsiteY57" fmla="*/ 5901 h 10000"/>
                    <a:gd name="connsiteX58" fmla="*/ 9286 w 9760"/>
                    <a:gd name="connsiteY58" fmla="*/ 4921 h 10000"/>
                    <a:gd name="connsiteX59" fmla="*/ 9166 w 9760"/>
                    <a:gd name="connsiteY59" fmla="*/ 6166 h 10000"/>
                    <a:gd name="connsiteX60" fmla="*/ 9316 w 9760"/>
                    <a:gd name="connsiteY60" fmla="*/ 6831 h 10000"/>
                    <a:gd name="connsiteX61" fmla="*/ 9017 w 9760"/>
                    <a:gd name="connsiteY61" fmla="*/ 7156 h 10000"/>
                    <a:gd name="connsiteX62" fmla="*/ 8982 w 9760"/>
                    <a:gd name="connsiteY62" fmla="*/ 6236 h 10000"/>
                    <a:gd name="connsiteX63" fmla="*/ 8450 w 9760"/>
                    <a:gd name="connsiteY63" fmla="*/ 6989 h 10000"/>
                    <a:gd name="connsiteX64" fmla="*/ 8657 w 9760"/>
                    <a:gd name="connsiteY64" fmla="*/ 5674 h 10000"/>
                    <a:gd name="connsiteX65" fmla="*/ 8427 w 9760"/>
                    <a:gd name="connsiteY65" fmla="*/ 4205 h 10000"/>
                    <a:gd name="connsiteX66" fmla="*/ 8393 w 9760"/>
                    <a:gd name="connsiteY66" fmla="*/ 5409 h 10000"/>
                    <a:gd name="connsiteX67" fmla="*/ 8188 w 9760"/>
                    <a:gd name="connsiteY67" fmla="*/ 5674 h 10000"/>
                    <a:gd name="connsiteX68" fmla="*/ 8365 w 9760"/>
                    <a:gd name="connsiteY68" fmla="*/ 6236 h 10000"/>
                    <a:gd name="connsiteX69" fmla="*/ 7826 w 9760"/>
                    <a:gd name="connsiteY69" fmla="*/ 5785 h 10000"/>
                    <a:gd name="connsiteX70" fmla="*/ 8124 w 9760"/>
                    <a:gd name="connsiteY70" fmla="*/ 6724 h 10000"/>
                    <a:gd name="connsiteX71" fmla="*/ 7682 w 9760"/>
                    <a:gd name="connsiteY71" fmla="*/ 6283 h 10000"/>
                    <a:gd name="connsiteX72" fmla="*/ 7804 w 9760"/>
                    <a:gd name="connsiteY72" fmla="*/ 7207 h 10000"/>
                    <a:gd name="connsiteX73" fmla="*/ 7352 w 9760"/>
                    <a:gd name="connsiteY73" fmla="*/ 6989 h 10000"/>
                    <a:gd name="connsiteX74" fmla="*/ 7323 w 9760"/>
                    <a:gd name="connsiteY74" fmla="*/ 6166 h 10000"/>
                    <a:gd name="connsiteX75" fmla="*/ 6909 w 9760"/>
                    <a:gd name="connsiteY75" fmla="*/ 6882 h 10000"/>
                    <a:gd name="connsiteX76" fmla="*/ 7054 w 9760"/>
                    <a:gd name="connsiteY76" fmla="*/ 5948 h 10000"/>
                    <a:gd name="connsiteX77" fmla="*/ 6909 w 9760"/>
                    <a:gd name="connsiteY77" fmla="*/ 4870 h 10000"/>
                    <a:gd name="connsiteX78" fmla="*/ 6669 w 9760"/>
                    <a:gd name="connsiteY78" fmla="*/ 6166 h 10000"/>
                    <a:gd name="connsiteX79" fmla="*/ 6699 w 9760"/>
                    <a:gd name="connsiteY79" fmla="*/ 6831 h 10000"/>
                    <a:gd name="connsiteX80" fmla="*/ 6521 w 9760"/>
                    <a:gd name="connsiteY80" fmla="*/ 6450 h 10000"/>
                    <a:gd name="connsiteX81" fmla="*/ 6521 w 9760"/>
                    <a:gd name="connsiteY81" fmla="*/ 7314 h 10000"/>
                    <a:gd name="connsiteX82" fmla="*/ 6258 w 9760"/>
                    <a:gd name="connsiteY82" fmla="*/ 6724 h 10000"/>
                    <a:gd name="connsiteX83" fmla="*/ 7145 w 9760"/>
                    <a:gd name="connsiteY83" fmla="*/ 2951 h 10000"/>
                    <a:gd name="connsiteX84" fmla="*/ 7529 w 9760"/>
                    <a:gd name="connsiteY84" fmla="*/ 2844 h 10000"/>
                    <a:gd name="connsiteX85" fmla="*/ 7239 w 9760"/>
                    <a:gd name="connsiteY85" fmla="*/ 2077 h 10000"/>
                    <a:gd name="connsiteX86" fmla="*/ 7239 w 9760"/>
                    <a:gd name="connsiteY86" fmla="*/ 2077 h 10000"/>
                    <a:gd name="connsiteX87" fmla="*/ 7239 w 9760"/>
                    <a:gd name="connsiteY87" fmla="*/ 2077 h 10000"/>
                    <a:gd name="connsiteX0" fmla="*/ 7417 w 10000"/>
                    <a:gd name="connsiteY0" fmla="*/ 2077 h 10000"/>
                    <a:gd name="connsiteX1" fmla="*/ 7020 w 10000"/>
                    <a:gd name="connsiteY1" fmla="*/ 2077 h 10000"/>
                    <a:gd name="connsiteX2" fmla="*/ 7020 w 10000"/>
                    <a:gd name="connsiteY2" fmla="*/ 2393 h 10000"/>
                    <a:gd name="connsiteX3" fmla="*/ 7139 w 10000"/>
                    <a:gd name="connsiteY3" fmla="*/ 2393 h 10000"/>
                    <a:gd name="connsiteX4" fmla="*/ 5889 w 10000"/>
                    <a:gd name="connsiteY4" fmla="*/ 6166 h 10000"/>
                    <a:gd name="connsiteX5" fmla="*/ 5801 w 10000"/>
                    <a:gd name="connsiteY5" fmla="*/ 5627 h 10000"/>
                    <a:gd name="connsiteX6" fmla="*/ 5650 w 10000"/>
                    <a:gd name="connsiteY6" fmla="*/ 5734 h 10000"/>
                    <a:gd name="connsiteX7" fmla="*/ 5442 w 10000"/>
                    <a:gd name="connsiteY7" fmla="*/ 5186 h 10000"/>
                    <a:gd name="connsiteX8" fmla="*/ 5348 w 10000"/>
                    <a:gd name="connsiteY8" fmla="*/ 6334 h 10000"/>
                    <a:gd name="connsiteX9" fmla="*/ 5168 w 10000"/>
                    <a:gd name="connsiteY9" fmla="*/ 6059 h 10000"/>
                    <a:gd name="connsiteX10" fmla="*/ 5222 w 10000"/>
                    <a:gd name="connsiteY10" fmla="*/ 6989 h 10000"/>
                    <a:gd name="connsiteX11" fmla="*/ 4825 w 10000"/>
                    <a:gd name="connsiteY11" fmla="*/ 6566 h 10000"/>
                    <a:gd name="connsiteX12" fmla="*/ 5034 w 10000"/>
                    <a:gd name="connsiteY12" fmla="*/ 7207 h 10000"/>
                    <a:gd name="connsiteX13" fmla="*/ 4825 w 10000"/>
                    <a:gd name="connsiteY13" fmla="*/ 7314 h 10000"/>
                    <a:gd name="connsiteX14" fmla="*/ 4982 w 10000"/>
                    <a:gd name="connsiteY14" fmla="*/ 8020 h 10000"/>
                    <a:gd name="connsiteX15" fmla="*/ 4645 w 10000"/>
                    <a:gd name="connsiteY15" fmla="*/ 7756 h 10000"/>
                    <a:gd name="connsiteX16" fmla="*/ 4645 w 10000"/>
                    <a:gd name="connsiteY16" fmla="*/ 6933 h 10000"/>
                    <a:gd name="connsiteX17" fmla="*/ 4376 w 10000"/>
                    <a:gd name="connsiteY17" fmla="*/ 7040 h 10000"/>
                    <a:gd name="connsiteX18" fmla="*/ 4376 w 10000"/>
                    <a:gd name="connsiteY18" fmla="*/ 5999 h 10000"/>
                    <a:gd name="connsiteX19" fmla="*/ 4193 w 10000"/>
                    <a:gd name="connsiteY19" fmla="*/ 6166 h 10000"/>
                    <a:gd name="connsiteX20" fmla="*/ 3947 w 10000"/>
                    <a:gd name="connsiteY20" fmla="*/ 5627 h 10000"/>
                    <a:gd name="connsiteX21" fmla="*/ 3639 w 10000"/>
                    <a:gd name="connsiteY21" fmla="*/ 6617 h 10000"/>
                    <a:gd name="connsiteX22" fmla="*/ 3855 w 10000"/>
                    <a:gd name="connsiteY22" fmla="*/ 5028 h 10000"/>
                    <a:gd name="connsiteX23" fmla="*/ 3639 w 10000"/>
                    <a:gd name="connsiteY23" fmla="*/ 5186 h 10000"/>
                    <a:gd name="connsiteX24" fmla="*/ 3821 w 10000"/>
                    <a:gd name="connsiteY24" fmla="*/ 3931 h 10000"/>
                    <a:gd name="connsiteX25" fmla="*/ 3427 w 10000"/>
                    <a:gd name="connsiteY25" fmla="*/ 4586 h 10000"/>
                    <a:gd name="connsiteX26" fmla="*/ 3340 w 10000"/>
                    <a:gd name="connsiteY26" fmla="*/ 4089 h 10000"/>
                    <a:gd name="connsiteX27" fmla="*/ 3186 w 10000"/>
                    <a:gd name="connsiteY27" fmla="*/ 4754 h 10000"/>
                    <a:gd name="connsiteX28" fmla="*/ 3247 w 10000"/>
                    <a:gd name="connsiteY28" fmla="*/ 3383 h 10000"/>
                    <a:gd name="connsiteX29" fmla="*/ 2763 w 10000"/>
                    <a:gd name="connsiteY29" fmla="*/ 3713 h 10000"/>
                    <a:gd name="connsiteX30" fmla="*/ 3487 w 10000"/>
                    <a:gd name="connsiteY30" fmla="*/ 1854 h 10000"/>
                    <a:gd name="connsiteX31" fmla="*/ 3427 w 10000"/>
                    <a:gd name="connsiteY31" fmla="*/ 1645 h 10000"/>
                    <a:gd name="connsiteX32" fmla="*/ 2735 w 10000"/>
                    <a:gd name="connsiteY32" fmla="*/ 2296 h 10000"/>
                    <a:gd name="connsiteX33" fmla="*/ 2636 w 10000"/>
                    <a:gd name="connsiteY33" fmla="*/ 0 h 10000"/>
                    <a:gd name="connsiteX34" fmla="*/ 2394 w 10000"/>
                    <a:gd name="connsiteY34" fmla="*/ 1529 h 10000"/>
                    <a:gd name="connsiteX35" fmla="*/ 2001 w 10000"/>
                    <a:gd name="connsiteY35" fmla="*/ 1204 h 10000"/>
                    <a:gd name="connsiteX36" fmla="*/ 2365 w 10000"/>
                    <a:gd name="connsiteY36" fmla="*/ 2677 h 10000"/>
                    <a:gd name="connsiteX37" fmla="*/ 2001 w 10000"/>
                    <a:gd name="connsiteY37" fmla="*/ 2351 h 10000"/>
                    <a:gd name="connsiteX38" fmla="*/ 2183 w 10000"/>
                    <a:gd name="connsiteY38" fmla="*/ 3058 h 10000"/>
                    <a:gd name="connsiteX39" fmla="*/ 1666 w 10000"/>
                    <a:gd name="connsiteY39" fmla="*/ 2844 h 10000"/>
                    <a:gd name="connsiteX40" fmla="*/ 2183 w 10000"/>
                    <a:gd name="connsiteY40" fmla="*/ 3978 h 10000"/>
                    <a:gd name="connsiteX41" fmla="*/ 1818 w 10000"/>
                    <a:gd name="connsiteY41" fmla="*/ 3978 h 10000"/>
                    <a:gd name="connsiteX42" fmla="*/ 2270 w 10000"/>
                    <a:gd name="connsiteY42" fmla="*/ 5302 h 10000"/>
                    <a:gd name="connsiteX43" fmla="*/ 1756 w 10000"/>
                    <a:gd name="connsiteY43" fmla="*/ 4870 h 10000"/>
                    <a:gd name="connsiteX44" fmla="*/ 1545 w 10000"/>
                    <a:gd name="connsiteY44" fmla="*/ 5079 h 10000"/>
                    <a:gd name="connsiteX45" fmla="*/ 1087 w 10000"/>
                    <a:gd name="connsiteY45" fmla="*/ 4540 h 10000"/>
                    <a:gd name="connsiteX46" fmla="*/ 1415 w 10000"/>
                    <a:gd name="connsiteY46" fmla="*/ 6566 h 10000"/>
                    <a:gd name="connsiteX47" fmla="*/ 965 w 10000"/>
                    <a:gd name="connsiteY47" fmla="*/ 6115 h 10000"/>
                    <a:gd name="connsiteX48" fmla="*/ 934 w 10000"/>
                    <a:gd name="connsiteY48" fmla="*/ 6831 h 10000"/>
                    <a:gd name="connsiteX49" fmla="*/ 236 w 10000"/>
                    <a:gd name="connsiteY49" fmla="*/ 6617 h 10000"/>
                    <a:gd name="connsiteX50" fmla="*/ 628 w 10000"/>
                    <a:gd name="connsiteY50" fmla="*/ 7811 h 10000"/>
                    <a:gd name="connsiteX51" fmla="*/ 266 w 10000"/>
                    <a:gd name="connsiteY51" fmla="*/ 7639 h 10000"/>
                    <a:gd name="connsiteX52" fmla="*/ 512 w 10000"/>
                    <a:gd name="connsiteY52" fmla="*/ 8578 h 10000"/>
                    <a:gd name="connsiteX53" fmla="*/ 207 w 10000"/>
                    <a:gd name="connsiteY53" fmla="*/ 8355 h 10000"/>
                    <a:gd name="connsiteX54" fmla="*/ 0 w 10000"/>
                    <a:gd name="connsiteY54" fmla="*/ 10000 h 10000"/>
                    <a:gd name="connsiteX55" fmla="*/ 10000 w 10000"/>
                    <a:gd name="connsiteY55" fmla="*/ 6933 h 10000"/>
                    <a:gd name="connsiteX56" fmla="*/ 9874 w 10000"/>
                    <a:gd name="connsiteY56" fmla="*/ 5948 h 10000"/>
                    <a:gd name="connsiteX57" fmla="*/ 9514 w 10000"/>
                    <a:gd name="connsiteY57" fmla="*/ 4921 h 10000"/>
                    <a:gd name="connsiteX58" fmla="*/ 9391 w 10000"/>
                    <a:gd name="connsiteY58" fmla="*/ 6166 h 10000"/>
                    <a:gd name="connsiteX59" fmla="*/ 9545 w 10000"/>
                    <a:gd name="connsiteY59" fmla="*/ 6831 h 10000"/>
                    <a:gd name="connsiteX60" fmla="*/ 9239 w 10000"/>
                    <a:gd name="connsiteY60" fmla="*/ 7156 h 10000"/>
                    <a:gd name="connsiteX61" fmla="*/ 9203 w 10000"/>
                    <a:gd name="connsiteY61" fmla="*/ 6236 h 10000"/>
                    <a:gd name="connsiteX62" fmla="*/ 8658 w 10000"/>
                    <a:gd name="connsiteY62" fmla="*/ 6989 h 10000"/>
                    <a:gd name="connsiteX63" fmla="*/ 8870 w 10000"/>
                    <a:gd name="connsiteY63" fmla="*/ 5674 h 10000"/>
                    <a:gd name="connsiteX64" fmla="*/ 8634 w 10000"/>
                    <a:gd name="connsiteY64" fmla="*/ 4205 h 10000"/>
                    <a:gd name="connsiteX65" fmla="*/ 8599 w 10000"/>
                    <a:gd name="connsiteY65" fmla="*/ 5409 h 10000"/>
                    <a:gd name="connsiteX66" fmla="*/ 8389 w 10000"/>
                    <a:gd name="connsiteY66" fmla="*/ 5674 h 10000"/>
                    <a:gd name="connsiteX67" fmla="*/ 8571 w 10000"/>
                    <a:gd name="connsiteY67" fmla="*/ 6236 h 10000"/>
                    <a:gd name="connsiteX68" fmla="*/ 8018 w 10000"/>
                    <a:gd name="connsiteY68" fmla="*/ 5785 h 10000"/>
                    <a:gd name="connsiteX69" fmla="*/ 8324 w 10000"/>
                    <a:gd name="connsiteY69" fmla="*/ 6724 h 10000"/>
                    <a:gd name="connsiteX70" fmla="*/ 7871 w 10000"/>
                    <a:gd name="connsiteY70" fmla="*/ 6283 h 10000"/>
                    <a:gd name="connsiteX71" fmla="*/ 7996 w 10000"/>
                    <a:gd name="connsiteY71" fmla="*/ 7207 h 10000"/>
                    <a:gd name="connsiteX72" fmla="*/ 7533 w 10000"/>
                    <a:gd name="connsiteY72" fmla="*/ 6989 h 10000"/>
                    <a:gd name="connsiteX73" fmla="*/ 7503 w 10000"/>
                    <a:gd name="connsiteY73" fmla="*/ 6166 h 10000"/>
                    <a:gd name="connsiteX74" fmla="*/ 7079 w 10000"/>
                    <a:gd name="connsiteY74" fmla="*/ 6882 h 10000"/>
                    <a:gd name="connsiteX75" fmla="*/ 7227 w 10000"/>
                    <a:gd name="connsiteY75" fmla="*/ 5948 h 10000"/>
                    <a:gd name="connsiteX76" fmla="*/ 7079 w 10000"/>
                    <a:gd name="connsiteY76" fmla="*/ 4870 h 10000"/>
                    <a:gd name="connsiteX77" fmla="*/ 6833 w 10000"/>
                    <a:gd name="connsiteY77" fmla="*/ 6166 h 10000"/>
                    <a:gd name="connsiteX78" fmla="*/ 6864 w 10000"/>
                    <a:gd name="connsiteY78" fmla="*/ 6831 h 10000"/>
                    <a:gd name="connsiteX79" fmla="*/ 6681 w 10000"/>
                    <a:gd name="connsiteY79" fmla="*/ 6450 h 10000"/>
                    <a:gd name="connsiteX80" fmla="*/ 6681 w 10000"/>
                    <a:gd name="connsiteY80" fmla="*/ 7314 h 10000"/>
                    <a:gd name="connsiteX81" fmla="*/ 6412 w 10000"/>
                    <a:gd name="connsiteY81" fmla="*/ 6724 h 10000"/>
                    <a:gd name="connsiteX82" fmla="*/ 7321 w 10000"/>
                    <a:gd name="connsiteY82" fmla="*/ 2951 h 10000"/>
                    <a:gd name="connsiteX83" fmla="*/ 7714 w 10000"/>
                    <a:gd name="connsiteY83" fmla="*/ 2844 h 10000"/>
                    <a:gd name="connsiteX84" fmla="*/ 7417 w 10000"/>
                    <a:gd name="connsiteY84" fmla="*/ 2077 h 10000"/>
                    <a:gd name="connsiteX85" fmla="*/ 7417 w 10000"/>
                    <a:gd name="connsiteY85" fmla="*/ 2077 h 10000"/>
                    <a:gd name="connsiteX86" fmla="*/ 7417 w 10000"/>
                    <a:gd name="connsiteY86" fmla="*/ 2077 h 10000"/>
                    <a:gd name="connsiteX0" fmla="*/ 7417 w 10000"/>
                    <a:gd name="connsiteY0" fmla="*/ 2077 h 10000"/>
                    <a:gd name="connsiteX1" fmla="*/ 7020 w 10000"/>
                    <a:gd name="connsiteY1" fmla="*/ 2077 h 10000"/>
                    <a:gd name="connsiteX2" fmla="*/ 7020 w 10000"/>
                    <a:gd name="connsiteY2" fmla="*/ 2393 h 10000"/>
                    <a:gd name="connsiteX3" fmla="*/ 7139 w 10000"/>
                    <a:gd name="connsiteY3" fmla="*/ 2393 h 10000"/>
                    <a:gd name="connsiteX4" fmla="*/ 5889 w 10000"/>
                    <a:gd name="connsiteY4" fmla="*/ 6166 h 10000"/>
                    <a:gd name="connsiteX5" fmla="*/ 5801 w 10000"/>
                    <a:gd name="connsiteY5" fmla="*/ 5627 h 10000"/>
                    <a:gd name="connsiteX6" fmla="*/ 5650 w 10000"/>
                    <a:gd name="connsiteY6" fmla="*/ 5734 h 10000"/>
                    <a:gd name="connsiteX7" fmla="*/ 5442 w 10000"/>
                    <a:gd name="connsiteY7" fmla="*/ 5186 h 10000"/>
                    <a:gd name="connsiteX8" fmla="*/ 5348 w 10000"/>
                    <a:gd name="connsiteY8" fmla="*/ 6334 h 10000"/>
                    <a:gd name="connsiteX9" fmla="*/ 5168 w 10000"/>
                    <a:gd name="connsiteY9" fmla="*/ 6059 h 10000"/>
                    <a:gd name="connsiteX10" fmla="*/ 5222 w 10000"/>
                    <a:gd name="connsiteY10" fmla="*/ 6989 h 10000"/>
                    <a:gd name="connsiteX11" fmla="*/ 4825 w 10000"/>
                    <a:gd name="connsiteY11" fmla="*/ 6566 h 10000"/>
                    <a:gd name="connsiteX12" fmla="*/ 5034 w 10000"/>
                    <a:gd name="connsiteY12" fmla="*/ 7207 h 10000"/>
                    <a:gd name="connsiteX13" fmla="*/ 4825 w 10000"/>
                    <a:gd name="connsiteY13" fmla="*/ 7314 h 10000"/>
                    <a:gd name="connsiteX14" fmla="*/ 4982 w 10000"/>
                    <a:gd name="connsiteY14" fmla="*/ 8020 h 10000"/>
                    <a:gd name="connsiteX15" fmla="*/ 4645 w 10000"/>
                    <a:gd name="connsiteY15" fmla="*/ 7756 h 10000"/>
                    <a:gd name="connsiteX16" fmla="*/ 4645 w 10000"/>
                    <a:gd name="connsiteY16" fmla="*/ 6933 h 10000"/>
                    <a:gd name="connsiteX17" fmla="*/ 4376 w 10000"/>
                    <a:gd name="connsiteY17" fmla="*/ 7040 h 10000"/>
                    <a:gd name="connsiteX18" fmla="*/ 4376 w 10000"/>
                    <a:gd name="connsiteY18" fmla="*/ 5999 h 10000"/>
                    <a:gd name="connsiteX19" fmla="*/ 4193 w 10000"/>
                    <a:gd name="connsiteY19" fmla="*/ 6166 h 10000"/>
                    <a:gd name="connsiteX20" fmla="*/ 3947 w 10000"/>
                    <a:gd name="connsiteY20" fmla="*/ 5627 h 10000"/>
                    <a:gd name="connsiteX21" fmla="*/ 3639 w 10000"/>
                    <a:gd name="connsiteY21" fmla="*/ 6617 h 10000"/>
                    <a:gd name="connsiteX22" fmla="*/ 3855 w 10000"/>
                    <a:gd name="connsiteY22" fmla="*/ 5028 h 10000"/>
                    <a:gd name="connsiteX23" fmla="*/ 3639 w 10000"/>
                    <a:gd name="connsiteY23" fmla="*/ 5186 h 10000"/>
                    <a:gd name="connsiteX24" fmla="*/ 3821 w 10000"/>
                    <a:gd name="connsiteY24" fmla="*/ 3931 h 10000"/>
                    <a:gd name="connsiteX25" fmla="*/ 3427 w 10000"/>
                    <a:gd name="connsiteY25" fmla="*/ 4586 h 10000"/>
                    <a:gd name="connsiteX26" fmla="*/ 3340 w 10000"/>
                    <a:gd name="connsiteY26" fmla="*/ 4089 h 10000"/>
                    <a:gd name="connsiteX27" fmla="*/ 3186 w 10000"/>
                    <a:gd name="connsiteY27" fmla="*/ 4754 h 10000"/>
                    <a:gd name="connsiteX28" fmla="*/ 3247 w 10000"/>
                    <a:gd name="connsiteY28" fmla="*/ 3383 h 10000"/>
                    <a:gd name="connsiteX29" fmla="*/ 2763 w 10000"/>
                    <a:gd name="connsiteY29" fmla="*/ 3713 h 10000"/>
                    <a:gd name="connsiteX30" fmla="*/ 3487 w 10000"/>
                    <a:gd name="connsiteY30" fmla="*/ 1854 h 10000"/>
                    <a:gd name="connsiteX31" fmla="*/ 3427 w 10000"/>
                    <a:gd name="connsiteY31" fmla="*/ 1645 h 10000"/>
                    <a:gd name="connsiteX32" fmla="*/ 2735 w 10000"/>
                    <a:gd name="connsiteY32" fmla="*/ 2296 h 10000"/>
                    <a:gd name="connsiteX33" fmla="*/ 2636 w 10000"/>
                    <a:gd name="connsiteY33" fmla="*/ 0 h 10000"/>
                    <a:gd name="connsiteX34" fmla="*/ 2394 w 10000"/>
                    <a:gd name="connsiteY34" fmla="*/ 1529 h 10000"/>
                    <a:gd name="connsiteX35" fmla="*/ 2001 w 10000"/>
                    <a:gd name="connsiteY35" fmla="*/ 1204 h 10000"/>
                    <a:gd name="connsiteX36" fmla="*/ 2365 w 10000"/>
                    <a:gd name="connsiteY36" fmla="*/ 2677 h 10000"/>
                    <a:gd name="connsiteX37" fmla="*/ 2001 w 10000"/>
                    <a:gd name="connsiteY37" fmla="*/ 2351 h 10000"/>
                    <a:gd name="connsiteX38" fmla="*/ 2183 w 10000"/>
                    <a:gd name="connsiteY38" fmla="*/ 3058 h 10000"/>
                    <a:gd name="connsiteX39" fmla="*/ 1666 w 10000"/>
                    <a:gd name="connsiteY39" fmla="*/ 2844 h 10000"/>
                    <a:gd name="connsiteX40" fmla="*/ 2183 w 10000"/>
                    <a:gd name="connsiteY40" fmla="*/ 3978 h 10000"/>
                    <a:gd name="connsiteX41" fmla="*/ 1818 w 10000"/>
                    <a:gd name="connsiteY41" fmla="*/ 3978 h 10000"/>
                    <a:gd name="connsiteX42" fmla="*/ 2270 w 10000"/>
                    <a:gd name="connsiteY42" fmla="*/ 5302 h 10000"/>
                    <a:gd name="connsiteX43" fmla="*/ 1756 w 10000"/>
                    <a:gd name="connsiteY43" fmla="*/ 4870 h 10000"/>
                    <a:gd name="connsiteX44" fmla="*/ 1545 w 10000"/>
                    <a:gd name="connsiteY44" fmla="*/ 5079 h 10000"/>
                    <a:gd name="connsiteX45" fmla="*/ 1087 w 10000"/>
                    <a:gd name="connsiteY45" fmla="*/ 4540 h 10000"/>
                    <a:gd name="connsiteX46" fmla="*/ 1415 w 10000"/>
                    <a:gd name="connsiteY46" fmla="*/ 6566 h 10000"/>
                    <a:gd name="connsiteX47" fmla="*/ 965 w 10000"/>
                    <a:gd name="connsiteY47" fmla="*/ 6115 h 10000"/>
                    <a:gd name="connsiteX48" fmla="*/ 934 w 10000"/>
                    <a:gd name="connsiteY48" fmla="*/ 6831 h 10000"/>
                    <a:gd name="connsiteX49" fmla="*/ 236 w 10000"/>
                    <a:gd name="connsiteY49" fmla="*/ 6617 h 10000"/>
                    <a:gd name="connsiteX50" fmla="*/ 628 w 10000"/>
                    <a:gd name="connsiteY50" fmla="*/ 7811 h 10000"/>
                    <a:gd name="connsiteX51" fmla="*/ 266 w 10000"/>
                    <a:gd name="connsiteY51" fmla="*/ 7639 h 10000"/>
                    <a:gd name="connsiteX52" fmla="*/ 512 w 10000"/>
                    <a:gd name="connsiteY52" fmla="*/ 8578 h 10000"/>
                    <a:gd name="connsiteX53" fmla="*/ 207 w 10000"/>
                    <a:gd name="connsiteY53" fmla="*/ 8355 h 10000"/>
                    <a:gd name="connsiteX54" fmla="*/ 0 w 10000"/>
                    <a:gd name="connsiteY54" fmla="*/ 10000 h 10000"/>
                    <a:gd name="connsiteX55" fmla="*/ 10000 w 10000"/>
                    <a:gd name="connsiteY55" fmla="*/ 6933 h 10000"/>
                    <a:gd name="connsiteX56" fmla="*/ 9874 w 10000"/>
                    <a:gd name="connsiteY56" fmla="*/ 5948 h 10000"/>
                    <a:gd name="connsiteX57" fmla="*/ 9391 w 10000"/>
                    <a:gd name="connsiteY57" fmla="*/ 6166 h 10000"/>
                    <a:gd name="connsiteX58" fmla="*/ 9545 w 10000"/>
                    <a:gd name="connsiteY58" fmla="*/ 6831 h 10000"/>
                    <a:gd name="connsiteX59" fmla="*/ 9239 w 10000"/>
                    <a:gd name="connsiteY59" fmla="*/ 7156 h 10000"/>
                    <a:gd name="connsiteX60" fmla="*/ 9203 w 10000"/>
                    <a:gd name="connsiteY60" fmla="*/ 6236 h 10000"/>
                    <a:gd name="connsiteX61" fmla="*/ 8658 w 10000"/>
                    <a:gd name="connsiteY61" fmla="*/ 6989 h 10000"/>
                    <a:gd name="connsiteX62" fmla="*/ 8870 w 10000"/>
                    <a:gd name="connsiteY62" fmla="*/ 5674 h 10000"/>
                    <a:gd name="connsiteX63" fmla="*/ 8634 w 10000"/>
                    <a:gd name="connsiteY63" fmla="*/ 4205 h 10000"/>
                    <a:gd name="connsiteX64" fmla="*/ 8599 w 10000"/>
                    <a:gd name="connsiteY64" fmla="*/ 5409 h 10000"/>
                    <a:gd name="connsiteX65" fmla="*/ 8389 w 10000"/>
                    <a:gd name="connsiteY65" fmla="*/ 5674 h 10000"/>
                    <a:gd name="connsiteX66" fmla="*/ 8571 w 10000"/>
                    <a:gd name="connsiteY66" fmla="*/ 6236 h 10000"/>
                    <a:gd name="connsiteX67" fmla="*/ 8018 w 10000"/>
                    <a:gd name="connsiteY67" fmla="*/ 5785 h 10000"/>
                    <a:gd name="connsiteX68" fmla="*/ 8324 w 10000"/>
                    <a:gd name="connsiteY68" fmla="*/ 6724 h 10000"/>
                    <a:gd name="connsiteX69" fmla="*/ 7871 w 10000"/>
                    <a:gd name="connsiteY69" fmla="*/ 6283 h 10000"/>
                    <a:gd name="connsiteX70" fmla="*/ 7996 w 10000"/>
                    <a:gd name="connsiteY70" fmla="*/ 7207 h 10000"/>
                    <a:gd name="connsiteX71" fmla="*/ 7533 w 10000"/>
                    <a:gd name="connsiteY71" fmla="*/ 6989 h 10000"/>
                    <a:gd name="connsiteX72" fmla="*/ 7503 w 10000"/>
                    <a:gd name="connsiteY72" fmla="*/ 6166 h 10000"/>
                    <a:gd name="connsiteX73" fmla="*/ 7079 w 10000"/>
                    <a:gd name="connsiteY73" fmla="*/ 6882 h 10000"/>
                    <a:gd name="connsiteX74" fmla="*/ 7227 w 10000"/>
                    <a:gd name="connsiteY74" fmla="*/ 5948 h 10000"/>
                    <a:gd name="connsiteX75" fmla="*/ 7079 w 10000"/>
                    <a:gd name="connsiteY75" fmla="*/ 4870 h 10000"/>
                    <a:gd name="connsiteX76" fmla="*/ 6833 w 10000"/>
                    <a:gd name="connsiteY76" fmla="*/ 6166 h 10000"/>
                    <a:gd name="connsiteX77" fmla="*/ 6864 w 10000"/>
                    <a:gd name="connsiteY77" fmla="*/ 6831 h 10000"/>
                    <a:gd name="connsiteX78" fmla="*/ 6681 w 10000"/>
                    <a:gd name="connsiteY78" fmla="*/ 6450 h 10000"/>
                    <a:gd name="connsiteX79" fmla="*/ 6681 w 10000"/>
                    <a:gd name="connsiteY79" fmla="*/ 7314 h 10000"/>
                    <a:gd name="connsiteX80" fmla="*/ 6412 w 10000"/>
                    <a:gd name="connsiteY80" fmla="*/ 6724 h 10000"/>
                    <a:gd name="connsiteX81" fmla="*/ 7321 w 10000"/>
                    <a:gd name="connsiteY81" fmla="*/ 2951 h 10000"/>
                    <a:gd name="connsiteX82" fmla="*/ 7714 w 10000"/>
                    <a:gd name="connsiteY82" fmla="*/ 2844 h 10000"/>
                    <a:gd name="connsiteX83" fmla="*/ 7417 w 10000"/>
                    <a:gd name="connsiteY83" fmla="*/ 2077 h 10000"/>
                    <a:gd name="connsiteX84" fmla="*/ 7417 w 10000"/>
                    <a:gd name="connsiteY84" fmla="*/ 2077 h 10000"/>
                    <a:gd name="connsiteX85" fmla="*/ 7417 w 10000"/>
                    <a:gd name="connsiteY85" fmla="*/ 2077 h 10000"/>
                    <a:gd name="connsiteX0" fmla="*/ 7417 w 10000"/>
                    <a:gd name="connsiteY0" fmla="*/ 2077 h 10000"/>
                    <a:gd name="connsiteX1" fmla="*/ 7020 w 10000"/>
                    <a:gd name="connsiteY1" fmla="*/ 2077 h 10000"/>
                    <a:gd name="connsiteX2" fmla="*/ 7020 w 10000"/>
                    <a:gd name="connsiteY2" fmla="*/ 2393 h 10000"/>
                    <a:gd name="connsiteX3" fmla="*/ 7139 w 10000"/>
                    <a:gd name="connsiteY3" fmla="*/ 2393 h 10000"/>
                    <a:gd name="connsiteX4" fmla="*/ 5889 w 10000"/>
                    <a:gd name="connsiteY4" fmla="*/ 6166 h 10000"/>
                    <a:gd name="connsiteX5" fmla="*/ 5801 w 10000"/>
                    <a:gd name="connsiteY5" fmla="*/ 5627 h 10000"/>
                    <a:gd name="connsiteX6" fmla="*/ 5650 w 10000"/>
                    <a:gd name="connsiteY6" fmla="*/ 5734 h 10000"/>
                    <a:gd name="connsiteX7" fmla="*/ 5442 w 10000"/>
                    <a:gd name="connsiteY7" fmla="*/ 5186 h 10000"/>
                    <a:gd name="connsiteX8" fmla="*/ 5348 w 10000"/>
                    <a:gd name="connsiteY8" fmla="*/ 6334 h 10000"/>
                    <a:gd name="connsiteX9" fmla="*/ 5168 w 10000"/>
                    <a:gd name="connsiteY9" fmla="*/ 6059 h 10000"/>
                    <a:gd name="connsiteX10" fmla="*/ 5222 w 10000"/>
                    <a:gd name="connsiteY10" fmla="*/ 6989 h 10000"/>
                    <a:gd name="connsiteX11" fmla="*/ 4825 w 10000"/>
                    <a:gd name="connsiteY11" fmla="*/ 6566 h 10000"/>
                    <a:gd name="connsiteX12" fmla="*/ 5034 w 10000"/>
                    <a:gd name="connsiteY12" fmla="*/ 7207 h 10000"/>
                    <a:gd name="connsiteX13" fmla="*/ 4825 w 10000"/>
                    <a:gd name="connsiteY13" fmla="*/ 7314 h 10000"/>
                    <a:gd name="connsiteX14" fmla="*/ 4982 w 10000"/>
                    <a:gd name="connsiteY14" fmla="*/ 8020 h 10000"/>
                    <a:gd name="connsiteX15" fmla="*/ 4645 w 10000"/>
                    <a:gd name="connsiteY15" fmla="*/ 7756 h 10000"/>
                    <a:gd name="connsiteX16" fmla="*/ 4645 w 10000"/>
                    <a:gd name="connsiteY16" fmla="*/ 6933 h 10000"/>
                    <a:gd name="connsiteX17" fmla="*/ 4376 w 10000"/>
                    <a:gd name="connsiteY17" fmla="*/ 7040 h 10000"/>
                    <a:gd name="connsiteX18" fmla="*/ 4376 w 10000"/>
                    <a:gd name="connsiteY18" fmla="*/ 5999 h 10000"/>
                    <a:gd name="connsiteX19" fmla="*/ 4193 w 10000"/>
                    <a:gd name="connsiteY19" fmla="*/ 6166 h 10000"/>
                    <a:gd name="connsiteX20" fmla="*/ 3947 w 10000"/>
                    <a:gd name="connsiteY20" fmla="*/ 5627 h 10000"/>
                    <a:gd name="connsiteX21" fmla="*/ 3639 w 10000"/>
                    <a:gd name="connsiteY21" fmla="*/ 6617 h 10000"/>
                    <a:gd name="connsiteX22" fmla="*/ 3855 w 10000"/>
                    <a:gd name="connsiteY22" fmla="*/ 5028 h 10000"/>
                    <a:gd name="connsiteX23" fmla="*/ 3639 w 10000"/>
                    <a:gd name="connsiteY23" fmla="*/ 5186 h 10000"/>
                    <a:gd name="connsiteX24" fmla="*/ 3821 w 10000"/>
                    <a:gd name="connsiteY24" fmla="*/ 3931 h 10000"/>
                    <a:gd name="connsiteX25" fmla="*/ 3427 w 10000"/>
                    <a:gd name="connsiteY25" fmla="*/ 4586 h 10000"/>
                    <a:gd name="connsiteX26" fmla="*/ 3340 w 10000"/>
                    <a:gd name="connsiteY26" fmla="*/ 4089 h 10000"/>
                    <a:gd name="connsiteX27" fmla="*/ 3186 w 10000"/>
                    <a:gd name="connsiteY27" fmla="*/ 4754 h 10000"/>
                    <a:gd name="connsiteX28" fmla="*/ 3247 w 10000"/>
                    <a:gd name="connsiteY28" fmla="*/ 3383 h 10000"/>
                    <a:gd name="connsiteX29" fmla="*/ 2763 w 10000"/>
                    <a:gd name="connsiteY29" fmla="*/ 3713 h 10000"/>
                    <a:gd name="connsiteX30" fmla="*/ 3487 w 10000"/>
                    <a:gd name="connsiteY30" fmla="*/ 1854 h 10000"/>
                    <a:gd name="connsiteX31" fmla="*/ 3427 w 10000"/>
                    <a:gd name="connsiteY31" fmla="*/ 1645 h 10000"/>
                    <a:gd name="connsiteX32" fmla="*/ 2735 w 10000"/>
                    <a:gd name="connsiteY32" fmla="*/ 2296 h 10000"/>
                    <a:gd name="connsiteX33" fmla="*/ 2636 w 10000"/>
                    <a:gd name="connsiteY33" fmla="*/ 0 h 10000"/>
                    <a:gd name="connsiteX34" fmla="*/ 2394 w 10000"/>
                    <a:gd name="connsiteY34" fmla="*/ 1529 h 10000"/>
                    <a:gd name="connsiteX35" fmla="*/ 2001 w 10000"/>
                    <a:gd name="connsiteY35" fmla="*/ 1204 h 10000"/>
                    <a:gd name="connsiteX36" fmla="*/ 2365 w 10000"/>
                    <a:gd name="connsiteY36" fmla="*/ 2677 h 10000"/>
                    <a:gd name="connsiteX37" fmla="*/ 2001 w 10000"/>
                    <a:gd name="connsiteY37" fmla="*/ 2351 h 10000"/>
                    <a:gd name="connsiteX38" fmla="*/ 2183 w 10000"/>
                    <a:gd name="connsiteY38" fmla="*/ 3058 h 10000"/>
                    <a:gd name="connsiteX39" fmla="*/ 1666 w 10000"/>
                    <a:gd name="connsiteY39" fmla="*/ 2844 h 10000"/>
                    <a:gd name="connsiteX40" fmla="*/ 2183 w 10000"/>
                    <a:gd name="connsiteY40" fmla="*/ 3978 h 10000"/>
                    <a:gd name="connsiteX41" fmla="*/ 1818 w 10000"/>
                    <a:gd name="connsiteY41" fmla="*/ 3978 h 10000"/>
                    <a:gd name="connsiteX42" fmla="*/ 2270 w 10000"/>
                    <a:gd name="connsiteY42" fmla="*/ 5302 h 10000"/>
                    <a:gd name="connsiteX43" fmla="*/ 1756 w 10000"/>
                    <a:gd name="connsiteY43" fmla="*/ 4870 h 10000"/>
                    <a:gd name="connsiteX44" fmla="*/ 1545 w 10000"/>
                    <a:gd name="connsiteY44" fmla="*/ 5079 h 10000"/>
                    <a:gd name="connsiteX45" fmla="*/ 1087 w 10000"/>
                    <a:gd name="connsiteY45" fmla="*/ 4540 h 10000"/>
                    <a:gd name="connsiteX46" fmla="*/ 1415 w 10000"/>
                    <a:gd name="connsiteY46" fmla="*/ 6566 h 10000"/>
                    <a:gd name="connsiteX47" fmla="*/ 965 w 10000"/>
                    <a:gd name="connsiteY47" fmla="*/ 6115 h 10000"/>
                    <a:gd name="connsiteX48" fmla="*/ 934 w 10000"/>
                    <a:gd name="connsiteY48" fmla="*/ 6831 h 10000"/>
                    <a:gd name="connsiteX49" fmla="*/ 236 w 10000"/>
                    <a:gd name="connsiteY49" fmla="*/ 6617 h 10000"/>
                    <a:gd name="connsiteX50" fmla="*/ 628 w 10000"/>
                    <a:gd name="connsiteY50" fmla="*/ 7811 h 10000"/>
                    <a:gd name="connsiteX51" fmla="*/ 266 w 10000"/>
                    <a:gd name="connsiteY51" fmla="*/ 7639 h 10000"/>
                    <a:gd name="connsiteX52" fmla="*/ 512 w 10000"/>
                    <a:gd name="connsiteY52" fmla="*/ 8578 h 10000"/>
                    <a:gd name="connsiteX53" fmla="*/ 207 w 10000"/>
                    <a:gd name="connsiteY53" fmla="*/ 8355 h 10000"/>
                    <a:gd name="connsiteX54" fmla="*/ 0 w 10000"/>
                    <a:gd name="connsiteY54" fmla="*/ 10000 h 10000"/>
                    <a:gd name="connsiteX55" fmla="*/ 10000 w 10000"/>
                    <a:gd name="connsiteY55" fmla="*/ 6933 h 10000"/>
                    <a:gd name="connsiteX56" fmla="*/ 9391 w 10000"/>
                    <a:gd name="connsiteY56" fmla="*/ 6166 h 10000"/>
                    <a:gd name="connsiteX57" fmla="*/ 9545 w 10000"/>
                    <a:gd name="connsiteY57" fmla="*/ 6831 h 10000"/>
                    <a:gd name="connsiteX58" fmla="*/ 9239 w 10000"/>
                    <a:gd name="connsiteY58" fmla="*/ 7156 h 10000"/>
                    <a:gd name="connsiteX59" fmla="*/ 9203 w 10000"/>
                    <a:gd name="connsiteY59" fmla="*/ 6236 h 10000"/>
                    <a:gd name="connsiteX60" fmla="*/ 8658 w 10000"/>
                    <a:gd name="connsiteY60" fmla="*/ 6989 h 10000"/>
                    <a:gd name="connsiteX61" fmla="*/ 8870 w 10000"/>
                    <a:gd name="connsiteY61" fmla="*/ 5674 h 10000"/>
                    <a:gd name="connsiteX62" fmla="*/ 8634 w 10000"/>
                    <a:gd name="connsiteY62" fmla="*/ 4205 h 10000"/>
                    <a:gd name="connsiteX63" fmla="*/ 8599 w 10000"/>
                    <a:gd name="connsiteY63" fmla="*/ 5409 h 10000"/>
                    <a:gd name="connsiteX64" fmla="*/ 8389 w 10000"/>
                    <a:gd name="connsiteY64" fmla="*/ 5674 h 10000"/>
                    <a:gd name="connsiteX65" fmla="*/ 8571 w 10000"/>
                    <a:gd name="connsiteY65" fmla="*/ 6236 h 10000"/>
                    <a:gd name="connsiteX66" fmla="*/ 8018 w 10000"/>
                    <a:gd name="connsiteY66" fmla="*/ 5785 h 10000"/>
                    <a:gd name="connsiteX67" fmla="*/ 8324 w 10000"/>
                    <a:gd name="connsiteY67" fmla="*/ 6724 h 10000"/>
                    <a:gd name="connsiteX68" fmla="*/ 7871 w 10000"/>
                    <a:gd name="connsiteY68" fmla="*/ 6283 h 10000"/>
                    <a:gd name="connsiteX69" fmla="*/ 7996 w 10000"/>
                    <a:gd name="connsiteY69" fmla="*/ 7207 h 10000"/>
                    <a:gd name="connsiteX70" fmla="*/ 7533 w 10000"/>
                    <a:gd name="connsiteY70" fmla="*/ 6989 h 10000"/>
                    <a:gd name="connsiteX71" fmla="*/ 7503 w 10000"/>
                    <a:gd name="connsiteY71" fmla="*/ 6166 h 10000"/>
                    <a:gd name="connsiteX72" fmla="*/ 7079 w 10000"/>
                    <a:gd name="connsiteY72" fmla="*/ 6882 h 10000"/>
                    <a:gd name="connsiteX73" fmla="*/ 7227 w 10000"/>
                    <a:gd name="connsiteY73" fmla="*/ 5948 h 10000"/>
                    <a:gd name="connsiteX74" fmla="*/ 7079 w 10000"/>
                    <a:gd name="connsiteY74" fmla="*/ 4870 h 10000"/>
                    <a:gd name="connsiteX75" fmla="*/ 6833 w 10000"/>
                    <a:gd name="connsiteY75" fmla="*/ 6166 h 10000"/>
                    <a:gd name="connsiteX76" fmla="*/ 6864 w 10000"/>
                    <a:gd name="connsiteY76" fmla="*/ 6831 h 10000"/>
                    <a:gd name="connsiteX77" fmla="*/ 6681 w 10000"/>
                    <a:gd name="connsiteY77" fmla="*/ 6450 h 10000"/>
                    <a:gd name="connsiteX78" fmla="*/ 6681 w 10000"/>
                    <a:gd name="connsiteY78" fmla="*/ 7314 h 10000"/>
                    <a:gd name="connsiteX79" fmla="*/ 6412 w 10000"/>
                    <a:gd name="connsiteY79" fmla="*/ 6724 h 10000"/>
                    <a:gd name="connsiteX80" fmla="*/ 7321 w 10000"/>
                    <a:gd name="connsiteY80" fmla="*/ 2951 h 10000"/>
                    <a:gd name="connsiteX81" fmla="*/ 7714 w 10000"/>
                    <a:gd name="connsiteY81" fmla="*/ 2844 h 10000"/>
                    <a:gd name="connsiteX82" fmla="*/ 7417 w 10000"/>
                    <a:gd name="connsiteY82" fmla="*/ 2077 h 10000"/>
                    <a:gd name="connsiteX83" fmla="*/ 7417 w 10000"/>
                    <a:gd name="connsiteY83" fmla="*/ 2077 h 10000"/>
                    <a:gd name="connsiteX84" fmla="*/ 7417 w 10000"/>
                    <a:gd name="connsiteY84" fmla="*/ 2077 h 10000"/>
                    <a:gd name="connsiteX0" fmla="*/ 7417 w 10000"/>
                    <a:gd name="connsiteY0" fmla="*/ 873 h 8796"/>
                    <a:gd name="connsiteX1" fmla="*/ 7020 w 10000"/>
                    <a:gd name="connsiteY1" fmla="*/ 873 h 8796"/>
                    <a:gd name="connsiteX2" fmla="*/ 7020 w 10000"/>
                    <a:gd name="connsiteY2" fmla="*/ 1189 h 8796"/>
                    <a:gd name="connsiteX3" fmla="*/ 7139 w 10000"/>
                    <a:gd name="connsiteY3" fmla="*/ 1189 h 8796"/>
                    <a:gd name="connsiteX4" fmla="*/ 5889 w 10000"/>
                    <a:gd name="connsiteY4" fmla="*/ 4962 h 8796"/>
                    <a:gd name="connsiteX5" fmla="*/ 5801 w 10000"/>
                    <a:gd name="connsiteY5" fmla="*/ 4423 h 8796"/>
                    <a:gd name="connsiteX6" fmla="*/ 5650 w 10000"/>
                    <a:gd name="connsiteY6" fmla="*/ 4530 h 8796"/>
                    <a:gd name="connsiteX7" fmla="*/ 5442 w 10000"/>
                    <a:gd name="connsiteY7" fmla="*/ 3982 h 8796"/>
                    <a:gd name="connsiteX8" fmla="*/ 5348 w 10000"/>
                    <a:gd name="connsiteY8" fmla="*/ 5130 h 8796"/>
                    <a:gd name="connsiteX9" fmla="*/ 5168 w 10000"/>
                    <a:gd name="connsiteY9" fmla="*/ 4855 h 8796"/>
                    <a:gd name="connsiteX10" fmla="*/ 5222 w 10000"/>
                    <a:gd name="connsiteY10" fmla="*/ 5785 h 8796"/>
                    <a:gd name="connsiteX11" fmla="*/ 4825 w 10000"/>
                    <a:gd name="connsiteY11" fmla="*/ 5362 h 8796"/>
                    <a:gd name="connsiteX12" fmla="*/ 5034 w 10000"/>
                    <a:gd name="connsiteY12" fmla="*/ 6003 h 8796"/>
                    <a:gd name="connsiteX13" fmla="*/ 4825 w 10000"/>
                    <a:gd name="connsiteY13" fmla="*/ 6110 h 8796"/>
                    <a:gd name="connsiteX14" fmla="*/ 4982 w 10000"/>
                    <a:gd name="connsiteY14" fmla="*/ 6816 h 8796"/>
                    <a:gd name="connsiteX15" fmla="*/ 4645 w 10000"/>
                    <a:gd name="connsiteY15" fmla="*/ 6552 h 8796"/>
                    <a:gd name="connsiteX16" fmla="*/ 4645 w 10000"/>
                    <a:gd name="connsiteY16" fmla="*/ 5729 h 8796"/>
                    <a:gd name="connsiteX17" fmla="*/ 4376 w 10000"/>
                    <a:gd name="connsiteY17" fmla="*/ 5836 h 8796"/>
                    <a:gd name="connsiteX18" fmla="*/ 4376 w 10000"/>
                    <a:gd name="connsiteY18" fmla="*/ 4795 h 8796"/>
                    <a:gd name="connsiteX19" fmla="*/ 4193 w 10000"/>
                    <a:gd name="connsiteY19" fmla="*/ 4962 h 8796"/>
                    <a:gd name="connsiteX20" fmla="*/ 3947 w 10000"/>
                    <a:gd name="connsiteY20" fmla="*/ 4423 h 8796"/>
                    <a:gd name="connsiteX21" fmla="*/ 3639 w 10000"/>
                    <a:gd name="connsiteY21" fmla="*/ 5413 h 8796"/>
                    <a:gd name="connsiteX22" fmla="*/ 3855 w 10000"/>
                    <a:gd name="connsiteY22" fmla="*/ 3824 h 8796"/>
                    <a:gd name="connsiteX23" fmla="*/ 3639 w 10000"/>
                    <a:gd name="connsiteY23" fmla="*/ 3982 h 8796"/>
                    <a:gd name="connsiteX24" fmla="*/ 3821 w 10000"/>
                    <a:gd name="connsiteY24" fmla="*/ 2727 h 8796"/>
                    <a:gd name="connsiteX25" fmla="*/ 3427 w 10000"/>
                    <a:gd name="connsiteY25" fmla="*/ 3382 h 8796"/>
                    <a:gd name="connsiteX26" fmla="*/ 3340 w 10000"/>
                    <a:gd name="connsiteY26" fmla="*/ 2885 h 8796"/>
                    <a:gd name="connsiteX27" fmla="*/ 3186 w 10000"/>
                    <a:gd name="connsiteY27" fmla="*/ 3550 h 8796"/>
                    <a:gd name="connsiteX28" fmla="*/ 3247 w 10000"/>
                    <a:gd name="connsiteY28" fmla="*/ 2179 h 8796"/>
                    <a:gd name="connsiteX29" fmla="*/ 2763 w 10000"/>
                    <a:gd name="connsiteY29" fmla="*/ 2509 h 8796"/>
                    <a:gd name="connsiteX30" fmla="*/ 3487 w 10000"/>
                    <a:gd name="connsiteY30" fmla="*/ 650 h 8796"/>
                    <a:gd name="connsiteX31" fmla="*/ 3427 w 10000"/>
                    <a:gd name="connsiteY31" fmla="*/ 441 h 8796"/>
                    <a:gd name="connsiteX32" fmla="*/ 2735 w 10000"/>
                    <a:gd name="connsiteY32" fmla="*/ 1092 h 8796"/>
                    <a:gd name="connsiteX33" fmla="*/ 2394 w 10000"/>
                    <a:gd name="connsiteY33" fmla="*/ 325 h 8796"/>
                    <a:gd name="connsiteX34" fmla="*/ 2001 w 10000"/>
                    <a:gd name="connsiteY34" fmla="*/ 0 h 8796"/>
                    <a:gd name="connsiteX35" fmla="*/ 2365 w 10000"/>
                    <a:gd name="connsiteY35" fmla="*/ 1473 h 8796"/>
                    <a:gd name="connsiteX36" fmla="*/ 2001 w 10000"/>
                    <a:gd name="connsiteY36" fmla="*/ 1147 h 8796"/>
                    <a:gd name="connsiteX37" fmla="*/ 2183 w 10000"/>
                    <a:gd name="connsiteY37" fmla="*/ 1854 h 8796"/>
                    <a:gd name="connsiteX38" fmla="*/ 1666 w 10000"/>
                    <a:gd name="connsiteY38" fmla="*/ 1640 h 8796"/>
                    <a:gd name="connsiteX39" fmla="*/ 2183 w 10000"/>
                    <a:gd name="connsiteY39" fmla="*/ 2774 h 8796"/>
                    <a:gd name="connsiteX40" fmla="*/ 1818 w 10000"/>
                    <a:gd name="connsiteY40" fmla="*/ 2774 h 8796"/>
                    <a:gd name="connsiteX41" fmla="*/ 2270 w 10000"/>
                    <a:gd name="connsiteY41" fmla="*/ 4098 h 8796"/>
                    <a:gd name="connsiteX42" fmla="*/ 1756 w 10000"/>
                    <a:gd name="connsiteY42" fmla="*/ 3666 h 8796"/>
                    <a:gd name="connsiteX43" fmla="*/ 1545 w 10000"/>
                    <a:gd name="connsiteY43" fmla="*/ 3875 h 8796"/>
                    <a:gd name="connsiteX44" fmla="*/ 1087 w 10000"/>
                    <a:gd name="connsiteY44" fmla="*/ 3336 h 8796"/>
                    <a:gd name="connsiteX45" fmla="*/ 1415 w 10000"/>
                    <a:gd name="connsiteY45" fmla="*/ 5362 h 8796"/>
                    <a:gd name="connsiteX46" fmla="*/ 965 w 10000"/>
                    <a:gd name="connsiteY46" fmla="*/ 4911 h 8796"/>
                    <a:gd name="connsiteX47" fmla="*/ 934 w 10000"/>
                    <a:gd name="connsiteY47" fmla="*/ 5627 h 8796"/>
                    <a:gd name="connsiteX48" fmla="*/ 236 w 10000"/>
                    <a:gd name="connsiteY48" fmla="*/ 5413 h 8796"/>
                    <a:gd name="connsiteX49" fmla="*/ 628 w 10000"/>
                    <a:gd name="connsiteY49" fmla="*/ 6607 h 8796"/>
                    <a:gd name="connsiteX50" fmla="*/ 266 w 10000"/>
                    <a:gd name="connsiteY50" fmla="*/ 6435 h 8796"/>
                    <a:gd name="connsiteX51" fmla="*/ 512 w 10000"/>
                    <a:gd name="connsiteY51" fmla="*/ 7374 h 8796"/>
                    <a:gd name="connsiteX52" fmla="*/ 207 w 10000"/>
                    <a:gd name="connsiteY52" fmla="*/ 7151 h 8796"/>
                    <a:gd name="connsiteX53" fmla="*/ 0 w 10000"/>
                    <a:gd name="connsiteY53" fmla="*/ 8796 h 8796"/>
                    <a:gd name="connsiteX54" fmla="*/ 10000 w 10000"/>
                    <a:gd name="connsiteY54" fmla="*/ 5729 h 8796"/>
                    <a:gd name="connsiteX55" fmla="*/ 9391 w 10000"/>
                    <a:gd name="connsiteY55" fmla="*/ 4962 h 8796"/>
                    <a:gd name="connsiteX56" fmla="*/ 9545 w 10000"/>
                    <a:gd name="connsiteY56" fmla="*/ 5627 h 8796"/>
                    <a:gd name="connsiteX57" fmla="*/ 9239 w 10000"/>
                    <a:gd name="connsiteY57" fmla="*/ 5952 h 8796"/>
                    <a:gd name="connsiteX58" fmla="*/ 9203 w 10000"/>
                    <a:gd name="connsiteY58" fmla="*/ 5032 h 8796"/>
                    <a:gd name="connsiteX59" fmla="*/ 8658 w 10000"/>
                    <a:gd name="connsiteY59" fmla="*/ 5785 h 8796"/>
                    <a:gd name="connsiteX60" fmla="*/ 8870 w 10000"/>
                    <a:gd name="connsiteY60" fmla="*/ 4470 h 8796"/>
                    <a:gd name="connsiteX61" fmla="*/ 8634 w 10000"/>
                    <a:gd name="connsiteY61" fmla="*/ 3001 h 8796"/>
                    <a:gd name="connsiteX62" fmla="*/ 8599 w 10000"/>
                    <a:gd name="connsiteY62" fmla="*/ 4205 h 8796"/>
                    <a:gd name="connsiteX63" fmla="*/ 8389 w 10000"/>
                    <a:gd name="connsiteY63" fmla="*/ 4470 h 8796"/>
                    <a:gd name="connsiteX64" fmla="*/ 8571 w 10000"/>
                    <a:gd name="connsiteY64" fmla="*/ 5032 h 8796"/>
                    <a:gd name="connsiteX65" fmla="*/ 8018 w 10000"/>
                    <a:gd name="connsiteY65" fmla="*/ 4581 h 8796"/>
                    <a:gd name="connsiteX66" fmla="*/ 8324 w 10000"/>
                    <a:gd name="connsiteY66" fmla="*/ 5520 h 8796"/>
                    <a:gd name="connsiteX67" fmla="*/ 7871 w 10000"/>
                    <a:gd name="connsiteY67" fmla="*/ 5079 h 8796"/>
                    <a:gd name="connsiteX68" fmla="*/ 7996 w 10000"/>
                    <a:gd name="connsiteY68" fmla="*/ 6003 h 8796"/>
                    <a:gd name="connsiteX69" fmla="*/ 7533 w 10000"/>
                    <a:gd name="connsiteY69" fmla="*/ 5785 h 8796"/>
                    <a:gd name="connsiteX70" fmla="*/ 7503 w 10000"/>
                    <a:gd name="connsiteY70" fmla="*/ 4962 h 8796"/>
                    <a:gd name="connsiteX71" fmla="*/ 7079 w 10000"/>
                    <a:gd name="connsiteY71" fmla="*/ 5678 h 8796"/>
                    <a:gd name="connsiteX72" fmla="*/ 7227 w 10000"/>
                    <a:gd name="connsiteY72" fmla="*/ 4744 h 8796"/>
                    <a:gd name="connsiteX73" fmla="*/ 7079 w 10000"/>
                    <a:gd name="connsiteY73" fmla="*/ 3666 h 8796"/>
                    <a:gd name="connsiteX74" fmla="*/ 6833 w 10000"/>
                    <a:gd name="connsiteY74" fmla="*/ 4962 h 8796"/>
                    <a:gd name="connsiteX75" fmla="*/ 6864 w 10000"/>
                    <a:gd name="connsiteY75" fmla="*/ 5627 h 8796"/>
                    <a:gd name="connsiteX76" fmla="*/ 6681 w 10000"/>
                    <a:gd name="connsiteY76" fmla="*/ 5246 h 8796"/>
                    <a:gd name="connsiteX77" fmla="*/ 6681 w 10000"/>
                    <a:gd name="connsiteY77" fmla="*/ 6110 h 8796"/>
                    <a:gd name="connsiteX78" fmla="*/ 6412 w 10000"/>
                    <a:gd name="connsiteY78" fmla="*/ 5520 h 8796"/>
                    <a:gd name="connsiteX79" fmla="*/ 7321 w 10000"/>
                    <a:gd name="connsiteY79" fmla="*/ 1747 h 8796"/>
                    <a:gd name="connsiteX80" fmla="*/ 7714 w 10000"/>
                    <a:gd name="connsiteY80" fmla="*/ 1640 h 8796"/>
                    <a:gd name="connsiteX81" fmla="*/ 7417 w 10000"/>
                    <a:gd name="connsiteY81" fmla="*/ 873 h 8796"/>
                    <a:gd name="connsiteX82" fmla="*/ 7417 w 10000"/>
                    <a:gd name="connsiteY82" fmla="*/ 873 h 8796"/>
                    <a:gd name="connsiteX83" fmla="*/ 7417 w 10000"/>
                    <a:gd name="connsiteY83" fmla="*/ 873 h 8796"/>
                    <a:gd name="connsiteX0" fmla="*/ 7417 w 10000"/>
                    <a:gd name="connsiteY0" fmla="*/ 623 h 9631"/>
                    <a:gd name="connsiteX1" fmla="*/ 7020 w 10000"/>
                    <a:gd name="connsiteY1" fmla="*/ 623 h 9631"/>
                    <a:gd name="connsiteX2" fmla="*/ 7020 w 10000"/>
                    <a:gd name="connsiteY2" fmla="*/ 983 h 9631"/>
                    <a:gd name="connsiteX3" fmla="*/ 7139 w 10000"/>
                    <a:gd name="connsiteY3" fmla="*/ 983 h 9631"/>
                    <a:gd name="connsiteX4" fmla="*/ 5889 w 10000"/>
                    <a:gd name="connsiteY4" fmla="*/ 5272 h 9631"/>
                    <a:gd name="connsiteX5" fmla="*/ 5801 w 10000"/>
                    <a:gd name="connsiteY5" fmla="*/ 4659 h 9631"/>
                    <a:gd name="connsiteX6" fmla="*/ 5650 w 10000"/>
                    <a:gd name="connsiteY6" fmla="*/ 4781 h 9631"/>
                    <a:gd name="connsiteX7" fmla="*/ 5442 w 10000"/>
                    <a:gd name="connsiteY7" fmla="*/ 4158 h 9631"/>
                    <a:gd name="connsiteX8" fmla="*/ 5348 w 10000"/>
                    <a:gd name="connsiteY8" fmla="*/ 5463 h 9631"/>
                    <a:gd name="connsiteX9" fmla="*/ 5168 w 10000"/>
                    <a:gd name="connsiteY9" fmla="*/ 5151 h 9631"/>
                    <a:gd name="connsiteX10" fmla="*/ 5222 w 10000"/>
                    <a:gd name="connsiteY10" fmla="*/ 6208 h 9631"/>
                    <a:gd name="connsiteX11" fmla="*/ 4825 w 10000"/>
                    <a:gd name="connsiteY11" fmla="*/ 5727 h 9631"/>
                    <a:gd name="connsiteX12" fmla="*/ 5034 w 10000"/>
                    <a:gd name="connsiteY12" fmla="*/ 6456 h 9631"/>
                    <a:gd name="connsiteX13" fmla="*/ 4825 w 10000"/>
                    <a:gd name="connsiteY13" fmla="*/ 6577 h 9631"/>
                    <a:gd name="connsiteX14" fmla="*/ 4982 w 10000"/>
                    <a:gd name="connsiteY14" fmla="*/ 7380 h 9631"/>
                    <a:gd name="connsiteX15" fmla="*/ 4645 w 10000"/>
                    <a:gd name="connsiteY15" fmla="*/ 7080 h 9631"/>
                    <a:gd name="connsiteX16" fmla="*/ 4645 w 10000"/>
                    <a:gd name="connsiteY16" fmla="*/ 6144 h 9631"/>
                    <a:gd name="connsiteX17" fmla="*/ 4376 w 10000"/>
                    <a:gd name="connsiteY17" fmla="*/ 6266 h 9631"/>
                    <a:gd name="connsiteX18" fmla="*/ 4376 w 10000"/>
                    <a:gd name="connsiteY18" fmla="*/ 5082 h 9631"/>
                    <a:gd name="connsiteX19" fmla="*/ 4193 w 10000"/>
                    <a:gd name="connsiteY19" fmla="*/ 5272 h 9631"/>
                    <a:gd name="connsiteX20" fmla="*/ 3947 w 10000"/>
                    <a:gd name="connsiteY20" fmla="*/ 4659 h 9631"/>
                    <a:gd name="connsiteX21" fmla="*/ 3639 w 10000"/>
                    <a:gd name="connsiteY21" fmla="*/ 5785 h 9631"/>
                    <a:gd name="connsiteX22" fmla="*/ 3855 w 10000"/>
                    <a:gd name="connsiteY22" fmla="*/ 3978 h 9631"/>
                    <a:gd name="connsiteX23" fmla="*/ 3639 w 10000"/>
                    <a:gd name="connsiteY23" fmla="*/ 4158 h 9631"/>
                    <a:gd name="connsiteX24" fmla="*/ 3821 w 10000"/>
                    <a:gd name="connsiteY24" fmla="*/ 2731 h 9631"/>
                    <a:gd name="connsiteX25" fmla="*/ 3427 w 10000"/>
                    <a:gd name="connsiteY25" fmla="*/ 3476 h 9631"/>
                    <a:gd name="connsiteX26" fmla="*/ 3340 w 10000"/>
                    <a:gd name="connsiteY26" fmla="*/ 2911 h 9631"/>
                    <a:gd name="connsiteX27" fmla="*/ 3186 w 10000"/>
                    <a:gd name="connsiteY27" fmla="*/ 3667 h 9631"/>
                    <a:gd name="connsiteX28" fmla="*/ 3247 w 10000"/>
                    <a:gd name="connsiteY28" fmla="*/ 2108 h 9631"/>
                    <a:gd name="connsiteX29" fmla="*/ 2763 w 10000"/>
                    <a:gd name="connsiteY29" fmla="*/ 2483 h 9631"/>
                    <a:gd name="connsiteX30" fmla="*/ 3487 w 10000"/>
                    <a:gd name="connsiteY30" fmla="*/ 370 h 9631"/>
                    <a:gd name="connsiteX31" fmla="*/ 3427 w 10000"/>
                    <a:gd name="connsiteY31" fmla="*/ 132 h 9631"/>
                    <a:gd name="connsiteX32" fmla="*/ 2735 w 10000"/>
                    <a:gd name="connsiteY32" fmla="*/ 872 h 9631"/>
                    <a:gd name="connsiteX33" fmla="*/ 2394 w 10000"/>
                    <a:gd name="connsiteY33" fmla="*/ 0 h 9631"/>
                    <a:gd name="connsiteX34" fmla="*/ 2365 w 10000"/>
                    <a:gd name="connsiteY34" fmla="*/ 1306 h 9631"/>
                    <a:gd name="connsiteX35" fmla="*/ 2001 w 10000"/>
                    <a:gd name="connsiteY35" fmla="*/ 935 h 9631"/>
                    <a:gd name="connsiteX36" fmla="*/ 2183 w 10000"/>
                    <a:gd name="connsiteY36" fmla="*/ 1739 h 9631"/>
                    <a:gd name="connsiteX37" fmla="*/ 1666 w 10000"/>
                    <a:gd name="connsiteY37" fmla="*/ 1495 h 9631"/>
                    <a:gd name="connsiteX38" fmla="*/ 2183 w 10000"/>
                    <a:gd name="connsiteY38" fmla="*/ 2785 h 9631"/>
                    <a:gd name="connsiteX39" fmla="*/ 1818 w 10000"/>
                    <a:gd name="connsiteY39" fmla="*/ 2785 h 9631"/>
                    <a:gd name="connsiteX40" fmla="*/ 2270 w 10000"/>
                    <a:gd name="connsiteY40" fmla="*/ 4290 h 9631"/>
                    <a:gd name="connsiteX41" fmla="*/ 1756 w 10000"/>
                    <a:gd name="connsiteY41" fmla="*/ 3799 h 9631"/>
                    <a:gd name="connsiteX42" fmla="*/ 1545 w 10000"/>
                    <a:gd name="connsiteY42" fmla="*/ 4036 h 9631"/>
                    <a:gd name="connsiteX43" fmla="*/ 1087 w 10000"/>
                    <a:gd name="connsiteY43" fmla="*/ 3424 h 9631"/>
                    <a:gd name="connsiteX44" fmla="*/ 1415 w 10000"/>
                    <a:gd name="connsiteY44" fmla="*/ 5727 h 9631"/>
                    <a:gd name="connsiteX45" fmla="*/ 965 w 10000"/>
                    <a:gd name="connsiteY45" fmla="*/ 5214 h 9631"/>
                    <a:gd name="connsiteX46" fmla="*/ 934 w 10000"/>
                    <a:gd name="connsiteY46" fmla="*/ 6028 h 9631"/>
                    <a:gd name="connsiteX47" fmla="*/ 236 w 10000"/>
                    <a:gd name="connsiteY47" fmla="*/ 5785 h 9631"/>
                    <a:gd name="connsiteX48" fmla="*/ 628 w 10000"/>
                    <a:gd name="connsiteY48" fmla="*/ 7142 h 9631"/>
                    <a:gd name="connsiteX49" fmla="*/ 266 w 10000"/>
                    <a:gd name="connsiteY49" fmla="*/ 6947 h 9631"/>
                    <a:gd name="connsiteX50" fmla="*/ 512 w 10000"/>
                    <a:gd name="connsiteY50" fmla="*/ 8014 h 9631"/>
                    <a:gd name="connsiteX51" fmla="*/ 207 w 10000"/>
                    <a:gd name="connsiteY51" fmla="*/ 7761 h 9631"/>
                    <a:gd name="connsiteX52" fmla="*/ 0 w 10000"/>
                    <a:gd name="connsiteY52" fmla="*/ 9631 h 9631"/>
                    <a:gd name="connsiteX53" fmla="*/ 10000 w 10000"/>
                    <a:gd name="connsiteY53" fmla="*/ 6144 h 9631"/>
                    <a:gd name="connsiteX54" fmla="*/ 9391 w 10000"/>
                    <a:gd name="connsiteY54" fmla="*/ 5272 h 9631"/>
                    <a:gd name="connsiteX55" fmla="*/ 9545 w 10000"/>
                    <a:gd name="connsiteY55" fmla="*/ 6028 h 9631"/>
                    <a:gd name="connsiteX56" fmla="*/ 9239 w 10000"/>
                    <a:gd name="connsiteY56" fmla="*/ 6398 h 9631"/>
                    <a:gd name="connsiteX57" fmla="*/ 9203 w 10000"/>
                    <a:gd name="connsiteY57" fmla="*/ 5352 h 9631"/>
                    <a:gd name="connsiteX58" fmla="*/ 8658 w 10000"/>
                    <a:gd name="connsiteY58" fmla="*/ 6208 h 9631"/>
                    <a:gd name="connsiteX59" fmla="*/ 8870 w 10000"/>
                    <a:gd name="connsiteY59" fmla="*/ 4713 h 9631"/>
                    <a:gd name="connsiteX60" fmla="*/ 8634 w 10000"/>
                    <a:gd name="connsiteY60" fmla="*/ 3043 h 9631"/>
                    <a:gd name="connsiteX61" fmla="*/ 8599 w 10000"/>
                    <a:gd name="connsiteY61" fmla="*/ 4412 h 9631"/>
                    <a:gd name="connsiteX62" fmla="*/ 8389 w 10000"/>
                    <a:gd name="connsiteY62" fmla="*/ 4713 h 9631"/>
                    <a:gd name="connsiteX63" fmla="*/ 8571 w 10000"/>
                    <a:gd name="connsiteY63" fmla="*/ 5352 h 9631"/>
                    <a:gd name="connsiteX64" fmla="*/ 8018 w 10000"/>
                    <a:gd name="connsiteY64" fmla="*/ 4839 h 9631"/>
                    <a:gd name="connsiteX65" fmla="*/ 8324 w 10000"/>
                    <a:gd name="connsiteY65" fmla="*/ 5907 h 9631"/>
                    <a:gd name="connsiteX66" fmla="*/ 7871 w 10000"/>
                    <a:gd name="connsiteY66" fmla="*/ 5405 h 9631"/>
                    <a:gd name="connsiteX67" fmla="*/ 7996 w 10000"/>
                    <a:gd name="connsiteY67" fmla="*/ 6456 h 9631"/>
                    <a:gd name="connsiteX68" fmla="*/ 7533 w 10000"/>
                    <a:gd name="connsiteY68" fmla="*/ 6208 h 9631"/>
                    <a:gd name="connsiteX69" fmla="*/ 7503 w 10000"/>
                    <a:gd name="connsiteY69" fmla="*/ 5272 h 9631"/>
                    <a:gd name="connsiteX70" fmla="*/ 7079 w 10000"/>
                    <a:gd name="connsiteY70" fmla="*/ 6086 h 9631"/>
                    <a:gd name="connsiteX71" fmla="*/ 7227 w 10000"/>
                    <a:gd name="connsiteY71" fmla="*/ 5024 h 9631"/>
                    <a:gd name="connsiteX72" fmla="*/ 7079 w 10000"/>
                    <a:gd name="connsiteY72" fmla="*/ 3799 h 9631"/>
                    <a:gd name="connsiteX73" fmla="*/ 6833 w 10000"/>
                    <a:gd name="connsiteY73" fmla="*/ 5272 h 9631"/>
                    <a:gd name="connsiteX74" fmla="*/ 6864 w 10000"/>
                    <a:gd name="connsiteY74" fmla="*/ 6028 h 9631"/>
                    <a:gd name="connsiteX75" fmla="*/ 6681 w 10000"/>
                    <a:gd name="connsiteY75" fmla="*/ 5595 h 9631"/>
                    <a:gd name="connsiteX76" fmla="*/ 6681 w 10000"/>
                    <a:gd name="connsiteY76" fmla="*/ 6577 h 9631"/>
                    <a:gd name="connsiteX77" fmla="*/ 6412 w 10000"/>
                    <a:gd name="connsiteY77" fmla="*/ 5907 h 9631"/>
                    <a:gd name="connsiteX78" fmla="*/ 7321 w 10000"/>
                    <a:gd name="connsiteY78" fmla="*/ 1617 h 9631"/>
                    <a:gd name="connsiteX79" fmla="*/ 7714 w 10000"/>
                    <a:gd name="connsiteY79" fmla="*/ 1495 h 9631"/>
                    <a:gd name="connsiteX80" fmla="*/ 7417 w 10000"/>
                    <a:gd name="connsiteY80" fmla="*/ 623 h 9631"/>
                    <a:gd name="connsiteX81" fmla="*/ 7417 w 10000"/>
                    <a:gd name="connsiteY81" fmla="*/ 623 h 9631"/>
                    <a:gd name="connsiteX82" fmla="*/ 7417 w 10000"/>
                    <a:gd name="connsiteY82" fmla="*/ 623 h 9631"/>
                    <a:gd name="connsiteX0" fmla="*/ 7417 w 10000"/>
                    <a:gd name="connsiteY0" fmla="*/ 510 h 9863"/>
                    <a:gd name="connsiteX1" fmla="*/ 7020 w 10000"/>
                    <a:gd name="connsiteY1" fmla="*/ 510 h 9863"/>
                    <a:gd name="connsiteX2" fmla="*/ 7020 w 10000"/>
                    <a:gd name="connsiteY2" fmla="*/ 884 h 9863"/>
                    <a:gd name="connsiteX3" fmla="*/ 7139 w 10000"/>
                    <a:gd name="connsiteY3" fmla="*/ 884 h 9863"/>
                    <a:gd name="connsiteX4" fmla="*/ 5889 w 10000"/>
                    <a:gd name="connsiteY4" fmla="*/ 5337 h 9863"/>
                    <a:gd name="connsiteX5" fmla="*/ 5801 w 10000"/>
                    <a:gd name="connsiteY5" fmla="*/ 4701 h 9863"/>
                    <a:gd name="connsiteX6" fmla="*/ 5650 w 10000"/>
                    <a:gd name="connsiteY6" fmla="*/ 4827 h 9863"/>
                    <a:gd name="connsiteX7" fmla="*/ 5442 w 10000"/>
                    <a:gd name="connsiteY7" fmla="*/ 4180 h 9863"/>
                    <a:gd name="connsiteX8" fmla="*/ 5348 w 10000"/>
                    <a:gd name="connsiteY8" fmla="*/ 5535 h 9863"/>
                    <a:gd name="connsiteX9" fmla="*/ 5168 w 10000"/>
                    <a:gd name="connsiteY9" fmla="*/ 5211 h 9863"/>
                    <a:gd name="connsiteX10" fmla="*/ 5222 w 10000"/>
                    <a:gd name="connsiteY10" fmla="*/ 6309 h 9863"/>
                    <a:gd name="connsiteX11" fmla="*/ 4825 w 10000"/>
                    <a:gd name="connsiteY11" fmla="*/ 5809 h 9863"/>
                    <a:gd name="connsiteX12" fmla="*/ 5034 w 10000"/>
                    <a:gd name="connsiteY12" fmla="*/ 6566 h 9863"/>
                    <a:gd name="connsiteX13" fmla="*/ 4825 w 10000"/>
                    <a:gd name="connsiteY13" fmla="*/ 6692 h 9863"/>
                    <a:gd name="connsiteX14" fmla="*/ 4982 w 10000"/>
                    <a:gd name="connsiteY14" fmla="*/ 7526 h 9863"/>
                    <a:gd name="connsiteX15" fmla="*/ 4645 w 10000"/>
                    <a:gd name="connsiteY15" fmla="*/ 7214 h 9863"/>
                    <a:gd name="connsiteX16" fmla="*/ 4645 w 10000"/>
                    <a:gd name="connsiteY16" fmla="*/ 6242 h 9863"/>
                    <a:gd name="connsiteX17" fmla="*/ 4376 w 10000"/>
                    <a:gd name="connsiteY17" fmla="*/ 6369 h 9863"/>
                    <a:gd name="connsiteX18" fmla="*/ 4376 w 10000"/>
                    <a:gd name="connsiteY18" fmla="*/ 5140 h 9863"/>
                    <a:gd name="connsiteX19" fmla="*/ 4193 w 10000"/>
                    <a:gd name="connsiteY19" fmla="*/ 5337 h 9863"/>
                    <a:gd name="connsiteX20" fmla="*/ 3947 w 10000"/>
                    <a:gd name="connsiteY20" fmla="*/ 4701 h 9863"/>
                    <a:gd name="connsiteX21" fmla="*/ 3639 w 10000"/>
                    <a:gd name="connsiteY21" fmla="*/ 5870 h 9863"/>
                    <a:gd name="connsiteX22" fmla="*/ 3855 w 10000"/>
                    <a:gd name="connsiteY22" fmla="*/ 3993 h 9863"/>
                    <a:gd name="connsiteX23" fmla="*/ 3639 w 10000"/>
                    <a:gd name="connsiteY23" fmla="*/ 4180 h 9863"/>
                    <a:gd name="connsiteX24" fmla="*/ 3821 w 10000"/>
                    <a:gd name="connsiteY24" fmla="*/ 2699 h 9863"/>
                    <a:gd name="connsiteX25" fmla="*/ 3427 w 10000"/>
                    <a:gd name="connsiteY25" fmla="*/ 3472 h 9863"/>
                    <a:gd name="connsiteX26" fmla="*/ 3340 w 10000"/>
                    <a:gd name="connsiteY26" fmla="*/ 2886 h 9863"/>
                    <a:gd name="connsiteX27" fmla="*/ 3186 w 10000"/>
                    <a:gd name="connsiteY27" fmla="*/ 3670 h 9863"/>
                    <a:gd name="connsiteX28" fmla="*/ 3247 w 10000"/>
                    <a:gd name="connsiteY28" fmla="*/ 2052 h 9863"/>
                    <a:gd name="connsiteX29" fmla="*/ 2763 w 10000"/>
                    <a:gd name="connsiteY29" fmla="*/ 2441 h 9863"/>
                    <a:gd name="connsiteX30" fmla="*/ 3487 w 10000"/>
                    <a:gd name="connsiteY30" fmla="*/ 247 h 9863"/>
                    <a:gd name="connsiteX31" fmla="*/ 3427 w 10000"/>
                    <a:gd name="connsiteY31" fmla="*/ 0 h 9863"/>
                    <a:gd name="connsiteX32" fmla="*/ 2735 w 10000"/>
                    <a:gd name="connsiteY32" fmla="*/ 768 h 9863"/>
                    <a:gd name="connsiteX33" fmla="*/ 2365 w 10000"/>
                    <a:gd name="connsiteY33" fmla="*/ 1219 h 9863"/>
                    <a:gd name="connsiteX34" fmla="*/ 2001 w 10000"/>
                    <a:gd name="connsiteY34" fmla="*/ 834 h 9863"/>
                    <a:gd name="connsiteX35" fmla="*/ 2183 w 10000"/>
                    <a:gd name="connsiteY35" fmla="*/ 1669 h 9863"/>
                    <a:gd name="connsiteX36" fmla="*/ 1666 w 10000"/>
                    <a:gd name="connsiteY36" fmla="*/ 1415 h 9863"/>
                    <a:gd name="connsiteX37" fmla="*/ 2183 w 10000"/>
                    <a:gd name="connsiteY37" fmla="*/ 2755 h 9863"/>
                    <a:gd name="connsiteX38" fmla="*/ 1818 w 10000"/>
                    <a:gd name="connsiteY38" fmla="*/ 2755 h 9863"/>
                    <a:gd name="connsiteX39" fmla="*/ 2270 w 10000"/>
                    <a:gd name="connsiteY39" fmla="*/ 4317 h 9863"/>
                    <a:gd name="connsiteX40" fmla="*/ 1756 w 10000"/>
                    <a:gd name="connsiteY40" fmla="*/ 3808 h 9863"/>
                    <a:gd name="connsiteX41" fmla="*/ 1545 w 10000"/>
                    <a:gd name="connsiteY41" fmla="*/ 4054 h 9863"/>
                    <a:gd name="connsiteX42" fmla="*/ 1087 w 10000"/>
                    <a:gd name="connsiteY42" fmla="*/ 3418 h 9863"/>
                    <a:gd name="connsiteX43" fmla="*/ 1415 w 10000"/>
                    <a:gd name="connsiteY43" fmla="*/ 5809 h 9863"/>
                    <a:gd name="connsiteX44" fmla="*/ 965 w 10000"/>
                    <a:gd name="connsiteY44" fmla="*/ 5277 h 9863"/>
                    <a:gd name="connsiteX45" fmla="*/ 934 w 10000"/>
                    <a:gd name="connsiteY45" fmla="*/ 6122 h 9863"/>
                    <a:gd name="connsiteX46" fmla="*/ 236 w 10000"/>
                    <a:gd name="connsiteY46" fmla="*/ 5870 h 9863"/>
                    <a:gd name="connsiteX47" fmla="*/ 628 w 10000"/>
                    <a:gd name="connsiteY47" fmla="*/ 7279 h 9863"/>
                    <a:gd name="connsiteX48" fmla="*/ 266 w 10000"/>
                    <a:gd name="connsiteY48" fmla="*/ 7076 h 9863"/>
                    <a:gd name="connsiteX49" fmla="*/ 512 w 10000"/>
                    <a:gd name="connsiteY49" fmla="*/ 8184 h 9863"/>
                    <a:gd name="connsiteX50" fmla="*/ 207 w 10000"/>
                    <a:gd name="connsiteY50" fmla="*/ 7921 h 9863"/>
                    <a:gd name="connsiteX51" fmla="*/ 0 w 10000"/>
                    <a:gd name="connsiteY51" fmla="*/ 9863 h 9863"/>
                    <a:gd name="connsiteX52" fmla="*/ 10000 w 10000"/>
                    <a:gd name="connsiteY52" fmla="*/ 6242 h 9863"/>
                    <a:gd name="connsiteX53" fmla="*/ 9391 w 10000"/>
                    <a:gd name="connsiteY53" fmla="*/ 5337 h 9863"/>
                    <a:gd name="connsiteX54" fmla="*/ 9545 w 10000"/>
                    <a:gd name="connsiteY54" fmla="*/ 6122 h 9863"/>
                    <a:gd name="connsiteX55" fmla="*/ 9239 w 10000"/>
                    <a:gd name="connsiteY55" fmla="*/ 6506 h 9863"/>
                    <a:gd name="connsiteX56" fmla="*/ 9203 w 10000"/>
                    <a:gd name="connsiteY56" fmla="*/ 5420 h 9863"/>
                    <a:gd name="connsiteX57" fmla="*/ 8658 w 10000"/>
                    <a:gd name="connsiteY57" fmla="*/ 6309 h 9863"/>
                    <a:gd name="connsiteX58" fmla="*/ 8870 w 10000"/>
                    <a:gd name="connsiteY58" fmla="*/ 4757 h 9863"/>
                    <a:gd name="connsiteX59" fmla="*/ 8634 w 10000"/>
                    <a:gd name="connsiteY59" fmla="*/ 3023 h 9863"/>
                    <a:gd name="connsiteX60" fmla="*/ 8599 w 10000"/>
                    <a:gd name="connsiteY60" fmla="*/ 4444 h 9863"/>
                    <a:gd name="connsiteX61" fmla="*/ 8389 w 10000"/>
                    <a:gd name="connsiteY61" fmla="*/ 4757 h 9863"/>
                    <a:gd name="connsiteX62" fmla="*/ 8571 w 10000"/>
                    <a:gd name="connsiteY62" fmla="*/ 5420 h 9863"/>
                    <a:gd name="connsiteX63" fmla="*/ 8018 w 10000"/>
                    <a:gd name="connsiteY63" fmla="*/ 4887 h 9863"/>
                    <a:gd name="connsiteX64" fmla="*/ 8324 w 10000"/>
                    <a:gd name="connsiteY64" fmla="*/ 5996 h 9863"/>
                    <a:gd name="connsiteX65" fmla="*/ 7871 w 10000"/>
                    <a:gd name="connsiteY65" fmla="*/ 5475 h 9863"/>
                    <a:gd name="connsiteX66" fmla="*/ 7996 w 10000"/>
                    <a:gd name="connsiteY66" fmla="*/ 6566 h 9863"/>
                    <a:gd name="connsiteX67" fmla="*/ 7533 w 10000"/>
                    <a:gd name="connsiteY67" fmla="*/ 6309 h 9863"/>
                    <a:gd name="connsiteX68" fmla="*/ 7503 w 10000"/>
                    <a:gd name="connsiteY68" fmla="*/ 5337 h 9863"/>
                    <a:gd name="connsiteX69" fmla="*/ 7079 w 10000"/>
                    <a:gd name="connsiteY69" fmla="*/ 6182 h 9863"/>
                    <a:gd name="connsiteX70" fmla="*/ 7227 w 10000"/>
                    <a:gd name="connsiteY70" fmla="*/ 5079 h 9863"/>
                    <a:gd name="connsiteX71" fmla="*/ 7079 w 10000"/>
                    <a:gd name="connsiteY71" fmla="*/ 3808 h 9863"/>
                    <a:gd name="connsiteX72" fmla="*/ 6833 w 10000"/>
                    <a:gd name="connsiteY72" fmla="*/ 5337 h 9863"/>
                    <a:gd name="connsiteX73" fmla="*/ 6864 w 10000"/>
                    <a:gd name="connsiteY73" fmla="*/ 6122 h 9863"/>
                    <a:gd name="connsiteX74" fmla="*/ 6681 w 10000"/>
                    <a:gd name="connsiteY74" fmla="*/ 5672 h 9863"/>
                    <a:gd name="connsiteX75" fmla="*/ 6681 w 10000"/>
                    <a:gd name="connsiteY75" fmla="*/ 6692 h 9863"/>
                    <a:gd name="connsiteX76" fmla="*/ 6412 w 10000"/>
                    <a:gd name="connsiteY76" fmla="*/ 5996 h 9863"/>
                    <a:gd name="connsiteX77" fmla="*/ 7321 w 10000"/>
                    <a:gd name="connsiteY77" fmla="*/ 1542 h 9863"/>
                    <a:gd name="connsiteX78" fmla="*/ 7714 w 10000"/>
                    <a:gd name="connsiteY78" fmla="*/ 1415 h 9863"/>
                    <a:gd name="connsiteX79" fmla="*/ 7417 w 10000"/>
                    <a:gd name="connsiteY79" fmla="*/ 510 h 9863"/>
                    <a:gd name="connsiteX80" fmla="*/ 7417 w 10000"/>
                    <a:gd name="connsiteY80" fmla="*/ 510 h 9863"/>
                    <a:gd name="connsiteX81" fmla="*/ 7417 w 10000"/>
                    <a:gd name="connsiteY81" fmla="*/ 510 h 9863"/>
                    <a:gd name="connsiteX0" fmla="*/ 7417 w 10000"/>
                    <a:gd name="connsiteY0" fmla="*/ 550 h 10033"/>
                    <a:gd name="connsiteX1" fmla="*/ 7020 w 10000"/>
                    <a:gd name="connsiteY1" fmla="*/ 550 h 10033"/>
                    <a:gd name="connsiteX2" fmla="*/ 7020 w 10000"/>
                    <a:gd name="connsiteY2" fmla="*/ 929 h 10033"/>
                    <a:gd name="connsiteX3" fmla="*/ 7139 w 10000"/>
                    <a:gd name="connsiteY3" fmla="*/ 929 h 10033"/>
                    <a:gd name="connsiteX4" fmla="*/ 5889 w 10000"/>
                    <a:gd name="connsiteY4" fmla="*/ 5444 h 10033"/>
                    <a:gd name="connsiteX5" fmla="*/ 5801 w 10000"/>
                    <a:gd name="connsiteY5" fmla="*/ 4799 h 10033"/>
                    <a:gd name="connsiteX6" fmla="*/ 5650 w 10000"/>
                    <a:gd name="connsiteY6" fmla="*/ 4927 h 10033"/>
                    <a:gd name="connsiteX7" fmla="*/ 5442 w 10000"/>
                    <a:gd name="connsiteY7" fmla="*/ 4271 h 10033"/>
                    <a:gd name="connsiteX8" fmla="*/ 5348 w 10000"/>
                    <a:gd name="connsiteY8" fmla="*/ 5645 h 10033"/>
                    <a:gd name="connsiteX9" fmla="*/ 5168 w 10000"/>
                    <a:gd name="connsiteY9" fmla="*/ 5316 h 10033"/>
                    <a:gd name="connsiteX10" fmla="*/ 5222 w 10000"/>
                    <a:gd name="connsiteY10" fmla="*/ 6430 h 10033"/>
                    <a:gd name="connsiteX11" fmla="*/ 4825 w 10000"/>
                    <a:gd name="connsiteY11" fmla="*/ 5923 h 10033"/>
                    <a:gd name="connsiteX12" fmla="*/ 5034 w 10000"/>
                    <a:gd name="connsiteY12" fmla="*/ 6690 h 10033"/>
                    <a:gd name="connsiteX13" fmla="*/ 4825 w 10000"/>
                    <a:gd name="connsiteY13" fmla="*/ 6818 h 10033"/>
                    <a:gd name="connsiteX14" fmla="*/ 4982 w 10000"/>
                    <a:gd name="connsiteY14" fmla="*/ 7664 h 10033"/>
                    <a:gd name="connsiteX15" fmla="*/ 4645 w 10000"/>
                    <a:gd name="connsiteY15" fmla="*/ 7347 h 10033"/>
                    <a:gd name="connsiteX16" fmla="*/ 4645 w 10000"/>
                    <a:gd name="connsiteY16" fmla="*/ 6362 h 10033"/>
                    <a:gd name="connsiteX17" fmla="*/ 4376 w 10000"/>
                    <a:gd name="connsiteY17" fmla="*/ 6490 h 10033"/>
                    <a:gd name="connsiteX18" fmla="*/ 4376 w 10000"/>
                    <a:gd name="connsiteY18" fmla="*/ 5244 h 10033"/>
                    <a:gd name="connsiteX19" fmla="*/ 4193 w 10000"/>
                    <a:gd name="connsiteY19" fmla="*/ 5444 h 10033"/>
                    <a:gd name="connsiteX20" fmla="*/ 3947 w 10000"/>
                    <a:gd name="connsiteY20" fmla="*/ 4799 h 10033"/>
                    <a:gd name="connsiteX21" fmla="*/ 3639 w 10000"/>
                    <a:gd name="connsiteY21" fmla="*/ 5985 h 10033"/>
                    <a:gd name="connsiteX22" fmla="*/ 3855 w 10000"/>
                    <a:gd name="connsiteY22" fmla="*/ 4081 h 10033"/>
                    <a:gd name="connsiteX23" fmla="*/ 3639 w 10000"/>
                    <a:gd name="connsiteY23" fmla="*/ 4271 h 10033"/>
                    <a:gd name="connsiteX24" fmla="*/ 3821 w 10000"/>
                    <a:gd name="connsiteY24" fmla="*/ 2769 h 10033"/>
                    <a:gd name="connsiteX25" fmla="*/ 3427 w 10000"/>
                    <a:gd name="connsiteY25" fmla="*/ 3553 h 10033"/>
                    <a:gd name="connsiteX26" fmla="*/ 3340 w 10000"/>
                    <a:gd name="connsiteY26" fmla="*/ 2959 h 10033"/>
                    <a:gd name="connsiteX27" fmla="*/ 3186 w 10000"/>
                    <a:gd name="connsiteY27" fmla="*/ 3754 h 10033"/>
                    <a:gd name="connsiteX28" fmla="*/ 3247 w 10000"/>
                    <a:gd name="connsiteY28" fmla="*/ 2114 h 10033"/>
                    <a:gd name="connsiteX29" fmla="*/ 2763 w 10000"/>
                    <a:gd name="connsiteY29" fmla="*/ 2508 h 10033"/>
                    <a:gd name="connsiteX30" fmla="*/ 3487 w 10000"/>
                    <a:gd name="connsiteY30" fmla="*/ 283 h 10033"/>
                    <a:gd name="connsiteX31" fmla="*/ 2735 w 10000"/>
                    <a:gd name="connsiteY31" fmla="*/ 812 h 10033"/>
                    <a:gd name="connsiteX32" fmla="*/ 2365 w 10000"/>
                    <a:gd name="connsiteY32" fmla="*/ 1269 h 10033"/>
                    <a:gd name="connsiteX33" fmla="*/ 2001 w 10000"/>
                    <a:gd name="connsiteY33" fmla="*/ 879 h 10033"/>
                    <a:gd name="connsiteX34" fmla="*/ 2183 w 10000"/>
                    <a:gd name="connsiteY34" fmla="*/ 1725 h 10033"/>
                    <a:gd name="connsiteX35" fmla="*/ 1666 w 10000"/>
                    <a:gd name="connsiteY35" fmla="*/ 1468 h 10033"/>
                    <a:gd name="connsiteX36" fmla="*/ 2183 w 10000"/>
                    <a:gd name="connsiteY36" fmla="*/ 2826 h 10033"/>
                    <a:gd name="connsiteX37" fmla="*/ 1818 w 10000"/>
                    <a:gd name="connsiteY37" fmla="*/ 2826 h 10033"/>
                    <a:gd name="connsiteX38" fmla="*/ 2270 w 10000"/>
                    <a:gd name="connsiteY38" fmla="*/ 4410 h 10033"/>
                    <a:gd name="connsiteX39" fmla="*/ 1756 w 10000"/>
                    <a:gd name="connsiteY39" fmla="*/ 3894 h 10033"/>
                    <a:gd name="connsiteX40" fmla="*/ 1545 w 10000"/>
                    <a:gd name="connsiteY40" fmla="*/ 4143 h 10033"/>
                    <a:gd name="connsiteX41" fmla="*/ 1087 w 10000"/>
                    <a:gd name="connsiteY41" fmla="*/ 3498 h 10033"/>
                    <a:gd name="connsiteX42" fmla="*/ 1415 w 10000"/>
                    <a:gd name="connsiteY42" fmla="*/ 5923 h 10033"/>
                    <a:gd name="connsiteX43" fmla="*/ 965 w 10000"/>
                    <a:gd name="connsiteY43" fmla="*/ 5383 h 10033"/>
                    <a:gd name="connsiteX44" fmla="*/ 934 w 10000"/>
                    <a:gd name="connsiteY44" fmla="*/ 6240 h 10033"/>
                    <a:gd name="connsiteX45" fmla="*/ 236 w 10000"/>
                    <a:gd name="connsiteY45" fmla="*/ 5985 h 10033"/>
                    <a:gd name="connsiteX46" fmla="*/ 628 w 10000"/>
                    <a:gd name="connsiteY46" fmla="*/ 7413 h 10033"/>
                    <a:gd name="connsiteX47" fmla="*/ 266 w 10000"/>
                    <a:gd name="connsiteY47" fmla="*/ 7207 h 10033"/>
                    <a:gd name="connsiteX48" fmla="*/ 512 w 10000"/>
                    <a:gd name="connsiteY48" fmla="*/ 8331 h 10033"/>
                    <a:gd name="connsiteX49" fmla="*/ 207 w 10000"/>
                    <a:gd name="connsiteY49" fmla="*/ 8064 h 10033"/>
                    <a:gd name="connsiteX50" fmla="*/ 0 w 10000"/>
                    <a:gd name="connsiteY50" fmla="*/ 10033 h 10033"/>
                    <a:gd name="connsiteX51" fmla="*/ 10000 w 10000"/>
                    <a:gd name="connsiteY51" fmla="*/ 6362 h 10033"/>
                    <a:gd name="connsiteX52" fmla="*/ 9391 w 10000"/>
                    <a:gd name="connsiteY52" fmla="*/ 5444 h 10033"/>
                    <a:gd name="connsiteX53" fmla="*/ 9545 w 10000"/>
                    <a:gd name="connsiteY53" fmla="*/ 6240 h 10033"/>
                    <a:gd name="connsiteX54" fmla="*/ 9239 w 10000"/>
                    <a:gd name="connsiteY54" fmla="*/ 6629 h 10033"/>
                    <a:gd name="connsiteX55" fmla="*/ 9203 w 10000"/>
                    <a:gd name="connsiteY55" fmla="*/ 5528 h 10033"/>
                    <a:gd name="connsiteX56" fmla="*/ 8658 w 10000"/>
                    <a:gd name="connsiteY56" fmla="*/ 6430 h 10033"/>
                    <a:gd name="connsiteX57" fmla="*/ 8870 w 10000"/>
                    <a:gd name="connsiteY57" fmla="*/ 4856 h 10033"/>
                    <a:gd name="connsiteX58" fmla="*/ 8634 w 10000"/>
                    <a:gd name="connsiteY58" fmla="*/ 3098 h 10033"/>
                    <a:gd name="connsiteX59" fmla="*/ 8599 w 10000"/>
                    <a:gd name="connsiteY59" fmla="*/ 4539 h 10033"/>
                    <a:gd name="connsiteX60" fmla="*/ 8389 w 10000"/>
                    <a:gd name="connsiteY60" fmla="*/ 4856 h 10033"/>
                    <a:gd name="connsiteX61" fmla="*/ 8571 w 10000"/>
                    <a:gd name="connsiteY61" fmla="*/ 5528 h 10033"/>
                    <a:gd name="connsiteX62" fmla="*/ 8018 w 10000"/>
                    <a:gd name="connsiteY62" fmla="*/ 4988 h 10033"/>
                    <a:gd name="connsiteX63" fmla="*/ 8324 w 10000"/>
                    <a:gd name="connsiteY63" fmla="*/ 6112 h 10033"/>
                    <a:gd name="connsiteX64" fmla="*/ 7871 w 10000"/>
                    <a:gd name="connsiteY64" fmla="*/ 5584 h 10033"/>
                    <a:gd name="connsiteX65" fmla="*/ 7996 w 10000"/>
                    <a:gd name="connsiteY65" fmla="*/ 6690 h 10033"/>
                    <a:gd name="connsiteX66" fmla="*/ 7533 w 10000"/>
                    <a:gd name="connsiteY66" fmla="*/ 6430 h 10033"/>
                    <a:gd name="connsiteX67" fmla="*/ 7503 w 10000"/>
                    <a:gd name="connsiteY67" fmla="*/ 5444 h 10033"/>
                    <a:gd name="connsiteX68" fmla="*/ 7079 w 10000"/>
                    <a:gd name="connsiteY68" fmla="*/ 6301 h 10033"/>
                    <a:gd name="connsiteX69" fmla="*/ 7227 w 10000"/>
                    <a:gd name="connsiteY69" fmla="*/ 5183 h 10033"/>
                    <a:gd name="connsiteX70" fmla="*/ 7079 w 10000"/>
                    <a:gd name="connsiteY70" fmla="*/ 3894 h 10033"/>
                    <a:gd name="connsiteX71" fmla="*/ 6833 w 10000"/>
                    <a:gd name="connsiteY71" fmla="*/ 5444 h 10033"/>
                    <a:gd name="connsiteX72" fmla="*/ 6864 w 10000"/>
                    <a:gd name="connsiteY72" fmla="*/ 6240 h 10033"/>
                    <a:gd name="connsiteX73" fmla="*/ 6681 w 10000"/>
                    <a:gd name="connsiteY73" fmla="*/ 5784 h 10033"/>
                    <a:gd name="connsiteX74" fmla="*/ 6681 w 10000"/>
                    <a:gd name="connsiteY74" fmla="*/ 6818 h 10033"/>
                    <a:gd name="connsiteX75" fmla="*/ 6412 w 10000"/>
                    <a:gd name="connsiteY75" fmla="*/ 6112 h 10033"/>
                    <a:gd name="connsiteX76" fmla="*/ 7321 w 10000"/>
                    <a:gd name="connsiteY76" fmla="*/ 1596 h 10033"/>
                    <a:gd name="connsiteX77" fmla="*/ 7714 w 10000"/>
                    <a:gd name="connsiteY77" fmla="*/ 1468 h 10033"/>
                    <a:gd name="connsiteX78" fmla="*/ 7417 w 10000"/>
                    <a:gd name="connsiteY78" fmla="*/ 550 h 10033"/>
                    <a:gd name="connsiteX79" fmla="*/ 7417 w 10000"/>
                    <a:gd name="connsiteY79" fmla="*/ 550 h 10033"/>
                    <a:gd name="connsiteX80" fmla="*/ 7417 w 10000"/>
                    <a:gd name="connsiteY80" fmla="*/ 550 h 10033"/>
                    <a:gd name="connsiteX0" fmla="*/ 7417 w 10000"/>
                    <a:gd name="connsiteY0" fmla="*/ 473 h 9956"/>
                    <a:gd name="connsiteX1" fmla="*/ 7020 w 10000"/>
                    <a:gd name="connsiteY1" fmla="*/ 473 h 9956"/>
                    <a:gd name="connsiteX2" fmla="*/ 7020 w 10000"/>
                    <a:gd name="connsiteY2" fmla="*/ 852 h 9956"/>
                    <a:gd name="connsiteX3" fmla="*/ 7139 w 10000"/>
                    <a:gd name="connsiteY3" fmla="*/ 852 h 9956"/>
                    <a:gd name="connsiteX4" fmla="*/ 5889 w 10000"/>
                    <a:gd name="connsiteY4" fmla="*/ 5367 h 9956"/>
                    <a:gd name="connsiteX5" fmla="*/ 5801 w 10000"/>
                    <a:gd name="connsiteY5" fmla="*/ 4722 h 9956"/>
                    <a:gd name="connsiteX6" fmla="*/ 5650 w 10000"/>
                    <a:gd name="connsiteY6" fmla="*/ 4850 h 9956"/>
                    <a:gd name="connsiteX7" fmla="*/ 5442 w 10000"/>
                    <a:gd name="connsiteY7" fmla="*/ 4194 h 9956"/>
                    <a:gd name="connsiteX8" fmla="*/ 5348 w 10000"/>
                    <a:gd name="connsiteY8" fmla="*/ 5568 h 9956"/>
                    <a:gd name="connsiteX9" fmla="*/ 5168 w 10000"/>
                    <a:gd name="connsiteY9" fmla="*/ 5239 h 9956"/>
                    <a:gd name="connsiteX10" fmla="*/ 5222 w 10000"/>
                    <a:gd name="connsiteY10" fmla="*/ 6353 h 9956"/>
                    <a:gd name="connsiteX11" fmla="*/ 4825 w 10000"/>
                    <a:gd name="connsiteY11" fmla="*/ 5846 h 9956"/>
                    <a:gd name="connsiteX12" fmla="*/ 5034 w 10000"/>
                    <a:gd name="connsiteY12" fmla="*/ 6613 h 9956"/>
                    <a:gd name="connsiteX13" fmla="*/ 4825 w 10000"/>
                    <a:gd name="connsiteY13" fmla="*/ 6741 h 9956"/>
                    <a:gd name="connsiteX14" fmla="*/ 4982 w 10000"/>
                    <a:gd name="connsiteY14" fmla="*/ 7587 h 9956"/>
                    <a:gd name="connsiteX15" fmla="*/ 4645 w 10000"/>
                    <a:gd name="connsiteY15" fmla="*/ 7270 h 9956"/>
                    <a:gd name="connsiteX16" fmla="*/ 4645 w 10000"/>
                    <a:gd name="connsiteY16" fmla="*/ 6285 h 9956"/>
                    <a:gd name="connsiteX17" fmla="*/ 4376 w 10000"/>
                    <a:gd name="connsiteY17" fmla="*/ 6413 h 9956"/>
                    <a:gd name="connsiteX18" fmla="*/ 4376 w 10000"/>
                    <a:gd name="connsiteY18" fmla="*/ 5167 h 9956"/>
                    <a:gd name="connsiteX19" fmla="*/ 4193 w 10000"/>
                    <a:gd name="connsiteY19" fmla="*/ 5367 h 9956"/>
                    <a:gd name="connsiteX20" fmla="*/ 3947 w 10000"/>
                    <a:gd name="connsiteY20" fmla="*/ 4722 h 9956"/>
                    <a:gd name="connsiteX21" fmla="*/ 3639 w 10000"/>
                    <a:gd name="connsiteY21" fmla="*/ 5908 h 9956"/>
                    <a:gd name="connsiteX22" fmla="*/ 3855 w 10000"/>
                    <a:gd name="connsiteY22" fmla="*/ 4004 h 9956"/>
                    <a:gd name="connsiteX23" fmla="*/ 3639 w 10000"/>
                    <a:gd name="connsiteY23" fmla="*/ 4194 h 9956"/>
                    <a:gd name="connsiteX24" fmla="*/ 3821 w 10000"/>
                    <a:gd name="connsiteY24" fmla="*/ 2692 h 9956"/>
                    <a:gd name="connsiteX25" fmla="*/ 3427 w 10000"/>
                    <a:gd name="connsiteY25" fmla="*/ 3476 h 9956"/>
                    <a:gd name="connsiteX26" fmla="*/ 3340 w 10000"/>
                    <a:gd name="connsiteY26" fmla="*/ 2882 h 9956"/>
                    <a:gd name="connsiteX27" fmla="*/ 3186 w 10000"/>
                    <a:gd name="connsiteY27" fmla="*/ 3677 h 9956"/>
                    <a:gd name="connsiteX28" fmla="*/ 3247 w 10000"/>
                    <a:gd name="connsiteY28" fmla="*/ 2037 h 9956"/>
                    <a:gd name="connsiteX29" fmla="*/ 2763 w 10000"/>
                    <a:gd name="connsiteY29" fmla="*/ 2431 h 9956"/>
                    <a:gd name="connsiteX30" fmla="*/ 3487 w 10000"/>
                    <a:gd name="connsiteY30" fmla="*/ 206 h 9956"/>
                    <a:gd name="connsiteX31" fmla="*/ 2365 w 10000"/>
                    <a:gd name="connsiteY31" fmla="*/ 1192 h 9956"/>
                    <a:gd name="connsiteX32" fmla="*/ 2001 w 10000"/>
                    <a:gd name="connsiteY32" fmla="*/ 802 h 9956"/>
                    <a:gd name="connsiteX33" fmla="*/ 2183 w 10000"/>
                    <a:gd name="connsiteY33" fmla="*/ 1648 h 9956"/>
                    <a:gd name="connsiteX34" fmla="*/ 1666 w 10000"/>
                    <a:gd name="connsiteY34" fmla="*/ 1391 h 9956"/>
                    <a:gd name="connsiteX35" fmla="*/ 2183 w 10000"/>
                    <a:gd name="connsiteY35" fmla="*/ 2749 h 9956"/>
                    <a:gd name="connsiteX36" fmla="*/ 1818 w 10000"/>
                    <a:gd name="connsiteY36" fmla="*/ 2749 h 9956"/>
                    <a:gd name="connsiteX37" fmla="*/ 2270 w 10000"/>
                    <a:gd name="connsiteY37" fmla="*/ 4333 h 9956"/>
                    <a:gd name="connsiteX38" fmla="*/ 1756 w 10000"/>
                    <a:gd name="connsiteY38" fmla="*/ 3817 h 9956"/>
                    <a:gd name="connsiteX39" fmla="*/ 1545 w 10000"/>
                    <a:gd name="connsiteY39" fmla="*/ 4066 h 9956"/>
                    <a:gd name="connsiteX40" fmla="*/ 1087 w 10000"/>
                    <a:gd name="connsiteY40" fmla="*/ 3421 h 9956"/>
                    <a:gd name="connsiteX41" fmla="*/ 1415 w 10000"/>
                    <a:gd name="connsiteY41" fmla="*/ 5846 h 9956"/>
                    <a:gd name="connsiteX42" fmla="*/ 965 w 10000"/>
                    <a:gd name="connsiteY42" fmla="*/ 5306 h 9956"/>
                    <a:gd name="connsiteX43" fmla="*/ 934 w 10000"/>
                    <a:gd name="connsiteY43" fmla="*/ 6163 h 9956"/>
                    <a:gd name="connsiteX44" fmla="*/ 236 w 10000"/>
                    <a:gd name="connsiteY44" fmla="*/ 5908 h 9956"/>
                    <a:gd name="connsiteX45" fmla="*/ 628 w 10000"/>
                    <a:gd name="connsiteY45" fmla="*/ 7336 h 9956"/>
                    <a:gd name="connsiteX46" fmla="*/ 266 w 10000"/>
                    <a:gd name="connsiteY46" fmla="*/ 7130 h 9956"/>
                    <a:gd name="connsiteX47" fmla="*/ 512 w 10000"/>
                    <a:gd name="connsiteY47" fmla="*/ 8254 h 9956"/>
                    <a:gd name="connsiteX48" fmla="*/ 207 w 10000"/>
                    <a:gd name="connsiteY48" fmla="*/ 7987 h 9956"/>
                    <a:gd name="connsiteX49" fmla="*/ 0 w 10000"/>
                    <a:gd name="connsiteY49" fmla="*/ 9956 h 9956"/>
                    <a:gd name="connsiteX50" fmla="*/ 10000 w 10000"/>
                    <a:gd name="connsiteY50" fmla="*/ 6285 h 9956"/>
                    <a:gd name="connsiteX51" fmla="*/ 9391 w 10000"/>
                    <a:gd name="connsiteY51" fmla="*/ 5367 h 9956"/>
                    <a:gd name="connsiteX52" fmla="*/ 9545 w 10000"/>
                    <a:gd name="connsiteY52" fmla="*/ 6163 h 9956"/>
                    <a:gd name="connsiteX53" fmla="*/ 9239 w 10000"/>
                    <a:gd name="connsiteY53" fmla="*/ 6552 h 9956"/>
                    <a:gd name="connsiteX54" fmla="*/ 9203 w 10000"/>
                    <a:gd name="connsiteY54" fmla="*/ 5451 h 9956"/>
                    <a:gd name="connsiteX55" fmla="*/ 8658 w 10000"/>
                    <a:gd name="connsiteY55" fmla="*/ 6353 h 9956"/>
                    <a:gd name="connsiteX56" fmla="*/ 8870 w 10000"/>
                    <a:gd name="connsiteY56" fmla="*/ 4779 h 9956"/>
                    <a:gd name="connsiteX57" fmla="*/ 8634 w 10000"/>
                    <a:gd name="connsiteY57" fmla="*/ 3021 h 9956"/>
                    <a:gd name="connsiteX58" fmla="*/ 8599 w 10000"/>
                    <a:gd name="connsiteY58" fmla="*/ 4462 h 9956"/>
                    <a:gd name="connsiteX59" fmla="*/ 8389 w 10000"/>
                    <a:gd name="connsiteY59" fmla="*/ 4779 h 9956"/>
                    <a:gd name="connsiteX60" fmla="*/ 8571 w 10000"/>
                    <a:gd name="connsiteY60" fmla="*/ 5451 h 9956"/>
                    <a:gd name="connsiteX61" fmla="*/ 8018 w 10000"/>
                    <a:gd name="connsiteY61" fmla="*/ 4911 h 9956"/>
                    <a:gd name="connsiteX62" fmla="*/ 8324 w 10000"/>
                    <a:gd name="connsiteY62" fmla="*/ 6035 h 9956"/>
                    <a:gd name="connsiteX63" fmla="*/ 7871 w 10000"/>
                    <a:gd name="connsiteY63" fmla="*/ 5507 h 9956"/>
                    <a:gd name="connsiteX64" fmla="*/ 7996 w 10000"/>
                    <a:gd name="connsiteY64" fmla="*/ 6613 h 9956"/>
                    <a:gd name="connsiteX65" fmla="*/ 7533 w 10000"/>
                    <a:gd name="connsiteY65" fmla="*/ 6353 h 9956"/>
                    <a:gd name="connsiteX66" fmla="*/ 7503 w 10000"/>
                    <a:gd name="connsiteY66" fmla="*/ 5367 h 9956"/>
                    <a:gd name="connsiteX67" fmla="*/ 7079 w 10000"/>
                    <a:gd name="connsiteY67" fmla="*/ 6224 h 9956"/>
                    <a:gd name="connsiteX68" fmla="*/ 7227 w 10000"/>
                    <a:gd name="connsiteY68" fmla="*/ 5106 h 9956"/>
                    <a:gd name="connsiteX69" fmla="*/ 7079 w 10000"/>
                    <a:gd name="connsiteY69" fmla="*/ 3817 h 9956"/>
                    <a:gd name="connsiteX70" fmla="*/ 6833 w 10000"/>
                    <a:gd name="connsiteY70" fmla="*/ 5367 h 9956"/>
                    <a:gd name="connsiteX71" fmla="*/ 6864 w 10000"/>
                    <a:gd name="connsiteY71" fmla="*/ 6163 h 9956"/>
                    <a:gd name="connsiteX72" fmla="*/ 6681 w 10000"/>
                    <a:gd name="connsiteY72" fmla="*/ 5707 h 9956"/>
                    <a:gd name="connsiteX73" fmla="*/ 6681 w 10000"/>
                    <a:gd name="connsiteY73" fmla="*/ 6741 h 9956"/>
                    <a:gd name="connsiteX74" fmla="*/ 6412 w 10000"/>
                    <a:gd name="connsiteY74" fmla="*/ 6035 h 9956"/>
                    <a:gd name="connsiteX75" fmla="*/ 7321 w 10000"/>
                    <a:gd name="connsiteY75" fmla="*/ 1519 h 9956"/>
                    <a:gd name="connsiteX76" fmla="*/ 7714 w 10000"/>
                    <a:gd name="connsiteY76" fmla="*/ 1391 h 9956"/>
                    <a:gd name="connsiteX77" fmla="*/ 7417 w 10000"/>
                    <a:gd name="connsiteY77" fmla="*/ 473 h 9956"/>
                    <a:gd name="connsiteX78" fmla="*/ 7417 w 10000"/>
                    <a:gd name="connsiteY78" fmla="*/ 473 h 9956"/>
                    <a:gd name="connsiteX79" fmla="*/ 7417 w 10000"/>
                    <a:gd name="connsiteY79" fmla="*/ 473 h 9956"/>
                    <a:gd name="connsiteX0" fmla="*/ 2001 w 10000"/>
                    <a:gd name="connsiteY0" fmla="*/ 806 h 10000"/>
                    <a:gd name="connsiteX1" fmla="*/ 2183 w 10000"/>
                    <a:gd name="connsiteY1" fmla="*/ 1655 h 10000"/>
                    <a:gd name="connsiteX2" fmla="*/ 1666 w 10000"/>
                    <a:gd name="connsiteY2" fmla="*/ 1397 h 10000"/>
                    <a:gd name="connsiteX3" fmla="*/ 2183 w 10000"/>
                    <a:gd name="connsiteY3" fmla="*/ 2761 h 10000"/>
                    <a:gd name="connsiteX4" fmla="*/ 1818 w 10000"/>
                    <a:gd name="connsiteY4" fmla="*/ 2761 h 10000"/>
                    <a:gd name="connsiteX5" fmla="*/ 2270 w 10000"/>
                    <a:gd name="connsiteY5" fmla="*/ 4352 h 10000"/>
                    <a:gd name="connsiteX6" fmla="*/ 1756 w 10000"/>
                    <a:gd name="connsiteY6" fmla="*/ 3834 h 10000"/>
                    <a:gd name="connsiteX7" fmla="*/ 1545 w 10000"/>
                    <a:gd name="connsiteY7" fmla="*/ 4084 h 10000"/>
                    <a:gd name="connsiteX8" fmla="*/ 1087 w 10000"/>
                    <a:gd name="connsiteY8" fmla="*/ 3436 h 10000"/>
                    <a:gd name="connsiteX9" fmla="*/ 1415 w 10000"/>
                    <a:gd name="connsiteY9" fmla="*/ 5872 h 10000"/>
                    <a:gd name="connsiteX10" fmla="*/ 965 w 10000"/>
                    <a:gd name="connsiteY10" fmla="*/ 5329 h 10000"/>
                    <a:gd name="connsiteX11" fmla="*/ 934 w 10000"/>
                    <a:gd name="connsiteY11" fmla="*/ 6190 h 10000"/>
                    <a:gd name="connsiteX12" fmla="*/ 236 w 10000"/>
                    <a:gd name="connsiteY12" fmla="*/ 5934 h 10000"/>
                    <a:gd name="connsiteX13" fmla="*/ 628 w 10000"/>
                    <a:gd name="connsiteY13" fmla="*/ 7368 h 10000"/>
                    <a:gd name="connsiteX14" fmla="*/ 266 w 10000"/>
                    <a:gd name="connsiteY14" fmla="*/ 7162 h 10000"/>
                    <a:gd name="connsiteX15" fmla="*/ 512 w 10000"/>
                    <a:gd name="connsiteY15" fmla="*/ 8290 h 10000"/>
                    <a:gd name="connsiteX16" fmla="*/ 207 w 10000"/>
                    <a:gd name="connsiteY16" fmla="*/ 8022 h 10000"/>
                    <a:gd name="connsiteX17" fmla="*/ 0 w 10000"/>
                    <a:gd name="connsiteY17" fmla="*/ 10000 h 10000"/>
                    <a:gd name="connsiteX18" fmla="*/ 10000 w 10000"/>
                    <a:gd name="connsiteY18" fmla="*/ 6313 h 10000"/>
                    <a:gd name="connsiteX19" fmla="*/ 9391 w 10000"/>
                    <a:gd name="connsiteY19" fmla="*/ 5391 h 10000"/>
                    <a:gd name="connsiteX20" fmla="*/ 9545 w 10000"/>
                    <a:gd name="connsiteY20" fmla="*/ 6190 h 10000"/>
                    <a:gd name="connsiteX21" fmla="*/ 9239 w 10000"/>
                    <a:gd name="connsiteY21" fmla="*/ 6581 h 10000"/>
                    <a:gd name="connsiteX22" fmla="*/ 9203 w 10000"/>
                    <a:gd name="connsiteY22" fmla="*/ 5475 h 10000"/>
                    <a:gd name="connsiteX23" fmla="*/ 8658 w 10000"/>
                    <a:gd name="connsiteY23" fmla="*/ 6381 h 10000"/>
                    <a:gd name="connsiteX24" fmla="*/ 8870 w 10000"/>
                    <a:gd name="connsiteY24" fmla="*/ 4800 h 10000"/>
                    <a:gd name="connsiteX25" fmla="*/ 8634 w 10000"/>
                    <a:gd name="connsiteY25" fmla="*/ 3034 h 10000"/>
                    <a:gd name="connsiteX26" fmla="*/ 8599 w 10000"/>
                    <a:gd name="connsiteY26" fmla="*/ 4482 h 10000"/>
                    <a:gd name="connsiteX27" fmla="*/ 8389 w 10000"/>
                    <a:gd name="connsiteY27" fmla="*/ 4800 h 10000"/>
                    <a:gd name="connsiteX28" fmla="*/ 8571 w 10000"/>
                    <a:gd name="connsiteY28" fmla="*/ 5475 h 10000"/>
                    <a:gd name="connsiteX29" fmla="*/ 8018 w 10000"/>
                    <a:gd name="connsiteY29" fmla="*/ 4933 h 10000"/>
                    <a:gd name="connsiteX30" fmla="*/ 8324 w 10000"/>
                    <a:gd name="connsiteY30" fmla="*/ 6062 h 10000"/>
                    <a:gd name="connsiteX31" fmla="*/ 7871 w 10000"/>
                    <a:gd name="connsiteY31" fmla="*/ 5531 h 10000"/>
                    <a:gd name="connsiteX32" fmla="*/ 7996 w 10000"/>
                    <a:gd name="connsiteY32" fmla="*/ 6642 h 10000"/>
                    <a:gd name="connsiteX33" fmla="*/ 7533 w 10000"/>
                    <a:gd name="connsiteY33" fmla="*/ 6381 h 10000"/>
                    <a:gd name="connsiteX34" fmla="*/ 7503 w 10000"/>
                    <a:gd name="connsiteY34" fmla="*/ 5391 h 10000"/>
                    <a:gd name="connsiteX35" fmla="*/ 7079 w 10000"/>
                    <a:gd name="connsiteY35" fmla="*/ 6252 h 10000"/>
                    <a:gd name="connsiteX36" fmla="*/ 7227 w 10000"/>
                    <a:gd name="connsiteY36" fmla="*/ 5129 h 10000"/>
                    <a:gd name="connsiteX37" fmla="*/ 7079 w 10000"/>
                    <a:gd name="connsiteY37" fmla="*/ 3834 h 10000"/>
                    <a:gd name="connsiteX38" fmla="*/ 6833 w 10000"/>
                    <a:gd name="connsiteY38" fmla="*/ 5391 h 10000"/>
                    <a:gd name="connsiteX39" fmla="*/ 6864 w 10000"/>
                    <a:gd name="connsiteY39" fmla="*/ 6190 h 10000"/>
                    <a:gd name="connsiteX40" fmla="*/ 6681 w 10000"/>
                    <a:gd name="connsiteY40" fmla="*/ 5732 h 10000"/>
                    <a:gd name="connsiteX41" fmla="*/ 6681 w 10000"/>
                    <a:gd name="connsiteY41" fmla="*/ 6771 h 10000"/>
                    <a:gd name="connsiteX42" fmla="*/ 6412 w 10000"/>
                    <a:gd name="connsiteY42" fmla="*/ 6062 h 10000"/>
                    <a:gd name="connsiteX43" fmla="*/ 7321 w 10000"/>
                    <a:gd name="connsiteY43" fmla="*/ 1526 h 10000"/>
                    <a:gd name="connsiteX44" fmla="*/ 7714 w 10000"/>
                    <a:gd name="connsiteY44" fmla="*/ 1397 h 10000"/>
                    <a:gd name="connsiteX45" fmla="*/ 7417 w 10000"/>
                    <a:gd name="connsiteY45" fmla="*/ 475 h 10000"/>
                    <a:gd name="connsiteX46" fmla="*/ 7417 w 10000"/>
                    <a:gd name="connsiteY46" fmla="*/ 475 h 10000"/>
                    <a:gd name="connsiteX47" fmla="*/ 7417 w 10000"/>
                    <a:gd name="connsiteY47" fmla="*/ 475 h 10000"/>
                    <a:gd name="connsiteX48" fmla="*/ 7020 w 10000"/>
                    <a:gd name="connsiteY48" fmla="*/ 475 h 10000"/>
                    <a:gd name="connsiteX49" fmla="*/ 7020 w 10000"/>
                    <a:gd name="connsiteY49" fmla="*/ 856 h 10000"/>
                    <a:gd name="connsiteX50" fmla="*/ 7139 w 10000"/>
                    <a:gd name="connsiteY50" fmla="*/ 856 h 10000"/>
                    <a:gd name="connsiteX51" fmla="*/ 5889 w 10000"/>
                    <a:gd name="connsiteY51" fmla="*/ 5391 h 10000"/>
                    <a:gd name="connsiteX52" fmla="*/ 5801 w 10000"/>
                    <a:gd name="connsiteY52" fmla="*/ 4743 h 10000"/>
                    <a:gd name="connsiteX53" fmla="*/ 5650 w 10000"/>
                    <a:gd name="connsiteY53" fmla="*/ 4871 h 10000"/>
                    <a:gd name="connsiteX54" fmla="*/ 5442 w 10000"/>
                    <a:gd name="connsiteY54" fmla="*/ 4213 h 10000"/>
                    <a:gd name="connsiteX55" fmla="*/ 5348 w 10000"/>
                    <a:gd name="connsiteY55" fmla="*/ 5593 h 10000"/>
                    <a:gd name="connsiteX56" fmla="*/ 5168 w 10000"/>
                    <a:gd name="connsiteY56" fmla="*/ 5262 h 10000"/>
                    <a:gd name="connsiteX57" fmla="*/ 5222 w 10000"/>
                    <a:gd name="connsiteY57" fmla="*/ 6381 h 10000"/>
                    <a:gd name="connsiteX58" fmla="*/ 4825 w 10000"/>
                    <a:gd name="connsiteY58" fmla="*/ 5872 h 10000"/>
                    <a:gd name="connsiteX59" fmla="*/ 5034 w 10000"/>
                    <a:gd name="connsiteY59" fmla="*/ 6642 h 10000"/>
                    <a:gd name="connsiteX60" fmla="*/ 4825 w 10000"/>
                    <a:gd name="connsiteY60" fmla="*/ 6771 h 10000"/>
                    <a:gd name="connsiteX61" fmla="*/ 4982 w 10000"/>
                    <a:gd name="connsiteY61" fmla="*/ 7621 h 10000"/>
                    <a:gd name="connsiteX62" fmla="*/ 4645 w 10000"/>
                    <a:gd name="connsiteY62" fmla="*/ 7302 h 10000"/>
                    <a:gd name="connsiteX63" fmla="*/ 4645 w 10000"/>
                    <a:gd name="connsiteY63" fmla="*/ 6313 h 10000"/>
                    <a:gd name="connsiteX64" fmla="*/ 4376 w 10000"/>
                    <a:gd name="connsiteY64" fmla="*/ 6441 h 10000"/>
                    <a:gd name="connsiteX65" fmla="*/ 4376 w 10000"/>
                    <a:gd name="connsiteY65" fmla="*/ 5190 h 10000"/>
                    <a:gd name="connsiteX66" fmla="*/ 4193 w 10000"/>
                    <a:gd name="connsiteY66" fmla="*/ 5391 h 10000"/>
                    <a:gd name="connsiteX67" fmla="*/ 3947 w 10000"/>
                    <a:gd name="connsiteY67" fmla="*/ 4743 h 10000"/>
                    <a:gd name="connsiteX68" fmla="*/ 3639 w 10000"/>
                    <a:gd name="connsiteY68" fmla="*/ 5934 h 10000"/>
                    <a:gd name="connsiteX69" fmla="*/ 3855 w 10000"/>
                    <a:gd name="connsiteY69" fmla="*/ 4022 h 10000"/>
                    <a:gd name="connsiteX70" fmla="*/ 3639 w 10000"/>
                    <a:gd name="connsiteY70" fmla="*/ 4213 h 10000"/>
                    <a:gd name="connsiteX71" fmla="*/ 3821 w 10000"/>
                    <a:gd name="connsiteY71" fmla="*/ 2704 h 10000"/>
                    <a:gd name="connsiteX72" fmla="*/ 3427 w 10000"/>
                    <a:gd name="connsiteY72" fmla="*/ 3491 h 10000"/>
                    <a:gd name="connsiteX73" fmla="*/ 3340 w 10000"/>
                    <a:gd name="connsiteY73" fmla="*/ 2895 h 10000"/>
                    <a:gd name="connsiteX74" fmla="*/ 3186 w 10000"/>
                    <a:gd name="connsiteY74" fmla="*/ 3693 h 10000"/>
                    <a:gd name="connsiteX75" fmla="*/ 3247 w 10000"/>
                    <a:gd name="connsiteY75" fmla="*/ 2046 h 10000"/>
                    <a:gd name="connsiteX76" fmla="*/ 2763 w 10000"/>
                    <a:gd name="connsiteY76" fmla="*/ 2442 h 10000"/>
                    <a:gd name="connsiteX77" fmla="*/ 3487 w 10000"/>
                    <a:gd name="connsiteY77" fmla="*/ 207 h 10000"/>
                    <a:gd name="connsiteX78" fmla="*/ 2663 w 10000"/>
                    <a:gd name="connsiteY78" fmla="*/ 1841 h 10000"/>
                    <a:gd name="connsiteX0" fmla="*/ 2183 w 10000"/>
                    <a:gd name="connsiteY0" fmla="*/ 1655 h 10000"/>
                    <a:gd name="connsiteX1" fmla="*/ 1666 w 10000"/>
                    <a:gd name="connsiteY1" fmla="*/ 1397 h 10000"/>
                    <a:gd name="connsiteX2" fmla="*/ 2183 w 10000"/>
                    <a:gd name="connsiteY2" fmla="*/ 2761 h 10000"/>
                    <a:gd name="connsiteX3" fmla="*/ 1818 w 10000"/>
                    <a:gd name="connsiteY3" fmla="*/ 2761 h 10000"/>
                    <a:gd name="connsiteX4" fmla="*/ 2270 w 10000"/>
                    <a:gd name="connsiteY4" fmla="*/ 4352 h 10000"/>
                    <a:gd name="connsiteX5" fmla="*/ 1756 w 10000"/>
                    <a:gd name="connsiteY5" fmla="*/ 3834 h 10000"/>
                    <a:gd name="connsiteX6" fmla="*/ 1545 w 10000"/>
                    <a:gd name="connsiteY6" fmla="*/ 4084 h 10000"/>
                    <a:gd name="connsiteX7" fmla="*/ 1087 w 10000"/>
                    <a:gd name="connsiteY7" fmla="*/ 3436 h 10000"/>
                    <a:gd name="connsiteX8" fmla="*/ 1415 w 10000"/>
                    <a:gd name="connsiteY8" fmla="*/ 5872 h 10000"/>
                    <a:gd name="connsiteX9" fmla="*/ 965 w 10000"/>
                    <a:gd name="connsiteY9" fmla="*/ 5329 h 10000"/>
                    <a:gd name="connsiteX10" fmla="*/ 934 w 10000"/>
                    <a:gd name="connsiteY10" fmla="*/ 6190 h 10000"/>
                    <a:gd name="connsiteX11" fmla="*/ 236 w 10000"/>
                    <a:gd name="connsiteY11" fmla="*/ 5934 h 10000"/>
                    <a:gd name="connsiteX12" fmla="*/ 628 w 10000"/>
                    <a:gd name="connsiteY12" fmla="*/ 7368 h 10000"/>
                    <a:gd name="connsiteX13" fmla="*/ 266 w 10000"/>
                    <a:gd name="connsiteY13" fmla="*/ 7162 h 10000"/>
                    <a:gd name="connsiteX14" fmla="*/ 512 w 10000"/>
                    <a:gd name="connsiteY14" fmla="*/ 8290 h 10000"/>
                    <a:gd name="connsiteX15" fmla="*/ 207 w 10000"/>
                    <a:gd name="connsiteY15" fmla="*/ 8022 h 10000"/>
                    <a:gd name="connsiteX16" fmla="*/ 0 w 10000"/>
                    <a:gd name="connsiteY16" fmla="*/ 10000 h 10000"/>
                    <a:gd name="connsiteX17" fmla="*/ 10000 w 10000"/>
                    <a:gd name="connsiteY17" fmla="*/ 6313 h 10000"/>
                    <a:gd name="connsiteX18" fmla="*/ 9391 w 10000"/>
                    <a:gd name="connsiteY18" fmla="*/ 5391 h 10000"/>
                    <a:gd name="connsiteX19" fmla="*/ 9545 w 10000"/>
                    <a:gd name="connsiteY19" fmla="*/ 6190 h 10000"/>
                    <a:gd name="connsiteX20" fmla="*/ 9239 w 10000"/>
                    <a:gd name="connsiteY20" fmla="*/ 6581 h 10000"/>
                    <a:gd name="connsiteX21" fmla="*/ 9203 w 10000"/>
                    <a:gd name="connsiteY21" fmla="*/ 5475 h 10000"/>
                    <a:gd name="connsiteX22" fmla="*/ 8658 w 10000"/>
                    <a:gd name="connsiteY22" fmla="*/ 6381 h 10000"/>
                    <a:gd name="connsiteX23" fmla="*/ 8870 w 10000"/>
                    <a:gd name="connsiteY23" fmla="*/ 4800 h 10000"/>
                    <a:gd name="connsiteX24" fmla="*/ 8634 w 10000"/>
                    <a:gd name="connsiteY24" fmla="*/ 3034 h 10000"/>
                    <a:gd name="connsiteX25" fmla="*/ 8599 w 10000"/>
                    <a:gd name="connsiteY25" fmla="*/ 4482 h 10000"/>
                    <a:gd name="connsiteX26" fmla="*/ 8389 w 10000"/>
                    <a:gd name="connsiteY26" fmla="*/ 4800 h 10000"/>
                    <a:gd name="connsiteX27" fmla="*/ 8571 w 10000"/>
                    <a:gd name="connsiteY27" fmla="*/ 5475 h 10000"/>
                    <a:gd name="connsiteX28" fmla="*/ 8018 w 10000"/>
                    <a:gd name="connsiteY28" fmla="*/ 4933 h 10000"/>
                    <a:gd name="connsiteX29" fmla="*/ 8324 w 10000"/>
                    <a:gd name="connsiteY29" fmla="*/ 6062 h 10000"/>
                    <a:gd name="connsiteX30" fmla="*/ 7871 w 10000"/>
                    <a:gd name="connsiteY30" fmla="*/ 5531 h 10000"/>
                    <a:gd name="connsiteX31" fmla="*/ 7996 w 10000"/>
                    <a:gd name="connsiteY31" fmla="*/ 6642 h 10000"/>
                    <a:gd name="connsiteX32" fmla="*/ 7533 w 10000"/>
                    <a:gd name="connsiteY32" fmla="*/ 6381 h 10000"/>
                    <a:gd name="connsiteX33" fmla="*/ 7503 w 10000"/>
                    <a:gd name="connsiteY33" fmla="*/ 5391 h 10000"/>
                    <a:gd name="connsiteX34" fmla="*/ 7079 w 10000"/>
                    <a:gd name="connsiteY34" fmla="*/ 6252 h 10000"/>
                    <a:gd name="connsiteX35" fmla="*/ 7227 w 10000"/>
                    <a:gd name="connsiteY35" fmla="*/ 5129 h 10000"/>
                    <a:gd name="connsiteX36" fmla="*/ 7079 w 10000"/>
                    <a:gd name="connsiteY36" fmla="*/ 3834 h 10000"/>
                    <a:gd name="connsiteX37" fmla="*/ 6833 w 10000"/>
                    <a:gd name="connsiteY37" fmla="*/ 5391 h 10000"/>
                    <a:gd name="connsiteX38" fmla="*/ 6864 w 10000"/>
                    <a:gd name="connsiteY38" fmla="*/ 6190 h 10000"/>
                    <a:gd name="connsiteX39" fmla="*/ 6681 w 10000"/>
                    <a:gd name="connsiteY39" fmla="*/ 5732 h 10000"/>
                    <a:gd name="connsiteX40" fmla="*/ 6681 w 10000"/>
                    <a:gd name="connsiteY40" fmla="*/ 6771 h 10000"/>
                    <a:gd name="connsiteX41" fmla="*/ 6412 w 10000"/>
                    <a:gd name="connsiteY41" fmla="*/ 6062 h 10000"/>
                    <a:gd name="connsiteX42" fmla="*/ 7321 w 10000"/>
                    <a:gd name="connsiteY42" fmla="*/ 1526 h 10000"/>
                    <a:gd name="connsiteX43" fmla="*/ 7714 w 10000"/>
                    <a:gd name="connsiteY43" fmla="*/ 1397 h 10000"/>
                    <a:gd name="connsiteX44" fmla="*/ 7417 w 10000"/>
                    <a:gd name="connsiteY44" fmla="*/ 475 h 10000"/>
                    <a:gd name="connsiteX45" fmla="*/ 7417 w 10000"/>
                    <a:gd name="connsiteY45" fmla="*/ 475 h 10000"/>
                    <a:gd name="connsiteX46" fmla="*/ 7417 w 10000"/>
                    <a:gd name="connsiteY46" fmla="*/ 475 h 10000"/>
                    <a:gd name="connsiteX47" fmla="*/ 7020 w 10000"/>
                    <a:gd name="connsiteY47" fmla="*/ 475 h 10000"/>
                    <a:gd name="connsiteX48" fmla="*/ 7020 w 10000"/>
                    <a:gd name="connsiteY48" fmla="*/ 856 h 10000"/>
                    <a:gd name="connsiteX49" fmla="*/ 7139 w 10000"/>
                    <a:gd name="connsiteY49" fmla="*/ 856 h 10000"/>
                    <a:gd name="connsiteX50" fmla="*/ 5889 w 10000"/>
                    <a:gd name="connsiteY50" fmla="*/ 5391 h 10000"/>
                    <a:gd name="connsiteX51" fmla="*/ 5801 w 10000"/>
                    <a:gd name="connsiteY51" fmla="*/ 4743 h 10000"/>
                    <a:gd name="connsiteX52" fmla="*/ 5650 w 10000"/>
                    <a:gd name="connsiteY52" fmla="*/ 4871 h 10000"/>
                    <a:gd name="connsiteX53" fmla="*/ 5442 w 10000"/>
                    <a:gd name="connsiteY53" fmla="*/ 4213 h 10000"/>
                    <a:gd name="connsiteX54" fmla="*/ 5348 w 10000"/>
                    <a:gd name="connsiteY54" fmla="*/ 5593 h 10000"/>
                    <a:gd name="connsiteX55" fmla="*/ 5168 w 10000"/>
                    <a:gd name="connsiteY55" fmla="*/ 5262 h 10000"/>
                    <a:gd name="connsiteX56" fmla="*/ 5222 w 10000"/>
                    <a:gd name="connsiteY56" fmla="*/ 6381 h 10000"/>
                    <a:gd name="connsiteX57" fmla="*/ 4825 w 10000"/>
                    <a:gd name="connsiteY57" fmla="*/ 5872 h 10000"/>
                    <a:gd name="connsiteX58" fmla="*/ 5034 w 10000"/>
                    <a:gd name="connsiteY58" fmla="*/ 6642 h 10000"/>
                    <a:gd name="connsiteX59" fmla="*/ 4825 w 10000"/>
                    <a:gd name="connsiteY59" fmla="*/ 6771 h 10000"/>
                    <a:gd name="connsiteX60" fmla="*/ 4982 w 10000"/>
                    <a:gd name="connsiteY60" fmla="*/ 7621 h 10000"/>
                    <a:gd name="connsiteX61" fmla="*/ 4645 w 10000"/>
                    <a:gd name="connsiteY61" fmla="*/ 7302 h 10000"/>
                    <a:gd name="connsiteX62" fmla="*/ 4645 w 10000"/>
                    <a:gd name="connsiteY62" fmla="*/ 6313 h 10000"/>
                    <a:gd name="connsiteX63" fmla="*/ 4376 w 10000"/>
                    <a:gd name="connsiteY63" fmla="*/ 6441 h 10000"/>
                    <a:gd name="connsiteX64" fmla="*/ 4376 w 10000"/>
                    <a:gd name="connsiteY64" fmla="*/ 5190 h 10000"/>
                    <a:gd name="connsiteX65" fmla="*/ 4193 w 10000"/>
                    <a:gd name="connsiteY65" fmla="*/ 5391 h 10000"/>
                    <a:gd name="connsiteX66" fmla="*/ 3947 w 10000"/>
                    <a:gd name="connsiteY66" fmla="*/ 4743 h 10000"/>
                    <a:gd name="connsiteX67" fmla="*/ 3639 w 10000"/>
                    <a:gd name="connsiteY67" fmla="*/ 5934 h 10000"/>
                    <a:gd name="connsiteX68" fmla="*/ 3855 w 10000"/>
                    <a:gd name="connsiteY68" fmla="*/ 4022 h 10000"/>
                    <a:gd name="connsiteX69" fmla="*/ 3639 w 10000"/>
                    <a:gd name="connsiteY69" fmla="*/ 4213 h 10000"/>
                    <a:gd name="connsiteX70" fmla="*/ 3821 w 10000"/>
                    <a:gd name="connsiteY70" fmla="*/ 2704 h 10000"/>
                    <a:gd name="connsiteX71" fmla="*/ 3427 w 10000"/>
                    <a:gd name="connsiteY71" fmla="*/ 3491 h 10000"/>
                    <a:gd name="connsiteX72" fmla="*/ 3340 w 10000"/>
                    <a:gd name="connsiteY72" fmla="*/ 2895 h 10000"/>
                    <a:gd name="connsiteX73" fmla="*/ 3186 w 10000"/>
                    <a:gd name="connsiteY73" fmla="*/ 3693 h 10000"/>
                    <a:gd name="connsiteX74" fmla="*/ 3247 w 10000"/>
                    <a:gd name="connsiteY74" fmla="*/ 2046 h 10000"/>
                    <a:gd name="connsiteX75" fmla="*/ 2763 w 10000"/>
                    <a:gd name="connsiteY75" fmla="*/ 2442 h 10000"/>
                    <a:gd name="connsiteX76" fmla="*/ 3487 w 10000"/>
                    <a:gd name="connsiteY76" fmla="*/ 207 h 10000"/>
                    <a:gd name="connsiteX77" fmla="*/ 2663 w 10000"/>
                    <a:gd name="connsiteY77" fmla="*/ 1841 h 10000"/>
                    <a:gd name="connsiteX0" fmla="*/ 2183 w 10000"/>
                    <a:gd name="connsiteY0" fmla="*/ 1655 h 10000"/>
                    <a:gd name="connsiteX1" fmla="*/ 2183 w 10000"/>
                    <a:gd name="connsiteY1" fmla="*/ 2761 h 10000"/>
                    <a:gd name="connsiteX2" fmla="*/ 1818 w 10000"/>
                    <a:gd name="connsiteY2" fmla="*/ 2761 h 10000"/>
                    <a:gd name="connsiteX3" fmla="*/ 2270 w 10000"/>
                    <a:gd name="connsiteY3" fmla="*/ 4352 h 10000"/>
                    <a:gd name="connsiteX4" fmla="*/ 1756 w 10000"/>
                    <a:gd name="connsiteY4" fmla="*/ 3834 h 10000"/>
                    <a:gd name="connsiteX5" fmla="*/ 1545 w 10000"/>
                    <a:gd name="connsiteY5" fmla="*/ 4084 h 10000"/>
                    <a:gd name="connsiteX6" fmla="*/ 1087 w 10000"/>
                    <a:gd name="connsiteY6" fmla="*/ 3436 h 10000"/>
                    <a:gd name="connsiteX7" fmla="*/ 1415 w 10000"/>
                    <a:gd name="connsiteY7" fmla="*/ 5872 h 10000"/>
                    <a:gd name="connsiteX8" fmla="*/ 965 w 10000"/>
                    <a:gd name="connsiteY8" fmla="*/ 5329 h 10000"/>
                    <a:gd name="connsiteX9" fmla="*/ 934 w 10000"/>
                    <a:gd name="connsiteY9" fmla="*/ 6190 h 10000"/>
                    <a:gd name="connsiteX10" fmla="*/ 236 w 10000"/>
                    <a:gd name="connsiteY10" fmla="*/ 5934 h 10000"/>
                    <a:gd name="connsiteX11" fmla="*/ 628 w 10000"/>
                    <a:gd name="connsiteY11" fmla="*/ 7368 h 10000"/>
                    <a:gd name="connsiteX12" fmla="*/ 266 w 10000"/>
                    <a:gd name="connsiteY12" fmla="*/ 7162 h 10000"/>
                    <a:gd name="connsiteX13" fmla="*/ 512 w 10000"/>
                    <a:gd name="connsiteY13" fmla="*/ 8290 h 10000"/>
                    <a:gd name="connsiteX14" fmla="*/ 207 w 10000"/>
                    <a:gd name="connsiteY14" fmla="*/ 8022 h 10000"/>
                    <a:gd name="connsiteX15" fmla="*/ 0 w 10000"/>
                    <a:gd name="connsiteY15" fmla="*/ 10000 h 10000"/>
                    <a:gd name="connsiteX16" fmla="*/ 10000 w 10000"/>
                    <a:gd name="connsiteY16" fmla="*/ 6313 h 10000"/>
                    <a:gd name="connsiteX17" fmla="*/ 9391 w 10000"/>
                    <a:gd name="connsiteY17" fmla="*/ 5391 h 10000"/>
                    <a:gd name="connsiteX18" fmla="*/ 9545 w 10000"/>
                    <a:gd name="connsiteY18" fmla="*/ 6190 h 10000"/>
                    <a:gd name="connsiteX19" fmla="*/ 9239 w 10000"/>
                    <a:gd name="connsiteY19" fmla="*/ 6581 h 10000"/>
                    <a:gd name="connsiteX20" fmla="*/ 9203 w 10000"/>
                    <a:gd name="connsiteY20" fmla="*/ 5475 h 10000"/>
                    <a:gd name="connsiteX21" fmla="*/ 8658 w 10000"/>
                    <a:gd name="connsiteY21" fmla="*/ 6381 h 10000"/>
                    <a:gd name="connsiteX22" fmla="*/ 8870 w 10000"/>
                    <a:gd name="connsiteY22" fmla="*/ 4800 h 10000"/>
                    <a:gd name="connsiteX23" fmla="*/ 8634 w 10000"/>
                    <a:gd name="connsiteY23" fmla="*/ 3034 h 10000"/>
                    <a:gd name="connsiteX24" fmla="*/ 8599 w 10000"/>
                    <a:gd name="connsiteY24" fmla="*/ 4482 h 10000"/>
                    <a:gd name="connsiteX25" fmla="*/ 8389 w 10000"/>
                    <a:gd name="connsiteY25" fmla="*/ 4800 h 10000"/>
                    <a:gd name="connsiteX26" fmla="*/ 8571 w 10000"/>
                    <a:gd name="connsiteY26" fmla="*/ 5475 h 10000"/>
                    <a:gd name="connsiteX27" fmla="*/ 8018 w 10000"/>
                    <a:gd name="connsiteY27" fmla="*/ 4933 h 10000"/>
                    <a:gd name="connsiteX28" fmla="*/ 8324 w 10000"/>
                    <a:gd name="connsiteY28" fmla="*/ 6062 h 10000"/>
                    <a:gd name="connsiteX29" fmla="*/ 7871 w 10000"/>
                    <a:gd name="connsiteY29" fmla="*/ 5531 h 10000"/>
                    <a:gd name="connsiteX30" fmla="*/ 7996 w 10000"/>
                    <a:gd name="connsiteY30" fmla="*/ 6642 h 10000"/>
                    <a:gd name="connsiteX31" fmla="*/ 7533 w 10000"/>
                    <a:gd name="connsiteY31" fmla="*/ 6381 h 10000"/>
                    <a:gd name="connsiteX32" fmla="*/ 7503 w 10000"/>
                    <a:gd name="connsiteY32" fmla="*/ 5391 h 10000"/>
                    <a:gd name="connsiteX33" fmla="*/ 7079 w 10000"/>
                    <a:gd name="connsiteY33" fmla="*/ 6252 h 10000"/>
                    <a:gd name="connsiteX34" fmla="*/ 7227 w 10000"/>
                    <a:gd name="connsiteY34" fmla="*/ 5129 h 10000"/>
                    <a:gd name="connsiteX35" fmla="*/ 7079 w 10000"/>
                    <a:gd name="connsiteY35" fmla="*/ 3834 h 10000"/>
                    <a:gd name="connsiteX36" fmla="*/ 6833 w 10000"/>
                    <a:gd name="connsiteY36" fmla="*/ 5391 h 10000"/>
                    <a:gd name="connsiteX37" fmla="*/ 6864 w 10000"/>
                    <a:gd name="connsiteY37" fmla="*/ 6190 h 10000"/>
                    <a:gd name="connsiteX38" fmla="*/ 6681 w 10000"/>
                    <a:gd name="connsiteY38" fmla="*/ 5732 h 10000"/>
                    <a:gd name="connsiteX39" fmla="*/ 6681 w 10000"/>
                    <a:gd name="connsiteY39" fmla="*/ 6771 h 10000"/>
                    <a:gd name="connsiteX40" fmla="*/ 6412 w 10000"/>
                    <a:gd name="connsiteY40" fmla="*/ 6062 h 10000"/>
                    <a:gd name="connsiteX41" fmla="*/ 7321 w 10000"/>
                    <a:gd name="connsiteY41" fmla="*/ 1526 h 10000"/>
                    <a:gd name="connsiteX42" fmla="*/ 7714 w 10000"/>
                    <a:gd name="connsiteY42" fmla="*/ 1397 h 10000"/>
                    <a:gd name="connsiteX43" fmla="*/ 7417 w 10000"/>
                    <a:gd name="connsiteY43" fmla="*/ 475 h 10000"/>
                    <a:gd name="connsiteX44" fmla="*/ 7417 w 10000"/>
                    <a:gd name="connsiteY44" fmla="*/ 475 h 10000"/>
                    <a:gd name="connsiteX45" fmla="*/ 7417 w 10000"/>
                    <a:gd name="connsiteY45" fmla="*/ 475 h 10000"/>
                    <a:gd name="connsiteX46" fmla="*/ 7020 w 10000"/>
                    <a:gd name="connsiteY46" fmla="*/ 475 h 10000"/>
                    <a:gd name="connsiteX47" fmla="*/ 7020 w 10000"/>
                    <a:gd name="connsiteY47" fmla="*/ 856 h 10000"/>
                    <a:gd name="connsiteX48" fmla="*/ 7139 w 10000"/>
                    <a:gd name="connsiteY48" fmla="*/ 856 h 10000"/>
                    <a:gd name="connsiteX49" fmla="*/ 5889 w 10000"/>
                    <a:gd name="connsiteY49" fmla="*/ 5391 h 10000"/>
                    <a:gd name="connsiteX50" fmla="*/ 5801 w 10000"/>
                    <a:gd name="connsiteY50" fmla="*/ 4743 h 10000"/>
                    <a:gd name="connsiteX51" fmla="*/ 5650 w 10000"/>
                    <a:gd name="connsiteY51" fmla="*/ 4871 h 10000"/>
                    <a:gd name="connsiteX52" fmla="*/ 5442 w 10000"/>
                    <a:gd name="connsiteY52" fmla="*/ 4213 h 10000"/>
                    <a:gd name="connsiteX53" fmla="*/ 5348 w 10000"/>
                    <a:gd name="connsiteY53" fmla="*/ 5593 h 10000"/>
                    <a:gd name="connsiteX54" fmla="*/ 5168 w 10000"/>
                    <a:gd name="connsiteY54" fmla="*/ 5262 h 10000"/>
                    <a:gd name="connsiteX55" fmla="*/ 5222 w 10000"/>
                    <a:gd name="connsiteY55" fmla="*/ 6381 h 10000"/>
                    <a:gd name="connsiteX56" fmla="*/ 4825 w 10000"/>
                    <a:gd name="connsiteY56" fmla="*/ 5872 h 10000"/>
                    <a:gd name="connsiteX57" fmla="*/ 5034 w 10000"/>
                    <a:gd name="connsiteY57" fmla="*/ 6642 h 10000"/>
                    <a:gd name="connsiteX58" fmla="*/ 4825 w 10000"/>
                    <a:gd name="connsiteY58" fmla="*/ 6771 h 10000"/>
                    <a:gd name="connsiteX59" fmla="*/ 4982 w 10000"/>
                    <a:gd name="connsiteY59" fmla="*/ 7621 h 10000"/>
                    <a:gd name="connsiteX60" fmla="*/ 4645 w 10000"/>
                    <a:gd name="connsiteY60" fmla="*/ 7302 h 10000"/>
                    <a:gd name="connsiteX61" fmla="*/ 4645 w 10000"/>
                    <a:gd name="connsiteY61" fmla="*/ 6313 h 10000"/>
                    <a:gd name="connsiteX62" fmla="*/ 4376 w 10000"/>
                    <a:gd name="connsiteY62" fmla="*/ 6441 h 10000"/>
                    <a:gd name="connsiteX63" fmla="*/ 4376 w 10000"/>
                    <a:gd name="connsiteY63" fmla="*/ 5190 h 10000"/>
                    <a:gd name="connsiteX64" fmla="*/ 4193 w 10000"/>
                    <a:gd name="connsiteY64" fmla="*/ 5391 h 10000"/>
                    <a:gd name="connsiteX65" fmla="*/ 3947 w 10000"/>
                    <a:gd name="connsiteY65" fmla="*/ 4743 h 10000"/>
                    <a:gd name="connsiteX66" fmla="*/ 3639 w 10000"/>
                    <a:gd name="connsiteY66" fmla="*/ 5934 h 10000"/>
                    <a:gd name="connsiteX67" fmla="*/ 3855 w 10000"/>
                    <a:gd name="connsiteY67" fmla="*/ 4022 h 10000"/>
                    <a:gd name="connsiteX68" fmla="*/ 3639 w 10000"/>
                    <a:gd name="connsiteY68" fmla="*/ 4213 h 10000"/>
                    <a:gd name="connsiteX69" fmla="*/ 3821 w 10000"/>
                    <a:gd name="connsiteY69" fmla="*/ 2704 h 10000"/>
                    <a:gd name="connsiteX70" fmla="*/ 3427 w 10000"/>
                    <a:gd name="connsiteY70" fmla="*/ 3491 h 10000"/>
                    <a:gd name="connsiteX71" fmla="*/ 3340 w 10000"/>
                    <a:gd name="connsiteY71" fmla="*/ 2895 h 10000"/>
                    <a:gd name="connsiteX72" fmla="*/ 3186 w 10000"/>
                    <a:gd name="connsiteY72" fmla="*/ 3693 h 10000"/>
                    <a:gd name="connsiteX73" fmla="*/ 3247 w 10000"/>
                    <a:gd name="connsiteY73" fmla="*/ 2046 h 10000"/>
                    <a:gd name="connsiteX74" fmla="*/ 2763 w 10000"/>
                    <a:gd name="connsiteY74" fmla="*/ 2442 h 10000"/>
                    <a:gd name="connsiteX75" fmla="*/ 3487 w 10000"/>
                    <a:gd name="connsiteY75" fmla="*/ 207 h 10000"/>
                    <a:gd name="connsiteX76" fmla="*/ 2663 w 10000"/>
                    <a:gd name="connsiteY76" fmla="*/ 1841 h 10000"/>
                    <a:gd name="connsiteX0" fmla="*/ 2183 w 10000"/>
                    <a:gd name="connsiteY0" fmla="*/ 1655 h 10000"/>
                    <a:gd name="connsiteX1" fmla="*/ 2183 w 10000"/>
                    <a:gd name="connsiteY1" fmla="*/ 2761 h 10000"/>
                    <a:gd name="connsiteX2" fmla="*/ 1818 w 10000"/>
                    <a:gd name="connsiteY2" fmla="*/ 2761 h 10000"/>
                    <a:gd name="connsiteX3" fmla="*/ 2270 w 10000"/>
                    <a:gd name="connsiteY3" fmla="*/ 4352 h 10000"/>
                    <a:gd name="connsiteX4" fmla="*/ 1756 w 10000"/>
                    <a:gd name="connsiteY4" fmla="*/ 3834 h 10000"/>
                    <a:gd name="connsiteX5" fmla="*/ 1545 w 10000"/>
                    <a:gd name="connsiteY5" fmla="*/ 4084 h 10000"/>
                    <a:gd name="connsiteX6" fmla="*/ 1087 w 10000"/>
                    <a:gd name="connsiteY6" fmla="*/ 3436 h 10000"/>
                    <a:gd name="connsiteX7" fmla="*/ 1415 w 10000"/>
                    <a:gd name="connsiteY7" fmla="*/ 5872 h 10000"/>
                    <a:gd name="connsiteX8" fmla="*/ 965 w 10000"/>
                    <a:gd name="connsiteY8" fmla="*/ 5329 h 10000"/>
                    <a:gd name="connsiteX9" fmla="*/ 934 w 10000"/>
                    <a:gd name="connsiteY9" fmla="*/ 6190 h 10000"/>
                    <a:gd name="connsiteX10" fmla="*/ 236 w 10000"/>
                    <a:gd name="connsiteY10" fmla="*/ 5934 h 10000"/>
                    <a:gd name="connsiteX11" fmla="*/ 628 w 10000"/>
                    <a:gd name="connsiteY11" fmla="*/ 7368 h 10000"/>
                    <a:gd name="connsiteX12" fmla="*/ 266 w 10000"/>
                    <a:gd name="connsiteY12" fmla="*/ 7162 h 10000"/>
                    <a:gd name="connsiteX13" fmla="*/ 512 w 10000"/>
                    <a:gd name="connsiteY13" fmla="*/ 8290 h 10000"/>
                    <a:gd name="connsiteX14" fmla="*/ 207 w 10000"/>
                    <a:gd name="connsiteY14" fmla="*/ 8022 h 10000"/>
                    <a:gd name="connsiteX15" fmla="*/ 0 w 10000"/>
                    <a:gd name="connsiteY15" fmla="*/ 10000 h 10000"/>
                    <a:gd name="connsiteX16" fmla="*/ 10000 w 10000"/>
                    <a:gd name="connsiteY16" fmla="*/ 6313 h 10000"/>
                    <a:gd name="connsiteX17" fmla="*/ 9391 w 10000"/>
                    <a:gd name="connsiteY17" fmla="*/ 5391 h 10000"/>
                    <a:gd name="connsiteX18" fmla="*/ 9545 w 10000"/>
                    <a:gd name="connsiteY18" fmla="*/ 6190 h 10000"/>
                    <a:gd name="connsiteX19" fmla="*/ 9239 w 10000"/>
                    <a:gd name="connsiteY19" fmla="*/ 6581 h 10000"/>
                    <a:gd name="connsiteX20" fmla="*/ 9203 w 10000"/>
                    <a:gd name="connsiteY20" fmla="*/ 5475 h 10000"/>
                    <a:gd name="connsiteX21" fmla="*/ 8658 w 10000"/>
                    <a:gd name="connsiteY21" fmla="*/ 6381 h 10000"/>
                    <a:gd name="connsiteX22" fmla="*/ 8870 w 10000"/>
                    <a:gd name="connsiteY22" fmla="*/ 4800 h 10000"/>
                    <a:gd name="connsiteX23" fmla="*/ 8634 w 10000"/>
                    <a:gd name="connsiteY23" fmla="*/ 3034 h 10000"/>
                    <a:gd name="connsiteX24" fmla="*/ 8599 w 10000"/>
                    <a:gd name="connsiteY24" fmla="*/ 4482 h 10000"/>
                    <a:gd name="connsiteX25" fmla="*/ 8389 w 10000"/>
                    <a:gd name="connsiteY25" fmla="*/ 4800 h 10000"/>
                    <a:gd name="connsiteX26" fmla="*/ 8571 w 10000"/>
                    <a:gd name="connsiteY26" fmla="*/ 5475 h 10000"/>
                    <a:gd name="connsiteX27" fmla="*/ 8018 w 10000"/>
                    <a:gd name="connsiteY27" fmla="*/ 4933 h 10000"/>
                    <a:gd name="connsiteX28" fmla="*/ 8324 w 10000"/>
                    <a:gd name="connsiteY28" fmla="*/ 6062 h 10000"/>
                    <a:gd name="connsiteX29" fmla="*/ 7871 w 10000"/>
                    <a:gd name="connsiteY29" fmla="*/ 5531 h 10000"/>
                    <a:gd name="connsiteX30" fmla="*/ 7996 w 10000"/>
                    <a:gd name="connsiteY30" fmla="*/ 6642 h 10000"/>
                    <a:gd name="connsiteX31" fmla="*/ 7533 w 10000"/>
                    <a:gd name="connsiteY31" fmla="*/ 6381 h 10000"/>
                    <a:gd name="connsiteX32" fmla="*/ 7503 w 10000"/>
                    <a:gd name="connsiteY32" fmla="*/ 5391 h 10000"/>
                    <a:gd name="connsiteX33" fmla="*/ 7079 w 10000"/>
                    <a:gd name="connsiteY33" fmla="*/ 6252 h 10000"/>
                    <a:gd name="connsiteX34" fmla="*/ 7227 w 10000"/>
                    <a:gd name="connsiteY34" fmla="*/ 5129 h 10000"/>
                    <a:gd name="connsiteX35" fmla="*/ 7079 w 10000"/>
                    <a:gd name="connsiteY35" fmla="*/ 3834 h 10000"/>
                    <a:gd name="connsiteX36" fmla="*/ 6833 w 10000"/>
                    <a:gd name="connsiteY36" fmla="*/ 5391 h 10000"/>
                    <a:gd name="connsiteX37" fmla="*/ 6864 w 10000"/>
                    <a:gd name="connsiteY37" fmla="*/ 6190 h 10000"/>
                    <a:gd name="connsiteX38" fmla="*/ 6681 w 10000"/>
                    <a:gd name="connsiteY38" fmla="*/ 5732 h 10000"/>
                    <a:gd name="connsiteX39" fmla="*/ 6681 w 10000"/>
                    <a:gd name="connsiteY39" fmla="*/ 6771 h 10000"/>
                    <a:gd name="connsiteX40" fmla="*/ 6412 w 10000"/>
                    <a:gd name="connsiteY40" fmla="*/ 6062 h 10000"/>
                    <a:gd name="connsiteX41" fmla="*/ 7321 w 10000"/>
                    <a:gd name="connsiteY41" fmla="*/ 1526 h 10000"/>
                    <a:gd name="connsiteX42" fmla="*/ 7714 w 10000"/>
                    <a:gd name="connsiteY42" fmla="*/ 1397 h 10000"/>
                    <a:gd name="connsiteX43" fmla="*/ 7417 w 10000"/>
                    <a:gd name="connsiteY43" fmla="*/ 475 h 10000"/>
                    <a:gd name="connsiteX44" fmla="*/ 7417 w 10000"/>
                    <a:gd name="connsiteY44" fmla="*/ 475 h 10000"/>
                    <a:gd name="connsiteX45" fmla="*/ 7417 w 10000"/>
                    <a:gd name="connsiteY45" fmla="*/ 475 h 10000"/>
                    <a:gd name="connsiteX46" fmla="*/ 7020 w 10000"/>
                    <a:gd name="connsiteY46" fmla="*/ 475 h 10000"/>
                    <a:gd name="connsiteX47" fmla="*/ 7020 w 10000"/>
                    <a:gd name="connsiteY47" fmla="*/ 856 h 10000"/>
                    <a:gd name="connsiteX48" fmla="*/ 7139 w 10000"/>
                    <a:gd name="connsiteY48" fmla="*/ 856 h 10000"/>
                    <a:gd name="connsiteX49" fmla="*/ 5889 w 10000"/>
                    <a:gd name="connsiteY49" fmla="*/ 5391 h 10000"/>
                    <a:gd name="connsiteX50" fmla="*/ 5801 w 10000"/>
                    <a:gd name="connsiteY50" fmla="*/ 4743 h 10000"/>
                    <a:gd name="connsiteX51" fmla="*/ 5650 w 10000"/>
                    <a:gd name="connsiteY51" fmla="*/ 4871 h 10000"/>
                    <a:gd name="connsiteX52" fmla="*/ 5442 w 10000"/>
                    <a:gd name="connsiteY52" fmla="*/ 4213 h 10000"/>
                    <a:gd name="connsiteX53" fmla="*/ 5348 w 10000"/>
                    <a:gd name="connsiteY53" fmla="*/ 5593 h 10000"/>
                    <a:gd name="connsiteX54" fmla="*/ 5168 w 10000"/>
                    <a:gd name="connsiteY54" fmla="*/ 5262 h 10000"/>
                    <a:gd name="connsiteX55" fmla="*/ 5222 w 10000"/>
                    <a:gd name="connsiteY55" fmla="*/ 6381 h 10000"/>
                    <a:gd name="connsiteX56" fmla="*/ 4825 w 10000"/>
                    <a:gd name="connsiteY56" fmla="*/ 5872 h 10000"/>
                    <a:gd name="connsiteX57" fmla="*/ 5034 w 10000"/>
                    <a:gd name="connsiteY57" fmla="*/ 6642 h 10000"/>
                    <a:gd name="connsiteX58" fmla="*/ 4825 w 10000"/>
                    <a:gd name="connsiteY58" fmla="*/ 6771 h 10000"/>
                    <a:gd name="connsiteX59" fmla="*/ 4982 w 10000"/>
                    <a:gd name="connsiteY59" fmla="*/ 7621 h 10000"/>
                    <a:gd name="connsiteX60" fmla="*/ 4645 w 10000"/>
                    <a:gd name="connsiteY60" fmla="*/ 7302 h 10000"/>
                    <a:gd name="connsiteX61" fmla="*/ 4645 w 10000"/>
                    <a:gd name="connsiteY61" fmla="*/ 6313 h 10000"/>
                    <a:gd name="connsiteX62" fmla="*/ 4376 w 10000"/>
                    <a:gd name="connsiteY62" fmla="*/ 6441 h 10000"/>
                    <a:gd name="connsiteX63" fmla="*/ 4376 w 10000"/>
                    <a:gd name="connsiteY63" fmla="*/ 5190 h 10000"/>
                    <a:gd name="connsiteX64" fmla="*/ 4193 w 10000"/>
                    <a:gd name="connsiteY64" fmla="*/ 5391 h 10000"/>
                    <a:gd name="connsiteX65" fmla="*/ 3947 w 10000"/>
                    <a:gd name="connsiteY65" fmla="*/ 4743 h 10000"/>
                    <a:gd name="connsiteX66" fmla="*/ 3639 w 10000"/>
                    <a:gd name="connsiteY66" fmla="*/ 5934 h 10000"/>
                    <a:gd name="connsiteX67" fmla="*/ 3855 w 10000"/>
                    <a:gd name="connsiteY67" fmla="*/ 4022 h 10000"/>
                    <a:gd name="connsiteX68" fmla="*/ 3639 w 10000"/>
                    <a:gd name="connsiteY68" fmla="*/ 4213 h 10000"/>
                    <a:gd name="connsiteX69" fmla="*/ 3821 w 10000"/>
                    <a:gd name="connsiteY69" fmla="*/ 2704 h 10000"/>
                    <a:gd name="connsiteX70" fmla="*/ 3427 w 10000"/>
                    <a:gd name="connsiteY70" fmla="*/ 3491 h 10000"/>
                    <a:gd name="connsiteX71" fmla="*/ 3340 w 10000"/>
                    <a:gd name="connsiteY71" fmla="*/ 2895 h 10000"/>
                    <a:gd name="connsiteX72" fmla="*/ 3186 w 10000"/>
                    <a:gd name="connsiteY72" fmla="*/ 3693 h 10000"/>
                    <a:gd name="connsiteX73" fmla="*/ 3247 w 10000"/>
                    <a:gd name="connsiteY73" fmla="*/ 2046 h 10000"/>
                    <a:gd name="connsiteX74" fmla="*/ 2763 w 10000"/>
                    <a:gd name="connsiteY74" fmla="*/ 2442 h 10000"/>
                    <a:gd name="connsiteX75" fmla="*/ 3487 w 10000"/>
                    <a:gd name="connsiteY75" fmla="*/ 207 h 10000"/>
                    <a:gd name="connsiteX76" fmla="*/ 2663 w 10000"/>
                    <a:gd name="connsiteY76" fmla="*/ 1841 h 10000"/>
                    <a:gd name="connsiteX77" fmla="*/ 2183 w 10000"/>
                    <a:gd name="connsiteY77" fmla="*/ 1655 h 10000"/>
                    <a:gd name="connsiteX0" fmla="*/ 2663 w 10000"/>
                    <a:gd name="connsiteY0" fmla="*/ 1841 h 10000"/>
                    <a:gd name="connsiteX1" fmla="*/ 2183 w 10000"/>
                    <a:gd name="connsiteY1" fmla="*/ 2761 h 10000"/>
                    <a:gd name="connsiteX2" fmla="*/ 1818 w 10000"/>
                    <a:gd name="connsiteY2" fmla="*/ 2761 h 10000"/>
                    <a:gd name="connsiteX3" fmla="*/ 2270 w 10000"/>
                    <a:gd name="connsiteY3" fmla="*/ 4352 h 10000"/>
                    <a:gd name="connsiteX4" fmla="*/ 1756 w 10000"/>
                    <a:gd name="connsiteY4" fmla="*/ 3834 h 10000"/>
                    <a:gd name="connsiteX5" fmla="*/ 1545 w 10000"/>
                    <a:gd name="connsiteY5" fmla="*/ 4084 h 10000"/>
                    <a:gd name="connsiteX6" fmla="*/ 1087 w 10000"/>
                    <a:gd name="connsiteY6" fmla="*/ 3436 h 10000"/>
                    <a:gd name="connsiteX7" fmla="*/ 1415 w 10000"/>
                    <a:gd name="connsiteY7" fmla="*/ 5872 h 10000"/>
                    <a:gd name="connsiteX8" fmla="*/ 965 w 10000"/>
                    <a:gd name="connsiteY8" fmla="*/ 5329 h 10000"/>
                    <a:gd name="connsiteX9" fmla="*/ 934 w 10000"/>
                    <a:gd name="connsiteY9" fmla="*/ 6190 h 10000"/>
                    <a:gd name="connsiteX10" fmla="*/ 236 w 10000"/>
                    <a:gd name="connsiteY10" fmla="*/ 5934 h 10000"/>
                    <a:gd name="connsiteX11" fmla="*/ 628 w 10000"/>
                    <a:gd name="connsiteY11" fmla="*/ 7368 h 10000"/>
                    <a:gd name="connsiteX12" fmla="*/ 266 w 10000"/>
                    <a:gd name="connsiteY12" fmla="*/ 7162 h 10000"/>
                    <a:gd name="connsiteX13" fmla="*/ 512 w 10000"/>
                    <a:gd name="connsiteY13" fmla="*/ 8290 h 10000"/>
                    <a:gd name="connsiteX14" fmla="*/ 207 w 10000"/>
                    <a:gd name="connsiteY14" fmla="*/ 8022 h 10000"/>
                    <a:gd name="connsiteX15" fmla="*/ 0 w 10000"/>
                    <a:gd name="connsiteY15" fmla="*/ 10000 h 10000"/>
                    <a:gd name="connsiteX16" fmla="*/ 10000 w 10000"/>
                    <a:gd name="connsiteY16" fmla="*/ 6313 h 10000"/>
                    <a:gd name="connsiteX17" fmla="*/ 9391 w 10000"/>
                    <a:gd name="connsiteY17" fmla="*/ 5391 h 10000"/>
                    <a:gd name="connsiteX18" fmla="*/ 9545 w 10000"/>
                    <a:gd name="connsiteY18" fmla="*/ 6190 h 10000"/>
                    <a:gd name="connsiteX19" fmla="*/ 9239 w 10000"/>
                    <a:gd name="connsiteY19" fmla="*/ 6581 h 10000"/>
                    <a:gd name="connsiteX20" fmla="*/ 9203 w 10000"/>
                    <a:gd name="connsiteY20" fmla="*/ 5475 h 10000"/>
                    <a:gd name="connsiteX21" fmla="*/ 8658 w 10000"/>
                    <a:gd name="connsiteY21" fmla="*/ 6381 h 10000"/>
                    <a:gd name="connsiteX22" fmla="*/ 8870 w 10000"/>
                    <a:gd name="connsiteY22" fmla="*/ 4800 h 10000"/>
                    <a:gd name="connsiteX23" fmla="*/ 8634 w 10000"/>
                    <a:gd name="connsiteY23" fmla="*/ 3034 h 10000"/>
                    <a:gd name="connsiteX24" fmla="*/ 8599 w 10000"/>
                    <a:gd name="connsiteY24" fmla="*/ 4482 h 10000"/>
                    <a:gd name="connsiteX25" fmla="*/ 8389 w 10000"/>
                    <a:gd name="connsiteY25" fmla="*/ 4800 h 10000"/>
                    <a:gd name="connsiteX26" fmla="*/ 8571 w 10000"/>
                    <a:gd name="connsiteY26" fmla="*/ 5475 h 10000"/>
                    <a:gd name="connsiteX27" fmla="*/ 8018 w 10000"/>
                    <a:gd name="connsiteY27" fmla="*/ 4933 h 10000"/>
                    <a:gd name="connsiteX28" fmla="*/ 8324 w 10000"/>
                    <a:gd name="connsiteY28" fmla="*/ 6062 h 10000"/>
                    <a:gd name="connsiteX29" fmla="*/ 7871 w 10000"/>
                    <a:gd name="connsiteY29" fmla="*/ 5531 h 10000"/>
                    <a:gd name="connsiteX30" fmla="*/ 7996 w 10000"/>
                    <a:gd name="connsiteY30" fmla="*/ 6642 h 10000"/>
                    <a:gd name="connsiteX31" fmla="*/ 7533 w 10000"/>
                    <a:gd name="connsiteY31" fmla="*/ 6381 h 10000"/>
                    <a:gd name="connsiteX32" fmla="*/ 7503 w 10000"/>
                    <a:gd name="connsiteY32" fmla="*/ 5391 h 10000"/>
                    <a:gd name="connsiteX33" fmla="*/ 7079 w 10000"/>
                    <a:gd name="connsiteY33" fmla="*/ 6252 h 10000"/>
                    <a:gd name="connsiteX34" fmla="*/ 7227 w 10000"/>
                    <a:gd name="connsiteY34" fmla="*/ 5129 h 10000"/>
                    <a:gd name="connsiteX35" fmla="*/ 7079 w 10000"/>
                    <a:gd name="connsiteY35" fmla="*/ 3834 h 10000"/>
                    <a:gd name="connsiteX36" fmla="*/ 6833 w 10000"/>
                    <a:gd name="connsiteY36" fmla="*/ 5391 h 10000"/>
                    <a:gd name="connsiteX37" fmla="*/ 6864 w 10000"/>
                    <a:gd name="connsiteY37" fmla="*/ 6190 h 10000"/>
                    <a:gd name="connsiteX38" fmla="*/ 6681 w 10000"/>
                    <a:gd name="connsiteY38" fmla="*/ 5732 h 10000"/>
                    <a:gd name="connsiteX39" fmla="*/ 6681 w 10000"/>
                    <a:gd name="connsiteY39" fmla="*/ 6771 h 10000"/>
                    <a:gd name="connsiteX40" fmla="*/ 6412 w 10000"/>
                    <a:gd name="connsiteY40" fmla="*/ 6062 h 10000"/>
                    <a:gd name="connsiteX41" fmla="*/ 7321 w 10000"/>
                    <a:gd name="connsiteY41" fmla="*/ 1526 h 10000"/>
                    <a:gd name="connsiteX42" fmla="*/ 7714 w 10000"/>
                    <a:gd name="connsiteY42" fmla="*/ 1397 h 10000"/>
                    <a:gd name="connsiteX43" fmla="*/ 7417 w 10000"/>
                    <a:gd name="connsiteY43" fmla="*/ 475 h 10000"/>
                    <a:gd name="connsiteX44" fmla="*/ 7417 w 10000"/>
                    <a:gd name="connsiteY44" fmla="*/ 475 h 10000"/>
                    <a:gd name="connsiteX45" fmla="*/ 7417 w 10000"/>
                    <a:gd name="connsiteY45" fmla="*/ 475 h 10000"/>
                    <a:gd name="connsiteX46" fmla="*/ 7020 w 10000"/>
                    <a:gd name="connsiteY46" fmla="*/ 475 h 10000"/>
                    <a:gd name="connsiteX47" fmla="*/ 7020 w 10000"/>
                    <a:gd name="connsiteY47" fmla="*/ 856 h 10000"/>
                    <a:gd name="connsiteX48" fmla="*/ 7139 w 10000"/>
                    <a:gd name="connsiteY48" fmla="*/ 856 h 10000"/>
                    <a:gd name="connsiteX49" fmla="*/ 5889 w 10000"/>
                    <a:gd name="connsiteY49" fmla="*/ 5391 h 10000"/>
                    <a:gd name="connsiteX50" fmla="*/ 5801 w 10000"/>
                    <a:gd name="connsiteY50" fmla="*/ 4743 h 10000"/>
                    <a:gd name="connsiteX51" fmla="*/ 5650 w 10000"/>
                    <a:gd name="connsiteY51" fmla="*/ 4871 h 10000"/>
                    <a:gd name="connsiteX52" fmla="*/ 5442 w 10000"/>
                    <a:gd name="connsiteY52" fmla="*/ 4213 h 10000"/>
                    <a:gd name="connsiteX53" fmla="*/ 5348 w 10000"/>
                    <a:gd name="connsiteY53" fmla="*/ 5593 h 10000"/>
                    <a:gd name="connsiteX54" fmla="*/ 5168 w 10000"/>
                    <a:gd name="connsiteY54" fmla="*/ 5262 h 10000"/>
                    <a:gd name="connsiteX55" fmla="*/ 5222 w 10000"/>
                    <a:gd name="connsiteY55" fmla="*/ 6381 h 10000"/>
                    <a:gd name="connsiteX56" fmla="*/ 4825 w 10000"/>
                    <a:gd name="connsiteY56" fmla="*/ 5872 h 10000"/>
                    <a:gd name="connsiteX57" fmla="*/ 5034 w 10000"/>
                    <a:gd name="connsiteY57" fmla="*/ 6642 h 10000"/>
                    <a:gd name="connsiteX58" fmla="*/ 4825 w 10000"/>
                    <a:gd name="connsiteY58" fmla="*/ 6771 h 10000"/>
                    <a:gd name="connsiteX59" fmla="*/ 4982 w 10000"/>
                    <a:gd name="connsiteY59" fmla="*/ 7621 h 10000"/>
                    <a:gd name="connsiteX60" fmla="*/ 4645 w 10000"/>
                    <a:gd name="connsiteY60" fmla="*/ 7302 h 10000"/>
                    <a:gd name="connsiteX61" fmla="*/ 4645 w 10000"/>
                    <a:gd name="connsiteY61" fmla="*/ 6313 h 10000"/>
                    <a:gd name="connsiteX62" fmla="*/ 4376 w 10000"/>
                    <a:gd name="connsiteY62" fmla="*/ 6441 h 10000"/>
                    <a:gd name="connsiteX63" fmla="*/ 4376 w 10000"/>
                    <a:gd name="connsiteY63" fmla="*/ 5190 h 10000"/>
                    <a:gd name="connsiteX64" fmla="*/ 4193 w 10000"/>
                    <a:gd name="connsiteY64" fmla="*/ 5391 h 10000"/>
                    <a:gd name="connsiteX65" fmla="*/ 3947 w 10000"/>
                    <a:gd name="connsiteY65" fmla="*/ 4743 h 10000"/>
                    <a:gd name="connsiteX66" fmla="*/ 3639 w 10000"/>
                    <a:gd name="connsiteY66" fmla="*/ 5934 h 10000"/>
                    <a:gd name="connsiteX67" fmla="*/ 3855 w 10000"/>
                    <a:gd name="connsiteY67" fmla="*/ 4022 h 10000"/>
                    <a:gd name="connsiteX68" fmla="*/ 3639 w 10000"/>
                    <a:gd name="connsiteY68" fmla="*/ 4213 h 10000"/>
                    <a:gd name="connsiteX69" fmla="*/ 3821 w 10000"/>
                    <a:gd name="connsiteY69" fmla="*/ 2704 h 10000"/>
                    <a:gd name="connsiteX70" fmla="*/ 3427 w 10000"/>
                    <a:gd name="connsiteY70" fmla="*/ 3491 h 10000"/>
                    <a:gd name="connsiteX71" fmla="*/ 3340 w 10000"/>
                    <a:gd name="connsiteY71" fmla="*/ 2895 h 10000"/>
                    <a:gd name="connsiteX72" fmla="*/ 3186 w 10000"/>
                    <a:gd name="connsiteY72" fmla="*/ 3693 h 10000"/>
                    <a:gd name="connsiteX73" fmla="*/ 3247 w 10000"/>
                    <a:gd name="connsiteY73" fmla="*/ 2046 h 10000"/>
                    <a:gd name="connsiteX74" fmla="*/ 2763 w 10000"/>
                    <a:gd name="connsiteY74" fmla="*/ 2442 h 10000"/>
                    <a:gd name="connsiteX75" fmla="*/ 3487 w 10000"/>
                    <a:gd name="connsiteY75" fmla="*/ 207 h 10000"/>
                    <a:gd name="connsiteX76" fmla="*/ 2663 w 10000"/>
                    <a:gd name="connsiteY76" fmla="*/ 1841 h 10000"/>
                    <a:gd name="connsiteX0" fmla="*/ 2663 w 10000"/>
                    <a:gd name="connsiteY0" fmla="*/ 1841 h 10000"/>
                    <a:gd name="connsiteX1" fmla="*/ 1818 w 10000"/>
                    <a:gd name="connsiteY1" fmla="*/ 2761 h 10000"/>
                    <a:gd name="connsiteX2" fmla="*/ 2270 w 10000"/>
                    <a:gd name="connsiteY2" fmla="*/ 4352 h 10000"/>
                    <a:gd name="connsiteX3" fmla="*/ 1756 w 10000"/>
                    <a:gd name="connsiteY3" fmla="*/ 3834 h 10000"/>
                    <a:gd name="connsiteX4" fmla="*/ 1545 w 10000"/>
                    <a:gd name="connsiteY4" fmla="*/ 4084 h 10000"/>
                    <a:gd name="connsiteX5" fmla="*/ 1087 w 10000"/>
                    <a:gd name="connsiteY5" fmla="*/ 3436 h 10000"/>
                    <a:gd name="connsiteX6" fmla="*/ 1415 w 10000"/>
                    <a:gd name="connsiteY6" fmla="*/ 5872 h 10000"/>
                    <a:gd name="connsiteX7" fmla="*/ 965 w 10000"/>
                    <a:gd name="connsiteY7" fmla="*/ 5329 h 10000"/>
                    <a:gd name="connsiteX8" fmla="*/ 934 w 10000"/>
                    <a:gd name="connsiteY8" fmla="*/ 6190 h 10000"/>
                    <a:gd name="connsiteX9" fmla="*/ 236 w 10000"/>
                    <a:gd name="connsiteY9" fmla="*/ 5934 h 10000"/>
                    <a:gd name="connsiteX10" fmla="*/ 628 w 10000"/>
                    <a:gd name="connsiteY10" fmla="*/ 7368 h 10000"/>
                    <a:gd name="connsiteX11" fmla="*/ 266 w 10000"/>
                    <a:gd name="connsiteY11" fmla="*/ 7162 h 10000"/>
                    <a:gd name="connsiteX12" fmla="*/ 512 w 10000"/>
                    <a:gd name="connsiteY12" fmla="*/ 8290 h 10000"/>
                    <a:gd name="connsiteX13" fmla="*/ 207 w 10000"/>
                    <a:gd name="connsiteY13" fmla="*/ 8022 h 10000"/>
                    <a:gd name="connsiteX14" fmla="*/ 0 w 10000"/>
                    <a:gd name="connsiteY14" fmla="*/ 10000 h 10000"/>
                    <a:gd name="connsiteX15" fmla="*/ 10000 w 10000"/>
                    <a:gd name="connsiteY15" fmla="*/ 6313 h 10000"/>
                    <a:gd name="connsiteX16" fmla="*/ 9391 w 10000"/>
                    <a:gd name="connsiteY16" fmla="*/ 5391 h 10000"/>
                    <a:gd name="connsiteX17" fmla="*/ 9545 w 10000"/>
                    <a:gd name="connsiteY17" fmla="*/ 6190 h 10000"/>
                    <a:gd name="connsiteX18" fmla="*/ 9239 w 10000"/>
                    <a:gd name="connsiteY18" fmla="*/ 6581 h 10000"/>
                    <a:gd name="connsiteX19" fmla="*/ 9203 w 10000"/>
                    <a:gd name="connsiteY19" fmla="*/ 5475 h 10000"/>
                    <a:gd name="connsiteX20" fmla="*/ 8658 w 10000"/>
                    <a:gd name="connsiteY20" fmla="*/ 6381 h 10000"/>
                    <a:gd name="connsiteX21" fmla="*/ 8870 w 10000"/>
                    <a:gd name="connsiteY21" fmla="*/ 4800 h 10000"/>
                    <a:gd name="connsiteX22" fmla="*/ 8634 w 10000"/>
                    <a:gd name="connsiteY22" fmla="*/ 3034 h 10000"/>
                    <a:gd name="connsiteX23" fmla="*/ 8599 w 10000"/>
                    <a:gd name="connsiteY23" fmla="*/ 4482 h 10000"/>
                    <a:gd name="connsiteX24" fmla="*/ 8389 w 10000"/>
                    <a:gd name="connsiteY24" fmla="*/ 4800 h 10000"/>
                    <a:gd name="connsiteX25" fmla="*/ 8571 w 10000"/>
                    <a:gd name="connsiteY25" fmla="*/ 5475 h 10000"/>
                    <a:gd name="connsiteX26" fmla="*/ 8018 w 10000"/>
                    <a:gd name="connsiteY26" fmla="*/ 4933 h 10000"/>
                    <a:gd name="connsiteX27" fmla="*/ 8324 w 10000"/>
                    <a:gd name="connsiteY27" fmla="*/ 6062 h 10000"/>
                    <a:gd name="connsiteX28" fmla="*/ 7871 w 10000"/>
                    <a:gd name="connsiteY28" fmla="*/ 5531 h 10000"/>
                    <a:gd name="connsiteX29" fmla="*/ 7996 w 10000"/>
                    <a:gd name="connsiteY29" fmla="*/ 6642 h 10000"/>
                    <a:gd name="connsiteX30" fmla="*/ 7533 w 10000"/>
                    <a:gd name="connsiteY30" fmla="*/ 6381 h 10000"/>
                    <a:gd name="connsiteX31" fmla="*/ 7503 w 10000"/>
                    <a:gd name="connsiteY31" fmla="*/ 5391 h 10000"/>
                    <a:gd name="connsiteX32" fmla="*/ 7079 w 10000"/>
                    <a:gd name="connsiteY32" fmla="*/ 6252 h 10000"/>
                    <a:gd name="connsiteX33" fmla="*/ 7227 w 10000"/>
                    <a:gd name="connsiteY33" fmla="*/ 5129 h 10000"/>
                    <a:gd name="connsiteX34" fmla="*/ 7079 w 10000"/>
                    <a:gd name="connsiteY34" fmla="*/ 3834 h 10000"/>
                    <a:gd name="connsiteX35" fmla="*/ 6833 w 10000"/>
                    <a:gd name="connsiteY35" fmla="*/ 5391 h 10000"/>
                    <a:gd name="connsiteX36" fmla="*/ 6864 w 10000"/>
                    <a:gd name="connsiteY36" fmla="*/ 6190 h 10000"/>
                    <a:gd name="connsiteX37" fmla="*/ 6681 w 10000"/>
                    <a:gd name="connsiteY37" fmla="*/ 5732 h 10000"/>
                    <a:gd name="connsiteX38" fmla="*/ 6681 w 10000"/>
                    <a:gd name="connsiteY38" fmla="*/ 6771 h 10000"/>
                    <a:gd name="connsiteX39" fmla="*/ 6412 w 10000"/>
                    <a:gd name="connsiteY39" fmla="*/ 6062 h 10000"/>
                    <a:gd name="connsiteX40" fmla="*/ 7321 w 10000"/>
                    <a:gd name="connsiteY40" fmla="*/ 1526 h 10000"/>
                    <a:gd name="connsiteX41" fmla="*/ 7714 w 10000"/>
                    <a:gd name="connsiteY41" fmla="*/ 1397 h 10000"/>
                    <a:gd name="connsiteX42" fmla="*/ 7417 w 10000"/>
                    <a:gd name="connsiteY42" fmla="*/ 475 h 10000"/>
                    <a:gd name="connsiteX43" fmla="*/ 7417 w 10000"/>
                    <a:gd name="connsiteY43" fmla="*/ 475 h 10000"/>
                    <a:gd name="connsiteX44" fmla="*/ 7417 w 10000"/>
                    <a:gd name="connsiteY44" fmla="*/ 475 h 10000"/>
                    <a:gd name="connsiteX45" fmla="*/ 7020 w 10000"/>
                    <a:gd name="connsiteY45" fmla="*/ 475 h 10000"/>
                    <a:gd name="connsiteX46" fmla="*/ 7020 w 10000"/>
                    <a:gd name="connsiteY46" fmla="*/ 856 h 10000"/>
                    <a:gd name="connsiteX47" fmla="*/ 7139 w 10000"/>
                    <a:gd name="connsiteY47" fmla="*/ 856 h 10000"/>
                    <a:gd name="connsiteX48" fmla="*/ 5889 w 10000"/>
                    <a:gd name="connsiteY48" fmla="*/ 5391 h 10000"/>
                    <a:gd name="connsiteX49" fmla="*/ 5801 w 10000"/>
                    <a:gd name="connsiteY49" fmla="*/ 4743 h 10000"/>
                    <a:gd name="connsiteX50" fmla="*/ 5650 w 10000"/>
                    <a:gd name="connsiteY50" fmla="*/ 4871 h 10000"/>
                    <a:gd name="connsiteX51" fmla="*/ 5442 w 10000"/>
                    <a:gd name="connsiteY51" fmla="*/ 4213 h 10000"/>
                    <a:gd name="connsiteX52" fmla="*/ 5348 w 10000"/>
                    <a:gd name="connsiteY52" fmla="*/ 5593 h 10000"/>
                    <a:gd name="connsiteX53" fmla="*/ 5168 w 10000"/>
                    <a:gd name="connsiteY53" fmla="*/ 5262 h 10000"/>
                    <a:gd name="connsiteX54" fmla="*/ 5222 w 10000"/>
                    <a:gd name="connsiteY54" fmla="*/ 6381 h 10000"/>
                    <a:gd name="connsiteX55" fmla="*/ 4825 w 10000"/>
                    <a:gd name="connsiteY55" fmla="*/ 5872 h 10000"/>
                    <a:gd name="connsiteX56" fmla="*/ 5034 w 10000"/>
                    <a:gd name="connsiteY56" fmla="*/ 6642 h 10000"/>
                    <a:gd name="connsiteX57" fmla="*/ 4825 w 10000"/>
                    <a:gd name="connsiteY57" fmla="*/ 6771 h 10000"/>
                    <a:gd name="connsiteX58" fmla="*/ 4982 w 10000"/>
                    <a:gd name="connsiteY58" fmla="*/ 7621 h 10000"/>
                    <a:gd name="connsiteX59" fmla="*/ 4645 w 10000"/>
                    <a:gd name="connsiteY59" fmla="*/ 7302 h 10000"/>
                    <a:gd name="connsiteX60" fmla="*/ 4645 w 10000"/>
                    <a:gd name="connsiteY60" fmla="*/ 6313 h 10000"/>
                    <a:gd name="connsiteX61" fmla="*/ 4376 w 10000"/>
                    <a:gd name="connsiteY61" fmla="*/ 6441 h 10000"/>
                    <a:gd name="connsiteX62" fmla="*/ 4376 w 10000"/>
                    <a:gd name="connsiteY62" fmla="*/ 5190 h 10000"/>
                    <a:gd name="connsiteX63" fmla="*/ 4193 w 10000"/>
                    <a:gd name="connsiteY63" fmla="*/ 5391 h 10000"/>
                    <a:gd name="connsiteX64" fmla="*/ 3947 w 10000"/>
                    <a:gd name="connsiteY64" fmla="*/ 4743 h 10000"/>
                    <a:gd name="connsiteX65" fmla="*/ 3639 w 10000"/>
                    <a:gd name="connsiteY65" fmla="*/ 5934 h 10000"/>
                    <a:gd name="connsiteX66" fmla="*/ 3855 w 10000"/>
                    <a:gd name="connsiteY66" fmla="*/ 4022 h 10000"/>
                    <a:gd name="connsiteX67" fmla="*/ 3639 w 10000"/>
                    <a:gd name="connsiteY67" fmla="*/ 4213 h 10000"/>
                    <a:gd name="connsiteX68" fmla="*/ 3821 w 10000"/>
                    <a:gd name="connsiteY68" fmla="*/ 2704 h 10000"/>
                    <a:gd name="connsiteX69" fmla="*/ 3427 w 10000"/>
                    <a:gd name="connsiteY69" fmla="*/ 3491 h 10000"/>
                    <a:gd name="connsiteX70" fmla="*/ 3340 w 10000"/>
                    <a:gd name="connsiteY70" fmla="*/ 2895 h 10000"/>
                    <a:gd name="connsiteX71" fmla="*/ 3186 w 10000"/>
                    <a:gd name="connsiteY71" fmla="*/ 3693 h 10000"/>
                    <a:gd name="connsiteX72" fmla="*/ 3247 w 10000"/>
                    <a:gd name="connsiteY72" fmla="*/ 2046 h 10000"/>
                    <a:gd name="connsiteX73" fmla="*/ 2763 w 10000"/>
                    <a:gd name="connsiteY73" fmla="*/ 2442 h 10000"/>
                    <a:gd name="connsiteX74" fmla="*/ 3487 w 10000"/>
                    <a:gd name="connsiteY74" fmla="*/ 207 h 10000"/>
                    <a:gd name="connsiteX75" fmla="*/ 2663 w 10000"/>
                    <a:gd name="connsiteY75" fmla="*/ 1841 h 10000"/>
                    <a:gd name="connsiteX0" fmla="*/ 2663 w 10000"/>
                    <a:gd name="connsiteY0" fmla="*/ 1841 h 10000"/>
                    <a:gd name="connsiteX1" fmla="*/ 2270 w 10000"/>
                    <a:gd name="connsiteY1" fmla="*/ 4352 h 10000"/>
                    <a:gd name="connsiteX2" fmla="*/ 1756 w 10000"/>
                    <a:gd name="connsiteY2" fmla="*/ 3834 h 10000"/>
                    <a:gd name="connsiteX3" fmla="*/ 1545 w 10000"/>
                    <a:gd name="connsiteY3" fmla="*/ 4084 h 10000"/>
                    <a:gd name="connsiteX4" fmla="*/ 1087 w 10000"/>
                    <a:gd name="connsiteY4" fmla="*/ 3436 h 10000"/>
                    <a:gd name="connsiteX5" fmla="*/ 1415 w 10000"/>
                    <a:gd name="connsiteY5" fmla="*/ 5872 h 10000"/>
                    <a:gd name="connsiteX6" fmla="*/ 965 w 10000"/>
                    <a:gd name="connsiteY6" fmla="*/ 5329 h 10000"/>
                    <a:gd name="connsiteX7" fmla="*/ 934 w 10000"/>
                    <a:gd name="connsiteY7" fmla="*/ 6190 h 10000"/>
                    <a:gd name="connsiteX8" fmla="*/ 236 w 10000"/>
                    <a:gd name="connsiteY8" fmla="*/ 5934 h 10000"/>
                    <a:gd name="connsiteX9" fmla="*/ 628 w 10000"/>
                    <a:gd name="connsiteY9" fmla="*/ 7368 h 10000"/>
                    <a:gd name="connsiteX10" fmla="*/ 266 w 10000"/>
                    <a:gd name="connsiteY10" fmla="*/ 7162 h 10000"/>
                    <a:gd name="connsiteX11" fmla="*/ 512 w 10000"/>
                    <a:gd name="connsiteY11" fmla="*/ 8290 h 10000"/>
                    <a:gd name="connsiteX12" fmla="*/ 207 w 10000"/>
                    <a:gd name="connsiteY12" fmla="*/ 8022 h 10000"/>
                    <a:gd name="connsiteX13" fmla="*/ 0 w 10000"/>
                    <a:gd name="connsiteY13" fmla="*/ 10000 h 10000"/>
                    <a:gd name="connsiteX14" fmla="*/ 10000 w 10000"/>
                    <a:gd name="connsiteY14" fmla="*/ 6313 h 10000"/>
                    <a:gd name="connsiteX15" fmla="*/ 9391 w 10000"/>
                    <a:gd name="connsiteY15" fmla="*/ 5391 h 10000"/>
                    <a:gd name="connsiteX16" fmla="*/ 9545 w 10000"/>
                    <a:gd name="connsiteY16" fmla="*/ 6190 h 10000"/>
                    <a:gd name="connsiteX17" fmla="*/ 9239 w 10000"/>
                    <a:gd name="connsiteY17" fmla="*/ 6581 h 10000"/>
                    <a:gd name="connsiteX18" fmla="*/ 9203 w 10000"/>
                    <a:gd name="connsiteY18" fmla="*/ 5475 h 10000"/>
                    <a:gd name="connsiteX19" fmla="*/ 8658 w 10000"/>
                    <a:gd name="connsiteY19" fmla="*/ 6381 h 10000"/>
                    <a:gd name="connsiteX20" fmla="*/ 8870 w 10000"/>
                    <a:gd name="connsiteY20" fmla="*/ 4800 h 10000"/>
                    <a:gd name="connsiteX21" fmla="*/ 8634 w 10000"/>
                    <a:gd name="connsiteY21" fmla="*/ 3034 h 10000"/>
                    <a:gd name="connsiteX22" fmla="*/ 8599 w 10000"/>
                    <a:gd name="connsiteY22" fmla="*/ 4482 h 10000"/>
                    <a:gd name="connsiteX23" fmla="*/ 8389 w 10000"/>
                    <a:gd name="connsiteY23" fmla="*/ 4800 h 10000"/>
                    <a:gd name="connsiteX24" fmla="*/ 8571 w 10000"/>
                    <a:gd name="connsiteY24" fmla="*/ 5475 h 10000"/>
                    <a:gd name="connsiteX25" fmla="*/ 8018 w 10000"/>
                    <a:gd name="connsiteY25" fmla="*/ 4933 h 10000"/>
                    <a:gd name="connsiteX26" fmla="*/ 8324 w 10000"/>
                    <a:gd name="connsiteY26" fmla="*/ 6062 h 10000"/>
                    <a:gd name="connsiteX27" fmla="*/ 7871 w 10000"/>
                    <a:gd name="connsiteY27" fmla="*/ 5531 h 10000"/>
                    <a:gd name="connsiteX28" fmla="*/ 7996 w 10000"/>
                    <a:gd name="connsiteY28" fmla="*/ 6642 h 10000"/>
                    <a:gd name="connsiteX29" fmla="*/ 7533 w 10000"/>
                    <a:gd name="connsiteY29" fmla="*/ 6381 h 10000"/>
                    <a:gd name="connsiteX30" fmla="*/ 7503 w 10000"/>
                    <a:gd name="connsiteY30" fmla="*/ 5391 h 10000"/>
                    <a:gd name="connsiteX31" fmla="*/ 7079 w 10000"/>
                    <a:gd name="connsiteY31" fmla="*/ 6252 h 10000"/>
                    <a:gd name="connsiteX32" fmla="*/ 7227 w 10000"/>
                    <a:gd name="connsiteY32" fmla="*/ 5129 h 10000"/>
                    <a:gd name="connsiteX33" fmla="*/ 7079 w 10000"/>
                    <a:gd name="connsiteY33" fmla="*/ 3834 h 10000"/>
                    <a:gd name="connsiteX34" fmla="*/ 6833 w 10000"/>
                    <a:gd name="connsiteY34" fmla="*/ 5391 h 10000"/>
                    <a:gd name="connsiteX35" fmla="*/ 6864 w 10000"/>
                    <a:gd name="connsiteY35" fmla="*/ 6190 h 10000"/>
                    <a:gd name="connsiteX36" fmla="*/ 6681 w 10000"/>
                    <a:gd name="connsiteY36" fmla="*/ 5732 h 10000"/>
                    <a:gd name="connsiteX37" fmla="*/ 6681 w 10000"/>
                    <a:gd name="connsiteY37" fmla="*/ 6771 h 10000"/>
                    <a:gd name="connsiteX38" fmla="*/ 6412 w 10000"/>
                    <a:gd name="connsiteY38" fmla="*/ 6062 h 10000"/>
                    <a:gd name="connsiteX39" fmla="*/ 7321 w 10000"/>
                    <a:gd name="connsiteY39" fmla="*/ 1526 h 10000"/>
                    <a:gd name="connsiteX40" fmla="*/ 7714 w 10000"/>
                    <a:gd name="connsiteY40" fmla="*/ 1397 h 10000"/>
                    <a:gd name="connsiteX41" fmla="*/ 7417 w 10000"/>
                    <a:gd name="connsiteY41" fmla="*/ 475 h 10000"/>
                    <a:gd name="connsiteX42" fmla="*/ 7417 w 10000"/>
                    <a:gd name="connsiteY42" fmla="*/ 475 h 10000"/>
                    <a:gd name="connsiteX43" fmla="*/ 7417 w 10000"/>
                    <a:gd name="connsiteY43" fmla="*/ 475 h 10000"/>
                    <a:gd name="connsiteX44" fmla="*/ 7020 w 10000"/>
                    <a:gd name="connsiteY44" fmla="*/ 475 h 10000"/>
                    <a:gd name="connsiteX45" fmla="*/ 7020 w 10000"/>
                    <a:gd name="connsiteY45" fmla="*/ 856 h 10000"/>
                    <a:gd name="connsiteX46" fmla="*/ 7139 w 10000"/>
                    <a:gd name="connsiteY46" fmla="*/ 856 h 10000"/>
                    <a:gd name="connsiteX47" fmla="*/ 5889 w 10000"/>
                    <a:gd name="connsiteY47" fmla="*/ 5391 h 10000"/>
                    <a:gd name="connsiteX48" fmla="*/ 5801 w 10000"/>
                    <a:gd name="connsiteY48" fmla="*/ 4743 h 10000"/>
                    <a:gd name="connsiteX49" fmla="*/ 5650 w 10000"/>
                    <a:gd name="connsiteY49" fmla="*/ 4871 h 10000"/>
                    <a:gd name="connsiteX50" fmla="*/ 5442 w 10000"/>
                    <a:gd name="connsiteY50" fmla="*/ 4213 h 10000"/>
                    <a:gd name="connsiteX51" fmla="*/ 5348 w 10000"/>
                    <a:gd name="connsiteY51" fmla="*/ 5593 h 10000"/>
                    <a:gd name="connsiteX52" fmla="*/ 5168 w 10000"/>
                    <a:gd name="connsiteY52" fmla="*/ 5262 h 10000"/>
                    <a:gd name="connsiteX53" fmla="*/ 5222 w 10000"/>
                    <a:gd name="connsiteY53" fmla="*/ 6381 h 10000"/>
                    <a:gd name="connsiteX54" fmla="*/ 4825 w 10000"/>
                    <a:gd name="connsiteY54" fmla="*/ 5872 h 10000"/>
                    <a:gd name="connsiteX55" fmla="*/ 5034 w 10000"/>
                    <a:gd name="connsiteY55" fmla="*/ 6642 h 10000"/>
                    <a:gd name="connsiteX56" fmla="*/ 4825 w 10000"/>
                    <a:gd name="connsiteY56" fmla="*/ 6771 h 10000"/>
                    <a:gd name="connsiteX57" fmla="*/ 4982 w 10000"/>
                    <a:gd name="connsiteY57" fmla="*/ 7621 h 10000"/>
                    <a:gd name="connsiteX58" fmla="*/ 4645 w 10000"/>
                    <a:gd name="connsiteY58" fmla="*/ 7302 h 10000"/>
                    <a:gd name="connsiteX59" fmla="*/ 4645 w 10000"/>
                    <a:gd name="connsiteY59" fmla="*/ 6313 h 10000"/>
                    <a:gd name="connsiteX60" fmla="*/ 4376 w 10000"/>
                    <a:gd name="connsiteY60" fmla="*/ 6441 h 10000"/>
                    <a:gd name="connsiteX61" fmla="*/ 4376 w 10000"/>
                    <a:gd name="connsiteY61" fmla="*/ 5190 h 10000"/>
                    <a:gd name="connsiteX62" fmla="*/ 4193 w 10000"/>
                    <a:gd name="connsiteY62" fmla="*/ 5391 h 10000"/>
                    <a:gd name="connsiteX63" fmla="*/ 3947 w 10000"/>
                    <a:gd name="connsiteY63" fmla="*/ 4743 h 10000"/>
                    <a:gd name="connsiteX64" fmla="*/ 3639 w 10000"/>
                    <a:gd name="connsiteY64" fmla="*/ 5934 h 10000"/>
                    <a:gd name="connsiteX65" fmla="*/ 3855 w 10000"/>
                    <a:gd name="connsiteY65" fmla="*/ 4022 h 10000"/>
                    <a:gd name="connsiteX66" fmla="*/ 3639 w 10000"/>
                    <a:gd name="connsiteY66" fmla="*/ 4213 h 10000"/>
                    <a:gd name="connsiteX67" fmla="*/ 3821 w 10000"/>
                    <a:gd name="connsiteY67" fmla="*/ 2704 h 10000"/>
                    <a:gd name="connsiteX68" fmla="*/ 3427 w 10000"/>
                    <a:gd name="connsiteY68" fmla="*/ 3491 h 10000"/>
                    <a:gd name="connsiteX69" fmla="*/ 3340 w 10000"/>
                    <a:gd name="connsiteY69" fmla="*/ 2895 h 10000"/>
                    <a:gd name="connsiteX70" fmla="*/ 3186 w 10000"/>
                    <a:gd name="connsiteY70" fmla="*/ 3693 h 10000"/>
                    <a:gd name="connsiteX71" fmla="*/ 3247 w 10000"/>
                    <a:gd name="connsiteY71" fmla="*/ 2046 h 10000"/>
                    <a:gd name="connsiteX72" fmla="*/ 2763 w 10000"/>
                    <a:gd name="connsiteY72" fmla="*/ 2442 h 10000"/>
                    <a:gd name="connsiteX73" fmla="*/ 3487 w 10000"/>
                    <a:gd name="connsiteY73" fmla="*/ 207 h 10000"/>
                    <a:gd name="connsiteX74" fmla="*/ 2663 w 10000"/>
                    <a:gd name="connsiteY74" fmla="*/ 1841 h 10000"/>
                    <a:gd name="connsiteX0" fmla="*/ 2663 w 10000"/>
                    <a:gd name="connsiteY0" fmla="*/ 1841 h 10000"/>
                    <a:gd name="connsiteX1" fmla="*/ 1756 w 10000"/>
                    <a:gd name="connsiteY1" fmla="*/ 3834 h 10000"/>
                    <a:gd name="connsiteX2" fmla="*/ 1545 w 10000"/>
                    <a:gd name="connsiteY2" fmla="*/ 4084 h 10000"/>
                    <a:gd name="connsiteX3" fmla="*/ 1087 w 10000"/>
                    <a:gd name="connsiteY3" fmla="*/ 3436 h 10000"/>
                    <a:gd name="connsiteX4" fmla="*/ 1415 w 10000"/>
                    <a:gd name="connsiteY4" fmla="*/ 5872 h 10000"/>
                    <a:gd name="connsiteX5" fmla="*/ 965 w 10000"/>
                    <a:gd name="connsiteY5" fmla="*/ 5329 h 10000"/>
                    <a:gd name="connsiteX6" fmla="*/ 934 w 10000"/>
                    <a:gd name="connsiteY6" fmla="*/ 6190 h 10000"/>
                    <a:gd name="connsiteX7" fmla="*/ 236 w 10000"/>
                    <a:gd name="connsiteY7" fmla="*/ 5934 h 10000"/>
                    <a:gd name="connsiteX8" fmla="*/ 628 w 10000"/>
                    <a:gd name="connsiteY8" fmla="*/ 7368 h 10000"/>
                    <a:gd name="connsiteX9" fmla="*/ 266 w 10000"/>
                    <a:gd name="connsiteY9" fmla="*/ 7162 h 10000"/>
                    <a:gd name="connsiteX10" fmla="*/ 512 w 10000"/>
                    <a:gd name="connsiteY10" fmla="*/ 8290 h 10000"/>
                    <a:gd name="connsiteX11" fmla="*/ 207 w 10000"/>
                    <a:gd name="connsiteY11" fmla="*/ 8022 h 10000"/>
                    <a:gd name="connsiteX12" fmla="*/ 0 w 10000"/>
                    <a:gd name="connsiteY12" fmla="*/ 10000 h 10000"/>
                    <a:gd name="connsiteX13" fmla="*/ 10000 w 10000"/>
                    <a:gd name="connsiteY13" fmla="*/ 6313 h 10000"/>
                    <a:gd name="connsiteX14" fmla="*/ 9391 w 10000"/>
                    <a:gd name="connsiteY14" fmla="*/ 5391 h 10000"/>
                    <a:gd name="connsiteX15" fmla="*/ 9545 w 10000"/>
                    <a:gd name="connsiteY15" fmla="*/ 6190 h 10000"/>
                    <a:gd name="connsiteX16" fmla="*/ 9239 w 10000"/>
                    <a:gd name="connsiteY16" fmla="*/ 6581 h 10000"/>
                    <a:gd name="connsiteX17" fmla="*/ 9203 w 10000"/>
                    <a:gd name="connsiteY17" fmla="*/ 5475 h 10000"/>
                    <a:gd name="connsiteX18" fmla="*/ 8658 w 10000"/>
                    <a:gd name="connsiteY18" fmla="*/ 6381 h 10000"/>
                    <a:gd name="connsiteX19" fmla="*/ 8870 w 10000"/>
                    <a:gd name="connsiteY19" fmla="*/ 4800 h 10000"/>
                    <a:gd name="connsiteX20" fmla="*/ 8634 w 10000"/>
                    <a:gd name="connsiteY20" fmla="*/ 3034 h 10000"/>
                    <a:gd name="connsiteX21" fmla="*/ 8599 w 10000"/>
                    <a:gd name="connsiteY21" fmla="*/ 4482 h 10000"/>
                    <a:gd name="connsiteX22" fmla="*/ 8389 w 10000"/>
                    <a:gd name="connsiteY22" fmla="*/ 4800 h 10000"/>
                    <a:gd name="connsiteX23" fmla="*/ 8571 w 10000"/>
                    <a:gd name="connsiteY23" fmla="*/ 5475 h 10000"/>
                    <a:gd name="connsiteX24" fmla="*/ 8018 w 10000"/>
                    <a:gd name="connsiteY24" fmla="*/ 4933 h 10000"/>
                    <a:gd name="connsiteX25" fmla="*/ 8324 w 10000"/>
                    <a:gd name="connsiteY25" fmla="*/ 6062 h 10000"/>
                    <a:gd name="connsiteX26" fmla="*/ 7871 w 10000"/>
                    <a:gd name="connsiteY26" fmla="*/ 5531 h 10000"/>
                    <a:gd name="connsiteX27" fmla="*/ 7996 w 10000"/>
                    <a:gd name="connsiteY27" fmla="*/ 6642 h 10000"/>
                    <a:gd name="connsiteX28" fmla="*/ 7533 w 10000"/>
                    <a:gd name="connsiteY28" fmla="*/ 6381 h 10000"/>
                    <a:gd name="connsiteX29" fmla="*/ 7503 w 10000"/>
                    <a:gd name="connsiteY29" fmla="*/ 5391 h 10000"/>
                    <a:gd name="connsiteX30" fmla="*/ 7079 w 10000"/>
                    <a:gd name="connsiteY30" fmla="*/ 6252 h 10000"/>
                    <a:gd name="connsiteX31" fmla="*/ 7227 w 10000"/>
                    <a:gd name="connsiteY31" fmla="*/ 5129 h 10000"/>
                    <a:gd name="connsiteX32" fmla="*/ 7079 w 10000"/>
                    <a:gd name="connsiteY32" fmla="*/ 3834 h 10000"/>
                    <a:gd name="connsiteX33" fmla="*/ 6833 w 10000"/>
                    <a:gd name="connsiteY33" fmla="*/ 5391 h 10000"/>
                    <a:gd name="connsiteX34" fmla="*/ 6864 w 10000"/>
                    <a:gd name="connsiteY34" fmla="*/ 6190 h 10000"/>
                    <a:gd name="connsiteX35" fmla="*/ 6681 w 10000"/>
                    <a:gd name="connsiteY35" fmla="*/ 5732 h 10000"/>
                    <a:gd name="connsiteX36" fmla="*/ 6681 w 10000"/>
                    <a:gd name="connsiteY36" fmla="*/ 6771 h 10000"/>
                    <a:gd name="connsiteX37" fmla="*/ 6412 w 10000"/>
                    <a:gd name="connsiteY37" fmla="*/ 6062 h 10000"/>
                    <a:gd name="connsiteX38" fmla="*/ 7321 w 10000"/>
                    <a:gd name="connsiteY38" fmla="*/ 1526 h 10000"/>
                    <a:gd name="connsiteX39" fmla="*/ 7714 w 10000"/>
                    <a:gd name="connsiteY39" fmla="*/ 1397 h 10000"/>
                    <a:gd name="connsiteX40" fmla="*/ 7417 w 10000"/>
                    <a:gd name="connsiteY40" fmla="*/ 475 h 10000"/>
                    <a:gd name="connsiteX41" fmla="*/ 7417 w 10000"/>
                    <a:gd name="connsiteY41" fmla="*/ 475 h 10000"/>
                    <a:gd name="connsiteX42" fmla="*/ 7417 w 10000"/>
                    <a:gd name="connsiteY42" fmla="*/ 475 h 10000"/>
                    <a:gd name="connsiteX43" fmla="*/ 7020 w 10000"/>
                    <a:gd name="connsiteY43" fmla="*/ 475 h 10000"/>
                    <a:gd name="connsiteX44" fmla="*/ 7020 w 10000"/>
                    <a:gd name="connsiteY44" fmla="*/ 856 h 10000"/>
                    <a:gd name="connsiteX45" fmla="*/ 7139 w 10000"/>
                    <a:gd name="connsiteY45" fmla="*/ 856 h 10000"/>
                    <a:gd name="connsiteX46" fmla="*/ 5889 w 10000"/>
                    <a:gd name="connsiteY46" fmla="*/ 5391 h 10000"/>
                    <a:gd name="connsiteX47" fmla="*/ 5801 w 10000"/>
                    <a:gd name="connsiteY47" fmla="*/ 4743 h 10000"/>
                    <a:gd name="connsiteX48" fmla="*/ 5650 w 10000"/>
                    <a:gd name="connsiteY48" fmla="*/ 4871 h 10000"/>
                    <a:gd name="connsiteX49" fmla="*/ 5442 w 10000"/>
                    <a:gd name="connsiteY49" fmla="*/ 4213 h 10000"/>
                    <a:gd name="connsiteX50" fmla="*/ 5348 w 10000"/>
                    <a:gd name="connsiteY50" fmla="*/ 5593 h 10000"/>
                    <a:gd name="connsiteX51" fmla="*/ 5168 w 10000"/>
                    <a:gd name="connsiteY51" fmla="*/ 5262 h 10000"/>
                    <a:gd name="connsiteX52" fmla="*/ 5222 w 10000"/>
                    <a:gd name="connsiteY52" fmla="*/ 6381 h 10000"/>
                    <a:gd name="connsiteX53" fmla="*/ 4825 w 10000"/>
                    <a:gd name="connsiteY53" fmla="*/ 5872 h 10000"/>
                    <a:gd name="connsiteX54" fmla="*/ 5034 w 10000"/>
                    <a:gd name="connsiteY54" fmla="*/ 6642 h 10000"/>
                    <a:gd name="connsiteX55" fmla="*/ 4825 w 10000"/>
                    <a:gd name="connsiteY55" fmla="*/ 6771 h 10000"/>
                    <a:gd name="connsiteX56" fmla="*/ 4982 w 10000"/>
                    <a:gd name="connsiteY56" fmla="*/ 7621 h 10000"/>
                    <a:gd name="connsiteX57" fmla="*/ 4645 w 10000"/>
                    <a:gd name="connsiteY57" fmla="*/ 7302 h 10000"/>
                    <a:gd name="connsiteX58" fmla="*/ 4645 w 10000"/>
                    <a:gd name="connsiteY58" fmla="*/ 6313 h 10000"/>
                    <a:gd name="connsiteX59" fmla="*/ 4376 w 10000"/>
                    <a:gd name="connsiteY59" fmla="*/ 6441 h 10000"/>
                    <a:gd name="connsiteX60" fmla="*/ 4376 w 10000"/>
                    <a:gd name="connsiteY60" fmla="*/ 5190 h 10000"/>
                    <a:gd name="connsiteX61" fmla="*/ 4193 w 10000"/>
                    <a:gd name="connsiteY61" fmla="*/ 5391 h 10000"/>
                    <a:gd name="connsiteX62" fmla="*/ 3947 w 10000"/>
                    <a:gd name="connsiteY62" fmla="*/ 4743 h 10000"/>
                    <a:gd name="connsiteX63" fmla="*/ 3639 w 10000"/>
                    <a:gd name="connsiteY63" fmla="*/ 5934 h 10000"/>
                    <a:gd name="connsiteX64" fmla="*/ 3855 w 10000"/>
                    <a:gd name="connsiteY64" fmla="*/ 4022 h 10000"/>
                    <a:gd name="connsiteX65" fmla="*/ 3639 w 10000"/>
                    <a:gd name="connsiteY65" fmla="*/ 4213 h 10000"/>
                    <a:gd name="connsiteX66" fmla="*/ 3821 w 10000"/>
                    <a:gd name="connsiteY66" fmla="*/ 2704 h 10000"/>
                    <a:gd name="connsiteX67" fmla="*/ 3427 w 10000"/>
                    <a:gd name="connsiteY67" fmla="*/ 3491 h 10000"/>
                    <a:gd name="connsiteX68" fmla="*/ 3340 w 10000"/>
                    <a:gd name="connsiteY68" fmla="*/ 2895 h 10000"/>
                    <a:gd name="connsiteX69" fmla="*/ 3186 w 10000"/>
                    <a:gd name="connsiteY69" fmla="*/ 3693 h 10000"/>
                    <a:gd name="connsiteX70" fmla="*/ 3247 w 10000"/>
                    <a:gd name="connsiteY70" fmla="*/ 2046 h 10000"/>
                    <a:gd name="connsiteX71" fmla="*/ 2763 w 10000"/>
                    <a:gd name="connsiteY71" fmla="*/ 2442 h 10000"/>
                    <a:gd name="connsiteX72" fmla="*/ 3487 w 10000"/>
                    <a:gd name="connsiteY72" fmla="*/ 207 h 10000"/>
                    <a:gd name="connsiteX73" fmla="*/ 2663 w 10000"/>
                    <a:gd name="connsiteY73" fmla="*/ 1841 h 10000"/>
                    <a:gd name="connsiteX0" fmla="*/ 2663 w 10000"/>
                    <a:gd name="connsiteY0" fmla="*/ 1841 h 10000"/>
                    <a:gd name="connsiteX1" fmla="*/ 1756 w 10000"/>
                    <a:gd name="connsiteY1" fmla="*/ 3834 h 10000"/>
                    <a:gd name="connsiteX2" fmla="*/ 1545 w 10000"/>
                    <a:gd name="connsiteY2" fmla="*/ 4084 h 10000"/>
                    <a:gd name="connsiteX3" fmla="*/ 1415 w 10000"/>
                    <a:gd name="connsiteY3" fmla="*/ 5872 h 10000"/>
                    <a:gd name="connsiteX4" fmla="*/ 965 w 10000"/>
                    <a:gd name="connsiteY4" fmla="*/ 5329 h 10000"/>
                    <a:gd name="connsiteX5" fmla="*/ 934 w 10000"/>
                    <a:gd name="connsiteY5" fmla="*/ 6190 h 10000"/>
                    <a:gd name="connsiteX6" fmla="*/ 236 w 10000"/>
                    <a:gd name="connsiteY6" fmla="*/ 5934 h 10000"/>
                    <a:gd name="connsiteX7" fmla="*/ 628 w 10000"/>
                    <a:gd name="connsiteY7" fmla="*/ 7368 h 10000"/>
                    <a:gd name="connsiteX8" fmla="*/ 266 w 10000"/>
                    <a:gd name="connsiteY8" fmla="*/ 7162 h 10000"/>
                    <a:gd name="connsiteX9" fmla="*/ 512 w 10000"/>
                    <a:gd name="connsiteY9" fmla="*/ 8290 h 10000"/>
                    <a:gd name="connsiteX10" fmla="*/ 207 w 10000"/>
                    <a:gd name="connsiteY10" fmla="*/ 8022 h 10000"/>
                    <a:gd name="connsiteX11" fmla="*/ 0 w 10000"/>
                    <a:gd name="connsiteY11" fmla="*/ 10000 h 10000"/>
                    <a:gd name="connsiteX12" fmla="*/ 10000 w 10000"/>
                    <a:gd name="connsiteY12" fmla="*/ 6313 h 10000"/>
                    <a:gd name="connsiteX13" fmla="*/ 9391 w 10000"/>
                    <a:gd name="connsiteY13" fmla="*/ 5391 h 10000"/>
                    <a:gd name="connsiteX14" fmla="*/ 9545 w 10000"/>
                    <a:gd name="connsiteY14" fmla="*/ 6190 h 10000"/>
                    <a:gd name="connsiteX15" fmla="*/ 9239 w 10000"/>
                    <a:gd name="connsiteY15" fmla="*/ 6581 h 10000"/>
                    <a:gd name="connsiteX16" fmla="*/ 9203 w 10000"/>
                    <a:gd name="connsiteY16" fmla="*/ 5475 h 10000"/>
                    <a:gd name="connsiteX17" fmla="*/ 8658 w 10000"/>
                    <a:gd name="connsiteY17" fmla="*/ 6381 h 10000"/>
                    <a:gd name="connsiteX18" fmla="*/ 8870 w 10000"/>
                    <a:gd name="connsiteY18" fmla="*/ 4800 h 10000"/>
                    <a:gd name="connsiteX19" fmla="*/ 8634 w 10000"/>
                    <a:gd name="connsiteY19" fmla="*/ 3034 h 10000"/>
                    <a:gd name="connsiteX20" fmla="*/ 8599 w 10000"/>
                    <a:gd name="connsiteY20" fmla="*/ 4482 h 10000"/>
                    <a:gd name="connsiteX21" fmla="*/ 8389 w 10000"/>
                    <a:gd name="connsiteY21" fmla="*/ 4800 h 10000"/>
                    <a:gd name="connsiteX22" fmla="*/ 8571 w 10000"/>
                    <a:gd name="connsiteY22" fmla="*/ 5475 h 10000"/>
                    <a:gd name="connsiteX23" fmla="*/ 8018 w 10000"/>
                    <a:gd name="connsiteY23" fmla="*/ 4933 h 10000"/>
                    <a:gd name="connsiteX24" fmla="*/ 8324 w 10000"/>
                    <a:gd name="connsiteY24" fmla="*/ 6062 h 10000"/>
                    <a:gd name="connsiteX25" fmla="*/ 7871 w 10000"/>
                    <a:gd name="connsiteY25" fmla="*/ 5531 h 10000"/>
                    <a:gd name="connsiteX26" fmla="*/ 7996 w 10000"/>
                    <a:gd name="connsiteY26" fmla="*/ 6642 h 10000"/>
                    <a:gd name="connsiteX27" fmla="*/ 7533 w 10000"/>
                    <a:gd name="connsiteY27" fmla="*/ 6381 h 10000"/>
                    <a:gd name="connsiteX28" fmla="*/ 7503 w 10000"/>
                    <a:gd name="connsiteY28" fmla="*/ 5391 h 10000"/>
                    <a:gd name="connsiteX29" fmla="*/ 7079 w 10000"/>
                    <a:gd name="connsiteY29" fmla="*/ 6252 h 10000"/>
                    <a:gd name="connsiteX30" fmla="*/ 7227 w 10000"/>
                    <a:gd name="connsiteY30" fmla="*/ 5129 h 10000"/>
                    <a:gd name="connsiteX31" fmla="*/ 7079 w 10000"/>
                    <a:gd name="connsiteY31" fmla="*/ 3834 h 10000"/>
                    <a:gd name="connsiteX32" fmla="*/ 6833 w 10000"/>
                    <a:gd name="connsiteY32" fmla="*/ 5391 h 10000"/>
                    <a:gd name="connsiteX33" fmla="*/ 6864 w 10000"/>
                    <a:gd name="connsiteY33" fmla="*/ 6190 h 10000"/>
                    <a:gd name="connsiteX34" fmla="*/ 6681 w 10000"/>
                    <a:gd name="connsiteY34" fmla="*/ 5732 h 10000"/>
                    <a:gd name="connsiteX35" fmla="*/ 6681 w 10000"/>
                    <a:gd name="connsiteY35" fmla="*/ 6771 h 10000"/>
                    <a:gd name="connsiteX36" fmla="*/ 6412 w 10000"/>
                    <a:gd name="connsiteY36" fmla="*/ 6062 h 10000"/>
                    <a:gd name="connsiteX37" fmla="*/ 7321 w 10000"/>
                    <a:gd name="connsiteY37" fmla="*/ 1526 h 10000"/>
                    <a:gd name="connsiteX38" fmla="*/ 7714 w 10000"/>
                    <a:gd name="connsiteY38" fmla="*/ 1397 h 10000"/>
                    <a:gd name="connsiteX39" fmla="*/ 7417 w 10000"/>
                    <a:gd name="connsiteY39" fmla="*/ 475 h 10000"/>
                    <a:gd name="connsiteX40" fmla="*/ 7417 w 10000"/>
                    <a:gd name="connsiteY40" fmla="*/ 475 h 10000"/>
                    <a:gd name="connsiteX41" fmla="*/ 7417 w 10000"/>
                    <a:gd name="connsiteY41" fmla="*/ 475 h 10000"/>
                    <a:gd name="connsiteX42" fmla="*/ 7020 w 10000"/>
                    <a:gd name="connsiteY42" fmla="*/ 475 h 10000"/>
                    <a:gd name="connsiteX43" fmla="*/ 7020 w 10000"/>
                    <a:gd name="connsiteY43" fmla="*/ 856 h 10000"/>
                    <a:gd name="connsiteX44" fmla="*/ 7139 w 10000"/>
                    <a:gd name="connsiteY44" fmla="*/ 856 h 10000"/>
                    <a:gd name="connsiteX45" fmla="*/ 5889 w 10000"/>
                    <a:gd name="connsiteY45" fmla="*/ 5391 h 10000"/>
                    <a:gd name="connsiteX46" fmla="*/ 5801 w 10000"/>
                    <a:gd name="connsiteY46" fmla="*/ 4743 h 10000"/>
                    <a:gd name="connsiteX47" fmla="*/ 5650 w 10000"/>
                    <a:gd name="connsiteY47" fmla="*/ 4871 h 10000"/>
                    <a:gd name="connsiteX48" fmla="*/ 5442 w 10000"/>
                    <a:gd name="connsiteY48" fmla="*/ 4213 h 10000"/>
                    <a:gd name="connsiteX49" fmla="*/ 5348 w 10000"/>
                    <a:gd name="connsiteY49" fmla="*/ 5593 h 10000"/>
                    <a:gd name="connsiteX50" fmla="*/ 5168 w 10000"/>
                    <a:gd name="connsiteY50" fmla="*/ 5262 h 10000"/>
                    <a:gd name="connsiteX51" fmla="*/ 5222 w 10000"/>
                    <a:gd name="connsiteY51" fmla="*/ 6381 h 10000"/>
                    <a:gd name="connsiteX52" fmla="*/ 4825 w 10000"/>
                    <a:gd name="connsiteY52" fmla="*/ 5872 h 10000"/>
                    <a:gd name="connsiteX53" fmla="*/ 5034 w 10000"/>
                    <a:gd name="connsiteY53" fmla="*/ 6642 h 10000"/>
                    <a:gd name="connsiteX54" fmla="*/ 4825 w 10000"/>
                    <a:gd name="connsiteY54" fmla="*/ 6771 h 10000"/>
                    <a:gd name="connsiteX55" fmla="*/ 4982 w 10000"/>
                    <a:gd name="connsiteY55" fmla="*/ 7621 h 10000"/>
                    <a:gd name="connsiteX56" fmla="*/ 4645 w 10000"/>
                    <a:gd name="connsiteY56" fmla="*/ 7302 h 10000"/>
                    <a:gd name="connsiteX57" fmla="*/ 4645 w 10000"/>
                    <a:gd name="connsiteY57" fmla="*/ 6313 h 10000"/>
                    <a:gd name="connsiteX58" fmla="*/ 4376 w 10000"/>
                    <a:gd name="connsiteY58" fmla="*/ 6441 h 10000"/>
                    <a:gd name="connsiteX59" fmla="*/ 4376 w 10000"/>
                    <a:gd name="connsiteY59" fmla="*/ 5190 h 10000"/>
                    <a:gd name="connsiteX60" fmla="*/ 4193 w 10000"/>
                    <a:gd name="connsiteY60" fmla="*/ 5391 h 10000"/>
                    <a:gd name="connsiteX61" fmla="*/ 3947 w 10000"/>
                    <a:gd name="connsiteY61" fmla="*/ 4743 h 10000"/>
                    <a:gd name="connsiteX62" fmla="*/ 3639 w 10000"/>
                    <a:gd name="connsiteY62" fmla="*/ 5934 h 10000"/>
                    <a:gd name="connsiteX63" fmla="*/ 3855 w 10000"/>
                    <a:gd name="connsiteY63" fmla="*/ 4022 h 10000"/>
                    <a:gd name="connsiteX64" fmla="*/ 3639 w 10000"/>
                    <a:gd name="connsiteY64" fmla="*/ 4213 h 10000"/>
                    <a:gd name="connsiteX65" fmla="*/ 3821 w 10000"/>
                    <a:gd name="connsiteY65" fmla="*/ 2704 h 10000"/>
                    <a:gd name="connsiteX66" fmla="*/ 3427 w 10000"/>
                    <a:gd name="connsiteY66" fmla="*/ 3491 h 10000"/>
                    <a:gd name="connsiteX67" fmla="*/ 3340 w 10000"/>
                    <a:gd name="connsiteY67" fmla="*/ 2895 h 10000"/>
                    <a:gd name="connsiteX68" fmla="*/ 3186 w 10000"/>
                    <a:gd name="connsiteY68" fmla="*/ 3693 h 10000"/>
                    <a:gd name="connsiteX69" fmla="*/ 3247 w 10000"/>
                    <a:gd name="connsiteY69" fmla="*/ 2046 h 10000"/>
                    <a:gd name="connsiteX70" fmla="*/ 2763 w 10000"/>
                    <a:gd name="connsiteY70" fmla="*/ 2442 h 10000"/>
                    <a:gd name="connsiteX71" fmla="*/ 3487 w 10000"/>
                    <a:gd name="connsiteY71" fmla="*/ 207 h 10000"/>
                    <a:gd name="connsiteX72" fmla="*/ 2663 w 10000"/>
                    <a:gd name="connsiteY72" fmla="*/ 1841 h 10000"/>
                    <a:gd name="connsiteX0" fmla="*/ 2663 w 10000"/>
                    <a:gd name="connsiteY0" fmla="*/ 1366 h 9525"/>
                    <a:gd name="connsiteX1" fmla="*/ 1756 w 10000"/>
                    <a:gd name="connsiteY1" fmla="*/ 3359 h 9525"/>
                    <a:gd name="connsiteX2" fmla="*/ 1545 w 10000"/>
                    <a:gd name="connsiteY2" fmla="*/ 3609 h 9525"/>
                    <a:gd name="connsiteX3" fmla="*/ 1415 w 10000"/>
                    <a:gd name="connsiteY3" fmla="*/ 5397 h 9525"/>
                    <a:gd name="connsiteX4" fmla="*/ 965 w 10000"/>
                    <a:gd name="connsiteY4" fmla="*/ 4854 h 9525"/>
                    <a:gd name="connsiteX5" fmla="*/ 934 w 10000"/>
                    <a:gd name="connsiteY5" fmla="*/ 5715 h 9525"/>
                    <a:gd name="connsiteX6" fmla="*/ 236 w 10000"/>
                    <a:gd name="connsiteY6" fmla="*/ 5459 h 9525"/>
                    <a:gd name="connsiteX7" fmla="*/ 628 w 10000"/>
                    <a:gd name="connsiteY7" fmla="*/ 6893 h 9525"/>
                    <a:gd name="connsiteX8" fmla="*/ 266 w 10000"/>
                    <a:gd name="connsiteY8" fmla="*/ 6687 h 9525"/>
                    <a:gd name="connsiteX9" fmla="*/ 512 w 10000"/>
                    <a:gd name="connsiteY9" fmla="*/ 7815 h 9525"/>
                    <a:gd name="connsiteX10" fmla="*/ 207 w 10000"/>
                    <a:gd name="connsiteY10" fmla="*/ 7547 h 9525"/>
                    <a:gd name="connsiteX11" fmla="*/ 0 w 10000"/>
                    <a:gd name="connsiteY11" fmla="*/ 9525 h 9525"/>
                    <a:gd name="connsiteX12" fmla="*/ 10000 w 10000"/>
                    <a:gd name="connsiteY12" fmla="*/ 5838 h 9525"/>
                    <a:gd name="connsiteX13" fmla="*/ 9391 w 10000"/>
                    <a:gd name="connsiteY13" fmla="*/ 4916 h 9525"/>
                    <a:gd name="connsiteX14" fmla="*/ 9545 w 10000"/>
                    <a:gd name="connsiteY14" fmla="*/ 5715 h 9525"/>
                    <a:gd name="connsiteX15" fmla="*/ 9239 w 10000"/>
                    <a:gd name="connsiteY15" fmla="*/ 6106 h 9525"/>
                    <a:gd name="connsiteX16" fmla="*/ 9203 w 10000"/>
                    <a:gd name="connsiteY16" fmla="*/ 5000 h 9525"/>
                    <a:gd name="connsiteX17" fmla="*/ 8658 w 10000"/>
                    <a:gd name="connsiteY17" fmla="*/ 5906 h 9525"/>
                    <a:gd name="connsiteX18" fmla="*/ 8870 w 10000"/>
                    <a:gd name="connsiteY18" fmla="*/ 4325 h 9525"/>
                    <a:gd name="connsiteX19" fmla="*/ 8634 w 10000"/>
                    <a:gd name="connsiteY19" fmla="*/ 2559 h 9525"/>
                    <a:gd name="connsiteX20" fmla="*/ 8599 w 10000"/>
                    <a:gd name="connsiteY20" fmla="*/ 4007 h 9525"/>
                    <a:gd name="connsiteX21" fmla="*/ 8389 w 10000"/>
                    <a:gd name="connsiteY21" fmla="*/ 4325 h 9525"/>
                    <a:gd name="connsiteX22" fmla="*/ 8571 w 10000"/>
                    <a:gd name="connsiteY22" fmla="*/ 5000 h 9525"/>
                    <a:gd name="connsiteX23" fmla="*/ 8018 w 10000"/>
                    <a:gd name="connsiteY23" fmla="*/ 4458 h 9525"/>
                    <a:gd name="connsiteX24" fmla="*/ 8324 w 10000"/>
                    <a:gd name="connsiteY24" fmla="*/ 5587 h 9525"/>
                    <a:gd name="connsiteX25" fmla="*/ 7871 w 10000"/>
                    <a:gd name="connsiteY25" fmla="*/ 5056 h 9525"/>
                    <a:gd name="connsiteX26" fmla="*/ 7996 w 10000"/>
                    <a:gd name="connsiteY26" fmla="*/ 6167 h 9525"/>
                    <a:gd name="connsiteX27" fmla="*/ 7533 w 10000"/>
                    <a:gd name="connsiteY27" fmla="*/ 5906 h 9525"/>
                    <a:gd name="connsiteX28" fmla="*/ 7503 w 10000"/>
                    <a:gd name="connsiteY28" fmla="*/ 4916 h 9525"/>
                    <a:gd name="connsiteX29" fmla="*/ 7079 w 10000"/>
                    <a:gd name="connsiteY29" fmla="*/ 5777 h 9525"/>
                    <a:gd name="connsiteX30" fmla="*/ 7227 w 10000"/>
                    <a:gd name="connsiteY30" fmla="*/ 4654 h 9525"/>
                    <a:gd name="connsiteX31" fmla="*/ 7079 w 10000"/>
                    <a:gd name="connsiteY31" fmla="*/ 3359 h 9525"/>
                    <a:gd name="connsiteX32" fmla="*/ 6833 w 10000"/>
                    <a:gd name="connsiteY32" fmla="*/ 4916 h 9525"/>
                    <a:gd name="connsiteX33" fmla="*/ 6864 w 10000"/>
                    <a:gd name="connsiteY33" fmla="*/ 5715 h 9525"/>
                    <a:gd name="connsiteX34" fmla="*/ 6681 w 10000"/>
                    <a:gd name="connsiteY34" fmla="*/ 5257 h 9525"/>
                    <a:gd name="connsiteX35" fmla="*/ 6681 w 10000"/>
                    <a:gd name="connsiteY35" fmla="*/ 6296 h 9525"/>
                    <a:gd name="connsiteX36" fmla="*/ 6412 w 10000"/>
                    <a:gd name="connsiteY36" fmla="*/ 5587 h 9525"/>
                    <a:gd name="connsiteX37" fmla="*/ 7321 w 10000"/>
                    <a:gd name="connsiteY37" fmla="*/ 1051 h 9525"/>
                    <a:gd name="connsiteX38" fmla="*/ 7714 w 10000"/>
                    <a:gd name="connsiteY38" fmla="*/ 922 h 9525"/>
                    <a:gd name="connsiteX39" fmla="*/ 7417 w 10000"/>
                    <a:gd name="connsiteY39" fmla="*/ 0 h 9525"/>
                    <a:gd name="connsiteX40" fmla="*/ 7417 w 10000"/>
                    <a:gd name="connsiteY40" fmla="*/ 0 h 9525"/>
                    <a:gd name="connsiteX41" fmla="*/ 7417 w 10000"/>
                    <a:gd name="connsiteY41" fmla="*/ 0 h 9525"/>
                    <a:gd name="connsiteX42" fmla="*/ 7020 w 10000"/>
                    <a:gd name="connsiteY42" fmla="*/ 0 h 9525"/>
                    <a:gd name="connsiteX43" fmla="*/ 7020 w 10000"/>
                    <a:gd name="connsiteY43" fmla="*/ 381 h 9525"/>
                    <a:gd name="connsiteX44" fmla="*/ 7139 w 10000"/>
                    <a:gd name="connsiteY44" fmla="*/ 381 h 9525"/>
                    <a:gd name="connsiteX45" fmla="*/ 5889 w 10000"/>
                    <a:gd name="connsiteY45" fmla="*/ 4916 h 9525"/>
                    <a:gd name="connsiteX46" fmla="*/ 5801 w 10000"/>
                    <a:gd name="connsiteY46" fmla="*/ 4268 h 9525"/>
                    <a:gd name="connsiteX47" fmla="*/ 5650 w 10000"/>
                    <a:gd name="connsiteY47" fmla="*/ 4396 h 9525"/>
                    <a:gd name="connsiteX48" fmla="*/ 5442 w 10000"/>
                    <a:gd name="connsiteY48" fmla="*/ 3738 h 9525"/>
                    <a:gd name="connsiteX49" fmla="*/ 5348 w 10000"/>
                    <a:gd name="connsiteY49" fmla="*/ 5118 h 9525"/>
                    <a:gd name="connsiteX50" fmla="*/ 5168 w 10000"/>
                    <a:gd name="connsiteY50" fmla="*/ 4787 h 9525"/>
                    <a:gd name="connsiteX51" fmla="*/ 5222 w 10000"/>
                    <a:gd name="connsiteY51" fmla="*/ 5906 h 9525"/>
                    <a:gd name="connsiteX52" fmla="*/ 4825 w 10000"/>
                    <a:gd name="connsiteY52" fmla="*/ 5397 h 9525"/>
                    <a:gd name="connsiteX53" fmla="*/ 5034 w 10000"/>
                    <a:gd name="connsiteY53" fmla="*/ 6167 h 9525"/>
                    <a:gd name="connsiteX54" fmla="*/ 4825 w 10000"/>
                    <a:gd name="connsiteY54" fmla="*/ 6296 h 9525"/>
                    <a:gd name="connsiteX55" fmla="*/ 4982 w 10000"/>
                    <a:gd name="connsiteY55" fmla="*/ 7146 h 9525"/>
                    <a:gd name="connsiteX56" fmla="*/ 4645 w 10000"/>
                    <a:gd name="connsiteY56" fmla="*/ 6827 h 9525"/>
                    <a:gd name="connsiteX57" fmla="*/ 4645 w 10000"/>
                    <a:gd name="connsiteY57" fmla="*/ 5838 h 9525"/>
                    <a:gd name="connsiteX58" fmla="*/ 4376 w 10000"/>
                    <a:gd name="connsiteY58" fmla="*/ 5966 h 9525"/>
                    <a:gd name="connsiteX59" fmla="*/ 4376 w 10000"/>
                    <a:gd name="connsiteY59" fmla="*/ 4715 h 9525"/>
                    <a:gd name="connsiteX60" fmla="*/ 4193 w 10000"/>
                    <a:gd name="connsiteY60" fmla="*/ 4916 h 9525"/>
                    <a:gd name="connsiteX61" fmla="*/ 3947 w 10000"/>
                    <a:gd name="connsiteY61" fmla="*/ 4268 h 9525"/>
                    <a:gd name="connsiteX62" fmla="*/ 3639 w 10000"/>
                    <a:gd name="connsiteY62" fmla="*/ 5459 h 9525"/>
                    <a:gd name="connsiteX63" fmla="*/ 3855 w 10000"/>
                    <a:gd name="connsiteY63" fmla="*/ 3547 h 9525"/>
                    <a:gd name="connsiteX64" fmla="*/ 3639 w 10000"/>
                    <a:gd name="connsiteY64" fmla="*/ 3738 h 9525"/>
                    <a:gd name="connsiteX65" fmla="*/ 3821 w 10000"/>
                    <a:gd name="connsiteY65" fmla="*/ 2229 h 9525"/>
                    <a:gd name="connsiteX66" fmla="*/ 3427 w 10000"/>
                    <a:gd name="connsiteY66" fmla="*/ 3016 h 9525"/>
                    <a:gd name="connsiteX67" fmla="*/ 3340 w 10000"/>
                    <a:gd name="connsiteY67" fmla="*/ 2420 h 9525"/>
                    <a:gd name="connsiteX68" fmla="*/ 3186 w 10000"/>
                    <a:gd name="connsiteY68" fmla="*/ 3218 h 9525"/>
                    <a:gd name="connsiteX69" fmla="*/ 3247 w 10000"/>
                    <a:gd name="connsiteY69" fmla="*/ 1571 h 9525"/>
                    <a:gd name="connsiteX70" fmla="*/ 2763 w 10000"/>
                    <a:gd name="connsiteY70" fmla="*/ 1967 h 9525"/>
                    <a:gd name="connsiteX71" fmla="*/ 2663 w 10000"/>
                    <a:gd name="connsiteY71" fmla="*/ 1366 h 9525"/>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855 w 10000"/>
                    <a:gd name="connsiteY63" fmla="*/ 3724 h 10000"/>
                    <a:gd name="connsiteX64" fmla="*/ 3639 w 10000"/>
                    <a:gd name="connsiteY64" fmla="*/ 3924 h 10000"/>
                    <a:gd name="connsiteX65" fmla="*/ 3821 w 10000"/>
                    <a:gd name="connsiteY65" fmla="*/ 2340 h 10000"/>
                    <a:gd name="connsiteX66" fmla="*/ 3427 w 10000"/>
                    <a:gd name="connsiteY66" fmla="*/ 3166 h 10000"/>
                    <a:gd name="connsiteX67" fmla="*/ 3340 w 10000"/>
                    <a:gd name="connsiteY67" fmla="*/ 2541 h 10000"/>
                    <a:gd name="connsiteX68" fmla="*/ 3186 w 10000"/>
                    <a:gd name="connsiteY68" fmla="*/ 3378 h 10000"/>
                    <a:gd name="connsiteX69" fmla="*/ 2763 w 10000"/>
                    <a:gd name="connsiteY69" fmla="*/ 2065 h 10000"/>
                    <a:gd name="connsiteX70" fmla="*/ 2663 w 10000"/>
                    <a:gd name="connsiteY70"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855 w 10000"/>
                    <a:gd name="connsiteY63" fmla="*/ 3724 h 10000"/>
                    <a:gd name="connsiteX64" fmla="*/ 3639 w 10000"/>
                    <a:gd name="connsiteY64" fmla="*/ 3924 h 10000"/>
                    <a:gd name="connsiteX65" fmla="*/ 3821 w 10000"/>
                    <a:gd name="connsiteY65" fmla="*/ 2340 h 10000"/>
                    <a:gd name="connsiteX66" fmla="*/ 3427 w 10000"/>
                    <a:gd name="connsiteY66" fmla="*/ 3166 h 10000"/>
                    <a:gd name="connsiteX67" fmla="*/ 3186 w 10000"/>
                    <a:gd name="connsiteY67" fmla="*/ 3378 h 10000"/>
                    <a:gd name="connsiteX68" fmla="*/ 2763 w 10000"/>
                    <a:gd name="connsiteY68" fmla="*/ 2065 h 10000"/>
                    <a:gd name="connsiteX69" fmla="*/ 2663 w 10000"/>
                    <a:gd name="connsiteY69"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855 w 10000"/>
                    <a:gd name="connsiteY63" fmla="*/ 3724 h 10000"/>
                    <a:gd name="connsiteX64" fmla="*/ 3639 w 10000"/>
                    <a:gd name="connsiteY64" fmla="*/ 3924 h 10000"/>
                    <a:gd name="connsiteX65" fmla="*/ 3427 w 10000"/>
                    <a:gd name="connsiteY65" fmla="*/ 3166 h 10000"/>
                    <a:gd name="connsiteX66" fmla="*/ 3186 w 10000"/>
                    <a:gd name="connsiteY66" fmla="*/ 3378 h 10000"/>
                    <a:gd name="connsiteX67" fmla="*/ 2763 w 10000"/>
                    <a:gd name="connsiteY67" fmla="*/ 2065 h 10000"/>
                    <a:gd name="connsiteX68" fmla="*/ 2663 w 10000"/>
                    <a:gd name="connsiteY68"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855 w 10000"/>
                    <a:gd name="connsiteY63" fmla="*/ 3724 h 10000"/>
                    <a:gd name="connsiteX64" fmla="*/ 3639 w 10000"/>
                    <a:gd name="connsiteY64" fmla="*/ 3924 h 10000"/>
                    <a:gd name="connsiteX65" fmla="*/ 3186 w 10000"/>
                    <a:gd name="connsiteY65" fmla="*/ 3378 h 10000"/>
                    <a:gd name="connsiteX66" fmla="*/ 2763 w 10000"/>
                    <a:gd name="connsiteY66" fmla="*/ 2065 h 10000"/>
                    <a:gd name="connsiteX67" fmla="*/ 2663 w 10000"/>
                    <a:gd name="connsiteY67"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639 w 10000"/>
                    <a:gd name="connsiteY63" fmla="*/ 3924 h 10000"/>
                    <a:gd name="connsiteX64" fmla="*/ 3186 w 10000"/>
                    <a:gd name="connsiteY64" fmla="*/ 3378 h 10000"/>
                    <a:gd name="connsiteX65" fmla="*/ 2763 w 10000"/>
                    <a:gd name="connsiteY65" fmla="*/ 2065 h 10000"/>
                    <a:gd name="connsiteX66" fmla="*/ 2663 w 10000"/>
                    <a:gd name="connsiteY66"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186 w 10000"/>
                    <a:gd name="connsiteY63" fmla="*/ 3378 h 10000"/>
                    <a:gd name="connsiteX64" fmla="*/ 2763 w 10000"/>
                    <a:gd name="connsiteY64" fmla="*/ 2065 h 10000"/>
                    <a:gd name="connsiteX65" fmla="*/ 2663 w 10000"/>
                    <a:gd name="connsiteY65"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2763 w 10000"/>
                    <a:gd name="connsiteY63" fmla="*/ 2065 h 10000"/>
                    <a:gd name="connsiteX64" fmla="*/ 2663 w 10000"/>
                    <a:gd name="connsiteY64"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2663 w 10000"/>
                    <a:gd name="connsiteY63" fmla="*/ 1434 h 10000"/>
                    <a:gd name="connsiteX0" fmla="*/ 3639 w 10000"/>
                    <a:gd name="connsiteY0" fmla="*/ 5731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0" fmla="*/ 3639 w 10000"/>
                    <a:gd name="connsiteY0" fmla="*/ 5731 h 10000"/>
                    <a:gd name="connsiteX1" fmla="*/ 1545 w 10000"/>
                    <a:gd name="connsiteY1" fmla="*/ 3789 h 10000"/>
                    <a:gd name="connsiteX2" fmla="*/ 1415 w 10000"/>
                    <a:gd name="connsiteY2" fmla="*/ 5666 h 10000"/>
                    <a:gd name="connsiteX3" fmla="*/ 965 w 10000"/>
                    <a:gd name="connsiteY3" fmla="*/ 5096 h 10000"/>
                    <a:gd name="connsiteX4" fmla="*/ 934 w 10000"/>
                    <a:gd name="connsiteY4" fmla="*/ 6000 h 10000"/>
                    <a:gd name="connsiteX5" fmla="*/ 236 w 10000"/>
                    <a:gd name="connsiteY5" fmla="*/ 5731 h 10000"/>
                    <a:gd name="connsiteX6" fmla="*/ 628 w 10000"/>
                    <a:gd name="connsiteY6" fmla="*/ 7237 h 10000"/>
                    <a:gd name="connsiteX7" fmla="*/ 266 w 10000"/>
                    <a:gd name="connsiteY7" fmla="*/ 7020 h 10000"/>
                    <a:gd name="connsiteX8" fmla="*/ 512 w 10000"/>
                    <a:gd name="connsiteY8" fmla="*/ 8205 h 10000"/>
                    <a:gd name="connsiteX9" fmla="*/ 207 w 10000"/>
                    <a:gd name="connsiteY9" fmla="*/ 7923 h 10000"/>
                    <a:gd name="connsiteX10" fmla="*/ 0 w 10000"/>
                    <a:gd name="connsiteY10" fmla="*/ 10000 h 10000"/>
                    <a:gd name="connsiteX11" fmla="*/ 10000 w 10000"/>
                    <a:gd name="connsiteY11" fmla="*/ 6129 h 10000"/>
                    <a:gd name="connsiteX12" fmla="*/ 9391 w 10000"/>
                    <a:gd name="connsiteY12" fmla="*/ 5161 h 10000"/>
                    <a:gd name="connsiteX13" fmla="*/ 9545 w 10000"/>
                    <a:gd name="connsiteY13" fmla="*/ 6000 h 10000"/>
                    <a:gd name="connsiteX14" fmla="*/ 9239 w 10000"/>
                    <a:gd name="connsiteY14" fmla="*/ 6410 h 10000"/>
                    <a:gd name="connsiteX15" fmla="*/ 9203 w 10000"/>
                    <a:gd name="connsiteY15" fmla="*/ 5249 h 10000"/>
                    <a:gd name="connsiteX16" fmla="*/ 8658 w 10000"/>
                    <a:gd name="connsiteY16" fmla="*/ 6201 h 10000"/>
                    <a:gd name="connsiteX17" fmla="*/ 8870 w 10000"/>
                    <a:gd name="connsiteY17" fmla="*/ 4541 h 10000"/>
                    <a:gd name="connsiteX18" fmla="*/ 8634 w 10000"/>
                    <a:gd name="connsiteY18" fmla="*/ 2687 h 10000"/>
                    <a:gd name="connsiteX19" fmla="*/ 8599 w 10000"/>
                    <a:gd name="connsiteY19" fmla="*/ 4207 h 10000"/>
                    <a:gd name="connsiteX20" fmla="*/ 8389 w 10000"/>
                    <a:gd name="connsiteY20" fmla="*/ 4541 h 10000"/>
                    <a:gd name="connsiteX21" fmla="*/ 8571 w 10000"/>
                    <a:gd name="connsiteY21" fmla="*/ 5249 h 10000"/>
                    <a:gd name="connsiteX22" fmla="*/ 8018 w 10000"/>
                    <a:gd name="connsiteY22" fmla="*/ 4680 h 10000"/>
                    <a:gd name="connsiteX23" fmla="*/ 8324 w 10000"/>
                    <a:gd name="connsiteY23" fmla="*/ 5866 h 10000"/>
                    <a:gd name="connsiteX24" fmla="*/ 7871 w 10000"/>
                    <a:gd name="connsiteY24" fmla="*/ 5308 h 10000"/>
                    <a:gd name="connsiteX25" fmla="*/ 7996 w 10000"/>
                    <a:gd name="connsiteY25" fmla="*/ 6475 h 10000"/>
                    <a:gd name="connsiteX26" fmla="*/ 7533 w 10000"/>
                    <a:gd name="connsiteY26" fmla="*/ 6201 h 10000"/>
                    <a:gd name="connsiteX27" fmla="*/ 7503 w 10000"/>
                    <a:gd name="connsiteY27" fmla="*/ 5161 h 10000"/>
                    <a:gd name="connsiteX28" fmla="*/ 7079 w 10000"/>
                    <a:gd name="connsiteY28" fmla="*/ 6065 h 10000"/>
                    <a:gd name="connsiteX29" fmla="*/ 7227 w 10000"/>
                    <a:gd name="connsiteY29" fmla="*/ 4886 h 10000"/>
                    <a:gd name="connsiteX30" fmla="*/ 7079 w 10000"/>
                    <a:gd name="connsiteY30" fmla="*/ 3527 h 10000"/>
                    <a:gd name="connsiteX31" fmla="*/ 6833 w 10000"/>
                    <a:gd name="connsiteY31" fmla="*/ 5161 h 10000"/>
                    <a:gd name="connsiteX32" fmla="*/ 6864 w 10000"/>
                    <a:gd name="connsiteY32" fmla="*/ 6000 h 10000"/>
                    <a:gd name="connsiteX33" fmla="*/ 6681 w 10000"/>
                    <a:gd name="connsiteY33" fmla="*/ 5519 h 10000"/>
                    <a:gd name="connsiteX34" fmla="*/ 6681 w 10000"/>
                    <a:gd name="connsiteY34" fmla="*/ 6610 h 10000"/>
                    <a:gd name="connsiteX35" fmla="*/ 6412 w 10000"/>
                    <a:gd name="connsiteY35" fmla="*/ 5866 h 10000"/>
                    <a:gd name="connsiteX36" fmla="*/ 7321 w 10000"/>
                    <a:gd name="connsiteY36" fmla="*/ 1103 h 10000"/>
                    <a:gd name="connsiteX37" fmla="*/ 7714 w 10000"/>
                    <a:gd name="connsiteY37" fmla="*/ 968 h 10000"/>
                    <a:gd name="connsiteX38" fmla="*/ 7417 w 10000"/>
                    <a:gd name="connsiteY38" fmla="*/ 0 h 10000"/>
                    <a:gd name="connsiteX39" fmla="*/ 7417 w 10000"/>
                    <a:gd name="connsiteY39" fmla="*/ 0 h 10000"/>
                    <a:gd name="connsiteX40" fmla="*/ 7417 w 10000"/>
                    <a:gd name="connsiteY40" fmla="*/ 0 h 10000"/>
                    <a:gd name="connsiteX41" fmla="*/ 7020 w 10000"/>
                    <a:gd name="connsiteY41" fmla="*/ 0 h 10000"/>
                    <a:gd name="connsiteX42" fmla="*/ 7020 w 10000"/>
                    <a:gd name="connsiteY42" fmla="*/ 400 h 10000"/>
                    <a:gd name="connsiteX43" fmla="*/ 7139 w 10000"/>
                    <a:gd name="connsiteY43" fmla="*/ 400 h 10000"/>
                    <a:gd name="connsiteX44" fmla="*/ 5889 w 10000"/>
                    <a:gd name="connsiteY44" fmla="*/ 5161 h 10000"/>
                    <a:gd name="connsiteX45" fmla="*/ 5801 w 10000"/>
                    <a:gd name="connsiteY45" fmla="*/ 4481 h 10000"/>
                    <a:gd name="connsiteX46" fmla="*/ 5650 w 10000"/>
                    <a:gd name="connsiteY46" fmla="*/ 4615 h 10000"/>
                    <a:gd name="connsiteX47" fmla="*/ 5442 w 10000"/>
                    <a:gd name="connsiteY47" fmla="*/ 3924 h 10000"/>
                    <a:gd name="connsiteX48" fmla="*/ 5348 w 10000"/>
                    <a:gd name="connsiteY48" fmla="*/ 5373 h 10000"/>
                    <a:gd name="connsiteX49" fmla="*/ 5168 w 10000"/>
                    <a:gd name="connsiteY49" fmla="*/ 5026 h 10000"/>
                    <a:gd name="connsiteX50" fmla="*/ 5222 w 10000"/>
                    <a:gd name="connsiteY50" fmla="*/ 6201 h 10000"/>
                    <a:gd name="connsiteX51" fmla="*/ 4825 w 10000"/>
                    <a:gd name="connsiteY51" fmla="*/ 5666 h 10000"/>
                    <a:gd name="connsiteX52" fmla="*/ 5034 w 10000"/>
                    <a:gd name="connsiteY52" fmla="*/ 6475 h 10000"/>
                    <a:gd name="connsiteX53" fmla="*/ 4825 w 10000"/>
                    <a:gd name="connsiteY53" fmla="*/ 6610 h 10000"/>
                    <a:gd name="connsiteX54" fmla="*/ 4982 w 10000"/>
                    <a:gd name="connsiteY54" fmla="*/ 7502 h 10000"/>
                    <a:gd name="connsiteX55" fmla="*/ 4645 w 10000"/>
                    <a:gd name="connsiteY55" fmla="*/ 7167 h 10000"/>
                    <a:gd name="connsiteX56" fmla="*/ 4645 w 10000"/>
                    <a:gd name="connsiteY56" fmla="*/ 6129 h 10000"/>
                    <a:gd name="connsiteX57" fmla="*/ 4376 w 10000"/>
                    <a:gd name="connsiteY57" fmla="*/ 6264 h 10000"/>
                    <a:gd name="connsiteX58" fmla="*/ 4376 w 10000"/>
                    <a:gd name="connsiteY58" fmla="*/ 4950 h 10000"/>
                    <a:gd name="connsiteX59" fmla="*/ 4193 w 10000"/>
                    <a:gd name="connsiteY59" fmla="*/ 5161 h 10000"/>
                    <a:gd name="connsiteX60" fmla="*/ 3947 w 10000"/>
                    <a:gd name="connsiteY60" fmla="*/ 4481 h 10000"/>
                    <a:gd name="connsiteX61" fmla="*/ 3639 w 10000"/>
                    <a:gd name="connsiteY61" fmla="*/ 5731 h 10000"/>
                    <a:gd name="connsiteX0" fmla="*/ 3639 w 10000"/>
                    <a:gd name="connsiteY0" fmla="*/ 5731 h 10000"/>
                    <a:gd name="connsiteX1" fmla="*/ 1415 w 10000"/>
                    <a:gd name="connsiteY1" fmla="*/ 5666 h 10000"/>
                    <a:gd name="connsiteX2" fmla="*/ 965 w 10000"/>
                    <a:gd name="connsiteY2" fmla="*/ 5096 h 10000"/>
                    <a:gd name="connsiteX3" fmla="*/ 934 w 10000"/>
                    <a:gd name="connsiteY3" fmla="*/ 6000 h 10000"/>
                    <a:gd name="connsiteX4" fmla="*/ 236 w 10000"/>
                    <a:gd name="connsiteY4" fmla="*/ 5731 h 10000"/>
                    <a:gd name="connsiteX5" fmla="*/ 628 w 10000"/>
                    <a:gd name="connsiteY5" fmla="*/ 7237 h 10000"/>
                    <a:gd name="connsiteX6" fmla="*/ 266 w 10000"/>
                    <a:gd name="connsiteY6" fmla="*/ 7020 h 10000"/>
                    <a:gd name="connsiteX7" fmla="*/ 512 w 10000"/>
                    <a:gd name="connsiteY7" fmla="*/ 8205 h 10000"/>
                    <a:gd name="connsiteX8" fmla="*/ 207 w 10000"/>
                    <a:gd name="connsiteY8" fmla="*/ 7923 h 10000"/>
                    <a:gd name="connsiteX9" fmla="*/ 0 w 10000"/>
                    <a:gd name="connsiteY9" fmla="*/ 10000 h 10000"/>
                    <a:gd name="connsiteX10" fmla="*/ 10000 w 10000"/>
                    <a:gd name="connsiteY10" fmla="*/ 6129 h 10000"/>
                    <a:gd name="connsiteX11" fmla="*/ 9391 w 10000"/>
                    <a:gd name="connsiteY11" fmla="*/ 5161 h 10000"/>
                    <a:gd name="connsiteX12" fmla="*/ 9545 w 10000"/>
                    <a:gd name="connsiteY12" fmla="*/ 6000 h 10000"/>
                    <a:gd name="connsiteX13" fmla="*/ 9239 w 10000"/>
                    <a:gd name="connsiteY13" fmla="*/ 6410 h 10000"/>
                    <a:gd name="connsiteX14" fmla="*/ 9203 w 10000"/>
                    <a:gd name="connsiteY14" fmla="*/ 5249 h 10000"/>
                    <a:gd name="connsiteX15" fmla="*/ 8658 w 10000"/>
                    <a:gd name="connsiteY15" fmla="*/ 6201 h 10000"/>
                    <a:gd name="connsiteX16" fmla="*/ 8870 w 10000"/>
                    <a:gd name="connsiteY16" fmla="*/ 4541 h 10000"/>
                    <a:gd name="connsiteX17" fmla="*/ 8634 w 10000"/>
                    <a:gd name="connsiteY17" fmla="*/ 2687 h 10000"/>
                    <a:gd name="connsiteX18" fmla="*/ 8599 w 10000"/>
                    <a:gd name="connsiteY18" fmla="*/ 4207 h 10000"/>
                    <a:gd name="connsiteX19" fmla="*/ 8389 w 10000"/>
                    <a:gd name="connsiteY19" fmla="*/ 4541 h 10000"/>
                    <a:gd name="connsiteX20" fmla="*/ 8571 w 10000"/>
                    <a:gd name="connsiteY20" fmla="*/ 5249 h 10000"/>
                    <a:gd name="connsiteX21" fmla="*/ 8018 w 10000"/>
                    <a:gd name="connsiteY21" fmla="*/ 4680 h 10000"/>
                    <a:gd name="connsiteX22" fmla="*/ 8324 w 10000"/>
                    <a:gd name="connsiteY22" fmla="*/ 5866 h 10000"/>
                    <a:gd name="connsiteX23" fmla="*/ 7871 w 10000"/>
                    <a:gd name="connsiteY23" fmla="*/ 5308 h 10000"/>
                    <a:gd name="connsiteX24" fmla="*/ 7996 w 10000"/>
                    <a:gd name="connsiteY24" fmla="*/ 6475 h 10000"/>
                    <a:gd name="connsiteX25" fmla="*/ 7533 w 10000"/>
                    <a:gd name="connsiteY25" fmla="*/ 6201 h 10000"/>
                    <a:gd name="connsiteX26" fmla="*/ 7503 w 10000"/>
                    <a:gd name="connsiteY26" fmla="*/ 5161 h 10000"/>
                    <a:gd name="connsiteX27" fmla="*/ 7079 w 10000"/>
                    <a:gd name="connsiteY27" fmla="*/ 6065 h 10000"/>
                    <a:gd name="connsiteX28" fmla="*/ 7227 w 10000"/>
                    <a:gd name="connsiteY28" fmla="*/ 4886 h 10000"/>
                    <a:gd name="connsiteX29" fmla="*/ 7079 w 10000"/>
                    <a:gd name="connsiteY29" fmla="*/ 3527 h 10000"/>
                    <a:gd name="connsiteX30" fmla="*/ 6833 w 10000"/>
                    <a:gd name="connsiteY30" fmla="*/ 5161 h 10000"/>
                    <a:gd name="connsiteX31" fmla="*/ 6864 w 10000"/>
                    <a:gd name="connsiteY31" fmla="*/ 6000 h 10000"/>
                    <a:gd name="connsiteX32" fmla="*/ 6681 w 10000"/>
                    <a:gd name="connsiteY32" fmla="*/ 5519 h 10000"/>
                    <a:gd name="connsiteX33" fmla="*/ 6681 w 10000"/>
                    <a:gd name="connsiteY33" fmla="*/ 6610 h 10000"/>
                    <a:gd name="connsiteX34" fmla="*/ 6412 w 10000"/>
                    <a:gd name="connsiteY34" fmla="*/ 5866 h 10000"/>
                    <a:gd name="connsiteX35" fmla="*/ 7321 w 10000"/>
                    <a:gd name="connsiteY35" fmla="*/ 1103 h 10000"/>
                    <a:gd name="connsiteX36" fmla="*/ 7714 w 10000"/>
                    <a:gd name="connsiteY36" fmla="*/ 968 h 10000"/>
                    <a:gd name="connsiteX37" fmla="*/ 7417 w 10000"/>
                    <a:gd name="connsiteY37" fmla="*/ 0 h 10000"/>
                    <a:gd name="connsiteX38" fmla="*/ 7417 w 10000"/>
                    <a:gd name="connsiteY38" fmla="*/ 0 h 10000"/>
                    <a:gd name="connsiteX39" fmla="*/ 7417 w 10000"/>
                    <a:gd name="connsiteY39" fmla="*/ 0 h 10000"/>
                    <a:gd name="connsiteX40" fmla="*/ 7020 w 10000"/>
                    <a:gd name="connsiteY40" fmla="*/ 0 h 10000"/>
                    <a:gd name="connsiteX41" fmla="*/ 7020 w 10000"/>
                    <a:gd name="connsiteY41" fmla="*/ 400 h 10000"/>
                    <a:gd name="connsiteX42" fmla="*/ 7139 w 10000"/>
                    <a:gd name="connsiteY42" fmla="*/ 400 h 10000"/>
                    <a:gd name="connsiteX43" fmla="*/ 5889 w 10000"/>
                    <a:gd name="connsiteY43" fmla="*/ 5161 h 10000"/>
                    <a:gd name="connsiteX44" fmla="*/ 5801 w 10000"/>
                    <a:gd name="connsiteY44" fmla="*/ 4481 h 10000"/>
                    <a:gd name="connsiteX45" fmla="*/ 5650 w 10000"/>
                    <a:gd name="connsiteY45" fmla="*/ 4615 h 10000"/>
                    <a:gd name="connsiteX46" fmla="*/ 5442 w 10000"/>
                    <a:gd name="connsiteY46" fmla="*/ 3924 h 10000"/>
                    <a:gd name="connsiteX47" fmla="*/ 5348 w 10000"/>
                    <a:gd name="connsiteY47" fmla="*/ 5373 h 10000"/>
                    <a:gd name="connsiteX48" fmla="*/ 5168 w 10000"/>
                    <a:gd name="connsiteY48" fmla="*/ 5026 h 10000"/>
                    <a:gd name="connsiteX49" fmla="*/ 5222 w 10000"/>
                    <a:gd name="connsiteY49" fmla="*/ 6201 h 10000"/>
                    <a:gd name="connsiteX50" fmla="*/ 4825 w 10000"/>
                    <a:gd name="connsiteY50" fmla="*/ 5666 h 10000"/>
                    <a:gd name="connsiteX51" fmla="*/ 5034 w 10000"/>
                    <a:gd name="connsiteY51" fmla="*/ 6475 h 10000"/>
                    <a:gd name="connsiteX52" fmla="*/ 4825 w 10000"/>
                    <a:gd name="connsiteY52" fmla="*/ 6610 h 10000"/>
                    <a:gd name="connsiteX53" fmla="*/ 4982 w 10000"/>
                    <a:gd name="connsiteY53" fmla="*/ 7502 h 10000"/>
                    <a:gd name="connsiteX54" fmla="*/ 4645 w 10000"/>
                    <a:gd name="connsiteY54" fmla="*/ 7167 h 10000"/>
                    <a:gd name="connsiteX55" fmla="*/ 4645 w 10000"/>
                    <a:gd name="connsiteY55" fmla="*/ 6129 h 10000"/>
                    <a:gd name="connsiteX56" fmla="*/ 4376 w 10000"/>
                    <a:gd name="connsiteY56" fmla="*/ 6264 h 10000"/>
                    <a:gd name="connsiteX57" fmla="*/ 4376 w 10000"/>
                    <a:gd name="connsiteY57" fmla="*/ 4950 h 10000"/>
                    <a:gd name="connsiteX58" fmla="*/ 4193 w 10000"/>
                    <a:gd name="connsiteY58" fmla="*/ 5161 h 10000"/>
                    <a:gd name="connsiteX59" fmla="*/ 3947 w 10000"/>
                    <a:gd name="connsiteY59" fmla="*/ 4481 h 10000"/>
                    <a:gd name="connsiteX60" fmla="*/ 3639 w 10000"/>
                    <a:gd name="connsiteY60" fmla="*/ 5731 h 10000"/>
                    <a:gd name="connsiteX0" fmla="*/ 3639 w 10000"/>
                    <a:gd name="connsiteY0" fmla="*/ 5731 h 10000"/>
                    <a:gd name="connsiteX1" fmla="*/ 1415 w 10000"/>
                    <a:gd name="connsiteY1" fmla="*/ 5666 h 10000"/>
                    <a:gd name="connsiteX2" fmla="*/ 934 w 10000"/>
                    <a:gd name="connsiteY2" fmla="*/ 6000 h 10000"/>
                    <a:gd name="connsiteX3" fmla="*/ 236 w 10000"/>
                    <a:gd name="connsiteY3" fmla="*/ 5731 h 10000"/>
                    <a:gd name="connsiteX4" fmla="*/ 628 w 10000"/>
                    <a:gd name="connsiteY4" fmla="*/ 7237 h 10000"/>
                    <a:gd name="connsiteX5" fmla="*/ 266 w 10000"/>
                    <a:gd name="connsiteY5" fmla="*/ 7020 h 10000"/>
                    <a:gd name="connsiteX6" fmla="*/ 512 w 10000"/>
                    <a:gd name="connsiteY6" fmla="*/ 8205 h 10000"/>
                    <a:gd name="connsiteX7" fmla="*/ 207 w 10000"/>
                    <a:gd name="connsiteY7" fmla="*/ 7923 h 10000"/>
                    <a:gd name="connsiteX8" fmla="*/ 0 w 10000"/>
                    <a:gd name="connsiteY8" fmla="*/ 10000 h 10000"/>
                    <a:gd name="connsiteX9" fmla="*/ 10000 w 10000"/>
                    <a:gd name="connsiteY9" fmla="*/ 6129 h 10000"/>
                    <a:gd name="connsiteX10" fmla="*/ 9391 w 10000"/>
                    <a:gd name="connsiteY10" fmla="*/ 5161 h 10000"/>
                    <a:gd name="connsiteX11" fmla="*/ 9545 w 10000"/>
                    <a:gd name="connsiteY11" fmla="*/ 6000 h 10000"/>
                    <a:gd name="connsiteX12" fmla="*/ 9239 w 10000"/>
                    <a:gd name="connsiteY12" fmla="*/ 6410 h 10000"/>
                    <a:gd name="connsiteX13" fmla="*/ 9203 w 10000"/>
                    <a:gd name="connsiteY13" fmla="*/ 5249 h 10000"/>
                    <a:gd name="connsiteX14" fmla="*/ 8658 w 10000"/>
                    <a:gd name="connsiteY14" fmla="*/ 6201 h 10000"/>
                    <a:gd name="connsiteX15" fmla="*/ 8870 w 10000"/>
                    <a:gd name="connsiteY15" fmla="*/ 4541 h 10000"/>
                    <a:gd name="connsiteX16" fmla="*/ 8634 w 10000"/>
                    <a:gd name="connsiteY16" fmla="*/ 2687 h 10000"/>
                    <a:gd name="connsiteX17" fmla="*/ 8599 w 10000"/>
                    <a:gd name="connsiteY17" fmla="*/ 4207 h 10000"/>
                    <a:gd name="connsiteX18" fmla="*/ 8389 w 10000"/>
                    <a:gd name="connsiteY18" fmla="*/ 4541 h 10000"/>
                    <a:gd name="connsiteX19" fmla="*/ 8571 w 10000"/>
                    <a:gd name="connsiteY19" fmla="*/ 5249 h 10000"/>
                    <a:gd name="connsiteX20" fmla="*/ 8018 w 10000"/>
                    <a:gd name="connsiteY20" fmla="*/ 4680 h 10000"/>
                    <a:gd name="connsiteX21" fmla="*/ 8324 w 10000"/>
                    <a:gd name="connsiteY21" fmla="*/ 5866 h 10000"/>
                    <a:gd name="connsiteX22" fmla="*/ 7871 w 10000"/>
                    <a:gd name="connsiteY22" fmla="*/ 5308 h 10000"/>
                    <a:gd name="connsiteX23" fmla="*/ 7996 w 10000"/>
                    <a:gd name="connsiteY23" fmla="*/ 6475 h 10000"/>
                    <a:gd name="connsiteX24" fmla="*/ 7533 w 10000"/>
                    <a:gd name="connsiteY24" fmla="*/ 6201 h 10000"/>
                    <a:gd name="connsiteX25" fmla="*/ 7503 w 10000"/>
                    <a:gd name="connsiteY25" fmla="*/ 5161 h 10000"/>
                    <a:gd name="connsiteX26" fmla="*/ 7079 w 10000"/>
                    <a:gd name="connsiteY26" fmla="*/ 6065 h 10000"/>
                    <a:gd name="connsiteX27" fmla="*/ 7227 w 10000"/>
                    <a:gd name="connsiteY27" fmla="*/ 4886 h 10000"/>
                    <a:gd name="connsiteX28" fmla="*/ 7079 w 10000"/>
                    <a:gd name="connsiteY28" fmla="*/ 3527 h 10000"/>
                    <a:gd name="connsiteX29" fmla="*/ 6833 w 10000"/>
                    <a:gd name="connsiteY29" fmla="*/ 5161 h 10000"/>
                    <a:gd name="connsiteX30" fmla="*/ 6864 w 10000"/>
                    <a:gd name="connsiteY30" fmla="*/ 6000 h 10000"/>
                    <a:gd name="connsiteX31" fmla="*/ 6681 w 10000"/>
                    <a:gd name="connsiteY31" fmla="*/ 5519 h 10000"/>
                    <a:gd name="connsiteX32" fmla="*/ 6681 w 10000"/>
                    <a:gd name="connsiteY32" fmla="*/ 6610 h 10000"/>
                    <a:gd name="connsiteX33" fmla="*/ 6412 w 10000"/>
                    <a:gd name="connsiteY33" fmla="*/ 5866 h 10000"/>
                    <a:gd name="connsiteX34" fmla="*/ 7321 w 10000"/>
                    <a:gd name="connsiteY34" fmla="*/ 1103 h 10000"/>
                    <a:gd name="connsiteX35" fmla="*/ 7714 w 10000"/>
                    <a:gd name="connsiteY35" fmla="*/ 968 h 10000"/>
                    <a:gd name="connsiteX36" fmla="*/ 7417 w 10000"/>
                    <a:gd name="connsiteY36" fmla="*/ 0 h 10000"/>
                    <a:gd name="connsiteX37" fmla="*/ 7417 w 10000"/>
                    <a:gd name="connsiteY37" fmla="*/ 0 h 10000"/>
                    <a:gd name="connsiteX38" fmla="*/ 7417 w 10000"/>
                    <a:gd name="connsiteY38" fmla="*/ 0 h 10000"/>
                    <a:gd name="connsiteX39" fmla="*/ 7020 w 10000"/>
                    <a:gd name="connsiteY39" fmla="*/ 0 h 10000"/>
                    <a:gd name="connsiteX40" fmla="*/ 7020 w 10000"/>
                    <a:gd name="connsiteY40" fmla="*/ 400 h 10000"/>
                    <a:gd name="connsiteX41" fmla="*/ 7139 w 10000"/>
                    <a:gd name="connsiteY41" fmla="*/ 400 h 10000"/>
                    <a:gd name="connsiteX42" fmla="*/ 5889 w 10000"/>
                    <a:gd name="connsiteY42" fmla="*/ 5161 h 10000"/>
                    <a:gd name="connsiteX43" fmla="*/ 5801 w 10000"/>
                    <a:gd name="connsiteY43" fmla="*/ 4481 h 10000"/>
                    <a:gd name="connsiteX44" fmla="*/ 5650 w 10000"/>
                    <a:gd name="connsiteY44" fmla="*/ 4615 h 10000"/>
                    <a:gd name="connsiteX45" fmla="*/ 5442 w 10000"/>
                    <a:gd name="connsiteY45" fmla="*/ 3924 h 10000"/>
                    <a:gd name="connsiteX46" fmla="*/ 5348 w 10000"/>
                    <a:gd name="connsiteY46" fmla="*/ 5373 h 10000"/>
                    <a:gd name="connsiteX47" fmla="*/ 5168 w 10000"/>
                    <a:gd name="connsiteY47" fmla="*/ 5026 h 10000"/>
                    <a:gd name="connsiteX48" fmla="*/ 5222 w 10000"/>
                    <a:gd name="connsiteY48" fmla="*/ 6201 h 10000"/>
                    <a:gd name="connsiteX49" fmla="*/ 4825 w 10000"/>
                    <a:gd name="connsiteY49" fmla="*/ 5666 h 10000"/>
                    <a:gd name="connsiteX50" fmla="*/ 5034 w 10000"/>
                    <a:gd name="connsiteY50" fmla="*/ 6475 h 10000"/>
                    <a:gd name="connsiteX51" fmla="*/ 4825 w 10000"/>
                    <a:gd name="connsiteY51" fmla="*/ 6610 h 10000"/>
                    <a:gd name="connsiteX52" fmla="*/ 4982 w 10000"/>
                    <a:gd name="connsiteY52" fmla="*/ 7502 h 10000"/>
                    <a:gd name="connsiteX53" fmla="*/ 4645 w 10000"/>
                    <a:gd name="connsiteY53" fmla="*/ 7167 h 10000"/>
                    <a:gd name="connsiteX54" fmla="*/ 4645 w 10000"/>
                    <a:gd name="connsiteY54" fmla="*/ 6129 h 10000"/>
                    <a:gd name="connsiteX55" fmla="*/ 4376 w 10000"/>
                    <a:gd name="connsiteY55" fmla="*/ 6264 h 10000"/>
                    <a:gd name="connsiteX56" fmla="*/ 4376 w 10000"/>
                    <a:gd name="connsiteY56" fmla="*/ 4950 h 10000"/>
                    <a:gd name="connsiteX57" fmla="*/ 4193 w 10000"/>
                    <a:gd name="connsiteY57" fmla="*/ 5161 h 10000"/>
                    <a:gd name="connsiteX58" fmla="*/ 3947 w 10000"/>
                    <a:gd name="connsiteY58" fmla="*/ 4481 h 10000"/>
                    <a:gd name="connsiteX59" fmla="*/ 3639 w 10000"/>
                    <a:gd name="connsiteY59" fmla="*/ 5731 h 10000"/>
                    <a:gd name="connsiteX0" fmla="*/ 3639 w 10000"/>
                    <a:gd name="connsiteY0" fmla="*/ 5731 h 10000"/>
                    <a:gd name="connsiteX1" fmla="*/ 1415 w 10000"/>
                    <a:gd name="connsiteY1" fmla="*/ 5666 h 10000"/>
                    <a:gd name="connsiteX2" fmla="*/ 236 w 10000"/>
                    <a:gd name="connsiteY2" fmla="*/ 5731 h 10000"/>
                    <a:gd name="connsiteX3" fmla="*/ 628 w 10000"/>
                    <a:gd name="connsiteY3" fmla="*/ 7237 h 10000"/>
                    <a:gd name="connsiteX4" fmla="*/ 266 w 10000"/>
                    <a:gd name="connsiteY4" fmla="*/ 7020 h 10000"/>
                    <a:gd name="connsiteX5" fmla="*/ 512 w 10000"/>
                    <a:gd name="connsiteY5" fmla="*/ 8205 h 10000"/>
                    <a:gd name="connsiteX6" fmla="*/ 207 w 10000"/>
                    <a:gd name="connsiteY6" fmla="*/ 7923 h 10000"/>
                    <a:gd name="connsiteX7" fmla="*/ 0 w 10000"/>
                    <a:gd name="connsiteY7" fmla="*/ 10000 h 10000"/>
                    <a:gd name="connsiteX8" fmla="*/ 10000 w 10000"/>
                    <a:gd name="connsiteY8" fmla="*/ 6129 h 10000"/>
                    <a:gd name="connsiteX9" fmla="*/ 9391 w 10000"/>
                    <a:gd name="connsiteY9" fmla="*/ 5161 h 10000"/>
                    <a:gd name="connsiteX10" fmla="*/ 9545 w 10000"/>
                    <a:gd name="connsiteY10" fmla="*/ 6000 h 10000"/>
                    <a:gd name="connsiteX11" fmla="*/ 9239 w 10000"/>
                    <a:gd name="connsiteY11" fmla="*/ 6410 h 10000"/>
                    <a:gd name="connsiteX12" fmla="*/ 9203 w 10000"/>
                    <a:gd name="connsiteY12" fmla="*/ 5249 h 10000"/>
                    <a:gd name="connsiteX13" fmla="*/ 8658 w 10000"/>
                    <a:gd name="connsiteY13" fmla="*/ 6201 h 10000"/>
                    <a:gd name="connsiteX14" fmla="*/ 8870 w 10000"/>
                    <a:gd name="connsiteY14" fmla="*/ 4541 h 10000"/>
                    <a:gd name="connsiteX15" fmla="*/ 8634 w 10000"/>
                    <a:gd name="connsiteY15" fmla="*/ 2687 h 10000"/>
                    <a:gd name="connsiteX16" fmla="*/ 8599 w 10000"/>
                    <a:gd name="connsiteY16" fmla="*/ 4207 h 10000"/>
                    <a:gd name="connsiteX17" fmla="*/ 8389 w 10000"/>
                    <a:gd name="connsiteY17" fmla="*/ 4541 h 10000"/>
                    <a:gd name="connsiteX18" fmla="*/ 8571 w 10000"/>
                    <a:gd name="connsiteY18" fmla="*/ 5249 h 10000"/>
                    <a:gd name="connsiteX19" fmla="*/ 8018 w 10000"/>
                    <a:gd name="connsiteY19" fmla="*/ 4680 h 10000"/>
                    <a:gd name="connsiteX20" fmla="*/ 8324 w 10000"/>
                    <a:gd name="connsiteY20" fmla="*/ 5866 h 10000"/>
                    <a:gd name="connsiteX21" fmla="*/ 7871 w 10000"/>
                    <a:gd name="connsiteY21" fmla="*/ 5308 h 10000"/>
                    <a:gd name="connsiteX22" fmla="*/ 7996 w 10000"/>
                    <a:gd name="connsiteY22" fmla="*/ 6475 h 10000"/>
                    <a:gd name="connsiteX23" fmla="*/ 7533 w 10000"/>
                    <a:gd name="connsiteY23" fmla="*/ 6201 h 10000"/>
                    <a:gd name="connsiteX24" fmla="*/ 7503 w 10000"/>
                    <a:gd name="connsiteY24" fmla="*/ 5161 h 10000"/>
                    <a:gd name="connsiteX25" fmla="*/ 7079 w 10000"/>
                    <a:gd name="connsiteY25" fmla="*/ 6065 h 10000"/>
                    <a:gd name="connsiteX26" fmla="*/ 7227 w 10000"/>
                    <a:gd name="connsiteY26" fmla="*/ 4886 h 10000"/>
                    <a:gd name="connsiteX27" fmla="*/ 7079 w 10000"/>
                    <a:gd name="connsiteY27" fmla="*/ 3527 h 10000"/>
                    <a:gd name="connsiteX28" fmla="*/ 6833 w 10000"/>
                    <a:gd name="connsiteY28" fmla="*/ 5161 h 10000"/>
                    <a:gd name="connsiteX29" fmla="*/ 6864 w 10000"/>
                    <a:gd name="connsiteY29" fmla="*/ 6000 h 10000"/>
                    <a:gd name="connsiteX30" fmla="*/ 6681 w 10000"/>
                    <a:gd name="connsiteY30" fmla="*/ 5519 h 10000"/>
                    <a:gd name="connsiteX31" fmla="*/ 6681 w 10000"/>
                    <a:gd name="connsiteY31" fmla="*/ 6610 h 10000"/>
                    <a:gd name="connsiteX32" fmla="*/ 6412 w 10000"/>
                    <a:gd name="connsiteY32" fmla="*/ 5866 h 10000"/>
                    <a:gd name="connsiteX33" fmla="*/ 7321 w 10000"/>
                    <a:gd name="connsiteY33" fmla="*/ 1103 h 10000"/>
                    <a:gd name="connsiteX34" fmla="*/ 7714 w 10000"/>
                    <a:gd name="connsiteY34" fmla="*/ 968 h 10000"/>
                    <a:gd name="connsiteX35" fmla="*/ 7417 w 10000"/>
                    <a:gd name="connsiteY35" fmla="*/ 0 h 10000"/>
                    <a:gd name="connsiteX36" fmla="*/ 7417 w 10000"/>
                    <a:gd name="connsiteY36" fmla="*/ 0 h 10000"/>
                    <a:gd name="connsiteX37" fmla="*/ 7417 w 10000"/>
                    <a:gd name="connsiteY37" fmla="*/ 0 h 10000"/>
                    <a:gd name="connsiteX38" fmla="*/ 7020 w 10000"/>
                    <a:gd name="connsiteY38" fmla="*/ 0 h 10000"/>
                    <a:gd name="connsiteX39" fmla="*/ 7020 w 10000"/>
                    <a:gd name="connsiteY39" fmla="*/ 400 h 10000"/>
                    <a:gd name="connsiteX40" fmla="*/ 7139 w 10000"/>
                    <a:gd name="connsiteY40" fmla="*/ 400 h 10000"/>
                    <a:gd name="connsiteX41" fmla="*/ 5889 w 10000"/>
                    <a:gd name="connsiteY41" fmla="*/ 5161 h 10000"/>
                    <a:gd name="connsiteX42" fmla="*/ 5801 w 10000"/>
                    <a:gd name="connsiteY42" fmla="*/ 4481 h 10000"/>
                    <a:gd name="connsiteX43" fmla="*/ 5650 w 10000"/>
                    <a:gd name="connsiteY43" fmla="*/ 4615 h 10000"/>
                    <a:gd name="connsiteX44" fmla="*/ 5442 w 10000"/>
                    <a:gd name="connsiteY44" fmla="*/ 3924 h 10000"/>
                    <a:gd name="connsiteX45" fmla="*/ 5348 w 10000"/>
                    <a:gd name="connsiteY45" fmla="*/ 5373 h 10000"/>
                    <a:gd name="connsiteX46" fmla="*/ 5168 w 10000"/>
                    <a:gd name="connsiteY46" fmla="*/ 5026 h 10000"/>
                    <a:gd name="connsiteX47" fmla="*/ 5222 w 10000"/>
                    <a:gd name="connsiteY47" fmla="*/ 6201 h 10000"/>
                    <a:gd name="connsiteX48" fmla="*/ 4825 w 10000"/>
                    <a:gd name="connsiteY48" fmla="*/ 5666 h 10000"/>
                    <a:gd name="connsiteX49" fmla="*/ 5034 w 10000"/>
                    <a:gd name="connsiteY49" fmla="*/ 6475 h 10000"/>
                    <a:gd name="connsiteX50" fmla="*/ 4825 w 10000"/>
                    <a:gd name="connsiteY50" fmla="*/ 6610 h 10000"/>
                    <a:gd name="connsiteX51" fmla="*/ 4982 w 10000"/>
                    <a:gd name="connsiteY51" fmla="*/ 7502 h 10000"/>
                    <a:gd name="connsiteX52" fmla="*/ 4645 w 10000"/>
                    <a:gd name="connsiteY52" fmla="*/ 7167 h 10000"/>
                    <a:gd name="connsiteX53" fmla="*/ 4645 w 10000"/>
                    <a:gd name="connsiteY53" fmla="*/ 6129 h 10000"/>
                    <a:gd name="connsiteX54" fmla="*/ 4376 w 10000"/>
                    <a:gd name="connsiteY54" fmla="*/ 6264 h 10000"/>
                    <a:gd name="connsiteX55" fmla="*/ 4376 w 10000"/>
                    <a:gd name="connsiteY55" fmla="*/ 4950 h 10000"/>
                    <a:gd name="connsiteX56" fmla="*/ 4193 w 10000"/>
                    <a:gd name="connsiteY56" fmla="*/ 5161 h 10000"/>
                    <a:gd name="connsiteX57" fmla="*/ 3947 w 10000"/>
                    <a:gd name="connsiteY57" fmla="*/ 4481 h 10000"/>
                    <a:gd name="connsiteX58" fmla="*/ 3639 w 10000"/>
                    <a:gd name="connsiteY58" fmla="*/ 5731 h 10000"/>
                    <a:gd name="connsiteX0" fmla="*/ 3639 w 10000"/>
                    <a:gd name="connsiteY0" fmla="*/ 5731 h 10000"/>
                    <a:gd name="connsiteX1" fmla="*/ 236 w 10000"/>
                    <a:gd name="connsiteY1" fmla="*/ 5731 h 10000"/>
                    <a:gd name="connsiteX2" fmla="*/ 628 w 10000"/>
                    <a:gd name="connsiteY2" fmla="*/ 7237 h 10000"/>
                    <a:gd name="connsiteX3" fmla="*/ 266 w 10000"/>
                    <a:gd name="connsiteY3" fmla="*/ 7020 h 10000"/>
                    <a:gd name="connsiteX4" fmla="*/ 512 w 10000"/>
                    <a:gd name="connsiteY4" fmla="*/ 8205 h 10000"/>
                    <a:gd name="connsiteX5" fmla="*/ 207 w 10000"/>
                    <a:gd name="connsiteY5" fmla="*/ 7923 h 10000"/>
                    <a:gd name="connsiteX6" fmla="*/ 0 w 10000"/>
                    <a:gd name="connsiteY6" fmla="*/ 10000 h 10000"/>
                    <a:gd name="connsiteX7" fmla="*/ 10000 w 10000"/>
                    <a:gd name="connsiteY7" fmla="*/ 6129 h 10000"/>
                    <a:gd name="connsiteX8" fmla="*/ 9391 w 10000"/>
                    <a:gd name="connsiteY8" fmla="*/ 5161 h 10000"/>
                    <a:gd name="connsiteX9" fmla="*/ 9545 w 10000"/>
                    <a:gd name="connsiteY9" fmla="*/ 6000 h 10000"/>
                    <a:gd name="connsiteX10" fmla="*/ 9239 w 10000"/>
                    <a:gd name="connsiteY10" fmla="*/ 6410 h 10000"/>
                    <a:gd name="connsiteX11" fmla="*/ 9203 w 10000"/>
                    <a:gd name="connsiteY11" fmla="*/ 5249 h 10000"/>
                    <a:gd name="connsiteX12" fmla="*/ 8658 w 10000"/>
                    <a:gd name="connsiteY12" fmla="*/ 6201 h 10000"/>
                    <a:gd name="connsiteX13" fmla="*/ 8870 w 10000"/>
                    <a:gd name="connsiteY13" fmla="*/ 4541 h 10000"/>
                    <a:gd name="connsiteX14" fmla="*/ 8634 w 10000"/>
                    <a:gd name="connsiteY14" fmla="*/ 2687 h 10000"/>
                    <a:gd name="connsiteX15" fmla="*/ 8599 w 10000"/>
                    <a:gd name="connsiteY15" fmla="*/ 4207 h 10000"/>
                    <a:gd name="connsiteX16" fmla="*/ 8389 w 10000"/>
                    <a:gd name="connsiteY16" fmla="*/ 4541 h 10000"/>
                    <a:gd name="connsiteX17" fmla="*/ 8571 w 10000"/>
                    <a:gd name="connsiteY17" fmla="*/ 5249 h 10000"/>
                    <a:gd name="connsiteX18" fmla="*/ 8018 w 10000"/>
                    <a:gd name="connsiteY18" fmla="*/ 4680 h 10000"/>
                    <a:gd name="connsiteX19" fmla="*/ 8324 w 10000"/>
                    <a:gd name="connsiteY19" fmla="*/ 5866 h 10000"/>
                    <a:gd name="connsiteX20" fmla="*/ 7871 w 10000"/>
                    <a:gd name="connsiteY20" fmla="*/ 5308 h 10000"/>
                    <a:gd name="connsiteX21" fmla="*/ 7996 w 10000"/>
                    <a:gd name="connsiteY21" fmla="*/ 6475 h 10000"/>
                    <a:gd name="connsiteX22" fmla="*/ 7533 w 10000"/>
                    <a:gd name="connsiteY22" fmla="*/ 6201 h 10000"/>
                    <a:gd name="connsiteX23" fmla="*/ 7503 w 10000"/>
                    <a:gd name="connsiteY23" fmla="*/ 5161 h 10000"/>
                    <a:gd name="connsiteX24" fmla="*/ 7079 w 10000"/>
                    <a:gd name="connsiteY24" fmla="*/ 6065 h 10000"/>
                    <a:gd name="connsiteX25" fmla="*/ 7227 w 10000"/>
                    <a:gd name="connsiteY25" fmla="*/ 4886 h 10000"/>
                    <a:gd name="connsiteX26" fmla="*/ 7079 w 10000"/>
                    <a:gd name="connsiteY26" fmla="*/ 3527 h 10000"/>
                    <a:gd name="connsiteX27" fmla="*/ 6833 w 10000"/>
                    <a:gd name="connsiteY27" fmla="*/ 5161 h 10000"/>
                    <a:gd name="connsiteX28" fmla="*/ 6864 w 10000"/>
                    <a:gd name="connsiteY28" fmla="*/ 6000 h 10000"/>
                    <a:gd name="connsiteX29" fmla="*/ 6681 w 10000"/>
                    <a:gd name="connsiteY29" fmla="*/ 5519 h 10000"/>
                    <a:gd name="connsiteX30" fmla="*/ 6681 w 10000"/>
                    <a:gd name="connsiteY30" fmla="*/ 6610 h 10000"/>
                    <a:gd name="connsiteX31" fmla="*/ 6412 w 10000"/>
                    <a:gd name="connsiteY31" fmla="*/ 5866 h 10000"/>
                    <a:gd name="connsiteX32" fmla="*/ 7321 w 10000"/>
                    <a:gd name="connsiteY32" fmla="*/ 1103 h 10000"/>
                    <a:gd name="connsiteX33" fmla="*/ 7714 w 10000"/>
                    <a:gd name="connsiteY33" fmla="*/ 968 h 10000"/>
                    <a:gd name="connsiteX34" fmla="*/ 7417 w 10000"/>
                    <a:gd name="connsiteY34" fmla="*/ 0 h 10000"/>
                    <a:gd name="connsiteX35" fmla="*/ 7417 w 10000"/>
                    <a:gd name="connsiteY35" fmla="*/ 0 h 10000"/>
                    <a:gd name="connsiteX36" fmla="*/ 7417 w 10000"/>
                    <a:gd name="connsiteY36" fmla="*/ 0 h 10000"/>
                    <a:gd name="connsiteX37" fmla="*/ 7020 w 10000"/>
                    <a:gd name="connsiteY37" fmla="*/ 0 h 10000"/>
                    <a:gd name="connsiteX38" fmla="*/ 7020 w 10000"/>
                    <a:gd name="connsiteY38" fmla="*/ 400 h 10000"/>
                    <a:gd name="connsiteX39" fmla="*/ 7139 w 10000"/>
                    <a:gd name="connsiteY39" fmla="*/ 400 h 10000"/>
                    <a:gd name="connsiteX40" fmla="*/ 5889 w 10000"/>
                    <a:gd name="connsiteY40" fmla="*/ 5161 h 10000"/>
                    <a:gd name="connsiteX41" fmla="*/ 5801 w 10000"/>
                    <a:gd name="connsiteY41" fmla="*/ 4481 h 10000"/>
                    <a:gd name="connsiteX42" fmla="*/ 5650 w 10000"/>
                    <a:gd name="connsiteY42" fmla="*/ 4615 h 10000"/>
                    <a:gd name="connsiteX43" fmla="*/ 5442 w 10000"/>
                    <a:gd name="connsiteY43" fmla="*/ 3924 h 10000"/>
                    <a:gd name="connsiteX44" fmla="*/ 5348 w 10000"/>
                    <a:gd name="connsiteY44" fmla="*/ 5373 h 10000"/>
                    <a:gd name="connsiteX45" fmla="*/ 5168 w 10000"/>
                    <a:gd name="connsiteY45" fmla="*/ 5026 h 10000"/>
                    <a:gd name="connsiteX46" fmla="*/ 5222 w 10000"/>
                    <a:gd name="connsiteY46" fmla="*/ 6201 h 10000"/>
                    <a:gd name="connsiteX47" fmla="*/ 4825 w 10000"/>
                    <a:gd name="connsiteY47" fmla="*/ 5666 h 10000"/>
                    <a:gd name="connsiteX48" fmla="*/ 5034 w 10000"/>
                    <a:gd name="connsiteY48" fmla="*/ 6475 h 10000"/>
                    <a:gd name="connsiteX49" fmla="*/ 4825 w 10000"/>
                    <a:gd name="connsiteY49" fmla="*/ 6610 h 10000"/>
                    <a:gd name="connsiteX50" fmla="*/ 4982 w 10000"/>
                    <a:gd name="connsiteY50" fmla="*/ 7502 h 10000"/>
                    <a:gd name="connsiteX51" fmla="*/ 4645 w 10000"/>
                    <a:gd name="connsiteY51" fmla="*/ 7167 h 10000"/>
                    <a:gd name="connsiteX52" fmla="*/ 4645 w 10000"/>
                    <a:gd name="connsiteY52" fmla="*/ 6129 h 10000"/>
                    <a:gd name="connsiteX53" fmla="*/ 4376 w 10000"/>
                    <a:gd name="connsiteY53" fmla="*/ 6264 h 10000"/>
                    <a:gd name="connsiteX54" fmla="*/ 4376 w 10000"/>
                    <a:gd name="connsiteY54" fmla="*/ 4950 h 10000"/>
                    <a:gd name="connsiteX55" fmla="*/ 4193 w 10000"/>
                    <a:gd name="connsiteY55" fmla="*/ 5161 h 10000"/>
                    <a:gd name="connsiteX56" fmla="*/ 3947 w 10000"/>
                    <a:gd name="connsiteY56" fmla="*/ 4481 h 10000"/>
                    <a:gd name="connsiteX57" fmla="*/ 3639 w 10000"/>
                    <a:gd name="connsiteY57" fmla="*/ 5731 h 10000"/>
                    <a:gd name="connsiteX0" fmla="*/ 3639 w 10000"/>
                    <a:gd name="connsiteY0" fmla="*/ 5731 h 10000"/>
                    <a:gd name="connsiteX1" fmla="*/ 628 w 10000"/>
                    <a:gd name="connsiteY1" fmla="*/ 7237 h 10000"/>
                    <a:gd name="connsiteX2" fmla="*/ 266 w 10000"/>
                    <a:gd name="connsiteY2" fmla="*/ 7020 h 10000"/>
                    <a:gd name="connsiteX3" fmla="*/ 512 w 10000"/>
                    <a:gd name="connsiteY3" fmla="*/ 8205 h 10000"/>
                    <a:gd name="connsiteX4" fmla="*/ 207 w 10000"/>
                    <a:gd name="connsiteY4" fmla="*/ 7923 h 10000"/>
                    <a:gd name="connsiteX5" fmla="*/ 0 w 10000"/>
                    <a:gd name="connsiteY5" fmla="*/ 10000 h 10000"/>
                    <a:gd name="connsiteX6" fmla="*/ 10000 w 10000"/>
                    <a:gd name="connsiteY6" fmla="*/ 6129 h 10000"/>
                    <a:gd name="connsiteX7" fmla="*/ 9391 w 10000"/>
                    <a:gd name="connsiteY7" fmla="*/ 5161 h 10000"/>
                    <a:gd name="connsiteX8" fmla="*/ 9545 w 10000"/>
                    <a:gd name="connsiteY8" fmla="*/ 6000 h 10000"/>
                    <a:gd name="connsiteX9" fmla="*/ 9239 w 10000"/>
                    <a:gd name="connsiteY9" fmla="*/ 6410 h 10000"/>
                    <a:gd name="connsiteX10" fmla="*/ 9203 w 10000"/>
                    <a:gd name="connsiteY10" fmla="*/ 5249 h 10000"/>
                    <a:gd name="connsiteX11" fmla="*/ 8658 w 10000"/>
                    <a:gd name="connsiteY11" fmla="*/ 6201 h 10000"/>
                    <a:gd name="connsiteX12" fmla="*/ 8870 w 10000"/>
                    <a:gd name="connsiteY12" fmla="*/ 4541 h 10000"/>
                    <a:gd name="connsiteX13" fmla="*/ 8634 w 10000"/>
                    <a:gd name="connsiteY13" fmla="*/ 2687 h 10000"/>
                    <a:gd name="connsiteX14" fmla="*/ 8599 w 10000"/>
                    <a:gd name="connsiteY14" fmla="*/ 4207 h 10000"/>
                    <a:gd name="connsiteX15" fmla="*/ 8389 w 10000"/>
                    <a:gd name="connsiteY15" fmla="*/ 4541 h 10000"/>
                    <a:gd name="connsiteX16" fmla="*/ 8571 w 10000"/>
                    <a:gd name="connsiteY16" fmla="*/ 5249 h 10000"/>
                    <a:gd name="connsiteX17" fmla="*/ 8018 w 10000"/>
                    <a:gd name="connsiteY17" fmla="*/ 4680 h 10000"/>
                    <a:gd name="connsiteX18" fmla="*/ 8324 w 10000"/>
                    <a:gd name="connsiteY18" fmla="*/ 5866 h 10000"/>
                    <a:gd name="connsiteX19" fmla="*/ 7871 w 10000"/>
                    <a:gd name="connsiteY19" fmla="*/ 5308 h 10000"/>
                    <a:gd name="connsiteX20" fmla="*/ 7996 w 10000"/>
                    <a:gd name="connsiteY20" fmla="*/ 6475 h 10000"/>
                    <a:gd name="connsiteX21" fmla="*/ 7533 w 10000"/>
                    <a:gd name="connsiteY21" fmla="*/ 6201 h 10000"/>
                    <a:gd name="connsiteX22" fmla="*/ 7503 w 10000"/>
                    <a:gd name="connsiteY22" fmla="*/ 5161 h 10000"/>
                    <a:gd name="connsiteX23" fmla="*/ 7079 w 10000"/>
                    <a:gd name="connsiteY23" fmla="*/ 6065 h 10000"/>
                    <a:gd name="connsiteX24" fmla="*/ 7227 w 10000"/>
                    <a:gd name="connsiteY24" fmla="*/ 4886 h 10000"/>
                    <a:gd name="connsiteX25" fmla="*/ 7079 w 10000"/>
                    <a:gd name="connsiteY25" fmla="*/ 3527 h 10000"/>
                    <a:gd name="connsiteX26" fmla="*/ 6833 w 10000"/>
                    <a:gd name="connsiteY26" fmla="*/ 5161 h 10000"/>
                    <a:gd name="connsiteX27" fmla="*/ 6864 w 10000"/>
                    <a:gd name="connsiteY27" fmla="*/ 6000 h 10000"/>
                    <a:gd name="connsiteX28" fmla="*/ 6681 w 10000"/>
                    <a:gd name="connsiteY28" fmla="*/ 5519 h 10000"/>
                    <a:gd name="connsiteX29" fmla="*/ 6681 w 10000"/>
                    <a:gd name="connsiteY29" fmla="*/ 6610 h 10000"/>
                    <a:gd name="connsiteX30" fmla="*/ 6412 w 10000"/>
                    <a:gd name="connsiteY30" fmla="*/ 5866 h 10000"/>
                    <a:gd name="connsiteX31" fmla="*/ 7321 w 10000"/>
                    <a:gd name="connsiteY31" fmla="*/ 1103 h 10000"/>
                    <a:gd name="connsiteX32" fmla="*/ 7714 w 10000"/>
                    <a:gd name="connsiteY32" fmla="*/ 968 h 10000"/>
                    <a:gd name="connsiteX33" fmla="*/ 7417 w 10000"/>
                    <a:gd name="connsiteY33" fmla="*/ 0 h 10000"/>
                    <a:gd name="connsiteX34" fmla="*/ 7417 w 10000"/>
                    <a:gd name="connsiteY34" fmla="*/ 0 h 10000"/>
                    <a:gd name="connsiteX35" fmla="*/ 7417 w 10000"/>
                    <a:gd name="connsiteY35" fmla="*/ 0 h 10000"/>
                    <a:gd name="connsiteX36" fmla="*/ 7020 w 10000"/>
                    <a:gd name="connsiteY36" fmla="*/ 0 h 10000"/>
                    <a:gd name="connsiteX37" fmla="*/ 7020 w 10000"/>
                    <a:gd name="connsiteY37" fmla="*/ 400 h 10000"/>
                    <a:gd name="connsiteX38" fmla="*/ 7139 w 10000"/>
                    <a:gd name="connsiteY38" fmla="*/ 400 h 10000"/>
                    <a:gd name="connsiteX39" fmla="*/ 5889 w 10000"/>
                    <a:gd name="connsiteY39" fmla="*/ 5161 h 10000"/>
                    <a:gd name="connsiteX40" fmla="*/ 5801 w 10000"/>
                    <a:gd name="connsiteY40" fmla="*/ 4481 h 10000"/>
                    <a:gd name="connsiteX41" fmla="*/ 5650 w 10000"/>
                    <a:gd name="connsiteY41" fmla="*/ 4615 h 10000"/>
                    <a:gd name="connsiteX42" fmla="*/ 5442 w 10000"/>
                    <a:gd name="connsiteY42" fmla="*/ 3924 h 10000"/>
                    <a:gd name="connsiteX43" fmla="*/ 5348 w 10000"/>
                    <a:gd name="connsiteY43" fmla="*/ 5373 h 10000"/>
                    <a:gd name="connsiteX44" fmla="*/ 5168 w 10000"/>
                    <a:gd name="connsiteY44" fmla="*/ 5026 h 10000"/>
                    <a:gd name="connsiteX45" fmla="*/ 5222 w 10000"/>
                    <a:gd name="connsiteY45" fmla="*/ 6201 h 10000"/>
                    <a:gd name="connsiteX46" fmla="*/ 4825 w 10000"/>
                    <a:gd name="connsiteY46" fmla="*/ 5666 h 10000"/>
                    <a:gd name="connsiteX47" fmla="*/ 5034 w 10000"/>
                    <a:gd name="connsiteY47" fmla="*/ 6475 h 10000"/>
                    <a:gd name="connsiteX48" fmla="*/ 4825 w 10000"/>
                    <a:gd name="connsiteY48" fmla="*/ 6610 h 10000"/>
                    <a:gd name="connsiteX49" fmla="*/ 4982 w 10000"/>
                    <a:gd name="connsiteY49" fmla="*/ 7502 h 10000"/>
                    <a:gd name="connsiteX50" fmla="*/ 4645 w 10000"/>
                    <a:gd name="connsiteY50" fmla="*/ 7167 h 10000"/>
                    <a:gd name="connsiteX51" fmla="*/ 4645 w 10000"/>
                    <a:gd name="connsiteY51" fmla="*/ 6129 h 10000"/>
                    <a:gd name="connsiteX52" fmla="*/ 4376 w 10000"/>
                    <a:gd name="connsiteY52" fmla="*/ 6264 h 10000"/>
                    <a:gd name="connsiteX53" fmla="*/ 4376 w 10000"/>
                    <a:gd name="connsiteY53" fmla="*/ 4950 h 10000"/>
                    <a:gd name="connsiteX54" fmla="*/ 4193 w 10000"/>
                    <a:gd name="connsiteY54" fmla="*/ 5161 h 10000"/>
                    <a:gd name="connsiteX55" fmla="*/ 3947 w 10000"/>
                    <a:gd name="connsiteY55" fmla="*/ 4481 h 10000"/>
                    <a:gd name="connsiteX56" fmla="*/ 3639 w 10000"/>
                    <a:gd name="connsiteY56" fmla="*/ 5731 h 10000"/>
                    <a:gd name="connsiteX0" fmla="*/ 3639 w 10000"/>
                    <a:gd name="connsiteY0" fmla="*/ 5731 h 10000"/>
                    <a:gd name="connsiteX1" fmla="*/ 266 w 10000"/>
                    <a:gd name="connsiteY1" fmla="*/ 7020 h 10000"/>
                    <a:gd name="connsiteX2" fmla="*/ 512 w 10000"/>
                    <a:gd name="connsiteY2" fmla="*/ 8205 h 10000"/>
                    <a:gd name="connsiteX3" fmla="*/ 207 w 10000"/>
                    <a:gd name="connsiteY3" fmla="*/ 7923 h 10000"/>
                    <a:gd name="connsiteX4" fmla="*/ 0 w 10000"/>
                    <a:gd name="connsiteY4" fmla="*/ 10000 h 10000"/>
                    <a:gd name="connsiteX5" fmla="*/ 10000 w 10000"/>
                    <a:gd name="connsiteY5" fmla="*/ 6129 h 10000"/>
                    <a:gd name="connsiteX6" fmla="*/ 9391 w 10000"/>
                    <a:gd name="connsiteY6" fmla="*/ 5161 h 10000"/>
                    <a:gd name="connsiteX7" fmla="*/ 9545 w 10000"/>
                    <a:gd name="connsiteY7" fmla="*/ 6000 h 10000"/>
                    <a:gd name="connsiteX8" fmla="*/ 9239 w 10000"/>
                    <a:gd name="connsiteY8" fmla="*/ 6410 h 10000"/>
                    <a:gd name="connsiteX9" fmla="*/ 9203 w 10000"/>
                    <a:gd name="connsiteY9" fmla="*/ 5249 h 10000"/>
                    <a:gd name="connsiteX10" fmla="*/ 8658 w 10000"/>
                    <a:gd name="connsiteY10" fmla="*/ 6201 h 10000"/>
                    <a:gd name="connsiteX11" fmla="*/ 8870 w 10000"/>
                    <a:gd name="connsiteY11" fmla="*/ 4541 h 10000"/>
                    <a:gd name="connsiteX12" fmla="*/ 8634 w 10000"/>
                    <a:gd name="connsiteY12" fmla="*/ 2687 h 10000"/>
                    <a:gd name="connsiteX13" fmla="*/ 8599 w 10000"/>
                    <a:gd name="connsiteY13" fmla="*/ 4207 h 10000"/>
                    <a:gd name="connsiteX14" fmla="*/ 8389 w 10000"/>
                    <a:gd name="connsiteY14" fmla="*/ 4541 h 10000"/>
                    <a:gd name="connsiteX15" fmla="*/ 8571 w 10000"/>
                    <a:gd name="connsiteY15" fmla="*/ 5249 h 10000"/>
                    <a:gd name="connsiteX16" fmla="*/ 8018 w 10000"/>
                    <a:gd name="connsiteY16" fmla="*/ 4680 h 10000"/>
                    <a:gd name="connsiteX17" fmla="*/ 8324 w 10000"/>
                    <a:gd name="connsiteY17" fmla="*/ 5866 h 10000"/>
                    <a:gd name="connsiteX18" fmla="*/ 7871 w 10000"/>
                    <a:gd name="connsiteY18" fmla="*/ 5308 h 10000"/>
                    <a:gd name="connsiteX19" fmla="*/ 7996 w 10000"/>
                    <a:gd name="connsiteY19" fmla="*/ 6475 h 10000"/>
                    <a:gd name="connsiteX20" fmla="*/ 7533 w 10000"/>
                    <a:gd name="connsiteY20" fmla="*/ 6201 h 10000"/>
                    <a:gd name="connsiteX21" fmla="*/ 7503 w 10000"/>
                    <a:gd name="connsiteY21" fmla="*/ 5161 h 10000"/>
                    <a:gd name="connsiteX22" fmla="*/ 7079 w 10000"/>
                    <a:gd name="connsiteY22" fmla="*/ 6065 h 10000"/>
                    <a:gd name="connsiteX23" fmla="*/ 7227 w 10000"/>
                    <a:gd name="connsiteY23" fmla="*/ 4886 h 10000"/>
                    <a:gd name="connsiteX24" fmla="*/ 7079 w 10000"/>
                    <a:gd name="connsiteY24" fmla="*/ 3527 h 10000"/>
                    <a:gd name="connsiteX25" fmla="*/ 6833 w 10000"/>
                    <a:gd name="connsiteY25" fmla="*/ 5161 h 10000"/>
                    <a:gd name="connsiteX26" fmla="*/ 6864 w 10000"/>
                    <a:gd name="connsiteY26" fmla="*/ 6000 h 10000"/>
                    <a:gd name="connsiteX27" fmla="*/ 6681 w 10000"/>
                    <a:gd name="connsiteY27" fmla="*/ 5519 h 10000"/>
                    <a:gd name="connsiteX28" fmla="*/ 6681 w 10000"/>
                    <a:gd name="connsiteY28" fmla="*/ 6610 h 10000"/>
                    <a:gd name="connsiteX29" fmla="*/ 6412 w 10000"/>
                    <a:gd name="connsiteY29" fmla="*/ 5866 h 10000"/>
                    <a:gd name="connsiteX30" fmla="*/ 7321 w 10000"/>
                    <a:gd name="connsiteY30" fmla="*/ 1103 h 10000"/>
                    <a:gd name="connsiteX31" fmla="*/ 7714 w 10000"/>
                    <a:gd name="connsiteY31" fmla="*/ 968 h 10000"/>
                    <a:gd name="connsiteX32" fmla="*/ 7417 w 10000"/>
                    <a:gd name="connsiteY32" fmla="*/ 0 h 10000"/>
                    <a:gd name="connsiteX33" fmla="*/ 7417 w 10000"/>
                    <a:gd name="connsiteY33" fmla="*/ 0 h 10000"/>
                    <a:gd name="connsiteX34" fmla="*/ 7417 w 10000"/>
                    <a:gd name="connsiteY34" fmla="*/ 0 h 10000"/>
                    <a:gd name="connsiteX35" fmla="*/ 7020 w 10000"/>
                    <a:gd name="connsiteY35" fmla="*/ 0 h 10000"/>
                    <a:gd name="connsiteX36" fmla="*/ 7020 w 10000"/>
                    <a:gd name="connsiteY36" fmla="*/ 400 h 10000"/>
                    <a:gd name="connsiteX37" fmla="*/ 7139 w 10000"/>
                    <a:gd name="connsiteY37" fmla="*/ 400 h 10000"/>
                    <a:gd name="connsiteX38" fmla="*/ 5889 w 10000"/>
                    <a:gd name="connsiteY38" fmla="*/ 5161 h 10000"/>
                    <a:gd name="connsiteX39" fmla="*/ 5801 w 10000"/>
                    <a:gd name="connsiteY39" fmla="*/ 4481 h 10000"/>
                    <a:gd name="connsiteX40" fmla="*/ 5650 w 10000"/>
                    <a:gd name="connsiteY40" fmla="*/ 4615 h 10000"/>
                    <a:gd name="connsiteX41" fmla="*/ 5442 w 10000"/>
                    <a:gd name="connsiteY41" fmla="*/ 3924 h 10000"/>
                    <a:gd name="connsiteX42" fmla="*/ 5348 w 10000"/>
                    <a:gd name="connsiteY42" fmla="*/ 5373 h 10000"/>
                    <a:gd name="connsiteX43" fmla="*/ 5168 w 10000"/>
                    <a:gd name="connsiteY43" fmla="*/ 5026 h 10000"/>
                    <a:gd name="connsiteX44" fmla="*/ 5222 w 10000"/>
                    <a:gd name="connsiteY44" fmla="*/ 6201 h 10000"/>
                    <a:gd name="connsiteX45" fmla="*/ 4825 w 10000"/>
                    <a:gd name="connsiteY45" fmla="*/ 5666 h 10000"/>
                    <a:gd name="connsiteX46" fmla="*/ 5034 w 10000"/>
                    <a:gd name="connsiteY46" fmla="*/ 6475 h 10000"/>
                    <a:gd name="connsiteX47" fmla="*/ 4825 w 10000"/>
                    <a:gd name="connsiteY47" fmla="*/ 6610 h 10000"/>
                    <a:gd name="connsiteX48" fmla="*/ 4982 w 10000"/>
                    <a:gd name="connsiteY48" fmla="*/ 7502 h 10000"/>
                    <a:gd name="connsiteX49" fmla="*/ 4645 w 10000"/>
                    <a:gd name="connsiteY49" fmla="*/ 7167 h 10000"/>
                    <a:gd name="connsiteX50" fmla="*/ 4645 w 10000"/>
                    <a:gd name="connsiteY50" fmla="*/ 6129 h 10000"/>
                    <a:gd name="connsiteX51" fmla="*/ 4376 w 10000"/>
                    <a:gd name="connsiteY51" fmla="*/ 6264 h 10000"/>
                    <a:gd name="connsiteX52" fmla="*/ 4376 w 10000"/>
                    <a:gd name="connsiteY52" fmla="*/ 4950 h 10000"/>
                    <a:gd name="connsiteX53" fmla="*/ 4193 w 10000"/>
                    <a:gd name="connsiteY53" fmla="*/ 5161 h 10000"/>
                    <a:gd name="connsiteX54" fmla="*/ 3947 w 10000"/>
                    <a:gd name="connsiteY54" fmla="*/ 4481 h 10000"/>
                    <a:gd name="connsiteX55" fmla="*/ 3639 w 10000"/>
                    <a:gd name="connsiteY55" fmla="*/ 5731 h 10000"/>
                    <a:gd name="connsiteX0" fmla="*/ 3639 w 10000"/>
                    <a:gd name="connsiteY0" fmla="*/ 5731 h 10000"/>
                    <a:gd name="connsiteX1" fmla="*/ 512 w 10000"/>
                    <a:gd name="connsiteY1" fmla="*/ 8205 h 10000"/>
                    <a:gd name="connsiteX2" fmla="*/ 207 w 10000"/>
                    <a:gd name="connsiteY2" fmla="*/ 7923 h 10000"/>
                    <a:gd name="connsiteX3" fmla="*/ 0 w 10000"/>
                    <a:gd name="connsiteY3" fmla="*/ 10000 h 10000"/>
                    <a:gd name="connsiteX4" fmla="*/ 10000 w 10000"/>
                    <a:gd name="connsiteY4" fmla="*/ 6129 h 10000"/>
                    <a:gd name="connsiteX5" fmla="*/ 9391 w 10000"/>
                    <a:gd name="connsiteY5" fmla="*/ 5161 h 10000"/>
                    <a:gd name="connsiteX6" fmla="*/ 9545 w 10000"/>
                    <a:gd name="connsiteY6" fmla="*/ 6000 h 10000"/>
                    <a:gd name="connsiteX7" fmla="*/ 9239 w 10000"/>
                    <a:gd name="connsiteY7" fmla="*/ 6410 h 10000"/>
                    <a:gd name="connsiteX8" fmla="*/ 9203 w 10000"/>
                    <a:gd name="connsiteY8" fmla="*/ 5249 h 10000"/>
                    <a:gd name="connsiteX9" fmla="*/ 8658 w 10000"/>
                    <a:gd name="connsiteY9" fmla="*/ 6201 h 10000"/>
                    <a:gd name="connsiteX10" fmla="*/ 8870 w 10000"/>
                    <a:gd name="connsiteY10" fmla="*/ 4541 h 10000"/>
                    <a:gd name="connsiteX11" fmla="*/ 8634 w 10000"/>
                    <a:gd name="connsiteY11" fmla="*/ 2687 h 10000"/>
                    <a:gd name="connsiteX12" fmla="*/ 8599 w 10000"/>
                    <a:gd name="connsiteY12" fmla="*/ 4207 h 10000"/>
                    <a:gd name="connsiteX13" fmla="*/ 8389 w 10000"/>
                    <a:gd name="connsiteY13" fmla="*/ 4541 h 10000"/>
                    <a:gd name="connsiteX14" fmla="*/ 8571 w 10000"/>
                    <a:gd name="connsiteY14" fmla="*/ 5249 h 10000"/>
                    <a:gd name="connsiteX15" fmla="*/ 8018 w 10000"/>
                    <a:gd name="connsiteY15" fmla="*/ 4680 h 10000"/>
                    <a:gd name="connsiteX16" fmla="*/ 8324 w 10000"/>
                    <a:gd name="connsiteY16" fmla="*/ 5866 h 10000"/>
                    <a:gd name="connsiteX17" fmla="*/ 7871 w 10000"/>
                    <a:gd name="connsiteY17" fmla="*/ 5308 h 10000"/>
                    <a:gd name="connsiteX18" fmla="*/ 7996 w 10000"/>
                    <a:gd name="connsiteY18" fmla="*/ 6475 h 10000"/>
                    <a:gd name="connsiteX19" fmla="*/ 7533 w 10000"/>
                    <a:gd name="connsiteY19" fmla="*/ 6201 h 10000"/>
                    <a:gd name="connsiteX20" fmla="*/ 7503 w 10000"/>
                    <a:gd name="connsiteY20" fmla="*/ 5161 h 10000"/>
                    <a:gd name="connsiteX21" fmla="*/ 7079 w 10000"/>
                    <a:gd name="connsiteY21" fmla="*/ 6065 h 10000"/>
                    <a:gd name="connsiteX22" fmla="*/ 7227 w 10000"/>
                    <a:gd name="connsiteY22" fmla="*/ 4886 h 10000"/>
                    <a:gd name="connsiteX23" fmla="*/ 7079 w 10000"/>
                    <a:gd name="connsiteY23" fmla="*/ 3527 h 10000"/>
                    <a:gd name="connsiteX24" fmla="*/ 6833 w 10000"/>
                    <a:gd name="connsiteY24" fmla="*/ 5161 h 10000"/>
                    <a:gd name="connsiteX25" fmla="*/ 6864 w 10000"/>
                    <a:gd name="connsiteY25" fmla="*/ 6000 h 10000"/>
                    <a:gd name="connsiteX26" fmla="*/ 6681 w 10000"/>
                    <a:gd name="connsiteY26" fmla="*/ 5519 h 10000"/>
                    <a:gd name="connsiteX27" fmla="*/ 6681 w 10000"/>
                    <a:gd name="connsiteY27" fmla="*/ 6610 h 10000"/>
                    <a:gd name="connsiteX28" fmla="*/ 6412 w 10000"/>
                    <a:gd name="connsiteY28" fmla="*/ 5866 h 10000"/>
                    <a:gd name="connsiteX29" fmla="*/ 7321 w 10000"/>
                    <a:gd name="connsiteY29" fmla="*/ 1103 h 10000"/>
                    <a:gd name="connsiteX30" fmla="*/ 7714 w 10000"/>
                    <a:gd name="connsiteY30" fmla="*/ 968 h 10000"/>
                    <a:gd name="connsiteX31" fmla="*/ 7417 w 10000"/>
                    <a:gd name="connsiteY31" fmla="*/ 0 h 10000"/>
                    <a:gd name="connsiteX32" fmla="*/ 7417 w 10000"/>
                    <a:gd name="connsiteY32" fmla="*/ 0 h 10000"/>
                    <a:gd name="connsiteX33" fmla="*/ 7417 w 10000"/>
                    <a:gd name="connsiteY33" fmla="*/ 0 h 10000"/>
                    <a:gd name="connsiteX34" fmla="*/ 7020 w 10000"/>
                    <a:gd name="connsiteY34" fmla="*/ 0 h 10000"/>
                    <a:gd name="connsiteX35" fmla="*/ 7020 w 10000"/>
                    <a:gd name="connsiteY35" fmla="*/ 400 h 10000"/>
                    <a:gd name="connsiteX36" fmla="*/ 7139 w 10000"/>
                    <a:gd name="connsiteY36" fmla="*/ 400 h 10000"/>
                    <a:gd name="connsiteX37" fmla="*/ 5889 w 10000"/>
                    <a:gd name="connsiteY37" fmla="*/ 5161 h 10000"/>
                    <a:gd name="connsiteX38" fmla="*/ 5801 w 10000"/>
                    <a:gd name="connsiteY38" fmla="*/ 4481 h 10000"/>
                    <a:gd name="connsiteX39" fmla="*/ 5650 w 10000"/>
                    <a:gd name="connsiteY39" fmla="*/ 4615 h 10000"/>
                    <a:gd name="connsiteX40" fmla="*/ 5442 w 10000"/>
                    <a:gd name="connsiteY40" fmla="*/ 3924 h 10000"/>
                    <a:gd name="connsiteX41" fmla="*/ 5348 w 10000"/>
                    <a:gd name="connsiteY41" fmla="*/ 5373 h 10000"/>
                    <a:gd name="connsiteX42" fmla="*/ 5168 w 10000"/>
                    <a:gd name="connsiteY42" fmla="*/ 5026 h 10000"/>
                    <a:gd name="connsiteX43" fmla="*/ 5222 w 10000"/>
                    <a:gd name="connsiteY43" fmla="*/ 6201 h 10000"/>
                    <a:gd name="connsiteX44" fmla="*/ 4825 w 10000"/>
                    <a:gd name="connsiteY44" fmla="*/ 5666 h 10000"/>
                    <a:gd name="connsiteX45" fmla="*/ 5034 w 10000"/>
                    <a:gd name="connsiteY45" fmla="*/ 6475 h 10000"/>
                    <a:gd name="connsiteX46" fmla="*/ 4825 w 10000"/>
                    <a:gd name="connsiteY46" fmla="*/ 6610 h 10000"/>
                    <a:gd name="connsiteX47" fmla="*/ 4982 w 10000"/>
                    <a:gd name="connsiteY47" fmla="*/ 7502 h 10000"/>
                    <a:gd name="connsiteX48" fmla="*/ 4645 w 10000"/>
                    <a:gd name="connsiteY48" fmla="*/ 7167 h 10000"/>
                    <a:gd name="connsiteX49" fmla="*/ 4645 w 10000"/>
                    <a:gd name="connsiteY49" fmla="*/ 6129 h 10000"/>
                    <a:gd name="connsiteX50" fmla="*/ 4376 w 10000"/>
                    <a:gd name="connsiteY50" fmla="*/ 6264 h 10000"/>
                    <a:gd name="connsiteX51" fmla="*/ 4376 w 10000"/>
                    <a:gd name="connsiteY51" fmla="*/ 4950 h 10000"/>
                    <a:gd name="connsiteX52" fmla="*/ 4193 w 10000"/>
                    <a:gd name="connsiteY52" fmla="*/ 5161 h 10000"/>
                    <a:gd name="connsiteX53" fmla="*/ 3947 w 10000"/>
                    <a:gd name="connsiteY53" fmla="*/ 4481 h 10000"/>
                    <a:gd name="connsiteX54" fmla="*/ 3639 w 10000"/>
                    <a:gd name="connsiteY54" fmla="*/ 5731 h 10000"/>
                    <a:gd name="connsiteX0" fmla="*/ 3639 w 10000"/>
                    <a:gd name="connsiteY0" fmla="*/ 5731 h 10000"/>
                    <a:gd name="connsiteX1" fmla="*/ 207 w 10000"/>
                    <a:gd name="connsiteY1" fmla="*/ 7923 h 10000"/>
                    <a:gd name="connsiteX2" fmla="*/ 0 w 10000"/>
                    <a:gd name="connsiteY2" fmla="*/ 10000 h 10000"/>
                    <a:gd name="connsiteX3" fmla="*/ 10000 w 10000"/>
                    <a:gd name="connsiteY3" fmla="*/ 6129 h 10000"/>
                    <a:gd name="connsiteX4" fmla="*/ 9391 w 10000"/>
                    <a:gd name="connsiteY4" fmla="*/ 5161 h 10000"/>
                    <a:gd name="connsiteX5" fmla="*/ 9545 w 10000"/>
                    <a:gd name="connsiteY5" fmla="*/ 6000 h 10000"/>
                    <a:gd name="connsiteX6" fmla="*/ 9239 w 10000"/>
                    <a:gd name="connsiteY6" fmla="*/ 6410 h 10000"/>
                    <a:gd name="connsiteX7" fmla="*/ 9203 w 10000"/>
                    <a:gd name="connsiteY7" fmla="*/ 5249 h 10000"/>
                    <a:gd name="connsiteX8" fmla="*/ 8658 w 10000"/>
                    <a:gd name="connsiteY8" fmla="*/ 6201 h 10000"/>
                    <a:gd name="connsiteX9" fmla="*/ 8870 w 10000"/>
                    <a:gd name="connsiteY9" fmla="*/ 4541 h 10000"/>
                    <a:gd name="connsiteX10" fmla="*/ 8634 w 10000"/>
                    <a:gd name="connsiteY10" fmla="*/ 2687 h 10000"/>
                    <a:gd name="connsiteX11" fmla="*/ 8599 w 10000"/>
                    <a:gd name="connsiteY11" fmla="*/ 4207 h 10000"/>
                    <a:gd name="connsiteX12" fmla="*/ 8389 w 10000"/>
                    <a:gd name="connsiteY12" fmla="*/ 4541 h 10000"/>
                    <a:gd name="connsiteX13" fmla="*/ 8571 w 10000"/>
                    <a:gd name="connsiteY13" fmla="*/ 5249 h 10000"/>
                    <a:gd name="connsiteX14" fmla="*/ 8018 w 10000"/>
                    <a:gd name="connsiteY14" fmla="*/ 4680 h 10000"/>
                    <a:gd name="connsiteX15" fmla="*/ 8324 w 10000"/>
                    <a:gd name="connsiteY15" fmla="*/ 5866 h 10000"/>
                    <a:gd name="connsiteX16" fmla="*/ 7871 w 10000"/>
                    <a:gd name="connsiteY16" fmla="*/ 5308 h 10000"/>
                    <a:gd name="connsiteX17" fmla="*/ 7996 w 10000"/>
                    <a:gd name="connsiteY17" fmla="*/ 6475 h 10000"/>
                    <a:gd name="connsiteX18" fmla="*/ 7533 w 10000"/>
                    <a:gd name="connsiteY18" fmla="*/ 6201 h 10000"/>
                    <a:gd name="connsiteX19" fmla="*/ 7503 w 10000"/>
                    <a:gd name="connsiteY19" fmla="*/ 5161 h 10000"/>
                    <a:gd name="connsiteX20" fmla="*/ 7079 w 10000"/>
                    <a:gd name="connsiteY20" fmla="*/ 6065 h 10000"/>
                    <a:gd name="connsiteX21" fmla="*/ 7227 w 10000"/>
                    <a:gd name="connsiteY21" fmla="*/ 4886 h 10000"/>
                    <a:gd name="connsiteX22" fmla="*/ 7079 w 10000"/>
                    <a:gd name="connsiteY22" fmla="*/ 3527 h 10000"/>
                    <a:gd name="connsiteX23" fmla="*/ 6833 w 10000"/>
                    <a:gd name="connsiteY23" fmla="*/ 5161 h 10000"/>
                    <a:gd name="connsiteX24" fmla="*/ 6864 w 10000"/>
                    <a:gd name="connsiteY24" fmla="*/ 6000 h 10000"/>
                    <a:gd name="connsiteX25" fmla="*/ 6681 w 10000"/>
                    <a:gd name="connsiteY25" fmla="*/ 5519 h 10000"/>
                    <a:gd name="connsiteX26" fmla="*/ 6681 w 10000"/>
                    <a:gd name="connsiteY26" fmla="*/ 6610 h 10000"/>
                    <a:gd name="connsiteX27" fmla="*/ 6412 w 10000"/>
                    <a:gd name="connsiteY27" fmla="*/ 5866 h 10000"/>
                    <a:gd name="connsiteX28" fmla="*/ 7321 w 10000"/>
                    <a:gd name="connsiteY28" fmla="*/ 1103 h 10000"/>
                    <a:gd name="connsiteX29" fmla="*/ 7714 w 10000"/>
                    <a:gd name="connsiteY29" fmla="*/ 968 h 10000"/>
                    <a:gd name="connsiteX30" fmla="*/ 7417 w 10000"/>
                    <a:gd name="connsiteY30" fmla="*/ 0 h 10000"/>
                    <a:gd name="connsiteX31" fmla="*/ 7417 w 10000"/>
                    <a:gd name="connsiteY31" fmla="*/ 0 h 10000"/>
                    <a:gd name="connsiteX32" fmla="*/ 7417 w 10000"/>
                    <a:gd name="connsiteY32" fmla="*/ 0 h 10000"/>
                    <a:gd name="connsiteX33" fmla="*/ 7020 w 10000"/>
                    <a:gd name="connsiteY33" fmla="*/ 0 h 10000"/>
                    <a:gd name="connsiteX34" fmla="*/ 7020 w 10000"/>
                    <a:gd name="connsiteY34" fmla="*/ 400 h 10000"/>
                    <a:gd name="connsiteX35" fmla="*/ 7139 w 10000"/>
                    <a:gd name="connsiteY35" fmla="*/ 400 h 10000"/>
                    <a:gd name="connsiteX36" fmla="*/ 5889 w 10000"/>
                    <a:gd name="connsiteY36" fmla="*/ 5161 h 10000"/>
                    <a:gd name="connsiteX37" fmla="*/ 5801 w 10000"/>
                    <a:gd name="connsiteY37" fmla="*/ 4481 h 10000"/>
                    <a:gd name="connsiteX38" fmla="*/ 5650 w 10000"/>
                    <a:gd name="connsiteY38" fmla="*/ 4615 h 10000"/>
                    <a:gd name="connsiteX39" fmla="*/ 5442 w 10000"/>
                    <a:gd name="connsiteY39" fmla="*/ 3924 h 10000"/>
                    <a:gd name="connsiteX40" fmla="*/ 5348 w 10000"/>
                    <a:gd name="connsiteY40" fmla="*/ 5373 h 10000"/>
                    <a:gd name="connsiteX41" fmla="*/ 5168 w 10000"/>
                    <a:gd name="connsiteY41" fmla="*/ 5026 h 10000"/>
                    <a:gd name="connsiteX42" fmla="*/ 5222 w 10000"/>
                    <a:gd name="connsiteY42" fmla="*/ 6201 h 10000"/>
                    <a:gd name="connsiteX43" fmla="*/ 4825 w 10000"/>
                    <a:gd name="connsiteY43" fmla="*/ 5666 h 10000"/>
                    <a:gd name="connsiteX44" fmla="*/ 5034 w 10000"/>
                    <a:gd name="connsiteY44" fmla="*/ 6475 h 10000"/>
                    <a:gd name="connsiteX45" fmla="*/ 4825 w 10000"/>
                    <a:gd name="connsiteY45" fmla="*/ 6610 h 10000"/>
                    <a:gd name="connsiteX46" fmla="*/ 4982 w 10000"/>
                    <a:gd name="connsiteY46" fmla="*/ 7502 h 10000"/>
                    <a:gd name="connsiteX47" fmla="*/ 4645 w 10000"/>
                    <a:gd name="connsiteY47" fmla="*/ 7167 h 10000"/>
                    <a:gd name="connsiteX48" fmla="*/ 4645 w 10000"/>
                    <a:gd name="connsiteY48" fmla="*/ 6129 h 10000"/>
                    <a:gd name="connsiteX49" fmla="*/ 4376 w 10000"/>
                    <a:gd name="connsiteY49" fmla="*/ 6264 h 10000"/>
                    <a:gd name="connsiteX50" fmla="*/ 4376 w 10000"/>
                    <a:gd name="connsiteY50" fmla="*/ 4950 h 10000"/>
                    <a:gd name="connsiteX51" fmla="*/ 4193 w 10000"/>
                    <a:gd name="connsiteY51" fmla="*/ 5161 h 10000"/>
                    <a:gd name="connsiteX52" fmla="*/ 3947 w 10000"/>
                    <a:gd name="connsiteY52" fmla="*/ 4481 h 10000"/>
                    <a:gd name="connsiteX53" fmla="*/ 3639 w 10000"/>
                    <a:gd name="connsiteY53" fmla="*/ 5731 h 10000"/>
                    <a:gd name="connsiteX0" fmla="*/ 4699 w 11060"/>
                    <a:gd name="connsiteY0" fmla="*/ 5731 h 10000"/>
                    <a:gd name="connsiteX1" fmla="*/ 1060 w 11060"/>
                    <a:gd name="connsiteY1" fmla="*/ 10000 h 10000"/>
                    <a:gd name="connsiteX2" fmla="*/ 11060 w 11060"/>
                    <a:gd name="connsiteY2" fmla="*/ 6129 h 10000"/>
                    <a:gd name="connsiteX3" fmla="*/ 10451 w 11060"/>
                    <a:gd name="connsiteY3" fmla="*/ 5161 h 10000"/>
                    <a:gd name="connsiteX4" fmla="*/ 10605 w 11060"/>
                    <a:gd name="connsiteY4" fmla="*/ 6000 h 10000"/>
                    <a:gd name="connsiteX5" fmla="*/ 10299 w 11060"/>
                    <a:gd name="connsiteY5" fmla="*/ 6410 h 10000"/>
                    <a:gd name="connsiteX6" fmla="*/ 10263 w 11060"/>
                    <a:gd name="connsiteY6" fmla="*/ 5249 h 10000"/>
                    <a:gd name="connsiteX7" fmla="*/ 9718 w 11060"/>
                    <a:gd name="connsiteY7" fmla="*/ 6201 h 10000"/>
                    <a:gd name="connsiteX8" fmla="*/ 9930 w 11060"/>
                    <a:gd name="connsiteY8" fmla="*/ 4541 h 10000"/>
                    <a:gd name="connsiteX9" fmla="*/ 9694 w 11060"/>
                    <a:gd name="connsiteY9" fmla="*/ 2687 h 10000"/>
                    <a:gd name="connsiteX10" fmla="*/ 9659 w 11060"/>
                    <a:gd name="connsiteY10" fmla="*/ 4207 h 10000"/>
                    <a:gd name="connsiteX11" fmla="*/ 9449 w 11060"/>
                    <a:gd name="connsiteY11" fmla="*/ 4541 h 10000"/>
                    <a:gd name="connsiteX12" fmla="*/ 9631 w 11060"/>
                    <a:gd name="connsiteY12" fmla="*/ 5249 h 10000"/>
                    <a:gd name="connsiteX13" fmla="*/ 9078 w 11060"/>
                    <a:gd name="connsiteY13" fmla="*/ 4680 h 10000"/>
                    <a:gd name="connsiteX14" fmla="*/ 9384 w 11060"/>
                    <a:gd name="connsiteY14" fmla="*/ 5866 h 10000"/>
                    <a:gd name="connsiteX15" fmla="*/ 8931 w 11060"/>
                    <a:gd name="connsiteY15" fmla="*/ 5308 h 10000"/>
                    <a:gd name="connsiteX16" fmla="*/ 9056 w 11060"/>
                    <a:gd name="connsiteY16" fmla="*/ 6475 h 10000"/>
                    <a:gd name="connsiteX17" fmla="*/ 8593 w 11060"/>
                    <a:gd name="connsiteY17" fmla="*/ 6201 h 10000"/>
                    <a:gd name="connsiteX18" fmla="*/ 8563 w 11060"/>
                    <a:gd name="connsiteY18" fmla="*/ 5161 h 10000"/>
                    <a:gd name="connsiteX19" fmla="*/ 8139 w 11060"/>
                    <a:gd name="connsiteY19" fmla="*/ 6065 h 10000"/>
                    <a:gd name="connsiteX20" fmla="*/ 8287 w 11060"/>
                    <a:gd name="connsiteY20" fmla="*/ 4886 h 10000"/>
                    <a:gd name="connsiteX21" fmla="*/ 8139 w 11060"/>
                    <a:gd name="connsiteY21" fmla="*/ 3527 h 10000"/>
                    <a:gd name="connsiteX22" fmla="*/ 7893 w 11060"/>
                    <a:gd name="connsiteY22" fmla="*/ 5161 h 10000"/>
                    <a:gd name="connsiteX23" fmla="*/ 7924 w 11060"/>
                    <a:gd name="connsiteY23" fmla="*/ 6000 h 10000"/>
                    <a:gd name="connsiteX24" fmla="*/ 7741 w 11060"/>
                    <a:gd name="connsiteY24" fmla="*/ 5519 h 10000"/>
                    <a:gd name="connsiteX25" fmla="*/ 7741 w 11060"/>
                    <a:gd name="connsiteY25" fmla="*/ 6610 h 10000"/>
                    <a:gd name="connsiteX26" fmla="*/ 7472 w 11060"/>
                    <a:gd name="connsiteY26" fmla="*/ 5866 h 10000"/>
                    <a:gd name="connsiteX27" fmla="*/ 8381 w 11060"/>
                    <a:gd name="connsiteY27" fmla="*/ 1103 h 10000"/>
                    <a:gd name="connsiteX28" fmla="*/ 8774 w 11060"/>
                    <a:gd name="connsiteY28" fmla="*/ 968 h 10000"/>
                    <a:gd name="connsiteX29" fmla="*/ 8477 w 11060"/>
                    <a:gd name="connsiteY29" fmla="*/ 0 h 10000"/>
                    <a:gd name="connsiteX30" fmla="*/ 8477 w 11060"/>
                    <a:gd name="connsiteY30" fmla="*/ 0 h 10000"/>
                    <a:gd name="connsiteX31" fmla="*/ 8477 w 11060"/>
                    <a:gd name="connsiteY31" fmla="*/ 0 h 10000"/>
                    <a:gd name="connsiteX32" fmla="*/ 8080 w 11060"/>
                    <a:gd name="connsiteY32" fmla="*/ 0 h 10000"/>
                    <a:gd name="connsiteX33" fmla="*/ 8080 w 11060"/>
                    <a:gd name="connsiteY33" fmla="*/ 400 h 10000"/>
                    <a:gd name="connsiteX34" fmla="*/ 8199 w 11060"/>
                    <a:gd name="connsiteY34" fmla="*/ 400 h 10000"/>
                    <a:gd name="connsiteX35" fmla="*/ 6949 w 11060"/>
                    <a:gd name="connsiteY35" fmla="*/ 5161 h 10000"/>
                    <a:gd name="connsiteX36" fmla="*/ 6861 w 11060"/>
                    <a:gd name="connsiteY36" fmla="*/ 4481 h 10000"/>
                    <a:gd name="connsiteX37" fmla="*/ 6710 w 11060"/>
                    <a:gd name="connsiteY37" fmla="*/ 4615 h 10000"/>
                    <a:gd name="connsiteX38" fmla="*/ 6502 w 11060"/>
                    <a:gd name="connsiteY38" fmla="*/ 3924 h 10000"/>
                    <a:gd name="connsiteX39" fmla="*/ 6408 w 11060"/>
                    <a:gd name="connsiteY39" fmla="*/ 5373 h 10000"/>
                    <a:gd name="connsiteX40" fmla="*/ 6228 w 11060"/>
                    <a:gd name="connsiteY40" fmla="*/ 5026 h 10000"/>
                    <a:gd name="connsiteX41" fmla="*/ 6282 w 11060"/>
                    <a:gd name="connsiteY41" fmla="*/ 6201 h 10000"/>
                    <a:gd name="connsiteX42" fmla="*/ 5885 w 11060"/>
                    <a:gd name="connsiteY42" fmla="*/ 5666 h 10000"/>
                    <a:gd name="connsiteX43" fmla="*/ 6094 w 11060"/>
                    <a:gd name="connsiteY43" fmla="*/ 6475 h 10000"/>
                    <a:gd name="connsiteX44" fmla="*/ 5885 w 11060"/>
                    <a:gd name="connsiteY44" fmla="*/ 6610 h 10000"/>
                    <a:gd name="connsiteX45" fmla="*/ 6042 w 11060"/>
                    <a:gd name="connsiteY45" fmla="*/ 7502 h 10000"/>
                    <a:gd name="connsiteX46" fmla="*/ 5705 w 11060"/>
                    <a:gd name="connsiteY46" fmla="*/ 7167 h 10000"/>
                    <a:gd name="connsiteX47" fmla="*/ 5705 w 11060"/>
                    <a:gd name="connsiteY47" fmla="*/ 6129 h 10000"/>
                    <a:gd name="connsiteX48" fmla="*/ 5436 w 11060"/>
                    <a:gd name="connsiteY48" fmla="*/ 6264 h 10000"/>
                    <a:gd name="connsiteX49" fmla="*/ 5436 w 11060"/>
                    <a:gd name="connsiteY49" fmla="*/ 4950 h 10000"/>
                    <a:gd name="connsiteX50" fmla="*/ 5253 w 11060"/>
                    <a:gd name="connsiteY50" fmla="*/ 5161 h 10000"/>
                    <a:gd name="connsiteX51" fmla="*/ 5007 w 11060"/>
                    <a:gd name="connsiteY51" fmla="*/ 4481 h 10000"/>
                    <a:gd name="connsiteX52" fmla="*/ 4699 w 11060"/>
                    <a:gd name="connsiteY52" fmla="*/ 5731 h 10000"/>
                    <a:gd name="connsiteX0" fmla="*/ 0 w 6361"/>
                    <a:gd name="connsiteY0" fmla="*/ 5731 h 7502"/>
                    <a:gd name="connsiteX1" fmla="*/ 6361 w 6361"/>
                    <a:gd name="connsiteY1" fmla="*/ 6129 h 7502"/>
                    <a:gd name="connsiteX2" fmla="*/ 5752 w 6361"/>
                    <a:gd name="connsiteY2" fmla="*/ 5161 h 7502"/>
                    <a:gd name="connsiteX3" fmla="*/ 5906 w 6361"/>
                    <a:gd name="connsiteY3" fmla="*/ 6000 h 7502"/>
                    <a:gd name="connsiteX4" fmla="*/ 5600 w 6361"/>
                    <a:gd name="connsiteY4" fmla="*/ 6410 h 7502"/>
                    <a:gd name="connsiteX5" fmla="*/ 5564 w 6361"/>
                    <a:gd name="connsiteY5" fmla="*/ 5249 h 7502"/>
                    <a:gd name="connsiteX6" fmla="*/ 5019 w 6361"/>
                    <a:gd name="connsiteY6" fmla="*/ 6201 h 7502"/>
                    <a:gd name="connsiteX7" fmla="*/ 5231 w 6361"/>
                    <a:gd name="connsiteY7" fmla="*/ 4541 h 7502"/>
                    <a:gd name="connsiteX8" fmla="*/ 4995 w 6361"/>
                    <a:gd name="connsiteY8" fmla="*/ 2687 h 7502"/>
                    <a:gd name="connsiteX9" fmla="*/ 4960 w 6361"/>
                    <a:gd name="connsiteY9" fmla="*/ 4207 h 7502"/>
                    <a:gd name="connsiteX10" fmla="*/ 4750 w 6361"/>
                    <a:gd name="connsiteY10" fmla="*/ 4541 h 7502"/>
                    <a:gd name="connsiteX11" fmla="*/ 4932 w 6361"/>
                    <a:gd name="connsiteY11" fmla="*/ 5249 h 7502"/>
                    <a:gd name="connsiteX12" fmla="*/ 4379 w 6361"/>
                    <a:gd name="connsiteY12" fmla="*/ 4680 h 7502"/>
                    <a:gd name="connsiteX13" fmla="*/ 4685 w 6361"/>
                    <a:gd name="connsiteY13" fmla="*/ 5866 h 7502"/>
                    <a:gd name="connsiteX14" fmla="*/ 4232 w 6361"/>
                    <a:gd name="connsiteY14" fmla="*/ 5308 h 7502"/>
                    <a:gd name="connsiteX15" fmla="*/ 4357 w 6361"/>
                    <a:gd name="connsiteY15" fmla="*/ 6475 h 7502"/>
                    <a:gd name="connsiteX16" fmla="*/ 3894 w 6361"/>
                    <a:gd name="connsiteY16" fmla="*/ 6201 h 7502"/>
                    <a:gd name="connsiteX17" fmla="*/ 3864 w 6361"/>
                    <a:gd name="connsiteY17" fmla="*/ 5161 h 7502"/>
                    <a:gd name="connsiteX18" fmla="*/ 3440 w 6361"/>
                    <a:gd name="connsiteY18" fmla="*/ 6065 h 7502"/>
                    <a:gd name="connsiteX19" fmla="*/ 3588 w 6361"/>
                    <a:gd name="connsiteY19" fmla="*/ 4886 h 7502"/>
                    <a:gd name="connsiteX20" fmla="*/ 3440 w 6361"/>
                    <a:gd name="connsiteY20" fmla="*/ 3527 h 7502"/>
                    <a:gd name="connsiteX21" fmla="*/ 3194 w 6361"/>
                    <a:gd name="connsiteY21" fmla="*/ 5161 h 7502"/>
                    <a:gd name="connsiteX22" fmla="*/ 3225 w 6361"/>
                    <a:gd name="connsiteY22" fmla="*/ 6000 h 7502"/>
                    <a:gd name="connsiteX23" fmla="*/ 3042 w 6361"/>
                    <a:gd name="connsiteY23" fmla="*/ 5519 h 7502"/>
                    <a:gd name="connsiteX24" fmla="*/ 3042 w 6361"/>
                    <a:gd name="connsiteY24" fmla="*/ 6610 h 7502"/>
                    <a:gd name="connsiteX25" fmla="*/ 2773 w 6361"/>
                    <a:gd name="connsiteY25" fmla="*/ 5866 h 7502"/>
                    <a:gd name="connsiteX26" fmla="*/ 3682 w 6361"/>
                    <a:gd name="connsiteY26" fmla="*/ 1103 h 7502"/>
                    <a:gd name="connsiteX27" fmla="*/ 4075 w 6361"/>
                    <a:gd name="connsiteY27" fmla="*/ 968 h 7502"/>
                    <a:gd name="connsiteX28" fmla="*/ 3778 w 6361"/>
                    <a:gd name="connsiteY28" fmla="*/ 0 h 7502"/>
                    <a:gd name="connsiteX29" fmla="*/ 3778 w 6361"/>
                    <a:gd name="connsiteY29" fmla="*/ 0 h 7502"/>
                    <a:gd name="connsiteX30" fmla="*/ 3778 w 6361"/>
                    <a:gd name="connsiteY30" fmla="*/ 0 h 7502"/>
                    <a:gd name="connsiteX31" fmla="*/ 3381 w 6361"/>
                    <a:gd name="connsiteY31" fmla="*/ 0 h 7502"/>
                    <a:gd name="connsiteX32" fmla="*/ 3381 w 6361"/>
                    <a:gd name="connsiteY32" fmla="*/ 400 h 7502"/>
                    <a:gd name="connsiteX33" fmla="*/ 3500 w 6361"/>
                    <a:gd name="connsiteY33" fmla="*/ 400 h 7502"/>
                    <a:gd name="connsiteX34" fmla="*/ 2250 w 6361"/>
                    <a:gd name="connsiteY34" fmla="*/ 5161 h 7502"/>
                    <a:gd name="connsiteX35" fmla="*/ 2162 w 6361"/>
                    <a:gd name="connsiteY35" fmla="*/ 4481 h 7502"/>
                    <a:gd name="connsiteX36" fmla="*/ 2011 w 6361"/>
                    <a:gd name="connsiteY36" fmla="*/ 4615 h 7502"/>
                    <a:gd name="connsiteX37" fmla="*/ 1803 w 6361"/>
                    <a:gd name="connsiteY37" fmla="*/ 3924 h 7502"/>
                    <a:gd name="connsiteX38" fmla="*/ 1709 w 6361"/>
                    <a:gd name="connsiteY38" fmla="*/ 5373 h 7502"/>
                    <a:gd name="connsiteX39" fmla="*/ 1529 w 6361"/>
                    <a:gd name="connsiteY39" fmla="*/ 5026 h 7502"/>
                    <a:gd name="connsiteX40" fmla="*/ 1583 w 6361"/>
                    <a:gd name="connsiteY40" fmla="*/ 6201 h 7502"/>
                    <a:gd name="connsiteX41" fmla="*/ 1186 w 6361"/>
                    <a:gd name="connsiteY41" fmla="*/ 5666 h 7502"/>
                    <a:gd name="connsiteX42" fmla="*/ 1395 w 6361"/>
                    <a:gd name="connsiteY42" fmla="*/ 6475 h 7502"/>
                    <a:gd name="connsiteX43" fmla="*/ 1186 w 6361"/>
                    <a:gd name="connsiteY43" fmla="*/ 6610 h 7502"/>
                    <a:gd name="connsiteX44" fmla="*/ 1343 w 6361"/>
                    <a:gd name="connsiteY44" fmla="*/ 7502 h 7502"/>
                    <a:gd name="connsiteX45" fmla="*/ 1006 w 6361"/>
                    <a:gd name="connsiteY45" fmla="*/ 7167 h 7502"/>
                    <a:gd name="connsiteX46" fmla="*/ 1006 w 6361"/>
                    <a:gd name="connsiteY46" fmla="*/ 6129 h 7502"/>
                    <a:gd name="connsiteX47" fmla="*/ 737 w 6361"/>
                    <a:gd name="connsiteY47" fmla="*/ 6264 h 7502"/>
                    <a:gd name="connsiteX48" fmla="*/ 737 w 6361"/>
                    <a:gd name="connsiteY48" fmla="*/ 4950 h 7502"/>
                    <a:gd name="connsiteX49" fmla="*/ 554 w 6361"/>
                    <a:gd name="connsiteY49" fmla="*/ 5161 h 7502"/>
                    <a:gd name="connsiteX50" fmla="*/ 308 w 6361"/>
                    <a:gd name="connsiteY50" fmla="*/ 4481 h 7502"/>
                    <a:gd name="connsiteX51" fmla="*/ 0 w 6361"/>
                    <a:gd name="connsiteY51" fmla="*/ 5731 h 7502"/>
                    <a:gd name="connsiteX0" fmla="*/ 0 w 10000"/>
                    <a:gd name="connsiteY0" fmla="*/ 7639 h 10000"/>
                    <a:gd name="connsiteX1" fmla="*/ 10000 w 10000"/>
                    <a:gd name="connsiteY1" fmla="*/ 8170 h 10000"/>
                    <a:gd name="connsiteX2" fmla="*/ 9043 w 10000"/>
                    <a:gd name="connsiteY2" fmla="*/ 6879 h 10000"/>
                    <a:gd name="connsiteX3" fmla="*/ 9285 w 10000"/>
                    <a:gd name="connsiteY3" fmla="*/ 7998 h 10000"/>
                    <a:gd name="connsiteX4" fmla="*/ 8804 w 10000"/>
                    <a:gd name="connsiteY4" fmla="*/ 8544 h 10000"/>
                    <a:gd name="connsiteX5" fmla="*/ 8747 w 10000"/>
                    <a:gd name="connsiteY5" fmla="*/ 6997 h 10000"/>
                    <a:gd name="connsiteX6" fmla="*/ 7890 w 10000"/>
                    <a:gd name="connsiteY6" fmla="*/ 8266 h 10000"/>
                    <a:gd name="connsiteX7" fmla="*/ 8224 w 10000"/>
                    <a:gd name="connsiteY7" fmla="*/ 6053 h 10000"/>
                    <a:gd name="connsiteX8" fmla="*/ 7853 w 10000"/>
                    <a:gd name="connsiteY8" fmla="*/ 3582 h 10000"/>
                    <a:gd name="connsiteX9" fmla="*/ 7798 w 10000"/>
                    <a:gd name="connsiteY9" fmla="*/ 5608 h 10000"/>
                    <a:gd name="connsiteX10" fmla="*/ 7467 w 10000"/>
                    <a:gd name="connsiteY10" fmla="*/ 6053 h 10000"/>
                    <a:gd name="connsiteX11" fmla="*/ 7753 w 10000"/>
                    <a:gd name="connsiteY11" fmla="*/ 6997 h 10000"/>
                    <a:gd name="connsiteX12" fmla="*/ 6884 w 10000"/>
                    <a:gd name="connsiteY12" fmla="*/ 6238 h 10000"/>
                    <a:gd name="connsiteX13" fmla="*/ 7365 w 10000"/>
                    <a:gd name="connsiteY13" fmla="*/ 7819 h 10000"/>
                    <a:gd name="connsiteX14" fmla="*/ 6653 w 10000"/>
                    <a:gd name="connsiteY14" fmla="*/ 7075 h 10000"/>
                    <a:gd name="connsiteX15" fmla="*/ 6850 w 10000"/>
                    <a:gd name="connsiteY15" fmla="*/ 8631 h 10000"/>
                    <a:gd name="connsiteX16" fmla="*/ 6122 w 10000"/>
                    <a:gd name="connsiteY16" fmla="*/ 8266 h 10000"/>
                    <a:gd name="connsiteX17" fmla="*/ 6075 w 10000"/>
                    <a:gd name="connsiteY17" fmla="*/ 6879 h 10000"/>
                    <a:gd name="connsiteX18" fmla="*/ 5408 w 10000"/>
                    <a:gd name="connsiteY18" fmla="*/ 8085 h 10000"/>
                    <a:gd name="connsiteX19" fmla="*/ 5641 w 10000"/>
                    <a:gd name="connsiteY19" fmla="*/ 6513 h 10000"/>
                    <a:gd name="connsiteX20" fmla="*/ 5408 w 10000"/>
                    <a:gd name="connsiteY20" fmla="*/ 4701 h 10000"/>
                    <a:gd name="connsiteX21" fmla="*/ 5021 w 10000"/>
                    <a:gd name="connsiteY21" fmla="*/ 6879 h 10000"/>
                    <a:gd name="connsiteX22" fmla="*/ 5070 w 10000"/>
                    <a:gd name="connsiteY22" fmla="*/ 7998 h 10000"/>
                    <a:gd name="connsiteX23" fmla="*/ 4782 w 10000"/>
                    <a:gd name="connsiteY23" fmla="*/ 7357 h 10000"/>
                    <a:gd name="connsiteX24" fmla="*/ 4782 w 10000"/>
                    <a:gd name="connsiteY24" fmla="*/ 8811 h 10000"/>
                    <a:gd name="connsiteX25" fmla="*/ 4359 w 10000"/>
                    <a:gd name="connsiteY25" fmla="*/ 7819 h 10000"/>
                    <a:gd name="connsiteX26" fmla="*/ 5788 w 10000"/>
                    <a:gd name="connsiteY26" fmla="*/ 1470 h 10000"/>
                    <a:gd name="connsiteX27" fmla="*/ 6406 w 10000"/>
                    <a:gd name="connsiteY27" fmla="*/ 1290 h 10000"/>
                    <a:gd name="connsiteX28" fmla="*/ 5939 w 10000"/>
                    <a:gd name="connsiteY28" fmla="*/ 0 h 10000"/>
                    <a:gd name="connsiteX29" fmla="*/ 5939 w 10000"/>
                    <a:gd name="connsiteY29" fmla="*/ 0 h 10000"/>
                    <a:gd name="connsiteX30" fmla="*/ 5939 w 10000"/>
                    <a:gd name="connsiteY30" fmla="*/ 0 h 10000"/>
                    <a:gd name="connsiteX31" fmla="*/ 5315 w 10000"/>
                    <a:gd name="connsiteY31" fmla="*/ 0 h 10000"/>
                    <a:gd name="connsiteX32" fmla="*/ 5315 w 10000"/>
                    <a:gd name="connsiteY32" fmla="*/ 533 h 10000"/>
                    <a:gd name="connsiteX33" fmla="*/ 5502 w 10000"/>
                    <a:gd name="connsiteY33" fmla="*/ 533 h 10000"/>
                    <a:gd name="connsiteX34" fmla="*/ 3537 w 10000"/>
                    <a:gd name="connsiteY34" fmla="*/ 6879 h 10000"/>
                    <a:gd name="connsiteX35" fmla="*/ 3399 w 10000"/>
                    <a:gd name="connsiteY35" fmla="*/ 5973 h 10000"/>
                    <a:gd name="connsiteX36" fmla="*/ 3161 w 10000"/>
                    <a:gd name="connsiteY36" fmla="*/ 6152 h 10000"/>
                    <a:gd name="connsiteX37" fmla="*/ 2834 w 10000"/>
                    <a:gd name="connsiteY37" fmla="*/ 5231 h 10000"/>
                    <a:gd name="connsiteX38" fmla="*/ 2687 w 10000"/>
                    <a:gd name="connsiteY38" fmla="*/ 7162 h 10000"/>
                    <a:gd name="connsiteX39" fmla="*/ 2404 w 10000"/>
                    <a:gd name="connsiteY39" fmla="*/ 6700 h 10000"/>
                    <a:gd name="connsiteX40" fmla="*/ 2489 w 10000"/>
                    <a:gd name="connsiteY40" fmla="*/ 8266 h 10000"/>
                    <a:gd name="connsiteX41" fmla="*/ 1864 w 10000"/>
                    <a:gd name="connsiteY41" fmla="*/ 7553 h 10000"/>
                    <a:gd name="connsiteX42" fmla="*/ 2193 w 10000"/>
                    <a:gd name="connsiteY42" fmla="*/ 8631 h 10000"/>
                    <a:gd name="connsiteX43" fmla="*/ 1864 w 10000"/>
                    <a:gd name="connsiteY43" fmla="*/ 8811 h 10000"/>
                    <a:gd name="connsiteX44" fmla="*/ 2111 w 10000"/>
                    <a:gd name="connsiteY44" fmla="*/ 10000 h 10000"/>
                    <a:gd name="connsiteX45" fmla="*/ 1582 w 10000"/>
                    <a:gd name="connsiteY45" fmla="*/ 8170 h 10000"/>
                    <a:gd name="connsiteX46" fmla="*/ 1159 w 10000"/>
                    <a:gd name="connsiteY46" fmla="*/ 8350 h 10000"/>
                    <a:gd name="connsiteX47" fmla="*/ 1159 w 10000"/>
                    <a:gd name="connsiteY47" fmla="*/ 6598 h 10000"/>
                    <a:gd name="connsiteX48" fmla="*/ 871 w 10000"/>
                    <a:gd name="connsiteY48" fmla="*/ 6879 h 10000"/>
                    <a:gd name="connsiteX49" fmla="*/ 484 w 10000"/>
                    <a:gd name="connsiteY49" fmla="*/ 5973 h 10000"/>
                    <a:gd name="connsiteX50" fmla="*/ 0 w 10000"/>
                    <a:gd name="connsiteY50" fmla="*/ 7639 h 10000"/>
                    <a:gd name="connsiteX0" fmla="*/ 0 w 10000"/>
                    <a:gd name="connsiteY0" fmla="*/ 7639 h 8811"/>
                    <a:gd name="connsiteX1" fmla="*/ 10000 w 10000"/>
                    <a:gd name="connsiteY1" fmla="*/ 8170 h 8811"/>
                    <a:gd name="connsiteX2" fmla="*/ 9043 w 10000"/>
                    <a:gd name="connsiteY2" fmla="*/ 6879 h 8811"/>
                    <a:gd name="connsiteX3" fmla="*/ 9285 w 10000"/>
                    <a:gd name="connsiteY3" fmla="*/ 7998 h 8811"/>
                    <a:gd name="connsiteX4" fmla="*/ 8804 w 10000"/>
                    <a:gd name="connsiteY4" fmla="*/ 8544 h 8811"/>
                    <a:gd name="connsiteX5" fmla="*/ 8747 w 10000"/>
                    <a:gd name="connsiteY5" fmla="*/ 6997 h 8811"/>
                    <a:gd name="connsiteX6" fmla="*/ 7890 w 10000"/>
                    <a:gd name="connsiteY6" fmla="*/ 8266 h 8811"/>
                    <a:gd name="connsiteX7" fmla="*/ 8224 w 10000"/>
                    <a:gd name="connsiteY7" fmla="*/ 6053 h 8811"/>
                    <a:gd name="connsiteX8" fmla="*/ 7853 w 10000"/>
                    <a:gd name="connsiteY8" fmla="*/ 3582 h 8811"/>
                    <a:gd name="connsiteX9" fmla="*/ 7798 w 10000"/>
                    <a:gd name="connsiteY9" fmla="*/ 5608 h 8811"/>
                    <a:gd name="connsiteX10" fmla="*/ 7467 w 10000"/>
                    <a:gd name="connsiteY10" fmla="*/ 6053 h 8811"/>
                    <a:gd name="connsiteX11" fmla="*/ 7753 w 10000"/>
                    <a:gd name="connsiteY11" fmla="*/ 6997 h 8811"/>
                    <a:gd name="connsiteX12" fmla="*/ 6884 w 10000"/>
                    <a:gd name="connsiteY12" fmla="*/ 6238 h 8811"/>
                    <a:gd name="connsiteX13" fmla="*/ 7365 w 10000"/>
                    <a:gd name="connsiteY13" fmla="*/ 7819 h 8811"/>
                    <a:gd name="connsiteX14" fmla="*/ 6653 w 10000"/>
                    <a:gd name="connsiteY14" fmla="*/ 7075 h 8811"/>
                    <a:gd name="connsiteX15" fmla="*/ 6850 w 10000"/>
                    <a:gd name="connsiteY15" fmla="*/ 8631 h 8811"/>
                    <a:gd name="connsiteX16" fmla="*/ 6122 w 10000"/>
                    <a:gd name="connsiteY16" fmla="*/ 8266 h 8811"/>
                    <a:gd name="connsiteX17" fmla="*/ 6075 w 10000"/>
                    <a:gd name="connsiteY17" fmla="*/ 6879 h 8811"/>
                    <a:gd name="connsiteX18" fmla="*/ 5408 w 10000"/>
                    <a:gd name="connsiteY18" fmla="*/ 8085 h 8811"/>
                    <a:gd name="connsiteX19" fmla="*/ 5641 w 10000"/>
                    <a:gd name="connsiteY19" fmla="*/ 6513 h 8811"/>
                    <a:gd name="connsiteX20" fmla="*/ 5408 w 10000"/>
                    <a:gd name="connsiteY20" fmla="*/ 4701 h 8811"/>
                    <a:gd name="connsiteX21" fmla="*/ 5021 w 10000"/>
                    <a:gd name="connsiteY21" fmla="*/ 6879 h 8811"/>
                    <a:gd name="connsiteX22" fmla="*/ 5070 w 10000"/>
                    <a:gd name="connsiteY22" fmla="*/ 7998 h 8811"/>
                    <a:gd name="connsiteX23" fmla="*/ 4782 w 10000"/>
                    <a:gd name="connsiteY23" fmla="*/ 7357 h 8811"/>
                    <a:gd name="connsiteX24" fmla="*/ 4782 w 10000"/>
                    <a:gd name="connsiteY24" fmla="*/ 8811 h 8811"/>
                    <a:gd name="connsiteX25" fmla="*/ 4359 w 10000"/>
                    <a:gd name="connsiteY25" fmla="*/ 7819 h 8811"/>
                    <a:gd name="connsiteX26" fmla="*/ 5788 w 10000"/>
                    <a:gd name="connsiteY26" fmla="*/ 1470 h 8811"/>
                    <a:gd name="connsiteX27" fmla="*/ 6406 w 10000"/>
                    <a:gd name="connsiteY27" fmla="*/ 1290 h 8811"/>
                    <a:gd name="connsiteX28" fmla="*/ 5939 w 10000"/>
                    <a:gd name="connsiteY28" fmla="*/ 0 h 8811"/>
                    <a:gd name="connsiteX29" fmla="*/ 5939 w 10000"/>
                    <a:gd name="connsiteY29" fmla="*/ 0 h 8811"/>
                    <a:gd name="connsiteX30" fmla="*/ 5939 w 10000"/>
                    <a:gd name="connsiteY30" fmla="*/ 0 h 8811"/>
                    <a:gd name="connsiteX31" fmla="*/ 5315 w 10000"/>
                    <a:gd name="connsiteY31" fmla="*/ 0 h 8811"/>
                    <a:gd name="connsiteX32" fmla="*/ 5315 w 10000"/>
                    <a:gd name="connsiteY32" fmla="*/ 533 h 8811"/>
                    <a:gd name="connsiteX33" fmla="*/ 5502 w 10000"/>
                    <a:gd name="connsiteY33" fmla="*/ 533 h 8811"/>
                    <a:gd name="connsiteX34" fmla="*/ 3537 w 10000"/>
                    <a:gd name="connsiteY34" fmla="*/ 6879 h 8811"/>
                    <a:gd name="connsiteX35" fmla="*/ 3399 w 10000"/>
                    <a:gd name="connsiteY35" fmla="*/ 5973 h 8811"/>
                    <a:gd name="connsiteX36" fmla="*/ 3161 w 10000"/>
                    <a:gd name="connsiteY36" fmla="*/ 6152 h 8811"/>
                    <a:gd name="connsiteX37" fmla="*/ 2834 w 10000"/>
                    <a:gd name="connsiteY37" fmla="*/ 5231 h 8811"/>
                    <a:gd name="connsiteX38" fmla="*/ 2687 w 10000"/>
                    <a:gd name="connsiteY38" fmla="*/ 7162 h 8811"/>
                    <a:gd name="connsiteX39" fmla="*/ 2404 w 10000"/>
                    <a:gd name="connsiteY39" fmla="*/ 6700 h 8811"/>
                    <a:gd name="connsiteX40" fmla="*/ 2489 w 10000"/>
                    <a:gd name="connsiteY40" fmla="*/ 8266 h 8811"/>
                    <a:gd name="connsiteX41" fmla="*/ 1864 w 10000"/>
                    <a:gd name="connsiteY41" fmla="*/ 7553 h 8811"/>
                    <a:gd name="connsiteX42" fmla="*/ 2193 w 10000"/>
                    <a:gd name="connsiteY42" fmla="*/ 8631 h 8811"/>
                    <a:gd name="connsiteX43" fmla="*/ 1864 w 10000"/>
                    <a:gd name="connsiteY43" fmla="*/ 8811 h 8811"/>
                    <a:gd name="connsiteX44" fmla="*/ 1582 w 10000"/>
                    <a:gd name="connsiteY44" fmla="*/ 8170 h 8811"/>
                    <a:gd name="connsiteX45" fmla="*/ 1159 w 10000"/>
                    <a:gd name="connsiteY45" fmla="*/ 8350 h 8811"/>
                    <a:gd name="connsiteX46" fmla="*/ 1159 w 10000"/>
                    <a:gd name="connsiteY46" fmla="*/ 6598 h 8811"/>
                    <a:gd name="connsiteX47" fmla="*/ 871 w 10000"/>
                    <a:gd name="connsiteY47" fmla="*/ 6879 h 8811"/>
                    <a:gd name="connsiteX48" fmla="*/ 484 w 10000"/>
                    <a:gd name="connsiteY48" fmla="*/ 5973 h 8811"/>
                    <a:gd name="connsiteX49" fmla="*/ 0 w 10000"/>
                    <a:gd name="connsiteY49" fmla="*/ 7639 h 8811"/>
                    <a:gd name="connsiteX0" fmla="*/ 0 w 10000"/>
                    <a:gd name="connsiteY0" fmla="*/ 8670 h 10000"/>
                    <a:gd name="connsiteX1" fmla="*/ 10000 w 10000"/>
                    <a:gd name="connsiteY1" fmla="*/ 9273 h 10000"/>
                    <a:gd name="connsiteX2" fmla="*/ 9043 w 10000"/>
                    <a:gd name="connsiteY2" fmla="*/ 7807 h 10000"/>
                    <a:gd name="connsiteX3" fmla="*/ 9285 w 10000"/>
                    <a:gd name="connsiteY3" fmla="*/ 9077 h 10000"/>
                    <a:gd name="connsiteX4" fmla="*/ 8804 w 10000"/>
                    <a:gd name="connsiteY4" fmla="*/ 9697 h 10000"/>
                    <a:gd name="connsiteX5" fmla="*/ 8747 w 10000"/>
                    <a:gd name="connsiteY5" fmla="*/ 7941 h 10000"/>
                    <a:gd name="connsiteX6" fmla="*/ 7890 w 10000"/>
                    <a:gd name="connsiteY6" fmla="*/ 9381 h 10000"/>
                    <a:gd name="connsiteX7" fmla="*/ 8224 w 10000"/>
                    <a:gd name="connsiteY7" fmla="*/ 6870 h 10000"/>
                    <a:gd name="connsiteX8" fmla="*/ 7853 w 10000"/>
                    <a:gd name="connsiteY8" fmla="*/ 4065 h 10000"/>
                    <a:gd name="connsiteX9" fmla="*/ 7798 w 10000"/>
                    <a:gd name="connsiteY9" fmla="*/ 6365 h 10000"/>
                    <a:gd name="connsiteX10" fmla="*/ 7467 w 10000"/>
                    <a:gd name="connsiteY10" fmla="*/ 6870 h 10000"/>
                    <a:gd name="connsiteX11" fmla="*/ 7753 w 10000"/>
                    <a:gd name="connsiteY11" fmla="*/ 7941 h 10000"/>
                    <a:gd name="connsiteX12" fmla="*/ 6884 w 10000"/>
                    <a:gd name="connsiteY12" fmla="*/ 7080 h 10000"/>
                    <a:gd name="connsiteX13" fmla="*/ 7365 w 10000"/>
                    <a:gd name="connsiteY13" fmla="*/ 8874 h 10000"/>
                    <a:gd name="connsiteX14" fmla="*/ 6653 w 10000"/>
                    <a:gd name="connsiteY14" fmla="*/ 8030 h 10000"/>
                    <a:gd name="connsiteX15" fmla="*/ 6850 w 10000"/>
                    <a:gd name="connsiteY15" fmla="*/ 9796 h 10000"/>
                    <a:gd name="connsiteX16" fmla="*/ 6122 w 10000"/>
                    <a:gd name="connsiteY16" fmla="*/ 9381 h 10000"/>
                    <a:gd name="connsiteX17" fmla="*/ 6075 w 10000"/>
                    <a:gd name="connsiteY17" fmla="*/ 7807 h 10000"/>
                    <a:gd name="connsiteX18" fmla="*/ 5408 w 10000"/>
                    <a:gd name="connsiteY18" fmla="*/ 9176 h 10000"/>
                    <a:gd name="connsiteX19" fmla="*/ 5641 w 10000"/>
                    <a:gd name="connsiteY19" fmla="*/ 7392 h 10000"/>
                    <a:gd name="connsiteX20" fmla="*/ 5408 w 10000"/>
                    <a:gd name="connsiteY20" fmla="*/ 5335 h 10000"/>
                    <a:gd name="connsiteX21" fmla="*/ 5021 w 10000"/>
                    <a:gd name="connsiteY21" fmla="*/ 7807 h 10000"/>
                    <a:gd name="connsiteX22" fmla="*/ 5070 w 10000"/>
                    <a:gd name="connsiteY22" fmla="*/ 9077 h 10000"/>
                    <a:gd name="connsiteX23" fmla="*/ 4782 w 10000"/>
                    <a:gd name="connsiteY23" fmla="*/ 8350 h 10000"/>
                    <a:gd name="connsiteX24" fmla="*/ 4782 w 10000"/>
                    <a:gd name="connsiteY24" fmla="*/ 10000 h 10000"/>
                    <a:gd name="connsiteX25" fmla="*/ 4359 w 10000"/>
                    <a:gd name="connsiteY25" fmla="*/ 8874 h 10000"/>
                    <a:gd name="connsiteX26" fmla="*/ 5788 w 10000"/>
                    <a:gd name="connsiteY26" fmla="*/ 1668 h 10000"/>
                    <a:gd name="connsiteX27" fmla="*/ 6406 w 10000"/>
                    <a:gd name="connsiteY27" fmla="*/ 1464 h 10000"/>
                    <a:gd name="connsiteX28" fmla="*/ 5939 w 10000"/>
                    <a:gd name="connsiteY28" fmla="*/ 0 h 10000"/>
                    <a:gd name="connsiteX29" fmla="*/ 5939 w 10000"/>
                    <a:gd name="connsiteY29" fmla="*/ 0 h 10000"/>
                    <a:gd name="connsiteX30" fmla="*/ 5939 w 10000"/>
                    <a:gd name="connsiteY30" fmla="*/ 0 h 10000"/>
                    <a:gd name="connsiteX31" fmla="*/ 5315 w 10000"/>
                    <a:gd name="connsiteY31" fmla="*/ 0 h 10000"/>
                    <a:gd name="connsiteX32" fmla="*/ 5315 w 10000"/>
                    <a:gd name="connsiteY32" fmla="*/ 605 h 10000"/>
                    <a:gd name="connsiteX33" fmla="*/ 5502 w 10000"/>
                    <a:gd name="connsiteY33" fmla="*/ 605 h 10000"/>
                    <a:gd name="connsiteX34" fmla="*/ 3537 w 10000"/>
                    <a:gd name="connsiteY34" fmla="*/ 7807 h 10000"/>
                    <a:gd name="connsiteX35" fmla="*/ 3399 w 10000"/>
                    <a:gd name="connsiteY35" fmla="*/ 6779 h 10000"/>
                    <a:gd name="connsiteX36" fmla="*/ 3161 w 10000"/>
                    <a:gd name="connsiteY36" fmla="*/ 6982 h 10000"/>
                    <a:gd name="connsiteX37" fmla="*/ 2834 w 10000"/>
                    <a:gd name="connsiteY37" fmla="*/ 5937 h 10000"/>
                    <a:gd name="connsiteX38" fmla="*/ 2687 w 10000"/>
                    <a:gd name="connsiteY38" fmla="*/ 8128 h 10000"/>
                    <a:gd name="connsiteX39" fmla="*/ 2404 w 10000"/>
                    <a:gd name="connsiteY39" fmla="*/ 7604 h 10000"/>
                    <a:gd name="connsiteX40" fmla="*/ 2489 w 10000"/>
                    <a:gd name="connsiteY40" fmla="*/ 9381 h 10000"/>
                    <a:gd name="connsiteX41" fmla="*/ 1864 w 10000"/>
                    <a:gd name="connsiteY41" fmla="*/ 8572 h 10000"/>
                    <a:gd name="connsiteX42" fmla="*/ 2193 w 10000"/>
                    <a:gd name="connsiteY42" fmla="*/ 9796 h 10000"/>
                    <a:gd name="connsiteX43" fmla="*/ 1582 w 10000"/>
                    <a:gd name="connsiteY43" fmla="*/ 9273 h 10000"/>
                    <a:gd name="connsiteX44" fmla="*/ 1159 w 10000"/>
                    <a:gd name="connsiteY44" fmla="*/ 9477 h 10000"/>
                    <a:gd name="connsiteX45" fmla="*/ 1159 w 10000"/>
                    <a:gd name="connsiteY45" fmla="*/ 7488 h 10000"/>
                    <a:gd name="connsiteX46" fmla="*/ 871 w 10000"/>
                    <a:gd name="connsiteY46" fmla="*/ 7807 h 10000"/>
                    <a:gd name="connsiteX47" fmla="*/ 484 w 10000"/>
                    <a:gd name="connsiteY47" fmla="*/ 6779 h 10000"/>
                    <a:gd name="connsiteX48" fmla="*/ 0 w 10000"/>
                    <a:gd name="connsiteY48" fmla="*/ 8670 h 10000"/>
                    <a:gd name="connsiteX0" fmla="*/ 0 w 10000"/>
                    <a:gd name="connsiteY0" fmla="*/ 8670 h 10000"/>
                    <a:gd name="connsiteX1" fmla="*/ 10000 w 10000"/>
                    <a:gd name="connsiteY1" fmla="*/ 9273 h 10000"/>
                    <a:gd name="connsiteX2" fmla="*/ 9043 w 10000"/>
                    <a:gd name="connsiteY2" fmla="*/ 7807 h 10000"/>
                    <a:gd name="connsiteX3" fmla="*/ 9285 w 10000"/>
                    <a:gd name="connsiteY3" fmla="*/ 9077 h 10000"/>
                    <a:gd name="connsiteX4" fmla="*/ 8804 w 10000"/>
                    <a:gd name="connsiteY4" fmla="*/ 9697 h 10000"/>
                    <a:gd name="connsiteX5" fmla="*/ 8747 w 10000"/>
                    <a:gd name="connsiteY5" fmla="*/ 7941 h 10000"/>
                    <a:gd name="connsiteX6" fmla="*/ 7890 w 10000"/>
                    <a:gd name="connsiteY6" fmla="*/ 9381 h 10000"/>
                    <a:gd name="connsiteX7" fmla="*/ 8224 w 10000"/>
                    <a:gd name="connsiteY7" fmla="*/ 6870 h 10000"/>
                    <a:gd name="connsiteX8" fmla="*/ 7853 w 10000"/>
                    <a:gd name="connsiteY8" fmla="*/ 4065 h 10000"/>
                    <a:gd name="connsiteX9" fmla="*/ 7798 w 10000"/>
                    <a:gd name="connsiteY9" fmla="*/ 6365 h 10000"/>
                    <a:gd name="connsiteX10" fmla="*/ 7467 w 10000"/>
                    <a:gd name="connsiteY10" fmla="*/ 6870 h 10000"/>
                    <a:gd name="connsiteX11" fmla="*/ 7753 w 10000"/>
                    <a:gd name="connsiteY11" fmla="*/ 7941 h 10000"/>
                    <a:gd name="connsiteX12" fmla="*/ 6884 w 10000"/>
                    <a:gd name="connsiteY12" fmla="*/ 7080 h 10000"/>
                    <a:gd name="connsiteX13" fmla="*/ 7365 w 10000"/>
                    <a:gd name="connsiteY13" fmla="*/ 8874 h 10000"/>
                    <a:gd name="connsiteX14" fmla="*/ 6653 w 10000"/>
                    <a:gd name="connsiteY14" fmla="*/ 8030 h 10000"/>
                    <a:gd name="connsiteX15" fmla="*/ 6850 w 10000"/>
                    <a:gd name="connsiteY15" fmla="*/ 9796 h 10000"/>
                    <a:gd name="connsiteX16" fmla="*/ 6122 w 10000"/>
                    <a:gd name="connsiteY16" fmla="*/ 9381 h 10000"/>
                    <a:gd name="connsiteX17" fmla="*/ 6075 w 10000"/>
                    <a:gd name="connsiteY17" fmla="*/ 7807 h 10000"/>
                    <a:gd name="connsiteX18" fmla="*/ 5408 w 10000"/>
                    <a:gd name="connsiteY18" fmla="*/ 9176 h 10000"/>
                    <a:gd name="connsiteX19" fmla="*/ 5641 w 10000"/>
                    <a:gd name="connsiteY19" fmla="*/ 7392 h 10000"/>
                    <a:gd name="connsiteX20" fmla="*/ 5408 w 10000"/>
                    <a:gd name="connsiteY20" fmla="*/ 5335 h 10000"/>
                    <a:gd name="connsiteX21" fmla="*/ 5021 w 10000"/>
                    <a:gd name="connsiteY21" fmla="*/ 7807 h 10000"/>
                    <a:gd name="connsiteX22" fmla="*/ 5070 w 10000"/>
                    <a:gd name="connsiteY22" fmla="*/ 9077 h 10000"/>
                    <a:gd name="connsiteX23" fmla="*/ 4782 w 10000"/>
                    <a:gd name="connsiteY23" fmla="*/ 8350 h 10000"/>
                    <a:gd name="connsiteX24" fmla="*/ 4782 w 10000"/>
                    <a:gd name="connsiteY24" fmla="*/ 10000 h 10000"/>
                    <a:gd name="connsiteX25" fmla="*/ 4359 w 10000"/>
                    <a:gd name="connsiteY25" fmla="*/ 8874 h 10000"/>
                    <a:gd name="connsiteX26" fmla="*/ 5788 w 10000"/>
                    <a:gd name="connsiteY26" fmla="*/ 1668 h 10000"/>
                    <a:gd name="connsiteX27" fmla="*/ 6406 w 10000"/>
                    <a:gd name="connsiteY27" fmla="*/ 1464 h 10000"/>
                    <a:gd name="connsiteX28" fmla="*/ 5939 w 10000"/>
                    <a:gd name="connsiteY28" fmla="*/ 0 h 10000"/>
                    <a:gd name="connsiteX29" fmla="*/ 5939 w 10000"/>
                    <a:gd name="connsiteY29" fmla="*/ 0 h 10000"/>
                    <a:gd name="connsiteX30" fmla="*/ 5939 w 10000"/>
                    <a:gd name="connsiteY30" fmla="*/ 0 h 10000"/>
                    <a:gd name="connsiteX31" fmla="*/ 5315 w 10000"/>
                    <a:gd name="connsiteY31" fmla="*/ 0 h 10000"/>
                    <a:gd name="connsiteX32" fmla="*/ 5315 w 10000"/>
                    <a:gd name="connsiteY32" fmla="*/ 605 h 10000"/>
                    <a:gd name="connsiteX33" fmla="*/ 5502 w 10000"/>
                    <a:gd name="connsiteY33" fmla="*/ 605 h 10000"/>
                    <a:gd name="connsiteX34" fmla="*/ 3537 w 10000"/>
                    <a:gd name="connsiteY34" fmla="*/ 7807 h 10000"/>
                    <a:gd name="connsiteX35" fmla="*/ 3399 w 10000"/>
                    <a:gd name="connsiteY35" fmla="*/ 6779 h 10000"/>
                    <a:gd name="connsiteX36" fmla="*/ 3161 w 10000"/>
                    <a:gd name="connsiteY36" fmla="*/ 6982 h 10000"/>
                    <a:gd name="connsiteX37" fmla="*/ 2834 w 10000"/>
                    <a:gd name="connsiteY37" fmla="*/ 5937 h 10000"/>
                    <a:gd name="connsiteX38" fmla="*/ 2687 w 10000"/>
                    <a:gd name="connsiteY38" fmla="*/ 8128 h 10000"/>
                    <a:gd name="connsiteX39" fmla="*/ 2404 w 10000"/>
                    <a:gd name="connsiteY39" fmla="*/ 7604 h 10000"/>
                    <a:gd name="connsiteX40" fmla="*/ 2489 w 10000"/>
                    <a:gd name="connsiteY40" fmla="*/ 9381 h 10000"/>
                    <a:gd name="connsiteX41" fmla="*/ 1864 w 10000"/>
                    <a:gd name="connsiteY41" fmla="*/ 8572 h 10000"/>
                    <a:gd name="connsiteX42" fmla="*/ 2193 w 10000"/>
                    <a:gd name="connsiteY42" fmla="*/ 9796 h 10000"/>
                    <a:gd name="connsiteX43" fmla="*/ 1582 w 10000"/>
                    <a:gd name="connsiteY43" fmla="*/ 9273 h 10000"/>
                    <a:gd name="connsiteX44" fmla="*/ 1159 w 10000"/>
                    <a:gd name="connsiteY44" fmla="*/ 9477 h 10000"/>
                    <a:gd name="connsiteX45" fmla="*/ 1159 w 10000"/>
                    <a:gd name="connsiteY45" fmla="*/ 7488 h 10000"/>
                    <a:gd name="connsiteX46" fmla="*/ 871 w 10000"/>
                    <a:gd name="connsiteY46" fmla="*/ 7807 h 10000"/>
                    <a:gd name="connsiteX47" fmla="*/ 0 w 10000"/>
                    <a:gd name="connsiteY47" fmla="*/ 8670 h 10000"/>
                    <a:gd name="connsiteX0" fmla="*/ 0 w 10000"/>
                    <a:gd name="connsiteY0" fmla="*/ 8670 h 10000"/>
                    <a:gd name="connsiteX1" fmla="*/ 10000 w 10000"/>
                    <a:gd name="connsiteY1" fmla="*/ 9273 h 10000"/>
                    <a:gd name="connsiteX2" fmla="*/ 9043 w 10000"/>
                    <a:gd name="connsiteY2" fmla="*/ 7807 h 10000"/>
                    <a:gd name="connsiteX3" fmla="*/ 9285 w 10000"/>
                    <a:gd name="connsiteY3" fmla="*/ 9077 h 10000"/>
                    <a:gd name="connsiteX4" fmla="*/ 8804 w 10000"/>
                    <a:gd name="connsiteY4" fmla="*/ 9697 h 10000"/>
                    <a:gd name="connsiteX5" fmla="*/ 8747 w 10000"/>
                    <a:gd name="connsiteY5" fmla="*/ 7941 h 10000"/>
                    <a:gd name="connsiteX6" fmla="*/ 7890 w 10000"/>
                    <a:gd name="connsiteY6" fmla="*/ 9381 h 10000"/>
                    <a:gd name="connsiteX7" fmla="*/ 8224 w 10000"/>
                    <a:gd name="connsiteY7" fmla="*/ 6870 h 10000"/>
                    <a:gd name="connsiteX8" fmla="*/ 7853 w 10000"/>
                    <a:gd name="connsiteY8" fmla="*/ 4065 h 10000"/>
                    <a:gd name="connsiteX9" fmla="*/ 7798 w 10000"/>
                    <a:gd name="connsiteY9" fmla="*/ 6365 h 10000"/>
                    <a:gd name="connsiteX10" fmla="*/ 7467 w 10000"/>
                    <a:gd name="connsiteY10" fmla="*/ 6870 h 10000"/>
                    <a:gd name="connsiteX11" fmla="*/ 7753 w 10000"/>
                    <a:gd name="connsiteY11" fmla="*/ 7941 h 10000"/>
                    <a:gd name="connsiteX12" fmla="*/ 6884 w 10000"/>
                    <a:gd name="connsiteY12" fmla="*/ 7080 h 10000"/>
                    <a:gd name="connsiteX13" fmla="*/ 7365 w 10000"/>
                    <a:gd name="connsiteY13" fmla="*/ 8874 h 10000"/>
                    <a:gd name="connsiteX14" fmla="*/ 6653 w 10000"/>
                    <a:gd name="connsiteY14" fmla="*/ 8030 h 10000"/>
                    <a:gd name="connsiteX15" fmla="*/ 6850 w 10000"/>
                    <a:gd name="connsiteY15" fmla="*/ 9796 h 10000"/>
                    <a:gd name="connsiteX16" fmla="*/ 6122 w 10000"/>
                    <a:gd name="connsiteY16" fmla="*/ 9381 h 10000"/>
                    <a:gd name="connsiteX17" fmla="*/ 6075 w 10000"/>
                    <a:gd name="connsiteY17" fmla="*/ 7807 h 10000"/>
                    <a:gd name="connsiteX18" fmla="*/ 5408 w 10000"/>
                    <a:gd name="connsiteY18" fmla="*/ 9176 h 10000"/>
                    <a:gd name="connsiteX19" fmla="*/ 5641 w 10000"/>
                    <a:gd name="connsiteY19" fmla="*/ 7392 h 10000"/>
                    <a:gd name="connsiteX20" fmla="*/ 5408 w 10000"/>
                    <a:gd name="connsiteY20" fmla="*/ 5335 h 10000"/>
                    <a:gd name="connsiteX21" fmla="*/ 5021 w 10000"/>
                    <a:gd name="connsiteY21" fmla="*/ 7807 h 10000"/>
                    <a:gd name="connsiteX22" fmla="*/ 5070 w 10000"/>
                    <a:gd name="connsiteY22" fmla="*/ 9077 h 10000"/>
                    <a:gd name="connsiteX23" fmla="*/ 4782 w 10000"/>
                    <a:gd name="connsiteY23" fmla="*/ 8350 h 10000"/>
                    <a:gd name="connsiteX24" fmla="*/ 4782 w 10000"/>
                    <a:gd name="connsiteY24" fmla="*/ 10000 h 10000"/>
                    <a:gd name="connsiteX25" fmla="*/ 4359 w 10000"/>
                    <a:gd name="connsiteY25" fmla="*/ 8874 h 10000"/>
                    <a:gd name="connsiteX26" fmla="*/ 5788 w 10000"/>
                    <a:gd name="connsiteY26" fmla="*/ 1668 h 10000"/>
                    <a:gd name="connsiteX27" fmla="*/ 6406 w 10000"/>
                    <a:gd name="connsiteY27" fmla="*/ 1464 h 10000"/>
                    <a:gd name="connsiteX28" fmla="*/ 5939 w 10000"/>
                    <a:gd name="connsiteY28" fmla="*/ 0 h 10000"/>
                    <a:gd name="connsiteX29" fmla="*/ 5939 w 10000"/>
                    <a:gd name="connsiteY29" fmla="*/ 0 h 10000"/>
                    <a:gd name="connsiteX30" fmla="*/ 5939 w 10000"/>
                    <a:gd name="connsiteY30" fmla="*/ 0 h 10000"/>
                    <a:gd name="connsiteX31" fmla="*/ 5315 w 10000"/>
                    <a:gd name="connsiteY31" fmla="*/ 0 h 10000"/>
                    <a:gd name="connsiteX32" fmla="*/ 5315 w 10000"/>
                    <a:gd name="connsiteY32" fmla="*/ 605 h 10000"/>
                    <a:gd name="connsiteX33" fmla="*/ 5502 w 10000"/>
                    <a:gd name="connsiteY33" fmla="*/ 605 h 10000"/>
                    <a:gd name="connsiteX34" fmla="*/ 3537 w 10000"/>
                    <a:gd name="connsiteY34" fmla="*/ 7807 h 10000"/>
                    <a:gd name="connsiteX35" fmla="*/ 3399 w 10000"/>
                    <a:gd name="connsiteY35" fmla="*/ 6779 h 10000"/>
                    <a:gd name="connsiteX36" fmla="*/ 3161 w 10000"/>
                    <a:gd name="connsiteY36" fmla="*/ 6982 h 10000"/>
                    <a:gd name="connsiteX37" fmla="*/ 2834 w 10000"/>
                    <a:gd name="connsiteY37" fmla="*/ 5937 h 10000"/>
                    <a:gd name="connsiteX38" fmla="*/ 2687 w 10000"/>
                    <a:gd name="connsiteY38" fmla="*/ 8128 h 10000"/>
                    <a:gd name="connsiteX39" fmla="*/ 2404 w 10000"/>
                    <a:gd name="connsiteY39" fmla="*/ 7604 h 10000"/>
                    <a:gd name="connsiteX40" fmla="*/ 2489 w 10000"/>
                    <a:gd name="connsiteY40" fmla="*/ 9381 h 10000"/>
                    <a:gd name="connsiteX41" fmla="*/ 1864 w 10000"/>
                    <a:gd name="connsiteY41" fmla="*/ 8572 h 10000"/>
                    <a:gd name="connsiteX42" fmla="*/ 2193 w 10000"/>
                    <a:gd name="connsiteY42" fmla="*/ 9796 h 10000"/>
                    <a:gd name="connsiteX43" fmla="*/ 1582 w 10000"/>
                    <a:gd name="connsiteY43" fmla="*/ 9273 h 10000"/>
                    <a:gd name="connsiteX44" fmla="*/ 1159 w 10000"/>
                    <a:gd name="connsiteY44" fmla="*/ 9477 h 10000"/>
                    <a:gd name="connsiteX45" fmla="*/ 871 w 10000"/>
                    <a:gd name="connsiteY45" fmla="*/ 7807 h 10000"/>
                    <a:gd name="connsiteX46" fmla="*/ 0 w 10000"/>
                    <a:gd name="connsiteY46" fmla="*/ 8670 h 10000"/>
                    <a:gd name="connsiteX0" fmla="*/ 0 w 10000"/>
                    <a:gd name="connsiteY0" fmla="*/ 8670 h 10000"/>
                    <a:gd name="connsiteX1" fmla="*/ 10000 w 10000"/>
                    <a:gd name="connsiteY1" fmla="*/ 9273 h 10000"/>
                    <a:gd name="connsiteX2" fmla="*/ 9043 w 10000"/>
                    <a:gd name="connsiteY2" fmla="*/ 7807 h 10000"/>
                    <a:gd name="connsiteX3" fmla="*/ 9285 w 10000"/>
                    <a:gd name="connsiteY3" fmla="*/ 9077 h 10000"/>
                    <a:gd name="connsiteX4" fmla="*/ 8804 w 10000"/>
                    <a:gd name="connsiteY4" fmla="*/ 9697 h 10000"/>
                    <a:gd name="connsiteX5" fmla="*/ 8747 w 10000"/>
                    <a:gd name="connsiteY5" fmla="*/ 7941 h 10000"/>
                    <a:gd name="connsiteX6" fmla="*/ 7890 w 10000"/>
                    <a:gd name="connsiteY6" fmla="*/ 9381 h 10000"/>
                    <a:gd name="connsiteX7" fmla="*/ 8224 w 10000"/>
                    <a:gd name="connsiteY7" fmla="*/ 6870 h 10000"/>
                    <a:gd name="connsiteX8" fmla="*/ 7853 w 10000"/>
                    <a:gd name="connsiteY8" fmla="*/ 4065 h 10000"/>
                    <a:gd name="connsiteX9" fmla="*/ 7798 w 10000"/>
                    <a:gd name="connsiteY9" fmla="*/ 6365 h 10000"/>
                    <a:gd name="connsiteX10" fmla="*/ 7467 w 10000"/>
                    <a:gd name="connsiteY10" fmla="*/ 6870 h 10000"/>
                    <a:gd name="connsiteX11" fmla="*/ 7753 w 10000"/>
                    <a:gd name="connsiteY11" fmla="*/ 7941 h 10000"/>
                    <a:gd name="connsiteX12" fmla="*/ 6884 w 10000"/>
                    <a:gd name="connsiteY12" fmla="*/ 7080 h 10000"/>
                    <a:gd name="connsiteX13" fmla="*/ 7365 w 10000"/>
                    <a:gd name="connsiteY13" fmla="*/ 8874 h 10000"/>
                    <a:gd name="connsiteX14" fmla="*/ 6653 w 10000"/>
                    <a:gd name="connsiteY14" fmla="*/ 8030 h 10000"/>
                    <a:gd name="connsiteX15" fmla="*/ 6850 w 10000"/>
                    <a:gd name="connsiteY15" fmla="*/ 9796 h 10000"/>
                    <a:gd name="connsiteX16" fmla="*/ 6122 w 10000"/>
                    <a:gd name="connsiteY16" fmla="*/ 9381 h 10000"/>
                    <a:gd name="connsiteX17" fmla="*/ 6075 w 10000"/>
                    <a:gd name="connsiteY17" fmla="*/ 7807 h 10000"/>
                    <a:gd name="connsiteX18" fmla="*/ 5408 w 10000"/>
                    <a:gd name="connsiteY18" fmla="*/ 9176 h 10000"/>
                    <a:gd name="connsiteX19" fmla="*/ 5641 w 10000"/>
                    <a:gd name="connsiteY19" fmla="*/ 7392 h 10000"/>
                    <a:gd name="connsiteX20" fmla="*/ 5408 w 10000"/>
                    <a:gd name="connsiteY20" fmla="*/ 5335 h 10000"/>
                    <a:gd name="connsiteX21" fmla="*/ 5021 w 10000"/>
                    <a:gd name="connsiteY21" fmla="*/ 7807 h 10000"/>
                    <a:gd name="connsiteX22" fmla="*/ 5070 w 10000"/>
                    <a:gd name="connsiteY22" fmla="*/ 9077 h 10000"/>
                    <a:gd name="connsiteX23" fmla="*/ 4782 w 10000"/>
                    <a:gd name="connsiteY23" fmla="*/ 8350 h 10000"/>
                    <a:gd name="connsiteX24" fmla="*/ 4782 w 10000"/>
                    <a:gd name="connsiteY24" fmla="*/ 10000 h 10000"/>
                    <a:gd name="connsiteX25" fmla="*/ 4359 w 10000"/>
                    <a:gd name="connsiteY25" fmla="*/ 8874 h 10000"/>
                    <a:gd name="connsiteX26" fmla="*/ 5788 w 10000"/>
                    <a:gd name="connsiteY26" fmla="*/ 1668 h 10000"/>
                    <a:gd name="connsiteX27" fmla="*/ 6406 w 10000"/>
                    <a:gd name="connsiteY27" fmla="*/ 1464 h 10000"/>
                    <a:gd name="connsiteX28" fmla="*/ 5939 w 10000"/>
                    <a:gd name="connsiteY28" fmla="*/ 0 h 10000"/>
                    <a:gd name="connsiteX29" fmla="*/ 5939 w 10000"/>
                    <a:gd name="connsiteY29" fmla="*/ 0 h 10000"/>
                    <a:gd name="connsiteX30" fmla="*/ 5939 w 10000"/>
                    <a:gd name="connsiteY30" fmla="*/ 0 h 10000"/>
                    <a:gd name="connsiteX31" fmla="*/ 5315 w 10000"/>
                    <a:gd name="connsiteY31" fmla="*/ 0 h 10000"/>
                    <a:gd name="connsiteX32" fmla="*/ 5315 w 10000"/>
                    <a:gd name="connsiteY32" fmla="*/ 605 h 10000"/>
                    <a:gd name="connsiteX33" fmla="*/ 5502 w 10000"/>
                    <a:gd name="connsiteY33" fmla="*/ 605 h 10000"/>
                    <a:gd name="connsiteX34" fmla="*/ 3537 w 10000"/>
                    <a:gd name="connsiteY34" fmla="*/ 7807 h 10000"/>
                    <a:gd name="connsiteX35" fmla="*/ 3399 w 10000"/>
                    <a:gd name="connsiteY35" fmla="*/ 6779 h 10000"/>
                    <a:gd name="connsiteX36" fmla="*/ 3161 w 10000"/>
                    <a:gd name="connsiteY36" fmla="*/ 6982 h 10000"/>
                    <a:gd name="connsiteX37" fmla="*/ 2834 w 10000"/>
                    <a:gd name="connsiteY37" fmla="*/ 5937 h 10000"/>
                    <a:gd name="connsiteX38" fmla="*/ 2687 w 10000"/>
                    <a:gd name="connsiteY38" fmla="*/ 8128 h 10000"/>
                    <a:gd name="connsiteX39" fmla="*/ 2404 w 10000"/>
                    <a:gd name="connsiteY39" fmla="*/ 7604 h 10000"/>
                    <a:gd name="connsiteX40" fmla="*/ 2489 w 10000"/>
                    <a:gd name="connsiteY40" fmla="*/ 9381 h 10000"/>
                    <a:gd name="connsiteX41" fmla="*/ 1864 w 10000"/>
                    <a:gd name="connsiteY41" fmla="*/ 8572 h 10000"/>
                    <a:gd name="connsiteX42" fmla="*/ 2193 w 10000"/>
                    <a:gd name="connsiteY42" fmla="*/ 9796 h 10000"/>
                    <a:gd name="connsiteX43" fmla="*/ 1582 w 10000"/>
                    <a:gd name="connsiteY43" fmla="*/ 9273 h 10000"/>
                    <a:gd name="connsiteX44" fmla="*/ 1159 w 10000"/>
                    <a:gd name="connsiteY44" fmla="*/ 9477 h 10000"/>
                    <a:gd name="connsiteX45" fmla="*/ 0 w 10000"/>
                    <a:gd name="connsiteY45" fmla="*/ 8670 h 10000"/>
                    <a:gd name="connsiteX0" fmla="*/ 0 w 8841"/>
                    <a:gd name="connsiteY0" fmla="*/ 9477 h 10000"/>
                    <a:gd name="connsiteX1" fmla="*/ 8841 w 8841"/>
                    <a:gd name="connsiteY1" fmla="*/ 9273 h 10000"/>
                    <a:gd name="connsiteX2" fmla="*/ 7884 w 8841"/>
                    <a:gd name="connsiteY2" fmla="*/ 7807 h 10000"/>
                    <a:gd name="connsiteX3" fmla="*/ 8126 w 8841"/>
                    <a:gd name="connsiteY3" fmla="*/ 9077 h 10000"/>
                    <a:gd name="connsiteX4" fmla="*/ 7645 w 8841"/>
                    <a:gd name="connsiteY4" fmla="*/ 9697 h 10000"/>
                    <a:gd name="connsiteX5" fmla="*/ 7588 w 8841"/>
                    <a:gd name="connsiteY5" fmla="*/ 7941 h 10000"/>
                    <a:gd name="connsiteX6" fmla="*/ 6731 w 8841"/>
                    <a:gd name="connsiteY6" fmla="*/ 9381 h 10000"/>
                    <a:gd name="connsiteX7" fmla="*/ 7065 w 8841"/>
                    <a:gd name="connsiteY7" fmla="*/ 6870 h 10000"/>
                    <a:gd name="connsiteX8" fmla="*/ 6694 w 8841"/>
                    <a:gd name="connsiteY8" fmla="*/ 4065 h 10000"/>
                    <a:gd name="connsiteX9" fmla="*/ 6639 w 8841"/>
                    <a:gd name="connsiteY9" fmla="*/ 6365 h 10000"/>
                    <a:gd name="connsiteX10" fmla="*/ 6308 w 8841"/>
                    <a:gd name="connsiteY10" fmla="*/ 6870 h 10000"/>
                    <a:gd name="connsiteX11" fmla="*/ 6594 w 8841"/>
                    <a:gd name="connsiteY11" fmla="*/ 7941 h 10000"/>
                    <a:gd name="connsiteX12" fmla="*/ 5725 w 8841"/>
                    <a:gd name="connsiteY12" fmla="*/ 7080 h 10000"/>
                    <a:gd name="connsiteX13" fmla="*/ 6206 w 8841"/>
                    <a:gd name="connsiteY13" fmla="*/ 8874 h 10000"/>
                    <a:gd name="connsiteX14" fmla="*/ 5494 w 8841"/>
                    <a:gd name="connsiteY14" fmla="*/ 8030 h 10000"/>
                    <a:gd name="connsiteX15" fmla="*/ 5691 w 8841"/>
                    <a:gd name="connsiteY15" fmla="*/ 9796 h 10000"/>
                    <a:gd name="connsiteX16" fmla="*/ 4963 w 8841"/>
                    <a:gd name="connsiteY16" fmla="*/ 9381 h 10000"/>
                    <a:gd name="connsiteX17" fmla="*/ 4916 w 8841"/>
                    <a:gd name="connsiteY17" fmla="*/ 7807 h 10000"/>
                    <a:gd name="connsiteX18" fmla="*/ 4249 w 8841"/>
                    <a:gd name="connsiteY18" fmla="*/ 9176 h 10000"/>
                    <a:gd name="connsiteX19" fmla="*/ 4482 w 8841"/>
                    <a:gd name="connsiteY19" fmla="*/ 7392 h 10000"/>
                    <a:gd name="connsiteX20" fmla="*/ 4249 w 8841"/>
                    <a:gd name="connsiteY20" fmla="*/ 5335 h 10000"/>
                    <a:gd name="connsiteX21" fmla="*/ 3862 w 8841"/>
                    <a:gd name="connsiteY21" fmla="*/ 7807 h 10000"/>
                    <a:gd name="connsiteX22" fmla="*/ 3911 w 8841"/>
                    <a:gd name="connsiteY22" fmla="*/ 9077 h 10000"/>
                    <a:gd name="connsiteX23" fmla="*/ 3623 w 8841"/>
                    <a:gd name="connsiteY23" fmla="*/ 8350 h 10000"/>
                    <a:gd name="connsiteX24" fmla="*/ 3623 w 8841"/>
                    <a:gd name="connsiteY24" fmla="*/ 10000 h 10000"/>
                    <a:gd name="connsiteX25" fmla="*/ 3200 w 8841"/>
                    <a:gd name="connsiteY25" fmla="*/ 8874 h 10000"/>
                    <a:gd name="connsiteX26" fmla="*/ 4629 w 8841"/>
                    <a:gd name="connsiteY26" fmla="*/ 1668 h 10000"/>
                    <a:gd name="connsiteX27" fmla="*/ 5247 w 8841"/>
                    <a:gd name="connsiteY27" fmla="*/ 1464 h 10000"/>
                    <a:gd name="connsiteX28" fmla="*/ 4780 w 8841"/>
                    <a:gd name="connsiteY28" fmla="*/ 0 h 10000"/>
                    <a:gd name="connsiteX29" fmla="*/ 4780 w 8841"/>
                    <a:gd name="connsiteY29" fmla="*/ 0 h 10000"/>
                    <a:gd name="connsiteX30" fmla="*/ 4780 w 8841"/>
                    <a:gd name="connsiteY30" fmla="*/ 0 h 10000"/>
                    <a:gd name="connsiteX31" fmla="*/ 4156 w 8841"/>
                    <a:gd name="connsiteY31" fmla="*/ 0 h 10000"/>
                    <a:gd name="connsiteX32" fmla="*/ 4156 w 8841"/>
                    <a:gd name="connsiteY32" fmla="*/ 605 h 10000"/>
                    <a:gd name="connsiteX33" fmla="*/ 4343 w 8841"/>
                    <a:gd name="connsiteY33" fmla="*/ 605 h 10000"/>
                    <a:gd name="connsiteX34" fmla="*/ 2378 w 8841"/>
                    <a:gd name="connsiteY34" fmla="*/ 7807 h 10000"/>
                    <a:gd name="connsiteX35" fmla="*/ 2240 w 8841"/>
                    <a:gd name="connsiteY35" fmla="*/ 6779 h 10000"/>
                    <a:gd name="connsiteX36" fmla="*/ 2002 w 8841"/>
                    <a:gd name="connsiteY36" fmla="*/ 6982 h 10000"/>
                    <a:gd name="connsiteX37" fmla="*/ 1675 w 8841"/>
                    <a:gd name="connsiteY37" fmla="*/ 5937 h 10000"/>
                    <a:gd name="connsiteX38" fmla="*/ 1528 w 8841"/>
                    <a:gd name="connsiteY38" fmla="*/ 8128 h 10000"/>
                    <a:gd name="connsiteX39" fmla="*/ 1245 w 8841"/>
                    <a:gd name="connsiteY39" fmla="*/ 7604 h 10000"/>
                    <a:gd name="connsiteX40" fmla="*/ 1330 w 8841"/>
                    <a:gd name="connsiteY40" fmla="*/ 9381 h 10000"/>
                    <a:gd name="connsiteX41" fmla="*/ 705 w 8841"/>
                    <a:gd name="connsiteY41" fmla="*/ 8572 h 10000"/>
                    <a:gd name="connsiteX42" fmla="*/ 1034 w 8841"/>
                    <a:gd name="connsiteY42" fmla="*/ 9796 h 10000"/>
                    <a:gd name="connsiteX43" fmla="*/ 423 w 8841"/>
                    <a:gd name="connsiteY43" fmla="*/ 9273 h 10000"/>
                    <a:gd name="connsiteX44" fmla="*/ 0 w 8841"/>
                    <a:gd name="connsiteY44" fmla="*/ 9477 h 10000"/>
                    <a:gd name="connsiteX0" fmla="*/ 0 w 9522"/>
                    <a:gd name="connsiteY0" fmla="*/ 9273 h 10000"/>
                    <a:gd name="connsiteX1" fmla="*/ 9522 w 9522"/>
                    <a:gd name="connsiteY1" fmla="*/ 9273 h 10000"/>
                    <a:gd name="connsiteX2" fmla="*/ 8440 w 9522"/>
                    <a:gd name="connsiteY2" fmla="*/ 7807 h 10000"/>
                    <a:gd name="connsiteX3" fmla="*/ 8713 w 9522"/>
                    <a:gd name="connsiteY3" fmla="*/ 9077 h 10000"/>
                    <a:gd name="connsiteX4" fmla="*/ 8169 w 9522"/>
                    <a:gd name="connsiteY4" fmla="*/ 9697 h 10000"/>
                    <a:gd name="connsiteX5" fmla="*/ 8105 w 9522"/>
                    <a:gd name="connsiteY5" fmla="*/ 7941 h 10000"/>
                    <a:gd name="connsiteX6" fmla="*/ 7135 w 9522"/>
                    <a:gd name="connsiteY6" fmla="*/ 9381 h 10000"/>
                    <a:gd name="connsiteX7" fmla="*/ 7513 w 9522"/>
                    <a:gd name="connsiteY7" fmla="*/ 6870 h 10000"/>
                    <a:gd name="connsiteX8" fmla="*/ 7094 w 9522"/>
                    <a:gd name="connsiteY8" fmla="*/ 4065 h 10000"/>
                    <a:gd name="connsiteX9" fmla="*/ 7031 w 9522"/>
                    <a:gd name="connsiteY9" fmla="*/ 6365 h 10000"/>
                    <a:gd name="connsiteX10" fmla="*/ 6657 w 9522"/>
                    <a:gd name="connsiteY10" fmla="*/ 6870 h 10000"/>
                    <a:gd name="connsiteX11" fmla="*/ 6980 w 9522"/>
                    <a:gd name="connsiteY11" fmla="*/ 7941 h 10000"/>
                    <a:gd name="connsiteX12" fmla="*/ 5998 w 9522"/>
                    <a:gd name="connsiteY12" fmla="*/ 7080 h 10000"/>
                    <a:gd name="connsiteX13" fmla="*/ 6542 w 9522"/>
                    <a:gd name="connsiteY13" fmla="*/ 8874 h 10000"/>
                    <a:gd name="connsiteX14" fmla="*/ 5736 w 9522"/>
                    <a:gd name="connsiteY14" fmla="*/ 8030 h 10000"/>
                    <a:gd name="connsiteX15" fmla="*/ 5959 w 9522"/>
                    <a:gd name="connsiteY15" fmla="*/ 9796 h 10000"/>
                    <a:gd name="connsiteX16" fmla="*/ 5136 w 9522"/>
                    <a:gd name="connsiteY16" fmla="*/ 9381 h 10000"/>
                    <a:gd name="connsiteX17" fmla="*/ 5082 w 9522"/>
                    <a:gd name="connsiteY17" fmla="*/ 7807 h 10000"/>
                    <a:gd name="connsiteX18" fmla="*/ 4328 w 9522"/>
                    <a:gd name="connsiteY18" fmla="*/ 9176 h 10000"/>
                    <a:gd name="connsiteX19" fmla="*/ 4592 w 9522"/>
                    <a:gd name="connsiteY19" fmla="*/ 7392 h 10000"/>
                    <a:gd name="connsiteX20" fmla="*/ 4328 w 9522"/>
                    <a:gd name="connsiteY20" fmla="*/ 5335 h 10000"/>
                    <a:gd name="connsiteX21" fmla="*/ 3890 w 9522"/>
                    <a:gd name="connsiteY21" fmla="*/ 7807 h 10000"/>
                    <a:gd name="connsiteX22" fmla="*/ 3946 w 9522"/>
                    <a:gd name="connsiteY22" fmla="*/ 9077 h 10000"/>
                    <a:gd name="connsiteX23" fmla="*/ 3620 w 9522"/>
                    <a:gd name="connsiteY23" fmla="*/ 8350 h 10000"/>
                    <a:gd name="connsiteX24" fmla="*/ 3620 w 9522"/>
                    <a:gd name="connsiteY24" fmla="*/ 10000 h 10000"/>
                    <a:gd name="connsiteX25" fmla="*/ 3142 w 9522"/>
                    <a:gd name="connsiteY25" fmla="*/ 8874 h 10000"/>
                    <a:gd name="connsiteX26" fmla="*/ 4758 w 9522"/>
                    <a:gd name="connsiteY26" fmla="*/ 1668 h 10000"/>
                    <a:gd name="connsiteX27" fmla="*/ 5457 w 9522"/>
                    <a:gd name="connsiteY27" fmla="*/ 1464 h 10000"/>
                    <a:gd name="connsiteX28" fmla="*/ 4929 w 9522"/>
                    <a:gd name="connsiteY28" fmla="*/ 0 h 10000"/>
                    <a:gd name="connsiteX29" fmla="*/ 4929 w 9522"/>
                    <a:gd name="connsiteY29" fmla="*/ 0 h 10000"/>
                    <a:gd name="connsiteX30" fmla="*/ 4929 w 9522"/>
                    <a:gd name="connsiteY30" fmla="*/ 0 h 10000"/>
                    <a:gd name="connsiteX31" fmla="*/ 4223 w 9522"/>
                    <a:gd name="connsiteY31" fmla="*/ 0 h 10000"/>
                    <a:gd name="connsiteX32" fmla="*/ 4223 w 9522"/>
                    <a:gd name="connsiteY32" fmla="*/ 605 h 10000"/>
                    <a:gd name="connsiteX33" fmla="*/ 4434 w 9522"/>
                    <a:gd name="connsiteY33" fmla="*/ 605 h 10000"/>
                    <a:gd name="connsiteX34" fmla="*/ 2212 w 9522"/>
                    <a:gd name="connsiteY34" fmla="*/ 7807 h 10000"/>
                    <a:gd name="connsiteX35" fmla="*/ 2056 w 9522"/>
                    <a:gd name="connsiteY35" fmla="*/ 6779 h 10000"/>
                    <a:gd name="connsiteX36" fmla="*/ 1786 w 9522"/>
                    <a:gd name="connsiteY36" fmla="*/ 6982 h 10000"/>
                    <a:gd name="connsiteX37" fmla="*/ 1417 w 9522"/>
                    <a:gd name="connsiteY37" fmla="*/ 5937 h 10000"/>
                    <a:gd name="connsiteX38" fmla="*/ 1250 w 9522"/>
                    <a:gd name="connsiteY38" fmla="*/ 8128 h 10000"/>
                    <a:gd name="connsiteX39" fmla="*/ 930 w 9522"/>
                    <a:gd name="connsiteY39" fmla="*/ 7604 h 10000"/>
                    <a:gd name="connsiteX40" fmla="*/ 1026 w 9522"/>
                    <a:gd name="connsiteY40" fmla="*/ 9381 h 10000"/>
                    <a:gd name="connsiteX41" fmla="*/ 319 w 9522"/>
                    <a:gd name="connsiteY41" fmla="*/ 8572 h 10000"/>
                    <a:gd name="connsiteX42" fmla="*/ 692 w 9522"/>
                    <a:gd name="connsiteY42" fmla="*/ 9796 h 10000"/>
                    <a:gd name="connsiteX43" fmla="*/ 0 w 9522"/>
                    <a:gd name="connsiteY43" fmla="*/ 9273 h 10000"/>
                    <a:gd name="connsiteX0" fmla="*/ 392 w 9665"/>
                    <a:gd name="connsiteY0" fmla="*/ 9796 h 10000"/>
                    <a:gd name="connsiteX1" fmla="*/ 9665 w 9665"/>
                    <a:gd name="connsiteY1" fmla="*/ 9273 h 10000"/>
                    <a:gd name="connsiteX2" fmla="*/ 8529 w 9665"/>
                    <a:gd name="connsiteY2" fmla="*/ 7807 h 10000"/>
                    <a:gd name="connsiteX3" fmla="*/ 8815 w 9665"/>
                    <a:gd name="connsiteY3" fmla="*/ 9077 h 10000"/>
                    <a:gd name="connsiteX4" fmla="*/ 8244 w 9665"/>
                    <a:gd name="connsiteY4" fmla="*/ 9697 h 10000"/>
                    <a:gd name="connsiteX5" fmla="*/ 8177 w 9665"/>
                    <a:gd name="connsiteY5" fmla="*/ 7941 h 10000"/>
                    <a:gd name="connsiteX6" fmla="*/ 7158 w 9665"/>
                    <a:gd name="connsiteY6" fmla="*/ 9381 h 10000"/>
                    <a:gd name="connsiteX7" fmla="*/ 7555 w 9665"/>
                    <a:gd name="connsiteY7" fmla="*/ 6870 h 10000"/>
                    <a:gd name="connsiteX8" fmla="*/ 7115 w 9665"/>
                    <a:gd name="connsiteY8" fmla="*/ 4065 h 10000"/>
                    <a:gd name="connsiteX9" fmla="*/ 7049 w 9665"/>
                    <a:gd name="connsiteY9" fmla="*/ 6365 h 10000"/>
                    <a:gd name="connsiteX10" fmla="*/ 6656 w 9665"/>
                    <a:gd name="connsiteY10" fmla="*/ 6870 h 10000"/>
                    <a:gd name="connsiteX11" fmla="*/ 6995 w 9665"/>
                    <a:gd name="connsiteY11" fmla="*/ 7941 h 10000"/>
                    <a:gd name="connsiteX12" fmla="*/ 5964 w 9665"/>
                    <a:gd name="connsiteY12" fmla="*/ 7080 h 10000"/>
                    <a:gd name="connsiteX13" fmla="*/ 6535 w 9665"/>
                    <a:gd name="connsiteY13" fmla="*/ 8874 h 10000"/>
                    <a:gd name="connsiteX14" fmla="*/ 5689 w 9665"/>
                    <a:gd name="connsiteY14" fmla="*/ 8030 h 10000"/>
                    <a:gd name="connsiteX15" fmla="*/ 5923 w 9665"/>
                    <a:gd name="connsiteY15" fmla="*/ 9796 h 10000"/>
                    <a:gd name="connsiteX16" fmla="*/ 5059 w 9665"/>
                    <a:gd name="connsiteY16" fmla="*/ 9381 h 10000"/>
                    <a:gd name="connsiteX17" fmla="*/ 5002 w 9665"/>
                    <a:gd name="connsiteY17" fmla="*/ 7807 h 10000"/>
                    <a:gd name="connsiteX18" fmla="*/ 4210 w 9665"/>
                    <a:gd name="connsiteY18" fmla="*/ 9176 h 10000"/>
                    <a:gd name="connsiteX19" fmla="*/ 4488 w 9665"/>
                    <a:gd name="connsiteY19" fmla="*/ 7392 h 10000"/>
                    <a:gd name="connsiteX20" fmla="*/ 4210 w 9665"/>
                    <a:gd name="connsiteY20" fmla="*/ 5335 h 10000"/>
                    <a:gd name="connsiteX21" fmla="*/ 3750 w 9665"/>
                    <a:gd name="connsiteY21" fmla="*/ 7807 h 10000"/>
                    <a:gd name="connsiteX22" fmla="*/ 3809 w 9665"/>
                    <a:gd name="connsiteY22" fmla="*/ 9077 h 10000"/>
                    <a:gd name="connsiteX23" fmla="*/ 3467 w 9665"/>
                    <a:gd name="connsiteY23" fmla="*/ 8350 h 10000"/>
                    <a:gd name="connsiteX24" fmla="*/ 3467 w 9665"/>
                    <a:gd name="connsiteY24" fmla="*/ 10000 h 10000"/>
                    <a:gd name="connsiteX25" fmla="*/ 2965 w 9665"/>
                    <a:gd name="connsiteY25" fmla="*/ 8874 h 10000"/>
                    <a:gd name="connsiteX26" fmla="*/ 4662 w 9665"/>
                    <a:gd name="connsiteY26" fmla="*/ 1668 h 10000"/>
                    <a:gd name="connsiteX27" fmla="*/ 5396 w 9665"/>
                    <a:gd name="connsiteY27" fmla="*/ 1464 h 10000"/>
                    <a:gd name="connsiteX28" fmla="*/ 4841 w 9665"/>
                    <a:gd name="connsiteY28" fmla="*/ 0 h 10000"/>
                    <a:gd name="connsiteX29" fmla="*/ 4841 w 9665"/>
                    <a:gd name="connsiteY29" fmla="*/ 0 h 10000"/>
                    <a:gd name="connsiteX30" fmla="*/ 4841 w 9665"/>
                    <a:gd name="connsiteY30" fmla="*/ 0 h 10000"/>
                    <a:gd name="connsiteX31" fmla="*/ 4100 w 9665"/>
                    <a:gd name="connsiteY31" fmla="*/ 0 h 10000"/>
                    <a:gd name="connsiteX32" fmla="*/ 4100 w 9665"/>
                    <a:gd name="connsiteY32" fmla="*/ 605 h 10000"/>
                    <a:gd name="connsiteX33" fmla="*/ 4322 w 9665"/>
                    <a:gd name="connsiteY33" fmla="*/ 605 h 10000"/>
                    <a:gd name="connsiteX34" fmla="*/ 1988 w 9665"/>
                    <a:gd name="connsiteY34" fmla="*/ 7807 h 10000"/>
                    <a:gd name="connsiteX35" fmla="*/ 1824 w 9665"/>
                    <a:gd name="connsiteY35" fmla="*/ 6779 h 10000"/>
                    <a:gd name="connsiteX36" fmla="*/ 1541 w 9665"/>
                    <a:gd name="connsiteY36" fmla="*/ 6982 h 10000"/>
                    <a:gd name="connsiteX37" fmla="*/ 1153 w 9665"/>
                    <a:gd name="connsiteY37" fmla="*/ 5937 h 10000"/>
                    <a:gd name="connsiteX38" fmla="*/ 978 w 9665"/>
                    <a:gd name="connsiteY38" fmla="*/ 8128 h 10000"/>
                    <a:gd name="connsiteX39" fmla="*/ 642 w 9665"/>
                    <a:gd name="connsiteY39" fmla="*/ 7604 h 10000"/>
                    <a:gd name="connsiteX40" fmla="*/ 743 w 9665"/>
                    <a:gd name="connsiteY40" fmla="*/ 9381 h 10000"/>
                    <a:gd name="connsiteX41" fmla="*/ 0 w 9665"/>
                    <a:gd name="connsiteY41" fmla="*/ 8572 h 10000"/>
                    <a:gd name="connsiteX42" fmla="*/ 392 w 9665"/>
                    <a:gd name="connsiteY42" fmla="*/ 9796 h 10000"/>
                    <a:gd name="connsiteX0" fmla="*/ 0 w 10000"/>
                    <a:gd name="connsiteY0" fmla="*/ 8572 h 10000"/>
                    <a:gd name="connsiteX1" fmla="*/ 10000 w 10000"/>
                    <a:gd name="connsiteY1" fmla="*/ 9273 h 10000"/>
                    <a:gd name="connsiteX2" fmla="*/ 8825 w 10000"/>
                    <a:gd name="connsiteY2" fmla="*/ 7807 h 10000"/>
                    <a:gd name="connsiteX3" fmla="*/ 9121 w 10000"/>
                    <a:gd name="connsiteY3" fmla="*/ 9077 h 10000"/>
                    <a:gd name="connsiteX4" fmla="*/ 8530 w 10000"/>
                    <a:gd name="connsiteY4" fmla="*/ 9697 h 10000"/>
                    <a:gd name="connsiteX5" fmla="*/ 8460 w 10000"/>
                    <a:gd name="connsiteY5" fmla="*/ 7941 h 10000"/>
                    <a:gd name="connsiteX6" fmla="*/ 7406 w 10000"/>
                    <a:gd name="connsiteY6" fmla="*/ 9381 h 10000"/>
                    <a:gd name="connsiteX7" fmla="*/ 7817 w 10000"/>
                    <a:gd name="connsiteY7" fmla="*/ 6870 h 10000"/>
                    <a:gd name="connsiteX8" fmla="*/ 7362 w 10000"/>
                    <a:gd name="connsiteY8" fmla="*/ 4065 h 10000"/>
                    <a:gd name="connsiteX9" fmla="*/ 7293 w 10000"/>
                    <a:gd name="connsiteY9" fmla="*/ 6365 h 10000"/>
                    <a:gd name="connsiteX10" fmla="*/ 6887 w 10000"/>
                    <a:gd name="connsiteY10" fmla="*/ 6870 h 10000"/>
                    <a:gd name="connsiteX11" fmla="*/ 7237 w 10000"/>
                    <a:gd name="connsiteY11" fmla="*/ 7941 h 10000"/>
                    <a:gd name="connsiteX12" fmla="*/ 6171 w 10000"/>
                    <a:gd name="connsiteY12" fmla="*/ 7080 h 10000"/>
                    <a:gd name="connsiteX13" fmla="*/ 6762 w 10000"/>
                    <a:gd name="connsiteY13" fmla="*/ 8874 h 10000"/>
                    <a:gd name="connsiteX14" fmla="*/ 5886 w 10000"/>
                    <a:gd name="connsiteY14" fmla="*/ 8030 h 10000"/>
                    <a:gd name="connsiteX15" fmla="*/ 6128 w 10000"/>
                    <a:gd name="connsiteY15" fmla="*/ 9796 h 10000"/>
                    <a:gd name="connsiteX16" fmla="*/ 5234 w 10000"/>
                    <a:gd name="connsiteY16" fmla="*/ 9381 h 10000"/>
                    <a:gd name="connsiteX17" fmla="*/ 5175 w 10000"/>
                    <a:gd name="connsiteY17" fmla="*/ 7807 h 10000"/>
                    <a:gd name="connsiteX18" fmla="*/ 4356 w 10000"/>
                    <a:gd name="connsiteY18" fmla="*/ 9176 h 10000"/>
                    <a:gd name="connsiteX19" fmla="*/ 4644 w 10000"/>
                    <a:gd name="connsiteY19" fmla="*/ 7392 h 10000"/>
                    <a:gd name="connsiteX20" fmla="*/ 4356 w 10000"/>
                    <a:gd name="connsiteY20" fmla="*/ 5335 h 10000"/>
                    <a:gd name="connsiteX21" fmla="*/ 3880 w 10000"/>
                    <a:gd name="connsiteY21" fmla="*/ 7807 h 10000"/>
                    <a:gd name="connsiteX22" fmla="*/ 3941 w 10000"/>
                    <a:gd name="connsiteY22" fmla="*/ 9077 h 10000"/>
                    <a:gd name="connsiteX23" fmla="*/ 3587 w 10000"/>
                    <a:gd name="connsiteY23" fmla="*/ 8350 h 10000"/>
                    <a:gd name="connsiteX24" fmla="*/ 3587 w 10000"/>
                    <a:gd name="connsiteY24" fmla="*/ 10000 h 10000"/>
                    <a:gd name="connsiteX25" fmla="*/ 3068 w 10000"/>
                    <a:gd name="connsiteY25" fmla="*/ 8874 h 10000"/>
                    <a:gd name="connsiteX26" fmla="*/ 4824 w 10000"/>
                    <a:gd name="connsiteY26" fmla="*/ 1668 h 10000"/>
                    <a:gd name="connsiteX27" fmla="*/ 5583 w 10000"/>
                    <a:gd name="connsiteY27" fmla="*/ 1464 h 10000"/>
                    <a:gd name="connsiteX28" fmla="*/ 5009 w 10000"/>
                    <a:gd name="connsiteY28" fmla="*/ 0 h 10000"/>
                    <a:gd name="connsiteX29" fmla="*/ 5009 w 10000"/>
                    <a:gd name="connsiteY29" fmla="*/ 0 h 10000"/>
                    <a:gd name="connsiteX30" fmla="*/ 5009 w 10000"/>
                    <a:gd name="connsiteY30" fmla="*/ 0 h 10000"/>
                    <a:gd name="connsiteX31" fmla="*/ 4242 w 10000"/>
                    <a:gd name="connsiteY31" fmla="*/ 0 h 10000"/>
                    <a:gd name="connsiteX32" fmla="*/ 4242 w 10000"/>
                    <a:gd name="connsiteY32" fmla="*/ 605 h 10000"/>
                    <a:gd name="connsiteX33" fmla="*/ 4472 w 10000"/>
                    <a:gd name="connsiteY33" fmla="*/ 605 h 10000"/>
                    <a:gd name="connsiteX34" fmla="*/ 2057 w 10000"/>
                    <a:gd name="connsiteY34" fmla="*/ 7807 h 10000"/>
                    <a:gd name="connsiteX35" fmla="*/ 1887 w 10000"/>
                    <a:gd name="connsiteY35" fmla="*/ 6779 h 10000"/>
                    <a:gd name="connsiteX36" fmla="*/ 1594 w 10000"/>
                    <a:gd name="connsiteY36" fmla="*/ 6982 h 10000"/>
                    <a:gd name="connsiteX37" fmla="*/ 1193 w 10000"/>
                    <a:gd name="connsiteY37" fmla="*/ 5937 h 10000"/>
                    <a:gd name="connsiteX38" fmla="*/ 1012 w 10000"/>
                    <a:gd name="connsiteY38" fmla="*/ 8128 h 10000"/>
                    <a:gd name="connsiteX39" fmla="*/ 664 w 10000"/>
                    <a:gd name="connsiteY39" fmla="*/ 7604 h 10000"/>
                    <a:gd name="connsiteX40" fmla="*/ 769 w 10000"/>
                    <a:gd name="connsiteY40" fmla="*/ 9381 h 10000"/>
                    <a:gd name="connsiteX41" fmla="*/ 0 w 10000"/>
                    <a:gd name="connsiteY41" fmla="*/ 8572 h 10000"/>
                    <a:gd name="connsiteX0" fmla="*/ 105 w 9336"/>
                    <a:gd name="connsiteY0" fmla="*/ 9381 h 10000"/>
                    <a:gd name="connsiteX1" fmla="*/ 9336 w 9336"/>
                    <a:gd name="connsiteY1" fmla="*/ 9273 h 10000"/>
                    <a:gd name="connsiteX2" fmla="*/ 8161 w 9336"/>
                    <a:gd name="connsiteY2" fmla="*/ 7807 h 10000"/>
                    <a:gd name="connsiteX3" fmla="*/ 8457 w 9336"/>
                    <a:gd name="connsiteY3" fmla="*/ 9077 h 10000"/>
                    <a:gd name="connsiteX4" fmla="*/ 7866 w 9336"/>
                    <a:gd name="connsiteY4" fmla="*/ 9697 h 10000"/>
                    <a:gd name="connsiteX5" fmla="*/ 7796 w 9336"/>
                    <a:gd name="connsiteY5" fmla="*/ 7941 h 10000"/>
                    <a:gd name="connsiteX6" fmla="*/ 6742 w 9336"/>
                    <a:gd name="connsiteY6" fmla="*/ 9381 h 10000"/>
                    <a:gd name="connsiteX7" fmla="*/ 7153 w 9336"/>
                    <a:gd name="connsiteY7" fmla="*/ 6870 h 10000"/>
                    <a:gd name="connsiteX8" fmla="*/ 6698 w 9336"/>
                    <a:gd name="connsiteY8" fmla="*/ 4065 h 10000"/>
                    <a:gd name="connsiteX9" fmla="*/ 6629 w 9336"/>
                    <a:gd name="connsiteY9" fmla="*/ 6365 h 10000"/>
                    <a:gd name="connsiteX10" fmla="*/ 6223 w 9336"/>
                    <a:gd name="connsiteY10" fmla="*/ 6870 h 10000"/>
                    <a:gd name="connsiteX11" fmla="*/ 6573 w 9336"/>
                    <a:gd name="connsiteY11" fmla="*/ 7941 h 10000"/>
                    <a:gd name="connsiteX12" fmla="*/ 5507 w 9336"/>
                    <a:gd name="connsiteY12" fmla="*/ 7080 h 10000"/>
                    <a:gd name="connsiteX13" fmla="*/ 6098 w 9336"/>
                    <a:gd name="connsiteY13" fmla="*/ 8874 h 10000"/>
                    <a:gd name="connsiteX14" fmla="*/ 5222 w 9336"/>
                    <a:gd name="connsiteY14" fmla="*/ 8030 h 10000"/>
                    <a:gd name="connsiteX15" fmla="*/ 5464 w 9336"/>
                    <a:gd name="connsiteY15" fmla="*/ 9796 h 10000"/>
                    <a:gd name="connsiteX16" fmla="*/ 4570 w 9336"/>
                    <a:gd name="connsiteY16" fmla="*/ 9381 h 10000"/>
                    <a:gd name="connsiteX17" fmla="*/ 4511 w 9336"/>
                    <a:gd name="connsiteY17" fmla="*/ 7807 h 10000"/>
                    <a:gd name="connsiteX18" fmla="*/ 3692 w 9336"/>
                    <a:gd name="connsiteY18" fmla="*/ 9176 h 10000"/>
                    <a:gd name="connsiteX19" fmla="*/ 3980 w 9336"/>
                    <a:gd name="connsiteY19" fmla="*/ 7392 h 10000"/>
                    <a:gd name="connsiteX20" fmla="*/ 3692 w 9336"/>
                    <a:gd name="connsiteY20" fmla="*/ 5335 h 10000"/>
                    <a:gd name="connsiteX21" fmla="*/ 3216 w 9336"/>
                    <a:gd name="connsiteY21" fmla="*/ 7807 h 10000"/>
                    <a:gd name="connsiteX22" fmla="*/ 3277 w 9336"/>
                    <a:gd name="connsiteY22" fmla="*/ 9077 h 10000"/>
                    <a:gd name="connsiteX23" fmla="*/ 2923 w 9336"/>
                    <a:gd name="connsiteY23" fmla="*/ 8350 h 10000"/>
                    <a:gd name="connsiteX24" fmla="*/ 2923 w 9336"/>
                    <a:gd name="connsiteY24" fmla="*/ 10000 h 10000"/>
                    <a:gd name="connsiteX25" fmla="*/ 2404 w 9336"/>
                    <a:gd name="connsiteY25" fmla="*/ 8874 h 10000"/>
                    <a:gd name="connsiteX26" fmla="*/ 4160 w 9336"/>
                    <a:gd name="connsiteY26" fmla="*/ 1668 h 10000"/>
                    <a:gd name="connsiteX27" fmla="*/ 4919 w 9336"/>
                    <a:gd name="connsiteY27" fmla="*/ 1464 h 10000"/>
                    <a:gd name="connsiteX28" fmla="*/ 4345 w 9336"/>
                    <a:gd name="connsiteY28" fmla="*/ 0 h 10000"/>
                    <a:gd name="connsiteX29" fmla="*/ 4345 w 9336"/>
                    <a:gd name="connsiteY29" fmla="*/ 0 h 10000"/>
                    <a:gd name="connsiteX30" fmla="*/ 4345 w 9336"/>
                    <a:gd name="connsiteY30" fmla="*/ 0 h 10000"/>
                    <a:gd name="connsiteX31" fmla="*/ 3578 w 9336"/>
                    <a:gd name="connsiteY31" fmla="*/ 0 h 10000"/>
                    <a:gd name="connsiteX32" fmla="*/ 3578 w 9336"/>
                    <a:gd name="connsiteY32" fmla="*/ 605 h 10000"/>
                    <a:gd name="connsiteX33" fmla="*/ 3808 w 9336"/>
                    <a:gd name="connsiteY33" fmla="*/ 605 h 10000"/>
                    <a:gd name="connsiteX34" fmla="*/ 1393 w 9336"/>
                    <a:gd name="connsiteY34" fmla="*/ 7807 h 10000"/>
                    <a:gd name="connsiteX35" fmla="*/ 1223 w 9336"/>
                    <a:gd name="connsiteY35" fmla="*/ 6779 h 10000"/>
                    <a:gd name="connsiteX36" fmla="*/ 930 w 9336"/>
                    <a:gd name="connsiteY36" fmla="*/ 6982 h 10000"/>
                    <a:gd name="connsiteX37" fmla="*/ 529 w 9336"/>
                    <a:gd name="connsiteY37" fmla="*/ 5937 h 10000"/>
                    <a:gd name="connsiteX38" fmla="*/ 348 w 9336"/>
                    <a:gd name="connsiteY38" fmla="*/ 8128 h 10000"/>
                    <a:gd name="connsiteX39" fmla="*/ 0 w 9336"/>
                    <a:gd name="connsiteY39" fmla="*/ 7604 h 10000"/>
                    <a:gd name="connsiteX40" fmla="*/ 105 w 9336"/>
                    <a:gd name="connsiteY40" fmla="*/ 9381 h 10000"/>
                    <a:gd name="connsiteX0" fmla="*/ 0 w 10000"/>
                    <a:gd name="connsiteY0" fmla="*/ 7604 h 10000"/>
                    <a:gd name="connsiteX1" fmla="*/ 10000 w 10000"/>
                    <a:gd name="connsiteY1" fmla="*/ 9273 h 10000"/>
                    <a:gd name="connsiteX2" fmla="*/ 8741 w 10000"/>
                    <a:gd name="connsiteY2" fmla="*/ 7807 h 10000"/>
                    <a:gd name="connsiteX3" fmla="*/ 9058 w 10000"/>
                    <a:gd name="connsiteY3" fmla="*/ 9077 h 10000"/>
                    <a:gd name="connsiteX4" fmla="*/ 8425 w 10000"/>
                    <a:gd name="connsiteY4" fmla="*/ 9697 h 10000"/>
                    <a:gd name="connsiteX5" fmla="*/ 8350 w 10000"/>
                    <a:gd name="connsiteY5" fmla="*/ 7941 h 10000"/>
                    <a:gd name="connsiteX6" fmla="*/ 7222 w 10000"/>
                    <a:gd name="connsiteY6" fmla="*/ 9381 h 10000"/>
                    <a:gd name="connsiteX7" fmla="*/ 7662 w 10000"/>
                    <a:gd name="connsiteY7" fmla="*/ 6870 h 10000"/>
                    <a:gd name="connsiteX8" fmla="*/ 7174 w 10000"/>
                    <a:gd name="connsiteY8" fmla="*/ 4065 h 10000"/>
                    <a:gd name="connsiteX9" fmla="*/ 7100 w 10000"/>
                    <a:gd name="connsiteY9" fmla="*/ 6365 h 10000"/>
                    <a:gd name="connsiteX10" fmla="*/ 6666 w 10000"/>
                    <a:gd name="connsiteY10" fmla="*/ 6870 h 10000"/>
                    <a:gd name="connsiteX11" fmla="*/ 7040 w 10000"/>
                    <a:gd name="connsiteY11" fmla="*/ 7941 h 10000"/>
                    <a:gd name="connsiteX12" fmla="*/ 5899 w 10000"/>
                    <a:gd name="connsiteY12" fmla="*/ 7080 h 10000"/>
                    <a:gd name="connsiteX13" fmla="*/ 6532 w 10000"/>
                    <a:gd name="connsiteY13" fmla="*/ 8874 h 10000"/>
                    <a:gd name="connsiteX14" fmla="*/ 5593 w 10000"/>
                    <a:gd name="connsiteY14" fmla="*/ 8030 h 10000"/>
                    <a:gd name="connsiteX15" fmla="*/ 5853 w 10000"/>
                    <a:gd name="connsiteY15" fmla="*/ 9796 h 10000"/>
                    <a:gd name="connsiteX16" fmla="*/ 4895 w 10000"/>
                    <a:gd name="connsiteY16" fmla="*/ 9381 h 10000"/>
                    <a:gd name="connsiteX17" fmla="*/ 4832 w 10000"/>
                    <a:gd name="connsiteY17" fmla="*/ 7807 h 10000"/>
                    <a:gd name="connsiteX18" fmla="*/ 3955 w 10000"/>
                    <a:gd name="connsiteY18" fmla="*/ 9176 h 10000"/>
                    <a:gd name="connsiteX19" fmla="*/ 4263 w 10000"/>
                    <a:gd name="connsiteY19" fmla="*/ 7392 h 10000"/>
                    <a:gd name="connsiteX20" fmla="*/ 3955 w 10000"/>
                    <a:gd name="connsiteY20" fmla="*/ 5335 h 10000"/>
                    <a:gd name="connsiteX21" fmla="*/ 3445 w 10000"/>
                    <a:gd name="connsiteY21" fmla="*/ 7807 h 10000"/>
                    <a:gd name="connsiteX22" fmla="*/ 3510 w 10000"/>
                    <a:gd name="connsiteY22" fmla="*/ 9077 h 10000"/>
                    <a:gd name="connsiteX23" fmla="*/ 3131 w 10000"/>
                    <a:gd name="connsiteY23" fmla="*/ 8350 h 10000"/>
                    <a:gd name="connsiteX24" fmla="*/ 3131 w 10000"/>
                    <a:gd name="connsiteY24" fmla="*/ 10000 h 10000"/>
                    <a:gd name="connsiteX25" fmla="*/ 2575 w 10000"/>
                    <a:gd name="connsiteY25" fmla="*/ 8874 h 10000"/>
                    <a:gd name="connsiteX26" fmla="*/ 4456 w 10000"/>
                    <a:gd name="connsiteY26" fmla="*/ 1668 h 10000"/>
                    <a:gd name="connsiteX27" fmla="*/ 5269 w 10000"/>
                    <a:gd name="connsiteY27" fmla="*/ 1464 h 10000"/>
                    <a:gd name="connsiteX28" fmla="*/ 4654 w 10000"/>
                    <a:gd name="connsiteY28" fmla="*/ 0 h 10000"/>
                    <a:gd name="connsiteX29" fmla="*/ 4654 w 10000"/>
                    <a:gd name="connsiteY29" fmla="*/ 0 h 10000"/>
                    <a:gd name="connsiteX30" fmla="*/ 4654 w 10000"/>
                    <a:gd name="connsiteY30" fmla="*/ 0 h 10000"/>
                    <a:gd name="connsiteX31" fmla="*/ 3832 w 10000"/>
                    <a:gd name="connsiteY31" fmla="*/ 0 h 10000"/>
                    <a:gd name="connsiteX32" fmla="*/ 3832 w 10000"/>
                    <a:gd name="connsiteY32" fmla="*/ 605 h 10000"/>
                    <a:gd name="connsiteX33" fmla="*/ 4079 w 10000"/>
                    <a:gd name="connsiteY33" fmla="*/ 605 h 10000"/>
                    <a:gd name="connsiteX34" fmla="*/ 1492 w 10000"/>
                    <a:gd name="connsiteY34" fmla="*/ 7807 h 10000"/>
                    <a:gd name="connsiteX35" fmla="*/ 1310 w 10000"/>
                    <a:gd name="connsiteY35" fmla="*/ 6779 h 10000"/>
                    <a:gd name="connsiteX36" fmla="*/ 996 w 10000"/>
                    <a:gd name="connsiteY36" fmla="*/ 6982 h 10000"/>
                    <a:gd name="connsiteX37" fmla="*/ 567 w 10000"/>
                    <a:gd name="connsiteY37" fmla="*/ 5937 h 10000"/>
                    <a:gd name="connsiteX38" fmla="*/ 373 w 10000"/>
                    <a:gd name="connsiteY38" fmla="*/ 8128 h 10000"/>
                    <a:gd name="connsiteX39" fmla="*/ 0 w 10000"/>
                    <a:gd name="connsiteY39" fmla="*/ 7604 h 10000"/>
                    <a:gd name="connsiteX0" fmla="*/ 0 w 9627"/>
                    <a:gd name="connsiteY0" fmla="*/ 8128 h 10000"/>
                    <a:gd name="connsiteX1" fmla="*/ 9627 w 9627"/>
                    <a:gd name="connsiteY1" fmla="*/ 9273 h 10000"/>
                    <a:gd name="connsiteX2" fmla="*/ 8368 w 9627"/>
                    <a:gd name="connsiteY2" fmla="*/ 7807 h 10000"/>
                    <a:gd name="connsiteX3" fmla="*/ 8685 w 9627"/>
                    <a:gd name="connsiteY3" fmla="*/ 9077 h 10000"/>
                    <a:gd name="connsiteX4" fmla="*/ 8052 w 9627"/>
                    <a:gd name="connsiteY4" fmla="*/ 9697 h 10000"/>
                    <a:gd name="connsiteX5" fmla="*/ 7977 w 9627"/>
                    <a:gd name="connsiteY5" fmla="*/ 7941 h 10000"/>
                    <a:gd name="connsiteX6" fmla="*/ 6849 w 9627"/>
                    <a:gd name="connsiteY6" fmla="*/ 9381 h 10000"/>
                    <a:gd name="connsiteX7" fmla="*/ 7289 w 9627"/>
                    <a:gd name="connsiteY7" fmla="*/ 6870 h 10000"/>
                    <a:gd name="connsiteX8" fmla="*/ 6801 w 9627"/>
                    <a:gd name="connsiteY8" fmla="*/ 4065 h 10000"/>
                    <a:gd name="connsiteX9" fmla="*/ 6727 w 9627"/>
                    <a:gd name="connsiteY9" fmla="*/ 6365 h 10000"/>
                    <a:gd name="connsiteX10" fmla="*/ 6293 w 9627"/>
                    <a:gd name="connsiteY10" fmla="*/ 6870 h 10000"/>
                    <a:gd name="connsiteX11" fmla="*/ 6667 w 9627"/>
                    <a:gd name="connsiteY11" fmla="*/ 7941 h 10000"/>
                    <a:gd name="connsiteX12" fmla="*/ 5526 w 9627"/>
                    <a:gd name="connsiteY12" fmla="*/ 7080 h 10000"/>
                    <a:gd name="connsiteX13" fmla="*/ 6159 w 9627"/>
                    <a:gd name="connsiteY13" fmla="*/ 8874 h 10000"/>
                    <a:gd name="connsiteX14" fmla="*/ 5220 w 9627"/>
                    <a:gd name="connsiteY14" fmla="*/ 8030 h 10000"/>
                    <a:gd name="connsiteX15" fmla="*/ 5480 w 9627"/>
                    <a:gd name="connsiteY15" fmla="*/ 9796 h 10000"/>
                    <a:gd name="connsiteX16" fmla="*/ 4522 w 9627"/>
                    <a:gd name="connsiteY16" fmla="*/ 9381 h 10000"/>
                    <a:gd name="connsiteX17" fmla="*/ 4459 w 9627"/>
                    <a:gd name="connsiteY17" fmla="*/ 7807 h 10000"/>
                    <a:gd name="connsiteX18" fmla="*/ 3582 w 9627"/>
                    <a:gd name="connsiteY18" fmla="*/ 9176 h 10000"/>
                    <a:gd name="connsiteX19" fmla="*/ 3890 w 9627"/>
                    <a:gd name="connsiteY19" fmla="*/ 7392 h 10000"/>
                    <a:gd name="connsiteX20" fmla="*/ 3582 w 9627"/>
                    <a:gd name="connsiteY20" fmla="*/ 5335 h 10000"/>
                    <a:gd name="connsiteX21" fmla="*/ 3072 w 9627"/>
                    <a:gd name="connsiteY21" fmla="*/ 7807 h 10000"/>
                    <a:gd name="connsiteX22" fmla="*/ 3137 w 9627"/>
                    <a:gd name="connsiteY22" fmla="*/ 9077 h 10000"/>
                    <a:gd name="connsiteX23" fmla="*/ 2758 w 9627"/>
                    <a:gd name="connsiteY23" fmla="*/ 8350 h 10000"/>
                    <a:gd name="connsiteX24" fmla="*/ 2758 w 9627"/>
                    <a:gd name="connsiteY24" fmla="*/ 10000 h 10000"/>
                    <a:gd name="connsiteX25" fmla="*/ 2202 w 9627"/>
                    <a:gd name="connsiteY25" fmla="*/ 8874 h 10000"/>
                    <a:gd name="connsiteX26" fmla="*/ 4083 w 9627"/>
                    <a:gd name="connsiteY26" fmla="*/ 1668 h 10000"/>
                    <a:gd name="connsiteX27" fmla="*/ 4896 w 9627"/>
                    <a:gd name="connsiteY27" fmla="*/ 1464 h 10000"/>
                    <a:gd name="connsiteX28" fmla="*/ 4281 w 9627"/>
                    <a:gd name="connsiteY28" fmla="*/ 0 h 10000"/>
                    <a:gd name="connsiteX29" fmla="*/ 4281 w 9627"/>
                    <a:gd name="connsiteY29" fmla="*/ 0 h 10000"/>
                    <a:gd name="connsiteX30" fmla="*/ 4281 w 9627"/>
                    <a:gd name="connsiteY30" fmla="*/ 0 h 10000"/>
                    <a:gd name="connsiteX31" fmla="*/ 3459 w 9627"/>
                    <a:gd name="connsiteY31" fmla="*/ 0 h 10000"/>
                    <a:gd name="connsiteX32" fmla="*/ 3459 w 9627"/>
                    <a:gd name="connsiteY32" fmla="*/ 605 h 10000"/>
                    <a:gd name="connsiteX33" fmla="*/ 3706 w 9627"/>
                    <a:gd name="connsiteY33" fmla="*/ 605 h 10000"/>
                    <a:gd name="connsiteX34" fmla="*/ 1119 w 9627"/>
                    <a:gd name="connsiteY34" fmla="*/ 7807 h 10000"/>
                    <a:gd name="connsiteX35" fmla="*/ 937 w 9627"/>
                    <a:gd name="connsiteY35" fmla="*/ 6779 h 10000"/>
                    <a:gd name="connsiteX36" fmla="*/ 623 w 9627"/>
                    <a:gd name="connsiteY36" fmla="*/ 6982 h 10000"/>
                    <a:gd name="connsiteX37" fmla="*/ 194 w 9627"/>
                    <a:gd name="connsiteY37" fmla="*/ 5937 h 10000"/>
                    <a:gd name="connsiteX38" fmla="*/ 0 w 9627"/>
                    <a:gd name="connsiteY38" fmla="*/ 8128 h 10000"/>
                    <a:gd name="connsiteX0" fmla="*/ 0 w 9798"/>
                    <a:gd name="connsiteY0" fmla="*/ 5937 h 10000"/>
                    <a:gd name="connsiteX1" fmla="*/ 9798 w 9798"/>
                    <a:gd name="connsiteY1" fmla="*/ 9273 h 10000"/>
                    <a:gd name="connsiteX2" fmla="*/ 8490 w 9798"/>
                    <a:gd name="connsiteY2" fmla="*/ 7807 h 10000"/>
                    <a:gd name="connsiteX3" fmla="*/ 8820 w 9798"/>
                    <a:gd name="connsiteY3" fmla="*/ 9077 h 10000"/>
                    <a:gd name="connsiteX4" fmla="*/ 8162 w 9798"/>
                    <a:gd name="connsiteY4" fmla="*/ 9697 h 10000"/>
                    <a:gd name="connsiteX5" fmla="*/ 8084 w 9798"/>
                    <a:gd name="connsiteY5" fmla="*/ 7941 h 10000"/>
                    <a:gd name="connsiteX6" fmla="*/ 6912 w 9798"/>
                    <a:gd name="connsiteY6" fmla="*/ 9381 h 10000"/>
                    <a:gd name="connsiteX7" fmla="*/ 7369 w 9798"/>
                    <a:gd name="connsiteY7" fmla="*/ 6870 h 10000"/>
                    <a:gd name="connsiteX8" fmla="*/ 6863 w 9798"/>
                    <a:gd name="connsiteY8" fmla="*/ 4065 h 10000"/>
                    <a:gd name="connsiteX9" fmla="*/ 6786 w 9798"/>
                    <a:gd name="connsiteY9" fmla="*/ 6365 h 10000"/>
                    <a:gd name="connsiteX10" fmla="*/ 6335 w 9798"/>
                    <a:gd name="connsiteY10" fmla="*/ 6870 h 10000"/>
                    <a:gd name="connsiteX11" fmla="*/ 6723 w 9798"/>
                    <a:gd name="connsiteY11" fmla="*/ 7941 h 10000"/>
                    <a:gd name="connsiteX12" fmla="*/ 5538 w 9798"/>
                    <a:gd name="connsiteY12" fmla="*/ 7080 h 10000"/>
                    <a:gd name="connsiteX13" fmla="*/ 6196 w 9798"/>
                    <a:gd name="connsiteY13" fmla="*/ 8874 h 10000"/>
                    <a:gd name="connsiteX14" fmla="*/ 5220 w 9798"/>
                    <a:gd name="connsiteY14" fmla="*/ 8030 h 10000"/>
                    <a:gd name="connsiteX15" fmla="*/ 5490 w 9798"/>
                    <a:gd name="connsiteY15" fmla="*/ 9796 h 10000"/>
                    <a:gd name="connsiteX16" fmla="*/ 4495 w 9798"/>
                    <a:gd name="connsiteY16" fmla="*/ 9381 h 10000"/>
                    <a:gd name="connsiteX17" fmla="*/ 4430 w 9798"/>
                    <a:gd name="connsiteY17" fmla="*/ 7807 h 10000"/>
                    <a:gd name="connsiteX18" fmla="*/ 3519 w 9798"/>
                    <a:gd name="connsiteY18" fmla="*/ 9176 h 10000"/>
                    <a:gd name="connsiteX19" fmla="*/ 3839 w 9798"/>
                    <a:gd name="connsiteY19" fmla="*/ 7392 h 10000"/>
                    <a:gd name="connsiteX20" fmla="*/ 3519 w 9798"/>
                    <a:gd name="connsiteY20" fmla="*/ 5335 h 10000"/>
                    <a:gd name="connsiteX21" fmla="*/ 2989 w 9798"/>
                    <a:gd name="connsiteY21" fmla="*/ 7807 h 10000"/>
                    <a:gd name="connsiteX22" fmla="*/ 3057 w 9798"/>
                    <a:gd name="connsiteY22" fmla="*/ 9077 h 10000"/>
                    <a:gd name="connsiteX23" fmla="*/ 2663 w 9798"/>
                    <a:gd name="connsiteY23" fmla="*/ 8350 h 10000"/>
                    <a:gd name="connsiteX24" fmla="*/ 2663 w 9798"/>
                    <a:gd name="connsiteY24" fmla="*/ 10000 h 10000"/>
                    <a:gd name="connsiteX25" fmla="*/ 2085 w 9798"/>
                    <a:gd name="connsiteY25" fmla="*/ 8874 h 10000"/>
                    <a:gd name="connsiteX26" fmla="*/ 4039 w 9798"/>
                    <a:gd name="connsiteY26" fmla="*/ 1668 h 10000"/>
                    <a:gd name="connsiteX27" fmla="*/ 4884 w 9798"/>
                    <a:gd name="connsiteY27" fmla="*/ 1464 h 10000"/>
                    <a:gd name="connsiteX28" fmla="*/ 4245 w 9798"/>
                    <a:gd name="connsiteY28" fmla="*/ 0 h 10000"/>
                    <a:gd name="connsiteX29" fmla="*/ 4245 w 9798"/>
                    <a:gd name="connsiteY29" fmla="*/ 0 h 10000"/>
                    <a:gd name="connsiteX30" fmla="*/ 4245 w 9798"/>
                    <a:gd name="connsiteY30" fmla="*/ 0 h 10000"/>
                    <a:gd name="connsiteX31" fmla="*/ 3391 w 9798"/>
                    <a:gd name="connsiteY31" fmla="*/ 0 h 10000"/>
                    <a:gd name="connsiteX32" fmla="*/ 3391 w 9798"/>
                    <a:gd name="connsiteY32" fmla="*/ 605 h 10000"/>
                    <a:gd name="connsiteX33" fmla="*/ 3648 w 9798"/>
                    <a:gd name="connsiteY33" fmla="*/ 605 h 10000"/>
                    <a:gd name="connsiteX34" fmla="*/ 960 w 9798"/>
                    <a:gd name="connsiteY34" fmla="*/ 7807 h 10000"/>
                    <a:gd name="connsiteX35" fmla="*/ 771 w 9798"/>
                    <a:gd name="connsiteY35" fmla="*/ 6779 h 10000"/>
                    <a:gd name="connsiteX36" fmla="*/ 445 w 9798"/>
                    <a:gd name="connsiteY36" fmla="*/ 6982 h 10000"/>
                    <a:gd name="connsiteX37" fmla="*/ 0 w 9798"/>
                    <a:gd name="connsiteY37" fmla="*/ 5937 h 10000"/>
                    <a:gd name="connsiteX0" fmla="*/ 0 w 10360"/>
                    <a:gd name="connsiteY0" fmla="*/ 9693 h 10075"/>
                    <a:gd name="connsiteX1" fmla="*/ 10360 w 10360"/>
                    <a:gd name="connsiteY1" fmla="*/ 9273 h 10075"/>
                    <a:gd name="connsiteX2" fmla="*/ 9025 w 10360"/>
                    <a:gd name="connsiteY2" fmla="*/ 7807 h 10075"/>
                    <a:gd name="connsiteX3" fmla="*/ 9362 w 10360"/>
                    <a:gd name="connsiteY3" fmla="*/ 9077 h 10075"/>
                    <a:gd name="connsiteX4" fmla="*/ 8690 w 10360"/>
                    <a:gd name="connsiteY4" fmla="*/ 9697 h 10075"/>
                    <a:gd name="connsiteX5" fmla="*/ 8611 w 10360"/>
                    <a:gd name="connsiteY5" fmla="*/ 7941 h 10075"/>
                    <a:gd name="connsiteX6" fmla="*/ 7415 w 10360"/>
                    <a:gd name="connsiteY6" fmla="*/ 9381 h 10075"/>
                    <a:gd name="connsiteX7" fmla="*/ 7881 w 10360"/>
                    <a:gd name="connsiteY7" fmla="*/ 6870 h 10075"/>
                    <a:gd name="connsiteX8" fmla="*/ 7364 w 10360"/>
                    <a:gd name="connsiteY8" fmla="*/ 4065 h 10075"/>
                    <a:gd name="connsiteX9" fmla="*/ 7286 w 10360"/>
                    <a:gd name="connsiteY9" fmla="*/ 6365 h 10075"/>
                    <a:gd name="connsiteX10" fmla="*/ 6826 w 10360"/>
                    <a:gd name="connsiteY10" fmla="*/ 6870 h 10075"/>
                    <a:gd name="connsiteX11" fmla="*/ 7222 w 10360"/>
                    <a:gd name="connsiteY11" fmla="*/ 7941 h 10075"/>
                    <a:gd name="connsiteX12" fmla="*/ 6012 w 10360"/>
                    <a:gd name="connsiteY12" fmla="*/ 7080 h 10075"/>
                    <a:gd name="connsiteX13" fmla="*/ 6684 w 10360"/>
                    <a:gd name="connsiteY13" fmla="*/ 8874 h 10075"/>
                    <a:gd name="connsiteX14" fmla="*/ 5688 w 10360"/>
                    <a:gd name="connsiteY14" fmla="*/ 8030 h 10075"/>
                    <a:gd name="connsiteX15" fmla="*/ 5963 w 10360"/>
                    <a:gd name="connsiteY15" fmla="*/ 9796 h 10075"/>
                    <a:gd name="connsiteX16" fmla="*/ 4948 w 10360"/>
                    <a:gd name="connsiteY16" fmla="*/ 9381 h 10075"/>
                    <a:gd name="connsiteX17" fmla="*/ 4881 w 10360"/>
                    <a:gd name="connsiteY17" fmla="*/ 7807 h 10075"/>
                    <a:gd name="connsiteX18" fmla="*/ 3952 w 10360"/>
                    <a:gd name="connsiteY18" fmla="*/ 9176 h 10075"/>
                    <a:gd name="connsiteX19" fmla="*/ 4278 w 10360"/>
                    <a:gd name="connsiteY19" fmla="*/ 7392 h 10075"/>
                    <a:gd name="connsiteX20" fmla="*/ 3952 w 10360"/>
                    <a:gd name="connsiteY20" fmla="*/ 5335 h 10075"/>
                    <a:gd name="connsiteX21" fmla="*/ 3411 w 10360"/>
                    <a:gd name="connsiteY21" fmla="*/ 7807 h 10075"/>
                    <a:gd name="connsiteX22" fmla="*/ 3480 w 10360"/>
                    <a:gd name="connsiteY22" fmla="*/ 9077 h 10075"/>
                    <a:gd name="connsiteX23" fmla="*/ 3078 w 10360"/>
                    <a:gd name="connsiteY23" fmla="*/ 8350 h 10075"/>
                    <a:gd name="connsiteX24" fmla="*/ 3078 w 10360"/>
                    <a:gd name="connsiteY24" fmla="*/ 10000 h 10075"/>
                    <a:gd name="connsiteX25" fmla="*/ 2488 w 10360"/>
                    <a:gd name="connsiteY25" fmla="*/ 8874 h 10075"/>
                    <a:gd name="connsiteX26" fmla="*/ 4482 w 10360"/>
                    <a:gd name="connsiteY26" fmla="*/ 1668 h 10075"/>
                    <a:gd name="connsiteX27" fmla="*/ 5345 w 10360"/>
                    <a:gd name="connsiteY27" fmla="*/ 1464 h 10075"/>
                    <a:gd name="connsiteX28" fmla="*/ 4693 w 10360"/>
                    <a:gd name="connsiteY28" fmla="*/ 0 h 10075"/>
                    <a:gd name="connsiteX29" fmla="*/ 4693 w 10360"/>
                    <a:gd name="connsiteY29" fmla="*/ 0 h 10075"/>
                    <a:gd name="connsiteX30" fmla="*/ 4693 w 10360"/>
                    <a:gd name="connsiteY30" fmla="*/ 0 h 10075"/>
                    <a:gd name="connsiteX31" fmla="*/ 3821 w 10360"/>
                    <a:gd name="connsiteY31" fmla="*/ 0 h 10075"/>
                    <a:gd name="connsiteX32" fmla="*/ 3821 w 10360"/>
                    <a:gd name="connsiteY32" fmla="*/ 605 h 10075"/>
                    <a:gd name="connsiteX33" fmla="*/ 4083 w 10360"/>
                    <a:gd name="connsiteY33" fmla="*/ 605 h 10075"/>
                    <a:gd name="connsiteX34" fmla="*/ 1340 w 10360"/>
                    <a:gd name="connsiteY34" fmla="*/ 7807 h 10075"/>
                    <a:gd name="connsiteX35" fmla="*/ 1147 w 10360"/>
                    <a:gd name="connsiteY35" fmla="*/ 6779 h 10075"/>
                    <a:gd name="connsiteX36" fmla="*/ 814 w 10360"/>
                    <a:gd name="connsiteY36" fmla="*/ 6982 h 10075"/>
                    <a:gd name="connsiteX37" fmla="*/ 0 w 10360"/>
                    <a:gd name="connsiteY37" fmla="*/ 9693 h 10075"/>
                    <a:gd name="connsiteX0" fmla="*/ 0 w 10360"/>
                    <a:gd name="connsiteY0" fmla="*/ 9693 h 10075"/>
                    <a:gd name="connsiteX1" fmla="*/ 10360 w 10360"/>
                    <a:gd name="connsiteY1" fmla="*/ 9273 h 10075"/>
                    <a:gd name="connsiteX2" fmla="*/ 9025 w 10360"/>
                    <a:gd name="connsiteY2" fmla="*/ 7807 h 10075"/>
                    <a:gd name="connsiteX3" fmla="*/ 9362 w 10360"/>
                    <a:gd name="connsiteY3" fmla="*/ 9077 h 10075"/>
                    <a:gd name="connsiteX4" fmla="*/ 8690 w 10360"/>
                    <a:gd name="connsiteY4" fmla="*/ 9697 h 10075"/>
                    <a:gd name="connsiteX5" fmla="*/ 8611 w 10360"/>
                    <a:gd name="connsiteY5" fmla="*/ 7941 h 10075"/>
                    <a:gd name="connsiteX6" fmla="*/ 7415 w 10360"/>
                    <a:gd name="connsiteY6" fmla="*/ 9381 h 10075"/>
                    <a:gd name="connsiteX7" fmla="*/ 7881 w 10360"/>
                    <a:gd name="connsiteY7" fmla="*/ 6870 h 10075"/>
                    <a:gd name="connsiteX8" fmla="*/ 7364 w 10360"/>
                    <a:gd name="connsiteY8" fmla="*/ 4065 h 10075"/>
                    <a:gd name="connsiteX9" fmla="*/ 7286 w 10360"/>
                    <a:gd name="connsiteY9" fmla="*/ 6365 h 10075"/>
                    <a:gd name="connsiteX10" fmla="*/ 6826 w 10360"/>
                    <a:gd name="connsiteY10" fmla="*/ 6870 h 10075"/>
                    <a:gd name="connsiteX11" fmla="*/ 7222 w 10360"/>
                    <a:gd name="connsiteY11" fmla="*/ 7941 h 10075"/>
                    <a:gd name="connsiteX12" fmla="*/ 6012 w 10360"/>
                    <a:gd name="connsiteY12" fmla="*/ 7080 h 10075"/>
                    <a:gd name="connsiteX13" fmla="*/ 6684 w 10360"/>
                    <a:gd name="connsiteY13" fmla="*/ 8874 h 10075"/>
                    <a:gd name="connsiteX14" fmla="*/ 5688 w 10360"/>
                    <a:gd name="connsiteY14" fmla="*/ 8030 h 10075"/>
                    <a:gd name="connsiteX15" fmla="*/ 5963 w 10360"/>
                    <a:gd name="connsiteY15" fmla="*/ 9796 h 10075"/>
                    <a:gd name="connsiteX16" fmla="*/ 4948 w 10360"/>
                    <a:gd name="connsiteY16" fmla="*/ 9381 h 10075"/>
                    <a:gd name="connsiteX17" fmla="*/ 4881 w 10360"/>
                    <a:gd name="connsiteY17" fmla="*/ 7807 h 10075"/>
                    <a:gd name="connsiteX18" fmla="*/ 3952 w 10360"/>
                    <a:gd name="connsiteY18" fmla="*/ 9176 h 10075"/>
                    <a:gd name="connsiteX19" fmla="*/ 4278 w 10360"/>
                    <a:gd name="connsiteY19" fmla="*/ 7392 h 10075"/>
                    <a:gd name="connsiteX20" fmla="*/ 3952 w 10360"/>
                    <a:gd name="connsiteY20" fmla="*/ 5335 h 10075"/>
                    <a:gd name="connsiteX21" fmla="*/ 3411 w 10360"/>
                    <a:gd name="connsiteY21" fmla="*/ 7807 h 10075"/>
                    <a:gd name="connsiteX22" fmla="*/ 3480 w 10360"/>
                    <a:gd name="connsiteY22" fmla="*/ 9077 h 10075"/>
                    <a:gd name="connsiteX23" fmla="*/ 3078 w 10360"/>
                    <a:gd name="connsiteY23" fmla="*/ 8350 h 10075"/>
                    <a:gd name="connsiteX24" fmla="*/ 3078 w 10360"/>
                    <a:gd name="connsiteY24" fmla="*/ 10000 h 10075"/>
                    <a:gd name="connsiteX25" fmla="*/ 2488 w 10360"/>
                    <a:gd name="connsiteY25" fmla="*/ 8874 h 10075"/>
                    <a:gd name="connsiteX26" fmla="*/ 4482 w 10360"/>
                    <a:gd name="connsiteY26" fmla="*/ 1668 h 10075"/>
                    <a:gd name="connsiteX27" fmla="*/ 5345 w 10360"/>
                    <a:gd name="connsiteY27" fmla="*/ 1464 h 10075"/>
                    <a:gd name="connsiteX28" fmla="*/ 4693 w 10360"/>
                    <a:gd name="connsiteY28" fmla="*/ 0 h 10075"/>
                    <a:gd name="connsiteX29" fmla="*/ 4693 w 10360"/>
                    <a:gd name="connsiteY29" fmla="*/ 0 h 10075"/>
                    <a:gd name="connsiteX30" fmla="*/ 4693 w 10360"/>
                    <a:gd name="connsiteY30" fmla="*/ 0 h 10075"/>
                    <a:gd name="connsiteX31" fmla="*/ 3821 w 10360"/>
                    <a:gd name="connsiteY31" fmla="*/ 0 h 10075"/>
                    <a:gd name="connsiteX32" fmla="*/ 3821 w 10360"/>
                    <a:gd name="connsiteY32" fmla="*/ 605 h 10075"/>
                    <a:gd name="connsiteX33" fmla="*/ 4083 w 10360"/>
                    <a:gd name="connsiteY33" fmla="*/ 605 h 10075"/>
                    <a:gd name="connsiteX34" fmla="*/ 1340 w 10360"/>
                    <a:gd name="connsiteY34" fmla="*/ 7807 h 10075"/>
                    <a:gd name="connsiteX35" fmla="*/ 814 w 10360"/>
                    <a:gd name="connsiteY35" fmla="*/ 6982 h 10075"/>
                    <a:gd name="connsiteX36" fmla="*/ 0 w 10360"/>
                    <a:gd name="connsiteY36" fmla="*/ 9693 h 10075"/>
                    <a:gd name="connsiteX0" fmla="*/ 1503 w 11863"/>
                    <a:gd name="connsiteY0" fmla="*/ 9693 h 10075"/>
                    <a:gd name="connsiteX1" fmla="*/ 11863 w 11863"/>
                    <a:gd name="connsiteY1" fmla="*/ 9273 h 10075"/>
                    <a:gd name="connsiteX2" fmla="*/ 10528 w 11863"/>
                    <a:gd name="connsiteY2" fmla="*/ 7807 h 10075"/>
                    <a:gd name="connsiteX3" fmla="*/ 10865 w 11863"/>
                    <a:gd name="connsiteY3" fmla="*/ 9077 h 10075"/>
                    <a:gd name="connsiteX4" fmla="*/ 10193 w 11863"/>
                    <a:gd name="connsiteY4" fmla="*/ 9697 h 10075"/>
                    <a:gd name="connsiteX5" fmla="*/ 10114 w 11863"/>
                    <a:gd name="connsiteY5" fmla="*/ 7941 h 10075"/>
                    <a:gd name="connsiteX6" fmla="*/ 8918 w 11863"/>
                    <a:gd name="connsiteY6" fmla="*/ 9381 h 10075"/>
                    <a:gd name="connsiteX7" fmla="*/ 9384 w 11863"/>
                    <a:gd name="connsiteY7" fmla="*/ 6870 h 10075"/>
                    <a:gd name="connsiteX8" fmla="*/ 8867 w 11863"/>
                    <a:gd name="connsiteY8" fmla="*/ 4065 h 10075"/>
                    <a:gd name="connsiteX9" fmla="*/ 8789 w 11863"/>
                    <a:gd name="connsiteY9" fmla="*/ 6365 h 10075"/>
                    <a:gd name="connsiteX10" fmla="*/ 8329 w 11863"/>
                    <a:gd name="connsiteY10" fmla="*/ 6870 h 10075"/>
                    <a:gd name="connsiteX11" fmla="*/ 8725 w 11863"/>
                    <a:gd name="connsiteY11" fmla="*/ 7941 h 10075"/>
                    <a:gd name="connsiteX12" fmla="*/ 7515 w 11863"/>
                    <a:gd name="connsiteY12" fmla="*/ 7080 h 10075"/>
                    <a:gd name="connsiteX13" fmla="*/ 8187 w 11863"/>
                    <a:gd name="connsiteY13" fmla="*/ 8874 h 10075"/>
                    <a:gd name="connsiteX14" fmla="*/ 7191 w 11863"/>
                    <a:gd name="connsiteY14" fmla="*/ 8030 h 10075"/>
                    <a:gd name="connsiteX15" fmla="*/ 7466 w 11863"/>
                    <a:gd name="connsiteY15" fmla="*/ 9796 h 10075"/>
                    <a:gd name="connsiteX16" fmla="*/ 6451 w 11863"/>
                    <a:gd name="connsiteY16" fmla="*/ 9381 h 10075"/>
                    <a:gd name="connsiteX17" fmla="*/ 6384 w 11863"/>
                    <a:gd name="connsiteY17" fmla="*/ 7807 h 10075"/>
                    <a:gd name="connsiteX18" fmla="*/ 5455 w 11863"/>
                    <a:gd name="connsiteY18" fmla="*/ 9176 h 10075"/>
                    <a:gd name="connsiteX19" fmla="*/ 5781 w 11863"/>
                    <a:gd name="connsiteY19" fmla="*/ 7392 h 10075"/>
                    <a:gd name="connsiteX20" fmla="*/ 5455 w 11863"/>
                    <a:gd name="connsiteY20" fmla="*/ 5335 h 10075"/>
                    <a:gd name="connsiteX21" fmla="*/ 4914 w 11863"/>
                    <a:gd name="connsiteY21" fmla="*/ 7807 h 10075"/>
                    <a:gd name="connsiteX22" fmla="*/ 4983 w 11863"/>
                    <a:gd name="connsiteY22" fmla="*/ 9077 h 10075"/>
                    <a:gd name="connsiteX23" fmla="*/ 4581 w 11863"/>
                    <a:gd name="connsiteY23" fmla="*/ 8350 h 10075"/>
                    <a:gd name="connsiteX24" fmla="*/ 4581 w 11863"/>
                    <a:gd name="connsiteY24" fmla="*/ 10000 h 10075"/>
                    <a:gd name="connsiteX25" fmla="*/ 3991 w 11863"/>
                    <a:gd name="connsiteY25" fmla="*/ 8874 h 10075"/>
                    <a:gd name="connsiteX26" fmla="*/ 5985 w 11863"/>
                    <a:gd name="connsiteY26" fmla="*/ 1668 h 10075"/>
                    <a:gd name="connsiteX27" fmla="*/ 6848 w 11863"/>
                    <a:gd name="connsiteY27" fmla="*/ 1464 h 10075"/>
                    <a:gd name="connsiteX28" fmla="*/ 6196 w 11863"/>
                    <a:gd name="connsiteY28" fmla="*/ 0 h 10075"/>
                    <a:gd name="connsiteX29" fmla="*/ 6196 w 11863"/>
                    <a:gd name="connsiteY29" fmla="*/ 0 h 10075"/>
                    <a:gd name="connsiteX30" fmla="*/ 6196 w 11863"/>
                    <a:gd name="connsiteY30" fmla="*/ 0 h 10075"/>
                    <a:gd name="connsiteX31" fmla="*/ 5324 w 11863"/>
                    <a:gd name="connsiteY31" fmla="*/ 0 h 10075"/>
                    <a:gd name="connsiteX32" fmla="*/ 5324 w 11863"/>
                    <a:gd name="connsiteY32" fmla="*/ 605 h 10075"/>
                    <a:gd name="connsiteX33" fmla="*/ 5586 w 11863"/>
                    <a:gd name="connsiteY33" fmla="*/ 605 h 10075"/>
                    <a:gd name="connsiteX34" fmla="*/ 2843 w 11863"/>
                    <a:gd name="connsiteY34" fmla="*/ 7807 h 10075"/>
                    <a:gd name="connsiteX35" fmla="*/ 1503 w 11863"/>
                    <a:gd name="connsiteY35" fmla="*/ 9693 h 10075"/>
                    <a:gd name="connsiteX0" fmla="*/ 0 w 10360"/>
                    <a:gd name="connsiteY0" fmla="*/ 9693 h 10075"/>
                    <a:gd name="connsiteX1" fmla="*/ 10360 w 10360"/>
                    <a:gd name="connsiteY1" fmla="*/ 9273 h 10075"/>
                    <a:gd name="connsiteX2" fmla="*/ 9025 w 10360"/>
                    <a:gd name="connsiteY2" fmla="*/ 7807 h 10075"/>
                    <a:gd name="connsiteX3" fmla="*/ 9362 w 10360"/>
                    <a:gd name="connsiteY3" fmla="*/ 9077 h 10075"/>
                    <a:gd name="connsiteX4" fmla="*/ 8690 w 10360"/>
                    <a:gd name="connsiteY4" fmla="*/ 9697 h 10075"/>
                    <a:gd name="connsiteX5" fmla="*/ 8611 w 10360"/>
                    <a:gd name="connsiteY5" fmla="*/ 7941 h 10075"/>
                    <a:gd name="connsiteX6" fmla="*/ 7415 w 10360"/>
                    <a:gd name="connsiteY6" fmla="*/ 9381 h 10075"/>
                    <a:gd name="connsiteX7" fmla="*/ 7881 w 10360"/>
                    <a:gd name="connsiteY7" fmla="*/ 6870 h 10075"/>
                    <a:gd name="connsiteX8" fmla="*/ 7364 w 10360"/>
                    <a:gd name="connsiteY8" fmla="*/ 4065 h 10075"/>
                    <a:gd name="connsiteX9" fmla="*/ 7286 w 10360"/>
                    <a:gd name="connsiteY9" fmla="*/ 6365 h 10075"/>
                    <a:gd name="connsiteX10" fmla="*/ 6826 w 10360"/>
                    <a:gd name="connsiteY10" fmla="*/ 6870 h 10075"/>
                    <a:gd name="connsiteX11" fmla="*/ 7222 w 10360"/>
                    <a:gd name="connsiteY11" fmla="*/ 7941 h 10075"/>
                    <a:gd name="connsiteX12" fmla="*/ 6012 w 10360"/>
                    <a:gd name="connsiteY12" fmla="*/ 7080 h 10075"/>
                    <a:gd name="connsiteX13" fmla="*/ 6684 w 10360"/>
                    <a:gd name="connsiteY13" fmla="*/ 8874 h 10075"/>
                    <a:gd name="connsiteX14" fmla="*/ 5688 w 10360"/>
                    <a:gd name="connsiteY14" fmla="*/ 8030 h 10075"/>
                    <a:gd name="connsiteX15" fmla="*/ 5963 w 10360"/>
                    <a:gd name="connsiteY15" fmla="*/ 9796 h 10075"/>
                    <a:gd name="connsiteX16" fmla="*/ 4948 w 10360"/>
                    <a:gd name="connsiteY16" fmla="*/ 9381 h 10075"/>
                    <a:gd name="connsiteX17" fmla="*/ 4881 w 10360"/>
                    <a:gd name="connsiteY17" fmla="*/ 7807 h 10075"/>
                    <a:gd name="connsiteX18" fmla="*/ 3952 w 10360"/>
                    <a:gd name="connsiteY18" fmla="*/ 9176 h 10075"/>
                    <a:gd name="connsiteX19" fmla="*/ 4278 w 10360"/>
                    <a:gd name="connsiteY19" fmla="*/ 7392 h 10075"/>
                    <a:gd name="connsiteX20" fmla="*/ 3952 w 10360"/>
                    <a:gd name="connsiteY20" fmla="*/ 5335 h 10075"/>
                    <a:gd name="connsiteX21" fmla="*/ 3411 w 10360"/>
                    <a:gd name="connsiteY21" fmla="*/ 7807 h 10075"/>
                    <a:gd name="connsiteX22" fmla="*/ 3480 w 10360"/>
                    <a:gd name="connsiteY22" fmla="*/ 9077 h 10075"/>
                    <a:gd name="connsiteX23" fmla="*/ 3078 w 10360"/>
                    <a:gd name="connsiteY23" fmla="*/ 8350 h 10075"/>
                    <a:gd name="connsiteX24" fmla="*/ 3078 w 10360"/>
                    <a:gd name="connsiteY24" fmla="*/ 10000 h 10075"/>
                    <a:gd name="connsiteX25" fmla="*/ 2488 w 10360"/>
                    <a:gd name="connsiteY25" fmla="*/ 8874 h 10075"/>
                    <a:gd name="connsiteX26" fmla="*/ 4482 w 10360"/>
                    <a:gd name="connsiteY26" fmla="*/ 1668 h 10075"/>
                    <a:gd name="connsiteX27" fmla="*/ 5345 w 10360"/>
                    <a:gd name="connsiteY27" fmla="*/ 1464 h 10075"/>
                    <a:gd name="connsiteX28" fmla="*/ 4693 w 10360"/>
                    <a:gd name="connsiteY28" fmla="*/ 0 h 10075"/>
                    <a:gd name="connsiteX29" fmla="*/ 4693 w 10360"/>
                    <a:gd name="connsiteY29" fmla="*/ 0 h 10075"/>
                    <a:gd name="connsiteX30" fmla="*/ 4693 w 10360"/>
                    <a:gd name="connsiteY30" fmla="*/ 0 h 10075"/>
                    <a:gd name="connsiteX31" fmla="*/ 3821 w 10360"/>
                    <a:gd name="connsiteY31" fmla="*/ 0 h 10075"/>
                    <a:gd name="connsiteX32" fmla="*/ 3821 w 10360"/>
                    <a:gd name="connsiteY32" fmla="*/ 605 h 10075"/>
                    <a:gd name="connsiteX33" fmla="*/ 4083 w 10360"/>
                    <a:gd name="connsiteY33" fmla="*/ 605 h 10075"/>
                    <a:gd name="connsiteX34" fmla="*/ 0 w 10360"/>
                    <a:gd name="connsiteY34" fmla="*/ 9693 h 10075"/>
                    <a:gd name="connsiteX0" fmla="*/ 0 w 9331"/>
                    <a:gd name="connsiteY0" fmla="*/ 9693 h 10075"/>
                    <a:gd name="connsiteX1" fmla="*/ 9331 w 9331"/>
                    <a:gd name="connsiteY1" fmla="*/ 9273 h 10075"/>
                    <a:gd name="connsiteX2" fmla="*/ 7996 w 9331"/>
                    <a:gd name="connsiteY2" fmla="*/ 7807 h 10075"/>
                    <a:gd name="connsiteX3" fmla="*/ 8333 w 9331"/>
                    <a:gd name="connsiteY3" fmla="*/ 9077 h 10075"/>
                    <a:gd name="connsiteX4" fmla="*/ 7661 w 9331"/>
                    <a:gd name="connsiteY4" fmla="*/ 9697 h 10075"/>
                    <a:gd name="connsiteX5" fmla="*/ 7582 w 9331"/>
                    <a:gd name="connsiteY5" fmla="*/ 7941 h 10075"/>
                    <a:gd name="connsiteX6" fmla="*/ 6386 w 9331"/>
                    <a:gd name="connsiteY6" fmla="*/ 9381 h 10075"/>
                    <a:gd name="connsiteX7" fmla="*/ 6852 w 9331"/>
                    <a:gd name="connsiteY7" fmla="*/ 6870 h 10075"/>
                    <a:gd name="connsiteX8" fmla="*/ 6335 w 9331"/>
                    <a:gd name="connsiteY8" fmla="*/ 4065 h 10075"/>
                    <a:gd name="connsiteX9" fmla="*/ 6257 w 9331"/>
                    <a:gd name="connsiteY9" fmla="*/ 6365 h 10075"/>
                    <a:gd name="connsiteX10" fmla="*/ 5797 w 9331"/>
                    <a:gd name="connsiteY10" fmla="*/ 6870 h 10075"/>
                    <a:gd name="connsiteX11" fmla="*/ 6193 w 9331"/>
                    <a:gd name="connsiteY11" fmla="*/ 7941 h 10075"/>
                    <a:gd name="connsiteX12" fmla="*/ 4983 w 9331"/>
                    <a:gd name="connsiteY12" fmla="*/ 7080 h 10075"/>
                    <a:gd name="connsiteX13" fmla="*/ 5655 w 9331"/>
                    <a:gd name="connsiteY13" fmla="*/ 8874 h 10075"/>
                    <a:gd name="connsiteX14" fmla="*/ 4659 w 9331"/>
                    <a:gd name="connsiteY14" fmla="*/ 8030 h 10075"/>
                    <a:gd name="connsiteX15" fmla="*/ 4934 w 9331"/>
                    <a:gd name="connsiteY15" fmla="*/ 9796 h 10075"/>
                    <a:gd name="connsiteX16" fmla="*/ 3919 w 9331"/>
                    <a:gd name="connsiteY16" fmla="*/ 9381 h 10075"/>
                    <a:gd name="connsiteX17" fmla="*/ 3852 w 9331"/>
                    <a:gd name="connsiteY17" fmla="*/ 7807 h 10075"/>
                    <a:gd name="connsiteX18" fmla="*/ 2923 w 9331"/>
                    <a:gd name="connsiteY18" fmla="*/ 9176 h 10075"/>
                    <a:gd name="connsiteX19" fmla="*/ 3249 w 9331"/>
                    <a:gd name="connsiteY19" fmla="*/ 7392 h 10075"/>
                    <a:gd name="connsiteX20" fmla="*/ 2923 w 9331"/>
                    <a:gd name="connsiteY20" fmla="*/ 5335 h 10075"/>
                    <a:gd name="connsiteX21" fmla="*/ 2382 w 9331"/>
                    <a:gd name="connsiteY21" fmla="*/ 7807 h 10075"/>
                    <a:gd name="connsiteX22" fmla="*/ 2451 w 9331"/>
                    <a:gd name="connsiteY22" fmla="*/ 9077 h 10075"/>
                    <a:gd name="connsiteX23" fmla="*/ 2049 w 9331"/>
                    <a:gd name="connsiteY23" fmla="*/ 8350 h 10075"/>
                    <a:gd name="connsiteX24" fmla="*/ 2049 w 9331"/>
                    <a:gd name="connsiteY24" fmla="*/ 10000 h 10075"/>
                    <a:gd name="connsiteX25" fmla="*/ 1459 w 9331"/>
                    <a:gd name="connsiteY25" fmla="*/ 8874 h 10075"/>
                    <a:gd name="connsiteX26" fmla="*/ 3453 w 9331"/>
                    <a:gd name="connsiteY26" fmla="*/ 1668 h 10075"/>
                    <a:gd name="connsiteX27" fmla="*/ 4316 w 9331"/>
                    <a:gd name="connsiteY27" fmla="*/ 1464 h 10075"/>
                    <a:gd name="connsiteX28" fmla="*/ 3664 w 9331"/>
                    <a:gd name="connsiteY28" fmla="*/ 0 h 10075"/>
                    <a:gd name="connsiteX29" fmla="*/ 3664 w 9331"/>
                    <a:gd name="connsiteY29" fmla="*/ 0 h 10075"/>
                    <a:gd name="connsiteX30" fmla="*/ 3664 w 9331"/>
                    <a:gd name="connsiteY30" fmla="*/ 0 h 10075"/>
                    <a:gd name="connsiteX31" fmla="*/ 2792 w 9331"/>
                    <a:gd name="connsiteY31" fmla="*/ 0 h 10075"/>
                    <a:gd name="connsiteX32" fmla="*/ 2792 w 9331"/>
                    <a:gd name="connsiteY32" fmla="*/ 605 h 10075"/>
                    <a:gd name="connsiteX33" fmla="*/ 3054 w 9331"/>
                    <a:gd name="connsiteY33" fmla="*/ 605 h 10075"/>
                    <a:gd name="connsiteX34" fmla="*/ 0 w 9331"/>
                    <a:gd name="connsiteY34" fmla="*/ 9693 h 10075"/>
                    <a:gd name="connsiteX0" fmla="*/ 0 w 10000"/>
                    <a:gd name="connsiteY0" fmla="*/ 9621 h 10000"/>
                    <a:gd name="connsiteX1" fmla="*/ 10000 w 10000"/>
                    <a:gd name="connsiteY1" fmla="*/ 9204 h 10000"/>
                    <a:gd name="connsiteX2" fmla="*/ 8569 w 10000"/>
                    <a:gd name="connsiteY2" fmla="*/ 7749 h 10000"/>
                    <a:gd name="connsiteX3" fmla="*/ 8930 w 10000"/>
                    <a:gd name="connsiteY3" fmla="*/ 9009 h 10000"/>
                    <a:gd name="connsiteX4" fmla="*/ 8210 w 10000"/>
                    <a:gd name="connsiteY4" fmla="*/ 9625 h 10000"/>
                    <a:gd name="connsiteX5" fmla="*/ 8126 w 10000"/>
                    <a:gd name="connsiteY5" fmla="*/ 7882 h 10000"/>
                    <a:gd name="connsiteX6" fmla="*/ 6844 w 10000"/>
                    <a:gd name="connsiteY6" fmla="*/ 9311 h 10000"/>
                    <a:gd name="connsiteX7" fmla="*/ 7343 w 10000"/>
                    <a:gd name="connsiteY7" fmla="*/ 6819 h 10000"/>
                    <a:gd name="connsiteX8" fmla="*/ 6789 w 10000"/>
                    <a:gd name="connsiteY8" fmla="*/ 4035 h 10000"/>
                    <a:gd name="connsiteX9" fmla="*/ 6706 w 10000"/>
                    <a:gd name="connsiteY9" fmla="*/ 6318 h 10000"/>
                    <a:gd name="connsiteX10" fmla="*/ 6213 w 10000"/>
                    <a:gd name="connsiteY10" fmla="*/ 6819 h 10000"/>
                    <a:gd name="connsiteX11" fmla="*/ 6637 w 10000"/>
                    <a:gd name="connsiteY11" fmla="*/ 7882 h 10000"/>
                    <a:gd name="connsiteX12" fmla="*/ 5340 w 10000"/>
                    <a:gd name="connsiteY12" fmla="*/ 7027 h 10000"/>
                    <a:gd name="connsiteX13" fmla="*/ 6060 w 10000"/>
                    <a:gd name="connsiteY13" fmla="*/ 8808 h 10000"/>
                    <a:gd name="connsiteX14" fmla="*/ 4993 w 10000"/>
                    <a:gd name="connsiteY14" fmla="*/ 7970 h 10000"/>
                    <a:gd name="connsiteX15" fmla="*/ 5288 w 10000"/>
                    <a:gd name="connsiteY15" fmla="*/ 9723 h 10000"/>
                    <a:gd name="connsiteX16" fmla="*/ 4200 w 10000"/>
                    <a:gd name="connsiteY16" fmla="*/ 9311 h 10000"/>
                    <a:gd name="connsiteX17" fmla="*/ 4128 w 10000"/>
                    <a:gd name="connsiteY17" fmla="*/ 7749 h 10000"/>
                    <a:gd name="connsiteX18" fmla="*/ 3133 w 10000"/>
                    <a:gd name="connsiteY18" fmla="*/ 9108 h 10000"/>
                    <a:gd name="connsiteX19" fmla="*/ 3482 w 10000"/>
                    <a:gd name="connsiteY19" fmla="*/ 7337 h 10000"/>
                    <a:gd name="connsiteX20" fmla="*/ 3133 w 10000"/>
                    <a:gd name="connsiteY20" fmla="*/ 5295 h 10000"/>
                    <a:gd name="connsiteX21" fmla="*/ 2553 w 10000"/>
                    <a:gd name="connsiteY21" fmla="*/ 7749 h 10000"/>
                    <a:gd name="connsiteX22" fmla="*/ 2627 w 10000"/>
                    <a:gd name="connsiteY22" fmla="*/ 9009 h 10000"/>
                    <a:gd name="connsiteX23" fmla="*/ 2196 w 10000"/>
                    <a:gd name="connsiteY23" fmla="*/ 8288 h 10000"/>
                    <a:gd name="connsiteX24" fmla="*/ 1564 w 10000"/>
                    <a:gd name="connsiteY24" fmla="*/ 8808 h 10000"/>
                    <a:gd name="connsiteX25" fmla="*/ 3701 w 10000"/>
                    <a:gd name="connsiteY25" fmla="*/ 1656 h 10000"/>
                    <a:gd name="connsiteX26" fmla="*/ 4625 w 10000"/>
                    <a:gd name="connsiteY26" fmla="*/ 1453 h 10000"/>
                    <a:gd name="connsiteX27" fmla="*/ 3927 w 10000"/>
                    <a:gd name="connsiteY27" fmla="*/ 0 h 10000"/>
                    <a:gd name="connsiteX28" fmla="*/ 3927 w 10000"/>
                    <a:gd name="connsiteY28" fmla="*/ 0 h 10000"/>
                    <a:gd name="connsiteX29" fmla="*/ 3927 w 10000"/>
                    <a:gd name="connsiteY29" fmla="*/ 0 h 10000"/>
                    <a:gd name="connsiteX30" fmla="*/ 2992 w 10000"/>
                    <a:gd name="connsiteY30" fmla="*/ 0 h 10000"/>
                    <a:gd name="connsiteX31" fmla="*/ 2992 w 10000"/>
                    <a:gd name="connsiteY31" fmla="*/ 600 h 10000"/>
                    <a:gd name="connsiteX32" fmla="*/ 3273 w 10000"/>
                    <a:gd name="connsiteY32" fmla="*/ 600 h 10000"/>
                    <a:gd name="connsiteX33" fmla="*/ 0 w 10000"/>
                    <a:gd name="connsiteY33" fmla="*/ 9621 h 10000"/>
                    <a:gd name="connsiteX0" fmla="*/ 0 w 8930"/>
                    <a:gd name="connsiteY0" fmla="*/ 9621 h 10000"/>
                    <a:gd name="connsiteX1" fmla="*/ 1656 w 8930"/>
                    <a:gd name="connsiteY1" fmla="*/ 9621 h 10000"/>
                    <a:gd name="connsiteX2" fmla="*/ 8569 w 8930"/>
                    <a:gd name="connsiteY2" fmla="*/ 7749 h 10000"/>
                    <a:gd name="connsiteX3" fmla="*/ 8930 w 8930"/>
                    <a:gd name="connsiteY3" fmla="*/ 9009 h 10000"/>
                    <a:gd name="connsiteX4" fmla="*/ 8210 w 8930"/>
                    <a:gd name="connsiteY4" fmla="*/ 9625 h 10000"/>
                    <a:gd name="connsiteX5" fmla="*/ 8126 w 8930"/>
                    <a:gd name="connsiteY5" fmla="*/ 7882 h 10000"/>
                    <a:gd name="connsiteX6" fmla="*/ 6844 w 8930"/>
                    <a:gd name="connsiteY6" fmla="*/ 9311 h 10000"/>
                    <a:gd name="connsiteX7" fmla="*/ 7343 w 8930"/>
                    <a:gd name="connsiteY7" fmla="*/ 6819 h 10000"/>
                    <a:gd name="connsiteX8" fmla="*/ 6789 w 8930"/>
                    <a:gd name="connsiteY8" fmla="*/ 4035 h 10000"/>
                    <a:gd name="connsiteX9" fmla="*/ 6706 w 8930"/>
                    <a:gd name="connsiteY9" fmla="*/ 6318 h 10000"/>
                    <a:gd name="connsiteX10" fmla="*/ 6213 w 8930"/>
                    <a:gd name="connsiteY10" fmla="*/ 6819 h 10000"/>
                    <a:gd name="connsiteX11" fmla="*/ 6637 w 8930"/>
                    <a:gd name="connsiteY11" fmla="*/ 7882 h 10000"/>
                    <a:gd name="connsiteX12" fmla="*/ 5340 w 8930"/>
                    <a:gd name="connsiteY12" fmla="*/ 7027 h 10000"/>
                    <a:gd name="connsiteX13" fmla="*/ 6060 w 8930"/>
                    <a:gd name="connsiteY13" fmla="*/ 8808 h 10000"/>
                    <a:gd name="connsiteX14" fmla="*/ 4993 w 8930"/>
                    <a:gd name="connsiteY14" fmla="*/ 7970 h 10000"/>
                    <a:gd name="connsiteX15" fmla="*/ 5288 w 8930"/>
                    <a:gd name="connsiteY15" fmla="*/ 9723 h 10000"/>
                    <a:gd name="connsiteX16" fmla="*/ 4200 w 8930"/>
                    <a:gd name="connsiteY16" fmla="*/ 9311 h 10000"/>
                    <a:gd name="connsiteX17" fmla="*/ 4128 w 8930"/>
                    <a:gd name="connsiteY17" fmla="*/ 7749 h 10000"/>
                    <a:gd name="connsiteX18" fmla="*/ 3133 w 8930"/>
                    <a:gd name="connsiteY18" fmla="*/ 9108 h 10000"/>
                    <a:gd name="connsiteX19" fmla="*/ 3482 w 8930"/>
                    <a:gd name="connsiteY19" fmla="*/ 7337 h 10000"/>
                    <a:gd name="connsiteX20" fmla="*/ 3133 w 8930"/>
                    <a:gd name="connsiteY20" fmla="*/ 5295 h 10000"/>
                    <a:gd name="connsiteX21" fmla="*/ 2553 w 8930"/>
                    <a:gd name="connsiteY21" fmla="*/ 7749 h 10000"/>
                    <a:gd name="connsiteX22" fmla="*/ 2627 w 8930"/>
                    <a:gd name="connsiteY22" fmla="*/ 9009 h 10000"/>
                    <a:gd name="connsiteX23" fmla="*/ 2196 w 8930"/>
                    <a:gd name="connsiteY23" fmla="*/ 8288 h 10000"/>
                    <a:gd name="connsiteX24" fmla="*/ 1564 w 8930"/>
                    <a:gd name="connsiteY24" fmla="*/ 8808 h 10000"/>
                    <a:gd name="connsiteX25" fmla="*/ 3701 w 8930"/>
                    <a:gd name="connsiteY25" fmla="*/ 1656 h 10000"/>
                    <a:gd name="connsiteX26" fmla="*/ 4625 w 8930"/>
                    <a:gd name="connsiteY26" fmla="*/ 1453 h 10000"/>
                    <a:gd name="connsiteX27" fmla="*/ 3927 w 8930"/>
                    <a:gd name="connsiteY27" fmla="*/ 0 h 10000"/>
                    <a:gd name="connsiteX28" fmla="*/ 3927 w 8930"/>
                    <a:gd name="connsiteY28" fmla="*/ 0 h 10000"/>
                    <a:gd name="connsiteX29" fmla="*/ 3927 w 8930"/>
                    <a:gd name="connsiteY29" fmla="*/ 0 h 10000"/>
                    <a:gd name="connsiteX30" fmla="*/ 2992 w 8930"/>
                    <a:gd name="connsiteY30" fmla="*/ 0 h 10000"/>
                    <a:gd name="connsiteX31" fmla="*/ 2992 w 8930"/>
                    <a:gd name="connsiteY31" fmla="*/ 600 h 10000"/>
                    <a:gd name="connsiteX32" fmla="*/ 3273 w 8930"/>
                    <a:gd name="connsiteY32" fmla="*/ 600 h 10000"/>
                    <a:gd name="connsiteX33" fmla="*/ 0 w 8930"/>
                    <a:gd name="connsiteY33"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5591 w 10000"/>
                    <a:gd name="connsiteY14" fmla="*/ 7970 h 10000"/>
                    <a:gd name="connsiteX15" fmla="*/ 4703 w 10000"/>
                    <a:gd name="connsiteY15" fmla="*/ 9311 h 10000"/>
                    <a:gd name="connsiteX16" fmla="*/ 4623 w 10000"/>
                    <a:gd name="connsiteY16" fmla="*/ 7749 h 10000"/>
                    <a:gd name="connsiteX17" fmla="*/ 3508 w 10000"/>
                    <a:gd name="connsiteY17" fmla="*/ 9108 h 10000"/>
                    <a:gd name="connsiteX18" fmla="*/ 3899 w 10000"/>
                    <a:gd name="connsiteY18" fmla="*/ 7337 h 10000"/>
                    <a:gd name="connsiteX19" fmla="*/ 3508 w 10000"/>
                    <a:gd name="connsiteY19" fmla="*/ 5295 h 10000"/>
                    <a:gd name="connsiteX20" fmla="*/ 2859 w 10000"/>
                    <a:gd name="connsiteY20" fmla="*/ 7749 h 10000"/>
                    <a:gd name="connsiteX21" fmla="*/ 2942 w 10000"/>
                    <a:gd name="connsiteY21" fmla="*/ 9009 h 10000"/>
                    <a:gd name="connsiteX22" fmla="*/ 2459 w 10000"/>
                    <a:gd name="connsiteY22" fmla="*/ 8288 h 10000"/>
                    <a:gd name="connsiteX23" fmla="*/ 1751 w 10000"/>
                    <a:gd name="connsiteY23" fmla="*/ 8808 h 10000"/>
                    <a:gd name="connsiteX24" fmla="*/ 4144 w 10000"/>
                    <a:gd name="connsiteY24" fmla="*/ 1656 h 10000"/>
                    <a:gd name="connsiteX25" fmla="*/ 5179 w 10000"/>
                    <a:gd name="connsiteY25" fmla="*/ 1453 h 10000"/>
                    <a:gd name="connsiteX26" fmla="*/ 4398 w 10000"/>
                    <a:gd name="connsiteY26" fmla="*/ 0 h 10000"/>
                    <a:gd name="connsiteX27" fmla="*/ 4398 w 10000"/>
                    <a:gd name="connsiteY27" fmla="*/ 0 h 10000"/>
                    <a:gd name="connsiteX28" fmla="*/ 4398 w 10000"/>
                    <a:gd name="connsiteY28" fmla="*/ 0 h 10000"/>
                    <a:gd name="connsiteX29" fmla="*/ 3351 w 10000"/>
                    <a:gd name="connsiteY29" fmla="*/ 0 h 10000"/>
                    <a:gd name="connsiteX30" fmla="*/ 3351 w 10000"/>
                    <a:gd name="connsiteY30" fmla="*/ 600 h 10000"/>
                    <a:gd name="connsiteX31" fmla="*/ 3665 w 10000"/>
                    <a:gd name="connsiteY31" fmla="*/ 600 h 10000"/>
                    <a:gd name="connsiteX32" fmla="*/ 0 w 10000"/>
                    <a:gd name="connsiteY32"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4623 w 10000"/>
                    <a:gd name="connsiteY15" fmla="*/ 7749 h 10000"/>
                    <a:gd name="connsiteX16" fmla="*/ 3508 w 10000"/>
                    <a:gd name="connsiteY16" fmla="*/ 9108 h 10000"/>
                    <a:gd name="connsiteX17" fmla="*/ 3899 w 10000"/>
                    <a:gd name="connsiteY17" fmla="*/ 7337 h 10000"/>
                    <a:gd name="connsiteX18" fmla="*/ 3508 w 10000"/>
                    <a:gd name="connsiteY18" fmla="*/ 5295 h 10000"/>
                    <a:gd name="connsiteX19" fmla="*/ 2859 w 10000"/>
                    <a:gd name="connsiteY19" fmla="*/ 7749 h 10000"/>
                    <a:gd name="connsiteX20" fmla="*/ 2942 w 10000"/>
                    <a:gd name="connsiteY20" fmla="*/ 9009 h 10000"/>
                    <a:gd name="connsiteX21" fmla="*/ 2459 w 10000"/>
                    <a:gd name="connsiteY21" fmla="*/ 8288 h 10000"/>
                    <a:gd name="connsiteX22" fmla="*/ 1751 w 10000"/>
                    <a:gd name="connsiteY22" fmla="*/ 8808 h 10000"/>
                    <a:gd name="connsiteX23" fmla="*/ 4144 w 10000"/>
                    <a:gd name="connsiteY23" fmla="*/ 1656 h 10000"/>
                    <a:gd name="connsiteX24" fmla="*/ 5179 w 10000"/>
                    <a:gd name="connsiteY24" fmla="*/ 1453 h 10000"/>
                    <a:gd name="connsiteX25" fmla="*/ 4398 w 10000"/>
                    <a:gd name="connsiteY25" fmla="*/ 0 h 10000"/>
                    <a:gd name="connsiteX26" fmla="*/ 4398 w 10000"/>
                    <a:gd name="connsiteY26" fmla="*/ 0 h 10000"/>
                    <a:gd name="connsiteX27" fmla="*/ 4398 w 10000"/>
                    <a:gd name="connsiteY27" fmla="*/ 0 h 10000"/>
                    <a:gd name="connsiteX28" fmla="*/ 3351 w 10000"/>
                    <a:gd name="connsiteY28" fmla="*/ 0 h 10000"/>
                    <a:gd name="connsiteX29" fmla="*/ 3351 w 10000"/>
                    <a:gd name="connsiteY29" fmla="*/ 600 h 10000"/>
                    <a:gd name="connsiteX30" fmla="*/ 3665 w 10000"/>
                    <a:gd name="connsiteY30" fmla="*/ 600 h 10000"/>
                    <a:gd name="connsiteX31" fmla="*/ 0 w 10000"/>
                    <a:gd name="connsiteY31"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3508 w 10000"/>
                    <a:gd name="connsiteY15" fmla="*/ 9108 h 10000"/>
                    <a:gd name="connsiteX16" fmla="*/ 3899 w 10000"/>
                    <a:gd name="connsiteY16" fmla="*/ 7337 h 10000"/>
                    <a:gd name="connsiteX17" fmla="*/ 3508 w 10000"/>
                    <a:gd name="connsiteY17" fmla="*/ 5295 h 10000"/>
                    <a:gd name="connsiteX18" fmla="*/ 2859 w 10000"/>
                    <a:gd name="connsiteY18" fmla="*/ 7749 h 10000"/>
                    <a:gd name="connsiteX19" fmla="*/ 2942 w 10000"/>
                    <a:gd name="connsiteY19" fmla="*/ 9009 h 10000"/>
                    <a:gd name="connsiteX20" fmla="*/ 2459 w 10000"/>
                    <a:gd name="connsiteY20" fmla="*/ 8288 h 10000"/>
                    <a:gd name="connsiteX21" fmla="*/ 1751 w 10000"/>
                    <a:gd name="connsiteY21" fmla="*/ 8808 h 10000"/>
                    <a:gd name="connsiteX22" fmla="*/ 4144 w 10000"/>
                    <a:gd name="connsiteY22" fmla="*/ 1656 h 10000"/>
                    <a:gd name="connsiteX23" fmla="*/ 5179 w 10000"/>
                    <a:gd name="connsiteY23" fmla="*/ 1453 h 10000"/>
                    <a:gd name="connsiteX24" fmla="*/ 4398 w 10000"/>
                    <a:gd name="connsiteY24" fmla="*/ 0 h 10000"/>
                    <a:gd name="connsiteX25" fmla="*/ 4398 w 10000"/>
                    <a:gd name="connsiteY25" fmla="*/ 0 h 10000"/>
                    <a:gd name="connsiteX26" fmla="*/ 4398 w 10000"/>
                    <a:gd name="connsiteY26" fmla="*/ 0 h 10000"/>
                    <a:gd name="connsiteX27" fmla="*/ 3351 w 10000"/>
                    <a:gd name="connsiteY27" fmla="*/ 0 h 10000"/>
                    <a:gd name="connsiteX28" fmla="*/ 3351 w 10000"/>
                    <a:gd name="connsiteY28" fmla="*/ 600 h 10000"/>
                    <a:gd name="connsiteX29" fmla="*/ 3665 w 10000"/>
                    <a:gd name="connsiteY29" fmla="*/ 600 h 10000"/>
                    <a:gd name="connsiteX30" fmla="*/ 0 w 10000"/>
                    <a:gd name="connsiteY30"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3508 w 10000"/>
                    <a:gd name="connsiteY15" fmla="*/ 9108 h 10000"/>
                    <a:gd name="connsiteX16" fmla="*/ 3899 w 10000"/>
                    <a:gd name="connsiteY16" fmla="*/ 7337 h 10000"/>
                    <a:gd name="connsiteX17" fmla="*/ 2859 w 10000"/>
                    <a:gd name="connsiteY17" fmla="*/ 7749 h 10000"/>
                    <a:gd name="connsiteX18" fmla="*/ 2942 w 10000"/>
                    <a:gd name="connsiteY18" fmla="*/ 9009 h 10000"/>
                    <a:gd name="connsiteX19" fmla="*/ 2459 w 10000"/>
                    <a:gd name="connsiteY19" fmla="*/ 8288 h 10000"/>
                    <a:gd name="connsiteX20" fmla="*/ 1751 w 10000"/>
                    <a:gd name="connsiteY20" fmla="*/ 8808 h 10000"/>
                    <a:gd name="connsiteX21" fmla="*/ 4144 w 10000"/>
                    <a:gd name="connsiteY21" fmla="*/ 1656 h 10000"/>
                    <a:gd name="connsiteX22" fmla="*/ 5179 w 10000"/>
                    <a:gd name="connsiteY22" fmla="*/ 1453 h 10000"/>
                    <a:gd name="connsiteX23" fmla="*/ 4398 w 10000"/>
                    <a:gd name="connsiteY23" fmla="*/ 0 h 10000"/>
                    <a:gd name="connsiteX24" fmla="*/ 4398 w 10000"/>
                    <a:gd name="connsiteY24" fmla="*/ 0 h 10000"/>
                    <a:gd name="connsiteX25" fmla="*/ 4398 w 10000"/>
                    <a:gd name="connsiteY25" fmla="*/ 0 h 10000"/>
                    <a:gd name="connsiteX26" fmla="*/ 3351 w 10000"/>
                    <a:gd name="connsiteY26" fmla="*/ 0 h 10000"/>
                    <a:gd name="connsiteX27" fmla="*/ 3351 w 10000"/>
                    <a:gd name="connsiteY27" fmla="*/ 600 h 10000"/>
                    <a:gd name="connsiteX28" fmla="*/ 3665 w 10000"/>
                    <a:gd name="connsiteY28" fmla="*/ 600 h 10000"/>
                    <a:gd name="connsiteX29" fmla="*/ 0 w 10000"/>
                    <a:gd name="connsiteY29"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3508 w 10000"/>
                    <a:gd name="connsiteY15" fmla="*/ 9108 h 10000"/>
                    <a:gd name="connsiteX16" fmla="*/ 2859 w 10000"/>
                    <a:gd name="connsiteY16" fmla="*/ 7749 h 10000"/>
                    <a:gd name="connsiteX17" fmla="*/ 2942 w 10000"/>
                    <a:gd name="connsiteY17" fmla="*/ 9009 h 10000"/>
                    <a:gd name="connsiteX18" fmla="*/ 2459 w 10000"/>
                    <a:gd name="connsiteY18" fmla="*/ 8288 h 10000"/>
                    <a:gd name="connsiteX19" fmla="*/ 1751 w 10000"/>
                    <a:gd name="connsiteY19" fmla="*/ 8808 h 10000"/>
                    <a:gd name="connsiteX20" fmla="*/ 4144 w 10000"/>
                    <a:gd name="connsiteY20" fmla="*/ 1656 h 10000"/>
                    <a:gd name="connsiteX21" fmla="*/ 5179 w 10000"/>
                    <a:gd name="connsiteY21" fmla="*/ 1453 h 10000"/>
                    <a:gd name="connsiteX22" fmla="*/ 4398 w 10000"/>
                    <a:gd name="connsiteY22" fmla="*/ 0 h 10000"/>
                    <a:gd name="connsiteX23" fmla="*/ 4398 w 10000"/>
                    <a:gd name="connsiteY23" fmla="*/ 0 h 10000"/>
                    <a:gd name="connsiteX24" fmla="*/ 4398 w 10000"/>
                    <a:gd name="connsiteY24" fmla="*/ 0 h 10000"/>
                    <a:gd name="connsiteX25" fmla="*/ 3351 w 10000"/>
                    <a:gd name="connsiteY25" fmla="*/ 0 h 10000"/>
                    <a:gd name="connsiteX26" fmla="*/ 3351 w 10000"/>
                    <a:gd name="connsiteY26" fmla="*/ 600 h 10000"/>
                    <a:gd name="connsiteX27" fmla="*/ 3665 w 10000"/>
                    <a:gd name="connsiteY27" fmla="*/ 600 h 10000"/>
                    <a:gd name="connsiteX28" fmla="*/ 0 w 10000"/>
                    <a:gd name="connsiteY28"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3508 w 10000"/>
                    <a:gd name="connsiteY15" fmla="*/ 9108 h 10000"/>
                    <a:gd name="connsiteX16" fmla="*/ 2942 w 10000"/>
                    <a:gd name="connsiteY16" fmla="*/ 9009 h 10000"/>
                    <a:gd name="connsiteX17" fmla="*/ 2459 w 10000"/>
                    <a:gd name="connsiteY17" fmla="*/ 8288 h 10000"/>
                    <a:gd name="connsiteX18" fmla="*/ 1751 w 10000"/>
                    <a:gd name="connsiteY18" fmla="*/ 8808 h 10000"/>
                    <a:gd name="connsiteX19" fmla="*/ 4144 w 10000"/>
                    <a:gd name="connsiteY19" fmla="*/ 1656 h 10000"/>
                    <a:gd name="connsiteX20" fmla="*/ 5179 w 10000"/>
                    <a:gd name="connsiteY20" fmla="*/ 1453 h 10000"/>
                    <a:gd name="connsiteX21" fmla="*/ 4398 w 10000"/>
                    <a:gd name="connsiteY21" fmla="*/ 0 h 10000"/>
                    <a:gd name="connsiteX22" fmla="*/ 4398 w 10000"/>
                    <a:gd name="connsiteY22" fmla="*/ 0 h 10000"/>
                    <a:gd name="connsiteX23" fmla="*/ 4398 w 10000"/>
                    <a:gd name="connsiteY23" fmla="*/ 0 h 10000"/>
                    <a:gd name="connsiteX24" fmla="*/ 3351 w 10000"/>
                    <a:gd name="connsiteY24" fmla="*/ 0 h 10000"/>
                    <a:gd name="connsiteX25" fmla="*/ 3351 w 10000"/>
                    <a:gd name="connsiteY25" fmla="*/ 600 h 10000"/>
                    <a:gd name="connsiteX26" fmla="*/ 3665 w 10000"/>
                    <a:gd name="connsiteY26" fmla="*/ 600 h 10000"/>
                    <a:gd name="connsiteX27" fmla="*/ 0 w 10000"/>
                    <a:gd name="connsiteY27"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3508 w 10000"/>
                    <a:gd name="connsiteY15" fmla="*/ 9108 h 10000"/>
                    <a:gd name="connsiteX16" fmla="*/ 2942 w 10000"/>
                    <a:gd name="connsiteY16" fmla="*/ 9009 h 10000"/>
                    <a:gd name="connsiteX17" fmla="*/ 1751 w 10000"/>
                    <a:gd name="connsiteY17" fmla="*/ 8808 h 10000"/>
                    <a:gd name="connsiteX18" fmla="*/ 4144 w 10000"/>
                    <a:gd name="connsiteY18" fmla="*/ 1656 h 10000"/>
                    <a:gd name="connsiteX19" fmla="*/ 5179 w 10000"/>
                    <a:gd name="connsiteY19" fmla="*/ 1453 h 10000"/>
                    <a:gd name="connsiteX20" fmla="*/ 4398 w 10000"/>
                    <a:gd name="connsiteY20" fmla="*/ 0 h 10000"/>
                    <a:gd name="connsiteX21" fmla="*/ 4398 w 10000"/>
                    <a:gd name="connsiteY21" fmla="*/ 0 h 10000"/>
                    <a:gd name="connsiteX22" fmla="*/ 4398 w 10000"/>
                    <a:gd name="connsiteY22" fmla="*/ 0 h 10000"/>
                    <a:gd name="connsiteX23" fmla="*/ 3351 w 10000"/>
                    <a:gd name="connsiteY23" fmla="*/ 0 h 10000"/>
                    <a:gd name="connsiteX24" fmla="*/ 3351 w 10000"/>
                    <a:gd name="connsiteY24" fmla="*/ 600 h 10000"/>
                    <a:gd name="connsiteX25" fmla="*/ 3665 w 10000"/>
                    <a:gd name="connsiteY25" fmla="*/ 600 h 10000"/>
                    <a:gd name="connsiteX26" fmla="*/ 0 w 10000"/>
                    <a:gd name="connsiteY26" fmla="*/ 9621 h 10000"/>
                    <a:gd name="connsiteX0" fmla="*/ 0 w 10000"/>
                    <a:gd name="connsiteY0" fmla="*/ 9621 h 10050"/>
                    <a:gd name="connsiteX1" fmla="*/ 1854 w 10000"/>
                    <a:gd name="connsiteY1" fmla="*/ 9621 h 10050"/>
                    <a:gd name="connsiteX2" fmla="*/ 9596 w 10000"/>
                    <a:gd name="connsiteY2" fmla="*/ 7749 h 10050"/>
                    <a:gd name="connsiteX3" fmla="*/ 10000 w 10000"/>
                    <a:gd name="connsiteY3" fmla="*/ 9009 h 10050"/>
                    <a:gd name="connsiteX4" fmla="*/ 9194 w 10000"/>
                    <a:gd name="connsiteY4" fmla="*/ 9625 h 10050"/>
                    <a:gd name="connsiteX5" fmla="*/ 9100 w 10000"/>
                    <a:gd name="connsiteY5" fmla="*/ 7882 h 10050"/>
                    <a:gd name="connsiteX6" fmla="*/ 7664 w 10000"/>
                    <a:gd name="connsiteY6" fmla="*/ 9311 h 10050"/>
                    <a:gd name="connsiteX7" fmla="*/ 8223 w 10000"/>
                    <a:gd name="connsiteY7" fmla="*/ 6819 h 10050"/>
                    <a:gd name="connsiteX8" fmla="*/ 7602 w 10000"/>
                    <a:gd name="connsiteY8" fmla="*/ 4035 h 10050"/>
                    <a:gd name="connsiteX9" fmla="*/ 7510 w 10000"/>
                    <a:gd name="connsiteY9" fmla="*/ 6318 h 10050"/>
                    <a:gd name="connsiteX10" fmla="*/ 6957 w 10000"/>
                    <a:gd name="connsiteY10" fmla="*/ 6819 h 10050"/>
                    <a:gd name="connsiteX11" fmla="*/ 7432 w 10000"/>
                    <a:gd name="connsiteY11" fmla="*/ 7882 h 10050"/>
                    <a:gd name="connsiteX12" fmla="*/ 5980 w 10000"/>
                    <a:gd name="connsiteY12" fmla="*/ 7027 h 10050"/>
                    <a:gd name="connsiteX13" fmla="*/ 6786 w 10000"/>
                    <a:gd name="connsiteY13" fmla="*/ 8808 h 10050"/>
                    <a:gd name="connsiteX14" fmla="*/ 4703 w 10000"/>
                    <a:gd name="connsiteY14" fmla="*/ 9311 h 10050"/>
                    <a:gd name="connsiteX15" fmla="*/ 3508 w 10000"/>
                    <a:gd name="connsiteY15" fmla="*/ 9108 h 10050"/>
                    <a:gd name="connsiteX16" fmla="*/ 1751 w 10000"/>
                    <a:gd name="connsiteY16" fmla="*/ 8808 h 10050"/>
                    <a:gd name="connsiteX17" fmla="*/ 4144 w 10000"/>
                    <a:gd name="connsiteY17" fmla="*/ 1656 h 10050"/>
                    <a:gd name="connsiteX18" fmla="*/ 5179 w 10000"/>
                    <a:gd name="connsiteY18" fmla="*/ 1453 h 10050"/>
                    <a:gd name="connsiteX19" fmla="*/ 4398 w 10000"/>
                    <a:gd name="connsiteY19" fmla="*/ 0 h 10050"/>
                    <a:gd name="connsiteX20" fmla="*/ 4398 w 10000"/>
                    <a:gd name="connsiteY20" fmla="*/ 0 h 10050"/>
                    <a:gd name="connsiteX21" fmla="*/ 4398 w 10000"/>
                    <a:gd name="connsiteY21" fmla="*/ 0 h 10050"/>
                    <a:gd name="connsiteX22" fmla="*/ 3351 w 10000"/>
                    <a:gd name="connsiteY22" fmla="*/ 0 h 10050"/>
                    <a:gd name="connsiteX23" fmla="*/ 3351 w 10000"/>
                    <a:gd name="connsiteY23" fmla="*/ 600 h 10050"/>
                    <a:gd name="connsiteX24" fmla="*/ 3665 w 10000"/>
                    <a:gd name="connsiteY24" fmla="*/ 600 h 10050"/>
                    <a:gd name="connsiteX25" fmla="*/ 0 w 10000"/>
                    <a:gd name="connsiteY25" fmla="*/ 9621 h 10050"/>
                    <a:gd name="connsiteX0" fmla="*/ 0 w 10000"/>
                    <a:gd name="connsiteY0" fmla="*/ 9621 h 10084"/>
                    <a:gd name="connsiteX1" fmla="*/ 1854 w 10000"/>
                    <a:gd name="connsiteY1" fmla="*/ 9621 h 10084"/>
                    <a:gd name="connsiteX2" fmla="*/ 9596 w 10000"/>
                    <a:gd name="connsiteY2" fmla="*/ 7749 h 10084"/>
                    <a:gd name="connsiteX3" fmla="*/ 10000 w 10000"/>
                    <a:gd name="connsiteY3" fmla="*/ 9009 h 10084"/>
                    <a:gd name="connsiteX4" fmla="*/ 9194 w 10000"/>
                    <a:gd name="connsiteY4" fmla="*/ 9625 h 10084"/>
                    <a:gd name="connsiteX5" fmla="*/ 9100 w 10000"/>
                    <a:gd name="connsiteY5" fmla="*/ 7882 h 10084"/>
                    <a:gd name="connsiteX6" fmla="*/ 7664 w 10000"/>
                    <a:gd name="connsiteY6" fmla="*/ 9311 h 10084"/>
                    <a:gd name="connsiteX7" fmla="*/ 8223 w 10000"/>
                    <a:gd name="connsiteY7" fmla="*/ 6819 h 10084"/>
                    <a:gd name="connsiteX8" fmla="*/ 7602 w 10000"/>
                    <a:gd name="connsiteY8" fmla="*/ 4035 h 10084"/>
                    <a:gd name="connsiteX9" fmla="*/ 7510 w 10000"/>
                    <a:gd name="connsiteY9" fmla="*/ 6318 h 10084"/>
                    <a:gd name="connsiteX10" fmla="*/ 6957 w 10000"/>
                    <a:gd name="connsiteY10" fmla="*/ 6819 h 10084"/>
                    <a:gd name="connsiteX11" fmla="*/ 7432 w 10000"/>
                    <a:gd name="connsiteY11" fmla="*/ 7882 h 10084"/>
                    <a:gd name="connsiteX12" fmla="*/ 5980 w 10000"/>
                    <a:gd name="connsiteY12" fmla="*/ 7027 h 10084"/>
                    <a:gd name="connsiteX13" fmla="*/ 6786 w 10000"/>
                    <a:gd name="connsiteY13" fmla="*/ 8808 h 10084"/>
                    <a:gd name="connsiteX14" fmla="*/ 4703 w 10000"/>
                    <a:gd name="connsiteY14" fmla="*/ 9311 h 10084"/>
                    <a:gd name="connsiteX15" fmla="*/ 1751 w 10000"/>
                    <a:gd name="connsiteY15" fmla="*/ 8808 h 10084"/>
                    <a:gd name="connsiteX16" fmla="*/ 4144 w 10000"/>
                    <a:gd name="connsiteY16" fmla="*/ 1656 h 10084"/>
                    <a:gd name="connsiteX17" fmla="*/ 5179 w 10000"/>
                    <a:gd name="connsiteY17" fmla="*/ 1453 h 10084"/>
                    <a:gd name="connsiteX18" fmla="*/ 4398 w 10000"/>
                    <a:gd name="connsiteY18" fmla="*/ 0 h 10084"/>
                    <a:gd name="connsiteX19" fmla="*/ 4398 w 10000"/>
                    <a:gd name="connsiteY19" fmla="*/ 0 h 10084"/>
                    <a:gd name="connsiteX20" fmla="*/ 4398 w 10000"/>
                    <a:gd name="connsiteY20" fmla="*/ 0 h 10084"/>
                    <a:gd name="connsiteX21" fmla="*/ 3351 w 10000"/>
                    <a:gd name="connsiteY21" fmla="*/ 0 h 10084"/>
                    <a:gd name="connsiteX22" fmla="*/ 3351 w 10000"/>
                    <a:gd name="connsiteY22" fmla="*/ 600 h 10084"/>
                    <a:gd name="connsiteX23" fmla="*/ 3665 w 10000"/>
                    <a:gd name="connsiteY23" fmla="*/ 600 h 10084"/>
                    <a:gd name="connsiteX24" fmla="*/ 0 w 10000"/>
                    <a:gd name="connsiteY24" fmla="*/ 9621 h 10084"/>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1751 w 10000"/>
                    <a:gd name="connsiteY14" fmla="*/ 8808 h 10000"/>
                    <a:gd name="connsiteX15" fmla="*/ 4144 w 10000"/>
                    <a:gd name="connsiteY15" fmla="*/ 1656 h 10000"/>
                    <a:gd name="connsiteX16" fmla="*/ 5179 w 10000"/>
                    <a:gd name="connsiteY16" fmla="*/ 1453 h 10000"/>
                    <a:gd name="connsiteX17" fmla="*/ 4398 w 10000"/>
                    <a:gd name="connsiteY17" fmla="*/ 0 h 10000"/>
                    <a:gd name="connsiteX18" fmla="*/ 4398 w 10000"/>
                    <a:gd name="connsiteY18" fmla="*/ 0 h 10000"/>
                    <a:gd name="connsiteX19" fmla="*/ 4398 w 10000"/>
                    <a:gd name="connsiteY19" fmla="*/ 0 h 10000"/>
                    <a:gd name="connsiteX20" fmla="*/ 3351 w 10000"/>
                    <a:gd name="connsiteY20" fmla="*/ 0 h 10000"/>
                    <a:gd name="connsiteX21" fmla="*/ 3351 w 10000"/>
                    <a:gd name="connsiteY21" fmla="*/ 600 h 10000"/>
                    <a:gd name="connsiteX22" fmla="*/ 3665 w 10000"/>
                    <a:gd name="connsiteY22" fmla="*/ 600 h 10000"/>
                    <a:gd name="connsiteX23" fmla="*/ 0 w 10000"/>
                    <a:gd name="connsiteY23"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1751 w 10000"/>
                    <a:gd name="connsiteY13" fmla="*/ 8808 h 10000"/>
                    <a:gd name="connsiteX14" fmla="*/ 4144 w 10000"/>
                    <a:gd name="connsiteY14" fmla="*/ 1656 h 10000"/>
                    <a:gd name="connsiteX15" fmla="*/ 5179 w 10000"/>
                    <a:gd name="connsiteY15" fmla="*/ 1453 h 10000"/>
                    <a:gd name="connsiteX16" fmla="*/ 4398 w 10000"/>
                    <a:gd name="connsiteY16" fmla="*/ 0 h 10000"/>
                    <a:gd name="connsiteX17" fmla="*/ 4398 w 10000"/>
                    <a:gd name="connsiteY17" fmla="*/ 0 h 10000"/>
                    <a:gd name="connsiteX18" fmla="*/ 4398 w 10000"/>
                    <a:gd name="connsiteY18" fmla="*/ 0 h 10000"/>
                    <a:gd name="connsiteX19" fmla="*/ 3351 w 10000"/>
                    <a:gd name="connsiteY19" fmla="*/ 0 h 10000"/>
                    <a:gd name="connsiteX20" fmla="*/ 3351 w 10000"/>
                    <a:gd name="connsiteY20" fmla="*/ 600 h 10000"/>
                    <a:gd name="connsiteX21" fmla="*/ 3665 w 10000"/>
                    <a:gd name="connsiteY21" fmla="*/ 600 h 10000"/>
                    <a:gd name="connsiteX22" fmla="*/ 0 w 10000"/>
                    <a:gd name="connsiteY22"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1751 w 10000"/>
                    <a:gd name="connsiteY12" fmla="*/ 8808 h 10000"/>
                    <a:gd name="connsiteX13" fmla="*/ 4144 w 10000"/>
                    <a:gd name="connsiteY13" fmla="*/ 1656 h 10000"/>
                    <a:gd name="connsiteX14" fmla="*/ 5179 w 10000"/>
                    <a:gd name="connsiteY14" fmla="*/ 1453 h 10000"/>
                    <a:gd name="connsiteX15" fmla="*/ 4398 w 10000"/>
                    <a:gd name="connsiteY15" fmla="*/ 0 h 10000"/>
                    <a:gd name="connsiteX16" fmla="*/ 4398 w 10000"/>
                    <a:gd name="connsiteY16" fmla="*/ 0 h 10000"/>
                    <a:gd name="connsiteX17" fmla="*/ 4398 w 10000"/>
                    <a:gd name="connsiteY17" fmla="*/ 0 h 10000"/>
                    <a:gd name="connsiteX18" fmla="*/ 3351 w 10000"/>
                    <a:gd name="connsiteY18" fmla="*/ 0 h 10000"/>
                    <a:gd name="connsiteX19" fmla="*/ 3351 w 10000"/>
                    <a:gd name="connsiteY19" fmla="*/ 600 h 10000"/>
                    <a:gd name="connsiteX20" fmla="*/ 3665 w 10000"/>
                    <a:gd name="connsiteY20" fmla="*/ 600 h 10000"/>
                    <a:gd name="connsiteX21" fmla="*/ 0 w 10000"/>
                    <a:gd name="connsiteY21"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7432 w 10000"/>
                    <a:gd name="connsiteY10" fmla="*/ 7882 h 10000"/>
                    <a:gd name="connsiteX11" fmla="*/ 1751 w 10000"/>
                    <a:gd name="connsiteY11" fmla="*/ 8808 h 10000"/>
                    <a:gd name="connsiteX12" fmla="*/ 4144 w 10000"/>
                    <a:gd name="connsiteY12" fmla="*/ 1656 h 10000"/>
                    <a:gd name="connsiteX13" fmla="*/ 5179 w 10000"/>
                    <a:gd name="connsiteY13" fmla="*/ 1453 h 10000"/>
                    <a:gd name="connsiteX14" fmla="*/ 4398 w 10000"/>
                    <a:gd name="connsiteY14" fmla="*/ 0 h 10000"/>
                    <a:gd name="connsiteX15" fmla="*/ 4398 w 10000"/>
                    <a:gd name="connsiteY15" fmla="*/ 0 h 10000"/>
                    <a:gd name="connsiteX16" fmla="*/ 4398 w 10000"/>
                    <a:gd name="connsiteY16" fmla="*/ 0 h 10000"/>
                    <a:gd name="connsiteX17" fmla="*/ 3351 w 10000"/>
                    <a:gd name="connsiteY17" fmla="*/ 0 h 10000"/>
                    <a:gd name="connsiteX18" fmla="*/ 3351 w 10000"/>
                    <a:gd name="connsiteY18" fmla="*/ 600 h 10000"/>
                    <a:gd name="connsiteX19" fmla="*/ 3665 w 10000"/>
                    <a:gd name="connsiteY19" fmla="*/ 600 h 10000"/>
                    <a:gd name="connsiteX20" fmla="*/ 0 w 10000"/>
                    <a:gd name="connsiteY20"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510 w 10000"/>
                    <a:gd name="connsiteY8" fmla="*/ 6318 h 10000"/>
                    <a:gd name="connsiteX9" fmla="*/ 7432 w 10000"/>
                    <a:gd name="connsiteY9" fmla="*/ 7882 h 10000"/>
                    <a:gd name="connsiteX10" fmla="*/ 1751 w 10000"/>
                    <a:gd name="connsiteY10" fmla="*/ 8808 h 10000"/>
                    <a:gd name="connsiteX11" fmla="*/ 4144 w 10000"/>
                    <a:gd name="connsiteY11" fmla="*/ 1656 h 10000"/>
                    <a:gd name="connsiteX12" fmla="*/ 5179 w 10000"/>
                    <a:gd name="connsiteY12" fmla="*/ 1453 h 10000"/>
                    <a:gd name="connsiteX13" fmla="*/ 4398 w 10000"/>
                    <a:gd name="connsiteY13" fmla="*/ 0 h 10000"/>
                    <a:gd name="connsiteX14" fmla="*/ 4398 w 10000"/>
                    <a:gd name="connsiteY14" fmla="*/ 0 h 10000"/>
                    <a:gd name="connsiteX15" fmla="*/ 4398 w 10000"/>
                    <a:gd name="connsiteY15" fmla="*/ 0 h 10000"/>
                    <a:gd name="connsiteX16" fmla="*/ 3351 w 10000"/>
                    <a:gd name="connsiteY16" fmla="*/ 0 h 10000"/>
                    <a:gd name="connsiteX17" fmla="*/ 3351 w 10000"/>
                    <a:gd name="connsiteY17" fmla="*/ 600 h 10000"/>
                    <a:gd name="connsiteX18" fmla="*/ 3665 w 10000"/>
                    <a:gd name="connsiteY18" fmla="*/ 600 h 10000"/>
                    <a:gd name="connsiteX19" fmla="*/ 0 w 10000"/>
                    <a:gd name="connsiteY19"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432 w 10000"/>
                    <a:gd name="connsiteY8" fmla="*/ 7882 h 10000"/>
                    <a:gd name="connsiteX9" fmla="*/ 1751 w 10000"/>
                    <a:gd name="connsiteY9" fmla="*/ 8808 h 10000"/>
                    <a:gd name="connsiteX10" fmla="*/ 4144 w 10000"/>
                    <a:gd name="connsiteY10" fmla="*/ 1656 h 10000"/>
                    <a:gd name="connsiteX11" fmla="*/ 5179 w 10000"/>
                    <a:gd name="connsiteY11" fmla="*/ 1453 h 10000"/>
                    <a:gd name="connsiteX12" fmla="*/ 4398 w 10000"/>
                    <a:gd name="connsiteY12" fmla="*/ 0 h 10000"/>
                    <a:gd name="connsiteX13" fmla="*/ 4398 w 10000"/>
                    <a:gd name="connsiteY13" fmla="*/ 0 h 10000"/>
                    <a:gd name="connsiteX14" fmla="*/ 4398 w 10000"/>
                    <a:gd name="connsiteY14" fmla="*/ 0 h 10000"/>
                    <a:gd name="connsiteX15" fmla="*/ 3351 w 10000"/>
                    <a:gd name="connsiteY15" fmla="*/ 0 h 10000"/>
                    <a:gd name="connsiteX16" fmla="*/ 3351 w 10000"/>
                    <a:gd name="connsiteY16" fmla="*/ 600 h 10000"/>
                    <a:gd name="connsiteX17" fmla="*/ 3665 w 10000"/>
                    <a:gd name="connsiteY17" fmla="*/ 600 h 10000"/>
                    <a:gd name="connsiteX18" fmla="*/ 0 w 10000"/>
                    <a:gd name="connsiteY18"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7432 w 10000"/>
                    <a:gd name="connsiteY7" fmla="*/ 7882 h 10000"/>
                    <a:gd name="connsiteX8" fmla="*/ 1751 w 10000"/>
                    <a:gd name="connsiteY8" fmla="*/ 8808 h 10000"/>
                    <a:gd name="connsiteX9" fmla="*/ 4144 w 10000"/>
                    <a:gd name="connsiteY9" fmla="*/ 1656 h 10000"/>
                    <a:gd name="connsiteX10" fmla="*/ 5179 w 10000"/>
                    <a:gd name="connsiteY10" fmla="*/ 1453 h 10000"/>
                    <a:gd name="connsiteX11" fmla="*/ 4398 w 10000"/>
                    <a:gd name="connsiteY11" fmla="*/ 0 h 10000"/>
                    <a:gd name="connsiteX12" fmla="*/ 4398 w 10000"/>
                    <a:gd name="connsiteY12" fmla="*/ 0 h 10000"/>
                    <a:gd name="connsiteX13" fmla="*/ 4398 w 10000"/>
                    <a:gd name="connsiteY13" fmla="*/ 0 h 10000"/>
                    <a:gd name="connsiteX14" fmla="*/ 3351 w 10000"/>
                    <a:gd name="connsiteY14" fmla="*/ 0 h 10000"/>
                    <a:gd name="connsiteX15" fmla="*/ 3351 w 10000"/>
                    <a:gd name="connsiteY15" fmla="*/ 600 h 10000"/>
                    <a:gd name="connsiteX16" fmla="*/ 3665 w 10000"/>
                    <a:gd name="connsiteY16" fmla="*/ 600 h 10000"/>
                    <a:gd name="connsiteX17" fmla="*/ 0 w 10000"/>
                    <a:gd name="connsiteY17" fmla="*/ 9621 h 10000"/>
                    <a:gd name="connsiteX0" fmla="*/ 0 w 10000"/>
                    <a:gd name="connsiteY0" fmla="*/ 9621 h 10084"/>
                    <a:gd name="connsiteX1" fmla="*/ 1854 w 10000"/>
                    <a:gd name="connsiteY1" fmla="*/ 9621 h 10084"/>
                    <a:gd name="connsiteX2" fmla="*/ 9596 w 10000"/>
                    <a:gd name="connsiteY2" fmla="*/ 7749 h 10084"/>
                    <a:gd name="connsiteX3" fmla="*/ 10000 w 10000"/>
                    <a:gd name="connsiteY3" fmla="*/ 9009 h 10084"/>
                    <a:gd name="connsiteX4" fmla="*/ 9194 w 10000"/>
                    <a:gd name="connsiteY4" fmla="*/ 9625 h 10084"/>
                    <a:gd name="connsiteX5" fmla="*/ 9100 w 10000"/>
                    <a:gd name="connsiteY5" fmla="*/ 7882 h 10084"/>
                    <a:gd name="connsiteX6" fmla="*/ 7664 w 10000"/>
                    <a:gd name="connsiteY6" fmla="*/ 9311 h 10084"/>
                    <a:gd name="connsiteX7" fmla="*/ 1751 w 10000"/>
                    <a:gd name="connsiteY7" fmla="*/ 8808 h 10084"/>
                    <a:gd name="connsiteX8" fmla="*/ 4144 w 10000"/>
                    <a:gd name="connsiteY8" fmla="*/ 1656 h 10084"/>
                    <a:gd name="connsiteX9" fmla="*/ 5179 w 10000"/>
                    <a:gd name="connsiteY9" fmla="*/ 1453 h 10084"/>
                    <a:gd name="connsiteX10" fmla="*/ 4398 w 10000"/>
                    <a:gd name="connsiteY10" fmla="*/ 0 h 10084"/>
                    <a:gd name="connsiteX11" fmla="*/ 4398 w 10000"/>
                    <a:gd name="connsiteY11" fmla="*/ 0 h 10084"/>
                    <a:gd name="connsiteX12" fmla="*/ 4398 w 10000"/>
                    <a:gd name="connsiteY12" fmla="*/ 0 h 10084"/>
                    <a:gd name="connsiteX13" fmla="*/ 3351 w 10000"/>
                    <a:gd name="connsiteY13" fmla="*/ 0 h 10084"/>
                    <a:gd name="connsiteX14" fmla="*/ 3351 w 10000"/>
                    <a:gd name="connsiteY14" fmla="*/ 600 h 10084"/>
                    <a:gd name="connsiteX15" fmla="*/ 3665 w 10000"/>
                    <a:gd name="connsiteY15" fmla="*/ 600 h 10084"/>
                    <a:gd name="connsiteX16" fmla="*/ 0 w 10000"/>
                    <a:gd name="connsiteY16" fmla="*/ 9621 h 10084"/>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1751 w 10000"/>
                    <a:gd name="connsiteY6" fmla="*/ 8808 h 10000"/>
                    <a:gd name="connsiteX7" fmla="*/ 4144 w 10000"/>
                    <a:gd name="connsiteY7" fmla="*/ 1656 h 10000"/>
                    <a:gd name="connsiteX8" fmla="*/ 5179 w 10000"/>
                    <a:gd name="connsiteY8" fmla="*/ 1453 h 10000"/>
                    <a:gd name="connsiteX9" fmla="*/ 4398 w 10000"/>
                    <a:gd name="connsiteY9" fmla="*/ 0 h 10000"/>
                    <a:gd name="connsiteX10" fmla="*/ 4398 w 10000"/>
                    <a:gd name="connsiteY10" fmla="*/ 0 h 10000"/>
                    <a:gd name="connsiteX11" fmla="*/ 4398 w 10000"/>
                    <a:gd name="connsiteY11" fmla="*/ 0 h 10000"/>
                    <a:gd name="connsiteX12" fmla="*/ 3351 w 10000"/>
                    <a:gd name="connsiteY12" fmla="*/ 0 h 10000"/>
                    <a:gd name="connsiteX13" fmla="*/ 3351 w 10000"/>
                    <a:gd name="connsiteY13" fmla="*/ 600 h 10000"/>
                    <a:gd name="connsiteX14" fmla="*/ 3665 w 10000"/>
                    <a:gd name="connsiteY14" fmla="*/ 600 h 10000"/>
                    <a:gd name="connsiteX15" fmla="*/ 0 w 10000"/>
                    <a:gd name="connsiteY15"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00 w 10000"/>
                    <a:gd name="connsiteY4" fmla="*/ 7882 h 10000"/>
                    <a:gd name="connsiteX5" fmla="*/ 1751 w 10000"/>
                    <a:gd name="connsiteY5" fmla="*/ 8808 h 10000"/>
                    <a:gd name="connsiteX6" fmla="*/ 4144 w 10000"/>
                    <a:gd name="connsiteY6" fmla="*/ 1656 h 10000"/>
                    <a:gd name="connsiteX7" fmla="*/ 5179 w 10000"/>
                    <a:gd name="connsiteY7" fmla="*/ 1453 h 10000"/>
                    <a:gd name="connsiteX8" fmla="*/ 4398 w 10000"/>
                    <a:gd name="connsiteY8" fmla="*/ 0 h 10000"/>
                    <a:gd name="connsiteX9" fmla="*/ 4398 w 10000"/>
                    <a:gd name="connsiteY9" fmla="*/ 0 h 10000"/>
                    <a:gd name="connsiteX10" fmla="*/ 4398 w 10000"/>
                    <a:gd name="connsiteY10" fmla="*/ 0 h 10000"/>
                    <a:gd name="connsiteX11" fmla="*/ 3351 w 10000"/>
                    <a:gd name="connsiteY11" fmla="*/ 0 h 10000"/>
                    <a:gd name="connsiteX12" fmla="*/ 3351 w 10000"/>
                    <a:gd name="connsiteY12" fmla="*/ 600 h 10000"/>
                    <a:gd name="connsiteX13" fmla="*/ 3665 w 10000"/>
                    <a:gd name="connsiteY13" fmla="*/ 600 h 10000"/>
                    <a:gd name="connsiteX14" fmla="*/ 0 w 10000"/>
                    <a:gd name="connsiteY14" fmla="*/ 9621 h 10000"/>
                    <a:gd name="connsiteX0" fmla="*/ 0 w 10804"/>
                    <a:gd name="connsiteY0" fmla="*/ 9621 h 10000"/>
                    <a:gd name="connsiteX1" fmla="*/ 1854 w 10804"/>
                    <a:gd name="connsiteY1" fmla="*/ 9621 h 10000"/>
                    <a:gd name="connsiteX2" fmla="*/ 9596 w 10804"/>
                    <a:gd name="connsiteY2" fmla="*/ 7749 h 10000"/>
                    <a:gd name="connsiteX3" fmla="*/ 9100 w 10804"/>
                    <a:gd name="connsiteY3" fmla="*/ 7882 h 10000"/>
                    <a:gd name="connsiteX4" fmla="*/ 1751 w 10804"/>
                    <a:gd name="connsiteY4" fmla="*/ 8808 h 10000"/>
                    <a:gd name="connsiteX5" fmla="*/ 4144 w 10804"/>
                    <a:gd name="connsiteY5" fmla="*/ 1656 h 10000"/>
                    <a:gd name="connsiteX6" fmla="*/ 5179 w 10804"/>
                    <a:gd name="connsiteY6" fmla="*/ 1453 h 10000"/>
                    <a:gd name="connsiteX7" fmla="*/ 4398 w 10804"/>
                    <a:gd name="connsiteY7" fmla="*/ 0 h 10000"/>
                    <a:gd name="connsiteX8" fmla="*/ 4398 w 10804"/>
                    <a:gd name="connsiteY8" fmla="*/ 0 h 10000"/>
                    <a:gd name="connsiteX9" fmla="*/ 4398 w 10804"/>
                    <a:gd name="connsiteY9" fmla="*/ 0 h 10000"/>
                    <a:gd name="connsiteX10" fmla="*/ 3351 w 10804"/>
                    <a:gd name="connsiteY10" fmla="*/ 0 h 10000"/>
                    <a:gd name="connsiteX11" fmla="*/ 3351 w 10804"/>
                    <a:gd name="connsiteY11" fmla="*/ 600 h 10000"/>
                    <a:gd name="connsiteX12" fmla="*/ 3665 w 10804"/>
                    <a:gd name="connsiteY12" fmla="*/ 600 h 10000"/>
                    <a:gd name="connsiteX13" fmla="*/ 0 w 10804"/>
                    <a:gd name="connsiteY13" fmla="*/ 9621 h 10000"/>
                    <a:gd name="connsiteX0" fmla="*/ 0 w 9100"/>
                    <a:gd name="connsiteY0" fmla="*/ 9621 h 10000"/>
                    <a:gd name="connsiteX1" fmla="*/ 1854 w 9100"/>
                    <a:gd name="connsiteY1" fmla="*/ 9621 h 10000"/>
                    <a:gd name="connsiteX2" fmla="*/ 9100 w 9100"/>
                    <a:gd name="connsiteY2" fmla="*/ 7882 h 10000"/>
                    <a:gd name="connsiteX3" fmla="*/ 1751 w 9100"/>
                    <a:gd name="connsiteY3" fmla="*/ 8808 h 10000"/>
                    <a:gd name="connsiteX4" fmla="*/ 4144 w 9100"/>
                    <a:gd name="connsiteY4" fmla="*/ 1656 h 10000"/>
                    <a:gd name="connsiteX5" fmla="*/ 5179 w 9100"/>
                    <a:gd name="connsiteY5" fmla="*/ 1453 h 10000"/>
                    <a:gd name="connsiteX6" fmla="*/ 4398 w 9100"/>
                    <a:gd name="connsiteY6" fmla="*/ 0 h 10000"/>
                    <a:gd name="connsiteX7" fmla="*/ 4398 w 9100"/>
                    <a:gd name="connsiteY7" fmla="*/ 0 h 10000"/>
                    <a:gd name="connsiteX8" fmla="*/ 4398 w 9100"/>
                    <a:gd name="connsiteY8" fmla="*/ 0 h 10000"/>
                    <a:gd name="connsiteX9" fmla="*/ 3351 w 9100"/>
                    <a:gd name="connsiteY9" fmla="*/ 0 h 10000"/>
                    <a:gd name="connsiteX10" fmla="*/ 3351 w 9100"/>
                    <a:gd name="connsiteY10" fmla="*/ 600 h 10000"/>
                    <a:gd name="connsiteX11" fmla="*/ 3665 w 9100"/>
                    <a:gd name="connsiteY11" fmla="*/ 600 h 10000"/>
                    <a:gd name="connsiteX12" fmla="*/ 0 w 9100"/>
                    <a:gd name="connsiteY12" fmla="*/ 9621 h 10000"/>
                    <a:gd name="connsiteX0" fmla="*/ 0 w 5691"/>
                    <a:gd name="connsiteY0" fmla="*/ 9621 h 10000"/>
                    <a:gd name="connsiteX1" fmla="*/ 2037 w 5691"/>
                    <a:gd name="connsiteY1" fmla="*/ 9621 h 10000"/>
                    <a:gd name="connsiteX2" fmla="*/ 1924 w 5691"/>
                    <a:gd name="connsiteY2" fmla="*/ 8808 h 10000"/>
                    <a:gd name="connsiteX3" fmla="*/ 4554 w 5691"/>
                    <a:gd name="connsiteY3" fmla="*/ 1656 h 10000"/>
                    <a:gd name="connsiteX4" fmla="*/ 5691 w 5691"/>
                    <a:gd name="connsiteY4" fmla="*/ 1453 h 10000"/>
                    <a:gd name="connsiteX5" fmla="*/ 4833 w 5691"/>
                    <a:gd name="connsiteY5" fmla="*/ 0 h 10000"/>
                    <a:gd name="connsiteX6" fmla="*/ 4833 w 5691"/>
                    <a:gd name="connsiteY6" fmla="*/ 0 h 10000"/>
                    <a:gd name="connsiteX7" fmla="*/ 4833 w 5691"/>
                    <a:gd name="connsiteY7" fmla="*/ 0 h 10000"/>
                    <a:gd name="connsiteX8" fmla="*/ 3682 w 5691"/>
                    <a:gd name="connsiteY8" fmla="*/ 0 h 10000"/>
                    <a:gd name="connsiteX9" fmla="*/ 3682 w 5691"/>
                    <a:gd name="connsiteY9" fmla="*/ 600 h 10000"/>
                    <a:gd name="connsiteX10" fmla="*/ 4027 w 5691"/>
                    <a:gd name="connsiteY10" fmla="*/ 600 h 10000"/>
                    <a:gd name="connsiteX11" fmla="*/ 0 w 5691"/>
                    <a:gd name="connsiteY11" fmla="*/ 9621 h 10000"/>
                    <a:gd name="connsiteX0" fmla="*/ 0 w 10000"/>
                    <a:gd name="connsiteY0" fmla="*/ 9621 h 10000"/>
                    <a:gd name="connsiteX1" fmla="*/ 3579 w 10000"/>
                    <a:gd name="connsiteY1" fmla="*/ 9621 h 10000"/>
                    <a:gd name="connsiteX2" fmla="*/ 4773 w 10000"/>
                    <a:gd name="connsiteY2" fmla="*/ 8822 h 10000"/>
                    <a:gd name="connsiteX3" fmla="*/ 8002 w 10000"/>
                    <a:gd name="connsiteY3" fmla="*/ 1656 h 10000"/>
                    <a:gd name="connsiteX4" fmla="*/ 10000 w 10000"/>
                    <a:gd name="connsiteY4" fmla="*/ 1453 h 10000"/>
                    <a:gd name="connsiteX5" fmla="*/ 8492 w 10000"/>
                    <a:gd name="connsiteY5" fmla="*/ 0 h 10000"/>
                    <a:gd name="connsiteX6" fmla="*/ 8492 w 10000"/>
                    <a:gd name="connsiteY6" fmla="*/ 0 h 10000"/>
                    <a:gd name="connsiteX7" fmla="*/ 8492 w 10000"/>
                    <a:gd name="connsiteY7" fmla="*/ 0 h 10000"/>
                    <a:gd name="connsiteX8" fmla="*/ 6470 w 10000"/>
                    <a:gd name="connsiteY8" fmla="*/ 0 h 10000"/>
                    <a:gd name="connsiteX9" fmla="*/ 6470 w 10000"/>
                    <a:gd name="connsiteY9" fmla="*/ 600 h 10000"/>
                    <a:gd name="connsiteX10" fmla="*/ 7076 w 10000"/>
                    <a:gd name="connsiteY10" fmla="*/ 600 h 10000"/>
                    <a:gd name="connsiteX11" fmla="*/ 0 w 10000"/>
                    <a:gd name="connsiteY11" fmla="*/ 9621 h 10000"/>
                    <a:gd name="connsiteX0" fmla="*/ 384 w 10384"/>
                    <a:gd name="connsiteY0" fmla="*/ 9621 h 10991"/>
                    <a:gd name="connsiteX1" fmla="*/ 5157 w 10384"/>
                    <a:gd name="connsiteY1" fmla="*/ 8822 h 10991"/>
                    <a:gd name="connsiteX2" fmla="*/ 8386 w 10384"/>
                    <a:gd name="connsiteY2" fmla="*/ 1656 h 10991"/>
                    <a:gd name="connsiteX3" fmla="*/ 10384 w 10384"/>
                    <a:gd name="connsiteY3" fmla="*/ 1453 h 10991"/>
                    <a:gd name="connsiteX4" fmla="*/ 8876 w 10384"/>
                    <a:gd name="connsiteY4" fmla="*/ 0 h 10991"/>
                    <a:gd name="connsiteX5" fmla="*/ 8876 w 10384"/>
                    <a:gd name="connsiteY5" fmla="*/ 0 h 10991"/>
                    <a:gd name="connsiteX6" fmla="*/ 8876 w 10384"/>
                    <a:gd name="connsiteY6" fmla="*/ 0 h 10991"/>
                    <a:gd name="connsiteX7" fmla="*/ 6854 w 10384"/>
                    <a:gd name="connsiteY7" fmla="*/ 0 h 10991"/>
                    <a:gd name="connsiteX8" fmla="*/ 6854 w 10384"/>
                    <a:gd name="connsiteY8" fmla="*/ 600 h 10991"/>
                    <a:gd name="connsiteX9" fmla="*/ 7460 w 10384"/>
                    <a:gd name="connsiteY9" fmla="*/ 600 h 10991"/>
                    <a:gd name="connsiteX10" fmla="*/ 384 w 10384"/>
                    <a:gd name="connsiteY10" fmla="*/ 9621 h 10991"/>
                    <a:gd name="connsiteX0" fmla="*/ 384 w 10384"/>
                    <a:gd name="connsiteY0" fmla="*/ 9621 h 11747"/>
                    <a:gd name="connsiteX1" fmla="*/ 3964 w 10384"/>
                    <a:gd name="connsiteY1" fmla="*/ 10420 h 11747"/>
                    <a:gd name="connsiteX2" fmla="*/ 8386 w 10384"/>
                    <a:gd name="connsiteY2" fmla="*/ 1656 h 11747"/>
                    <a:gd name="connsiteX3" fmla="*/ 10384 w 10384"/>
                    <a:gd name="connsiteY3" fmla="*/ 1453 h 11747"/>
                    <a:gd name="connsiteX4" fmla="*/ 8876 w 10384"/>
                    <a:gd name="connsiteY4" fmla="*/ 0 h 11747"/>
                    <a:gd name="connsiteX5" fmla="*/ 8876 w 10384"/>
                    <a:gd name="connsiteY5" fmla="*/ 0 h 11747"/>
                    <a:gd name="connsiteX6" fmla="*/ 8876 w 10384"/>
                    <a:gd name="connsiteY6" fmla="*/ 0 h 11747"/>
                    <a:gd name="connsiteX7" fmla="*/ 6854 w 10384"/>
                    <a:gd name="connsiteY7" fmla="*/ 0 h 11747"/>
                    <a:gd name="connsiteX8" fmla="*/ 6854 w 10384"/>
                    <a:gd name="connsiteY8" fmla="*/ 600 h 11747"/>
                    <a:gd name="connsiteX9" fmla="*/ 7460 w 10384"/>
                    <a:gd name="connsiteY9" fmla="*/ 600 h 11747"/>
                    <a:gd name="connsiteX10" fmla="*/ 384 w 10384"/>
                    <a:gd name="connsiteY10" fmla="*/ 9621 h 11747"/>
                    <a:gd name="connsiteX0" fmla="*/ 384 w 10384"/>
                    <a:gd name="connsiteY0" fmla="*/ 9621 h 10991"/>
                    <a:gd name="connsiteX1" fmla="*/ 3964 w 10384"/>
                    <a:gd name="connsiteY1" fmla="*/ 10420 h 10991"/>
                    <a:gd name="connsiteX2" fmla="*/ 8386 w 10384"/>
                    <a:gd name="connsiteY2" fmla="*/ 1656 h 10991"/>
                    <a:gd name="connsiteX3" fmla="*/ 10384 w 10384"/>
                    <a:gd name="connsiteY3" fmla="*/ 1453 h 10991"/>
                    <a:gd name="connsiteX4" fmla="*/ 8876 w 10384"/>
                    <a:gd name="connsiteY4" fmla="*/ 0 h 10991"/>
                    <a:gd name="connsiteX5" fmla="*/ 8876 w 10384"/>
                    <a:gd name="connsiteY5" fmla="*/ 0 h 10991"/>
                    <a:gd name="connsiteX6" fmla="*/ 8876 w 10384"/>
                    <a:gd name="connsiteY6" fmla="*/ 0 h 10991"/>
                    <a:gd name="connsiteX7" fmla="*/ 6854 w 10384"/>
                    <a:gd name="connsiteY7" fmla="*/ 0 h 10991"/>
                    <a:gd name="connsiteX8" fmla="*/ 6854 w 10384"/>
                    <a:gd name="connsiteY8" fmla="*/ 600 h 10991"/>
                    <a:gd name="connsiteX9" fmla="*/ 7460 w 10384"/>
                    <a:gd name="connsiteY9" fmla="*/ 600 h 10991"/>
                    <a:gd name="connsiteX10" fmla="*/ 384 w 10384"/>
                    <a:gd name="connsiteY10" fmla="*/ 9621 h 1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84" h="10991">
                      <a:moveTo>
                        <a:pt x="384" y="9621"/>
                      </a:moveTo>
                      <a:cubicBezTo>
                        <a:pt x="0" y="10991"/>
                        <a:pt x="1323" y="9845"/>
                        <a:pt x="3964" y="10420"/>
                      </a:cubicBezTo>
                      <a:lnTo>
                        <a:pt x="8386" y="1656"/>
                      </a:lnTo>
                      <a:lnTo>
                        <a:pt x="10384" y="1453"/>
                      </a:lnTo>
                      <a:lnTo>
                        <a:pt x="8876" y="0"/>
                      </a:lnTo>
                      <a:lnTo>
                        <a:pt x="8876" y="0"/>
                      </a:lnTo>
                      <a:lnTo>
                        <a:pt x="8876" y="0"/>
                      </a:lnTo>
                      <a:lnTo>
                        <a:pt x="6854" y="0"/>
                      </a:lnTo>
                      <a:lnTo>
                        <a:pt x="6854" y="600"/>
                      </a:lnTo>
                      <a:lnTo>
                        <a:pt x="7460" y="600"/>
                      </a:lnTo>
                      <a:lnTo>
                        <a:pt x="384" y="9621"/>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solidFill>
                      <a:schemeClr val="tx1">
                        <a:lumMod val="65000"/>
                        <a:lumOff val="35000"/>
                      </a:schemeClr>
                    </a:solidFill>
                    <a:latin typeface="+mj-ea"/>
                    <a:ea typeface="+mj-ea"/>
                    <a:cs typeface="Arial" pitchFamily="34" charset="0"/>
                  </a:endParaRPr>
                </a:p>
              </p:txBody>
            </p:sp>
          </p:grpSp>
        </p:grpSp>
        <p:cxnSp>
          <p:nvCxnSpPr>
            <p:cNvPr id="12" name="직선 화살표 연결선 11"/>
            <p:cNvCxnSpPr/>
            <p:nvPr/>
          </p:nvCxnSpPr>
          <p:spPr>
            <a:xfrm rot="16200000" flipH="1">
              <a:off x="3303777" y="2892948"/>
              <a:ext cx="1368852" cy="1152334"/>
            </a:xfrm>
            <a:prstGeom prst="straightConnector1">
              <a:avLst/>
            </a:prstGeom>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직선 화살표 연결선 12"/>
            <p:cNvCxnSpPr/>
            <p:nvPr/>
          </p:nvCxnSpPr>
          <p:spPr>
            <a:xfrm rot="16200000" flipH="1">
              <a:off x="3484773" y="2784964"/>
              <a:ext cx="1295804" cy="1152334"/>
            </a:xfrm>
            <a:prstGeom prst="straightConnector1">
              <a:avLst/>
            </a:prstGeom>
            <a:ln w="1905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4" name="그룹 11"/>
            <p:cNvGrpSpPr>
              <a:grpSpLocks/>
            </p:cNvGrpSpPr>
            <p:nvPr/>
          </p:nvGrpSpPr>
          <p:grpSpPr bwMode="auto">
            <a:xfrm>
              <a:off x="1756278" y="2691141"/>
              <a:ext cx="720080" cy="813856"/>
              <a:chOff x="1403648" y="2039080"/>
              <a:chExt cx="720080" cy="813856"/>
            </a:xfrm>
          </p:grpSpPr>
          <p:sp>
            <p:nvSpPr>
              <p:cNvPr id="23" name="원호 22"/>
              <p:cNvSpPr/>
              <p:nvPr/>
            </p:nvSpPr>
            <p:spPr>
              <a:xfrm>
                <a:off x="1403648" y="2276872"/>
                <a:ext cx="576064" cy="576064"/>
              </a:xfrm>
              <a:prstGeom prst="arc">
                <a:avLst>
                  <a:gd name="adj1" fmla="val 15990491"/>
                  <a:gd name="adj2" fmla="val 0"/>
                </a:avLst>
              </a:prstGeom>
              <a:ln w="25400"/>
              <a:scene3d>
                <a:camera prst="orthographicFront">
                  <a:rot lat="1080000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defPPr>
                  <a:defRPr lang="ko-KR"/>
                </a:defPPr>
                <a:lvl1pPr algn="l" rtl="0" fontAlgn="base" latinLnBrk="1">
                  <a:spcBef>
                    <a:spcPct val="0"/>
                  </a:spcBef>
                  <a:spcAft>
                    <a:spcPct val="0"/>
                  </a:spcAft>
                  <a:defRPr kumimoji="1" kern="1200">
                    <a:solidFill>
                      <a:schemeClr val="tx1"/>
                    </a:solidFill>
                    <a:latin typeface="+mn-lt"/>
                    <a:ea typeface="+mn-ea"/>
                    <a:cs typeface="+mn-cs"/>
                  </a:defRPr>
                </a:lvl1pPr>
                <a:lvl2pPr marL="457200" algn="l" rtl="0" fontAlgn="base" latinLnBrk="1">
                  <a:spcBef>
                    <a:spcPct val="0"/>
                  </a:spcBef>
                  <a:spcAft>
                    <a:spcPct val="0"/>
                  </a:spcAft>
                  <a:defRPr kumimoji="1" kern="1200">
                    <a:solidFill>
                      <a:schemeClr val="tx1"/>
                    </a:solidFill>
                    <a:latin typeface="+mn-lt"/>
                    <a:ea typeface="+mn-ea"/>
                    <a:cs typeface="+mn-cs"/>
                  </a:defRPr>
                </a:lvl2pPr>
                <a:lvl3pPr marL="914400" algn="l" rtl="0" fontAlgn="base" latinLnBrk="1">
                  <a:spcBef>
                    <a:spcPct val="0"/>
                  </a:spcBef>
                  <a:spcAft>
                    <a:spcPct val="0"/>
                  </a:spcAft>
                  <a:defRPr kumimoji="1" kern="1200">
                    <a:solidFill>
                      <a:schemeClr val="tx1"/>
                    </a:solidFill>
                    <a:latin typeface="+mn-lt"/>
                    <a:ea typeface="+mn-ea"/>
                    <a:cs typeface="+mn-cs"/>
                  </a:defRPr>
                </a:lvl3pPr>
                <a:lvl4pPr marL="1371600" algn="l" rtl="0" fontAlgn="base" latinLnBrk="1">
                  <a:spcBef>
                    <a:spcPct val="0"/>
                  </a:spcBef>
                  <a:spcAft>
                    <a:spcPct val="0"/>
                  </a:spcAft>
                  <a:defRPr kumimoji="1" kern="1200">
                    <a:solidFill>
                      <a:schemeClr val="tx1"/>
                    </a:solidFill>
                    <a:latin typeface="+mn-lt"/>
                    <a:ea typeface="+mn-ea"/>
                    <a:cs typeface="+mn-cs"/>
                  </a:defRPr>
                </a:lvl4pPr>
                <a:lvl5pPr marL="1828800" algn="l" rtl="0" fontAlgn="base" latinLnBrk="1">
                  <a:spcBef>
                    <a:spcPct val="0"/>
                  </a:spcBef>
                  <a:spcAft>
                    <a:spcPct val="0"/>
                  </a:spcAft>
                  <a:defRPr kumimoji="1" kern="1200">
                    <a:solidFill>
                      <a:schemeClr val="tx1"/>
                    </a:solidFill>
                    <a:latin typeface="+mn-lt"/>
                    <a:ea typeface="+mn-ea"/>
                    <a:cs typeface="+mn-cs"/>
                  </a:defRPr>
                </a:lvl5pPr>
                <a:lvl6pPr marL="2286000" algn="l" defTabSz="914400" rtl="0" eaLnBrk="1" latinLnBrk="1" hangingPunct="1">
                  <a:defRPr kumimoji="1" kern="1200">
                    <a:solidFill>
                      <a:schemeClr val="tx1"/>
                    </a:solidFill>
                    <a:latin typeface="+mn-lt"/>
                    <a:ea typeface="+mn-ea"/>
                    <a:cs typeface="+mn-cs"/>
                  </a:defRPr>
                </a:lvl6pPr>
                <a:lvl7pPr marL="2743200" algn="l" defTabSz="914400" rtl="0" eaLnBrk="1" latinLnBrk="1" hangingPunct="1">
                  <a:defRPr kumimoji="1" kern="1200">
                    <a:solidFill>
                      <a:schemeClr val="tx1"/>
                    </a:solidFill>
                    <a:latin typeface="+mn-lt"/>
                    <a:ea typeface="+mn-ea"/>
                    <a:cs typeface="+mn-cs"/>
                  </a:defRPr>
                </a:lvl7pPr>
                <a:lvl8pPr marL="3200400" algn="l" defTabSz="914400" rtl="0" eaLnBrk="1" latinLnBrk="1" hangingPunct="1">
                  <a:defRPr kumimoji="1" kern="1200">
                    <a:solidFill>
                      <a:schemeClr val="tx1"/>
                    </a:solidFill>
                    <a:latin typeface="+mn-lt"/>
                    <a:ea typeface="+mn-ea"/>
                    <a:cs typeface="+mn-cs"/>
                  </a:defRPr>
                </a:lvl8pPr>
                <a:lvl9pPr marL="3657600" algn="l" defTabSz="914400" rtl="0" eaLnBrk="1" latinLnBrk="1" hangingPunct="1">
                  <a:defRPr kumimoji="1" kern="1200">
                    <a:solidFill>
                      <a:schemeClr val="tx1"/>
                    </a:solidFill>
                    <a:latin typeface="+mn-lt"/>
                    <a:ea typeface="+mn-ea"/>
                    <a:cs typeface="+mn-cs"/>
                  </a:defRPr>
                </a:lvl9pPr>
              </a:lstStyle>
              <a:p>
                <a:pPr algn="ctr">
                  <a:defRPr/>
                </a:pPr>
                <a:endParaRPr lang="ko-KR" altLang="en-US" dirty="0">
                  <a:solidFill>
                    <a:schemeClr val="tx1">
                      <a:lumMod val="65000"/>
                      <a:lumOff val="35000"/>
                    </a:schemeClr>
                  </a:solidFill>
                  <a:latin typeface="+mj-ea"/>
                  <a:ea typeface="+mj-ea"/>
                  <a:cs typeface="Arial" pitchFamily="34" charset="0"/>
                </a:endParaRPr>
              </a:p>
            </p:txBody>
          </p:sp>
          <p:sp>
            <p:nvSpPr>
              <p:cNvPr id="24" name="원호 23"/>
              <p:cNvSpPr/>
              <p:nvPr/>
            </p:nvSpPr>
            <p:spPr>
              <a:xfrm>
                <a:off x="1619672" y="2132856"/>
                <a:ext cx="432048" cy="432048"/>
              </a:xfrm>
              <a:prstGeom prst="arc">
                <a:avLst>
                  <a:gd name="adj1" fmla="val 15990491"/>
                  <a:gd name="adj2" fmla="val 0"/>
                </a:avLst>
              </a:prstGeom>
              <a:ln w="25400"/>
              <a:scene3d>
                <a:camera prst="orthographicFront">
                  <a:rot lat="1080000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defPPr>
                  <a:defRPr lang="ko-KR"/>
                </a:defPPr>
                <a:lvl1pPr algn="l" rtl="0" fontAlgn="base" latinLnBrk="1">
                  <a:spcBef>
                    <a:spcPct val="0"/>
                  </a:spcBef>
                  <a:spcAft>
                    <a:spcPct val="0"/>
                  </a:spcAft>
                  <a:defRPr kumimoji="1" kern="1200">
                    <a:solidFill>
                      <a:schemeClr val="tx1"/>
                    </a:solidFill>
                    <a:latin typeface="+mn-lt"/>
                    <a:ea typeface="+mn-ea"/>
                    <a:cs typeface="+mn-cs"/>
                  </a:defRPr>
                </a:lvl1pPr>
                <a:lvl2pPr marL="457200" algn="l" rtl="0" fontAlgn="base" latinLnBrk="1">
                  <a:spcBef>
                    <a:spcPct val="0"/>
                  </a:spcBef>
                  <a:spcAft>
                    <a:spcPct val="0"/>
                  </a:spcAft>
                  <a:defRPr kumimoji="1" kern="1200">
                    <a:solidFill>
                      <a:schemeClr val="tx1"/>
                    </a:solidFill>
                    <a:latin typeface="+mn-lt"/>
                    <a:ea typeface="+mn-ea"/>
                    <a:cs typeface="+mn-cs"/>
                  </a:defRPr>
                </a:lvl2pPr>
                <a:lvl3pPr marL="914400" algn="l" rtl="0" fontAlgn="base" latinLnBrk="1">
                  <a:spcBef>
                    <a:spcPct val="0"/>
                  </a:spcBef>
                  <a:spcAft>
                    <a:spcPct val="0"/>
                  </a:spcAft>
                  <a:defRPr kumimoji="1" kern="1200">
                    <a:solidFill>
                      <a:schemeClr val="tx1"/>
                    </a:solidFill>
                    <a:latin typeface="+mn-lt"/>
                    <a:ea typeface="+mn-ea"/>
                    <a:cs typeface="+mn-cs"/>
                  </a:defRPr>
                </a:lvl3pPr>
                <a:lvl4pPr marL="1371600" algn="l" rtl="0" fontAlgn="base" latinLnBrk="1">
                  <a:spcBef>
                    <a:spcPct val="0"/>
                  </a:spcBef>
                  <a:spcAft>
                    <a:spcPct val="0"/>
                  </a:spcAft>
                  <a:defRPr kumimoji="1" kern="1200">
                    <a:solidFill>
                      <a:schemeClr val="tx1"/>
                    </a:solidFill>
                    <a:latin typeface="+mn-lt"/>
                    <a:ea typeface="+mn-ea"/>
                    <a:cs typeface="+mn-cs"/>
                  </a:defRPr>
                </a:lvl4pPr>
                <a:lvl5pPr marL="1828800" algn="l" rtl="0" fontAlgn="base" latinLnBrk="1">
                  <a:spcBef>
                    <a:spcPct val="0"/>
                  </a:spcBef>
                  <a:spcAft>
                    <a:spcPct val="0"/>
                  </a:spcAft>
                  <a:defRPr kumimoji="1" kern="1200">
                    <a:solidFill>
                      <a:schemeClr val="tx1"/>
                    </a:solidFill>
                    <a:latin typeface="+mn-lt"/>
                    <a:ea typeface="+mn-ea"/>
                    <a:cs typeface="+mn-cs"/>
                  </a:defRPr>
                </a:lvl5pPr>
                <a:lvl6pPr marL="2286000" algn="l" defTabSz="914400" rtl="0" eaLnBrk="1" latinLnBrk="1" hangingPunct="1">
                  <a:defRPr kumimoji="1" kern="1200">
                    <a:solidFill>
                      <a:schemeClr val="tx1"/>
                    </a:solidFill>
                    <a:latin typeface="+mn-lt"/>
                    <a:ea typeface="+mn-ea"/>
                    <a:cs typeface="+mn-cs"/>
                  </a:defRPr>
                </a:lvl6pPr>
                <a:lvl7pPr marL="2743200" algn="l" defTabSz="914400" rtl="0" eaLnBrk="1" latinLnBrk="1" hangingPunct="1">
                  <a:defRPr kumimoji="1" kern="1200">
                    <a:solidFill>
                      <a:schemeClr val="tx1"/>
                    </a:solidFill>
                    <a:latin typeface="+mn-lt"/>
                    <a:ea typeface="+mn-ea"/>
                    <a:cs typeface="+mn-cs"/>
                  </a:defRPr>
                </a:lvl7pPr>
                <a:lvl8pPr marL="3200400" algn="l" defTabSz="914400" rtl="0" eaLnBrk="1" latinLnBrk="1" hangingPunct="1">
                  <a:defRPr kumimoji="1" kern="1200">
                    <a:solidFill>
                      <a:schemeClr val="tx1"/>
                    </a:solidFill>
                    <a:latin typeface="+mn-lt"/>
                    <a:ea typeface="+mn-ea"/>
                    <a:cs typeface="+mn-cs"/>
                  </a:defRPr>
                </a:lvl8pPr>
                <a:lvl9pPr marL="3657600" algn="l" defTabSz="914400" rtl="0" eaLnBrk="1" latinLnBrk="1" hangingPunct="1">
                  <a:defRPr kumimoji="1" kern="1200">
                    <a:solidFill>
                      <a:schemeClr val="tx1"/>
                    </a:solidFill>
                    <a:latin typeface="+mn-lt"/>
                    <a:ea typeface="+mn-ea"/>
                    <a:cs typeface="+mn-cs"/>
                  </a:defRPr>
                </a:lvl9pPr>
              </a:lstStyle>
              <a:p>
                <a:pPr algn="ctr">
                  <a:defRPr/>
                </a:pPr>
                <a:endParaRPr lang="ko-KR" altLang="en-US" dirty="0">
                  <a:solidFill>
                    <a:schemeClr val="tx1">
                      <a:lumMod val="65000"/>
                      <a:lumOff val="35000"/>
                    </a:schemeClr>
                  </a:solidFill>
                  <a:latin typeface="+mj-ea"/>
                  <a:ea typeface="+mj-ea"/>
                  <a:cs typeface="Arial" pitchFamily="34" charset="0"/>
                </a:endParaRPr>
              </a:p>
            </p:txBody>
          </p:sp>
          <p:sp>
            <p:nvSpPr>
              <p:cNvPr id="25" name="원호 24"/>
              <p:cNvSpPr/>
              <p:nvPr/>
            </p:nvSpPr>
            <p:spPr>
              <a:xfrm>
                <a:off x="1835696" y="2039080"/>
                <a:ext cx="288032" cy="288032"/>
              </a:xfrm>
              <a:prstGeom prst="arc">
                <a:avLst>
                  <a:gd name="adj1" fmla="val 15990491"/>
                  <a:gd name="adj2" fmla="val 0"/>
                </a:avLst>
              </a:prstGeom>
              <a:ln w="25400"/>
              <a:scene3d>
                <a:camera prst="orthographicFront">
                  <a:rot lat="1080000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defPPr>
                  <a:defRPr lang="ko-KR"/>
                </a:defPPr>
                <a:lvl1pPr algn="l" rtl="0" fontAlgn="base" latinLnBrk="1">
                  <a:spcBef>
                    <a:spcPct val="0"/>
                  </a:spcBef>
                  <a:spcAft>
                    <a:spcPct val="0"/>
                  </a:spcAft>
                  <a:defRPr kumimoji="1" kern="1200">
                    <a:solidFill>
                      <a:schemeClr val="tx1"/>
                    </a:solidFill>
                    <a:latin typeface="+mn-lt"/>
                    <a:ea typeface="+mn-ea"/>
                    <a:cs typeface="+mn-cs"/>
                  </a:defRPr>
                </a:lvl1pPr>
                <a:lvl2pPr marL="457200" algn="l" rtl="0" fontAlgn="base" latinLnBrk="1">
                  <a:spcBef>
                    <a:spcPct val="0"/>
                  </a:spcBef>
                  <a:spcAft>
                    <a:spcPct val="0"/>
                  </a:spcAft>
                  <a:defRPr kumimoji="1" kern="1200">
                    <a:solidFill>
                      <a:schemeClr val="tx1"/>
                    </a:solidFill>
                    <a:latin typeface="+mn-lt"/>
                    <a:ea typeface="+mn-ea"/>
                    <a:cs typeface="+mn-cs"/>
                  </a:defRPr>
                </a:lvl2pPr>
                <a:lvl3pPr marL="914400" algn="l" rtl="0" fontAlgn="base" latinLnBrk="1">
                  <a:spcBef>
                    <a:spcPct val="0"/>
                  </a:spcBef>
                  <a:spcAft>
                    <a:spcPct val="0"/>
                  </a:spcAft>
                  <a:defRPr kumimoji="1" kern="1200">
                    <a:solidFill>
                      <a:schemeClr val="tx1"/>
                    </a:solidFill>
                    <a:latin typeface="+mn-lt"/>
                    <a:ea typeface="+mn-ea"/>
                    <a:cs typeface="+mn-cs"/>
                  </a:defRPr>
                </a:lvl3pPr>
                <a:lvl4pPr marL="1371600" algn="l" rtl="0" fontAlgn="base" latinLnBrk="1">
                  <a:spcBef>
                    <a:spcPct val="0"/>
                  </a:spcBef>
                  <a:spcAft>
                    <a:spcPct val="0"/>
                  </a:spcAft>
                  <a:defRPr kumimoji="1" kern="1200">
                    <a:solidFill>
                      <a:schemeClr val="tx1"/>
                    </a:solidFill>
                    <a:latin typeface="+mn-lt"/>
                    <a:ea typeface="+mn-ea"/>
                    <a:cs typeface="+mn-cs"/>
                  </a:defRPr>
                </a:lvl4pPr>
                <a:lvl5pPr marL="1828800" algn="l" rtl="0" fontAlgn="base" latinLnBrk="1">
                  <a:spcBef>
                    <a:spcPct val="0"/>
                  </a:spcBef>
                  <a:spcAft>
                    <a:spcPct val="0"/>
                  </a:spcAft>
                  <a:defRPr kumimoji="1" kern="1200">
                    <a:solidFill>
                      <a:schemeClr val="tx1"/>
                    </a:solidFill>
                    <a:latin typeface="+mn-lt"/>
                    <a:ea typeface="+mn-ea"/>
                    <a:cs typeface="+mn-cs"/>
                  </a:defRPr>
                </a:lvl5pPr>
                <a:lvl6pPr marL="2286000" algn="l" defTabSz="914400" rtl="0" eaLnBrk="1" latinLnBrk="1" hangingPunct="1">
                  <a:defRPr kumimoji="1" kern="1200">
                    <a:solidFill>
                      <a:schemeClr val="tx1"/>
                    </a:solidFill>
                    <a:latin typeface="+mn-lt"/>
                    <a:ea typeface="+mn-ea"/>
                    <a:cs typeface="+mn-cs"/>
                  </a:defRPr>
                </a:lvl6pPr>
                <a:lvl7pPr marL="2743200" algn="l" defTabSz="914400" rtl="0" eaLnBrk="1" latinLnBrk="1" hangingPunct="1">
                  <a:defRPr kumimoji="1" kern="1200">
                    <a:solidFill>
                      <a:schemeClr val="tx1"/>
                    </a:solidFill>
                    <a:latin typeface="+mn-lt"/>
                    <a:ea typeface="+mn-ea"/>
                    <a:cs typeface="+mn-cs"/>
                  </a:defRPr>
                </a:lvl7pPr>
                <a:lvl8pPr marL="3200400" algn="l" defTabSz="914400" rtl="0" eaLnBrk="1" latinLnBrk="1" hangingPunct="1">
                  <a:defRPr kumimoji="1" kern="1200">
                    <a:solidFill>
                      <a:schemeClr val="tx1"/>
                    </a:solidFill>
                    <a:latin typeface="+mn-lt"/>
                    <a:ea typeface="+mn-ea"/>
                    <a:cs typeface="+mn-cs"/>
                  </a:defRPr>
                </a:lvl8pPr>
                <a:lvl9pPr marL="3657600" algn="l" defTabSz="914400" rtl="0" eaLnBrk="1" latinLnBrk="1" hangingPunct="1">
                  <a:defRPr kumimoji="1" kern="1200">
                    <a:solidFill>
                      <a:schemeClr val="tx1"/>
                    </a:solidFill>
                    <a:latin typeface="+mn-lt"/>
                    <a:ea typeface="+mn-ea"/>
                    <a:cs typeface="+mn-cs"/>
                  </a:defRPr>
                </a:lvl9pPr>
              </a:lstStyle>
              <a:p>
                <a:pPr algn="ctr">
                  <a:defRPr/>
                </a:pPr>
                <a:endParaRPr lang="ko-KR" altLang="en-US" dirty="0">
                  <a:solidFill>
                    <a:schemeClr val="tx1">
                      <a:lumMod val="65000"/>
                      <a:lumOff val="35000"/>
                    </a:schemeClr>
                  </a:solidFill>
                  <a:latin typeface="+mj-ea"/>
                  <a:ea typeface="+mj-ea"/>
                  <a:cs typeface="Arial" pitchFamily="34" charset="0"/>
                </a:endParaRPr>
              </a:p>
            </p:txBody>
          </p:sp>
        </p:grpSp>
        <p:pic>
          <p:nvPicPr>
            <p:cNvPr id="15" name="Picture 3" descr="coms_3_2"/>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24921" t="16281" r="23878" b="13817"/>
            <a:stretch>
              <a:fillRect/>
            </a:stretch>
          </p:blipFill>
          <p:spPr bwMode="auto">
            <a:xfrm>
              <a:off x="2841569" y="1895412"/>
              <a:ext cx="1703444" cy="96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그룹 15"/>
            <p:cNvGrpSpPr>
              <a:grpSpLocks/>
            </p:cNvGrpSpPr>
            <p:nvPr/>
          </p:nvGrpSpPr>
          <p:grpSpPr bwMode="auto">
            <a:xfrm>
              <a:off x="6188482" y="4286256"/>
              <a:ext cx="1679817" cy="988409"/>
              <a:chOff x="6117044" y="4429132"/>
              <a:chExt cx="1679817" cy="988409"/>
            </a:xfrm>
          </p:grpSpPr>
          <p:pic>
            <p:nvPicPr>
              <p:cNvPr id="18" name="Picture 2" descr="C:\Documents and Settings\이소영\Local Settings\Temporary Internet Files\Content.IE5\CCOVM2ZI\MC90043484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7044" y="4429132"/>
                <a:ext cx="787392" cy="78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Documents and Settings\이소영\Local Settings\Temporary Internet Files\Content.IE5\CCOVM2ZI\MC90043484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4938" y="4487273"/>
                <a:ext cx="787392" cy="78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Documents and Settings\이소영\Local Settings\Temporary Internet Files\Content.IE5\CCOVM2ZI\MC90043484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0826" y="4535739"/>
                <a:ext cx="787392" cy="78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Documents and Settings\이소영\Local Settings\Temporary Internet Files\Content.IE5\CCOVM2ZI\MC90043484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9986" y="4570434"/>
                <a:ext cx="787392" cy="78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Documents and Settings\이소영\Local Settings\Temporary Internet Files\Content.IE5\CCOVM2ZI\MC90043484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9469" y="4630149"/>
                <a:ext cx="787392" cy="78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직선 연결선 16"/>
            <p:cNvCxnSpPr/>
            <p:nvPr/>
          </p:nvCxnSpPr>
          <p:spPr>
            <a:xfrm>
              <a:off x="5143976" y="4714103"/>
              <a:ext cx="999263" cy="1587"/>
            </a:xfrm>
            <a:prstGeom prst="line">
              <a:avLst/>
            </a:prstGeom>
            <a:ln w="508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51" name="Text Box 7"/>
          <p:cNvSpPr txBox="1">
            <a:spLocks noChangeArrowheads="1"/>
          </p:cNvSpPr>
          <p:nvPr/>
        </p:nvSpPr>
        <p:spPr bwMode="auto">
          <a:xfrm>
            <a:off x="3572893" y="6028937"/>
            <a:ext cx="1935211" cy="338554"/>
          </a:xfrm>
          <a:prstGeom prst="rect">
            <a:avLst/>
          </a:prstGeom>
          <a:noFill/>
          <a:ln w="9525">
            <a:noFill/>
            <a:miter lim="800000"/>
            <a:headEnd/>
            <a:tailEnd/>
          </a:ln>
        </p:spPr>
        <p:txBody>
          <a:bodyPr wrap="square">
            <a:spAutoFit/>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algn="ctr" fontAlgn="auto" latinLnBrk="0">
              <a:spcBef>
                <a:spcPct val="50000"/>
              </a:spcBef>
              <a:spcAft>
                <a:spcPts val="0"/>
              </a:spcAft>
              <a:defRPr/>
            </a:pPr>
            <a:r>
              <a:rPr kumimoji="0" lang="en-US" altLang="ko-KR" sz="1600" kern="0" dirty="0">
                <a:solidFill>
                  <a:schemeClr val="tx1">
                    <a:lumMod val="65000"/>
                    <a:lumOff val="35000"/>
                  </a:schemeClr>
                </a:solidFill>
                <a:latin typeface="+mj-ea"/>
                <a:ea typeface="+mj-ea"/>
                <a:cs typeface="Arial" pitchFamily="34" charset="0"/>
              </a:rPr>
              <a:t>Ground Segment</a:t>
            </a:r>
          </a:p>
        </p:txBody>
      </p:sp>
      <p:sp>
        <p:nvSpPr>
          <p:cNvPr id="52" name="TextBox 51"/>
          <p:cNvSpPr txBox="1"/>
          <p:nvPr/>
        </p:nvSpPr>
        <p:spPr>
          <a:xfrm>
            <a:off x="5749433" y="6028007"/>
            <a:ext cx="2577950" cy="338554"/>
          </a:xfrm>
          <a:prstGeom prst="rect">
            <a:avLst/>
          </a:prstGeom>
          <a:noFill/>
        </p:spPr>
        <p:txBody>
          <a:bodyPr wrap="none">
            <a:spAutoFit/>
          </a:bodyPr>
          <a:lstStyle/>
          <a:p>
            <a:pPr>
              <a:defRPr/>
            </a:pPr>
            <a:r>
              <a:rPr kumimoji="0" lang="en-US" altLang="ko-KR" sz="1600" b="1" kern="0" dirty="0">
                <a:solidFill>
                  <a:schemeClr val="tx1">
                    <a:lumMod val="65000"/>
                    <a:lumOff val="35000"/>
                  </a:schemeClr>
                </a:solidFill>
                <a:latin typeface="+mj-ea"/>
                <a:ea typeface="+mj-ea"/>
                <a:cs typeface="Arial" pitchFamily="34" charset="0"/>
              </a:rPr>
              <a:t>Data Processing System</a:t>
            </a:r>
            <a:endParaRPr kumimoji="0" lang="ko-KR" altLang="en-US" sz="1600" b="1" kern="0" dirty="0">
              <a:solidFill>
                <a:schemeClr val="tx1">
                  <a:lumMod val="65000"/>
                  <a:lumOff val="35000"/>
                </a:schemeClr>
              </a:solidFill>
              <a:latin typeface="+mj-ea"/>
              <a:ea typeface="+mj-ea"/>
              <a:cs typeface="Arial" pitchFamily="34" charset="0"/>
            </a:endParaRPr>
          </a:p>
        </p:txBody>
      </p:sp>
      <p:sp>
        <p:nvSpPr>
          <p:cNvPr id="53" name="Freeform 6"/>
          <p:cNvSpPr>
            <a:spLocks/>
          </p:cNvSpPr>
          <p:nvPr/>
        </p:nvSpPr>
        <p:spPr bwMode="auto">
          <a:xfrm rot="10800000" flipH="1" flipV="1">
            <a:off x="3336926" y="3010170"/>
            <a:ext cx="396875" cy="63500"/>
          </a:xfrm>
          <a:custGeom>
            <a:avLst/>
            <a:gdLst>
              <a:gd name="T0" fmla="*/ 0 w 272"/>
              <a:gd name="T1" fmla="*/ 129 h 181"/>
              <a:gd name="T2" fmla="*/ 83 w 272"/>
              <a:gd name="T3" fmla="*/ 0 h 181"/>
              <a:gd name="T4" fmla="*/ 248 w 272"/>
              <a:gd name="T5" fmla="*/ 0 h 181"/>
              <a:gd name="T6" fmla="*/ 0 60000 65536"/>
              <a:gd name="T7" fmla="*/ 0 60000 65536"/>
              <a:gd name="T8" fmla="*/ 0 60000 65536"/>
              <a:gd name="T9" fmla="*/ 0 w 272"/>
              <a:gd name="T10" fmla="*/ 0 h 181"/>
              <a:gd name="T11" fmla="*/ 272 w 272"/>
              <a:gd name="T12" fmla="*/ 181 h 181"/>
            </a:gdLst>
            <a:ahLst/>
            <a:cxnLst>
              <a:cxn ang="T6">
                <a:pos x="T0" y="T1"/>
              </a:cxn>
              <a:cxn ang="T7">
                <a:pos x="T2" y="T3"/>
              </a:cxn>
              <a:cxn ang="T8">
                <a:pos x="T4" y="T5"/>
              </a:cxn>
            </a:cxnLst>
            <a:rect l="T9" t="T10" r="T11" b="T12"/>
            <a:pathLst>
              <a:path w="272" h="181">
                <a:moveTo>
                  <a:pt x="0" y="181"/>
                </a:moveTo>
                <a:lnTo>
                  <a:pt x="91" y="0"/>
                </a:lnTo>
                <a:lnTo>
                  <a:pt x="272" y="0"/>
                </a:lnTo>
              </a:path>
            </a:pathLst>
          </a:custGeom>
          <a:noFill/>
          <a:ln w="25400">
            <a:solidFill>
              <a:srgbClr val="000000"/>
            </a:solidFill>
            <a:round/>
            <a:headEnd type="triangle" w="sm" len="med"/>
            <a:tailEnd/>
          </a:ln>
        </p:spPr>
        <p:txBody>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fontAlgn="auto" latinLnBrk="0">
              <a:spcBef>
                <a:spcPts val="0"/>
              </a:spcBef>
              <a:spcAft>
                <a:spcPts val="0"/>
              </a:spcAft>
              <a:defRPr/>
            </a:pPr>
            <a:endParaRPr kumimoji="0" lang="ko-KR" altLang="en-US" b="0" kern="0" dirty="0">
              <a:solidFill>
                <a:schemeClr val="tx1">
                  <a:lumMod val="65000"/>
                  <a:lumOff val="35000"/>
                </a:schemeClr>
              </a:solidFill>
              <a:latin typeface="+mj-ea"/>
              <a:ea typeface="+mj-ea"/>
              <a:cs typeface="Arial" pitchFamily="34" charset="0"/>
            </a:endParaRPr>
          </a:p>
        </p:txBody>
      </p:sp>
      <p:pic>
        <p:nvPicPr>
          <p:cNvPr id="54" name="Picture 2" descr="D:\박준동\report\2011\업무보고\후속위성\COMS2-B.gif"/>
          <p:cNvPicPr>
            <a:picLocks noChangeAspect="1" noChangeArrowheads="1"/>
          </p:cNvPicPr>
          <p:nvPr/>
        </p:nvPicPr>
        <p:blipFill>
          <a:blip r:embed="rId5" cstate="print">
            <a:lum bright="35000" contrast="-35000"/>
          </a:blip>
          <a:srcRect/>
          <a:stretch>
            <a:fillRect/>
          </a:stretch>
        </p:blipFill>
        <p:spPr bwMode="auto">
          <a:xfrm>
            <a:off x="6432686" y="2687907"/>
            <a:ext cx="1414474" cy="928694"/>
          </a:xfrm>
          <a:prstGeom prst="rect">
            <a:avLst/>
          </a:prstGeom>
          <a:noFill/>
          <a:scene3d>
            <a:camera prst="orthographicFront">
              <a:rot lat="0" lon="0" rev="0"/>
            </a:camera>
            <a:lightRig rig="threePt" dir="t"/>
          </a:scene3d>
        </p:spPr>
      </p:pic>
      <p:sp>
        <p:nvSpPr>
          <p:cNvPr id="55" name="Text Box 7"/>
          <p:cNvSpPr txBox="1">
            <a:spLocks noChangeArrowheads="1"/>
          </p:cNvSpPr>
          <p:nvPr/>
        </p:nvSpPr>
        <p:spPr bwMode="auto">
          <a:xfrm>
            <a:off x="5940152" y="4077072"/>
            <a:ext cx="2447925" cy="338554"/>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algn="ctr" fontAlgn="auto" latinLnBrk="0">
              <a:spcBef>
                <a:spcPts val="0"/>
              </a:spcBef>
              <a:spcAft>
                <a:spcPts val="0"/>
              </a:spcAft>
              <a:defRPr/>
            </a:pPr>
            <a:r>
              <a:rPr kumimoji="0" lang="en-US" altLang="ko-KR" sz="1600" kern="0" dirty="0">
                <a:solidFill>
                  <a:schemeClr val="tx1">
                    <a:lumMod val="65000"/>
                    <a:lumOff val="35000"/>
                  </a:schemeClr>
                </a:solidFill>
                <a:latin typeface="+mj-ea"/>
                <a:ea typeface="+mj-ea"/>
                <a:cs typeface="Arial" pitchFamily="34" charset="0"/>
              </a:rPr>
              <a:t>Ocean / Trace Gas</a:t>
            </a:r>
          </a:p>
        </p:txBody>
      </p:sp>
      <p:sp>
        <p:nvSpPr>
          <p:cNvPr id="56" name="Text Box 7"/>
          <p:cNvSpPr txBox="1">
            <a:spLocks noChangeArrowheads="1"/>
          </p:cNvSpPr>
          <p:nvPr/>
        </p:nvSpPr>
        <p:spPr bwMode="auto">
          <a:xfrm>
            <a:off x="2555876" y="3724545"/>
            <a:ext cx="2520950" cy="338554"/>
          </a:xfrm>
          <a:prstGeom prst="rect">
            <a:avLst/>
          </a:prstGeom>
          <a:solidFill>
            <a:srgbClr val="0070C0"/>
          </a:solidFill>
          <a:ln w="9525">
            <a:noFill/>
            <a:miter lim="800000"/>
            <a:headEnd/>
            <a:tailEnd/>
          </a:ln>
        </p:spPr>
        <p:txBody>
          <a:bodyPr>
            <a:spAutoFit/>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algn="ctr" fontAlgn="auto" latinLnBrk="0">
              <a:spcBef>
                <a:spcPct val="50000"/>
              </a:spcBef>
              <a:spcAft>
                <a:spcPts val="0"/>
              </a:spcAft>
              <a:defRPr/>
            </a:pPr>
            <a:r>
              <a:rPr kumimoji="0" lang="en-US" altLang="ko-KR" sz="1600" kern="0" dirty="0">
                <a:solidFill>
                  <a:schemeClr val="bg1"/>
                </a:solidFill>
                <a:effectLst>
                  <a:outerShdw blurRad="38100" dist="38100" dir="2700000" algn="tl">
                    <a:srgbClr val="000000">
                      <a:alpha val="43137"/>
                    </a:srgbClr>
                  </a:outerShdw>
                </a:effectLst>
                <a:latin typeface="+mj-ea"/>
                <a:ea typeface="+mj-ea"/>
                <a:cs typeface="Arial" pitchFamily="34" charset="0"/>
              </a:rPr>
              <a:t>Geo-KOMPSAT-2A</a:t>
            </a:r>
          </a:p>
        </p:txBody>
      </p:sp>
      <p:sp>
        <p:nvSpPr>
          <p:cNvPr id="57" name="Text Box 7"/>
          <p:cNvSpPr txBox="1">
            <a:spLocks noChangeArrowheads="1"/>
          </p:cNvSpPr>
          <p:nvPr/>
        </p:nvSpPr>
        <p:spPr bwMode="auto">
          <a:xfrm>
            <a:off x="5768975" y="3724545"/>
            <a:ext cx="2759075" cy="338554"/>
          </a:xfrm>
          <a:prstGeom prst="rect">
            <a:avLst/>
          </a:prstGeom>
          <a:solidFill>
            <a:srgbClr val="0070C0"/>
          </a:solidFill>
          <a:ln w="9525">
            <a:noFill/>
            <a:miter lim="800000"/>
            <a:headEnd/>
            <a:tailEnd/>
          </a:ln>
        </p:spPr>
        <p:txBody>
          <a:bodyPr>
            <a:spAutoFit/>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algn="ctr" fontAlgn="auto" latinLnBrk="0">
              <a:spcBef>
                <a:spcPct val="50000"/>
              </a:spcBef>
              <a:spcAft>
                <a:spcPts val="0"/>
              </a:spcAft>
              <a:defRPr/>
            </a:pPr>
            <a:r>
              <a:rPr kumimoji="0" lang="en-US" altLang="ko-KR" sz="1600" kern="0" dirty="0">
                <a:solidFill>
                  <a:schemeClr val="bg1"/>
                </a:solidFill>
                <a:effectLst>
                  <a:outerShdw blurRad="38100" dist="38100" dir="2700000" algn="tl">
                    <a:srgbClr val="000000">
                      <a:alpha val="43137"/>
                    </a:srgbClr>
                  </a:outerShdw>
                </a:effectLst>
                <a:latin typeface="+mj-ea"/>
                <a:ea typeface="+mj-ea"/>
                <a:cs typeface="Arial" pitchFamily="34" charset="0"/>
              </a:rPr>
              <a:t>Geo-KOMPSAT-2B</a:t>
            </a:r>
          </a:p>
        </p:txBody>
      </p:sp>
    </p:spTree>
    <p:extLst>
      <p:ext uri="{BB962C8B-B14F-4D97-AF65-F5344CB8AC3E}">
        <p14:creationId xmlns:p14="http://schemas.microsoft.com/office/powerpoint/2010/main" val="336877284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24</a:t>
            </a:fld>
            <a:endParaRPr lang="uk-UA" dirty="0"/>
          </a:p>
        </p:txBody>
      </p:sp>
      <p:sp>
        <p:nvSpPr>
          <p:cNvPr id="4" name="내용 개체 틀 3"/>
          <p:cNvSpPr>
            <a:spLocks noGrp="1"/>
          </p:cNvSpPr>
          <p:nvPr>
            <p:ph sz="quarter" idx="11"/>
          </p:nvPr>
        </p:nvSpPr>
        <p:spPr/>
        <p:txBody>
          <a:bodyPr/>
          <a:lstStyle/>
          <a:p>
            <a:r>
              <a:rPr lang="en-US" altLang="ko-KR" sz="2800" b="1" dirty="0"/>
              <a:t>Detect Asian Dust</a:t>
            </a:r>
            <a:endParaRPr lang="ko-KR" altLang="en-US" sz="2800" b="1" dirty="0"/>
          </a:p>
        </p:txBody>
      </p:sp>
      <p:grpSp>
        <p:nvGrpSpPr>
          <p:cNvPr id="6" name="그룹 5"/>
          <p:cNvGrpSpPr/>
          <p:nvPr/>
        </p:nvGrpSpPr>
        <p:grpSpPr>
          <a:xfrm>
            <a:off x="136101" y="2267908"/>
            <a:ext cx="2738636" cy="2736305"/>
            <a:chOff x="136101" y="2267908"/>
            <a:chExt cx="2738636" cy="2736305"/>
          </a:xfrm>
        </p:grpSpPr>
        <p:pic>
          <p:nvPicPr>
            <p:cNvPr id="7" name="Picture 9" descr="C:\Users\기상청\Desktop\btv\정적\150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101" y="2267908"/>
              <a:ext cx="2738636" cy="2736305"/>
            </a:xfrm>
            <a:prstGeom prst="rect">
              <a:avLst/>
            </a:prstGeom>
            <a:noFill/>
            <a:extLst>
              <a:ext uri="{909E8E84-426E-40DD-AFC4-6F175D3DCCD1}">
                <a14:hiddenFill xmlns:a14="http://schemas.microsoft.com/office/drawing/2010/main">
                  <a:solidFill>
                    <a:srgbClr val="FFFFFF"/>
                  </a:solidFill>
                </a14:hiddenFill>
              </a:ext>
            </a:extLst>
          </p:spPr>
        </p:pic>
        <p:sp>
          <p:nvSpPr>
            <p:cNvPr id="8" name="타원 7"/>
            <p:cNvSpPr/>
            <p:nvPr/>
          </p:nvSpPr>
          <p:spPr>
            <a:xfrm>
              <a:off x="878810" y="3068960"/>
              <a:ext cx="36000" cy="3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ea"/>
                <a:ea typeface="+mj-ea"/>
              </a:endParaRPr>
            </a:p>
          </p:txBody>
        </p:sp>
        <p:sp>
          <p:nvSpPr>
            <p:cNvPr id="9" name="타원 8"/>
            <p:cNvSpPr/>
            <p:nvPr/>
          </p:nvSpPr>
          <p:spPr>
            <a:xfrm>
              <a:off x="971600" y="3140968"/>
              <a:ext cx="36000" cy="3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ea"/>
                <a:ea typeface="+mj-ea"/>
              </a:endParaRPr>
            </a:p>
          </p:txBody>
        </p:sp>
      </p:grpSp>
      <p:pic>
        <p:nvPicPr>
          <p:cNvPr id="10" name="Picture 7" descr="C:\Users\기상청\Desktop\btv\동적_30일\15022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6208" y="2852936"/>
            <a:ext cx="5040560" cy="3955501"/>
          </a:xfrm>
          <a:prstGeom prst="rect">
            <a:avLst/>
          </a:prstGeom>
          <a:noFill/>
          <a:extLst>
            <a:ext uri="{909E8E84-426E-40DD-AFC4-6F175D3DCCD1}">
              <a14:hiddenFill xmlns:a14="http://schemas.microsoft.com/office/drawing/2010/main">
                <a:solidFill>
                  <a:srgbClr val="FFFFFF"/>
                </a:solidFill>
              </a14:hiddenFill>
            </a:ext>
          </a:extLst>
        </p:spPr>
      </p:pic>
      <p:pic>
        <p:nvPicPr>
          <p:cNvPr id="5" name="그림 4"/>
          <p:cNvPicPr>
            <a:picLocks noChangeAspect="1"/>
          </p:cNvPicPr>
          <p:nvPr/>
        </p:nvPicPr>
        <p:blipFill rotWithShape="1">
          <a:blip r:embed="rId5" cstate="print">
            <a:extLst>
              <a:ext uri="{28A0092B-C50C-407E-A947-70E740481C1C}">
                <a14:useLocalDpi xmlns:a14="http://schemas.microsoft.com/office/drawing/2010/main" val="0"/>
              </a:ext>
            </a:extLst>
          </a:blip>
          <a:srcRect b="33301"/>
          <a:stretch/>
        </p:blipFill>
        <p:spPr>
          <a:xfrm>
            <a:off x="3143320" y="1129851"/>
            <a:ext cx="3168352" cy="2113264"/>
          </a:xfrm>
          <a:prstGeom prst="rect">
            <a:avLst/>
          </a:prstGeom>
        </p:spPr>
      </p:pic>
      <p:grpSp>
        <p:nvGrpSpPr>
          <p:cNvPr id="11" name="그룹 10"/>
          <p:cNvGrpSpPr/>
          <p:nvPr/>
        </p:nvGrpSpPr>
        <p:grpSpPr>
          <a:xfrm>
            <a:off x="-6537" y="1129851"/>
            <a:ext cx="3802770" cy="1498715"/>
            <a:chOff x="61515" y="382071"/>
            <a:chExt cx="3802770" cy="1809339"/>
          </a:xfrm>
        </p:grpSpPr>
        <p:pic>
          <p:nvPicPr>
            <p:cNvPr id="12" name="그림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15" y="382071"/>
              <a:ext cx="3802770" cy="1809339"/>
            </a:xfrm>
            <a:prstGeom prst="rect">
              <a:avLst/>
            </a:prstGeom>
          </p:spPr>
        </p:pic>
        <p:sp>
          <p:nvSpPr>
            <p:cNvPr id="13" name="직사각형 12"/>
            <p:cNvSpPr/>
            <p:nvPr/>
          </p:nvSpPr>
          <p:spPr>
            <a:xfrm>
              <a:off x="2008013" y="539842"/>
              <a:ext cx="88820" cy="1492170"/>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ea"/>
                <a:ea typeface="+mj-ea"/>
              </a:endParaRPr>
            </a:p>
          </p:txBody>
        </p:sp>
      </p:grpSp>
      <p:grpSp>
        <p:nvGrpSpPr>
          <p:cNvPr id="14" name="그룹 13"/>
          <p:cNvGrpSpPr/>
          <p:nvPr/>
        </p:nvGrpSpPr>
        <p:grpSpPr>
          <a:xfrm>
            <a:off x="0" y="4895326"/>
            <a:ext cx="3789697" cy="1702026"/>
            <a:chOff x="136100" y="4895326"/>
            <a:chExt cx="3653597" cy="1738363"/>
          </a:xfrm>
        </p:grpSpPr>
        <p:pic>
          <p:nvPicPr>
            <p:cNvPr id="15" name="그림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100" y="4895326"/>
              <a:ext cx="3653597" cy="1738363"/>
            </a:xfrm>
            <a:prstGeom prst="rect">
              <a:avLst/>
            </a:prstGeom>
          </p:spPr>
        </p:pic>
        <p:sp>
          <p:nvSpPr>
            <p:cNvPr id="16" name="직사각형 15"/>
            <p:cNvSpPr/>
            <p:nvPr/>
          </p:nvSpPr>
          <p:spPr>
            <a:xfrm>
              <a:off x="2034908" y="5013176"/>
              <a:ext cx="88820" cy="1492170"/>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ea"/>
                <a:ea typeface="+mj-ea"/>
              </a:endParaRPr>
            </a:p>
          </p:txBody>
        </p:sp>
      </p:grpSp>
      <p:sp>
        <p:nvSpPr>
          <p:cNvPr id="17" name="직사각형 16"/>
          <p:cNvSpPr/>
          <p:nvPr/>
        </p:nvSpPr>
        <p:spPr>
          <a:xfrm>
            <a:off x="4283968" y="5610726"/>
            <a:ext cx="2971770" cy="338554"/>
          </a:xfrm>
          <a:prstGeom prst="rect">
            <a:avLst/>
          </a:prstGeom>
          <a:solidFill>
            <a:schemeClr val="bg1"/>
          </a:solidFill>
        </p:spPr>
        <p:txBody>
          <a:bodyPr wrap="square">
            <a:spAutoFit/>
          </a:bodyPr>
          <a:lstStyle/>
          <a:p>
            <a:pPr algn="ctr"/>
            <a:r>
              <a:rPr lang="en-US" altLang="ko-KR" sz="1600" b="1" dirty="0">
                <a:latin typeface="+mj-ea"/>
                <a:ea typeface="+mj-ea"/>
              </a:rPr>
              <a:t>02:00UTC Feb 22. 2015</a:t>
            </a:r>
            <a:endParaRPr lang="ko-KR" altLang="en-US" sz="1600" dirty="0">
              <a:latin typeface="+mj-ea"/>
              <a:ea typeface="+mj-ea"/>
            </a:endParaRPr>
          </a:p>
        </p:txBody>
      </p:sp>
      <p:grpSp>
        <p:nvGrpSpPr>
          <p:cNvPr id="18" name="그룹 17"/>
          <p:cNvGrpSpPr/>
          <p:nvPr/>
        </p:nvGrpSpPr>
        <p:grpSpPr>
          <a:xfrm>
            <a:off x="6261028" y="1252569"/>
            <a:ext cx="2850315" cy="2662978"/>
            <a:chOff x="184779" y="1497999"/>
            <a:chExt cx="2587021" cy="2662978"/>
          </a:xfrm>
          <a:effectLst>
            <a:outerShdw blurRad="50800" dist="38100" dir="2700000" algn="tl" rotWithShape="0">
              <a:prstClr val="black">
                <a:alpha val="40000"/>
              </a:prstClr>
            </a:outerShdw>
          </a:effectLst>
        </p:grpSpPr>
        <p:sp>
          <p:nvSpPr>
            <p:cNvPr id="19" name="순서도: 수행의 시작/종료 18"/>
            <p:cNvSpPr/>
            <p:nvPr/>
          </p:nvSpPr>
          <p:spPr bwMode="auto">
            <a:xfrm>
              <a:off x="184779" y="1497999"/>
              <a:ext cx="2587021" cy="320691"/>
            </a:xfrm>
            <a:prstGeom prst="flowChartTerminator">
              <a:avLst/>
            </a:prstGeom>
            <a:solidFill>
              <a:schemeClr val="bg1"/>
            </a:solid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lang="en-US" altLang="ko-KR" sz="1050" b="1" dirty="0">
                  <a:latin typeface="+mj-ea"/>
                  <a:ea typeface="+mj-ea"/>
                </a:rPr>
                <a:t>Read COMS L1B data at the given time</a:t>
              </a:r>
              <a:endParaRPr kumimoji="1" lang="ko-KR" altLang="en-US" sz="1050" b="1" i="0" u="none" strike="noStrike" cap="none" normalizeH="0" baseline="0" dirty="0">
                <a:ln>
                  <a:noFill/>
                </a:ln>
                <a:solidFill>
                  <a:schemeClr val="tx1"/>
                </a:solidFill>
                <a:latin typeface="+mj-ea"/>
                <a:ea typeface="+mj-ea"/>
              </a:endParaRPr>
            </a:p>
          </p:txBody>
        </p:sp>
        <p:sp>
          <p:nvSpPr>
            <p:cNvPr id="20" name="직사각형 19"/>
            <p:cNvSpPr/>
            <p:nvPr/>
          </p:nvSpPr>
          <p:spPr bwMode="auto">
            <a:xfrm>
              <a:off x="184779" y="1988840"/>
              <a:ext cx="2587021" cy="400170"/>
            </a:xfrm>
            <a:prstGeom prst="rect">
              <a:avLst/>
            </a:prstGeom>
            <a:solidFill>
              <a:schemeClr val="bg1"/>
            </a:solid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lang="en-US" altLang="ko-KR" sz="1050" b="1" dirty="0">
                  <a:latin typeface="+mj-ea"/>
                  <a:ea typeface="+mj-ea"/>
                </a:rPr>
                <a:t>Cloud Screening</a:t>
              </a:r>
            </a:p>
            <a:p>
              <a:pPr marL="0" marR="0" indent="0" algn="ctr" defTabSz="914400" rtl="0" eaLnBrk="1" fontAlgn="base" latinLnBrk="1" hangingPunct="1">
                <a:lnSpc>
                  <a:spcPct val="100000"/>
                </a:lnSpc>
                <a:spcBef>
                  <a:spcPct val="0"/>
                </a:spcBef>
                <a:spcAft>
                  <a:spcPct val="0"/>
                </a:spcAft>
                <a:buClrTx/>
                <a:buSzTx/>
                <a:buFontTx/>
                <a:buNone/>
                <a:tabLst/>
              </a:pPr>
              <a:r>
                <a:rPr kumimoji="1" lang="en-US" altLang="ko-KR" sz="1050" b="1" i="0" u="none" strike="noStrike" cap="none" normalizeH="0" baseline="0" dirty="0">
                  <a:ln>
                    <a:noFill/>
                  </a:ln>
                  <a:solidFill>
                    <a:schemeClr val="tx1"/>
                  </a:solidFill>
                  <a:latin typeface="+mj-ea"/>
                  <a:ea typeface="+mj-ea"/>
                </a:rPr>
                <a:t>(BTD</a:t>
              </a:r>
              <a:r>
                <a:rPr kumimoji="1" lang="en-US" altLang="ko-KR" sz="1050" b="1" i="0" u="none" strike="noStrike" cap="none" normalizeH="0" dirty="0">
                  <a:ln>
                    <a:noFill/>
                  </a:ln>
                  <a:solidFill>
                    <a:schemeClr val="tx1"/>
                  </a:solidFill>
                  <a:latin typeface="+mj-ea"/>
                  <a:ea typeface="+mj-ea"/>
                </a:rPr>
                <a:t> &gt; 0.5K)</a:t>
              </a:r>
              <a:endParaRPr kumimoji="1" lang="ko-KR" altLang="en-US" sz="1050" b="1" i="0" u="none" strike="noStrike" cap="none" normalizeH="0" baseline="0" dirty="0">
                <a:ln>
                  <a:noFill/>
                </a:ln>
                <a:solidFill>
                  <a:schemeClr val="tx1"/>
                </a:solidFill>
                <a:latin typeface="+mj-ea"/>
                <a:ea typeface="+mj-ea"/>
              </a:endParaRPr>
            </a:p>
          </p:txBody>
        </p:sp>
        <p:sp>
          <p:nvSpPr>
            <p:cNvPr id="21" name="직사각형 20"/>
            <p:cNvSpPr/>
            <p:nvPr/>
          </p:nvSpPr>
          <p:spPr bwMode="auto">
            <a:xfrm>
              <a:off x="184779" y="2564904"/>
              <a:ext cx="2587021" cy="443945"/>
            </a:xfrm>
            <a:prstGeom prst="rect">
              <a:avLst/>
            </a:prstGeom>
            <a:solidFill>
              <a:schemeClr val="bg1"/>
            </a:solid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lang="en-US" altLang="ko-KR" sz="1050" b="1" dirty="0">
                  <a:latin typeface="+mj-ea"/>
                  <a:ea typeface="+mj-ea"/>
                </a:rPr>
                <a:t>For </a:t>
              </a:r>
              <a:r>
                <a:rPr lang="en-US" altLang="ko-KR" sz="1050" b="1" dirty="0">
                  <a:solidFill>
                    <a:srgbClr val="FF0000"/>
                  </a:solidFill>
                  <a:latin typeface="+mj-ea"/>
                  <a:ea typeface="+mj-ea"/>
                </a:rPr>
                <a:t>dynamic BTV</a:t>
              </a:r>
            </a:p>
            <a:p>
              <a:pPr marL="0" marR="0" indent="0" algn="ctr" defTabSz="914400" rtl="0" eaLnBrk="1" fontAlgn="base" latinLnBrk="1" hangingPunct="1">
                <a:lnSpc>
                  <a:spcPct val="100000"/>
                </a:lnSpc>
                <a:spcBef>
                  <a:spcPct val="0"/>
                </a:spcBef>
                <a:spcAft>
                  <a:spcPct val="0"/>
                </a:spcAft>
                <a:buClrTx/>
                <a:buSzTx/>
                <a:buFontTx/>
                <a:buNone/>
                <a:tabLst/>
              </a:pPr>
              <a:r>
                <a:rPr lang="en-US" altLang="ko-KR" sz="1050" b="1" dirty="0">
                  <a:latin typeface="+mj-ea"/>
                  <a:ea typeface="+mj-ea"/>
                </a:rPr>
                <a:t>Extract Maximum BT</a:t>
              </a:r>
              <a:r>
                <a:rPr lang="en-US" altLang="ko-KR" sz="1050" b="1" baseline="-25000" dirty="0">
                  <a:latin typeface="+mj-ea"/>
                  <a:ea typeface="+mj-ea"/>
                </a:rPr>
                <a:t>11</a:t>
              </a:r>
              <a:r>
                <a:rPr lang="ko-KR" altLang="en-US" sz="1050" b="1" baseline="-25000" dirty="0">
                  <a:latin typeface="+mj-ea"/>
                  <a:ea typeface="+mj-ea"/>
                </a:rPr>
                <a:t>㎛  </a:t>
              </a:r>
              <a:r>
                <a:rPr kumimoji="1" lang="en-US" altLang="ko-KR" sz="1050" b="1" i="0" u="none" strike="noStrike" cap="none" normalizeH="0" baseline="0" dirty="0">
                  <a:ln>
                    <a:noFill/>
                  </a:ln>
                  <a:solidFill>
                    <a:schemeClr val="tx1"/>
                  </a:solidFill>
                  <a:latin typeface="+mj-ea"/>
                  <a:ea typeface="+mj-ea"/>
                </a:rPr>
                <a:t>during </a:t>
              </a:r>
              <a:r>
                <a:rPr kumimoji="1" lang="en-US" altLang="ko-KR" sz="1050" b="1" i="0" u="none" strike="noStrike" cap="none" normalizeH="0" baseline="0" dirty="0">
                  <a:ln>
                    <a:noFill/>
                  </a:ln>
                  <a:solidFill>
                    <a:srgbClr val="FF0000"/>
                  </a:solidFill>
                  <a:latin typeface="+mj-ea"/>
                  <a:ea typeface="+mj-ea"/>
                </a:rPr>
                <a:t>15 days </a:t>
              </a:r>
              <a:endParaRPr kumimoji="1" lang="ko-KR" altLang="en-US" sz="1050" b="1" i="0" u="none" strike="noStrike" cap="none" normalizeH="0" baseline="0" dirty="0">
                <a:ln>
                  <a:noFill/>
                </a:ln>
                <a:solidFill>
                  <a:srgbClr val="FF0000"/>
                </a:solidFill>
                <a:latin typeface="+mj-ea"/>
                <a:ea typeface="+mj-ea"/>
              </a:endParaRPr>
            </a:p>
          </p:txBody>
        </p:sp>
        <p:sp>
          <p:nvSpPr>
            <p:cNvPr id="22" name="직사각형 21"/>
            <p:cNvSpPr/>
            <p:nvPr/>
          </p:nvSpPr>
          <p:spPr bwMode="auto">
            <a:xfrm>
              <a:off x="184779" y="3231194"/>
              <a:ext cx="2587021" cy="348787"/>
            </a:xfrm>
            <a:prstGeom prst="rect">
              <a:avLst/>
            </a:prstGeom>
            <a:solidFill>
              <a:schemeClr val="bg1"/>
            </a:solid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altLang="ko-KR" sz="1050" b="1" dirty="0">
                  <a:latin typeface="+mj-ea"/>
                  <a:ea typeface="+mj-ea"/>
                </a:rPr>
                <a:t>Calculate BTV at time with Maximum BT</a:t>
              </a:r>
              <a:r>
                <a:rPr lang="en-US" altLang="ko-KR" sz="1050" b="1" baseline="-25000" dirty="0">
                  <a:latin typeface="+mj-ea"/>
                  <a:ea typeface="+mj-ea"/>
                </a:rPr>
                <a:t>11</a:t>
              </a:r>
              <a:r>
                <a:rPr lang="ko-KR" altLang="en-US" sz="1050" b="1" baseline="-25000" dirty="0">
                  <a:latin typeface="+mj-ea"/>
                  <a:ea typeface="+mj-ea"/>
                </a:rPr>
                <a:t>㎛ </a:t>
              </a:r>
              <a:endParaRPr lang="en-US" altLang="ko-KR" sz="1050" b="1" baseline="-25000" dirty="0">
                <a:latin typeface="+mj-ea"/>
                <a:ea typeface="+mj-ea"/>
              </a:endParaRPr>
            </a:p>
            <a:p>
              <a:pPr algn="ctr" fontAlgn="base">
                <a:spcBef>
                  <a:spcPct val="0"/>
                </a:spcBef>
                <a:spcAft>
                  <a:spcPct val="0"/>
                </a:spcAft>
              </a:pPr>
              <a:r>
                <a:rPr lang="en-US" altLang="ko-KR" sz="1050" b="1" dirty="0">
                  <a:solidFill>
                    <a:srgbClr val="FF0000"/>
                  </a:solidFill>
                  <a:latin typeface="+mj-ea"/>
                  <a:ea typeface="+mj-ea"/>
                </a:rPr>
                <a:t>BTV = </a:t>
              </a:r>
              <a:r>
                <a:rPr lang="ko-KR" altLang="en-US" sz="1050" b="1" dirty="0">
                  <a:solidFill>
                    <a:srgbClr val="FF0000"/>
                  </a:solidFill>
                  <a:latin typeface="+mj-ea"/>
                  <a:ea typeface="+mj-ea"/>
                </a:rPr>
                <a:t> </a:t>
              </a:r>
              <a:r>
                <a:rPr lang="en-US" altLang="ko-KR" sz="1050" b="1" dirty="0">
                  <a:solidFill>
                    <a:srgbClr val="FF0000"/>
                  </a:solidFill>
                  <a:latin typeface="+mj-ea"/>
                  <a:ea typeface="+mj-ea"/>
                </a:rPr>
                <a:t>11</a:t>
              </a:r>
              <a:r>
                <a:rPr lang="ko-KR" altLang="en-US" sz="1050" b="1" dirty="0">
                  <a:solidFill>
                    <a:srgbClr val="FF0000"/>
                  </a:solidFill>
                  <a:latin typeface="+mj-ea"/>
                  <a:ea typeface="+mj-ea"/>
                </a:rPr>
                <a:t>㎛ </a:t>
              </a:r>
              <a:r>
                <a:rPr lang="en-US" altLang="ko-KR" sz="1050" b="1" dirty="0">
                  <a:solidFill>
                    <a:srgbClr val="FF0000"/>
                  </a:solidFill>
                  <a:latin typeface="+mj-ea"/>
                  <a:ea typeface="+mj-ea"/>
                </a:rPr>
                <a:t>– 12</a:t>
              </a:r>
              <a:r>
                <a:rPr lang="ko-KR" altLang="en-US" sz="1050" b="1" dirty="0">
                  <a:solidFill>
                    <a:srgbClr val="FF0000"/>
                  </a:solidFill>
                  <a:latin typeface="+mj-ea"/>
                  <a:ea typeface="+mj-ea"/>
                </a:rPr>
                <a:t>㎛</a:t>
              </a:r>
              <a:endParaRPr kumimoji="1" lang="ko-KR" altLang="en-US" sz="1050" b="1" i="0" u="none" strike="noStrike" cap="none" normalizeH="0" baseline="0" dirty="0">
                <a:ln>
                  <a:noFill/>
                </a:ln>
                <a:solidFill>
                  <a:srgbClr val="FF0000"/>
                </a:solidFill>
                <a:latin typeface="+mj-ea"/>
                <a:ea typeface="+mj-ea"/>
              </a:endParaRPr>
            </a:p>
          </p:txBody>
        </p:sp>
        <p:sp>
          <p:nvSpPr>
            <p:cNvPr id="23" name="순서도: 데이터 22"/>
            <p:cNvSpPr/>
            <p:nvPr/>
          </p:nvSpPr>
          <p:spPr bwMode="auto">
            <a:xfrm>
              <a:off x="184779" y="3753036"/>
              <a:ext cx="2587021" cy="407941"/>
            </a:xfrm>
            <a:prstGeom prst="flowChartInputOutput">
              <a:avLst/>
            </a:prstGeom>
            <a:solidFill>
              <a:schemeClr val="bg1"/>
            </a:solid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kumimoji="1" lang="en-US" altLang="ko-KR" sz="1050" b="1" i="0" u="none" strike="noStrike" cap="none" normalizeH="0" baseline="0" dirty="0">
                  <a:ln>
                    <a:noFill/>
                  </a:ln>
                  <a:solidFill>
                    <a:srgbClr val="FF0000"/>
                  </a:solidFill>
                  <a:latin typeface="+mj-ea"/>
                  <a:ea typeface="+mj-ea"/>
                </a:rPr>
                <a:t>Dust </a:t>
              </a:r>
              <a:r>
                <a:rPr kumimoji="1" lang="en-US" altLang="ko-KR" sz="1050" b="1" i="0" u="none" strike="noStrike" cap="none" normalizeH="0" dirty="0">
                  <a:ln>
                    <a:noFill/>
                  </a:ln>
                  <a:solidFill>
                    <a:srgbClr val="FF0000"/>
                  </a:solidFill>
                  <a:latin typeface="+mj-ea"/>
                  <a:ea typeface="+mj-ea"/>
                </a:rPr>
                <a:t> if </a:t>
              </a:r>
              <a:r>
                <a:rPr kumimoji="1" lang="en-US" altLang="ko-KR" sz="1050" b="1" i="0" u="none" strike="noStrike" cap="none" normalizeH="0" baseline="0" dirty="0">
                  <a:ln>
                    <a:noFill/>
                  </a:ln>
                  <a:solidFill>
                    <a:srgbClr val="FF0000"/>
                  </a:solidFill>
                  <a:latin typeface="+mj-ea"/>
                  <a:ea typeface="+mj-ea"/>
                </a:rPr>
                <a:t>BTD – BTV &lt; -0.5</a:t>
              </a:r>
              <a:endParaRPr kumimoji="1" lang="ko-KR" altLang="en-US" sz="1050" b="1" i="0" u="none" strike="noStrike" cap="none" normalizeH="0" baseline="0" dirty="0">
                <a:ln>
                  <a:noFill/>
                </a:ln>
                <a:solidFill>
                  <a:srgbClr val="FF0000"/>
                </a:solidFill>
                <a:latin typeface="+mj-ea"/>
                <a:ea typeface="+mj-ea"/>
              </a:endParaRPr>
            </a:p>
          </p:txBody>
        </p:sp>
        <p:cxnSp>
          <p:nvCxnSpPr>
            <p:cNvPr id="24" name="직선 화살표 연결선 23"/>
            <p:cNvCxnSpPr>
              <a:stCxn id="19" idx="2"/>
              <a:endCxn id="20" idx="0"/>
            </p:cNvCxnSpPr>
            <p:nvPr/>
          </p:nvCxnSpPr>
          <p:spPr bwMode="auto">
            <a:xfrm>
              <a:off x="1478290" y="1818690"/>
              <a:ext cx="0" cy="170150"/>
            </a:xfrm>
            <a:prstGeom prst="straightConnector1">
              <a:avLst/>
            </a:prstGeom>
            <a:solidFill>
              <a:srgbClr val="CFE7F5"/>
            </a:solidFill>
            <a:ln w="22225" cap="flat" cmpd="sng" algn="ctr">
              <a:solidFill>
                <a:schemeClr val="tx1"/>
              </a:solidFill>
              <a:prstDash val="solid"/>
              <a:round/>
              <a:headEnd type="none" w="med" len="med"/>
              <a:tailEnd type="arrow"/>
            </a:ln>
            <a:effectLst/>
          </p:spPr>
        </p:cxnSp>
        <p:cxnSp>
          <p:nvCxnSpPr>
            <p:cNvPr id="25" name="직선 화살표 연결선 24"/>
            <p:cNvCxnSpPr>
              <a:stCxn id="20" idx="2"/>
              <a:endCxn id="21" idx="0"/>
            </p:cNvCxnSpPr>
            <p:nvPr/>
          </p:nvCxnSpPr>
          <p:spPr bwMode="auto">
            <a:xfrm>
              <a:off x="1478290" y="2389010"/>
              <a:ext cx="0" cy="175894"/>
            </a:xfrm>
            <a:prstGeom prst="straightConnector1">
              <a:avLst/>
            </a:prstGeom>
            <a:solidFill>
              <a:srgbClr val="CFE7F5"/>
            </a:solidFill>
            <a:ln w="22225" cap="flat" cmpd="sng" algn="ctr">
              <a:solidFill>
                <a:schemeClr val="tx1"/>
              </a:solidFill>
              <a:prstDash val="solid"/>
              <a:round/>
              <a:headEnd type="none" w="med" len="med"/>
              <a:tailEnd type="arrow"/>
            </a:ln>
            <a:effectLst/>
          </p:spPr>
        </p:cxnSp>
        <p:cxnSp>
          <p:nvCxnSpPr>
            <p:cNvPr id="26" name="직선 화살표 연결선 25"/>
            <p:cNvCxnSpPr>
              <a:stCxn id="21" idx="2"/>
              <a:endCxn id="22" idx="0"/>
            </p:cNvCxnSpPr>
            <p:nvPr/>
          </p:nvCxnSpPr>
          <p:spPr bwMode="auto">
            <a:xfrm>
              <a:off x="1478290" y="3008849"/>
              <a:ext cx="0" cy="222345"/>
            </a:xfrm>
            <a:prstGeom prst="straightConnector1">
              <a:avLst/>
            </a:prstGeom>
            <a:solidFill>
              <a:srgbClr val="CFE7F5"/>
            </a:solidFill>
            <a:ln w="22225" cap="flat" cmpd="sng" algn="ctr">
              <a:solidFill>
                <a:schemeClr val="tx1"/>
              </a:solidFill>
              <a:prstDash val="solid"/>
              <a:round/>
              <a:headEnd type="none" w="med" len="med"/>
              <a:tailEnd type="arrow"/>
            </a:ln>
            <a:effectLst/>
          </p:spPr>
        </p:cxnSp>
        <p:cxnSp>
          <p:nvCxnSpPr>
            <p:cNvPr id="27" name="직선 화살표 연결선 26"/>
            <p:cNvCxnSpPr>
              <a:stCxn id="22" idx="2"/>
              <a:endCxn id="23" idx="1"/>
            </p:cNvCxnSpPr>
            <p:nvPr/>
          </p:nvCxnSpPr>
          <p:spPr bwMode="auto">
            <a:xfrm>
              <a:off x="1478290" y="3579981"/>
              <a:ext cx="0" cy="173055"/>
            </a:xfrm>
            <a:prstGeom prst="straightConnector1">
              <a:avLst/>
            </a:prstGeom>
            <a:solidFill>
              <a:srgbClr val="CFE7F5"/>
            </a:solidFill>
            <a:ln w="22225" cap="flat" cmpd="sng" algn="ctr">
              <a:solidFill>
                <a:schemeClr val="tx1"/>
              </a:solidFill>
              <a:prstDash val="solid"/>
              <a:round/>
              <a:headEnd type="none" w="med" len="med"/>
              <a:tailEnd type="arrow"/>
            </a:ln>
            <a:effectLst/>
          </p:spPr>
        </p:cxnSp>
      </p:grpSp>
      <p:sp>
        <p:nvSpPr>
          <p:cNvPr id="29" name="모서리가 둥근 사각형 설명선 28"/>
          <p:cNvSpPr/>
          <p:nvPr/>
        </p:nvSpPr>
        <p:spPr>
          <a:xfrm>
            <a:off x="6876256" y="4513963"/>
            <a:ext cx="2217150" cy="1266040"/>
          </a:xfrm>
          <a:prstGeom prst="wedgeRoundRectCallout">
            <a:avLst>
              <a:gd name="adj1" fmla="val -69941"/>
              <a:gd name="adj2" fmla="val -44752"/>
              <a:gd name="adj3" fmla="val 16667"/>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solidFill>
                  <a:schemeClr val="tx1"/>
                </a:solidFill>
                <a:latin typeface="+mj-ea"/>
                <a:ea typeface="+mj-ea"/>
              </a:rPr>
              <a:t>With the application of dynamic BTV, </a:t>
            </a:r>
          </a:p>
          <a:p>
            <a:pPr algn="ctr"/>
            <a:r>
              <a:rPr lang="en-US" altLang="ko-KR" sz="1400" b="1" dirty="0">
                <a:solidFill>
                  <a:schemeClr val="tx1"/>
                </a:solidFill>
                <a:latin typeface="+mj-ea"/>
                <a:ea typeface="+mj-ea"/>
              </a:rPr>
              <a:t>we can get the </a:t>
            </a:r>
            <a:r>
              <a:rPr lang="en-US" altLang="ko-KR" sz="1400" b="1" dirty="0">
                <a:solidFill>
                  <a:srgbClr val="FF0000"/>
                </a:solidFill>
                <a:latin typeface="+mj-ea"/>
                <a:ea typeface="+mj-ea"/>
              </a:rPr>
              <a:t>reduction of false signal of dust </a:t>
            </a:r>
            <a:r>
              <a:rPr lang="en-US" altLang="ko-KR" sz="1400" b="1" dirty="0">
                <a:solidFill>
                  <a:schemeClr val="tx1"/>
                </a:solidFill>
                <a:latin typeface="+mj-ea"/>
                <a:ea typeface="+mj-ea"/>
              </a:rPr>
              <a:t>over China region</a:t>
            </a:r>
            <a:endParaRPr lang="ko-KR" altLang="en-US" sz="1400" b="1" dirty="0">
              <a:solidFill>
                <a:schemeClr val="tx1"/>
              </a:solidFill>
              <a:latin typeface="+mj-ea"/>
              <a:ea typeface="+mj-ea"/>
            </a:endParaRPr>
          </a:p>
        </p:txBody>
      </p:sp>
      <p:sp>
        <p:nvSpPr>
          <p:cNvPr id="30" name="타원 29"/>
          <p:cNvSpPr/>
          <p:nvPr/>
        </p:nvSpPr>
        <p:spPr>
          <a:xfrm>
            <a:off x="374981" y="2644027"/>
            <a:ext cx="1180235" cy="1029881"/>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1" name="직선 화살표 연결선 30"/>
          <p:cNvCxnSpPr/>
          <p:nvPr/>
        </p:nvCxnSpPr>
        <p:spPr>
          <a:xfrm flipH="1" flipV="1">
            <a:off x="1007600" y="3176968"/>
            <a:ext cx="1008006" cy="1833746"/>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33" name="직선 화살표 연결선 32"/>
          <p:cNvCxnSpPr>
            <a:endCxn id="8" idx="7"/>
          </p:cNvCxnSpPr>
          <p:nvPr/>
        </p:nvCxnSpPr>
        <p:spPr>
          <a:xfrm flipH="1">
            <a:off x="909538" y="2496533"/>
            <a:ext cx="1060002" cy="577699"/>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498255" y="780511"/>
            <a:ext cx="3124200" cy="307777"/>
          </a:xfrm>
          <a:prstGeom prst="rect">
            <a:avLst/>
          </a:prstGeom>
          <a:noFill/>
        </p:spPr>
        <p:txBody>
          <a:bodyPr wrap="square" rtlCol="0">
            <a:spAutoFit/>
          </a:bodyPr>
          <a:lstStyle/>
          <a:p>
            <a:pPr algn="ctr"/>
            <a:r>
              <a:rPr lang="en-US" altLang="ko-KR" sz="1400" b="1" dirty="0">
                <a:solidFill>
                  <a:srgbClr val="FFFF00"/>
                </a:solidFill>
                <a:latin typeface="+mj-ea"/>
                <a:ea typeface="+mj-ea"/>
              </a:rPr>
              <a:t>(Potential linkage with AC-VC)</a:t>
            </a:r>
          </a:p>
        </p:txBody>
      </p:sp>
    </p:spTree>
    <p:extLst>
      <p:ext uri="{BB962C8B-B14F-4D97-AF65-F5344CB8AC3E}">
        <p14:creationId xmlns:p14="http://schemas.microsoft.com/office/powerpoint/2010/main" val="364007155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25</a:t>
            </a:fld>
            <a:endParaRPr lang="uk-UA" dirty="0"/>
          </a:p>
        </p:txBody>
      </p:sp>
      <p:sp>
        <p:nvSpPr>
          <p:cNvPr id="4" name="내용 개체 틀 3"/>
          <p:cNvSpPr>
            <a:spLocks noGrp="1"/>
          </p:cNvSpPr>
          <p:nvPr>
            <p:ph sz="quarter" idx="11"/>
          </p:nvPr>
        </p:nvSpPr>
        <p:spPr>
          <a:xfrm>
            <a:off x="2057400" y="304800"/>
            <a:ext cx="5486400" cy="533400"/>
          </a:xfrm>
        </p:spPr>
        <p:txBody>
          <a:bodyPr/>
          <a:lstStyle/>
          <a:p>
            <a:r>
              <a:rPr kumimoji="1" lang="en-US" altLang="ko-KR" sz="2800" b="1" dirty="0"/>
              <a:t>XCO2 Retrieval and Validation</a:t>
            </a:r>
            <a:endParaRPr kumimoji="1" lang="ko-KR" altLang="en-US" sz="2800" b="1" dirty="0"/>
          </a:p>
        </p:txBody>
      </p:sp>
      <p:sp>
        <p:nvSpPr>
          <p:cNvPr id="5" name="TextBox 10"/>
          <p:cNvSpPr txBox="1"/>
          <p:nvPr/>
        </p:nvSpPr>
        <p:spPr>
          <a:xfrm>
            <a:off x="4624234" y="1116033"/>
            <a:ext cx="4716016" cy="1015663"/>
          </a:xfrm>
          <a:prstGeom prst="rect">
            <a:avLst/>
          </a:prstGeom>
          <a:noFill/>
        </p:spPr>
        <p:txBody>
          <a:bodyPr wrap="square" rtlCol="0">
            <a:spAutoFit/>
          </a:bodyPr>
          <a:lstStyle/>
          <a:p>
            <a:pPr marL="285750" indent="-285750">
              <a:buFont typeface="Wingdings" pitchFamily="2" charset="2"/>
              <a:buChar char="u"/>
            </a:pPr>
            <a:r>
              <a:rPr lang="en-US" altLang="ko-KR" sz="1200" b="1" i="1" dirty="0">
                <a:latin typeface="Calibri" charset="0"/>
                <a:ea typeface="Calibri" charset="0"/>
                <a:cs typeface="Calibri" charset="0"/>
              </a:rPr>
              <a:t>Objectives</a:t>
            </a:r>
          </a:p>
          <a:p>
            <a:r>
              <a:rPr lang="en-US" altLang="ko-KR" sz="1200" dirty="0">
                <a:latin typeface="Calibri" charset="0"/>
                <a:ea typeface="Calibri" charset="0"/>
                <a:cs typeface="Calibri" charset="0"/>
              </a:rPr>
              <a:t> - Ground validation to the satellite-based XCO2 retrievals against those retrieved from the Fourier Transform Spectrometer (FTS) at </a:t>
            </a:r>
            <a:r>
              <a:rPr lang="en-US" altLang="ko-KR" sz="1200" dirty="0" err="1">
                <a:latin typeface="Calibri" charset="0"/>
                <a:ea typeface="Calibri" charset="0"/>
                <a:cs typeface="Calibri" charset="0"/>
              </a:rPr>
              <a:t>Anmyeondo</a:t>
            </a:r>
            <a:r>
              <a:rPr lang="en-US" altLang="ko-KR" sz="1200" dirty="0">
                <a:latin typeface="Calibri" charset="0"/>
                <a:ea typeface="Calibri" charset="0"/>
                <a:cs typeface="Calibri" charset="0"/>
              </a:rPr>
              <a:t>, Korea that is one of the operational sites in TCCON (Total Carbon Column Observing Network)</a:t>
            </a:r>
            <a:endParaRPr lang="en-US" altLang="ko-KR" sz="1200" spc="-100" dirty="0">
              <a:latin typeface="Calibri" charset="0"/>
              <a:ea typeface="Calibri" charset="0"/>
              <a:cs typeface="Calibri" charset="0"/>
            </a:endParaRPr>
          </a:p>
        </p:txBody>
      </p:sp>
      <p:grpSp>
        <p:nvGrpSpPr>
          <p:cNvPr id="6" name="그룹 5"/>
          <p:cNvGrpSpPr/>
          <p:nvPr/>
        </p:nvGrpSpPr>
        <p:grpSpPr>
          <a:xfrm>
            <a:off x="4691404" y="2132856"/>
            <a:ext cx="4420550" cy="1493886"/>
            <a:chOff x="4717282" y="2772851"/>
            <a:chExt cx="4420550" cy="1493886"/>
          </a:xfrm>
        </p:grpSpPr>
        <p:pic>
          <p:nvPicPr>
            <p:cNvPr id="7" name="그림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7282" y="2776662"/>
              <a:ext cx="3284453" cy="1490075"/>
            </a:xfrm>
            <a:prstGeom prst="rect">
              <a:avLst/>
            </a:prstGeom>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0351"/>
            <a:stretch/>
          </p:blipFill>
          <p:spPr bwMode="auto">
            <a:xfrm>
              <a:off x="8004402" y="2772851"/>
              <a:ext cx="1133430" cy="1493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15"/>
          <p:cNvSpPr txBox="1"/>
          <p:nvPr/>
        </p:nvSpPr>
        <p:spPr>
          <a:xfrm>
            <a:off x="4644008" y="3717032"/>
            <a:ext cx="4716016" cy="830997"/>
          </a:xfrm>
          <a:prstGeom prst="rect">
            <a:avLst/>
          </a:prstGeom>
          <a:noFill/>
        </p:spPr>
        <p:txBody>
          <a:bodyPr wrap="square" rtlCol="0">
            <a:spAutoFit/>
          </a:bodyPr>
          <a:lstStyle/>
          <a:p>
            <a:pPr marL="285750" indent="-285750">
              <a:buFont typeface="Wingdings" pitchFamily="2" charset="2"/>
              <a:buChar char="u"/>
            </a:pPr>
            <a:r>
              <a:rPr lang="en-US" altLang="ko-KR" sz="1200" b="1" i="1" dirty="0">
                <a:latin typeface="Calibri" charset="0"/>
                <a:ea typeface="Calibri" charset="0"/>
                <a:cs typeface="Calibri" charset="0"/>
              </a:rPr>
              <a:t>Preliminary results of 2015</a:t>
            </a:r>
          </a:p>
          <a:p>
            <a:r>
              <a:rPr lang="en-US" altLang="ko-KR" sz="1200" dirty="0">
                <a:latin typeface="Calibri" charset="0"/>
                <a:ea typeface="Calibri" charset="0"/>
                <a:cs typeface="Calibri" charset="0"/>
              </a:rPr>
              <a:t> - Period: Jan ~ Dec, 2015</a:t>
            </a:r>
          </a:p>
          <a:p>
            <a:r>
              <a:rPr lang="en-US" altLang="ko-KR" sz="1200" dirty="0">
                <a:latin typeface="Calibri" charset="0"/>
                <a:ea typeface="Calibri" charset="0"/>
                <a:cs typeface="Calibri" charset="0"/>
              </a:rPr>
              <a:t> - Data: Hourly-mean XCO2 from the ground-based FTS</a:t>
            </a:r>
          </a:p>
          <a:p>
            <a:r>
              <a:rPr lang="en-US" altLang="ko-KR" sz="1200" dirty="0">
                <a:latin typeface="Calibri" charset="0"/>
                <a:ea typeface="Calibri" charset="0"/>
                <a:cs typeface="Calibri" charset="0"/>
              </a:rPr>
              <a:t>             Spatially-averaged XCO2 from the GOSAT and OCO-2</a:t>
            </a:r>
          </a:p>
        </p:txBody>
      </p:sp>
      <p:pic>
        <p:nvPicPr>
          <p:cNvPr id="10" name="그림 9"/>
          <p:cNvPicPr>
            <a:picLocks noChangeAspect="1"/>
          </p:cNvPicPr>
          <p:nvPr/>
        </p:nvPicPr>
        <p:blipFill rotWithShape="1">
          <a:blip r:embed="rId5" cstate="print">
            <a:extLst>
              <a:ext uri="{28A0092B-C50C-407E-A947-70E740481C1C}">
                <a14:useLocalDpi xmlns:a14="http://schemas.microsoft.com/office/drawing/2010/main" val="0"/>
              </a:ext>
            </a:extLst>
          </a:blip>
          <a:srcRect t="5951"/>
          <a:stretch/>
        </p:blipFill>
        <p:spPr>
          <a:xfrm>
            <a:off x="4716016" y="4581128"/>
            <a:ext cx="4420550" cy="2095221"/>
          </a:xfrm>
          <a:prstGeom prst="rect">
            <a:avLst/>
          </a:prstGeom>
        </p:spPr>
      </p:pic>
      <p:pic>
        <p:nvPicPr>
          <p:cNvPr id="11" name="그림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375" y="2669854"/>
            <a:ext cx="3024335" cy="2157825"/>
          </a:xfrm>
          <a:prstGeom prst="rect">
            <a:avLst/>
          </a:prstGeom>
        </p:spPr>
      </p:pic>
      <p:sp>
        <p:nvSpPr>
          <p:cNvPr id="12" name="직사각형 11"/>
          <p:cNvSpPr/>
          <p:nvPr/>
        </p:nvSpPr>
        <p:spPr>
          <a:xfrm>
            <a:off x="7172" y="1774557"/>
            <a:ext cx="4492820" cy="830997"/>
          </a:xfrm>
          <a:prstGeom prst="rect">
            <a:avLst/>
          </a:prstGeom>
        </p:spPr>
        <p:txBody>
          <a:bodyPr wrap="square">
            <a:spAutoFit/>
          </a:bodyPr>
          <a:lstStyle/>
          <a:p>
            <a:pPr marL="171450" indent="-171450" algn="just">
              <a:buFont typeface="Wingdings" panose="05000000000000000000" pitchFamily="2" charset="2"/>
              <a:buChar char="u"/>
            </a:pPr>
            <a:r>
              <a:rPr lang="en-US" altLang="ko-KR" sz="1200" b="1" i="1" dirty="0">
                <a:latin typeface="Calibri" charset="0"/>
                <a:ea typeface="Calibri" charset="0"/>
                <a:cs typeface="Calibri" charset="0"/>
              </a:rPr>
              <a:t>Objectives</a:t>
            </a:r>
          </a:p>
          <a:p>
            <a:pPr marL="171450" indent="-171450" algn="just">
              <a:buFontTx/>
              <a:buChar char="-"/>
            </a:pPr>
            <a:r>
              <a:rPr lang="en-US" altLang="ko-KR" sz="1200" dirty="0">
                <a:latin typeface="Calibri" charset="0"/>
                <a:ea typeface="Calibri" charset="0"/>
                <a:cs typeface="Calibri" charset="0"/>
              </a:rPr>
              <a:t>The developments of XCO</a:t>
            </a:r>
            <a:r>
              <a:rPr lang="en-US" altLang="ko-KR" sz="1200" baseline="-25000" dirty="0">
                <a:latin typeface="Calibri" charset="0"/>
                <a:ea typeface="Calibri" charset="0"/>
                <a:cs typeface="Calibri" charset="0"/>
              </a:rPr>
              <a:t>2</a:t>
            </a:r>
            <a:r>
              <a:rPr lang="en-US" altLang="ko-KR" sz="1200" dirty="0">
                <a:latin typeface="Calibri" charset="0"/>
                <a:ea typeface="Calibri" charset="0"/>
                <a:cs typeface="Calibri" charset="0"/>
              </a:rPr>
              <a:t> retrieval algorithm using SWIR from TANSO-FTS with accurate aerosol information retrieved from TANSO-CAI</a:t>
            </a:r>
          </a:p>
        </p:txBody>
      </p:sp>
      <p:sp>
        <p:nvSpPr>
          <p:cNvPr id="13" name="직사각형 12"/>
          <p:cNvSpPr/>
          <p:nvPr/>
        </p:nvSpPr>
        <p:spPr>
          <a:xfrm>
            <a:off x="6676" y="1116033"/>
            <a:ext cx="4486144" cy="646331"/>
          </a:xfrm>
          <a:prstGeom prst="rect">
            <a:avLst/>
          </a:prstGeom>
        </p:spPr>
        <p:txBody>
          <a:bodyPr wrap="square">
            <a:spAutoFit/>
          </a:bodyPr>
          <a:lstStyle/>
          <a:p>
            <a:pPr marL="171450" indent="-171450" algn="just">
              <a:buFont typeface="Wingdings" panose="05000000000000000000" pitchFamily="2" charset="2"/>
              <a:buChar char="u"/>
            </a:pPr>
            <a:r>
              <a:rPr lang="en-US" altLang="ko-KR" sz="1200" b="1" i="1" dirty="0">
                <a:latin typeface="Calibri" charset="0"/>
                <a:ea typeface="Calibri" charset="0"/>
                <a:cs typeface="Calibri" charset="0"/>
              </a:rPr>
              <a:t>Research background</a:t>
            </a:r>
          </a:p>
          <a:p>
            <a:pPr algn="just"/>
            <a:r>
              <a:rPr lang="en-US" altLang="ko-KR" sz="1200" b="1" i="1" dirty="0">
                <a:latin typeface="Calibri" charset="0"/>
                <a:ea typeface="Calibri" charset="0"/>
                <a:cs typeface="Calibri" charset="0"/>
              </a:rPr>
              <a:t>- </a:t>
            </a:r>
            <a:r>
              <a:rPr lang="en-US" altLang="ko-KR" sz="1200" dirty="0">
                <a:latin typeface="Calibri" charset="0"/>
                <a:ea typeface="Calibri" charset="0"/>
                <a:cs typeface="Calibri" charset="0"/>
              </a:rPr>
              <a:t>Inaccurate aerosol optical information can lead to significant XCO</a:t>
            </a:r>
            <a:r>
              <a:rPr lang="en-US" altLang="ko-KR" sz="1200" baseline="-25000" dirty="0">
                <a:latin typeface="Calibri" charset="0"/>
                <a:ea typeface="Calibri" charset="0"/>
                <a:cs typeface="Calibri" charset="0"/>
              </a:rPr>
              <a:t>2</a:t>
            </a:r>
            <a:r>
              <a:rPr lang="en-US" altLang="ko-KR" sz="1200" dirty="0">
                <a:latin typeface="Calibri" charset="0"/>
                <a:ea typeface="Calibri" charset="0"/>
                <a:cs typeface="Calibri" charset="0"/>
              </a:rPr>
              <a:t> retrieval error up to 2.5 ppm (Jung et al., 2016).</a:t>
            </a:r>
          </a:p>
        </p:txBody>
      </p:sp>
      <p:pic>
        <p:nvPicPr>
          <p:cNvPr id="14" name="그림 13"/>
          <p:cNvPicPr>
            <a:picLocks noChangeAspect="1"/>
          </p:cNvPicPr>
          <p:nvPr/>
        </p:nvPicPr>
        <p:blipFill>
          <a:blip r:embed="rId7"/>
          <a:stretch>
            <a:fillRect/>
          </a:stretch>
        </p:blipFill>
        <p:spPr>
          <a:xfrm>
            <a:off x="2463390" y="4581128"/>
            <a:ext cx="2285578" cy="2285578"/>
          </a:xfrm>
          <a:prstGeom prst="rect">
            <a:avLst/>
          </a:prstGeom>
          <a:solidFill>
            <a:schemeClr val="bg1"/>
          </a:solidFill>
        </p:spPr>
      </p:pic>
      <p:sp>
        <p:nvSpPr>
          <p:cNvPr id="15" name="TextBox 20"/>
          <p:cNvSpPr txBox="1"/>
          <p:nvPr/>
        </p:nvSpPr>
        <p:spPr>
          <a:xfrm>
            <a:off x="3015049" y="2731566"/>
            <a:ext cx="1448059" cy="1015663"/>
          </a:xfrm>
          <a:prstGeom prst="rect">
            <a:avLst/>
          </a:prstGeom>
          <a:noFill/>
        </p:spPr>
        <p:txBody>
          <a:bodyPr wrap="square" rtlCol="0">
            <a:spAutoFit/>
          </a:bodyPr>
          <a:lstStyle/>
          <a:p>
            <a:pPr algn="ctr" latinLnBrk="0"/>
            <a:r>
              <a:rPr lang="en-US" sz="1200" b="1" i="1" dirty="0">
                <a:solidFill>
                  <a:srgbClr val="0033CC"/>
                </a:solidFill>
                <a:latin typeface="Calibri" charset="0"/>
                <a:ea typeface="Calibri" charset="0"/>
                <a:cs typeface="Calibri" charset="0"/>
              </a:rPr>
              <a:t>Yonsei </a:t>
            </a:r>
          </a:p>
          <a:p>
            <a:pPr algn="ctr" latinLnBrk="0"/>
            <a:r>
              <a:rPr lang="en-US" sz="1200" b="1" i="1" dirty="0">
                <a:solidFill>
                  <a:srgbClr val="0033CC"/>
                </a:solidFill>
                <a:latin typeface="Calibri" charset="0"/>
                <a:ea typeface="Calibri" charset="0"/>
                <a:cs typeface="Calibri" charset="0"/>
              </a:rPr>
              <a:t>CArbon </a:t>
            </a:r>
          </a:p>
          <a:p>
            <a:pPr algn="ctr" latinLnBrk="0"/>
            <a:r>
              <a:rPr lang="en-US" sz="1200" b="1" i="1" dirty="0">
                <a:solidFill>
                  <a:srgbClr val="0033CC"/>
                </a:solidFill>
                <a:latin typeface="Calibri" charset="0"/>
                <a:ea typeface="Calibri" charset="0"/>
                <a:cs typeface="Calibri" charset="0"/>
              </a:rPr>
              <a:t>Retrieval </a:t>
            </a:r>
          </a:p>
          <a:p>
            <a:pPr algn="ctr" latinLnBrk="0"/>
            <a:r>
              <a:rPr lang="en-US" sz="1200" b="1" i="1" dirty="0">
                <a:solidFill>
                  <a:srgbClr val="0033CC"/>
                </a:solidFill>
                <a:latin typeface="Calibri" charset="0"/>
                <a:ea typeface="Calibri" charset="0"/>
                <a:cs typeface="Calibri" charset="0"/>
              </a:rPr>
              <a:t>– CAI </a:t>
            </a:r>
          </a:p>
          <a:p>
            <a:pPr algn="ctr" latinLnBrk="0"/>
            <a:r>
              <a:rPr lang="en-US" sz="1200" b="1" i="1" dirty="0">
                <a:solidFill>
                  <a:srgbClr val="0033CC"/>
                </a:solidFill>
                <a:latin typeface="Calibri" charset="0"/>
                <a:ea typeface="Calibri" charset="0"/>
                <a:cs typeface="Calibri" charset="0"/>
              </a:rPr>
              <a:t>(YCAR-CAI)</a:t>
            </a:r>
          </a:p>
        </p:txBody>
      </p:sp>
      <p:sp>
        <p:nvSpPr>
          <p:cNvPr id="16" name="TextBox 21"/>
          <p:cNvSpPr txBox="1"/>
          <p:nvPr/>
        </p:nvSpPr>
        <p:spPr>
          <a:xfrm>
            <a:off x="-54456" y="4813702"/>
            <a:ext cx="2682240" cy="600164"/>
          </a:xfrm>
          <a:prstGeom prst="rect">
            <a:avLst/>
          </a:prstGeom>
          <a:noFill/>
        </p:spPr>
        <p:txBody>
          <a:bodyPr wrap="square" rtlCol="0">
            <a:spAutoFit/>
          </a:bodyPr>
          <a:lstStyle/>
          <a:p>
            <a:pPr latinLnBrk="0"/>
            <a:r>
              <a:rPr lang="en-US" altLang="ko-KR" sz="1100" b="1" i="1" dirty="0">
                <a:solidFill>
                  <a:srgbClr val="0033CC"/>
                </a:solidFill>
                <a:latin typeface="Calibri" charset="0"/>
                <a:ea typeface="Calibri" charset="0"/>
                <a:cs typeface="Calibri" charset="0"/>
              </a:rPr>
              <a:t>The Validation </a:t>
            </a:r>
          </a:p>
          <a:p>
            <a:pPr latinLnBrk="0"/>
            <a:r>
              <a:rPr lang="en-US" altLang="ko-KR" sz="1100" b="1" i="1" dirty="0">
                <a:solidFill>
                  <a:srgbClr val="0033CC"/>
                </a:solidFill>
                <a:latin typeface="Calibri" charset="0"/>
                <a:ea typeface="Calibri" charset="0"/>
                <a:cs typeface="Calibri" charset="0"/>
              </a:rPr>
              <a:t>                    with ground-based FTS                      </a:t>
            </a:r>
          </a:p>
          <a:p>
            <a:pPr algn="ctr" latinLnBrk="0"/>
            <a:r>
              <a:rPr lang="en-US" altLang="ko-KR" sz="1100" b="1" i="1" dirty="0">
                <a:solidFill>
                  <a:srgbClr val="0033CC"/>
                </a:solidFill>
                <a:latin typeface="Calibri" charset="0"/>
                <a:ea typeface="Calibri" charset="0"/>
                <a:cs typeface="Calibri" charset="0"/>
              </a:rPr>
              <a:t>  over East-Asia</a:t>
            </a:r>
            <a:endParaRPr lang="en-US" sz="1100" dirty="0">
              <a:latin typeface="Calibri" charset="0"/>
              <a:ea typeface="Calibri" charset="0"/>
              <a:cs typeface="Calibri" charset="0"/>
            </a:endParaRPr>
          </a:p>
        </p:txBody>
      </p:sp>
      <p:graphicFrame>
        <p:nvGraphicFramePr>
          <p:cNvPr id="17" name="표 16"/>
          <p:cNvGraphicFramePr>
            <a:graphicFrameLocks noGrp="1"/>
          </p:cNvGraphicFramePr>
          <p:nvPr>
            <p:extLst>
              <p:ext uri="{D42A27DB-BD31-4B8C-83A1-F6EECF244321}">
                <p14:modId xmlns:p14="http://schemas.microsoft.com/office/powerpoint/2010/main" val="1181042120"/>
              </p:ext>
            </p:extLst>
          </p:nvPr>
        </p:nvGraphicFramePr>
        <p:xfrm>
          <a:off x="35496" y="5229201"/>
          <a:ext cx="2527760" cy="1696584"/>
        </p:xfrm>
        <a:graphic>
          <a:graphicData uri="http://schemas.openxmlformats.org/drawingml/2006/table">
            <a:tbl>
              <a:tblPr firstRow="1" bandRow="1">
                <a:tableStyleId>{5C22544A-7EE6-4342-B048-85BDC9FD1C3A}</a:tableStyleId>
              </a:tblPr>
              <a:tblGrid>
                <a:gridCol w="1410989">
                  <a:extLst>
                    <a:ext uri="{9D8B030D-6E8A-4147-A177-3AD203B41FA5}">
                      <a16:colId xmlns:a16="http://schemas.microsoft.com/office/drawing/2014/main" xmlns="" val="20000"/>
                    </a:ext>
                  </a:extLst>
                </a:gridCol>
                <a:gridCol w="592394">
                  <a:extLst>
                    <a:ext uri="{9D8B030D-6E8A-4147-A177-3AD203B41FA5}">
                      <a16:colId xmlns:a16="http://schemas.microsoft.com/office/drawing/2014/main" xmlns="" val="20001"/>
                    </a:ext>
                  </a:extLst>
                </a:gridCol>
                <a:gridCol w="524377">
                  <a:extLst>
                    <a:ext uri="{9D8B030D-6E8A-4147-A177-3AD203B41FA5}">
                      <a16:colId xmlns:a16="http://schemas.microsoft.com/office/drawing/2014/main" xmlns="" val="20002"/>
                    </a:ext>
                  </a:extLst>
                </a:gridCol>
              </a:tblGrid>
              <a:tr h="314312">
                <a:tc>
                  <a:txBody>
                    <a:bodyPr/>
                    <a:lstStyle/>
                    <a:p>
                      <a:pPr algn="ctr" latinLnBrk="1"/>
                      <a:endParaRPr lang="ko-KR" altLang="en-US" sz="900" b="1" dirty="0">
                        <a:solidFill>
                          <a:schemeClr val="tx2"/>
                        </a:solidFill>
                        <a:latin typeface="Arial" panose="020B0604020202020204" pitchFamily="34" charset="0"/>
                        <a:ea typeface="+mn-ea"/>
                        <a:cs typeface="Arial" panose="020B0604020202020204" pitchFamily="34" charset="0"/>
                      </a:endParaRPr>
                    </a:p>
                  </a:txBody>
                  <a:tcPr marL="0" marR="0" marT="0" marB="0" anchor="ctr"/>
                </a:tc>
                <a:tc>
                  <a:txBody>
                    <a:bodyPr/>
                    <a:lstStyle/>
                    <a:p>
                      <a:pPr algn="ctr" latinLnBrk="1"/>
                      <a:r>
                        <a:rPr lang="en-US" altLang="ko-KR" sz="900" dirty="0">
                          <a:latin typeface="Arial" panose="020B0604020202020204" pitchFamily="34" charset="0"/>
                          <a:cs typeface="Arial" panose="020B0604020202020204" pitchFamily="34" charset="0"/>
                        </a:rPr>
                        <a:t>YCAR </a:t>
                      </a:r>
                    </a:p>
                    <a:p>
                      <a:pPr algn="ctr" latinLnBrk="1"/>
                      <a:r>
                        <a:rPr lang="en-US" altLang="ko-KR" sz="900" dirty="0">
                          <a:latin typeface="Arial" panose="020B0604020202020204" pitchFamily="34" charset="0"/>
                          <a:cs typeface="Arial" panose="020B0604020202020204" pitchFamily="34" charset="0"/>
                        </a:rPr>
                        <a:t>– CAI</a:t>
                      </a:r>
                      <a:endParaRPr lang="en-US" altLang="ko-KR" sz="900" b="1" dirty="0">
                        <a:solidFill>
                          <a:srgbClr val="FF0000"/>
                        </a:solidFill>
                        <a:latin typeface="Arial" panose="020B0604020202020204" pitchFamily="34" charset="0"/>
                        <a:cs typeface="Arial" panose="020B0604020202020204" pitchFamily="34" charset="0"/>
                      </a:endParaRPr>
                    </a:p>
                  </a:txBody>
                  <a:tcPr marL="0" marR="0" marT="0" marB="0" anchor="ctr"/>
                </a:tc>
                <a:tc>
                  <a:txBody>
                    <a:bodyPr/>
                    <a:lstStyle/>
                    <a:p>
                      <a:pPr algn="ctr" latinLnBrk="1"/>
                      <a:r>
                        <a:rPr lang="en-US" altLang="ko-KR" sz="900" dirty="0">
                          <a:latin typeface="Arial" panose="020B0604020202020204" pitchFamily="34" charset="0"/>
                          <a:cs typeface="Arial" panose="020B0604020202020204" pitchFamily="34" charset="0"/>
                        </a:rPr>
                        <a:t>NIES</a:t>
                      </a:r>
                      <a:endParaRPr lang="ko-KR" altLang="en-US" sz="900" b="1" dirty="0">
                        <a:solidFill>
                          <a:srgbClr val="0000FF"/>
                        </a:solidFill>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xmlns="" val="10000"/>
                  </a:ext>
                </a:extLst>
              </a:tr>
              <a:tr h="269627">
                <a:tc>
                  <a:txBody>
                    <a:bodyPr/>
                    <a:lstStyle/>
                    <a:p>
                      <a:pPr algn="ctr" latinLnBrk="1"/>
                      <a:r>
                        <a:rPr lang="en-US" altLang="ko-KR" sz="900" dirty="0">
                          <a:latin typeface="Arial" panose="020B0604020202020204" pitchFamily="34" charset="0"/>
                          <a:cs typeface="Arial" panose="020B0604020202020204" pitchFamily="34" charset="0"/>
                        </a:rPr>
                        <a:t>N.</a:t>
                      </a:r>
                      <a:r>
                        <a:rPr lang="en-US" altLang="ko-KR" sz="900" baseline="0" dirty="0">
                          <a:latin typeface="Arial" panose="020B0604020202020204" pitchFamily="34" charset="0"/>
                          <a:cs typeface="Arial" panose="020B0604020202020204" pitchFamily="34" charset="0"/>
                        </a:rPr>
                        <a:t> Collocation </a:t>
                      </a:r>
                    </a:p>
                    <a:p>
                      <a:pPr algn="ctr" latinLnBrk="1"/>
                      <a:r>
                        <a:rPr lang="en-US" altLang="ko-KR" sz="900" baseline="0" dirty="0">
                          <a:latin typeface="Arial" panose="020B0604020202020204" pitchFamily="34" charset="0"/>
                          <a:cs typeface="Arial" panose="020B0604020202020204" pitchFamily="34" charset="0"/>
                        </a:rPr>
                        <a:t>(</a:t>
                      </a:r>
                      <a:r>
                        <a:rPr lang="en-US" altLang="ko-KR" sz="900" baseline="0" dirty="0" err="1">
                          <a:latin typeface="Arial" panose="020B0604020202020204" pitchFamily="34" charset="0"/>
                          <a:cs typeface="Arial" panose="020B0604020202020204" pitchFamily="34" charset="0"/>
                        </a:rPr>
                        <a:t>N</a:t>
                      </a:r>
                      <a:r>
                        <a:rPr lang="en-US" altLang="ko-KR" sz="900" baseline="-25000" dirty="0" err="1">
                          <a:latin typeface="Arial" panose="020B0604020202020204" pitchFamily="34" charset="0"/>
                          <a:cs typeface="Arial" panose="020B0604020202020204" pitchFamily="34" charset="0"/>
                        </a:rPr>
                        <a:t>total</a:t>
                      </a:r>
                      <a:r>
                        <a:rPr lang="en-US" altLang="ko-KR" sz="900" baseline="0" dirty="0">
                          <a:latin typeface="Arial" panose="020B0604020202020204" pitchFamily="34" charset="0"/>
                          <a:cs typeface="Arial" panose="020B0604020202020204" pitchFamily="34" charset="0"/>
                        </a:rPr>
                        <a:t> =   2554  )</a:t>
                      </a:r>
                      <a:endParaRPr lang="ko-KR" altLang="en-US" sz="900" b="0" dirty="0">
                        <a:solidFill>
                          <a:schemeClr val="tx2"/>
                        </a:solidFill>
                        <a:latin typeface="Arial" panose="020B0604020202020204" pitchFamily="34" charset="0"/>
                        <a:ea typeface="+mn-ea"/>
                        <a:cs typeface="Arial" panose="020B0604020202020204" pitchFamily="34" charset="0"/>
                      </a:endParaRPr>
                    </a:p>
                  </a:txBody>
                  <a:tcPr marL="0" marR="0" marT="0" marB="0" anchor="ctr"/>
                </a:tc>
                <a:tc>
                  <a:txBody>
                    <a:bodyPr/>
                    <a:lstStyle/>
                    <a:p>
                      <a:pPr algn="ctr" latinLnBrk="1"/>
                      <a:r>
                        <a:rPr lang="en-US" altLang="ko-KR" sz="900" b="0" dirty="0">
                          <a:solidFill>
                            <a:schemeClr val="tx1"/>
                          </a:solidFill>
                          <a:latin typeface="Arial" panose="020B0604020202020204" pitchFamily="34" charset="0"/>
                          <a:ea typeface="+mn-ea"/>
                          <a:cs typeface="Arial" panose="020B0604020202020204" pitchFamily="34" charset="0"/>
                        </a:rPr>
                        <a:t>297</a:t>
                      </a:r>
                    </a:p>
                    <a:p>
                      <a:pPr algn="ctr" latinLnBrk="1"/>
                      <a:r>
                        <a:rPr lang="en-US" altLang="ko-KR" sz="900" b="0" dirty="0">
                          <a:solidFill>
                            <a:srgbClr val="FF0000"/>
                          </a:solidFill>
                          <a:latin typeface="Arial" panose="020B0604020202020204" pitchFamily="34" charset="0"/>
                          <a:ea typeface="+mn-ea"/>
                          <a:cs typeface="Arial" panose="020B0604020202020204" pitchFamily="34" charset="0"/>
                        </a:rPr>
                        <a:t>(11.6 %)</a:t>
                      </a:r>
                      <a:endParaRPr lang="ko-KR" altLang="en-US" sz="900" b="0" dirty="0">
                        <a:solidFill>
                          <a:srgbClr val="FF0000"/>
                        </a:solidFill>
                        <a:latin typeface="Arial" panose="020B0604020202020204" pitchFamily="34" charset="0"/>
                        <a:ea typeface="+mn-ea"/>
                        <a:cs typeface="Arial" panose="020B0604020202020204" pitchFamily="34" charset="0"/>
                      </a:endParaRPr>
                    </a:p>
                  </a:txBody>
                  <a:tcPr marL="0" marR="0" marT="0" marB="0"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900" b="0" dirty="0">
                          <a:solidFill>
                            <a:schemeClr val="tx1"/>
                          </a:solidFill>
                          <a:latin typeface="Arial" panose="020B0604020202020204" pitchFamily="34" charset="0"/>
                          <a:ea typeface="+mn-ea"/>
                          <a:cs typeface="Arial" panose="020B0604020202020204" pitchFamily="34" charset="0"/>
                        </a:rPr>
                        <a:t>205</a:t>
                      </a:r>
                    </a:p>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900" b="0" dirty="0">
                          <a:solidFill>
                            <a:schemeClr val="tx1"/>
                          </a:solidFill>
                          <a:latin typeface="Arial" panose="020B0604020202020204" pitchFamily="34" charset="0"/>
                          <a:ea typeface="+mn-ea"/>
                          <a:cs typeface="Arial" panose="020B0604020202020204" pitchFamily="34" charset="0"/>
                        </a:rPr>
                        <a:t>( 8.0%)</a:t>
                      </a:r>
                      <a:endParaRPr lang="ko-KR" altLang="en-US" sz="900" b="0" dirty="0">
                        <a:solidFill>
                          <a:schemeClr val="tx1"/>
                        </a:solidFill>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xmlns="" val="10001"/>
                  </a:ext>
                </a:extLst>
              </a:tr>
              <a:tr h="165924">
                <a:tc>
                  <a:txBody>
                    <a:bodyPr/>
                    <a:lstStyle/>
                    <a:p>
                      <a:pPr algn="ctr" latinLnBrk="1"/>
                      <a:r>
                        <a:rPr lang="en-US" altLang="ko-KR" sz="900" dirty="0">
                          <a:latin typeface="Arial" panose="020B0604020202020204" pitchFamily="34" charset="0"/>
                          <a:cs typeface="Arial" panose="020B0604020202020204" pitchFamily="34" charset="0"/>
                        </a:rPr>
                        <a:t>N. Daily</a:t>
                      </a:r>
                      <a:endParaRPr lang="ko-KR" altLang="en-US" sz="900" b="0" dirty="0">
                        <a:solidFill>
                          <a:schemeClr val="tx2"/>
                        </a:solidFill>
                        <a:latin typeface="Arial" panose="020B0604020202020204" pitchFamily="34" charset="0"/>
                        <a:ea typeface="+mn-ea"/>
                        <a:cs typeface="Arial" panose="020B0604020202020204" pitchFamily="34" charset="0"/>
                      </a:endParaRPr>
                    </a:p>
                  </a:txBody>
                  <a:tcPr marL="0" marR="0" marT="0" marB="0" anchor="ctr"/>
                </a:tc>
                <a:tc>
                  <a:txBody>
                    <a:bodyPr/>
                    <a:lstStyle/>
                    <a:p>
                      <a:pPr algn="ctr" latinLnBrk="1"/>
                      <a:r>
                        <a:rPr lang="en-US" altLang="ko-KR" sz="900" b="0" dirty="0">
                          <a:solidFill>
                            <a:schemeClr val="tx1"/>
                          </a:solidFill>
                          <a:latin typeface="Arial" panose="020B0604020202020204" pitchFamily="34" charset="0"/>
                          <a:ea typeface="+mn-ea"/>
                          <a:cs typeface="Arial" panose="020B0604020202020204" pitchFamily="34" charset="0"/>
                        </a:rPr>
                        <a:t>57</a:t>
                      </a:r>
                      <a:endParaRPr lang="ko-KR" altLang="en-US" sz="900" b="0" dirty="0">
                        <a:solidFill>
                          <a:schemeClr val="tx1"/>
                        </a:solidFill>
                        <a:latin typeface="Arial" panose="020B0604020202020204" pitchFamily="34" charset="0"/>
                        <a:ea typeface="+mn-ea"/>
                        <a:cs typeface="Arial" panose="020B0604020202020204" pitchFamily="34" charset="0"/>
                      </a:endParaRPr>
                    </a:p>
                  </a:txBody>
                  <a:tcPr marL="0" marR="0" marT="0" marB="0" anchor="ctr"/>
                </a:tc>
                <a:tc>
                  <a:txBody>
                    <a:bodyPr/>
                    <a:lstStyle/>
                    <a:p>
                      <a:pPr algn="ctr" latinLnBrk="1"/>
                      <a:r>
                        <a:rPr lang="en-US" altLang="ko-KR" sz="900" b="0" dirty="0">
                          <a:solidFill>
                            <a:schemeClr val="tx1"/>
                          </a:solidFill>
                          <a:latin typeface="Arial" panose="020B0604020202020204" pitchFamily="34" charset="0"/>
                          <a:ea typeface="+mn-ea"/>
                          <a:cs typeface="Arial" panose="020B0604020202020204" pitchFamily="34" charset="0"/>
                        </a:rPr>
                        <a:t>46</a:t>
                      </a:r>
                      <a:endParaRPr lang="ko-KR" altLang="en-US" sz="900" b="0" dirty="0">
                        <a:solidFill>
                          <a:schemeClr val="tx1"/>
                        </a:solidFill>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xmlns="" val="10002"/>
                  </a:ext>
                </a:extLst>
              </a:tr>
              <a:tr h="165924">
                <a:tc>
                  <a:txBody>
                    <a:bodyPr/>
                    <a:lstStyle/>
                    <a:p>
                      <a:pPr algn="ctr" latinLnBrk="1"/>
                      <a:r>
                        <a:rPr lang="en-US" altLang="ko-KR" sz="900" dirty="0">
                          <a:latin typeface="Arial" panose="020B0604020202020204" pitchFamily="34" charset="0"/>
                          <a:cs typeface="Arial" panose="020B0604020202020204" pitchFamily="34" charset="0"/>
                        </a:rPr>
                        <a:t>Slope</a:t>
                      </a:r>
                      <a:endParaRPr lang="ko-KR" altLang="en-US" sz="900" b="0" dirty="0">
                        <a:solidFill>
                          <a:schemeClr val="tx2"/>
                        </a:solidFill>
                        <a:latin typeface="Arial" panose="020B0604020202020204" pitchFamily="34" charset="0"/>
                        <a:ea typeface="+mn-ea"/>
                        <a:cs typeface="Arial" panose="020B0604020202020204" pitchFamily="34" charset="0"/>
                      </a:endParaRPr>
                    </a:p>
                  </a:txBody>
                  <a:tcPr marL="0" marR="0" marT="0" marB="0" anchor="ctr"/>
                </a:tc>
                <a:tc>
                  <a:txBody>
                    <a:bodyPr/>
                    <a:lstStyle/>
                    <a:p>
                      <a:pPr algn="ctr" latinLnBrk="1"/>
                      <a:r>
                        <a:rPr lang="en-US" altLang="ko-KR" sz="900" b="0" dirty="0">
                          <a:solidFill>
                            <a:schemeClr val="tx1"/>
                          </a:solidFill>
                          <a:latin typeface="Arial" panose="020B0604020202020204" pitchFamily="34" charset="0"/>
                          <a:ea typeface="+mn-ea"/>
                          <a:cs typeface="Arial" panose="020B0604020202020204" pitchFamily="34" charset="0"/>
                        </a:rPr>
                        <a:t>1.04</a:t>
                      </a:r>
                      <a:endParaRPr lang="ko-KR" altLang="en-US" sz="900" b="0" dirty="0">
                        <a:solidFill>
                          <a:schemeClr val="tx1"/>
                        </a:solidFill>
                        <a:latin typeface="Arial" panose="020B0604020202020204" pitchFamily="34" charset="0"/>
                        <a:ea typeface="+mn-ea"/>
                        <a:cs typeface="Arial" panose="020B0604020202020204" pitchFamily="34" charset="0"/>
                      </a:endParaRPr>
                    </a:p>
                  </a:txBody>
                  <a:tcPr marL="0" marR="0" marT="0" marB="0" anchor="ctr"/>
                </a:tc>
                <a:tc>
                  <a:txBody>
                    <a:bodyPr/>
                    <a:lstStyle/>
                    <a:p>
                      <a:pPr algn="ctr" latinLnBrk="1"/>
                      <a:r>
                        <a:rPr lang="en-US" altLang="ko-KR" sz="900" b="0" dirty="0">
                          <a:solidFill>
                            <a:schemeClr val="tx1"/>
                          </a:solidFill>
                          <a:latin typeface="Arial" panose="020B0604020202020204" pitchFamily="34" charset="0"/>
                          <a:ea typeface="+mn-ea"/>
                          <a:cs typeface="Arial" panose="020B0604020202020204" pitchFamily="34" charset="0"/>
                        </a:rPr>
                        <a:t>0.79</a:t>
                      </a:r>
                      <a:endParaRPr lang="ko-KR" altLang="en-US" sz="900" b="0" dirty="0">
                        <a:solidFill>
                          <a:schemeClr val="tx1"/>
                        </a:solidFill>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xmlns="" val="10003"/>
                  </a:ext>
                </a:extLst>
              </a:tr>
              <a:tr h="165924">
                <a:tc>
                  <a:txBody>
                    <a:bodyPr/>
                    <a:lstStyle/>
                    <a:p>
                      <a:pPr algn="ctr" latinLnBrk="1"/>
                      <a:r>
                        <a:rPr lang="en-US" altLang="ko-KR" sz="900" dirty="0">
                          <a:latin typeface="Arial" panose="020B0604020202020204" pitchFamily="34" charset="0"/>
                          <a:cs typeface="Arial" panose="020B0604020202020204" pitchFamily="34" charset="0"/>
                        </a:rPr>
                        <a:t>Bias [ppm]</a:t>
                      </a:r>
                      <a:endParaRPr lang="ko-KR" altLang="en-US" sz="900" b="0" dirty="0">
                        <a:solidFill>
                          <a:schemeClr val="tx2"/>
                        </a:solidFill>
                        <a:latin typeface="Arial" panose="020B0604020202020204" pitchFamily="34" charset="0"/>
                        <a:ea typeface="+mn-ea"/>
                        <a:cs typeface="Arial" panose="020B0604020202020204" pitchFamily="34" charset="0"/>
                      </a:endParaRPr>
                    </a:p>
                  </a:txBody>
                  <a:tcPr marL="0" marR="0" marT="0" marB="0" anchor="ctr"/>
                </a:tc>
                <a:tc>
                  <a:txBody>
                    <a:bodyPr/>
                    <a:lstStyle/>
                    <a:p>
                      <a:pPr algn="ctr" latinLnBrk="1"/>
                      <a:r>
                        <a:rPr lang="en-US" altLang="ko-KR" sz="900" b="0" dirty="0">
                          <a:solidFill>
                            <a:srgbClr val="FF0000"/>
                          </a:solidFill>
                          <a:latin typeface="Arial" panose="020B0604020202020204" pitchFamily="34" charset="0"/>
                          <a:ea typeface="+mn-ea"/>
                          <a:cs typeface="Arial" panose="020B0604020202020204" pitchFamily="34" charset="0"/>
                        </a:rPr>
                        <a:t>-0.39</a:t>
                      </a:r>
                      <a:endParaRPr lang="ko-KR" altLang="en-US" sz="900" b="0" dirty="0">
                        <a:solidFill>
                          <a:srgbClr val="FF0000"/>
                        </a:solidFill>
                        <a:latin typeface="Arial" panose="020B0604020202020204" pitchFamily="34" charset="0"/>
                        <a:ea typeface="+mn-ea"/>
                        <a:cs typeface="Arial" panose="020B0604020202020204" pitchFamily="34" charset="0"/>
                      </a:endParaRPr>
                    </a:p>
                  </a:txBody>
                  <a:tcPr marL="0" marR="0" marT="0" marB="0" anchor="ctr"/>
                </a:tc>
                <a:tc>
                  <a:txBody>
                    <a:bodyPr/>
                    <a:lstStyle/>
                    <a:p>
                      <a:pPr algn="ctr" latinLnBrk="1"/>
                      <a:r>
                        <a:rPr lang="en-US" altLang="ko-KR" sz="900" b="0" dirty="0">
                          <a:solidFill>
                            <a:schemeClr val="tx1"/>
                          </a:solidFill>
                          <a:latin typeface="Arial" panose="020B0604020202020204" pitchFamily="34" charset="0"/>
                          <a:ea typeface="+mn-ea"/>
                          <a:cs typeface="Arial" panose="020B0604020202020204" pitchFamily="34" charset="0"/>
                        </a:rPr>
                        <a:t>1.42</a:t>
                      </a:r>
                      <a:endParaRPr lang="ko-KR" altLang="en-US" sz="900" b="0" dirty="0">
                        <a:solidFill>
                          <a:schemeClr val="tx1"/>
                        </a:solidFill>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xmlns="" val="10004"/>
                  </a:ext>
                </a:extLst>
              </a:tr>
              <a:tr h="165924">
                <a:tc>
                  <a:txBody>
                    <a:bodyPr/>
                    <a:lstStyle/>
                    <a:p>
                      <a:pPr algn="ctr" latinLnBrk="1"/>
                      <a:r>
                        <a:rPr lang="en-US" altLang="ko-KR" sz="900" dirty="0">
                          <a:latin typeface="Arial" panose="020B0604020202020204" pitchFamily="34" charset="0"/>
                          <a:cs typeface="Arial" panose="020B0604020202020204" pitchFamily="34" charset="0"/>
                        </a:rPr>
                        <a:t>Standard deviation [ppm]</a:t>
                      </a:r>
                      <a:endParaRPr lang="ko-KR" altLang="en-US" sz="900" b="0" dirty="0">
                        <a:solidFill>
                          <a:schemeClr val="tx2"/>
                        </a:solidFill>
                        <a:latin typeface="Arial" panose="020B0604020202020204" pitchFamily="34" charset="0"/>
                        <a:ea typeface="+mn-ea"/>
                        <a:cs typeface="Arial" panose="020B0604020202020204" pitchFamily="34" charset="0"/>
                      </a:endParaRPr>
                    </a:p>
                  </a:txBody>
                  <a:tcPr marL="0" marR="0" marT="0" marB="0" anchor="ctr"/>
                </a:tc>
                <a:tc>
                  <a:txBody>
                    <a:bodyPr/>
                    <a:lstStyle/>
                    <a:p>
                      <a:pPr algn="ctr" latinLnBrk="1"/>
                      <a:r>
                        <a:rPr lang="en-US" altLang="ko-KR" sz="900" b="0" dirty="0">
                          <a:solidFill>
                            <a:schemeClr val="tx1"/>
                          </a:solidFill>
                          <a:latin typeface="Arial" panose="020B0604020202020204" pitchFamily="34" charset="0"/>
                          <a:ea typeface="+mn-ea"/>
                          <a:cs typeface="Arial" panose="020B0604020202020204" pitchFamily="34" charset="0"/>
                        </a:rPr>
                        <a:t>50.71</a:t>
                      </a:r>
                      <a:endParaRPr lang="ko-KR" altLang="en-US" sz="900" b="0" dirty="0">
                        <a:solidFill>
                          <a:schemeClr val="tx1"/>
                        </a:solidFill>
                        <a:latin typeface="Arial" panose="020B0604020202020204" pitchFamily="34" charset="0"/>
                        <a:ea typeface="+mn-ea"/>
                        <a:cs typeface="Arial" panose="020B0604020202020204" pitchFamily="34" charset="0"/>
                      </a:endParaRPr>
                    </a:p>
                  </a:txBody>
                  <a:tcPr marL="0" marR="0" marT="0" marB="0" anchor="ctr"/>
                </a:tc>
                <a:tc>
                  <a:txBody>
                    <a:bodyPr/>
                    <a:lstStyle/>
                    <a:p>
                      <a:pPr algn="ctr" latinLnBrk="1"/>
                      <a:r>
                        <a:rPr lang="en-US" altLang="ko-KR" sz="900" b="0" dirty="0">
                          <a:solidFill>
                            <a:schemeClr val="tx1"/>
                          </a:solidFill>
                          <a:latin typeface="Arial" panose="020B0604020202020204" pitchFamily="34" charset="0"/>
                          <a:ea typeface="+mn-ea"/>
                          <a:cs typeface="Arial" panose="020B0604020202020204" pitchFamily="34" charset="0"/>
                        </a:rPr>
                        <a:t>57.53</a:t>
                      </a:r>
                      <a:endParaRPr lang="ko-KR" altLang="en-US" sz="900" b="0" dirty="0">
                        <a:solidFill>
                          <a:schemeClr val="tx1"/>
                        </a:solidFill>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xmlns="" val="10005"/>
                  </a:ext>
                </a:extLst>
              </a:tr>
              <a:tr h="165924">
                <a:tc>
                  <a:txBody>
                    <a:bodyPr/>
                    <a:lstStyle/>
                    <a:p>
                      <a:pPr algn="ctr" latinLnBrk="1"/>
                      <a:r>
                        <a:rPr lang="en-US" altLang="ko-KR" sz="900" dirty="0">
                          <a:latin typeface="Arial" panose="020B0604020202020204" pitchFamily="34" charset="0"/>
                          <a:cs typeface="Arial" panose="020B0604020202020204" pitchFamily="34" charset="0"/>
                        </a:rPr>
                        <a:t>RMSE [ppm]</a:t>
                      </a:r>
                      <a:endParaRPr lang="ko-KR" altLang="en-US" sz="900" b="0" dirty="0">
                        <a:solidFill>
                          <a:schemeClr val="tx2"/>
                        </a:solidFill>
                        <a:latin typeface="Arial" panose="020B0604020202020204" pitchFamily="34" charset="0"/>
                        <a:ea typeface="+mn-ea"/>
                        <a:cs typeface="Arial" panose="020B0604020202020204" pitchFamily="34" charset="0"/>
                      </a:endParaRPr>
                    </a:p>
                  </a:txBody>
                  <a:tcPr marL="0" marR="0" marT="0" marB="0" anchor="ctr"/>
                </a:tc>
                <a:tc>
                  <a:txBody>
                    <a:bodyPr/>
                    <a:lstStyle/>
                    <a:p>
                      <a:pPr algn="ctr" latinLnBrk="1"/>
                      <a:r>
                        <a:rPr lang="en-US" altLang="ko-KR" sz="900" b="0" dirty="0">
                          <a:solidFill>
                            <a:schemeClr val="tx1"/>
                          </a:solidFill>
                          <a:latin typeface="Arial" panose="020B0604020202020204" pitchFamily="34" charset="0"/>
                          <a:ea typeface="+mn-ea"/>
                          <a:cs typeface="Arial" panose="020B0604020202020204" pitchFamily="34" charset="0"/>
                        </a:rPr>
                        <a:t>2.09</a:t>
                      </a:r>
                      <a:endParaRPr lang="ko-KR" altLang="en-US" sz="900" b="0" dirty="0">
                        <a:solidFill>
                          <a:schemeClr val="tx1"/>
                        </a:solidFill>
                        <a:latin typeface="Arial" panose="020B0604020202020204" pitchFamily="34" charset="0"/>
                        <a:ea typeface="+mn-ea"/>
                        <a:cs typeface="Arial" panose="020B0604020202020204" pitchFamily="34" charset="0"/>
                      </a:endParaRPr>
                    </a:p>
                  </a:txBody>
                  <a:tcPr marL="0" marR="0" marT="0" marB="0" anchor="ctr"/>
                </a:tc>
                <a:tc>
                  <a:txBody>
                    <a:bodyPr/>
                    <a:lstStyle/>
                    <a:p>
                      <a:pPr algn="ctr" latinLnBrk="1"/>
                      <a:r>
                        <a:rPr lang="en-US" altLang="ko-KR" sz="900" b="0" dirty="0">
                          <a:solidFill>
                            <a:schemeClr val="tx1"/>
                          </a:solidFill>
                          <a:latin typeface="Arial" panose="020B0604020202020204" pitchFamily="34" charset="0"/>
                          <a:ea typeface="+mn-ea"/>
                          <a:cs typeface="Arial" panose="020B0604020202020204" pitchFamily="34" charset="0"/>
                        </a:rPr>
                        <a:t>1.83</a:t>
                      </a:r>
                      <a:endParaRPr lang="ko-KR" altLang="en-US" sz="900" b="0" dirty="0">
                        <a:solidFill>
                          <a:schemeClr val="tx1"/>
                        </a:solidFill>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xmlns="" val="10006"/>
                  </a:ext>
                </a:extLst>
              </a:tr>
              <a:tr h="165924">
                <a:tc>
                  <a:txBody>
                    <a:bodyPr/>
                    <a:lstStyle/>
                    <a:p>
                      <a:pPr algn="ctr" latinLnBrk="1"/>
                      <a:r>
                        <a:rPr lang="en-US" altLang="ko-KR" sz="900" dirty="0">
                          <a:latin typeface="Arial" panose="020B0604020202020204" pitchFamily="34" charset="0"/>
                          <a:cs typeface="Arial" panose="020B0604020202020204" pitchFamily="34" charset="0"/>
                        </a:rPr>
                        <a:t>R</a:t>
                      </a:r>
                      <a:endParaRPr lang="ko-KR" altLang="en-US" sz="900" b="0" dirty="0">
                        <a:solidFill>
                          <a:schemeClr val="tx2"/>
                        </a:solidFill>
                        <a:latin typeface="Arial" panose="020B0604020202020204" pitchFamily="34" charset="0"/>
                        <a:ea typeface="+mn-ea"/>
                        <a:cs typeface="Arial" panose="020B0604020202020204" pitchFamily="34" charset="0"/>
                      </a:endParaRPr>
                    </a:p>
                  </a:txBody>
                  <a:tcPr marL="0" marR="0" marT="0" marB="0" anchor="ctr"/>
                </a:tc>
                <a:tc>
                  <a:txBody>
                    <a:bodyPr/>
                    <a:lstStyle/>
                    <a:p>
                      <a:pPr algn="ctr" latinLnBrk="1"/>
                      <a:r>
                        <a:rPr lang="en-US" altLang="ko-KR" sz="900" b="0" dirty="0">
                          <a:solidFill>
                            <a:srgbClr val="FF0000"/>
                          </a:solidFill>
                          <a:latin typeface="Arial" panose="020B0604020202020204" pitchFamily="34" charset="0"/>
                          <a:ea typeface="+mn-ea"/>
                          <a:cs typeface="Arial" panose="020B0604020202020204" pitchFamily="34" charset="0"/>
                        </a:rPr>
                        <a:t>0.818</a:t>
                      </a:r>
                      <a:endParaRPr lang="ko-KR" altLang="en-US" sz="900" b="0" dirty="0">
                        <a:solidFill>
                          <a:srgbClr val="FF0000"/>
                        </a:solidFill>
                        <a:latin typeface="Arial" panose="020B0604020202020204" pitchFamily="34" charset="0"/>
                        <a:ea typeface="+mn-ea"/>
                        <a:cs typeface="Arial" panose="020B0604020202020204" pitchFamily="34" charset="0"/>
                      </a:endParaRPr>
                    </a:p>
                  </a:txBody>
                  <a:tcPr marL="0" marR="0" marT="0" marB="0" anchor="ctr"/>
                </a:tc>
                <a:tc>
                  <a:txBody>
                    <a:bodyPr/>
                    <a:lstStyle/>
                    <a:p>
                      <a:pPr algn="ctr" latinLnBrk="1"/>
                      <a:r>
                        <a:rPr lang="en-US" altLang="ko-KR" sz="900" b="0" dirty="0">
                          <a:solidFill>
                            <a:schemeClr val="tx1"/>
                          </a:solidFill>
                          <a:latin typeface="Arial" panose="020B0604020202020204" pitchFamily="34" charset="0"/>
                          <a:ea typeface="+mn-ea"/>
                          <a:cs typeface="Arial" panose="020B0604020202020204" pitchFamily="34" charset="0"/>
                        </a:rPr>
                        <a:t>0.778</a:t>
                      </a:r>
                      <a:endParaRPr lang="ko-KR" altLang="en-US" sz="900" b="0" dirty="0">
                        <a:solidFill>
                          <a:schemeClr val="tx1"/>
                        </a:solidFill>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xmlns="" val="10007"/>
                  </a:ext>
                </a:extLst>
              </a:tr>
            </a:tbl>
          </a:graphicData>
        </a:graphic>
      </p:graphicFrame>
      <p:sp>
        <p:nvSpPr>
          <p:cNvPr id="18" name="TextBox 33"/>
          <p:cNvSpPr txBox="1"/>
          <p:nvPr/>
        </p:nvSpPr>
        <p:spPr>
          <a:xfrm>
            <a:off x="2498255" y="780511"/>
            <a:ext cx="3124200" cy="307777"/>
          </a:xfrm>
          <a:prstGeom prst="rect">
            <a:avLst/>
          </a:prstGeom>
          <a:noFill/>
        </p:spPr>
        <p:txBody>
          <a:bodyPr wrap="square" rtlCol="0">
            <a:spAutoFit/>
          </a:bodyPr>
          <a:lstStyle/>
          <a:p>
            <a:pPr algn="ctr"/>
            <a:r>
              <a:rPr lang="en-US" altLang="ko-KR" sz="1400" b="1" dirty="0">
                <a:solidFill>
                  <a:srgbClr val="FFFF00"/>
                </a:solidFill>
                <a:latin typeface="+mj-ea"/>
                <a:ea typeface="+mj-ea"/>
              </a:rPr>
              <a:t>(Potential linkage with AC-VC)</a:t>
            </a:r>
          </a:p>
        </p:txBody>
      </p:sp>
    </p:spTree>
    <p:extLst>
      <p:ext uri="{BB962C8B-B14F-4D97-AF65-F5344CB8AC3E}">
        <p14:creationId xmlns:p14="http://schemas.microsoft.com/office/powerpoint/2010/main" val="11689559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latin typeface="+mj-ea"/>
              </a:rPr>
              <a:pPr defTabSz="914400"/>
              <a:t>26</a:t>
            </a:fld>
            <a:endParaRPr lang="uk-UA" dirty="0">
              <a:latin typeface="+mj-ea"/>
            </a:endParaRPr>
          </a:p>
        </p:txBody>
      </p:sp>
      <p:sp>
        <p:nvSpPr>
          <p:cNvPr id="4" name="내용 개체 틀 3"/>
          <p:cNvSpPr>
            <a:spLocks noGrp="1"/>
          </p:cNvSpPr>
          <p:nvPr>
            <p:ph sz="quarter" idx="11"/>
          </p:nvPr>
        </p:nvSpPr>
        <p:spPr>
          <a:xfrm>
            <a:off x="2057400" y="304800"/>
            <a:ext cx="5181600" cy="533400"/>
          </a:xfrm>
        </p:spPr>
        <p:txBody>
          <a:bodyPr/>
          <a:lstStyle/>
          <a:p>
            <a:r>
              <a:rPr lang="en-US" altLang="ko-KR" sz="2800" b="1" dirty="0"/>
              <a:t>Observation of Soil Moisture</a:t>
            </a:r>
            <a:endParaRPr lang="ko-KR" altLang="en-US" sz="2800" b="1" dirty="0"/>
          </a:p>
        </p:txBody>
      </p:sp>
      <p:sp>
        <p:nvSpPr>
          <p:cNvPr id="5" name="TextBox 4"/>
          <p:cNvSpPr txBox="1"/>
          <p:nvPr/>
        </p:nvSpPr>
        <p:spPr>
          <a:xfrm>
            <a:off x="4245869" y="3002314"/>
            <a:ext cx="4620716" cy="35394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ko-KR" sz="1700" dirty="0">
                <a:latin typeface="+mj-ea"/>
                <a:ea typeface="+mj-ea"/>
              </a:rPr>
              <a:t>AMSR2+SMOS</a:t>
            </a:r>
            <a:r>
              <a:rPr lang="ko-KR" altLang="en-US" sz="1700" dirty="0">
                <a:latin typeface="+mj-ea"/>
                <a:ea typeface="+mj-ea"/>
              </a:rPr>
              <a:t> </a:t>
            </a:r>
            <a:r>
              <a:rPr lang="en-US" altLang="ko-KR" sz="1200" dirty="0">
                <a:latin typeface="+mj-ea"/>
                <a:ea typeface="+mj-ea"/>
              </a:rPr>
              <a:t>Synthetic high-resolution soil moisture</a:t>
            </a:r>
            <a:endParaRPr lang="ko-KR" altLang="en-US" sz="1200" dirty="0">
              <a:latin typeface="+mj-ea"/>
              <a:ea typeface="+mj-ea"/>
            </a:endParaRPr>
          </a:p>
        </p:txBody>
      </p:sp>
      <p:sp>
        <p:nvSpPr>
          <p:cNvPr id="6" name="직사각형 5"/>
          <p:cNvSpPr/>
          <p:nvPr/>
        </p:nvSpPr>
        <p:spPr bwMode="auto">
          <a:xfrm>
            <a:off x="230522" y="2749189"/>
            <a:ext cx="8636063" cy="3600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800" b="0" i="0" u="none" strike="noStrike" cap="none" normalizeH="0" baseline="0">
              <a:ln>
                <a:noFill/>
              </a:ln>
              <a:solidFill>
                <a:schemeClr val="tx1"/>
              </a:solidFill>
              <a:effectLst/>
              <a:latin typeface="+mj-ea"/>
              <a:ea typeface="+mj-ea"/>
            </a:endParaRPr>
          </a:p>
        </p:txBody>
      </p:sp>
      <p:sp>
        <p:nvSpPr>
          <p:cNvPr id="7" name="직사각형 6"/>
          <p:cNvSpPr/>
          <p:nvPr/>
        </p:nvSpPr>
        <p:spPr>
          <a:xfrm>
            <a:off x="230521" y="1330051"/>
            <a:ext cx="8636064" cy="1246495"/>
          </a:xfrm>
          <a:prstGeom prst="rect">
            <a:avLst/>
          </a:prstGeom>
        </p:spPr>
        <p:txBody>
          <a:bodyPr wrap="square">
            <a:spAutoFit/>
          </a:bodyPr>
          <a:lstStyle/>
          <a:p>
            <a:pPr marL="285750" indent="-285750">
              <a:lnSpc>
                <a:spcPct val="150000"/>
              </a:lnSpc>
              <a:buFont typeface="Wingdings" pitchFamily="2" charset="2"/>
              <a:buChar char="v"/>
            </a:pPr>
            <a:r>
              <a:rPr lang="en-US" altLang="ko-KR" b="1" dirty="0">
                <a:latin typeface="+mj-ea"/>
                <a:ea typeface="+mj-ea"/>
              </a:rPr>
              <a:t>Procedure</a:t>
            </a:r>
          </a:p>
          <a:p>
            <a:pPr marL="342900" indent="-342900">
              <a:lnSpc>
                <a:spcPct val="150000"/>
              </a:lnSpc>
              <a:buFont typeface="+mj-lt"/>
              <a:buAutoNum type="arabicPeriod"/>
            </a:pPr>
            <a:r>
              <a:rPr lang="en-US" altLang="ko-KR" sz="1600" dirty="0">
                <a:latin typeface="+mj-ea"/>
                <a:ea typeface="+mj-ea"/>
              </a:rPr>
              <a:t>To develop composited soil moisture(weekly) using bias corrected SMOS, AMSR2 SM </a:t>
            </a:r>
          </a:p>
          <a:p>
            <a:pPr marL="342900" indent="-342900">
              <a:lnSpc>
                <a:spcPct val="150000"/>
              </a:lnSpc>
              <a:buFont typeface="+mj-lt"/>
              <a:buAutoNum type="arabicPeriod"/>
            </a:pPr>
            <a:r>
              <a:rPr lang="en-US" altLang="ko-KR" sz="1600" dirty="0">
                <a:latin typeface="+mj-ea"/>
                <a:ea typeface="+mj-ea"/>
              </a:rPr>
              <a:t>Downscaling soil moisture(25km) to 4km using OI correlated with </a:t>
            </a:r>
            <a:r>
              <a:rPr lang="en-US" altLang="ko-KR" sz="1600" dirty="0" err="1">
                <a:latin typeface="+mj-ea"/>
                <a:ea typeface="+mj-ea"/>
              </a:rPr>
              <a:t>landuse</a:t>
            </a:r>
            <a:r>
              <a:rPr lang="en-US" altLang="ko-KR" sz="1600" dirty="0">
                <a:latin typeface="+mj-ea"/>
                <a:ea typeface="+mj-ea"/>
              </a:rPr>
              <a:t>  </a:t>
            </a:r>
          </a:p>
        </p:txBody>
      </p:sp>
      <p:pic>
        <p:nvPicPr>
          <p:cNvPr id="8" name="그림 7" descr="gcom-w1_amsr2_l3_jaxa_lsm_vwc_7dm_zzz_a_20141231.png"/>
          <p:cNvPicPr>
            <a:picLocks noChangeAspect="1"/>
          </p:cNvPicPr>
          <p:nvPr/>
        </p:nvPicPr>
        <p:blipFill>
          <a:blip r:embed="rId2" cstate="print"/>
          <a:stretch>
            <a:fillRect/>
          </a:stretch>
        </p:blipFill>
        <p:spPr>
          <a:xfrm>
            <a:off x="4644008" y="3397260"/>
            <a:ext cx="4018762" cy="3044487"/>
          </a:xfrm>
          <a:prstGeom prst="rect">
            <a:avLst/>
          </a:prstGeom>
        </p:spPr>
      </p:pic>
      <p:sp>
        <p:nvSpPr>
          <p:cNvPr id="9" name="TextBox 8"/>
          <p:cNvSpPr txBox="1"/>
          <p:nvPr/>
        </p:nvSpPr>
        <p:spPr>
          <a:xfrm>
            <a:off x="417442" y="2981315"/>
            <a:ext cx="2284536"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US" altLang="ko-KR" dirty="0">
                <a:latin typeface="+mj-ea"/>
                <a:ea typeface="+mj-ea"/>
              </a:rPr>
              <a:t>SSMIS Soil moisture</a:t>
            </a:r>
            <a:endParaRPr lang="ko-KR" altLang="en-US" dirty="0">
              <a:latin typeface="+mj-ea"/>
              <a:ea typeface="+mj-ea"/>
            </a:endParaRP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930" y="3475874"/>
            <a:ext cx="3630513" cy="294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오른쪽 화살표 10"/>
          <p:cNvSpPr/>
          <p:nvPr/>
        </p:nvSpPr>
        <p:spPr>
          <a:xfrm>
            <a:off x="4188433" y="4566060"/>
            <a:ext cx="465282" cy="3993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ea"/>
              <a:ea typeface="+mj-ea"/>
            </a:endParaRPr>
          </a:p>
        </p:txBody>
      </p:sp>
      <p:sp>
        <p:nvSpPr>
          <p:cNvPr id="12" name="직사각형 11"/>
          <p:cNvSpPr/>
          <p:nvPr/>
        </p:nvSpPr>
        <p:spPr>
          <a:xfrm>
            <a:off x="2859453" y="6565612"/>
            <a:ext cx="3769948" cy="292388"/>
          </a:xfrm>
          <a:prstGeom prst="rect">
            <a:avLst/>
          </a:prstGeom>
          <a:ln w="28575">
            <a:solidFill>
              <a:srgbClr val="FF0000"/>
            </a:solidFill>
          </a:ln>
        </p:spPr>
        <p:txBody>
          <a:bodyPr wrap="square">
            <a:spAutoFit/>
          </a:bodyPr>
          <a:lstStyle/>
          <a:p>
            <a:pPr algn="ctr"/>
            <a:r>
              <a:rPr lang="en-US" altLang="ko-KR" sz="1300" b="1" dirty="0">
                <a:latin typeface="+mj-ea"/>
                <a:ea typeface="+mj-ea"/>
              </a:rPr>
              <a:t>Supporting Drought information systems</a:t>
            </a:r>
            <a:endParaRPr lang="ko-KR" altLang="en-US" sz="1300" b="1" dirty="0">
              <a:latin typeface="+mj-ea"/>
              <a:ea typeface="+mj-ea"/>
            </a:endParaRPr>
          </a:p>
        </p:txBody>
      </p:sp>
      <p:sp>
        <p:nvSpPr>
          <p:cNvPr id="13" name="TextBox 12"/>
          <p:cNvSpPr txBox="1"/>
          <p:nvPr/>
        </p:nvSpPr>
        <p:spPr>
          <a:xfrm>
            <a:off x="3677422" y="4970854"/>
            <a:ext cx="1440160" cy="276999"/>
          </a:xfrm>
          <a:prstGeom prst="rect">
            <a:avLst/>
          </a:prstGeom>
          <a:noFill/>
        </p:spPr>
        <p:txBody>
          <a:bodyPr wrap="square" rtlCol="0">
            <a:spAutoFit/>
          </a:bodyPr>
          <a:lstStyle/>
          <a:p>
            <a:pPr algn="ctr"/>
            <a:r>
              <a:rPr lang="en-US" altLang="ko-KR" sz="1200" b="1" dirty="0">
                <a:latin typeface="+mj-ea"/>
                <a:ea typeface="+mj-ea"/>
              </a:rPr>
              <a:t>Improvement</a:t>
            </a:r>
          </a:p>
        </p:txBody>
      </p:sp>
      <p:sp>
        <p:nvSpPr>
          <p:cNvPr id="14" name="TextBox 13"/>
          <p:cNvSpPr txBox="1"/>
          <p:nvPr/>
        </p:nvSpPr>
        <p:spPr>
          <a:xfrm>
            <a:off x="2899972" y="3418391"/>
            <a:ext cx="1440160" cy="307777"/>
          </a:xfrm>
          <a:prstGeom prst="rect">
            <a:avLst/>
          </a:prstGeom>
          <a:noFill/>
        </p:spPr>
        <p:txBody>
          <a:bodyPr wrap="square" rtlCol="0">
            <a:spAutoFit/>
          </a:bodyPr>
          <a:lstStyle/>
          <a:p>
            <a:r>
              <a:rPr lang="en-US" altLang="ko-KR" sz="1400" dirty="0">
                <a:latin typeface="+mj-ea"/>
                <a:ea typeface="+mj-ea"/>
              </a:rPr>
              <a:t>2014.12.25~31</a:t>
            </a:r>
            <a:endParaRPr lang="ko-KR" altLang="en-US" sz="1400" dirty="0">
              <a:latin typeface="+mj-ea"/>
              <a:ea typeface="+mj-ea"/>
            </a:endParaRPr>
          </a:p>
        </p:txBody>
      </p:sp>
    </p:spTree>
    <p:extLst>
      <p:ext uri="{BB962C8B-B14F-4D97-AF65-F5344CB8AC3E}">
        <p14:creationId xmlns:p14="http://schemas.microsoft.com/office/powerpoint/2010/main" val="24843974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19"/>
          <p:cNvPicPr>
            <a:picLocks noChangeAspect="1"/>
          </p:cNvPicPr>
          <p:nvPr/>
        </p:nvPicPr>
        <p:blipFill rotWithShape="1">
          <a:blip r:embed="rId3" cstate="print">
            <a:extLst>
              <a:ext uri="{28A0092B-C50C-407E-A947-70E740481C1C}">
                <a14:useLocalDpi xmlns:a14="http://schemas.microsoft.com/office/drawing/2010/main" val="0"/>
              </a:ext>
            </a:extLst>
          </a:blip>
          <a:srcRect l="5054" t="60502" r="6559" b="31469"/>
          <a:stretch/>
        </p:blipFill>
        <p:spPr>
          <a:xfrm>
            <a:off x="1147916" y="4133116"/>
            <a:ext cx="7386484" cy="550606"/>
          </a:xfrm>
          <a:prstGeom prst="rect">
            <a:avLst/>
          </a:prstGeom>
        </p:spPr>
      </p:pic>
      <p:pic>
        <p:nvPicPr>
          <p:cNvPr id="19" name="그림 18"/>
          <p:cNvPicPr>
            <a:picLocks noChangeAspect="1"/>
          </p:cNvPicPr>
          <p:nvPr/>
        </p:nvPicPr>
        <p:blipFill rotWithShape="1">
          <a:blip r:embed="rId3" cstate="print">
            <a:extLst>
              <a:ext uri="{28A0092B-C50C-407E-A947-70E740481C1C}">
                <a14:useLocalDpi xmlns:a14="http://schemas.microsoft.com/office/drawing/2010/main" val="0"/>
              </a:ext>
            </a:extLst>
          </a:blip>
          <a:srcRect l="5054" t="60502" r="6559" b="31469"/>
          <a:stretch/>
        </p:blipFill>
        <p:spPr>
          <a:xfrm>
            <a:off x="1147916" y="3774240"/>
            <a:ext cx="7386484" cy="550606"/>
          </a:xfrm>
          <a:prstGeom prst="rect">
            <a:avLst/>
          </a:prstGeom>
        </p:spPr>
      </p:pic>
      <p:pic>
        <p:nvPicPr>
          <p:cNvPr id="18" name="그림 17"/>
          <p:cNvPicPr>
            <a:picLocks noChangeAspect="1"/>
          </p:cNvPicPr>
          <p:nvPr/>
        </p:nvPicPr>
        <p:blipFill rotWithShape="1">
          <a:blip r:embed="rId3" cstate="print">
            <a:extLst>
              <a:ext uri="{28A0092B-C50C-407E-A947-70E740481C1C}">
                <a14:useLocalDpi xmlns:a14="http://schemas.microsoft.com/office/drawing/2010/main" val="0"/>
              </a:ext>
            </a:extLst>
          </a:blip>
          <a:srcRect l="5054" t="60502" r="6559" b="31469"/>
          <a:stretch/>
        </p:blipFill>
        <p:spPr>
          <a:xfrm>
            <a:off x="1147916" y="3402225"/>
            <a:ext cx="7386484" cy="550606"/>
          </a:xfrm>
          <a:prstGeom prst="rect">
            <a:avLst/>
          </a:prstGeom>
        </p:spPr>
      </p:pic>
      <p:pic>
        <p:nvPicPr>
          <p:cNvPr id="17" name="그림 16"/>
          <p:cNvPicPr>
            <a:picLocks noChangeAspect="1"/>
          </p:cNvPicPr>
          <p:nvPr/>
        </p:nvPicPr>
        <p:blipFill rotWithShape="1">
          <a:blip r:embed="rId3" cstate="print">
            <a:extLst>
              <a:ext uri="{28A0092B-C50C-407E-A947-70E740481C1C}">
                <a14:useLocalDpi xmlns:a14="http://schemas.microsoft.com/office/drawing/2010/main" val="0"/>
              </a:ext>
            </a:extLst>
          </a:blip>
          <a:srcRect l="5054" t="60502" r="6559" b="31469"/>
          <a:stretch/>
        </p:blipFill>
        <p:spPr>
          <a:xfrm>
            <a:off x="1147916" y="3030210"/>
            <a:ext cx="7386484" cy="550606"/>
          </a:xfrm>
          <a:prstGeom prst="rect">
            <a:avLst/>
          </a:prstGeom>
        </p:spPr>
      </p:pic>
      <p:pic>
        <p:nvPicPr>
          <p:cNvPr id="16" name="그림 15"/>
          <p:cNvPicPr>
            <a:picLocks noChangeAspect="1"/>
          </p:cNvPicPr>
          <p:nvPr/>
        </p:nvPicPr>
        <p:blipFill rotWithShape="1">
          <a:blip r:embed="rId3" cstate="print">
            <a:extLst>
              <a:ext uri="{28A0092B-C50C-407E-A947-70E740481C1C}">
                <a14:useLocalDpi xmlns:a14="http://schemas.microsoft.com/office/drawing/2010/main" val="0"/>
              </a:ext>
            </a:extLst>
          </a:blip>
          <a:srcRect l="5054" t="60502" r="6559" b="31469"/>
          <a:stretch/>
        </p:blipFill>
        <p:spPr>
          <a:xfrm>
            <a:off x="1147916" y="2442100"/>
            <a:ext cx="7386484" cy="550606"/>
          </a:xfrm>
          <a:prstGeom prst="rect">
            <a:avLst/>
          </a:prstGeom>
        </p:spPr>
      </p:pic>
      <p:sp>
        <p:nvSpPr>
          <p:cNvPr id="2" name="Content Placeholder 1"/>
          <p:cNvSpPr>
            <a:spLocks noGrp="1"/>
          </p:cNvSpPr>
          <p:nvPr>
            <p:ph sz="quarter" idx="10"/>
          </p:nvPr>
        </p:nvSpPr>
        <p:spPr>
          <a:xfrm>
            <a:off x="457200" y="1600200"/>
            <a:ext cx="8153400" cy="4724400"/>
          </a:xfrm>
        </p:spPr>
        <p:txBody>
          <a:bodyPr/>
          <a:lstStyle/>
          <a:p>
            <a:pPr>
              <a:spcBef>
                <a:spcPts val="600"/>
              </a:spcBef>
              <a:spcAft>
                <a:spcPts val="600"/>
              </a:spcAft>
            </a:pPr>
            <a:r>
              <a:rPr lang="en-US" sz="1600" b="1" dirty="0"/>
              <a:t>COMS program</a:t>
            </a:r>
          </a:p>
          <a:p>
            <a:pPr lvl="1">
              <a:spcBef>
                <a:spcPts val="600"/>
              </a:spcBef>
              <a:spcAft>
                <a:spcPts val="600"/>
              </a:spcAft>
            </a:pPr>
            <a:r>
              <a:rPr lang="en-US" sz="1400" i="1" dirty="0"/>
              <a:t>COMS is the first multi-purpose geostationary satellite for Korea in the application of Meteorology, Ocean and Communication</a:t>
            </a:r>
          </a:p>
          <a:p>
            <a:pPr lvl="1" defTabSz="925513">
              <a:spcBef>
                <a:spcPts val="600"/>
              </a:spcBef>
              <a:spcAft>
                <a:spcPts val="600"/>
              </a:spcAft>
              <a:tabLst>
                <a:tab pos="2689225" algn="l"/>
              </a:tabLst>
            </a:pPr>
            <a:r>
              <a:rPr lang="en-US" sz="1400" b="1" i="1" dirty="0">
                <a:solidFill>
                  <a:schemeClr val="bg1"/>
                </a:solidFill>
              </a:rPr>
              <a:t>Meteorological Mission </a:t>
            </a:r>
            <a:r>
              <a:rPr lang="en-US" sz="1400" i="1" dirty="0">
                <a:solidFill>
                  <a:schemeClr val="tx2"/>
                </a:solidFill>
              </a:rPr>
              <a:t>  </a:t>
            </a:r>
            <a:r>
              <a:rPr lang="en-US" sz="1400" b="1" i="1" dirty="0"/>
              <a:t>Continuous observation </a:t>
            </a:r>
            <a:r>
              <a:rPr lang="en-US" sz="1400" i="1" dirty="0"/>
              <a:t>to support weather forecasting and </a:t>
            </a:r>
            <a:br>
              <a:rPr lang="en-US" sz="1400" i="1" dirty="0"/>
            </a:br>
            <a:r>
              <a:rPr lang="en-US" sz="1400" i="1" dirty="0"/>
              <a:t>                                           early detection of severe weather phenomena</a:t>
            </a:r>
          </a:p>
          <a:p>
            <a:pPr lvl="1">
              <a:spcBef>
                <a:spcPts val="600"/>
              </a:spcBef>
              <a:spcAft>
                <a:spcPts val="600"/>
              </a:spcAft>
            </a:pPr>
            <a:r>
              <a:rPr lang="en-US" sz="1400" b="1" i="1" dirty="0">
                <a:solidFill>
                  <a:schemeClr val="bg1"/>
                </a:solidFill>
              </a:rPr>
              <a:t>Development Period</a:t>
            </a:r>
            <a:r>
              <a:rPr lang="en-US" sz="1400" i="1" dirty="0"/>
              <a:t>        2003 ~ 2010 (8 years)</a:t>
            </a:r>
          </a:p>
          <a:p>
            <a:pPr lvl="1">
              <a:spcBef>
                <a:spcPts val="600"/>
              </a:spcBef>
              <a:spcAft>
                <a:spcPts val="600"/>
              </a:spcAft>
            </a:pPr>
            <a:r>
              <a:rPr lang="en-US" sz="1400" b="1" i="1" dirty="0">
                <a:solidFill>
                  <a:schemeClr val="bg1"/>
                </a:solidFill>
              </a:rPr>
              <a:t>Orbit Location</a:t>
            </a:r>
            <a:r>
              <a:rPr lang="en-US" sz="1400" i="1" dirty="0"/>
              <a:t>                  128.2° E over equator (36,000km)</a:t>
            </a:r>
          </a:p>
          <a:p>
            <a:pPr lvl="1">
              <a:spcBef>
                <a:spcPts val="600"/>
              </a:spcBef>
              <a:spcAft>
                <a:spcPts val="600"/>
              </a:spcAft>
            </a:pPr>
            <a:r>
              <a:rPr lang="en-US" sz="1400" b="1" i="1" dirty="0">
                <a:solidFill>
                  <a:schemeClr val="bg1"/>
                </a:solidFill>
              </a:rPr>
              <a:t>Designed Life</a:t>
            </a:r>
            <a:r>
              <a:rPr lang="en-US" sz="1400" i="1" dirty="0"/>
              <a:t>                    7 years</a:t>
            </a:r>
          </a:p>
          <a:p>
            <a:pPr lvl="1">
              <a:spcBef>
                <a:spcPts val="600"/>
              </a:spcBef>
              <a:spcAft>
                <a:spcPts val="600"/>
              </a:spcAft>
            </a:pPr>
            <a:r>
              <a:rPr lang="en-US" sz="1400" b="1" i="1" dirty="0">
                <a:solidFill>
                  <a:schemeClr val="bg1"/>
                </a:solidFill>
              </a:rPr>
              <a:t>Operation Period              </a:t>
            </a:r>
            <a:r>
              <a:rPr lang="en-US" sz="1400" i="1" dirty="0"/>
              <a:t>April 2011 ~ 2018 (or more)</a:t>
            </a:r>
          </a:p>
        </p:txBody>
      </p:sp>
      <p:sp>
        <p:nvSpPr>
          <p:cNvPr id="3" name="Slide Number Placeholder 2"/>
          <p:cNvSpPr>
            <a:spLocks noGrp="1"/>
          </p:cNvSpPr>
          <p:nvPr>
            <p:ph type="sldNum" sz="quarter" idx="2"/>
          </p:nvPr>
        </p:nvSpPr>
        <p:spPr/>
        <p:txBody>
          <a:bodyPr/>
          <a:lstStyle/>
          <a:p>
            <a:pPr lvl="0"/>
            <a:fld id="{86CB4B4D-7CA3-9044-876B-883B54F8677D}" type="slidenum">
              <a:rPr lang="uk-UA" smtClean="0"/>
              <a:t>3</a:t>
            </a:fld>
            <a:endParaRPr lang="uk-UA"/>
          </a:p>
        </p:txBody>
      </p:sp>
      <p:sp>
        <p:nvSpPr>
          <p:cNvPr id="4" name="Content Placeholder 3"/>
          <p:cNvSpPr>
            <a:spLocks noGrp="1"/>
          </p:cNvSpPr>
          <p:nvPr>
            <p:ph sz="quarter" idx="11"/>
          </p:nvPr>
        </p:nvSpPr>
        <p:spPr>
          <a:xfrm>
            <a:off x="2057400" y="304800"/>
            <a:ext cx="4953000" cy="533400"/>
          </a:xfrm>
        </p:spPr>
        <p:txBody>
          <a:bodyPr/>
          <a:lstStyle/>
          <a:p>
            <a:pPr lvl="0">
              <a:spcBef>
                <a:spcPts val="0"/>
              </a:spcBef>
              <a:buSzTx/>
              <a:defRPr/>
            </a:pPr>
            <a:r>
              <a:rPr lang="en-US" sz="2800" b="1" dirty="0"/>
              <a:t>KMA Current Satellite</a:t>
            </a:r>
          </a:p>
        </p:txBody>
      </p:sp>
      <p:pic>
        <p:nvPicPr>
          <p:cNvPr id="5" name="그림 4"/>
          <p:cNvPicPr>
            <a:picLocks noChangeAspect="1"/>
          </p:cNvPicPr>
          <p:nvPr/>
        </p:nvPicPr>
        <p:blipFill rotWithShape="1">
          <a:blip r:embed="rId4" cstate="print">
            <a:extLst>
              <a:ext uri="{28A0092B-C50C-407E-A947-70E740481C1C}">
                <a14:useLocalDpi xmlns:a14="http://schemas.microsoft.com/office/drawing/2010/main" val="0"/>
              </a:ext>
            </a:extLst>
          </a:blip>
          <a:srcRect t="75699" b="2652"/>
          <a:stretch/>
        </p:blipFill>
        <p:spPr>
          <a:xfrm>
            <a:off x="0" y="5191432"/>
            <a:ext cx="9143999" cy="1484671"/>
          </a:xfrm>
          <a:prstGeom prst="rect">
            <a:avLst/>
          </a:prstGeom>
        </p:spPr>
      </p:pic>
      <p:pic>
        <p:nvPicPr>
          <p:cNvPr id="6" name="그림 5"/>
          <p:cNvPicPr>
            <a:picLocks noChangeAspect="1"/>
          </p:cNvPicPr>
          <p:nvPr/>
        </p:nvPicPr>
        <p:blipFill rotWithShape="1">
          <a:blip r:embed="rId5" cstate="print">
            <a:extLst>
              <a:ext uri="{28A0092B-C50C-407E-A947-70E740481C1C}">
                <a14:useLocalDpi xmlns:a14="http://schemas.microsoft.com/office/drawing/2010/main" val="0"/>
              </a:ext>
            </a:extLst>
          </a:blip>
          <a:srcRect l="41721" t="62652" r="10214"/>
          <a:stretch/>
        </p:blipFill>
        <p:spPr>
          <a:xfrm>
            <a:off x="3814916" y="4296696"/>
            <a:ext cx="4395019" cy="2561303"/>
          </a:xfrm>
          <a:prstGeom prst="rect">
            <a:avLst/>
          </a:prstGeom>
        </p:spPr>
      </p:pic>
      <p:pic>
        <p:nvPicPr>
          <p:cNvPr id="7" name="그림 6"/>
          <p:cNvPicPr>
            <a:picLocks noChangeAspect="1"/>
          </p:cNvPicPr>
          <p:nvPr/>
        </p:nvPicPr>
        <p:blipFill rotWithShape="1">
          <a:blip r:embed="rId6" cstate="print">
            <a:extLst>
              <a:ext uri="{28A0092B-C50C-407E-A947-70E740481C1C}">
                <a14:useLocalDpi xmlns:a14="http://schemas.microsoft.com/office/drawing/2010/main" val="0"/>
              </a:ext>
            </a:extLst>
          </a:blip>
          <a:srcRect l="78280" t="55197" r="10860" b="29605"/>
          <a:stretch/>
        </p:blipFill>
        <p:spPr>
          <a:xfrm>
            <a:off x="7157885" y="3785418"/>
            <a:ext cx="993058" cy="1042221"/>
          </a:xfrm>
          <a:prstGeom prst="rect">
            <a:avLst/>
          </a:prstGeom>
        </p:spPr>
      </p:pic>
      <p:pic>
        <p:nvPicPr>
          <p:cNvPr id="8" name="그림 7"/>
          <p:cNvPicPr>
            <a:picLocks noChangeAspect="1"/>
          </p:cNvPicPr>
          <p:nvPr/>
        </p:nvPicPr>
        <p:blipFill rotWithShape="1">
          <a:blip r:embed="rId6" cstate="print">
            <a:extLst>
              <a:ext uri="{28A0092B-C50C-407E-A947-70E740481C1C}">
                <a14:useLocalDpi xmlns:a14="http://schemas.microsoft.com/office/drawing/2010/main" val="0"/>
              </a:ext>
            </a:extLst>
          </a:blip>
          <a:srcRect l="84732" t="71398" r="4301" b="13548"/>
          <a:stretch/>
        </p:blipFill>
        <p:spPr>
          <a:xfrm>
            <a:off x="7747819" y="4896465"/>
            <a:ext cx="1002891" cy="1032387"/>
          </a:xfrm>
          <a:prstGeom prst="rect">
            <a:avLst/>
          </a:prstGeom>
        </p:spPr>
      </p:pic>
      <p:pic>
        <p:nvPicPr>
          <p:cNvPr id="9" name="그림 8"/>
          <p:cNvPicPr>
            <a:picLocks noChangeAspect="1"/>
          </p:cNvPicPr>
          <p:nvPr/>
        </p:nvPicPr>
        <p:blipFill rotWithShape="1">
          <a:blip r:embed="rId6" cstate="print">
            <a:extLst>
              <a:ext uri="{28A0092B-C50C-407E-A947-70E740481C1C}">
                <a14:useLocalDpi xmlns:a14="http://schemas.microsoft.com/office/drawing/2010/main" val="0"/>
              </a:ext>
            </a:extLst>
          </a:blip>
          <a:srcRect l="82151" t="89176" r="9784"/>
          <a:stretch/>
        </p:blipFill>
        <p:spPr>
          <a:xfrm>
            <a:off x="7511845" y="6115665"/>
            <a:ext cx="737420" cy="742334"/>
          </a:xfrm>
          <a:prstGeom prst="rect">
            <a:avLst/>
          </a:prstGeom>
        </p:spPr>
      </p:pic>
      <p:sp>
        <p:nvSpPr>
          <p:cNvPr id="10" name="TextBox 9"/>
          <p:cNvSpPr txBox="1"/>
          <p:nvPr/>
        </p:nvSpPr>
        <p:spPr>
          <a:xfrm>
            <a:off x="904271" y="5245046"/>
            <a:ext cx="1773242" cy="1323439"/>
          </a:xfrm>
          <a:prstGeom prst="rect">
            <a:avLst/>
          </a:prstGeom>
          <a:noFill/>
        </p:spPr>
        <p:txBody>
          <a:bodyPr wrap="none" rtlCol="0">
            <a:spAutoFit/>
          </a:bodyPr>
          <a:lstStyle/>
          <a:p>
            <a:r>
              <a:rPr lang="en-US" altLang="ko-KR" sz="2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altLang="ko-KR"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ommunication</a:t>
            </a:r>
          </a:p>
          <a:p>
            <a:r>
              <a:rPr lang="en-US" altLang="ko-KR" sz="2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r>
              <a:rPr lang="en-US" altLang="ko-KR"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cean and</a:t>
            </a:r>
          </a:p>
          <a:p>
            <a:r>
              <a:rPr lang="en-US" altLang="ko-KR" sz="2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
            </a:r>
            <a:r>
              <a:rPr lang="en-US" altLang="ko-KR"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eteorological </a:t>
            </a:r>
          </a:p>
          <a:p>
            <a:r>
              <a:rPr lang="en-US" altLang="ko-KR" sz="2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en-US" altLang="ko-KR"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atellite</a:t>
            </a:r>
          </a:p>
        </p:txBody>
      </p:sp>
      <p:sp>
        <p:nvSpPr>
          <p:cNvPr id="11" name="TextBox 10"/>
          <p:cNvSpPr txBox="1"/>
          <p:nvPr/>
        </p:nvSpPr>
        <p:spPr>
          <a:xfrm>
            <a:off x="7306610" y="4003898"/>
            <a:ext cx="763351" cy="461665"/>
          </a:xfrm>
          <a:prstGeom prst="rect">
            <a:avLst/>
          </a:prstGeom>
          <a:noFill/>
        </p:spPr>
        <p:txBody>
          <a:bodyPr wrap="none" rtlCol="0">
            <a:spAutoFit/>
          </a:bodyPr>
          <a:lstStyle/>
          <a:p>
            <a:r>
              <a:rPr lang="en-US" altLang="ko-KR" sz="1200" dirty="0">
                <a:latin typeface="Arial" panose="020B0604020202020204" pitchFamily="34" charset="0"/>
                <a:cs typeface="Arial" panose="020B0604020202020204" pitchFamily="34" charset="0"/>
              </a:rPr>
              <a:t>Ka-band</a:t>
            </a:r>
          </a:p>
          <a:p>
            <a:r>
              <a:rPr lang="en-US" altLang="ko-KR" sz="1200" dirty="0">
                <a:latin typeface="Arial" panose="020B0604020202020204" pitchFamily="34" charset="0"/>
                <a:cs typeface="Arial" panose="020B0604020202020204" pitchFamily="34" charset="0"/>
              </a:rPr>
              <a:t>Antenna</a:t>
            </a:r>
          </a:p>
        </p:txBody>
      </p:sp>
      <p:sp>
        <p:nvSpPr>
          <p:cNvPr id="12" name="TextBox 11"/>
          <p:cNvSpPr txBox="1"/>
          <p:nvPr/>
        </p:nvSpPr>
        <p:spPr>
          <a:xfrm>
            <a:off x="7897329" y="5066250"/>
            <a:ext cx="747320" cy="646331"/>
          </a:xfrm>
          <a:prstGeom prst="rect">
            <a:avLst/>
          </a:prstGeom>
          <a:noFill/>
        </p:spPr>
        <p:txBody>
          <a:bodyPr wrap="none" rtlCol="0">
            <a:spAutoFit/>
          </a:bodyPr>
          <a:lstStyle/>
          <a:p>
            <a:r>
              <a:rPr lang="en-US" altLang="ko-KR" sz="1200" dirty="0">
                <a:latin typeface="Arial" panose="020B0604020202020204" pitchFamily="34" charset="0"/>
                <a:cs typeface="Arial" panose="020B0604020202020204" pitchFamily="34" charset="0"/>
              </a:rPr>
              <a:t>Meteoro</a:t>
            </a:r>
          </a:p>
          <a:p>
            <a:r>
              <a:rPr lang="en-US" altLang="ko-KR" sz="1200" dirty="0">
                <a:latin typeface="Arial" panose="020B0604020202020204" pitchFamily="34" charset="0"/>
                <a:cs typeface="Arial" panose="020B0604020202020204" pitchFamily="34" charset="0"/>
              </a:rPr>
              <a:t>-logical</a:t>
            </a:r>
          </a:p>
          <a:p>
            <a:r>
              <a:rPr lang="en-US" altLang="ko-KR" sz="1200" dirty="0">
                <a:latin typeface="Arial" panose="020B0604020202020204" pitchFamily="34" charset="0"/>
                <a:cs typeface="Arial" panose="020B0604020202020204" pitchFamily="34" charset="0"/>
              </a:rPr>
              <a:t>Imager</a:t>
            </a:r>
          </a:p>
        </p:txBody>
      </p:sp>
      <p:sp>
        <p:nvSpPr>
          <p:cNvPr id="13" name="TextBox 12"/>
          <p:cNvSpPr txBox="1"/>
          <p:nvPr/>
        </p:nvSpPr>
        <p:spPr>
          <a:xfrm>
            <a:off x="7620526" y="6362104"/>
            <a:ext cx="579005" cy="276999"/>
          </a:xfrm>
          <a:prstGeom prst="rect">
            <a:avLst/>
          </a:prstGeom>
          <a:noFill/>
        </p:spPr>
        <p:txBody>
          <a:bodyPr wrap="none" rtlCol="0">
            <a:spAutoFit/>
          </a:bodyPr>
          <a:lstStyle/>
          <a:p>
            <a:r>
              <a:rPr lang="en-US" altLang="ko-KR" sz="1200" dirty="0">
                <a:latin typeface="Arial" panose="020B0604020202020204" pitchFamily="34" charset="0"/>
                <a:cs typeface="Arial" panose="020B0604020202020204" pitchFamily="34" charset="0"/>
              </a:rPr>
              <a:t>GOCI</a:t>
            </a:r>
          </a:p>
        </p:txBody>
      </p:sp>
    </p:spTree>
    <p:extLst>
      <p:ext uri="{BB962C8B-B14F-4D97-AF65-F5344CB8AC3E}">
        <p14:creationId xmlns:p14="http://schemas.microsoft.com/office/powerpoint/2010/main" val="197432378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p:cNvPicPr>
          <p:nvPr/>
        </p:nvPicPr>
        <p:blipFill rotWithShape="1">
          <a:blip r:embed="rId3" cstate="print"/>
          <a:srcRect t="8659"/>
          <a:stretch/>
        </p:blipFill>
        <p:spPr bwMode="auto">
          <a:xfrm>
            <a:off x="-24275" y="1196752"/>
            <a:ext cx="9168276" cy="5681763"/>
          </a:xfrm>
          <a:prstGeom prst="rect">
            <a:avLst/>
          </a:prstGeom>
          <a:noFill/>
          <a:ln w="12700">
            <a:noFill/>
            <a:miter lim="800000"/>
            <a:headEnd/>
            <a:tailEnd/>
          </a:ln>
        </p:spPr>
      </p:pic>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4</a:t>
            </a:fld>
            <a:endParaRPr lang="uk-UA" dirty="0"/>
          </a:p>
        </p:txBody>
      </p:sp>
      <p:sp>
        <p:nvSpPr>
          <p:cNvPr id="4" name="내용 개체 틀 3"/>
          <p:cNvSpPr>
            <a:spLocks noGrp="1"/>
          </p:cNvSpPr>
          <p:nvPr>
            <p:ph sz="quarter" idx="11"/>
          </p:nvPr>
        </p:nvSpPr>
        <p:spPr/>
        <p:txBody>
          <a:bodyPr/>
          <a:lstStyle/>
          <a:p>
            <a:r>
              <a:rPr lang="en-US" altLang="ko-KR" sz="2800" b="1" dirty="0"/>
              <a:t>COMS Products</a:t>
            </a:r>
            <a:endParaRPr lang="ko-KR" altLang="en-US" sz="2800" b="1" dirty="0"/>
          </a:p>
        </p:txBody>
      </p:sp>
      <p:sp>
        <p:nvSpPr>
          <p:cNvPr id="5" name="직사각형 4"/>
          <p:cNvSpPr/>
          <p:nvPr/>
        </p:nvSpPr>
        <p:spPr>
          <a:xfrm>
            <a:off x="417085" y="1175564"/>
            <a:ext cx="8362705" cy="397032"/>
          </a:xfrm>
          <a:prstGeom prst="rect">
            <a:avLst/>
          </a:prstGeom>
        </p:spPr>
        <p:txBody>
          <a:bodyPr wrap="square">
            <a:spAutoFit/>
          </a:bodyPr>
          <a:lstStyle/>
          <a:p>
            <a:pPr latinLnBrk="0">
              <a:lnSpc>
                <a:spcPct val="110000"/>
              </a:lnSpc>
              <a:defRPr/>
            </a:pPr>
            <a:r>
              <a:rPr lang="en-US" altLang="ko-KR" b="1" dirty="0">
                <a:solidFill>
                  <a:srgbClr val="FFFF00"/>
                </a:solidFill>
                <a:effectLst>
                  <a:outerShdw blurRad="38100" dist="38100" dir="2700000" algn="tl">
                    <a:srgbClr val="000000">
                      <a:alpha val="43137"/>
                    </a:srgbClr>
                  </a:outerShdw>
                </a:effectLst>
                <a:latin typeface="+mj-ea"/>
                <a:ea typeface="+mj-ea"/>
                <a:cs typeface="Arial Unicode MS" pitchFamily="50" charset="-127"/>
                <a:sym typeface="Daum_Regular" charset="0"/>
              </a:rPr>
              <a:t>16 Baseline Products : Development (2003-2010)  and operation (2011~)</a:t>
            </a:r>
          </a:p>
        </p:txBody>
      </p:sp>
      <p:grpSp>
        <p:nvGrpSpPr>
          <p:cNvPr id="6" name="그룹 5"/>
          <p:cNvGrpSpPr/>
          <p:nvPr/>
        </p:nvGrpSpPr>
        <p:grpSpPr>
          <a:xfrm>
            <a:off x="381000" y="1638680"/>
            <a:ext cx="8382000" cy="4990720"/>
            <a:chOff x="107504" y="1196752"/>
            <a:chExt cx="9073008" cy="5472608"/>
          </a:xfrm>
        </p:grpSpPr>
        <p:pic>
          <p:nvPicPr>
            <p:cNvPr id="7" name="Picture 7"/>
            <p:cNvPicPr>
              <a:picLocks noChangeAspect="1"/>
            </p:cNvPicPr>
            <p:nvPr/>
          </p:nvPicPr>
          <p:blipFill>
            <a:blip r:embed="rId4" cstate="print"/>
            <a:srcRect/>
            <a:stretch>
              <a:fillRect/>
            </a:stretch>
          </p:blipFill>
          <p:spPr bwMode="auto">
            <a:xfrm>
              <a:off x="646690" y="1484784"/>
              <a:ext cx="7905949" cy="5004065"/>
            </a:xfrm>
            <a:prstGeom prst="rect">
              <a:avLst/>
            </a:prstGeom>
            <a:noFill/>
            <a:ln w="12700">
              <a:noFill/>
              <a:miter lim="800000"/>
              <a:headEnd/>
              <a:tailEnd/>
            </a:ln>
          </p:spPr>
        </p:pic>
        <p:pic>
          <p:nvPicPr>
            <p:cNvPr id="8" name="Picture 8"/>
            <p:cNvPicPr/>
            <p:nvPr/>
          </p:nvPicPr>
          <p:blipFill>
            <a:blip r:embed="rId5" cstate="print"/>
            <a:srcRect/>
            <a:stretch>
              <a:fillRect/>
            </a:stretch>
          </p:blipFill>
          <p:spPr bwMode="auto">
            <a:xfrm>
              <a:off x="3275856" y="2675369"/>
              <a:ext cx="2885440" cy="1689735"/>
            </a:xfrm>
            <a:prstGeom prst="rect">
              <a:avLst/>
            </a:prstGeom>
            <a:noFill/>
            <a:ln w="12700">
              <a:noFill/>
              <a:miter lim="800000"/>
              <a:headEnd/>
              <a:tailEnd/>
            </a:ln>
          </p:spPr>
        </p:pic>
        <p:grpSp>
          <p:nvGrpSpPr>
            <p:cNvPr id="9" name="그룹 8"/>
            <p:cNvGrpSpPr/>
            <p:nvPr/>
          </p:nvGrpSpPr>
          <p:grpSpPr>
            <a:xfrm>
              <a:off x="107504" y="1196752"/>
              <a:ext cx="9073008" cy="5472608"/>
              <a:chOff x="107504" y="1196752"/>
              <a:chExt cx="9073008" cy="5472608"/>
            </a:xfrm>
          </p:grpSpPr>
          <p:sp>
            <p:nvSpPr>
              <p:cNvPr id="10" name="Rectangle 22"/>
              <p:cNvSpPr>
                <a:spLocks/>
              </p:cNvSpPr>
              <p:nvPr/>
            </p:nvSpPr>
            <p:spPr bwMode="auto">
              <a:xfrm>
                <a:off x="2798068" y="1402484"/>
                <a:ext cx="14859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pitchFamily="34" charset="0"/>
                    <a:ea typeface="나눔고딕 ExtraBold" pitchFamily="50" charset="-127"/>
                    <a:cs typeface="Arial" pitchFamily="34" charset="0"/>
                    <a:sym typeface="Daum_Regular" charset="0"/>
                  </a:rPr>
                  <a:t>CLD</a:t>
                </a:r>
              </a:p>
              <a:p>
                <a:pPr algn="ctr" latinLnBrk="0">
                  <a:lnSpc>
                    <a:spcPct val="110000"/>
                  </a:lnSpc>
                  <a:defRPr/>
                </a:pP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(Cloud Detection)</a:t>
                </a:r>
              </a:p>
            </p:txBody>
          </p:sp>
          <p:sp>
            <p:nvSpPr>
              <p:cNvPr id="11" name="Rectangle 23"/>
              <p:cNvSpPr>
                <a:spLocks/>
              </p:cNvSpPr>
              <p:nvPr/>
            </p:nvSpPr>
            <p:spPr bwMode="auto">
              <a:xfrm>
                <a:off x="6326460" y="1834532"/>
                <a:ext cx="14859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pitchFamily="34" charset="0"/>
                    <a:ea typeface="나눔고딕 ExtraBold" pitchFamily="50" charset="-127"/>
                    <a:cs typeface="Arial" pitchFamily="34" charset="0"/>
                    <a:sym typeface="Daum_Regular" charset="0"/>
                  </a:rPr>
                  <a:t>SSI</a:t>
                </a:r>
              </a:p>
              <a:p>
                <a:pPr algn="ctr" latinLnBrk="0">
                  <a:lnSpc>
                    <a:spcPct val="110000"/>
                  </a:lnSpc>
                  <a:defRPr/>
                </a:pPr>
                <a:r>
                  <a:rPr lang="en-US" altLang="ko-KR" sz="900" dirty="0">
                    <a:solidFill>
                      <a:srgbClr val="FFFFFF"/>
                    </a:solidFill>
                    <a:latin typeface="Arial" pitchFamily="34" charset="0"/>
                    <a:ea typeface="나눔고딕 ExtraBold" pitchFamily="50" charset="-127"/>
                    <a:cs typeface="Arial" pitchFamily="34" charset="0"/>
                    <a:sym typeface="Daum_Regular" charset="0"/>
                  </a:rPr>
                  <a:t>(Snow/Sea </a:t>
                </a: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Ice)</a:t>
                </a:r>
              </a:p>
            </p:txBody>
          </p:sp>
          <p:sp>
            <p:nvSpPr>
              <p:cNvPr id="12" name="Rectangle 24"/>
              <p:cNvSpPr>
                <a:spLocks/>
              </p:cNvSpPr>
              <p:nvPr/>
            </p:nvSpPr>
            <p:spPr bwMode="auto">
              <a:xfrm>
                <a:off x="7961264" y="3994772"/>
                <a:ext cx="1219248"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pitchFamily="34" charset="0"/>
                    <a:ea typeface="나눔고딕 ExtraBold" pitchFamily="50" charset="-127"/>
                    <a:cs typeface="Arial" pitchFamily="34" charset="0"/>
                    <a:sym typeface="Daum_Regular" charset="0"/>
                  </a:rPr>
                  <a:t>UTH</a:t>
                </a:r>
              </a:p>
              <a:p>
                <a:pPr algn="ctr" latinLnBrk="0">
                  <a:lnSpc>
                    <a:spcPct val="110000"/>
                  </a:lnSpc>
                  <a:defRPr/>
                </a:pP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(Upper </a:t>
                </a:r>
                <a:r>
                  <a:rPr kumimoji="0" lang="en-US" altLang="ko-KR" sz="900" dirty="0" err="1">
                    <a:solidFill>
                      <a:srgbClr val="FFFFFF"/>
                    </a:solidFill>
                    <a:latin typeface="Arial" pitchFamily="34" charset="0"/>
                    <a:ea typeface="나눔고딕 ExtraBold" pitchFamily="50" charset="-127"/>
                    <a:cs typeface="Arial" pitchFamily="34" charset="0"/>
                    <a:sym typeface="Daum_Regular" charset="0"/>
                  </a:rPr>
                  <a:t>Tropospheric</a:t>
                </a: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 Humidity)</a:t>
                </a:r>
              </a:p>
            </p:txBody>
          </p:sp>
          <p:sp>
            <p:nvSpPr>
              <p:cNvPr id="13" name="Rectangle 25"/>
              <p:cNvSpPr>
                <a:spLocks/>
              </p:cNvSpPr>
              <p:nvPr/>
            </p:nvSpPr>
            <p:spPr bwMode="auto">
              <a:xfrm>
                <a:off x="6071616" y="5756148"/>
                <a:ext cx="16002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pitchFamily="34" charset="0"/>
                    <a:ea typeface="나눔고딕 ExtraBold" pitchFamily="50" charset="-127"/>
                    <a:cs typeface="Arial" pitchFamily="34" charset="0"/>
                    <a:sym typeface="Daum_Regular" charset="0"/>
                  </a:rPr>
                  <a:t>INS</a:t>
                </a:r>
              </a:p>
              <a:p>
                <a:pPr algn="ctr" latinLnBrk="0">
                  <a:lnSpc>
                    <a:spcPct val="110000"/>
                  </a:lnSpc>
                  <a:defRPr/>
                </a:pP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a:t>
                </a:r>
                <a:r>
                  <a:rPr kumimoji="0" lang="en-US" altLang="ko-KR" sz="900" dirty="0" err="1">
                    <a:solidFill>
                      <a:srgbClr val="FFFFFF"/>
                    </a:solidFill>
                    <a:latin typeface="Arial" pitchFamily="34" charset="0"/>
                    <a:ea typeface="나눔고딕 ExtraBold" pitchFamily="50" charset="-127"/>
                    <a:cs typeface="Arial" pitchFamily="34" charset="0"/>
                    <a:sym typeface="Daum_Regular" charset="0"/>
                  </a:rPr>
                  <a:t>Insolation</a:t>
                </a: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a:t>
                </a:r>
              </a:p>
            </p:txBody>
          </p:sp>
          <p:sp>
            <p:nvSpPr>
              <p:cNvPr id="14" name="Rectangle 26"/>
              <p:cNvSpPr>
                <a:spLocks/>
              </p:cNvSpPr>
              <p:nvPr/>
            </p:nvSpPr>
            <p:spPr bwMode="auto">
              <a:xfrm>
                <a:off x="5020056" y="6217920"/>
                <a:ext cx="16002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pitchFamily="34" charset="0"/>
                    <a:ea typeface="나눔고딕 ExtraBold" pitchFamily="50" charset="-127"/>
                    <a:cs typeface="Arial" pitchFamily="34" charset="0"/>
                    <a:sym typeface="Daum_Regular" charset="0"/>
                  </a:rPr>
                  <a:t>RI</a:t>
                </a:r>
              </a:p>
              <a:p>
                <a:pPr algn="ctr" latinLnBrk="0">
                  <a:lnSpc>
                    <a:spcPct val="110000"/>
                  </a:lnSpc>
                  <a:defRPr/>
                </a:pP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(Rain Intensity)</a:t>
                </a:r>
              </a:p>
            </p:txBody>
          </p:sp>
          <p:sp>
            <p:nvSpPr>
              <p:cNvPr id="15" name="Rectangle 27"/>
              <p:cNvSpPr>
                <a:spLocks/>
              </p:cNvSpPr>
              <p:nvPr/>
            </p:nvSpPr>
            <p:spPr bwMode="auto">
              <a:xfrm>
                <a:off x="2638044" y="6199632"/>
                <a:ext cx="16002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pitchFamily="34" charset="0"/>
                    <a:ea typeface="나눔고딕 ExtraBold" pitchFamily="50" charset="-127"/>
                    <a:cs typeface="Arial" pitchFamily="34" charset="0"/>
                    <a:sym typeface="Daum_Regular" charset="0"/>
                  </a:rPr>
                  <a:t>AI</a:t>
                </a:r>
              </a:p>
              <a:p>
                <a:pPr algn="ctr" latinLnBrk="0">
                  <a:lnSpc>
                    <a:spcPct val="110000"/>
                  </a:lnSpc>
                  <a:defRPr/>
                </a:pP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(Aerosol Index)</a:t>
                </a:r>
              </a:p>
            </p:txBody>
          </p:sp>
          <p:sp>
            <p:nvSpPr>
              <p:cNvPr id="16" name="Rectangle 28"/>
              <p:cNvSpPr>
                <a:spLocks/>
              </p:cNvSpPr>
              <p:nvPr/>
            </p:nvSpPr>
            <p:spPr bwMode="auto">
              <a:xfrm>
                <a:off x="579134" y="4797152"/>
                <a:ext cx="132857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pitchFamily="34" charset="0"/>
                    <a:ea typeface="나눔고딕 ExtraBold" pitchFamily="50" charset="-127"/>
                    <a:cs typeface="Arial" pitchFamily="34" charset="0"/>
                    <a:sym typeface="Daum_Regular" charset="0"/>
                  </a:rPr>
                  <a:t>CA</a:t>
                </a:r>
              </a:p>
              <a:p>
                <a:pPr algn="ctr" latinLnBrk="0">
                  <a:lnSpc>
                    <a:spcPct val="110000"/>
                  </a:lnSpc>
                  <a:defRPr/>
                </a:pP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(Cloud Analysis)</a:t>
                </a:r>
              </a:p>
            </p:txBody>
          </p:sp>
          <p:sp>
            <p:nvSpPr>
              <p:cNvPr id="17" name="Rectangle 29"/>
              <p:cNvSpPr>
                <a:spLocks/>
              </p:cNvSpPr>
              <p:nvPr/>
            </p:nvSpPr>
            <p:spPr bwMode="auto">
              <a:xfrm>
                <a:off x="107504" y="3778748"/>
                <a:ext cx="1229868"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pitchFamily="34" charset="0"/>
                    <a:ea typeface="나눔고딕 ExtraBold" pitchFamily="50" charset="-127"/>
                    <a:cs typeface="Arial" pitchFamily="34" charset="0"/>
                    <a:sym typeface="Daum_Regular" charset="0"/>
                  </a:rPr>
                  <a:t>CTT/CTH</a:t>
                </a:r>
              </a:p>
              <a:p>
                <a:pPr algn="ctr" latinLnBrk="0">
                  <a:lnSpc>
                    <a:spcPct val="110000"/>
                  </a:lnSpc>
                  <a:defRPr/>
                </a:pP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(Cloud Top Temperature/Height)</a:t>
                </a:r>
              </a:p>
            </p:txBody>
          </p:sp>
          <p:sp>
            <p:nvSpPr>
              <p:cNvPr id="18" name="직사각형 17"/>
              <p:cNvSpPr/>
              <p:nvPr/>
            </p:nvSpPr>
            <p:spPr>
              <a:xfrm>
                <a:off x="4429070" y="4365104"/>
                <a:ext cx="877163" cy="397032"/>
              </a:xfrm>
              <a:prstGeom prst="rect">
                <a:avLst/>
              </a:prstGeom>
            </p:spPr>
            <p:txBody>
              <a:bodyPr wrap="none">
                <a:spAutoFit/>
              </a:bodyPr>
              <a:lstStyle/>
              <a:p>
                <a:pPr algn="ctr" latinLnBrk="0">
                  <a:lnSpc>
                    <a:spcPct val="110000"/>
                  </a:lnSpc>
                  <a:defRPr/>
                </a:pPr>
                <a:r>
                  <a:rPr lang="en-US" altLang="ko-KR" b="1" dirty="0">
                    <a:solidFill>
                      <a:srgbClr val="FFFF00"/>
                    </a:solidFill>
                    <a:effectLst>
                      <a:outerShdw blurRad="38100" dist="38100" dir="2700000" algn="tl">
                        <a:srgbClr val="000000">
                          <a:alpha val="43137"/>
                        </a:srgbClr>
                      </a:outerShdw>
                    </a:effectLst>
                    <a:latin typeface="Arial" pitchFamily="34" charset="0"/>
                    <a:ea typeface="나눔고딕 ExtraBold" pitchFamily="50" charset="-127"/>
                    <a:cs typeface="Arial" pitchFamily="34" charset="0"/>
                    <a:sym typeface="Daum_Regular" charset="0"/>
                  </a:rPr>
                  <a:t>COMS</a:t>
                </a:r>
              </a:p>
            </p:txBody>
          </p:sp>
          <p:sp>
            <p:nvSpPr>
              <p:cNvPr id="19" name="Rectangle 22"/>
              <p:cNvSpPr>
                <a:spLocks/>
              </p:cNvSpPr>
              <p:nvPr/>
            </p:nvSpPr>
            <p:spPr bwMode="auto">
              <a:xfrm>
                <a:off x="3878188" y="1196752"/>
                <a:ext cx="14859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pitchFamily="34" charset="0"/>
                    <a:ea typeface="나눔고딕 ExtraBold" pitchFamily="50" charset="-127"/>
                    <a:cs typeface="Arial" pitchFamily="34" charset="0"/>
                    <a:sym typeface="Daum_Regular" charset="0"/>
                  </a:rPr>
                  <a:t>AMV</a:t>
                </a:r>
              </a:p>
              <a:p>
                <a:pPr algn="ctr" latinLnBrk="0">
                  <a:lnSpc>
                    <a:spcPct val="110000"/>
                  </a:lnSpc>
                  <a:defRPr/>
                </a:pP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(Atmospheric Motion Vector)</a:t>
                </a:r>
              </a:p>
            </p:txBody>
          </p:sp>
          <p:sp>
            <p:nvSpPr>
              <p:cNvPr id="20" name="Rectangle 22"/>
              <p:cNvSpPr>
                <a:spLocks/>
              </p:cNvSpPr>
              <p:nvPr/>
            </p:nvSpPr>
            <p:spPr bwMode="auto">
              <a:xfrm>
                <a:off x="5424988" y="1406882"/>
                <a:ext cx="101922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pitchFamily="34" charset="0"/>
                    <a:ea typeface="나눔고딕 ExtraBold" pitchFamily="50" charset="-127"/>
                    <a:cs typeface="Arial" pitchFamily="34" charset="0"/>
                    <a:sym typeface="Daum_Regular" charset="0"/>
                  </a:rPr>
                  <a:t>LST</a:t>
                </a:r>
              </a:p>
              <a:p>
                <a:pPr algn="ctr" latinLnBrk="0">
                  <a:lnSpc>
                    <a:spcPct val="110000"/>
                  </a:lnSpc>
                  <a:defRPr/>
                </a:pP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(Land Surface Temperature)</a:t>
                </a:r>
              </a:p>
            </p:txBody>
          </p:sp>
          <p:sp>
            <p:nvSpPr>
              <p:cNvPr id="21" name="Rectangle 22"/>
              <p:cNvSpPr>
                <a:spLocks/>
              </p:cNvSpPr>
              <p:nvPr/>
            </p:nvSpPr>
            <p:spPr bwMode="auto">
              <a:xfrm>
                <a:off x="7297196" y="2482604"/>
                <a:ext cx="101922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pitchFamily="34" charset="0"/>
                    <a:ea typeface="나눔고딕 ExtraBold" pitchFamily="50" charset="-127"/>
                    <a:cs typeface="Arial" pitchFamily="34" charset="0"/>
                    <a:sym typeface="Daum_Regular" charset="0"/>
                  </a:rPr>
                  <a:t>Fog</a:t>
                </a:r>
              </a:p>
            </p:txBody>
          </p:sp>
          <p:sp>
            <p:nvSpPr>
              <p:cNvPr id="22" name="Rectangle 22"/>
              <p:cNvSpPr>
                <a:spLocks/>
              </p:cNvSpPr>
              <p:nvPr/>
            </p:nvSpPr>
            <p:spPr bwMode="auto">
              <a:xfrm>
                <a:off x="7236296" y="5074892"/>
                <a:ext cx="1449937"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pitchFamily="34" charset="0"/>
                    <a:ea typeface="나눔고딕 ExtraBold" pitchFamily="50" charset="-127"/>
                    <a:cs typeface="Arial" pitchFamily="34" charset="0"/>
                    <a:sym typeface="Daum_Regular" charset="0"/>
                  </a:rPr>
                  <a:t>CSR</a:t>
                </a:r>
              </a:p>
              <a:p>
                <a:pPr algn="ctr" latinLnBrk="0">
                  <a:lnSpc>
                    <a:spcPct val="110000"/>
                  </a:lnSpc>
                  <a:defRPr/>
                </a:pP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(Clear Sky Radiance)</a:t>
                </a:r>
              </a:p>
            </p:txBody>
          </p:sp>
          <p:sp>
            <p:nvSpPr>
              <p:cNvPr id="23" name="Rectangle 22"/>
              <p:cNvSpPr>
                <a:spLocks/>
              </p:cNvSpPr>
              <p:nvPr/>
            </p:nvSpPr>
            <p:spPr bwMode="auto">
              <a:xfrm>
                <a:off x="3923928" y="6299028"/>
                <a:ext cx="1449937"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pitchFamily="34" charset="0"/>
                    <a:ea typeface="나눔고딕 ExtraBold" pitchFamily="50" charset="-127"/>
                    <a:cs typeface="Arial" pitchFamily="34" charset="0"/>
                    <a:sym typeface="Daum_Regular" charset="0"/>
                  </a:rPr>
                  <a:t>OLR</a:t>
                </a:r>
              </a:p>
              <a:p>
                <a:pPr algn="ctr" latinLnBrk="0">
                  <a:lnSpc>
                    <a:spcPct val="110000"/>
                  </a:lnSpc>
                  <a:defRPr/>
                </a:pP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(Outgoing </a:t>
                </a:r>
                <a:r>
                  <a:rPr kumimoji="0" lang="en-US" altLang="ko-KR" sz="900" dirty="0" err="1">
                    <a:solidFill>
                      <a:srgbClr val="FFFFFF"/>
                    </a:solidFill>
                    <a:latin typeface="Arial" pitchFamily="34" charset="0"/>
                    <a:ea typeface="나눔고딕 ExtraBold" pitchFamily="50" charset="-127"/>
                    <a:cs typeface="Arial" pitchFamily="34" charset="0"/>
                    <a:sym typeface="Daum_Regular" charset="0"/>
                  </a:rPr>
                  <a:t>Longwave</a:t>
                </a: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 Radiation)</a:t>
                </a:r>
              </a:p>
            </p:txBody>
          </p:sp>
          <p:sp>
            <p:nvSpPr>
              <p:cNvPr id="24" name="Rectangle 22"/>
              <p:cNvSpPr>
                <a:spLocks/>
              </p:cNvSpPr>
              <p:nvPr/>
            </p:nvSpPr>
            <p:spPr bwMode="auto">
              <a:xfrm>
                <a:off x="1547664" y="5661248"/>
                <a:ext cx="1449937"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pitchFamily="34" charset="0"/>
                    <a:ea typeface="나눔고딕 ExtraBold" pitchFamily="50" charset="-127"/>
                    <a:cs typeface="Arial" pitchFamily="34" charset="0"/>
                    <a:sym typeface="Daum_Regular" charset="0"/>
                  </a:rPr>
                  <a:t>AOD</a:t>
                </a:r>
              </a:p>
              <a:p>
                <a:pPr algn="ctr" latinLnBrk="0">
                  <a:lnSpc>
                    <a:spcPct val="110000"/>
                  </a:lnSpc>
                  <a:defRPr/>
                </a:pP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(Aerosol Optical Depth)</a:t>
                </a:r>
              </a:p>
            </p:txBody>
          </p:sp>
          <p:sp>
            <p:nvSpPr>
              <p:cNvPr id="25" name="Rectangle 22"/>
              <p:cNvSpPr>
                <a:spLocks/>
              </p:cNvSpPr>
              <p:nvPr/>
            </p:nvSpPr>
            <p:spPr bwMode="auto">
              <a:xfrm>
                <a:off x="927130" y="2221992"/>
                <a:ext cx="1449937"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pitchFamily="34" charset="0"/>
                    <a:ea typeface="나눔고딕 ExtraBold" pitchFamily="50" charset="-127"/>
                    <a:cs typeface="Arial" pitchFamily="34" charset="0"/>
                    <a:sym typeface="Daum_Regular" charset="0"/>
                  </a:rPr>
                  <a:t>TPW</a:t>
                </a:r>
              </a:p>
              <a:p>
                <a:pPr algn="ctr" latinLnBrk="0">
                  <a:lnSpc>
                    <a:spcPct val="110000"/>
                  </a:lnSpc>
                  <a:defRPr/>
                </a:pP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(Total </a:t>
                </a:r>
                <a:r>
                  <a:rPr kumimoji="0" lang="en-US" altLang="ko-KR" sz="900" dirty="0" err="1">
                    <a:solidFill>
                      <a:srgbClr val="FFFFFF"/>
                    </a:solidFill>
                    <a:latin typeface="Arial" pitchFamily="34" charset="0"/>
                    <a:ea typeface="나눔고딕 ExtraBold" pitchFamily="50" charset="-127"/>
                    <a:cs typeface="Arial" pitchFamily="34" charset="0"/>
                    <a:sym typeface="Daum_Regular" charset="0"/>
                  </a:rPr>
                  <a:t>Precipitable</a:t>
                </a: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 Water)</a:t>
                </a:r>
              </a:p>
            </p:txBody>
          </p:sp>
          <p:sp>
            <p:nvSpPr>
              <p:cNvPr id="26" name="Rectangle 22"/>
              <p:cNvSpPr>
                <a:spLocks/>
              </p:cNvSpPr>
              <p:nvPr/>
            </p:nvSpPr>
            <p:spPr bwMode="auto">
              <a:xfrm>
                <a:off x="1722743" y="1592048"/>
                <a:ext cx="1449937"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solidFill>
                      <a:srgbClr val="FFFFFF"/>
                    </a:solidFill>
                    <a:latin typeface="Arial" pitchFamily="34" charset="0"/>
                    <a:ea typeface="나눔고딕 ExtraBold" pitchFamily="50" charset="-127"/>
                    <a:cs typeface="Arial" pitchFamily="34" charset="0"/>
                    <a:sym typeface="Daum_Regular" charset="0"/>
                  </a:rPr>
                  <a:t>SST</a:t>
                </a:r>
              </a:p>
              <a:p>
                <a:pPr algn="ctr" latinLnBrk="0">
                  <a:lnSpc>
                    <a:spcPct val="110000"/>
                  </a:lnSpc>
                  <a:defRPr/>
                </a:pPr>
                <a:r>
                  <a:rPr kumimoji="0" lang="en-US" altLang="ko-KR" sz="900" dirty="0">
                    <a:solidFill>
                      <a:srgbClr val="FFFFFF"/>
                    </a:solidFill>
                    <a:latin typeface="Arial" pitchFamily="34" charset="0"/>
                    <a:ea typeface="나눔고딕 ExtraBold" pitchFamily="50" charset="-127"/>
                    <a:cs typeface="Arial" pitchFamily="34" charset="0"/>
                    <a:sym typeface="Daum_Regular" charset="0"/>
                  </a:rPr>
                  <a:t>(Sea Surface Temperature)</a:t>
                </a:r>
              </a:p>
            </p:txBody>
          </p:sp>
        </p:grpSp>
      </p:grpSp>
    </p:spTree>
    <p:extLst>
      <p:ext uri="{BB962C8B-B14F-4D97-AF65-F5344CB8AC3E}">
        <p14:creationId xmlns:p14="http://schemas.microsoft.com/office/powerpoint/2010/main" val="188089744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5</a:t>
            </a:fld>
            <a:endParaRPr lang="uk-UA" dirty="0"/>
          </a:p>
        </p:txBody>
      </p:sp>
      <p:sp>
        <p:nvSpPr>
          <p:cNvPr id="3" name="내용 개체 틀 2"/>
          <p:cNvSpPr>
            <a:spLocks noGrp="1"/>
          </p:cNvSpPr>
          <p:nvPr>
            <p:ph sz="quarter" idx="10"/>
          </p:nvPr>
        </p:nvSpPr>
        <p:spPr>
          <a:xfrm>
            <a:off x="457200" y="1447800"/>
            <a:ext cx="8153400" cy="4724400"/>
          </a:xfrm>
        </p:spPr>
        <p:txBody>
          <a:bodyPr/>
          <a:lstStyle/>
          <a:p>
            <a:r>
              <a:rPr lang="en-US" altLang="ko-KR" sz="1800" dirty="0"/>
              <a:t> To operate timely COMS, to gather reliable satellite data on weather and climate and to deliver them to other Agencies and countries</a:t>
            </a:r>
          </a:p>
          <a:p>
            <a:endParaRPr lang="ko-KR" altLang="en-US" sz="1800" dirty="0"/>
          </a:p>
        </p:txBody>
      </p:sp>
      <p:sp>
        <p:nvSpPr>
          <p:cNvPr id="4" name="내용 개체 틀 3"/>
          <p:cNvSpPr>
            <a:spLocks noGrp="1"/>
          </p:cNvSpPr>
          <p:nvPr>
            <p:ph sz="quarter" idx="11"/>
          </p:nvPr>
        </p:nvSpPr>
        <p:spPr/>
        <p:txBody>
          <a:bodyPr/>
          <a:lstStyle/>
          <a:p>
            <a:r>
              <a:rPr lang="en-US" altLang="ko-KR" sz="2800" b="1" dirty="0"/>
              <a:t>Satellite Data Utilization</a:t>
            </a:r>
            <a:endParaRPr lang="ko-KR" altLang="en-US" sz="2800" b="1" dirty="0"/>
          </a:p>
        </p:txBody>
      </p:sp>
      <p:grpSp>
        <p:nvGrpSpPr>
          <p:cNvPr id="5" name="그룹 4"/>
          <p:cNvGrpSpPr/>
          <p:nvPr/>
        </p:nvGrpSpPr>
        <p:grpSpPr>
          <a:xfrm>
            <a:off x="1066800" y="2108039"/>
            <a:ext cx="7086600" cy="4023630"/>
            <a:chOff x="915372" y="2365214"/>
            <a:chExt cx="7303821" cy="4337043"/>
          </a:xfrm>
        </p:grpSpPr>
        <p:sp>
          <p:nvSpPr>
            <p:cNvPr id="6" name="직사각형 5"/>
            <p:cNvSpPr/>
            <p:nvPr/>
          </p:nvSpPr>
          <p:spPr>
            <a:xfrm>
              <a:off x="2962076" y="5028015"/>
              <a:ext cx="3066247" cy="45894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ea"/>
                <a:ea typeface="+mj-ea"/>
              </a:endParaRPr>
            </a:p>
          </p:txBody>
        </p:sp>
        <p:sp>
          <p:nvSpPr>
            <p:cNvPr id="7" name="막힌 원호 6"/>
            <p:cNvSpPr/>
            <p:nvPr/>
          </p:nvSpPr>
          <p:spPr>
            <a:xfrm>
              <a:off x="2962076" y="4103705"/>
              <a:ext cx="3066247" cy="1868940"/>
            </a:xfrm>
            <a:prstGeom prst="blockArc">
              <a:avLst>
                <a:gd name="adj1" fmla="val 10800000"/>
                <a:gd name="adj2" fmla="val 38664"/>
                <a:gd name="adj3" fmla="val 1086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j-ea"/>
                <a:ea typeface="+mj-ea"/>
              </a:endParaRPr>
            </a:p>
          </p:txBody>
        </p:sp>
        <p:pic>
          <p:nvPicPr>
            <p:cNvPr id="8" name="그림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8243" y="5086328"/>
              <a:ext cx="682642" cy="493476"/>
            </a:xfrm>
            <a:prstGeom prst="rect">
              <a:avLst/>
            </a:prstGeom>
          </p:spPr>
        </p:pic>
        <p:pic>
          <p:nvPicPr>
            <p:cNvPr id="9" name="Picture 2" descr="C:\Users\user\Desktop\GPM_core2_RGB.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9925" y="3948296"/>
              <a:ext cx="678196" cy="479259"/>
            </a:xfrm>
            <a:prstGeom prst="rect">
              <a:avLst/>
            </a:prstGeom>
            <a:noFill/>
            <a:extLst>
              <a:ext uri="{909E8E84-426E-40DD-AFC4-6F175D3DCCD1}">
                <a14:hiddenFill xmlns:a14="http://schemas.microsoft.com/office/drawing/2010/main">
                  <a:solidFill>
                    <a:srgbClr val="FFFFFF"/>
                  </a:solidFill>
                </a14:hiddenFill>
              </a:ext>
            </a:extLst>
          </p:spPr>
        </p:pic>
        <p:pic>
          <p:nvPicPr>
            <p:cNvPr id="10" name="그림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1364" y="3485768"/>
              <a:ext cx="707030" cy="397261"/>
            </a:xfrm>
            <a:prstGeom prst="rect">
              <a:avLst/>
            </a:prstGeom>
          </p:spPr>
        </p:pic>
        <p:pic>
          <p:nvPicPr>
            <p:cNvPr id="11" name="Picture 5" descr="C:\Users\aa\Desktop\위성\250px-TRMM_SATELLITE.blurred.med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0751" y="2701300"/>
              <a:ext cx="493114" cy="5064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65"/>
            <p:cNvPicPr>
              <a:picLocks noChangeArrowheads="1"/>
            </p:cNvPicPr>
            <p:nvPr/>
          </p:nvPicPr>
          <p:blipFill>
            <a:blip r:embed="rId6" cstate="email"/>
            <a:srcRect/>
            <a:stretch>
              <a:fillRect/>
            </a:stretch>
          </p:blipFill>
          <p:spPr bwMode="auto">
            <a:xfrm>
              <a:off x="1104428" y="4806571"/>
              <a:ext cx="728235" cy="367137"/>
            </a:xfrm>
            <a:prstGeom prst="rect">
              <a:avLst/>
            </a:prstGeom>
            <a:noFill/>
            <a:ln w="9525">
              <a:noFill/>
              <a:miter lim="800000"/>
              <a:headEnd/>
              <a:tailEnd/>
            </a:ln>
          </p:spPr>
        </p:pic>
        <p:pic>
          <p:nvPicPr>
            <p:cNvPr id="13" name="Picture 364"/>
            <p:cNvPicPr>
              <a:picLocks noChangeArrowheads="1"/>
            </p:cNvPicPr>
            <p:nvPr/>
          </p:nvPicPr>
          <p:blipFill>
            <a:blip r:embed="rId7" cstate="email"/>
            <a:srcRect/>
            <a:stretch>
              <a:fillRect/>
            </a:stretch>
          </p:blipFill>
          <p:spPr bwMode="auto">
            <a:xfrm>
              <a:off x="1153718" y="4117269"/>
              <a:ext cx="818567" cy="479426"/>
            </a:xfrm>
            <a:prstGeom prst="rect">
              <a:avLst/>
            </a:prstGeom>
            <a:noFill/>
            <a:ln w="9525">
              <a:noFill/>
              <a:miter lim="800000"/>
              <a:headEnd/>
              <a:tailEnd/>
            </a:ln>
          </p:spPr>
        </p:pic>
        <p:pic>
          <p:nvPicPr>
            <p:cNvPr id="14" name="Picture 374"/>
            <p:cNvPicPr>
              <a:picLocks noChangeArrowheads="1"/>
            </p:cNvPicPr>
            <p:nvPr/>
          </p:nvPicPr>
          <p:blipFill>
            <a:blip r:embed="rId8" cstate="email"/>
            <a:srcRect/>
            <a:stretch>
              <a:fillRect/>
            </a:stretch>
          </p:blipFill>
          <p:spPr bwMode="auto">
            <a:xfrm rot="19333418">
              <a:off x="3549594" y="2365214"/>
              <a:ext cx="493999" cy="636261"/>
            </a:xfrm>
            <a:prstGeom prst="rect">
              <a:avLst/>
            </a:prstGeom>
            <a:noFill/>
            <a:ln w="9525">
              <a:noFill/>
              <a:miter lim="800000"/>
              <a:headEnd/>
              <a:tailEnd/>
            </a:ln>
          </p:spPr>
        </p:pic>
        <p:pic>
          <p:nvPicPr>
            <p:cNvPr id="15" name="Picture 362"/>
            <p:cNvPicPr>
              <a:picLocks noChangeArrowheads="1"/>
            </p:cNvPicPr>
            <p:nvPr/>
          </p:nvPicPr>
          <p:blipFill>
            <a:blip r:embed="rId9" cstate="email"/>
            <a:srcRect/>
            <a:stretch>
              <a:fillRect/>
            </a:stretch>
          </p:blipFill>
          <p:spPr bwMode="auto">
            <a:xfrm>
              <a:off x="1556044" y="3473673"/>
              <a:ext cx="582242" cy="470408"/>
            </a:xfrm>
            <a:prstGeom prst="rect">
              <a:avLst/>
            </a:prstGeom>
            <a:noFill/>
            <a:ln w="9525">
              <a:noFill/>
              <a:miter lim="800000"/>
              <a:headEnd/>
              <a:tailEnd/>
            </a:ln>
          </p:spPr>
        </p:pic>
        <p:cxnSp>
          <p:nvCxnSpPr>
            <p:cNvPr id="16" name="직선 화살표 연결선 15"/>
            <p:cNvCxnSpPr/>
            <p:nvPr/>
          </p:nvCxnSpPr>
          <p:spPr>
            <a:xfrm>
              <a:off x="4608344" y="3161590"/>
              <a:ext cx="0" cy="955679"/>
            </a:xfrm>
            <a:prstGeom prst="straightConnector1">
              <a:avLst/>
            </a:prstGeom>
            <a:ln>
              <a:solidFill>
                <a:schemeClr val="accent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7" name="직선 화살표 연결선 16"/>
            <p:cNvCxnSpPr/>
            <p:nvPr/>
          </p:nvCxnSpPr>
          <p:spPr>
            <a:xfrm flipH="1">
              <a:off x="4944868" y="3284701"/>
              <a:ext cx="282881" cy="867882"/>
            </a:xfrm>
            <a:prstGeom prst="straightConnector1">
              <a:avLst/>
            </a:prstGeom>
            <a:ln>
              <a:solidFill>
                <a:schemeClr val="accent6"/>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noChangeArrowheads="1"/>
            </p:cNvPicPr>
            <p:nvPr/>
          </p:nvPicPr>
          <p:blipFill>
            <a:blip r:embed="rId10" cstate="email"/>
            <a:srcRect/>
            <a:stretch>
              <a:fillRect/>
            </a:stretch>
          </p:blipFill>
          <p:spPr bwMode="auto">
            <a:xfrm>
              <a:off x="2596465" y="2619543"/>
              <a:ext cx="773162" cy="419220"/>
            </a:xfrm>
            <a:prstGeom prst="rect">
              <a:avLst/>
            </a:prstGeom>
            <a:noFill/>
            <a:ln w="12700">
              <a:noFill/>
              <a:miter lim="800000"/>
              <a:headEnd/>
              <a:tailEnd/>
            </a:ln>
          </p:spPr>
        </p:pic>
        <p:pic>
          <p:nvPicPr>
            <p:cNvPr id="19" name="Picture 17"/>
            <p:cNvPicPr>
              <a:picLocks noChangeAspect="1" noChangeArrowheads="1"/>
            </p:cNvPicPr>
            <p:nvPr/>
          </p:nvPicPr>
          <p:blipFill>
            <a:blip r:embed="rId10" cstate="email"/>
            <a:srcRect/>
            <a:stretch>
              <a:fillRect/>
            </a:stretch>
          </p:blipFill>
          <p:spPr bwMode="auto">
            <a:xfrm>
              <a:off x="4227520" y="2430889"/>
              <a:ext cx="802329" cy="435035"/>
            </a:xfrm>
            <a:prstGeom prst="rect">
              <a:avLst/>
            </a:prstGeom>
            <a:noFill/>
            <a:ln w="12700">
              <a:noFill/>
              <a:miter lim="800000"/>
              <a:headEnd/>
              <a:tailEnd/>
            </a:ln>
          </p:spPr>
        </p:pic>
        <p:sp>
          <p:nvSpPr>
            <p:cNvPr id="20" name="TextBox 19"/>
            <p:cNvSpPr txBox="1"/>
            <p:nvPr/>
          </p:nvSpPr>
          <p:spPr>
            <a:xfrm>
              <a:off x="3265603" y="4998030"/>
              <a:ext cx="2473461" cy="523220"/>
            </a:xfrm>
            <a:prstGeom prst="rect">
              <a:avLst/>
            </a:prstGeom>
            <a:noFill/>
          </p:spPr>
          <p:txBody>
            <a:bodyPr wrap="square" rtlCol="0">
              <a:spAutoFit/>
            </a:bodyPr>
            <a:lstStyle/>
            <a:p>
              <a:pPr algn="ctr"/>
              <a:r>
                <a:rPr lang="en-US" altLang="ko-KR" sz="1400" b="1" dirty="0">
                  <a:solidFill>
                    <a:srgbClr val="000099"/>
                  </a:solidFill>
                  <a:latin typeface="+mj-ea"/>
                  <a:ea typeface="+mj-ea"/>
                </a:rPr>
                <a:t>National Meteorological Satellite Center</a:t>
              </a:r>
              <a:endParaRPr lang="ko-KR" altLang="en-US" sz="1400" b="1" dirty="0">
                <a:solidFill>
                  <a:srgbClr val="000099"/>
                </a:solidFill>
                <a:latin typeface="+mj-ea"/>
                <a:ea typeface="+mj-ea"/>
              </a:endParaRPr>
            </a:p>
          </p:txBody>
        </p:sp>
        <p:pic>
          <p:nvPicPr>
            <p:cNvPr id="21" name="그림 45" descr="센터사진11112222211.png"/>
            <p:cNvPicPr>
              <a:picLocks noChangeAspect="1"/>
            </p:cNvPicPr>
            <p:nvPr/>
          </p:nvPicPr>
          <p:blipFill>
            <a:blip r:embed="rId11" cstate="email"/>
            <a:srcRect/>
            <a:stretch>
              <a:fillRect/>
            </a:stretch>
          </p:blipFill>
          <p:spPr bwMode="auto">
            <a:xfrm>
              <a:off x="3269442" y="4323977"/>
              <a:ext cx="2409954" cy="703904"/>
            </a:xfrm>
            <a:prstGeom prst="rect">
              <a:avLst/>
            </a:prstGeom>
            <a:noFill/>
            <a:ln w="9525">
              <a:noFill/>
              <a:miter lim="800000"/>
              <a:headEnd/>
              <a:tailEnd/>
            </a:ln>
          </p:spPr>
        </p:pic>
        <p:pic>
          <p:nvPicPr>
            <p:cNvPr id="22" name="Picture 2" descr="C:\Users\aa\Desktop\위성\tn_sat_metop.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36160" y="5464259"/>
              <a:ext cx="654152" cy="708665"/>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직선 화살표 연결선 22"/>
            <p:cNvCxnSpPr/>
            <p:nvPr/>
          </p:nvCxnSpPr>
          <p:spPr>
            <a:xfrm flipH="1">
              <a:off x="5880751" y="4241543"/>
              <a:ext cx="1035075" cy="411593"/>
            </a:xfrm>
            <a:prstGeom prst="straightConnector1">
              <a:avLst/>
            </a:prstGeom>
            <a:ln>
              <a:solidFill>
                <a:schemeClr val="accent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4" name="직선 화살표 연결선 23"/>
            <p:cNvCxnSpPr/>
            <p:nvPr/>
          </p:nvCxnSpPr>
          <p:spPr>
            <a:xfrm>
              <a:off x="3895287" y="3222956"/>
              <a:ext cx="305134" cy="894313"/>
            </a:xfrm>
            <a:prstGeom prst="straightConnector1">
              <a:avLst/>
            </a:prstGeom>
            <a:ln>
              <a:solidFill>
                <a:schemeClr val="accent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5" name="직선 화살표 연결선 24"/>
            <p:cNvCxnSpPr/>
            <p:nvPr/>
          </p:nvCxnSpPr>
          <p:spPr>
            <a:xfrm flipH="1">
              <a:off x="5257443" y="3403163"/>
              <a:ext cx="617976" cy="838380"/>
            </a:xfrm>
            <a:prstGeom prst="straightConnector1">
              <a:avLst/>
            </a:prstGeom>
            <a:ln>
              <a:solidFill>
                <a:schemeClr val="accent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6" name="직선 화살표 연결선 25"/>
            <p:cNvCxnSpPr>
              <a:stCxn id="64" idx="1"/>
            </p:cNvCxnSpPr>
            <p:nvPr/>
          </p:nvCxnSpPr>
          <p:spPr>
            <a:xfrm flipH="1">
              <a:off x="5488592" y="3529770"/>
              <a:ext cx="848971" cy="786931"/>
            </a:xfrm>
            <a:prstGeom prst="straightConnector1">
              <a:avLst/>
            </a:prstGeom>
            <a:ln>
              <a:solidFill>
                <a:schemeClr val="accent6"/>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27" name="Picture 6" descr="C:\Users\aa\Desktop\위성\Operational_polar_satellites.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6915" t="16153" r="35163" b="75821"/>
            <a:stretch/>
          </p:blipFill>
          <p:spPr bwMode="auto">
            <a:xfrm>
              <a:off x="5227748" y="2532955"/>
              <a:ext cx="521689" cy="4571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a\Desktop\위성\Windsat.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1680" t="16172" r="20168" b="22378"/>
            <a:stretch/>
          </p:blipFill>
          <p:spPr bwMode="auto">
            <a:xfrm>
              <a:off x="6408959" y="2996952"/>
              <a:ext cx="531422" cy="44556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직선 화살표 연결선 28"/>
            <p:cNvCxnSpPr/>
            <p:nvPr/>
          </p:nvCxnSpPr>
          <p:spPr>
            <a:xfrm flipH="1">
              <a:off x="5749437" y="3906362"/>
              <a:ext cx="984757" cy="596662"/>
            </a:xfrm>
            <a:prstGeom prst="straightConnector1">
              <a:avLst/>
            </a:prstGeom>
            <a:ln>
              <a:solidFill>
                <a:schemeClr val="accent6"/>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30" name="Picture 4" descr="C:\Users\aa\Desktop\위성\NPP.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70728" y="3088986"/>
              <a:ext cx="516117" cy="314177"/>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직선 화살표 연결선 30"/>
            <p:cNvCxnSpPr/>
            <p:nvPr/>
          </p:nvCxnSpPr>
          <p:spPr>
            <a:xfrm flipH="1" flipV="1">
              <a:off x="5956683" y="4780566"/>
              <a:ext cx="1172968" cy="18224"/>
            </a:xfrm>
            <a:prstGeom prst="straightConnector1">
              <a:avLst/>
            </a:prstGeom>
            <a:ln>
              <a:solidFill>
                <a:schemeClr val="accent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2" name="직선 화살표 연결선 31"/>
            <p:cNvCxnSpPr/>
            <p:nvPr/>
          </p:nvCxnSpPr>
          <p:spPr>
            <a:xfrm flipH="1" flipV="1">
              <a:off x="6028323" y="4908602"/>
              <a:ext cx="1079220" cy="305874"/>
            </a:xfrm>
            <a:prstGeom prst="straightConnector1">
              <a:avLst/>
            </a:prstGeom>
            <a:ln>
              <a:solidFill>
                <a:schemeClr val="accent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3" name="직선 화살표 연결선 32"/>
            <p:cNvCxnSpPr/>
            <p:nvPr/>
          </p:nvCxnSpPr>
          <p:spPr>
            <a:xfrm flipH="1" flipV="1">
              <a:off x="6020691" y="5025066"/>
              <a:ext cx="997168" cy="521330"/>
            </a:xfrm>
            <a:prstGeom prst="straightConnector1">
              <a:avLst/>
            </a:prstGeom>
            <a:ln>
              <a:solidFill>
                <a:schemeClr val="accent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4" name="직선 화살표 연결선 33"/>
            <p:cNvCxnSpPr>
              <a:endCxn id="6" idx="3"/>
            </p:cNvCxnSpPr>
            <p:nvPr/>
          </p:nvCxnSpPr>
          <p:spPr>
            <a:xfrm flipH="1" flipV="1">
              <a:off x="6028323" y="5257488"/>
              <a:ext cx="652444" cy="721990"/>
            </a:xfrm>
            <a:prstGeom prst="straightConnector1">
              <a:avLst/>
            </a:prstGeom>
            <a:ln>
              <a:solidFill>
                <a:schemeClr val="accent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5" name="직선 화살표 연결선 34"/>
            <p:cNvCxnSpPr/>
            <p:nvPr/>
          </p:nvCxnSpPr>
          <p:spPr>
            <a:xfrm flipH="1">
              <a:off x="4923691" y="5737448"/>
              <a:ext cx="504000" cy="0"/>
            </a:xfrm>
            <a:prstGeom prst="straightConnector1">
              <a:avLst/>
            </a:prstGeom>
            <a:ln>
              <a:solidFill>
                <a:schemeClr val="accent6"/>
              </a:solidFill>
              <a:prstDash val="sysDash"/>
              <a:tailEnd type="arrow"/>
            </a:ln>
          </p:spPr>
          <p:style>
            <a:lnRef idx="2">
              <a:schemeClr val="accent1"/>
            </a:lnRef>
            <a:fillRef idx="0">
              <a:schemeClr val="accent1"/>
            </a:fillRef>
            <a:effectRef idx="1">
              <a:schemeClr val="accent1"/>
            </a:effectRef>
            <a:fontRef idx="minor">
              <a:schemeClr val="tx1"/>
            </a:fontRef>
          </p:style>
        </p:cxnSp>
        <p:grpSp>
          <p:nvGrpSpPr>
            <p:cNvPr id="36" name="그룹 35"/>
            <p:cNvGrpSpPr/>
            <p:nvPr/>
          </p:nvGrpSpPr>
          <p:grpSpPr>
            <a:xfrm>
              <a:off x="3411436" y="2850104"/>
              <a:ext cx="4701769" cy="3773812"/>
              <a:chOff x="3411436" y="2850104"/>
              <a:chExt cx="4701769" cy="3773812"/>
            </a:xfrm>
          </p:grpSpPr>
          <p:sp>
            <p:nvSpPr>
              <p:cNvPr id="59" name="TextBox 58"/>
              <p:cNvSpPr txBox="1"/>
              <p:nvPr/>
            </p:nvSpPr>
            <p:spPr>
              <a:xfrm>
                <a:off x="3411436" y="2964288"/>
                <a:ext cx="889987" cy="246221"/>
              </a:xfrm>
              <a:prstGeom prst="rect">
                <a:avLst/>
              </a:prstGeom>
              <a:noFill/>
            </p:spPr>
            <p:txBody>
              <a:bodyPr wrap="none" rtlCol="0">
                <a:spAutoFit/>
              </a:bodyPr>
              <a:lstStyle/>
              <a:p>
                <a:r>
                  <a:rPr lang="en-US" altLang="ko-KR" sz="1000" b="1" dirty="0">
                    <a:solidFill>
                      <a:schemeClr val="accent6">
                        <a:lumMod val="75000"/>
                      </a:schemeClr>
                    </a:solidFill>
                    <a:latin typeface="+mj-ea"/>
                    <a:ea typeface="+mj-ea"/>
                  </a:rPr>
                  <a:t>Himawari-8</a:t>
                </a:r>
                <a:endParaRPr lang="ko-KR" altLang="en-US" sz="1000" b="1" dirty="0">
                  <a:solidFill>
                    <a:schemeClr val="accent6">
                      <a:lumMod val="75000"/>
                    </a:schemeClr>
                  </a:solidFill>
                  <a:latin typeface="+mj-ea"/>
                  <a:ea typeface="+mj-ea"/>
                </a:endParaRPr>
              </a:p>
            </p:txBody>
          </p:sp>
          <p:sp>
            <p:nvSpPr>
              <p:cNvPr id="60" name="TextBox 59"/>
              <p:cNvSpPr txBox="1"/>
              <p:nvPr/>
            </p:nvSpPr>
            <p:spPr>
              <a:xfrm>
                <a:off x="4944868" y="3014476"/>
                <a:ext cx="1011815" cy="246221"/>
              </a:xfrm>
              <a:prstGeom prst="rect">
                <a:avLst/>
              </a:prstGeom>
              <a:noFill/>
            </p:spPr>
            <p:txBody>
              <a:bodyPr wrap="none" rtlCol="0">
                <a:spAutoFit/>
              </a:bodyPr>
              <a:lstStyle/>
              <a:p>
                <a:r>
                  <a:rPr lang="en-US" altLang="ko-KR" sz="1000" b="1" dirty="0">
                    <a:solidFill>
                      <a:schemeClr val="accent6">
                        <a:lumMod val="75000"/>
                      </a:schemeClr>
                    </a:solidFill>
                    <a:latin typeface="+mj-ea"/>
                    <a:ea typeface="+mj-ea"/>
                  </a:rPr>
                  <a:t>DMSP(SSM/I)</a:t>
                </a:r>
                <a:endParaRPr lang="ko-KR" altLang="en-US" sz="1000" b="1" dirty="0">
                  <a:solidFill>
                    <a:schemeClr val="accent6">
                      <a:lumMod val="75000"/>
                    </a:schemeClr>
                  </a:solidFill>
                  <a:latin typeface="+mj-ea"/>
                  <a:ea typeface="+mj-ea"/>
                </a:endParaRPr>
              </a:p>
            </p:txBody>
          </p:sp>
          <p:sp>
            <p:nvSpPr>
              <p:cNvPr id="61" name="TextBox 60"/>
              <p:cNvSpPr txBox="1"/>
              <p:nvPr/>
            </p:nvSpPr>
            <p:spPr>
              <a:xfrm>
                <a:off x="4200421" y="2850104"/>
                <a:ext cx="981359" cy="246221"/>
              </a:xfrm>
              <a:prstGeom prst="rect">
                <a:avLst/>
              </a:prstGeom>
              <a:noFill/>
            </p:spPr>
            <p:txBody>
              <a:bodyPr wrap="none" rtlCol="0">
                <a:spAutoFit/>
              </a:bodyPr>
              <a:lstStyle/>
              <a:p>
                <a:r>
                  <a:rPr lang="en-US" altLang="ko-KR" sz="1000" b="1" dirty="0">
                    <a:solidFill>
                      <a:schemeClr val="accent6">
                        <a:lumMod val="75000"/>
                      </a:schemeClr>
                    </a:solidFill>
                    <a:latin typeface="+mj-ea"/>
                    <a:ea typeface="+mj-ea"/>
                  </a:rPr>
                  <a:t>COMS(GOCI)</a:t>
                </a:r>
                <a:endParaRPr lang="ko-KR" altLang="en-US" sz="1000" b="1" dirty="0">
                  <a:solidFill>
                    <a:schemeClr val="accent6">
                      <a:lumMod val="75000"/>
                    </a:schemeClr>
                  </a:solidFill>
                  <a:latin typeface="+mj-ea"/>
                  <a:ea typeface="+mj-ea"/>
                </a:endParaRPr>
              </a:p>
            </p:txBody>
          </p:sp>
          <p:sp>
            <p:nvSpPr>
              <p:cNvPr id="62" name="TextBox 61"/>
              <p:cNvSpPr txBox="1"/>
              <p:nvPr/>
            </p:nvSpPr>
            <p:spPr>
              <a:xfrm>
                <a:off x="7129651" y="4304444"/>
                <a:ext cx="486030" cy="246221"/>
              </a:xfrm>
              <a:prstGeom prst="rect">
                <a:avLst/>
              </a:prstGeom>
              <a:noFill/>
            </p:spPr>
            <p:txBody>
              <a:bodyPr wrap="none" rtlCol="0">
                <a:spAutoFit/>
              </a:bodyPr>
              <a:lstStyle/>
              <a:p>
                <a:r>
                  <a:rPr lang="en-US" altLang="ko-KR" sz="1000" b="1" dirty="0">
                    <a:solidFill>
                      <a:schemeClr val="accent6">
                        <a:lumMod val="75000"/>
                      </a:schemeClr>
                    </a:solidFill>
                    <a:latin typeface="+mj-ea"/>
                    <a:ea typeface="+mj-ea"/>
                  </a:rPr>
                  <a:t>GPM</a:t>
                </a:r>
                <a:endParaRPr lang="ko-KR" altLang="en-US" sz="1000" b="1" dirty="0">
                  <a:solidFill>
                    <a:schemeClr val="accent6">
                      <a:lumMod val="75000"/>
                    </a:schemeClr>
                  </a:solidFill>
                  <a:latin typeface="+mj-ea"/>
                  <a:ea typeface="+mj-ea"/>
                </a:endParaRPr>
              </a:p>
            </p:txBody>
          </p:sp>
          <p:sp>
            <p:nvSpPr>
              <p:cNvPr id="63" name="TextBox 62"/>
              <p:cNvSpPr txBox="1"/>
              <p:nvPr/>
            </p:nvSpPr>
            <p:spPr>
              <a:xfrm>
                <a:off x="5784359" y="3175159"/>
                <a:ext cx="590226" cy="246221"/>
              </a:xfrm>
              <a:prstGeom prst="rect">
                <a:avLst/>
              </a:prstGeom>
              <a:noFill/>
            </p:spPr>
            <p:txBody>
              <a:bodyPr wrap="none" rtlCol="0">
                <a:spAutoFit/>
              </a:bodyPr>
              <a:lstStyle/>
              <a:p>
                <a:r>
                  <a:rPr lang="en-US" altLang="ko-KR" sz="1000" b="1" dirty="0">
                    <a:solidFill>
                      <a:schemeClr val="accent6">
                        <a:lumMod val="75000"/>
                      </a:schemeClr>
                    </a:solidFill>
                    <a:latin typeface="+mj-ea"/>
                    <a:ea typeface="+mj-ea"/>
                  </a:rPr>
                  <a:t>TRMM</a:t>
                </a:r>
                <a:endParaRPr lang="ko-KR" altLang="en-US" sz="1000" b="1" dirty="0">
                  <a:solidFill>
                    <a:schemeClr val="accent6">
                      <a:lumMod val="75000"/>
                    </a:schemeClr>
                  </a:solidFill>
                  <a:latin typeface="+mj-ea"/>
                  <a:ea typeface="+mj-ea"/>
                </a:endParaRPr>
              </a:p>
            </p:txBody>
          </p:sp>
          <p:sp>
            <p:nvSpPr>
              <p:cNvPr id="64" name="TextBox 63"/>
              <p:cNvSpPr txBox="1"/>
              <p:nvPr/>
            </p:nvSpPr>
            <p:spPr>
              <a:xfrm>
                <a:off x="6337563" y="3406659"/>
                <a:ext cx="686406" cy="246221"/>
              </a:xfrm>
              <a:prstGeom prst="rect">
                <a:avLst/>
              </a:prstGeom>
              <a:noFill/>
            </p:spPr>
            <p:txBody>
              <a:bodyPr wrap="none" rtlCol="0">
                <a:spAutoFit/>
              </a:bodyPr>
              <a:lstStyle/>
              <a:p>
                <a:r>
                  <a:rPr lang="en-US" altLang="ko-KR" sz="1000" b="1" dirty="0" err="1">
                    <a:solidFill>
                      <a:schemeClr val="accent6">
                        <a:lumMod val="75000"/>
                      </a:schemeClr>
                    </a:solidFill>
                    <a:latin typeface="+mj-ea"/>
                    <a:ea typeface="+mj-ea"/>
                  </a:rPr>
                  <a:t>Windsat</a:t>
                </a:r>
                <a:endParaRPr lang="ko-KR" altLang="en-US" sz="1000" b="1" dirty="0">
                  <a:solidFill>
                    <a:schemeClr val="accent6">
                      <a:lumMod val="75000"/>
                    </a:schemeClr>
                  </a:solidFill>
                  <a:latin typeface="+mj-ea"/>
                  <a:ea typeface="+mj-ea"/>
                </a:endParaRPr>
              </a:p>
            </p:txBody>
          </p:sp>
          <p:sp>
            <p:nvSpPr>
              <p:cNvPr id="65" name="TextBox 64"/>
              <p:cNvSpPr txBox="1"/>
              <p:nvPr/>
            </p:nvSpPr>
            <p:spPr>
              <a:xfrm>
                <a:off x="6769611" y="3827003"/>
                <a:ext cx="819455" cy="246221"/>
              </a:xfrm>
              <a:prstGeom prst="rect">
                <a:avLst/>
              </a:prstGeom>
              <a:noFill/>
            </p:spPr>
            <p:txBody>
              <a:bodyPr wrap="none" rtlCol="0">
                <a:spAutoFit/>
              </a:bodyPr>
              <a:lstStyle/>
              <a:p>
                <a:r>
                  <a:rPr lang="en-US" altLang="ko-KR" sz="1000" b="1" dirty="0">
                    <a:solidFill>
                      <a:schemeClr val="accent6">
                        <a:lumMod val="75000"/>
                      </a:schemeClr>
                    </a:solidFill>
                    <a:latin typeface="+mj-ea"/>
                    <a:ea typeface="+mj-ea"/>
                  </a:rPr>
                  <a:t>GCOM-W1</a:t>
                </a:r>
                <a:endParaRPr lang="ko-KR" altLang="en-US" sz="1000" b="1" dirty="0">
                  <a:solidFill>
                    <a:schemeClr val="accent6">
                      <a:lumMod val="75000"/>
                    </a:schemeClr>
                  </a:solidFill>
                  <a:latin typeface="+mj-ea"/>
                  <a:ea typeface="+mj-ea"/>
                </a:endParaRPr>
              </a:p>
            </p:txBody>
          </p:sp>
          <p:sp>
            <p:nvSpPr>
              <p:cNvPr id="66" name="TextBox 65"/>
              <p:cNvSpPr txBox="1"/>
              <p:nvPr/>
            </p:nvSpPr>
            <p:spPr>
              <a:xfrm>
                <a:off x="7380312" y="4927487"/>
                <a:ext cx="732893" cy="246221"/>
              </a:xfrm>
              <a:prstGeom prst="rect">
                <a:avLst/>
              </a:prstGeom>
              <a:noFill/>
            </p:spPr>
            <p:txBody>
              <a:bodyPr wrap="none" rtlCol="0">
                <a:spAutoFit/>
              </a:bodyPr>
              <a:lstStyle/>
              <a:p>
                <a:r>
                  <a:rPr lang="en-US" altLang="ko-KR" sz="1000" b="1" dirty="0">
                    <a:solidFill>
                      <a:schemeClr val="accent6">
                        <a:lumMod val="75000"/>
                      </a:schemeClr>
                    </a:solidFill>
                    <a:latin typeface="+mj-ea"/>
                    <a:ea typeface="+mj-ea"/>
                  </a:rPr>
                  <a:t>DSCOVR</a:t>
                </a:r>
                <a:endParaRPr lang="ko-KR" altLang="en-US" sz="1000" b="1" dirty="0">
                  <a:solidFill>
                    <a:schemeClr val="accent6">
                      <a:lumMod val="75000"/>
                    </a:schemeClr>
                  </a:solidFill>
                  <a:latin typeface="+mj-ea"/>
                  <a:ea typeface="+mj-ea"/>
                </a:endParaRPr>
              </a:p>
            </p:txBody>
          </p:sp>
          <p:sp>
            <p:nvSpPr>
              <p:cNvPr id="67" name="TextBox 66"/>
              <p:cNvSpPr txBox="1"/>
              <p:nvPr/>
            </p:nvSpPr>
            <p:spPr>
              <a:xfrm>
                <a:off x="7466512" y="5513323"/>
                <a:ext cx="553357" cy="246221"/>
              </a:xfrm>
              <a:prstGeom prst="rect">
                <a:avLst/>
              </a:prstGeom>
              <a:noFill/>
            </p:spPr>
            <p:txBody>
              <a:bodyPr wrap="none" rtlCol="0">
                <a:spAutoFit/>
              </a:bodyPr>
              <a:lstStyle/>
              <a:p>
                <a:r>
                  <a:rPr lang="en-US" altLang="ko-KR" sz="1000" b="1" dirty="0">
                    <a:solidFill>
                      <a:schemeClr val="accent6">
                        <a:lumMod val="75000"/>
                      </a:schemeClr>
                    </a:solidFill>
                    <a:latin typeface="+mj-ea"/>
                    <a:ea typeface="+mj-ea"/>
                  </a:rPr>
                  <a:t>GOES</a:t>
                </a:r>
                <a:endParaRPr lang="ko-KR" altLang="en-US" sz="1000" b="1" dirty="0">
                  <a:solidFill>
                    <a:schemeClr val="accent6">
                      <a:lumMod val="75000"/>
                    </a:schemeClr>
                  </a:solidFill>
                  <a:latin typeface="+mj-ea"/>
                  <a:ea typeface="+mj-ea"/>
                </a:endParaRPr>
              </a:p>
            </p:txBody>
          </p:sp>
          <p:sp>
            <p:nvSpPr>
              <p:cNvPr id="68" name="TextBox 67"/>
              <p:cNvSpPr txBox="1"/>
              <p:nvPr/>
            </p:nvSpPr>
            <p:spPr>
              <a:xfrm>
                <a:off x="6981063" y="5942164"/>
                <a:ext cx="561372" cy="246221"/>
              </a:xfrm>
              <a:prstGeom prst="rect">
                <a:avLst/>
              </a:prstGeom>
              <a:noFill/>
            </p:spPr>
            <p:txBody>
              <a:bodyPr wrap="none" rtlCol="0">
                <a:spAutoFit/>
              </a:bodyPr>
              <a:lstStyle/>
              <a:p>
                <a:r>
                  <a:rPr lang="en-US" altLang="ko-KR" sz="1000" b="1" dirty="0">
                    <a:solidFill>
                      <a:schemeClr val="accent6">
                        <a:lumMod val="75000"/>
                      </a:schemeClr>
                    </a:solidFill>
                    <a:latin typeface="+mj-ea"/>
                    <a:ea typeface="+mj-ea"/>
                  </a:rPr>
                  <a:t>SOHO</a:t>
                </a:r>
                <a:endParaRPr lang="ko-KR" altLang="en-US" sz="1000" b="1" dirty="0">
                  <a:solidFill>
                    <a:schemeClr val="accent6">
                      <a:lumMod val="75000"/>
                    </a:schemeClr>
                  </a:solidFill>
                  <a:latin typeface="+mj-ea"/>
                  <a:ea typeface="+mj-ea"/>
                </a:endParaRPr>
              </a:p>
            </p:txBody>
          </p:sp>
          <p:sp>
            <p:nvSpPr>
              <p:cNvPr id="69" name="TextBox 68"/>
              <p:cNvSpPr txBox="1"/>
              <p:nvPr/>
            </p:nvSpPr>
            <p:spPr>
              <a:xfrm>
                <a:off x="6393280" y="6377695"/>
                <a:ext cx="710451" cy="246221"/>
              </a:xfrm>
              <a:prstGeom prst="rect">
                <a:avLst/>
              </a:prstGeom>
              <a:noFill/>
            </p:spPr>
            <p:txBody>
              <a:bodyPr wrap="none" rtlCol="0">
                <a:spAutoFit/>
              </a:bodyPr>
              <a:lstStyle/>
              <a:p>
                <a:r>
                  <a:rPr lang="en-US" altLang="ko-KR" sz="1000" b="1" dirty="0">
                    <a:solidFill>
                      <a:schemeClr val="accent6">
                        <a:lumMod val="75000"/>
                      </a:schemeClr>
                    </a:solidFill>
                    <a:latin typeface="+mj-ea"/>
                    <a:ea typeface="+mj-ea"/>
                  </a:rPr>
                  <a:t>STEREO</a:t>
                </a:r>
                <a:endParaRPr lang="ko-KR" altLang="en-US" sz="1000" b="1" dirty="0">
                  <a:solidFill>
                    <a:schemeClr val="accent6">
                      <a:lumMod val="75000"/>
                    </a:schemeClr>
                  </a:solidFill>
                  <a:latin typeface="+mj-ea"/>
                  <a:ea typeface="+mj-ea"/>
                </a:endParaRPr>
              </a:p>
            </p:txBody>
          </p:sp>
          <p:sp>
            <p:nvSpPr>
              <p:cNvPr id="70" name="TextBox 69"/>
              <p:cNvSpPr txBox="1"/>
              <p:nvPr/>
            </p:nvSpPr>
            <p:spPr>
              <a:xfrm>
                <a:off x="5427332" y="5614337"/>
                <a:ext cx="426720" cy="246221"/>
              </a:xfrm>
              <a:prstGeom prst="rect">
                <a:avLst/>
              </a:prstGeom>
              <a:noFill/>
            </p:spPr>
            <p:txBody>
              <a:bodyPr wrap="none" rtlCol="0">
                <a:spAutoFit/>
              </a:bodyPr>
              <a:lstStyle/>
              <a:p>
                <a:r>
                  <a:rPr lang="en-US" altLang="ko-KR" sz="1000" b="1" dirty="0">
                    <a:solidFill>
                      <a:schemeClr val="accent6">
                        <a:lumMod val="75000"/>
                      </a:schemeClr>
                    </a:solidFill>
                    <a:latin typeface="+mj-ea"/>
                    <a:ea typeface="+mj-ea"/>
                  </a:rPr>
                  <a:t>FTP</a:t>
                </a:r>
                <a:endParaRPr lang="ko-KR" altLang="en-US" sz="1000" b="1" dirty="0">
                  <a:solidFill>
                    <a:schemeClr val="accent6">
                      <a:lumMod val="75000"/>
                    </a:schemeClr>
                  </a:solidFill>
                  <a:latin typeface="+mj-ea"/>
                  <a:ea typeface="+mj-ea"/>
                </a:endParaRPr>
              </a:p>
            </p:txBody>
          </p:sp>
        </p:grpSp>
        <p:grpSp>
          <p:nvGrpSpPr>
            <p:cNvPr id="37" name="그룹 36"/>
            <p:cNvGrpSpPr/>
            <p:nvPr/>
          </p:nvGrpSpPr>
          <p:grpSpPr>
            <a:xfrm>
              <a:off x="1972285" y="3339840"/>
              <a:ext cx="1884144" cy="2390383"/>
              <a:chOff x="1972285" y="3339840"/>
              <a:chExt cx="1884144" cy="2390383"/>
            </a:xfrm>
          </p:grpSpPr>
          <p:cxnSp>
            <p:nvCxnSpPr>
              <p:cNvPr id="52" name="직선 화살표 연결선 51"/>
              <p:cNvCxnSpPr/>
              <p:nvPr/>
            </p:nvCxnSpPr>
            <p:spPr>
              <a:xfrm flipV="1">
                <a:off x="1972285" y="4944780"/>
                <a:ext cx="1010761" cy="18960"/>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53" name="직선 화살표 연결선 52"/>
              <p:cNvCxnSpPr/>
              <p:nvPr/>
            </p:nvCxnSpPr>
            <p:spPr>
              <a:xfrm>
                <a:off x="2233107" y="3942400"/>
                <a:ext cx="1050738" cy="510050"/>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54" name="직선 화살표 연결선 53"/>
              <p:cNvCxnSpPr/>
              <p:nvPr/>
            </p:nvCxnSpPr>
            <p:spPr>
              <a:xfrm>
                <a:off x="2710392" y="3560824"/>
                <a:ext cx="823596" cy="763153"/>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55" name="직선 화살표 연결선 54"/>
              <p:cNvCxnSpPr/>
              <p:nvPr/>
            </p:nvCxnSpPr>
            <p:spPr>
              <a:xfrm>
                <a:off x="3283845" y="3339840"/>
                <a:ext cx="572584" cy="857585"/>
              </a:xfrm>
              <a:prstGeom prst="straightConnector1">
                <a:avLst/>
              </a:prstGeom>
              <a:ln w="3810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56" name="직선 화살표 연결선 55"/>
              <p:cNvCxnSpPr/>
              <p:nvPr/>
            </p:nvCxnSpPr>
            <p:spPr>
              <a:xfrm>
                <a:off x="2022136" y="4503024"/>
                <a:ext cx="1080483" cy="172905"/>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57" name="직선 화살표 연결선 56"/>
              <p:cNvCxnSpPr>
                <a:endCxn id="6" idx="1"/>
              </p:cNvCxnSpPr>
              <p:nvPr/>
            </p:nvCxnSpPr>
            <p:spPr>
              <a:xfrm flipV="1">
                <a:off x="2022136" y="5257488"/>
                <a:ext cx="939940" cy="361950"/>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58" name="직선 화살표 연결선 57"/>
              <p:cNvCxnSpPr/>
              <p:nvPr/>
            </p:nvCxnSpPr>
            <p:spPr>
              <a:xfrm flipH="1">
                <a:off x="3123491" y="5730223"/>
                <a:ext cx="504000" cy="0"/>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grpSp>
        <p:grpSp>
          <p:nvGrpSpPr>
            <p:cNvPr id="38" name="그룹 37"/>
            <p:cNvGrpSpPr/>
            <p:nvPr/>
          </p:nvGrpSpPr>
          <p:grpSpPr>
            <a:xfrm>
              <a:off x="915372" y="3038480"/>
              <a:ext cx="3904585" cy="3134444"/>
              <a:chOff x="915372" y="3038480"/>
              <a:chExt cx="3904585" cy="3134444"/>
            </a:xfrm>
          </p:grpSpPr>
          <p:sp>
            <p:nvSpPr>
              <p:cNvPr id="45" name="TextBox 44"/>
              <p:cNvSpPr txBox="1"/>
              <p:nvPr/>
            </p:nvSpPr>
            <p:spPr>
              <a:xfrm>
                <a:off x="915372" y="5180335"/>
                <a:ext cx="1099981" cy="246221"/>
              </a:xfrm>
              <a:prstGeom prst="rect">
                <a:avLst/>
              </a:prstGeom>
              <a:noFill/>
            </p:spPr>
            <p:txBody>
              <a:bodyPr wrap="none" rtlCol="0">
                <a:spAutoFit/>
              </a:bodyPr>
              <a:lstStyle/>
              <a:p>
                <a:r>
                  <a:rPr lang="en-US" altLang="ko-KR" sz="1000" b="1" dirty="0">
                    <a:solidFill>
                      <a:srgbClr val="00B0F0"/>
                    </a:solidFill>
                    <a:latin typeface="+mj-ea"/>
                    <a:ea typeface="+mj-ea"/>
                  </a:rPr>
                  <a:t>NOAA-15/18/19</a:t>
                </a:r>
                <a:endParaRPr lang="ko-KR" altLang="en-US" sz="1000" b="1" dirty="0">
                  <a:solidFill>
                    <a:srgbClr val="00B0F0"/>
                  </a:solidFill>
                  <a:latin typeface="+mj-ea"/>
                  <a:ea typeface="+mj-ea"/>
                </a:endParaRPr>
              </a:p>
            </p:txBody>
          </p:sp>
          <p:sp>
            <p:nvSpPr>
              <p:cNvPr id="46" name="TextBox 45"/>
              <p:cNvSpPr txBox="1"/>
              <p:nvPr/>
            </p:nvSpPr>
            <p:spPr>
              <a:xfrm>
                <a:off x="1099930" y="4473257"/>
                <a:ext cx="872355" cy="246221"/>
              </a:xfrm>
              <a:prstGeom prst="rect">
                <a:avLst/>
              </a:prstGeom>
              <a:noFill/>
            </p:spPr>
            <p:txBody>
              <a:bodyPr wrap="none" rtlCol="0">
                <a:spAutoFit/>
              </a:bodyPr>
              <a:lstStyle/>
              <a:p>
                <a:r>
                  <a:rPr lang="en-US" altLang="ko-KR" sz="1000" b="1" dirty="0">
                    <a:solidFill>
                      <a:srgbClr val="00B0F0"/>
                    </a:solidFill>
                    <a:latin typeface="+mj-ea"/>
                    <a:ea typeface="+mj-ea"/>
                  </a:rPr>
                  <a:t>Terra/Aqua</a:t>
                </a:r>
                <a:endParaRPr lang="ko-KR" altLang="en-US" sz="1000" b="1" dirty="0">
                  <a:solidFill>
                    <a:srgbClr val="00B0F0"/>
                  </a:solidFill>
                  <a:latin typeface="+mj-ea"/>
                  <a:ea typeface="+mj-ea"/>
                </a:endParaRPr>
              </a:p>
            </p:txBody>
          </p:sp>
          <p:sp>
            <p:nvSpPr>
              <p:cNvPr id="47" name="TextBox 46"/>
              <p:cNvSpPr txBox="1"/>
              <p:nvPr/>
            </p:nvSpPr>
            <p:spPr>
              <a:xfrm>
                <a:off x="1614592" y="3906362"/>
                <a:ext cx="546945" cy="246221"/>
              </a:xfrm>
              <a:prstGeom prst="rect">
                <a:avLst/>
              </a:prstGeom>
              <a:noFill/>
            </p:spPr>
            <p:txBody>
              <a:bodyPr wrap="none" rtlCol="0">
                <a:spAutoFit/>
              </a:bodyPr>
              <a:lstStyle/>
              <a:p>
                <a:r>
                  <a:rPr lang="en-US" altLang="ko-KR" sz="1000" b="1" dirty="0">
                    <a:solidFill>
                      <a:srgbClr val="00B0F0"/>
                    </a:solidFill>
                    <a:latin typeface="+mj-ea"/>
                    <a:ea typeface="+mj-ea"/>
                  </a:rPr>
                  <a:t>FY-2E</a:t>
                </a:r>
                <a:endParaRPr lang="ko-KR" altLang="en-US" sz="1000" b="1" dirty="0">
                  <a:solidFill>
                    <a:srgbClr val="00B0F0"/>
                  </a:solidFill>
                  <a:latin typeface="+mj-ea"/>
                  <a:ea typeface="+mj-ea"/>
                </a:endParaRPr>
              </a:p>
            </p:txBody>
          </p:sp>
          <p:sp>
            <p:nvSpPr>
              <p:cNvPr id="48" name="TextBox 47"/>
              <p:cNvSpPr txBox="1"/>
              <p:nvPr/>
            </p:nvSpPr>
            <p:spPr>
              <a:xfrm>
                <a:off x="2671251" y="3038480"/>
                <a:ext cx="862737" cy="246221"/>
              </a:xfrm>
              <a:prstGeom prst="rect">
                <a:avLst/>
              </a:prstGeom>
              <a:noFill/>
            </p:spPr>
            <p:txBody>
              <a:bodyPr wrap="none" rtlCol="0">
                <a:spAutoFit/>
              </a:bodyPr>
              <a:lstStyle/>
              <a:p>
                <a:r>
                  <a:rPr lang="en-US" altLang="ko-KR" sz="1000" b="1" dirty="0">
                    <a:solidFill>
                      <a:srgbClr val="00B0F0"/>
                    </a:solidFill>
                    <a:latin typeface="+mj-ea"/>
                    <a:ea typeface="+mj-ea"/>
                  </a:rPr>
                  <a:t>COMS (MI)</a:t>
                </a:r>
                <a:endParaRPr lang="ko-KR" altLang="en-US" sz="1000" b="1" dirty="0">
                  <a:solidFill>
                    <a:srgbClr val="00B0F0"/>
                  </a:solidFill>
                  <a:latin typeface="+mj-ea"/>
                  <a:ea typeface="+mj-ea"/>
                </a:endParaRPr>
              </a:p>
            </p:txBody>
          </p:sp>
          <p:sp>
            <p:nvSpPr>
              <p:cNvPr id="49" name="TextBox 48"/>
              <p:cNvSpPr txBox="1"/>
              <p:nvPr/>
            </p:nvSpPr>
            <p:spPr>
              <a:xfrm>
                <a:off x="1131396" y="5926703"/>
                <a:ext cx="827471" cy="246221"/>
              </a:xfrm>
              <a:prstGeom prst="rect">
                <a:avLst/>
              </a:prstGeom>
              <a:noFill/>
            </p:spPr>
            <p:txBody>
              <a:bodyPr wrap="none" rtlCol="0">
                <a:spAutoFit/>
              </a:bodyPr>
              <a:lstStyle/>
              <a:p>
                <a:r>
                  <a:rPr lang="en-US" altLang="ko-KR" sz="1000" b="1" dirty="0" err="1">
                    <a:solidFill>
                      <a:srgbClr val="00B0F0"/>
                    </a:solidFill>
                    <a:latin typeface="+mj-ea"/>
                    <a:ea typeface="+mj-ea"/>
                  </a:rPr>
                  <a:t>Metop</a:t>
                </a:r>
                <a:r>
                  <a:rPr lang="en-US" altLang="ko-KR" sz="1000" b="1" dirty="0">
                    <a:solidFill>
                      <a:srgbClr val="00B0F0"/>
                    </a:solidFill>
                    <a:latin typeface="+mj-ea"/>
                    <a:ea typeface="+mj-ea"/>
                  </a:rPr>
                  <a:t>-A/B</a:t>
                </a:r>
                <a:endParaRPr lang="ko-KR" altLang="en-US" sz="1000" b="1" dirty="0">
                  <a:solidFill>
                    <a:srgbClr val="00B0F0"/>
                  </a:solidFill>
                  <a:latin typeface="+mj-ea"/>
                  <a:ea typeface="+mj-ea"/>
                </a:endParaRPr>
              </a:p>
            </p:txBody>
          </p:sp>
          <p:sp>
            <p:nvSpPr>
              <p:cNvPr id="50" name="TextBox 49"/>
              <p:cNvSpPr txBox="1"/>
              <p:nvPr/>
            </p:nvSpPr>
            <p:spPr>
              <a:xfrm>
                <a:off x="2179275" y="3435379"/>
                <a:ext cx="575799" cy="246221"/>
              </a:xfrm>
              <a:prstGeom prst="rect">
                <a:avLst/>
              </a:prstGeom>
              <a:noFill/>
            </p:spPr>
            <p:txBody>
              <a:bodyPr wrap="none" rtlCol="0">
                <a:spAutoFit/>
              </a:bodyPr>
              <a:lstStyle/>
              <a:p>
                <a:r>
                  <a:rPr lang="en-US" altLang="ko-KR" sz="1000" b="1" dirty="0">
                    <a:solidFill>
                      <a:srgbClr val="00B0F0"/>
                    </a:solidFill>
                    <a:latin typeface="+mj-ea"/>
                    <a:ea typeface="+mj-ea"/>
                  </a:rPr>
                  <a:t>S-NPP</a:t>
                </a:r>
                <a:endParaRPr lang="ko-KR" altLang="en-US" sz="1000" b="1" dirty="0">
                  <a:solidFill>
                    <a:srgbClr val="00B0F0"/>
                  </a:solidFill>
                  <a:latin typeface="+mj-ea"/>
                  <a:ea typeface="+mj-ea"/>
                </a:endParaRPr>
              </a:p>
            </p:txBody>
          </p:sp>
          <p:sp>
            <p:nvSpPr>
              <p:cNvPr id="51" name="TextBox 50"/>
              <p:cNvSpPr txBox="1"/>
              <p:nvPr/>
            </p:nvSpPr>
            <p:spPr>
              <a:xfrm>
                <a:off x="3641429" y="5589240"/>
                <a:ext cx="1178528" cy="246221"/>
              </a:xfrm>
              <a:prstGeom prst="rect">
                <a:avLst/>
              </a:prstGeom>
              <a:noFill/>
            </p:spPr>
            <p:txBody>
              <a:bodyPr wrap="none" rtlCol="0">
                <a:spAutoFit/>
              </a:bodyPr>
              <a:lstStyle/>
              <a:p>
                <a:r>
                  <a:rPr lang="en-US" altLang="ko-KR" sz="1000" b="1" dirty="0">
                    <a:solidFill>
                      <a:srgbClr val="00B0F0"/>
                    </a:solidFill>
                    <a:latin typeface="+mj-ea"/>
                    <a:ea typeface="+mj-ea"/>
                  </a:rPr>
                  <a:t>Direct Receiving</a:t>
                </a:r>
                <a:endParaRPr lang="ko-KR" altLang="en-US" sz="1000" b="1" dirty="0">
                  <a:solidFill>
                    <a:srgbClr val="00B0F0"/>
                  </a:solidFill>
                  <a:latin typeface="+mj-ea"/>
                  <a:ea typeface="+mj-ea"/>
                </a:endParaRPr>
              </a:p>
            </p:txBody>
          </p:sp>
        </p:grpSp>
        <p:pic>
          <p:nvPicPr>
            <p:cNvPr id="39" name="그림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14400" y="4541521"/>
              <a:ext cx="751355" cy="403259"/>
            </a:xfrm>
            <a:prstGeom prst="rect">
              <a:avLst/>
            </a:prstGeom>
          </p:spPr>
        </p:pic>
        <p:pic>
          <p:nvPicPr>
            <p:cNvPr id="40" name="그림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31054" y="5502396"/>
              <a:ext cx="442786" cy="465055"/>
            </a:xfrm>
            <a:prstGeom prst="rect">
              <a:avLst/>
            </a:prstGeom>
          </p:spPr>
        </p:pic>
        <p:pic>
          <p:nvPicPr>
            <p:cNvPr id="41" name="그림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27894" y="6035018"/>
              <a:ext cx="674239" cy="342677"/>
            </a:xfrm>
            <a:prstGeom prst="rect">
              <a:avLst/>
            </a:prstGeom>
          </p:spPr>
        </p:pic>
        <p:sp>
          <p:nvSpPr>
            <p:cNvPr id="42" name="직사각형 41"/>
            <p:cNvSpPr/>
            <p:nvPr/>
          </p:nvSpPr>
          <p:spPr>
            <a:xfrm>
              <a:off x="6337563" y="4548467"/>
              <a:ext cx="1881630" cy="2120893"/>
            </a:xfrm>
            <a:prstGeom prst="rect">
              <a:avLst/>
            </a:prstGeom>
            <a:noFill/>
            <a:ln w="1905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ea"/>
                <a:ea typeface="+mj-ea"/>
              </a:endParaRPr>
            </a:p>
          </p:txBody>
        </p:sp>
        <p:sp>
          <p:nvSpPr>
            <p:cNvPr id="43" name="TextBox 42"/>
            <p:cNvSpPr txBox="1"/>
            <p:nvPr/>
          </p:nvSpPr>
          <p:spPr>
            <a:xfrm>
              <a:off x="7102559" y="6369490"/>
              <a:ext cx="1101584" cy="246221"/>
            </a:xfrm>
            <a:prstGeom prst="rect">
              <a:avLst/>
            </a:prstGeom>
            <a:noFill/>
          </p:spPr>
          <p:txBody>
            <a:bodyPr wrap="none" rtlCol="0">
              <a:spAutoFit/>
            </a:bodyPr>
            <a:lstStyle/>
            <a:p>
              <a:r>
                <a:rPr lang="en-US" altLang="ko-KR" sz="1000" b="1" dirty="0">
                  <a:solidFill>
                    <a:srgbClr val="7030A0"/>
                  </a:solidFill>
                  <a:latin typeface="+mj-ea"/>
                  <a:ea typeface="+mj-ea"/>
                </a:rPr>
                <a:t>Space Weather</a:t>
              </a:r>
              <a:endParaRPr lang="ko-KR" altLang="en-US" sz="1000" b="1" dirty="0">
                <a:solidFill>
                  <a:srgbClr val="7030A0"/>
                </a:solidFill>
                <a:latin typeface="+mj-ea"/>
                <a:ea typeface="+mj-ea"/>
              </a:endParaRPr>
            </a:p>
          </p:txBody>
        </p:sp>
        <p:sp>
          <p:nvSpPr>
            <p:cNvPr id="44" name="TextBox 43"/>
            <p:cNvSpPr txBox="1"/>
            <p:nvPr/>
          </p:nvSpPr>
          <p:spPr>
            <a:xfrm>
              <a:off x="2596465" y="5949281"/>
              <a:ext cx="4084303" cy="752976"/>
            </a:xfrm>
            <a:prstGeom prst="rect">
              <a:avLst/>
            </a:prstGeom>
            <a:noFill/>
            <a:ln>
              <a:noFill/>
              <a:prstDash val="solid"/>
            </a:ln>
          </p:spPr>
          <p:txBody>
            <a:bodyPr wrap="square" rtlCol="0">
              <a:spAutoFit/>
            </a:bodyPr>
            <a:lstStyle/>
            <a:p>
              <a:r>
                <a:rPr lang="en-US" altLang="ko-KR" b="1" spc="-50" dirty="0">
                  <a:solidFill>
                    <a:srgbClr val="00B0F0"/>
                  </a:solidFill>
                  <a:latin typeface="+mj-ea"/>
                  <a:ea typeface="+mj-ea"/>
                  <a:cs typeface="+mj-cs"/>
                </a:rPr>
                <a:t>Receive directly : 8~ Satellites</a:t>
              </a:r>
            </a:p>
            <a:p>
              <a:r>
                <a:rPr lang="en-US" altLang="ko-KR" b="1" spc="-50" dirty="0">
                  <a:solidFill>
                    <a:schemeClr val="accent6"/>
                  </a:solidFill>
                  <a:latin typeface="+mj-ea"/>
                  <a:ea typeface="+mj-ea"/>
                  <a:cs typeface="+mj-cs"/>
                </a:rPr>
                <a:t>Land-Line : 15~ Satellites</a:t>
              </a:r>
              <a:endParaRPr lang="ko-KR" altLang="en-US" b="1" spc="-50" dirty="0">
                <a:solidFill>
                  <a:schemeClr val="accent6"/>
                </a:solidFill>
                <a:latin typeface="+mj-ea"/>
                <a:ea typeface="+mj-ea"/>
                <a:cs typeface="+mj-cs"/>
              </a:endParaRPr>
            </a:p>
          </p:txBody>
        </p:sp>
      </p:grpSp>
      <p:sp>
        <p:nvSpPr>
          <p:cNvPr id="71" name="TextBox 70"/>
          <p:cNvSpPr txBox="1"/>
          <p:nvPr/>
        </p:nvSpPr>
        <p:spPr>
          <a:xfrm>
            <a:off x="2393432" y="6135623"/>
            <a:ext cx="6535601" cy="677108"/>
          </a:xfrm>
          <a:prstGeom prst="rect">
            <a:avLst/>
          </a:prstGeom>
          <a:noFill/>
        </p:spPr>
        <p:txBody>
          <a:bodyPr wrap="square" rtlCol="0">
            <a:spAutoFit/>
          </a:bodyPr>
          <a:lstStyle/>
          <a:p>
            <a:pPr marL="285750" indent="-285750" algn="just">
              <a:buFont typeface="Arial" panose="020B0604020202020204" pitchFamily="34" charset="0"/>
              <a:buChar char="•"/>
            </a:pPr>
            <a:r>
              <a:rPr lang="en-US" altLang="ko-KR" sz="1400" dirty="0">
                <a:latin typeface="+mj-ea"/>
                <a:ea typeface="+mj-ea"/>
                <a:cs typeface="Tahoma" pitchFamily="34" charset="0"/>
              </a:rPr>
              <a:t>Daily volume of satellite data received/produced by NMSC is about 2.2 TB</a:t>
            </a:r>
          </a:p>
          <a:p>
            <a:pPr marL="358775" indent="-358775" algn="just"/>
            <a:r>
              <a:rPr lang="en-US" altLang="ko-KR" sz="1200" dirty="0">
                <a:latin typeface="+mj-ea"/>
                <a:ea typeface="+mj-ea"/>
                <a:cs typeface="Tahoma" pitchFamily="34" charset="0"/>
              </a:rPr>
              <a:t>     -  GEO 2,136 GB  (</a:t>
            </a:r>
            <a:r>
              <a:rPr lang="en-US" altLang="ko-KR" sz="1000" dirty="0">
                <a:latin typeface="+mj-ea"/>
                <a:ea typeface="+mj-ea"/>
                <a:cs typeface="Tahoma" pitchFamily="34" charset="0"/>
              </a:rPr>
              <a:t>COMS</a:t>
            </a:r>
            <a:r>
              <a:rPr lang="ko-KR" altLang="en-US" sz="1000" dirty="0">
                <a:latin typeface="+mj-ea"/>
                <a:ea typeface="+mj-ea"/>
                <a:cs typeface="Tahoma" pitchFamily="34" charset="0"/>
              </a:rPr>
              <a:t> </a:t>
            </a:r>
            <a:r>
              <a:rPr lang="en-US" altLang="ko-KR" sz="1000" dirty="0">
                <a:latin typeface="+mj-ea"/>
                <a:ea typeface="+mj-ea"/>
                <a:cs typeface="Tahoma" pitchFamily="34" charset="0"/>
              </a:rPr>
              <a:t>906GB, Himawari-8 1229 GB, FY-2E 0.9 GB) / </a:t>
            </a:r>
            <a:r>
              <a:rPr lang="en-US" altLang="ko-KR" sz="1200" dirty="0">
                <a:latin typeface="+mj-ea"/>
                <a:ea typeface="+mj-ea"/>
                <a:cs typeface="Tahoma" pitchFamily="34" charset="0"/>
              </a:rPr>
              <a:t>LEO 74 GB </a:t>
            </a:r>
          </a:p>
          <a:p>
            <a:pPr marL="358775" indent="-358775" algn="just"/>
            <a:r>
              <a:rPr lang="en-US" altLang="ko-KR" sz="1200" dirty="0">
                <a:latin typeface="+mj-ea"/>
                <a:ea typeface="+mj-ea"/>
                <a:cs typeface="Tahoma" pitchFamily="34" charset="0"/>
              </a:rPr>
              <a:t>     -  Direct 919 GB / Indirect  1,291 GB</a:t>
            </a:r>
            <a:endParaRPr lang="ko-KR" altLang="en-US" sz="1200" dirty="0">
              <a:latin typeface="+mj-ea"/>
              <a:ea typeface="+mj-ea"/>
              <a:cs typeface="Tahoma" pitchFamily="34" charset="0"/>
            </a:endParaRPr>
          </a:p>
        </p:txBody>
      </p:sp>
    </p:spTree>
    <p:extLst>
      <p:ext uri="{BB962C8B-B14F-4D97-AF65-F5344CB8AC3E}">
        <p14:creationId xmlns:p14="http://schemas.microsoft.com/office/powerpoint/2010/main" val="329701907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a:xfrm>
            <a:off x="8763000" y="6629400"/>
            <a:ext cx="304800" cy="187285"/>
          </a:xfrm>
        </p:spPr>
        <p:txBody>
          <a:bodyPr/>
          <a:lstStyle/>
          <a:p>
            <a:pPr defTabSz="914400"/>
            <a:fld id="{86CB4B4D-7CA3-9044-876B-883B54F8677D}" type="slidenum">
              <a:rPr lang="uk-UA" smtClean="0"/>
              <a:pPr defTabSz="914400"/>
              <a:t>6</a:t>
            </a:fld>
            <a:endParaRPr lang="uk-UA" dirty="0"/>
          </a:p>
        </p:txBody>
      </p:sp>
      <p:sp>
        <p:nvSpPr>
          <p:cNvPr id="4" name="내용 개체 틀 3"/>
          <p:cNvSpPr>
            <a:spLocks noGrp="1"/>
          </p:cNvSpPr>
          <p:nvPr>
            <p:ph sz="quarter" idx="11"/>
          </p:nvPr>
        </p:nvSpPr>
        <p:spPr/>
        <p:txBody>
          <a:bodyPr/>
          <a:lstStyle/>
          <a:p>
            <a:r>
              <a:rPr lang="en-US" altLang="ko-KR" sz="2800" b="1" dirty="0"/>
              <a:t>Observation of SST (4km)</a:t>
            </a:r>
            <a:endParaRPr lang="ko-KR" altLang="en-US" sz="2800" b="1" dirty="0"/>
          </a:p>
        </p:txBody>
      </p:sp>
      <p:pic>
        <p:nvPicPr>
          <p:cNvPr id="5" name="Picture 3" descr="C:\Users\기본\Desktop\cloud_SST_zero.bmp"/>
          <p:cNvPicPr preferRelativeResize="0">
            <a:picLocks noChangeArrowheads="1"/>
          </p:cNvPicPr>
          <p:nvPr/>
        </p:nvPicPr>
        <p:blipFill>
          <a:blip r:embed="rId3" cstate="print"/>
          <a:srcRect t="7561" r="3884" b="2429"/>
          <a:stretch>
            <a:fillRect/>
          </a:stretch>
        </p:blipFill>
        <p:spPr bwMode="auto">
          <a:xfrm>
            <a:off x="1111136" y="1503040"/>
            <a:ext cx="2855730" cy="2006206"/>
          </a:xfrm>
          <a:prstGeom prst="rect">
            <a:avLst/>
          </a:prstGeom>
          <a:noFill/>
          <a:ln w="9525">
            <a:noFill/>
            <a:miter lim="800000"/>
            <a:headEnd/>
            <a:tailEnd/>
          </a:ln>
        </p:spPr>
      </p:pic>
      <p:sp>
        <p:nvSpPr>
          <p:cNvPr id="6" name="Text Box 9"/>
          <p:cNvSpPr txBox="1">
            <a:spLocks noChangeArrowheads="1"/>
          </p:cNvSpPr>
          <p:nvPr/>
        </p:nvSpPr>
        <p:spPr bwMode="auto">
          <a:xfrm>
            <a:off x="2310682" y="2594326"/>
            <a:ext cx="1428735" cy="775597"/>
          </a:xfrm>
          <a:prstGeom prst="rect">
            <a:avLst/>
          </a:prstGeom>
          <a:noFill/>
          <a:ln w="9525">
            <a:noFill/>
            <a:miter lim="800000"/>
            <a:headEnd/>
            <a:tailEnd/>
          </a:ln>
          <a:effectLst/>
        </p:spPr>
        <p:txBody>
          <a:bodyPr wrap="square">
            <a:spAutoFit/>
          </a:bodyPr>
          <a:lstStyle/>
          <a:p>
            <a:pPr algn="r">
              <a:spcBef>
                <a:spcPct val="50000"/>
              </a:spcBef>
              <a:defRPr/>
            </a:pPr>
            <a:r>
              <a:rPr lang="en-US" altLang="ko-KR" sz="1200" b="1" i="0" baseline="0" dirty="0">
                <a:latin typeface="+mj-ea"/>
                <a:ea typeface="+mj-ea"/>
              </a:rPr>
              <a:t>R =  0.98</a:t>
            </a:r>
          </a:p>
          <a:p>
            <a:pPr algn="r">
              <a:spcBef>
                <a:spcPct val="50000"/>
              </a:spcBef>
              <a:defRPr/>
            </a:pPr>
            <a:r>
              <a:rPr lang="en-US" altLang="ko-KR" sz="1200" b="1" i="0" baseline="0" dirty="0">
                <a:latin typeface="+mj-ea"/>
                <a:ea typeface="+mj-ea"/>
              </a:rPr>
              <a:t>BIAS = -0.52</a:t>
            </a:r>
          </a:p>
          <a:p>
            <a:pPr algn="r">
              <a:spcBef>
                <a:spcPct val="20000"/>
              </a:spcBef>
              <a:defRPr/>
            </a:pPr>
            <a:r>
              <a:rPr lang="en-US" altLang="ko-KR" sz="1200" b="1" i="0" baseline="0" dirty="0">
                <a:latin typeface="+mj-ea"/>
                <a:ea typeface="+mj-ea"/>
              </a:rPr>
              <a:t>RMSE =  1.25</a:t>
            </a:r>
          </a:p>
        </p:txBody>
      </p:sp>
      <p:pic>
        <p:nvPicPr>
          <p:cNvPr id="7" name="Picture 2"/>
          <p:cNvPicPr preferRelativeResize="0">
            <a:picLocks noChangeArrowheads="1"/>
          </p:cNvPicPr>
          <p:nvPr/>
        </p:nvPicPr>
        <p:blipFill>
          <a:blip r:embed="rId4" cstate="print"/>
          <a:srcRect t="5650"/>
          <a:stretch>
            <a:fillRect/>
          </a:stretch>
        </p:blipFill>
        <p:spPr bwMode="auto">
          <a:xfrm>
            <a:off x="1111136" y="3824157"/>
            <a:ext cx="3110925" cy="2061751"/>
          </a:xfrm>
          <a:prstGeom prst="rect">
            <a:avLst/>
          </a:prstGeom>
          <a:noFill/>
          <a:ln w="9525">
            <a:noFill/>
            <a:miter lim="800000"/>
            <a:headEnd/>
            <a:tailEnd/>
          </a:ln>
          <a:effectLst/>
        </p:spPr>
      </p:pic>
      <p:sp>
        <p:nvSpPr>
          <p:cNvPr id="8" name="내용 개체 틀 2"/>
          <p:cNvSpPr>
            <a:spLocks/>
          </p:cNvSpPr>
          <p:nvPr/>
        </p:nvSpPr>
        <p:spPr bwMode="auto">
          <a:xfrm>
            <a:off x="893994" y="1475775"/>
            <a:ext cx="3499322" cy="414089"/>
          </a:xfrm>
          <a:prstGeom prst="rect">
            <a:avLst/>
          </a:prstGeom>
          <a:noFill/>
          <a:ln w="9525">
            <a:noFill/>
            <a:miter lim="800000"/>
            <a:headEnd/>
            <a:tailEnd/>
          </a:ln>
        </p:spPr>
        <p:txBody>
          <a:bodyPr/>
          <a:lstStyle/>
          <a:p>
            <a:pPr marL="342900" indent="-342900" algn="l">
              <a:spcAft>
                <a:spcPct val="0"/>
              </a:spcAft>
              <a:buFontTx/>
              <a:buNone/>
            </a:pPr>
            <a:r>
              <a:rPr lang="en-US" altLang="ko-KR" sz="1050" b="1" i="1" dirty="0">
                <a:latin typeface="+mj-ea"/>
                <a:ea typeface="+mj-ea"/>
              </a:rPr>
              <a:t>Operational  Monthly COMS SST compared with buoy at April 2011 to January 2012(Unit: ℃)</a:t>
            </a:r>
            <a:endParaRPr lang="en-US" altLang="en-US" sz="1050" b="1" i="1" dirty="0">
              <a:latin typeface="+mj-ea"/>
              <a:ea typeface="+mj-ea"/>
            </a:endParaRPr>
          </a:p>
        </p:txBody>
      </p:sp>
      <p:pic>
        <p:nvPicPr>
          <p:cNvPr id="9" name="그림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5837" y="1828800"/>
            <a:ext cx="1260505" cy="1212182"/>
          </a:xfrm>
          <a:prstGeom prst="ellipse">
            <a:avLst/>
          </a:prstGeom>
          <a:ln w="254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4038600" y="2159470"/>
            <a:ext cx="1512168" cy="584775"/>
          </a:xfrm>
          <a:prstGeom prst="rect">
            <a:avLst/>
          </a:prstGeom>
          <a:noFill/>
        </p:spPr>
        <p:txBody>
          <a:bodyPr wrap="square" rtlCol="0">
            <a:spAutoFit/>
          </a:bodyPr>
          <a:lstStyle/>
          <a:p>
            <a:pPr algn="ctr"/>
            <a:r>
              <a:rPr lang="en-US" altLang="ko-KR" sz="1600" b="1" dirty="0">
                <a:solidFill>
                  <a:schemeClr val="bg1"/>
                </a:solidFill>
                <a:latin typeface="+mj-ea"/>
                <a:ea typeface="+mj-ea"/>
              </a:rPr>
              <a:t>NOAA 18, 19</a:t>
            </a:r>
          </a:p>
          <a:p>
            <a:pPr algn="ctr"/>
            <a:r>
              <a:rPr lang="en-US" altLang="ko-KR" sz="1600" b="1" dirty="0">
                <a:solidFill>
                  <a:schemeClr val="bg1"/>
                </a:solidFill>
                <a:latin typeface="+mj-ea"/>
                <a:ea typeface="+mj-ea"/>
              </a:rPr>
              <a:t>AVHRR</a:t>
            </a:r>
            <a:endParaRPr lang="ko-KR" altLang="en-US" sz="1400" b="1" dirty="0">
              <a:solidFill>
                <a:schemeClr val="bg1"/>
              </a:solidFill>
              <a:latin typeface="+mj-ea"/>
              <a:ea typeface="+mj-ea"/>
            </a:endParaRPr>
          </a:p>
        </p:txBody>
      </p:sp>
      <p:sp>
        <p:nvSpPr>
          <p:cNvPr id="19" name="AutoShape 473"/>
          <p:cNvSpPr>
            <a:spLocks noChangeArrowheads="1"/>
          </p:cNvSpPr>
          <p:nvPr/>
        </p:nvSpPr>
        <p:spPr bwMode="auto">
          <a:xfrm rot="10800000">
            <a:off x="5468335" y="2438401"/>
            <a:ext cx="2227865" cy="1214446"/>
          </a:xfrm>
          <a:prstGeom prst="upArrow">
            <a:avLst>
              <a:gd name="adj1" fmla="val 53795"/>
              <a:gd name="adj2" fmla="val 49751"/>
            </a:avLst>
          </a:prstGeom>
          <a:solidFill>
            <a:srgbClr val="FFFF00"/>
          </a:solidFill>
          <a:ln w="9525" algn="ctr">
            <a:noFill/>
            <a:miter lim="800000"/>
            <a:headEnd/>
            <a:tailEnd/>
          </a:ln>
          <a:effectLst/>
        </p:spPr>
        <p:txBody>
          <a:bodyPr wrap="none" anchor="ctr"/>
          <a:lstStyle/>
          <a:p>
            <a:endParaRPr lang="ko-KR" altLang="en-US" sz="2800">
              <a:latin typeface="+mj-ea"/>
              <a:ea typeface="+mj-ea"/>
            </a:endParaRPr>
          </a:p>
        </p:txBody>
      </p:sp>
      <p:pic>
        <p:nvPicPr>
          <p:cNvPr id="11" name="그림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5186" y="1284942"/>
            <a:ext cx="1233985" cy="1233985"/>
          </a:xfrm>
          <a:prstGeom prst="ellipse">
            <a:avLst/>
          </a:prstGeom>
          <a:ln w="254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p:cNvSpPr txBox="1"/>
          <p:nvPr/>
        </p:nvSpPr>
        <p:spPr>
          <a:xfrm>
            <a:off x="6915529" y="1563595"/>
            <a:ext cx="884949" cy="830997"/>
          </a:xfrm>
          <a:prstGeom prst="rect">
            <a:avLst/>
          </a:prstGeom>
          <a:noFill/>
        </p:spPr>
        <p:txBody>
          <a:bodyPr wrap="square" rtlCol="0">
            <a:spAutoFit/>
          </a:bodyPr>
          <a:lstStyle/>
          <a:p>
            <a:pPr algn="ctr"/>
            <a:r>
              <a:rPr lang="en-US" altLang="ko-KR" sz="1600" b="1" dirty="0">
                <a:solidFill>
                  <a:schemeClr val="bg1"/>
                </a:solidFill>
                <a:latin typeface="+mj-ea"/>
                <a:ea typeface="+mj-ea"/>
              </a:rPr>
              <a:t>TRMM TMI </a:t>
            </a:r>
            <a:r>
              <a:rPr lang="en-US" altLang="ko-KR" sz="1600" b="1" dirty="0">
                <a:solidFill>
                  <a:schemeClr val="bg1"/>
                </a:solidFill>
                <a:latin typeface="+mj-ea"/>
                <a:ea typeface="+mj-ea"/>
                <a:sym typeface="Wingdings" pitchFamily="2" charset="2"/>
              </a:rPr>
              <a:t> GPM</a:t>
            </a:r>
            <a:endParaRPr lang="ko-KR" altLang="en-US" sz="1600" b="1" dirty="0">
              <a:solidFill>
                <a:schemeClr val="bg1"/>
              </a:solidFill>
              <a:latin typeface="+mj-ea"/>
              <a:ea typeface="+mj-ea"/>
            </a:endParaRPr>
          </a:p>
        </p:txBody>
      </p:sp>
      <p:pic>
        <p:nvPicPr>
          <p:cNvPr id="13" name="그림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0083" y="1248204"/>
            <a:ext cx="1260505" cy="1260437"/>
          </a:xfrm>
          <a:prstGeom prst="ellipse">
            <a:avLst/>
          </a:prstGeom>
          <a:ln w="254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TextBox 13"/>
          <p:cNvSpPr txBox="1"/>
          <p:nvPr/>
        </p:nvSpPr>
        <p:spPr>
          <a:xfrm>
            <a:off x="5608626" y="1546453"/>
            <a:ext cx="857256" cy="338554"/>
          </a:xfrm>
          <a:prstGeom prst="rect">
            <a:avLst/>
          </a:prstGeom>
          <a:noFill/>
        </p:spPr>
        <p:txBody>
          <a:bodyPr wrap="square" rtlCol="0">
            <a:spAutoFit/>
          </a:bodyPr>
          <a:lstStyle/>
          <a:p>
            <a:pPr algn="ctr"/>
            <a:r>
              <a:rPr lang="en-US" altLang="ko-KR" sz="1600" b="1" dirty="0">
                <a:solidFill>
                  <a:schemeClr val="bg1"/>
                </a:solidFill>
                <a:latin typeface="+mj-ea"/>
                <a:ea typeface="+mj-ea"/>
              </a:rPr>
              <a:t>COMS </a:t>
            </a:r>
          </a:p>
        </p:txBody>
      </p:sp>
      <p:pic>
        <p:nvPicPr>
          <p:cNvPr id="15" name="그림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0015" y="1892997"/>
            <a:ext cx="1233985" cy="1155003"/>
          </a:xfrm>
          <a:prstGeom prst="ellipse">
            <a:avLst/>
          </a:prstGeom>
          <a:ln w="254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AutoShape 473"/>
          <p:cNvSpPr>
            <a:spLocks noChangeArrowheads="1"/>
          </p:cNvSpPr>
          <p:nvPr/>
        </p:nvSpPr>
        <p:spPr bwMode="auto">
          <a:xfrm rot="10800000">
            <a:off x="5468335" y="2519354"/>
            <a:ext cx="2227865" cy="1214446"/>
          </a:xfrm>
          <a:prstGeom prst="upArrow">
            <a:avLst>
              <a:gd name="adj1" fmla="val 53795"/>
              <a:gd name="adj2" fmla="val 49751"/>
            </a:avLst>
          </a:prstGeom>
          <a:gradFill rotWithShape="1">
            <a:gsLst>
              <a:gs pos="0">
                <a:schemeClr val="bg1"/>
              </a:gs>
              <a:gs pos="100000">
                <a:schemeClr val="bg1">
                  <a:gamma/>
                  <a:tint val="0"/>
                  <a:invGamma/>
                  <a:alpha val="0"/>
                </a:schemeClr>
              </a:gs>
            </a:gsLst>
            <a:lin ang="5400000" scaled="1"/>
          </a:gradFill>
          <a:ln w="9525" algn="ctr">
            <a:noFill/>
            <a:miter lim="800000"/>
            <a:headEnd/>
            <a:tailEnd/>
          </a:ln>
          <a:effectLst/>
        </p:spPr>
        <p:txBody>
          <a:bodyPr wrap="none" anchor="ctr"/>
          <a:lstStyle/>
          <a:p>
            <a:endParaRPr lang="ko-KR" altLang="en-US" sz="2800">
              <a:latin typeface="+mj-ea"/>
              <a:ea typeface="+mj-ea"/>
            </a:endParaRPr>
          </a:p>
        </p:txBody>
      </p:sp>
      <p:sp>
        <p:nvSpPr>
          <p:cNvPr id="16" name="TextBox 15"/>
          <p:cNvSpPr txBox="1"/>
          <p:nvPr/>
        </p:nvSpPr>
        <p:spPr>
          <a:xfrm>
            <a:off x="7922031" y="2173052"/>
            <a:ext cx="1221969" cy="584775"/>
          </a:xfrm>
          <a:prstGeom prst="rect">
            <a:avLst/>
          </a:prstGeom>
          <a:noFill/>
        </p:spPr>
        <p:txBody>
          <a:bodyPr wrap="square" rtlCol="0">
            <a:spAutoFit/>
          </a:bodyPr>
          <a:lstStyle/>
          <a:p>
            <a:pPr algn="ctr"/>
            <a:r>
              <a:rPr lang="en-US" altLang="ko-KR" sz="1600" b="1" dirty="0">
                <a:latin typeface="+mj-ea"/>
                <a:ea typeface="+mj-ea"/>
              </a:rPr>
              <a:t>GCOM-W1</a:t>
            </a:r>
          </a:p>
          <a:p>
            <a:pPr algn="ctr"/>
            <a:r>
              <a:rPr lang="en-US" altLang="ko-KR" sz="1600" b="1" dirty="0">
                <a:solidFill>
                  <a:schemeClr val="bg1"/>
                </a:solidFill>
                <a:latin typeface="+mj-ea"/>
                <a:ea typeface="+mj-ea"/>
              </a:rPr>
              <a:t> AMSR2</a:t>
            </a:r>
            <a:endParaRPr lang="ko-KR" altLang="en-US" sz="1600" b="1" dirty="0">
              <a:solidFill>
                <a:schemeClr val="bg1"/>
              </a:solidFill>
              <a:latin typeface="+mj-ea"/>
              <a:ea typeface="+mj-ea"/>
            </a:endParaRPr>
          </a:p>
        </p:txBody>
      </p:sp>
      <p:sp>
        <p:nvSpPr>
          <p:cNvPr id="18" name="직사각형 17"/>
          <p:cNvSpPr/>
          <p:nvPr/>
        </p:nvSpPr>
        <p:spPr>
          <a:xfrm>
            <a:off x="6096000" y="2514600"/>
            <a:ext cx="910612" cy="707886"/>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altLang="ko-KR" sz="4000" b="1" cap="none" spc="0" dirty="0">
                <a:ln w="50800"/>
                <a:effectLst/>
                <a:latin typeface="+mj-ea"/>
                <a:ea typeface="+mj-ea"/>
              </a:rPr>
              <a:t>OI</a:t>
            </a:r>
            <a:endParaRPr lang="ko-KR" altLang="en-US" sz="4000" b="1" cap="none" spc="0" dirty="0">
              <a:ln w="50800"/>
              <a:effectLst/>
              <a:latin typeface="+mj-ea"/>
              <a:ea typeface="+mj-ea"/>
            </a:endParaRPr>
          </a:p>
        </p:txBody>
      </p:sp>
      <p:grpSp>
        <p:nvGrpSpPr>
          <p:cNvPr id="20" name="그룹 31"/>
          <p:cNvGrpSpPr/>
          <p:nvPr/>
        </p:nvGrpSpPr>
        <p:grpSpPr>
          <a:xfrm>
            <a:off x="4829663" y="3352799"/>
            <a:ext cx="3597213" cy="2460172"/>
            <a:chOff x="4688794" y="3969300"/>
            <a:chExt cx="3526544" cy="2447039"/>
          </a:xfrm>
        </p:grpSpPr>
        <p:pic>
          <p:nvPicPr>
            <p:cNvPr id="21" name="Picture 4"/>
            <p:cNvPicPr preferRelativeResize="0">
              <a:picLocks noChangeArrowheads="1"/>
            </p:cNvPicPr>
            <p:nvPr/>
          </p:nvPicPr>
          <p:blipFill>
            <a:blip r:embed="rId9" cstate="print"/>
            <a:srcRect l="7067" b="6346"/>
            <a:stretch>
              <a:fillRect/>
            </a:stretch>
          </p:blipFill>
          <p:spPr bwMode="auto">
            <a:xfrm>
              <a:off x="4929190" y="3969300"/>
              <a:ext cx="3286148" cy="2195528"/>
            </a:xfrm>
            <a:prstGeom prst="rect">
              <a:avLst/>
            </a:prstGeom>
            <a:noFill/>
            <a:ln w="9525">
              <a:noFill/>
              <a:miter lim="800000"/>
              <a:headEnd/>
              <a:tailEnd/>
            </a:ln>
            <a:effectLst/>
          </p:spPr>
        </p:pic>
        <p:sp>
          <p:nvSpPr>
            <p:cNvPr id="22" name="TextBox 21"/>
            <p:cNvSpPr txBox="1"/>
            <p:nvPr/>
          </p:nvSpPr>
          <p:spPr>
            <a:xfrm>
              <a:off x="4714877" y="6162423"/>
              <a:ext cx="3500460" cy="253916"/>
            </a:xfrm>
            <a:prstGeom prst="rect">
              <a:avLst/>
            </a:prstGeom>
            <a:solidFill>
              <a:schemeClr val="bg1"/>
            </a:solidFill>
          </p:spPr>
          <p:txBody>
            <a:bodyPr wrap="square" rtlCol="0">
              <a:spAutoFit/>
            </a:bodyPr>
            <a:lstStyle/>
            <a:p>
              <a:pPr algn="ctr"/>
              <a:r>
                <a:rPr lang="en-US" altLang="ko-KR" sz="1050" dirty="0">
                  <a:latin typeface="+mj-ea"/>
                  <a:ea typeface="+mj-ea"/>
                </a:rPr>
                <a:t>OSTIA</a:t>
              </a:r>
              <a:endParaRPr lang="ko-KR" altLang="en-US" dirty="0">
                <a:latin typeface="+mj-ea"/>
                <a:ea typeface="+mj-ea"/>
              </a:endParaRPr>
            </a:p>
          </p:txBody>
        </p:sp>
        <p:sp>
          <p:nvSpPr>
            <p:cNvPr id="23" name="TextBox 22"/>
            <p:cNvSpPr txBox="1"/>
            <p:nvPr/>
          </p:nvSpPr>
          <p:spPr>
            <a:xfrm rot="16200000">
              <a:off x="3596440" y="5061655"/>
              <a:ext cx="2433636" cy="248928"/>
            </a:xfrm>
            <a:prstGeom prst="rect">
              <a:avLst/>
            </a:prstGeom>
            <a:solidFill>
              <a:schemeClr val="bg1"/>
            </a:solidFill>
          </p:spPr>
          <p:txBody>
            <a:bodyPr wrap="square" rtlCol="0">
              <a:spAutoFit/>
            </a:bodyPr>
            <a:lstStyle/>
            <a:p>
              <a:pPr algn="ctr"/>
              <a:r>
                <a:rPr lang="en-US" altLang="ko-KR" sz="1050" dirty="0">
                  <a:latin typeface="+mj-ea"/>
                  <a:ea typeface="+mj-ea"/>
                </a:rPr>
                <a:t>KMA/NMSC  SST Composite</a:t>
              </a:r>
              <a:endParaRPr lang="ko-KR" altLang="en-US" dirty="0">
                <a:latin typeface="+mj-ea"/>
                <a:ea typeface="+mj-ea"/>
              </a:endParaRPr>
            </a:p>
          </p:txBody>
        </p:sp>
      </p:grpSp>
      <p:sp>
        <p:nvSpPr>
          <p:cNvPr id="24" name="Text Box 9"/>
          <p:cNvSpPr txBox="1">
            <a:spLocks noChangeArrowheads="1"/>
          </p:cNvSpPr>
          <p:nvPr/>
        </p:nvSpPr>
        <p:spPr bwMode="auto">
          <a:xfrm>
            <a:off x="6257527" y="4572000"/>
            <a:ext cx="1571611" cy="775597"/>
          </a:xfrm>
          <a:prstGeom prst="rect">
            <a:avLst/>
          </a:prstGeom>
          <a:noFill/>
          <a:ln w="9525">
            <a:noFill/>
            <a:miter lim="800000"/>
            <a:headEnd/>
            <a:tailEnd/>
          </a:ln>
          <a:effectLst/>
        </p:spPr>
        <p:txBody>
          <a:bodyPr wrap="square">
            <a:spAutoFit/>
          </a:bodyPr>
          <a:lstStyle/>
          <a:p>
            <a:pPr algn="r">
              <a:spcBef>
                <a:spcPct val="50000"/>
              </a:spcBef>
              <a:defRPr/>
            </a:pPr>
            <a:r>
              <a:rPr lang="en-US" altLang="ko-KR" sz="1200" b="1" i="0" baseline="0" dirty="0">
                <a:latin typeface="+mj-ea"/>
                <a:ea typeface="+mj-ea"/>
              </a:rPr>
              <a:t>R =  </a:t>
            </a:r>
            <a:r>
              <a:rPr lang="en-US" altLang="ko-KR" sz="1200" b="1" dirty="0">
                <a:latin typeface="+mj-ea"/>
                <a:ea typeface="+mj-ea"/>
              </a:rPr>
              <a:t>0.997</a:t>
            </a:r>
            <a:endParaRPr lang="en-US" altLang="ko-KR" sz="1200" b="1" i="0" baseline="0" dirty="0">
              <a:latin typeface="+mj-ea"/>
              <a:ea typeface="+mj-ea"/>
            </a:endParaRPr>
          </a:p>
          <a:p>
            <a:pPr algn="r">
              <a:spcBef>
                <a:spcPct val="50000"/>
              </a:spcBef>
              <a:defRPr/>
            </a:pPr>
            <a:r>
              <a:rPr lang="en-US" altLang="ko-KR" sz="1200" b="1" i="0" baseline="0" dirty="0">
                <a:latin typeface="+mj-ea"/>
                <a:ea typeface="+mj-ea"/>
              </a:rPr>
              <a:t>BIAS = -</a:t>
            </a:r>
            <a:r>
              <a:rPr lang="en-US" altLang="ko-KR" sz="1200" b="1" dirty="0">
                <a:latin typeface="+mj-ea"/>
                <a:ea typeface="+mj-ea"/>
              </a:rPr>
              <a:t>0.025</a:t>
            </a:r>
            <a:endParaRPr lang="en-US" altLang="ko-KR" sz="1200" b="1" i="0" baseline="0" dirty="0">
              <a:latin typeface="+mj-ea"/>
              <a:ea typeface="+mj-ea"/>
            </a:endParaRPr>
          </a:p>
          <a:p>
            <a:pPr algn="r">
              <a:spcBef>
                <a:spcPct val="20000"/>
              </a:spcBef>
              <a:defRPr/>
            </a:pPr>
            <a:r>
              <a:rPr lang="en-US" altLang="ko-KR" sz="1200" b="1" i="0" baseline="0" dirty="0">
                <a:latin typeface="+mj-ea"/>
                <a:ea typeface="+mj-ea"/>
              </a:rPr>
              <a:t>RMSE =  </a:t>
            </a:r>
            <a:r>
              <a:rPr lang="en-US" altLang="ko-KR" sz="1200" b="1" dirty="0">
                <a:latin typeface="+mj-ea"/>
                <a:ea typeface="+mj-ea"/>
              </a:rPr>
              <a:t>0.807</a:t>
            </a:r>
            <a:endParaRPr lang="en-US" altLang="ko-KR" sz="1200" b="1" i="0" baseline="0" dirty="0">
              <a:latin typeface="+mj-ea"/>
              <a:ea typeface="+mj-ea"/>
            </a:endParaRPr>
          </a:p>
        </p:txBody>
      </p:sp>
      <p:sp>
        <p:nvSpPr>
          <p:cNvPr id="25" name="직사각형 24"/>
          <p:cNvSpPr/>
          <p:nvPr/>
        </p:nvSpPr>
        <p:spPr>
          <a:xfrm>
            <a:off x="503549" y="1143000"/>
            <a:ext cx="7456924" cy="2800767"/>
          </a:xfrm>
          <a:prstGeom prst="rect">
            <a:avLst/>
          </a:prstGeom>
        </p:spPr>
        <p:txBody>
          <a:bodyPr wrap="square">
            <a:spAutoFit/>
          </a:bodyPr>
          <a:lstStyle/>
          <a:p>
            <a:pPr marL="146050" indent="-342900">
              <a:lnSpc>
                <a:spcPct val="110000"/>
              </a:lnSpc>
              <a:buFont typeface="Wingdings" pitchFamily="2" charset="2"/>
              <a:buChar char="v"/>
              <a:defRPr/>
            </a:pPr>
            <a:r>
              <a:rPr lang="en-US" altLang="ko-KR" sz="2000" dirty="0">
                <a:latin typeface="+mj-ea"/>
                <a:ea typeface="+mj-ea"/>
              </a:rPr>
              <a:t>Regional COMS SST(4km)</a:t>
            </a:r>
          </a:p>
          <a:p>
            <a:pPr marL="146050" indent="-342900">
              <a:lnSpc>
                <a:spcPct val="110000"/>
              </a:lnSpc>
              <a:buClr>
                <a:schemeClr val="bg1"/>
              </a:buClr>
              <a:buFont typeface="Wingdings" pitchFamily="2" charset="2"/>
              <a:buChar char="u"/>
              <a:defRPr/>
            </a:pPr>
            <a:endParaRPr lang="en-US" altLang="ko-KR" sz="2000" dirty="0">
              <a:latin typeface="+mj-ea"/>
              <a:ea typeface="+mj-ea"/>
            </a:endParaRPr>
          </a:p>
          <a:p>
            <a:pPr marL="146050" indent="-342900">
              <a:lnSpc>
                <a:spcPct val="110000"/>
              </a:lnSpc>
              <a:buClr>
                <a:schemeClr val="bg1"/>
              </a:buClr>
              <a:buFont typeface="Wingdings" pitchFamily="2" charset="2"/>
              <a:buChar char="u"/>
              <a:defRPr/>
            </a:pPr>
            <a:endParaRPr lang="en-US" altLang="ko-KR" sz="2000" dirty="0">
              <a:latin typeface="+mj-ea"/>
              <a:ea typeface="+mj-ea"/>
            </a:endParaRPr>
          </a:p>
          <a:p>
            <a:pPr marL="146050" indent="-342900">
              <a:lnSpc>
                <a:spcPct val="110000"/>
              </a:lnSpc>
              <a:buClr>
                <a:schemeClr val="bg1"/>
              </a:buClr>
              <a:buFont typeface="Wingdings" pitchFamily="2" charset="2"/>
              <a:buChar char="u"/>
              <a:defRPr/>
            </a:pPr>
            <a:endParaRPr lang="en-US" altLang="ko-KR" sz="2000" dirty="0">
              <a:latin typeface="+mj-ea"/>
              <a:ea typeface="+mj-ea"/>
            </a:endParaRPr>
          </a:p>
          <a:p>
            <a:pPr marL="146050" indent="-342900">
              <a:lnSpc>
                <a:spcPct val="110000"/>
              </a:lnSpc>
              <a:buClr>
                <a:schemeClr val="bg1"/>
              </a:buClr>
              <a:buFont typeface="Wingdings" pitchFamily="2" charset="2"/>
              <a:buChar char="u"/>
              <a:defRPr/>
            </a:pPr>
            <a:endParaRPr lang="en-US" altLang="ko-KR" sz="2000" dirty="0">
              <a:latin typeface="+mj-ea"/>
              <a:ea typeface="+mj-ea"/>
            </a:endParaRPr>
          </a:p>
          <a:p>
            <a:pPr marL="146050" indent="-342900">
              <a:lnSpc>
                <a:spcPct val="110000"/>
              </a:lnSpc>
              <a:buClr>
                <a:schemeClr val="bg1"/>
              </a:buClr>
              <a:buFont typeface="Wingdings" pitchFamily="2" charset="2"/>
              <a:buChar char="u"/>
              <a:defRPr/>
            </a:pPr>
            <a:endParaRPr lang="en-US" altLang="ko-KR" sz="2000" dirty="0">
              <a:latin typeface="+mj-ea"/>
              <a:ea typeface="+mj-ea"/>
            </a:endParaRPr>
          </a:p>
          <a:p>
            <a:pPr marL="146050" indent="-342900">
              <a:lnSpc>
                <a:spcPct val="110000"/>
              </a:lnSpc>
              <a:buClr>
                <a:schemeClr val="bg1"/>
              </a:buClr>
              <a:buFont typeface="Wingdings" pitchFamily="2" charset="2"/>
              <a:buChar char="u"/>
              <a:defRPr/>
            </a:pPr>
            <a:endParaRPr lang="en-US" altLang="ko-KR" sz="2000" dirty="0">
              <a:latin typeface="+mj-ea"/>
              <a:ea typeface="+mj-ea"/>
            </a:endParaRPr>
          </a:p>
          <a:p>
            <a:pPr marL="146050" indent="-342900">
              <a:lnSpc>
                <a:spcPct val="110000"/>
              </a:lnSpc>
              <a:buFont typeface="Wingdings" pitchFamily="2" charset="2"/>
              <a:buChar char="v"/>
              <a:defRPr/>
            </a:pPr>
            <a:r>
              <a:rPr lang="en-US" altLang="ko-KR" sz="2000" dirty="0">
                <a:latin typeface="+mj-ea"/>
                <a:ea typeface="+mj-ea"/>
              </a:rPr>
              <a:t>NMSC/KMA Composite SST</a:t>
            </a:r>
            <a:endParaRPr lang="ko-KR" altLang="en-US" dirty="0">
              <a:latin typeface="+mj-ea"/>
              <a:ea typeface="+mj-ea"/>
            </a:endParaRPr>
          </a:p>
        </p:txBody>
      </p:sp>
      <p:sp>
        <p:nvSpPr>
          <p:cNvPr id="27" name="TextBox 26"/>
          <p:cNvSpPr txBox="1"/>
          <p:nvPr/>
        </p:nvSpPr>
        <p:spPr>
          <a:xfrm>
            <a:off x="503549" y="6062246"/>
            <a:ext cx="8820472" cy="338554"/>
          </a:xfrm>
          <a:prstGeom prst="rect">
            <a:avLst/>
          </a:prstGeom>
          <a:noFill/>
        </p:spPr>
        <p:txBody>
          <a:bodyPr wrap="square" rtlCol="0">
            <a:spAutoFit/>
          </a:bodyPr>
          <a:lstStyle/>
          <a:p>
            <a:pPr>
              <a:buFont typeface="Wingdings" pitchFamily="2" charset="2"/>
              <a:buChar char="§"/>
            </a:pPr>
            <a:r>
              <a:rPr lang="en-US" altLang="ko-KR" sz="1600" dirty="0">
                <a:latin typeface="+mj-ea"/>
                <a:ea typeface="+mj-ea"/>
              </a:rPr>
              <a:t>  OSTIA~5km/daily </a:t>
            </a:r>
            <a:r>
              <a:rPr lang="en-US" altLang="ko-KR" sz="1600" dirty="0">
                <a:latin typeface="+mj-ea"/>
                <a:ea typeface="+mj-ea"/>
                <a:sym typeface="Wingdings" pitchFamily="2" charset="2"/>
              </a:rPr>
              <a:t> Composite SST(4km) with 6hr interval  High resolution model(1.5km)</a:t>
            </a:r>
            <a:endParaRPr lang="ko-KR" altLang="en-US" sz="1600" dirty="0">
              <a:latin typeface="+mj-ea"/>
              <a:ea typeface="+mj-ea"/>
            </a:endParaRPr>
          </a:p>
        </p:txBody>
      </p:sp>
      <p:sp>
        <p:nvSpPr>
          <p:cNvPr id="26" name="TextBox 25"/>
          <p:cNvSpPr txBox="1"/>
          <p:nvPr/>
        </p:nvSpPr>
        <p:spPr>
          <a:xfrm>
            <a:off x="5769429" y="6505583"/>
            <a:ext cx="3124200" cy="307777"/>
          </a:xfrm>
          <a:prstGeom prst="rect">
            <a:avLst/>
          </a:prstGeom>
          <a:noFill/>
        </p:spPr>
        <p:txBody>
          <a:bodyPr wrap="square" rtlCol="0">
            <a:spAutoFit/>
          </a:bodyPr>
          <a:lstStyle/>
          <a:p>
            <a:pPr algn="ctr"/>
            <a:r>
              <a:rPr lang="en-US" altLang="ko-KR" sz="1400" b="1" dirty="0">
                <a:solidFill>
                  <a:srgbClr val="FF0000"/>
                </a:solidFill>
                <a:latin typeface="+mj-ea"/>
                <a:ea typeface="+mj-ea"/>
              </a:rPr>
              <a:t>(Potential linkage with SST-VC)</a:t>
            </a:r>
          </a:p>
        </p:txBody>
      </p:sp>
    </p:spTree>
    <p:extLst>
      <p:ext uri="{BB962C8B-B14F-4D97-AF65-F5344CB8AC3E}">
        <p14:creationId xmlns:p14="http://schemas.microsoft.com/office/powerpoint/2010/main" val="336771709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7</a:t>
            </a:fld>
            <a:endParaRPr lang="uk-UA" dirty="0"/>
          </a:p>
        </p:txBody>
      </p:sp>
      <p:sp>
        <p:nvSpPr>
          <p:cNvPr id="4" name="내용 개체 틀 3"/>
          <p:cNvSpPr>
            <a:spLocks noGrp="1"/>
          </p:cNvSpPr>
          <p:nvPr>
            <p:ph sz="quarter" idx="11"/>
          </p:nvPr>
        </p:nvSpPr>
        <p:spPr/>
        <p:txBody>
          <a:bodyPr/>
          <a:lstStyle/>
          <a:p>
            <a:r>
              <a:rPr lang="en-US" altLang="ko-KR" sz="2800" b="1" dirty="0"/>
              <a:t>Observation of Precipitation</a:t>
            </a:r>
            <a:endParaRPr lang="ko-KR" altLang="en-US" sz="2800" b="1" dirty="0"/>
          </a:p>
        </p:txBody>
      </p:sp>
      <p:sp>
        <p:nvSpPr>
          <p:cNvPr id="5" name="Text Box 34"/>
          <p:cNvSpPr txBox="1">
            <a:spLocks noChangeArrowheads="1"/>
          </p:cNvSpPr>
          <p:nvPr/>
        </p:nvSpPr>
        <p:spPr bwMode="auto">
          <a:xfrm>
            <a:off x="2246570" y="6281058"/>
            <a:ext cx="5267894" cy="507831"/>
          </a:xfrm>
          <a:prstGeom prst="rect">
            <a:avLst/>
          </a:prstGeom>
          <a:noFill/>
          <a:ln w="9525" algn="ctr">
            <a:noFill/>
            <a:miter lim="800000"/>
            <a:headEnd/>
            <a:tailEnd/>
          </a:ln>
          <a:effectLst/>
        </p:spPr>
        <p:txBody>
          <a:bodyPr wrap="square">
            <a:spAutoFit/>
          </a:bodyPr>
          <a:lstStyle/>
          <a:p>
            <a:pPr fontAlgn="auto">
              <a:lnSpc>
                <a:spcPct val="80000"/>
              </a:lnSpc>
              <a:spcBef>
                <a:spcPct val="10000"/>
              </a:spcBef>
              <a:spcAft>
                <a:spcPts val="0"/>
              </a:spcAft>
              <a:buFont typeface="Wingdings" pitchFamily="2" charset="2"/>
              <a:buBlip>
                <a:blip r:embed="rId2"/>
              </a:buBlip>
              <a:defRPr/>
            </a:pPr>
            <a:r>
              <a:rPr kumimoji="0" lang="en-US" altLang="ko-KR" b="1" dirty="0">
                <a:solidFill>
                  <a:srgbClr val="002060"/>
                </a:solidFill>
                <a:effectLst>
                  <a:outerShdw blurRad="38100" dist="38100" dir="2700000" algn="tl">
                    <a:srgbClr val="C0C0C0"/>
                  </a:outerShdw>
                </a:effectLst>
                <a:latin typeface="Arial" charset="0"/>
                <a:ea typeface="굴림" pitchFamily="50" charset="-127"/>
              </a:rPr>
              <a:t> Produce GPM rainfall over East Asia (2016~)</a:t>
            </a:r>
          </a:p>
          <a:p>
            <a:pPr fontAlgn="auto">
              <a:lnSpc>
                <a:spcPct val="80000"/>
              </a:lnSpc>
              <a:spcBef>
                <a:spcPct val="10000"/>
              </a:spcBef>
              <a:spcAft>
                <a:spcPts val="0"/>
              </a:spcAft>
              <a:buFont typeface="Wingdings" pitchFamily="2" charset="2"/>
              <a:buNone/>
              <a:defRPr/>
            </a:pPr>
            <a:r>
              <a:rPr kumimoji="0" lang="en-US" altLang="ko-KR" sz="1400" dirty="0">
                <a:latin typeface="Arial" charset="0"/>
                <a:ea typeface="굴림" pitchFamily="50" charset="-127"/>
              </a:rPr>
              <a:t>   - Synergy on hydrometeorology/climatology</a:t>
            </a:r>
            <a:endParaRPr lang="en-US" altLang="ko-KR" sz="1400" b="1" dirty="0">
              <a:solidFill>
                <a:srgbClr val="6699FF"/>
              </a:solidFill>
              <a:latin typeface="Arial" charset="0"/>
              <a:ea typeface="굴림" pitchFamily="50" charset="-127"/>
            </a:endParaRPr>
          </a:p>
        </p:txBody>
      </p:sp>
      <p:sp>
        <p:nvSpPr>
          <p:cNvPr id="6" name="모서리가 둥근 직사각형 5"/>
          <p:cNvSpPr/>
          <p:nvPr/>
        </p:nvSpPr>
        <p:spPr>
          <a:xfrm>
            <a:off x="689057" y="1175658"/>
            <a:ext cx="7848872"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effectLst>
                  <a:outerShdw blurRad="38100" dist="38100" dir="2700000" algn="tl">
                    <a:srgbClr val="000000">
                      <a:alpha val="43137"/>
                    </a:srgbClr>
                  </a:outerShdw>
                </a:effectLst>
                <a:latin typeface="Arial" pitchFamily="34" charset="0"/>
                <a:ea typeface="HY헤드라인M" pitchFamily="18" charset="-127"/>
                <a:cs typeface="Arial" pitchFamily="34" charset="0"/>
              </a:rPr>
              <a:t>Development of Korean PMW rainfall retrieval algorithm for GPM (20</a:t>
            </a:r>
            <a:r>
              <a:rPr lang="en-US" altLang="ko-KR" sz="1600" b="1" dirty="0">
                <a:solidFill>
                  <a:schemeClr val="bg1"/>
                </a:solidFill>
                <a:effectLst>
                  <a:outerShdw blurRad="38100" dist="38100" dir="2700000" algn="tl">
                    <a:srgbClr val="000000">
                      <a:alpha val="43137"/>
                    </a:srgbClr>
                  </a:outerShdw>
                </a:effectLst>
                <a:latin typeface="Arial" pitchFamily="34" charset="0"/>
                <a:ea typeface="HY헤드라인M" pitchFamily="18" charset="-127"/>
                <a:cs typeface="Arial" pitchFamily="34" charset="0"/>
              </a:rPr>
              <a:t>12~2016</a:t>
            </a:r>
            <a:r>
              <a:rPr lang="en-US" altLang="ko-KR" sz="1600" b="1" dirty="0">
                <a:effectLst>
                  <a:outerShdw blurRad="38100" dist="38100" dir="2700000" algn="tl">
                    <a:srgbClr val="000000">
                      <a:alpha val="43137"/>
                    </a:srgbClr>
                  </a:outerShdw>
                </a:effectLst>
                <a:latin typeface="Arial" pitchFamily="34" charset="0"/>
                <a:ea typeface="HY헤드라인M" pitchFamily="18" charset="-127"/>
                <a:cs typeface="Arial" pitchFamily="34" charset="0"/>
              </a:rPr>
              <a:t>)</a:t>
            </a:r>
            <a:endParaRPr lang="ko-KR" altLang="en-US" sz="1600" b="1" dirty="0">
              <a:effectLst>
                <a:outerShdw blurRad="38100" dist="38100" dir="2700000" algn="tl">
                  <a:srgbClr val="000000">
                    <a:alpha val="43137"/>
                  </a:srgbClr>
                </a:outerShdw>
              </a:effectLst>
              <a:latin typeface="Arial" pitchFamily="34" charset="0"/>
              <a:ea typeface="HY헤드라인M" pitchFamily="18" charset="-127"/>
              <a:cs typeface="Arial" pitchFamily="34" charset="0"/>
            </a:endParaRPr>
          </a:p>
        </p:txBody>
      </p:sp>
      <p:pic>
        <p:nvPicPr>
          <p:cNvPr id="7"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022"/>
          <a:stretch/>
        </p:blipFill>
        <p:spPr bwMode="auto">
          <a:xfrm>
            <a:off x="3110850" y="1778244"/>
            <a:ext cx="1656000" cy="1586655"/>
          </a:xfrm>
          <a:prstGeom prst="rect">
            <a:avLst/>
          </a:prstGeom>
          <a:noFill/>
          <a:extLst>
            <a:ext uri="{909E8E84-426E-40DD-AFC4-6F175D3DCCD1}">
              <a14:hiddenFill xmlns:a14="http://schemas.microsoft.com/office/drawing/2010/main">
                <a:solidFill>
                  <a:srgbClr val="FFFFFF"/>
                </a:solidFill>
              </a14:hiddenFill>
            </a:ext>
          </a:extLst>
        </p:spPr>
      </p:pic>
      <p:sp>
        <p:nvSpPr>
          <p:cNvPr id="8" name="아래쪽 화살표 7"/>
          <p:cNvSpPr/>
          <p:nvPr/>
        </p:nvSpPr>
        <p:spPr>
          <a:xfrm rot="2051191">
            <a:off x="6188950" y="3654576"/>
            <a:ext cx="310153" cy="464468"/>
          </a:xfrm>
          <a:prstGeom prst="downArrow">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514"/>
          <a:stretch/>
        </p:blipFill>
        <p:spPr bwMode="auto">
          <a:xfrm>
            <a:off x="4598420" y="1778244"/>
            <a:ext cx="1656000" cy="1577869"/>
          </a:xfrm>
          <a:prstGeom prst="rect">
            <a:avLst/>
          </a:prstGeom>
          <a:noFill/>
          <a:extLst>
            <a:ext uri="{909E8E84-426E-40DD-AFC4-6F175D3DCCD1}">
              <a14:hiddenFill xmlns:a14="http://schemas.microsoft.com/office/drawing/2010/main">
                <a:solidFill>
                  <a:srgbClr val="FFFFFF"/>
                </a:solidFill>
              </a14:hiddenFill>
            </a:ext>
          </a:extLst>
        </p:spPr>
      </p:pic>
      <p:sp>
        <p:nvSpPr>
          <p:cNvPr id="10" name="아래쪽 화살표 9"/>
          <p:cNvSpPr/>
          <p:nvPr/>
        </p:nvSpPr>
        <p:spPr>
          <a:xfrm rot="19326148">
            <a:off x="2755261" y="3684158"/>
            <a:ext cx="310153" cy="428075"/>
          </a:xfrm>
          <a:prstGeom prst="downArrow">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3216780" y="1847029"/>
            <a:ext cx="1224136" cy="369332"/>
          </a:xfrm>
          <a:prstGeom prst="rect">
            <a:avLst/>
          </a:prstGeom>
          <a:noFill/>
        </p:spPr>
        <p:txBody>
          <a:bodyPr wrap="square" rtlCol="0">
            <a:spAutoFit/>
          </a:bodyPr>
          <a:lstStyle/>
          <a:p>
            <a:r>
              <a:rPr lang="en-US" altLang="ko-KR" b="1" dirty="0"/>
              <a:t>GPM</a:t>
            </a:r>
            <a:endParaRPr lang="ko-KR" altLang="en-US" b="1" dirty="0"/>
          </a:p>
        </p:txBody>
      </p:sp>
      <p:sp>
        <p:nvSpPr>
          <p:cNvPr id="12" name="TextBox 11"/>
          <p:cNvSpPr txBox="1"/>
          <p:nvPr/>
        </p:nvSpPr>
        <p:spPr>
          <a:xfrm>
            <a:off x="4710393" y="1856410"/>
            <a:ext cx="1224136" cy="369332"/>
          </a:xfrm>
          <a:prstGeom prst="rect">
            <a:avLst/>
          </a:prstGeom>
          <a:noFill/>
        </p:spPr>
        <p:txBody>
          <a:bodyPr wrap="square" rtlCol="0">
            <a:spAutoFit/>
          </a:bodyPr>
          <a:lstStyle/>
          <a:p>
            <a:r>
              <a:rPr lang="en-US" altLang="ko-KR" b="1" dirty="0"/>
              <a:t>GR</a:t>
            </a:r>
            <a:endParaRPr lang="ko-KR" altLang="en-US" b="1" dirty="0"/>
          </a:p>
        </p:txBody>
      </p:sp>
      <p:pic>
        <p:nvPicPr>
          <p:cNvPr id="13" name="그림 12"/>
          <p:cNvPicPr>
            <a:picLocks noChangeAspect="1"/>
          </p:cNvPicPr>
          <p:nvPr/>
        </p:nvPicPr>
        <p:blipFill rotWithShape="1">
          <a:blip r:embed="rId5" cstate="print">
            <a:extLst>
              <a:ext uri="{28A0092B-C50C-407E-A947-70E740481C1C}">
                <a14:useLocalDpi xmlns:a14="http://schemas.microsoft.com/office/drawing/2010/main" val="0"/>
              </a:ext>
            </a:extLst>
          </a:blip>
          <a:srcRect l="4869" t="11482" b="5247"/>
          <a:stretch/>
        </p:blipFill>
        <p:spPr>
          <a:xfrm>
            <a:off x="3126354" y="4277369"/>
            <a:ext cx="3152664" cy="2009990"/>
          </a:xfrm>
          <a:prstGeom prst="rect">
            <a:avLst/>
          </a:prstGeom>
        </p:spPr>
      </p:pic>
      <p:sp>
        <p:nvSpPr>
          <p:cNvPr id="14" name="아래쪽 화살표 13"/>
          <p:cNvSpPr/>
          <p:nvPr/>
        </p:nvSpPr>
        <p:spPr>
          <a:xfrm>
            <a:off x="4406810" y="4055978"/>
            <a:ext cx="350254" cy="428502"/>
          </a:xfrm>
          <a:prstGeom prst="down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Text Box 35"/>
          <p:cNvSpPr txBox="1">
            <a:spLocks noChangeArrowheads="1"/>
          </p:cNvSpPr>
          <p:nvPr/>
        </p:nvSpPr>
        <p:spPr bwMode="auto">
          <a:xfrm>
            <a:off x="2966650" y="3284737"/>
            <a:ext cx="3312368" cy="483209"/>
          </a:xfrm>
          <a:prstGeom prst="rect">
            <a:avLst/>
          </a:prstGeom>
          <a:noFill/>
          <a:ln w="9525" algn="ctr">
            <a:noFill/>
            <a:miter lim="800000"/>
            <a:headEnd/>
            <a:tailEnd/>
          </a:ln>
          <a:effectLst/>
        </p:spPr>
        <p:txBody>
          <a:bodyPr wrap="square">
            <a:spAutoFit/>
          </a:bodyPr>
          <a:lstStyle/>
          <a:p>
            <a:pPr marL="265113" indent="-265113" fontAlgn="auto">
              <a:lnSpc>
                <a:spcPct val="80000"/>
              </a:lnSpc>
              <a:spcBef>
                <a:spcPct val="10000"/>
              </a:spcBef>
              <a:spcAft>
                <a:spcPts val="0"/>
              </a:spcAft>
              <a:buFontTx/>
              <a:buBlip>
                <a:blip r:embed="rId2"/>
              </a:buBlip>
              <a:defRPr/>
            </a:pPr>
            <a:r>
              <a:rPr kumimoji="0" lang="en-US" altLang="ko-KR" sz="1600" b="1" dirty="0">
                <a:solidFill>
                  <a:srgbClr val="002060"/>
                </a:solidFill>
                <a:effectLst>
                  <a:outerShdw blurRad="38100" dist="38100" dir="2700000" algn="tl">
                    <a:srgbClr val="C0C0C0"/>
                  </a:outerShdw>
                </a:effectLst>
                <a:latin typeface="Arial" charset="0"/>
                <a:ea typeface="휴먼둥근헤드라인" pitchFamily="18" charset="-127"/>
              </a:rPr>
              <a:t>Ground Validation(</a:t>
            </a:r>
            <a:r>
              <a:rPr lang="en-US" altLang="ko-KR" sz="1600" b="1" dirty="0">
                <a:solidFill>
                  <a:srgbClr val="002060"/>
                </a:solidFill>
                <a:effectLst>
                  <a:outerShdw blurRad="38100" dist="38100" dir="2700000" algn="tl">
                    <a:srgbClr val="C0C0C0"/>
                  </a:outerShdw>
                </a:effectLst>
                <a:latin typeface="Arial" charset="0"/>
                <a:ea typeface="휴먼둥근헤드라인" pitchFamily="18" charset="-127"/>
              </a:rPr>
              <a:t>GV)</a:t>
            </a:r>
          </a:p>
          <a:p>
            <a:pPr marL="265113" indent="-265113">
              <a:lnSpc>
                <a:spcPct val="80000"/>
              </a:lnSpc>
              <a:spcBef>
                <a:spcPct val="10000"/>
              </a:spcBef>
              <a:buFontTx/>
              <a:buChar char="-"/>
              <a:defRPr/>
            </a:pPr>
            <a:r>
              <a:rPr kumimoji="0" lang="en-US" altLang="ko-KR" sz="1400" dirty="0">
                <a:latin typeface="Arial" charset="0"/>
                <a:ea typeface="휴먼옛체" pitchFamily="18" charset="-127"/>
              </a:rPr>
              <a:t>Cloud microphysics over Korea</a:t>
            </a:r>
          </a:p>
        </p:txBody>
      </p:sp>
      <p:sp>
        <p:nvSpPr>
          <p:cNvPr id="16" name="Text Box 3"/>
          <p:cNvSpPr txBox="1">
            <a:spLocks noChangeArrowheads="1"/>
          </p:cNvSpPr>
          <p:nvPr/>
        </p:nvSpPr>
        <p:spPr bwMode="auto">
          <a:xfrm>
            <a:off x="5809885" y="4939154"/>
            <a:ext cx="3082852" cy="758669"/>
          </a:xfrm>
          <a:prstGeom prst="rect">
            <a:avLst/>
          </a:prstGeom>
          <a:noFill/>
          <a:ln w="9525" algn="ctr">
            <a:noFill/>
            <a:miter lim="800000"/>
            <a:headEnd/>
            <a:tailEnd/>
          </a:ln>
          <a:effectLst/>
        </p:spPr>
        <p:txBody>
          <a:bodyPr wrap="square">
            <a:spAutoFit/>
          </a:bodyPr>
          <a:lstStyle/>
          <a:p>
            <a:pPr marL="271463" indent="-271463" fontAlgn="auto">
              <a:lnSpc>
                <a:spcPct val="85000"/>
              </a:lnSpc>
              <a:spcBef>
                <a:spcPct val="15000"/>
              </a:spcBef>
              <a:spcAft>
                <a:spcPts val="0"/>
              </a:spcAft>
              <a:buFont typeface="Wingdings" pitchFamily="2" charset="2"/>
              <a:buBlip>
                <a:blip r:embed="rId2"/>
              </a:buBlip>
              <a:defRPr/>
            </a:pPr>
            <a:r>
              <a:rPr kumimoji="0" lang="en-US" altLang="ko-KR" b="1" dirty="0">
                <a:solidFill>
                  <a:srgbClr val="002060"/>
                </a:solidFill>
                <a:effectLst>
                  <a:outerShdw blurRad="38100" dist="38100" dir="2700000" algn="tl">
                    <a:srgbClr val="C0C0C0"/>
                  </a:outerShdw>
                </a:effectLst>
                <a:latin typeface="Arial" charset="0"/>
                <a:ea typeface="굴림" pitchFamily="50" charset="-127"/>
              </a:rPr>
              <a:t>Land surface emissivity</a:t>
            </a:r>
          </a:p>
          <a:p>
            <a:pPr marL="271463" indent="-271463" fontAlgn="auto">
              <a:lnSpc>
                <a:spcPct val="85000"/>
              </a:lnSpc>
              <a:spcBef>
                <a:spcPct val="15000"/>
              </a:spcBef>
              <a:spcAft>
                <a:spcPts val="0"/>
              </a:spcAft>
              <a:buFont typeface="Wingdings" pitchFamily="2" charset="2"/>
              <a:buNone/>
              <a:defRPr/>
            </a:pPr>
            <a:r>
              <a:rPr kumimoji="0" lang="en-US" altLang="ko-KR" sz="1400" dirty="0">
                <a:latin typeface="Arial" charset="0"/>
                <a:ea typeface="굴림" pitchFamily="50" charset="-127"/>
              </a:rPr>
              <a:t>    - E</a:t>
            </a:r>
            <a:r>
              <a:rPr lang="en-US" altLang="ko-KR" sz="1400" dirty="0">
                <a:latin typeface="Arial" charset="0"/>
                <a:ea typeface="굴림" pitchFamily="50" charset="-127"/>
              </a:rPr>
              <a:t>missivity classification for Land </a:t>
            </a:r>
            <a:endParaRPr kumimoji="0" lang="en-US" altLang="ko-KR" sz="1400" dirty="0">
              <a:latin typeface="Arial" charset="0"/>
              <a:ea typeface="굴림" pitchFamily="50" charset="-127"/>
            </a:endParaRPr>
          </a:p>
          <a:p>
            <a:pPr marL="271463" indent="-271463" fontAlgn="auto">
              <a:lnSpc>
                <a:spcPct val="85000"/>
              </a:lnSpc>
              <a:spcBef>
                <a:spcPct val="15000"/>
              </a:spcBef>
              <a:spcAft>
                <a:spcPts val="0"/>
              </a:spcAft>
              <a:buFont typeface="Wingdings" pitchFamily="2" charset="2"/>
              <a:buNone/>
              <a:defRPr/>
            </a:pPr>
            <a:r>
              <a:rPr kumimoji="0" lang="en-US" altLang="ko-KR" sz="1400" dirty="0">
                <a:latin typeface="Arial" charset="0"/>
                <a:ea typeface="굴림" pitchFamily="50" charset="-127"/>
              </a:rPr>
              <a:t>    </a:t>
            </a:r>
            <a:r>
              <a:rPr kumimoji="0" lang="en-US" altLang="ko-KR" sz="1400" dirty="0">
                <a:latin typeface="Arial" charset="0"/>
                <a:ea typeface="+mn-ea"/>
              </a:rPr>
              <a:t>- Characterize scattering signal</a:t>
            </a:r>
            <a:endParaRPr kumimoji="0" lang="ko-KR" altLang="en-US" sz="1400" dirty="0">
              <a:latin typeface="Arial" charset="0"/>
              <a:ea typeface="굴림" pitchFamily="50" charset="-127"/>
            </a:endParaRPr>
          </a:p>
        </p:txBody>
      </p:sp>
      <p:grpSp>
        <p:nvGrpSpPr>
          <p:cNvPr id="17" name="그룹 16"/>
          <p:cNvGrpSpPr/>
          <p:nvPr/>
        </p:nvGrpSpPr>
        <p:grpSpPr>
          <a:xfrm>
            <a:off x="7191600" y="3544573"/>
            <a:ext cx="1800000" cy="1620000"/>
            <a:chOff x="7391622" y="2115715"/>
            <a:chExt cx="1800000" cy="1620000"/>
          </a:xfrm>
        </p:grpSpPr>
        <p:grpSp>
          <p:nvGrpSpPr>
            <p:cNvPr id="18" name="Group 11"/>
            <p:cNvGrpSpPr>
              <a:grpSpLocks/>
            </p:cNvGrpSpPr>
            <p:nvPr/>
          </p:nvGrpSpPr>
          <p:grpSpPr bwMode="auto">
            <a:xfrm>
              <a:off x="7391622" y="2115715"/>
              <a:ext cx="1800000" cy="1620000"/>
              <a:chOff x="576" y="2188"/>
              <a:chExt cx="1056" cy="1028"/>
            </a:xfrm>
          </p:grpSpPr>
          <p:pic>
            <p:nvPicPr>
              <p:cNvPr id="20" name="Picture 12" descr="Picture1"/>
              <p:cNvPicPr>
                <a:picLocks noChangeAspect="1" noChangeArrowheads="1"/>
              </p:cNvPicPr>
              <p:nvPr/>
            </p:nvPicPr>
            <p:blipFill>
              <a:blip r:embed="rId6" cstate="print"/>
              <a:srcRect/>
              <a:stretch>
                <a:fillRect/>
              </a:stretch>
            </p:blipFill>
            <p:spPr bwMode="auto">
              <a:xfrm>
                <a:off x="576" y="2924"/>
                <a:ext cx="1056" cy="292"/>
              </a:xfrm>
              <a:prstGeom prst="rect">
                <a:avLst/>
              </a:prstGeom>
              <a:noFill/>
              <a:ln w="9525">
                <a:noFill/>
                <a:miter lim="800000"/>
                <a:headEnd/>
                <a:tailEnd/>
              </a:ln>
            </p:spPr>
          </p:pic>
          <p:sp>
            <p:nvSpPr>
              <p:cNvPr id="21" name="Oval 13"/>
              <p:cNvSpPr>
                <a:spLocks noChangeArrowheads="1"/>
              </p:cNvSpPr>
              <p:nvPr/>
            </p:nvSpPr>
            <p:spPr bwMode="gray">
              <a:xfrm>
                <a:off x="714" y="2188"/>
                <a:ext cx="860" cy="860"/>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kumimoji="0" lang="ko-KR" altLang="en-US">
                  <a:latin typeface="맑은 고딕" pitchFamily="50" charset="-127"/>
                  <a:ea typeface="맑은 고딕" pitchFamily="50" charset="-127"/>
                </a:endParaRPr>
              </a:p>
            </p:txBody>
          </p:sp>
          <p:sp>
            <p:nvSpPr>
              <p:cNvPr id="22" name="Oval 14"/>
              <p:cNvSpPr>
                <a:spLocks noChangeArrowheads="1"/>
              </p:cNvSpPr>
              <p:nvPr/>
            </p:nvSpPr>
            <p:spPr bwMode="gray">
              <a:xfrm>
                <a:off x="725" y="2193"/>
                <a:ext cx="839" cy="838"/>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kumimoji="0" lang="ko-KR" altLang="en-US">
                  <a:latin typeface="맑은 고딕" pitchFamily="50" charset="-127"/>
                  <a:ea typeface="맑은 고딕" pitchFamily="50" charset="-127"/>
                </a:endParaRPr>
              </a:p>
            </p:txBody>
          </p:sp>
          <p:sp>
            <p:nvSpPr>
              <p:cNvPr id="23" name="Oval 15"/>
              <p:cNvSpPr>
                <a:spLocks noChangeArrowheads="1"/>
              </p:cNvSpPr>
              <p:nvPr/>
            </p:nvSpPr>
            <p:spPr bwMode="gray">
              <a:xfrm>
                <a:off x="734" y="2201"/>
                <a:ext cx="798" cy="784"/>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kumimoji="0" lang="ko-KR" altLang="en-US">
                  <a:latin typeface="맑은 고딕" pitchFamily="50" charset="-127"/>
                  <a:ea typeface="맑은 고딕" pitchFamily="50" charset="-127"/>
                </a:endParaRPr>
              </a:p>
            </p:txBody>
          </p:sp>
          <p:sp>
            <p:nvSpPr>
              <p:cNvPr id="24" name="Oval 16"/>
              <p:cNvSpPr>
                <a:spLocks noChangeArrowheads="1"/>
              </p:cNvSpPr>
              <p:nvPr/>
            </p:nvSpPr>
            <p:spPr bwMode="gray">
              <a:xfrm>
                <a:off x="780" y="2211"/>
                <a:ext cx="710" cy="636"/>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kumimoji="0" lang="ko-KR" altLang="en-US">
                  <a:latin typeface="맑은 고딕" pitchFamily="50" charset="-127"/>
                  <a:ea typeface="맑은 고딕" pitchFamily="50" charset="-127"/>
                </a:endParaRPr>
              </a:p>
            </p:txBody>
          </p:sp>
        </p:grpSp>
        <p:sp>
          <p:nvSpPr>
            <p:cNvPr id="19" name="Text Box 31"/>
            <p:cNvSpPr txBox="1">
              <a:spLocks noChangeArrowheads="1"/>
            </p:cNvSpPr>
            <p:nvPr/>
          </p:nvSpPr>
          <p:spPr bwMode="auto">
            <a:xfrm>
              <a:off x="7754624" y="2420611"/>
              <a:ext cx="1274708" cy="646331"/>
            </a:xfrm>
            <a:prstGeom prst="rect">
              <a:avLst/>
            </a:prstGeom>
            <a:noFill/>
            <a:ln w="9525" algn="ctr">
              <a:noFill/>
              <a:miter lim="800000"/>
              <a:headEnd/>
              <a:tailEnd/>
            </a:ln>
          </p:spPr>
          <p:txBody>
            <a:bodyPr wrap="none">
              <a:spAutoFit/>
            </a:bodyPr>
            <a:lstStyle/>
            <a:p>
              <a:pPr algn="ctr"/>
              <a:r>
                <a:rPr kumimoji="0" lang="en-US" altLang="ko-KR" b="1" dirty="0">
                  <a:solidFill>
                    <a:srgbClr val="000000"/>
                  </a:solidFill>
                  <a:latin typeface="Arial" charset="0"/>
                </a:rPr>
                <a:t>Land</a:t>
              </a:r>
            </a:p>
            <a:p>
              <a:pPr algn="ctr"/>
              <a:r>
                <a:rPr lang="en-US" altLang="ko-KR" b="1" dirty="0">
                  <a:solidFill>
                    <a:srgbClr val="000000"/>
                  </a:solidFill>
                  <a:latin typeface="Arial" charset="0"/>
                </a:rPr>
                <a:t>Algorithm</a:t>
              </a:r>
            </a:p>
          </p:txBody>
        </p:sp>
      </p:grpSp>
      <p:grpSp>
        <p:nvGrpSpPr>
          <p:cNvPr id="25" name="그룹 24"/>
          <p:cNvGrpSpPr/>
          <p:nvPr/>
        </p:nvGrpSpPr>
        <p:grpSpPr>
          <a:xfrm>
            <a:off x="6517328" y="2133786"/>
            <a:ext cx="1562223" cy="1291088"/>
            <a:chOff x="1802545" y="692696"/>
            <a:chExt cx="1284162" cy="1232402"/>
          </a:xfrm>
        </p:grpSpPr>
        <p:sp>
          <p:nvSpPr>
            <p:cNvPr id="26" name="모서리가 둥근 직사각형 25"/>
            <p:cNvSpPr/>
            <p:nvPr/>
          </p:nvSpPr>
          <p:spPr>
            <a:xfrm>
              <a:off x="1802545" y="692696"/>
              <a:ext cx="1259917" cy="12241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b"/>
            <a:lstStyle/>
            <a:p>
              <a:endParaRPr lang="ko-KR" altLang="en-US" sz="1200" spc="-100" dirty="0">
                <a:solidFill>
                  <a:srgbClr val="002060"/>
                </a:solidFill>
                <a:latin typeface="Arial" pitchFamily="34" charset="0"/>
                <a:ea typeface="HY그래픽" pitchFamily="18" charset="-127"/>
                <a:cs typeface="Arial" pitchFamily="34" charset="0"/>
              </a:endParaRPr>
            </a:p>
          </p:txBody>
        </p:sp>
        <p:sp>
          <p:nvSpPr>
            <p:cNvPr id="27" name="모서리가 둥근 직사각형 26"/>
            <p:cNvSpPr/>
            <p:nvPr/>
          </p:nvSpPr>
          <p:spPr>
            <a:xfrm>
              <a:off x="1802545" y="692696"/>
              <a:ext cx="1259916" cy="49433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altLang="ko-KR" sz="1600" b="1" dirty="0">
                  <a:effectLst>
                    <a:outerShdw blurRad="38100" dist="38100" dir="2700000" algn="tl">
                      <a:srgbClr val="000000">
                        <a:alpha val="43137"/>
                      </a:srgbClr>
                    </a:outerShdw>
                  </a:effectLst>
                  <a:latin typeface="Arial" pitchFamily="34" charset="0"/>
                  <a:ea typeface="HY헤드라인M" pitchFamily="18" charset="-127"/>
                  <a:cs typeface="Arial" pitchFamily="34" charset="0"/>
                </a:rPr>
                <a:t>Collaboration with NASA</a:t>
              </a:r>
              <a:endParaRPr lang="ko-KR" altLang="en-US" sz="1600" b="1" dirty="0">
                <a:effectLst>
                  <a:outerShdw blurRad="38100" dist="38100" dir="2700000" algn="tl">
                    <a:srgbClr val="000000">
                      <a:alpha val="43137"/>
                    </a:srgbClr>
                  </a:outerShdw>
                </a:effectLst>
                <a:latin typeface="Arial" pitchFamily="34" charset="0"/>
                <a:ea typeface="HY헤드라인M" pitchFamily="18" charset="-127"/>
                <a:cs typeface="Arial" pitchFamily="34" charset="0"/>
              </a:endParaRPr>
            </a:p>
          </p:txBody>
        </p:sp>
        <p:sp>
          <p:nvSpPr>
            <p:cNvPr id="28" name="TextBox 27"/>
            <p:cNvSpPr txBox="1"/>
            <p:nvPr/>
          </p:nvSpPr>
          <p:spPr>
            <a:xfrm>
              <a:off x="1826791" y="1217350"/>
              <a:ext cx="1259916" cy="707748"/>
            </a:xfrm>
            <a:prstGeom prst="rect">
              <a:avLst/>
            </a:prstGeom>
            <a:noFill/>
          </p:spPr>
          <p:txBody>
            <a:bodyPr wrap="square" lIns="18000" tIns="18000" rIns="36000" rtlCol="0">
              <a:spAutoFit/>
            </a:bodyPr>
            <a:lstStyle/>
            <a:p>
              <a:pPr marL="87313" indent="-87313">
                <a:buFont typeface="Wingdings" pitchFamily="2" charset="2"/>
                <a:buChar char="§"/>
              </a:pPr>
              <a:r>
                <a:rPr lang="en-US" altLang="ko-KR" sz="1100" b="1" dirty="0">
                  <a:solidFill>
                    <a:srgbClr val="C00000"/>
                  </a:solidFill>
                  <a:latin typeface="Arial" pitchFamily="34" charset="0"/>
                  <a:ea typeface="HY그래픽" pitchFamily="18" charset="-127"/>
                  <a:cs typeface="Arial" pitchFamily="34" charset="0"/>
                </a:rPr>
                <a:t>GPM GV over the Korean Peninsula</a:t>
              </a:r>
            </a:p>
            <a:p>
              <a:pPr marL="87313" indent="-87313">
                <a:buFont typeface="Wingdings" pitchFamily="2" charset="2"/>
                <a:buChar char="§"/>
              </a:pPr>
              <a:r>
                <a:rPr lang="en-US" altLang="ko-KR" sz="1100" b="1" dirty="0">
                  <a:latin typeface="Arial" pitchFamily="34" charset="0"/>
                  <a:ea typeface="HY그래픽" pitchFamily="18" charset="-127"/>
                  <a:cs typeface="Arial" pitchFamily="34" charset="0"/>
                </a:rPr>
                <a:t>Land surface working group</a:t>
              </a:r>
            </a:p>
          </p:txBody>
        </p:sp>
      </p:grpSp>
      <p:sp>
        <p:nvSpPr>
          <p:cNvPr id="29" name="Text Box 33"/>
          <p:cNvSpPr txBox="1">
            <a:spLocks noChangeArrowheads="1"/>
          </p:cNvSpPr>
          <p:nvPr/>
        </p:nvSpPr>
        <p:spPr bwMode="auto">
          <a:xfrm>
            <a:off x="328899" y="4939154"/>
            <a:ext cx="3283807" cy="757130"/>
          </a:xfrm>
          <a:prstGeom prst="rect">
            <a:avLst/>
          </a:prstGeom>
          <a:noFill/>
          <a:ln w="9525" algn="ctr">
            <a:noFill/>
            <a:miter lim="800000"/>
            <a:headEnd/>
            <a:tailEnd/>
          </a:ln>
          <a:effectLst/>
        </p:spPr>
        <p:txBody>
          <a:bodyPr wrap="square">
            <a:spAutoFit/>
          </a:bodyPr>
          <a:lstStyle/>
          <a:p>
            <a:pPr marL="271463" indent="-271463" fontAlgn="auto">
              <a:lnSpc>
                <a:spcPct val="80000"/>
              </a:lnSpc>
              <a:spcBef>
                <a:spcPct val="10000"/>
              </a:spcBef>
              <a:spcAft>
                <a:spcPts val="0"/>
              </a:spcAft>
              <a:buFont typeface="Wingdings" pitchFamily="2" charset="2"/>
              <a:buBlip>
                <a:blip r:embed="rId2"/>
              </a:buBlip>
              <a:defRPr/>
            </a:pPr>
            <a:r>
              <a:rPr lang="en-US" altLang="ko-KR" b="1" dirty="0">
                <a:solidFill>
                  <a:srgbClr val="002060"/>
                </a:solidFill>
                <a:effectLst>
                  <a:outerShdw blurRad="38100" dist="38100" dir="2700000" algn="tl">
                    <a:srgbClr val="C0C0C0"/>
                  </a:outerShdw>
                </a:effectLst>
                <a:latin typeface="Arial" charset="0"/>
                <a:ea typeface="HY그래픽M" pitchFamily="18" charset="-127"/>
              </a:rPr>
              <a:t>Radiation, rain, SST DB</a:t>
            </a:r>
            <a:endParaRPr kumimoji="0" lang="en-US" altLang="ko-KR" dirty="0">
              <a:solidFill>
                <a:srgbClr val="002060"/>
              </a:solidFill>
              <a:effectLst>
                <a:outerShdw blurRad="38100" dist="38100" dir="2700000" algn="tl">
                  <a:srgbClr val="C0C0C0"/>
                </a:outerShdw>
              </a:effectLst>
              <a:latin typeface="Arial" charset="0"/>
              <a:ea typeface="HY그래픽M" pitchFamily="18" charset="-127"/>
            </a:endParaRPr>
          </a:p>
          <a:p>
            <a:pPr marL="271463" indent="-271463" fontAlgn="auto">
              <a:lnSpc>
                <a:spcPct val="80000"/>
              </a:lnSpc>
              <a:spcBef>
                <a:spcPct val="10000"/>
              </a:spcBef>
              <a:spcAft>
                <a:spcPts val="0"/>
              </a:spcAft>
              <a:buFont typeface="Wingdings" pitchFamily="2" charset="2"/>
              <a:buNone/>
              <a:defRPr/>
            </a:pPr>
            <a:r>
              <a:rPr kumimoji="0" lang="en-US" altLang="ko-KR" dirty="0">
                <a:effectLst>
                  <a:outerShdw blurRad="38100" dist="38100" dir="2700000" algn="tl">
                    <a:srgbClr val="C0C0C0"/>
                  </a:outerShdw>
                </a:effectLst>
                <a:latin typeface="Arial" charset="0"/>
                <a:ea typeface="HY그래픽M" pitchFamily="18" charset="-127"/>
              </a:rPr>
              <a:t>   </a:t>
            </a:r>
            <a:r>
              <a:rPr kumimoji="0" lang="en-US" altLang="ko-KR" sz="1400" dirty="0">
                <a:latin typeface="Arial" charset="0"/>
                <a:ea typeface="HY그래픽M" pitchFamily="18" charset="-127"/>
              </a:rPr>
              <a:t>- Build up radiation-rain database</a:t>
            </a:r>
          </a:p>
          <a:p>
            <a:pPr marL="271463" indent="-271463" fontAlgn="auto">
              <a:lnSpc>
                <a:spcPct val="80000"/>
              </a:lnSpc>
              <a:spcBef>
                <a:spcPct val="10000"/>
              </a:spcBef>
              <a:spcAft>
                <a:spcPts val="0"/>
              </a:spcAft>
              <a:buFont typeface="Wingdings" pitchFamily="2" charset="2"/>
              <a:buNone/>
              <a:defRPr/>
            </a:pPr>
            <a:r>
              <a:rPr kumimoji="0" lang="en-US" altLang="ko-KR" sz="1400" dirty="0">
                <a:latin typeface="Arial" charset="0"/>
                <a:ea typeface="HY그래픽M" pitchFamily="18" charset="-127"/>
              </a:rPr>
              <a:t>    - </a:t>
            </a:r>
            <a:r>
              <a:rPr lang="en-US" altLang="ko-KR" sz="1400" dirty="0">
                <a:latin typeface="Arial" charset="0"/>
                <a:ea typeface="HY그래픽M" pitchFamily="18" charset="-127"/>
              </a:rPr>
              <a:t>1d-VAR + EOF optimization</a:t>
            </a:r>
            <a:endParaRPr kumimoji="0" lang="en-US" altLang="ko-KR" sz="1400" dirty="0">
              <a:latin typeface="Arial" charset="0"/>
              <a:ea typeface="HY그래픽M" pitchFamily="18" charset="-127"/>
            </a:endParaRPr>
          </a:p>
        </p:txBody>
      </p:sp>
      <p:grpSp>
        <p:nvGrpSpPr>
          <p:cNvPr id="30" name="그룹 29"/>
          <p:cNvGrpSpPr/>
          <p:nvPr/>
        </p:nvGrpSpPr>
        <p:grpSpPr>
          <a:xfrm>
            <a:off x="209750" y="3474744"/>
            <a:ext cx="1961496" cy="1650009"/>
            <a:chOff x="306246" y="2211039"/>
            <a:chExt cx="1800000" cy="1555277"/>
          </a:xfrm>
        </p:grpSpPr>
        <p:grpSp>
          <p:nvGrpSpPr>
            <p:cNvPr id="31" name="Group 17"/>
            <p:cNvGrpSpPr>
              <a:grpSpLocks/>
            </p:cNvGrpSpPr>
            <p:nvPr/>
          </p:nvGrpSpPr>
          <p:grpSpPr bwMode="auto">
            <a:xfrm>
              <a:off x="306246" y="2211039"/>
              <a:ext cx="1800000" cy="1555277"/>
              <a:chOff x="432" y="1326"/>
              <a:chExt cx="864" cy="759"/>
            </a:xfrm>
          </p:grpSpPr>
          <p:pic>
            <p:nvPicPr>
              <p:cNvPr id="33" name="Picture 18" descr="Picture1"/>
              <p:cNvPicPr>
                <a:picLocks noChangeAspect="1" noChangeArrowheads="1"/>
              </p:cNvPicPr>
              <p:nvPr/>
            </p:nvPicPr>
            <p:blipFill>
              <a:blip r:embed="rId6" cstate="print"/>
              <a:srcRect/>
              <a:stretch>
                <a:fillRect/>
              </a:stretch>
            </p:blipFill>
            <p:spPr bwMode="auto">
              <a:xfrm>
                <a:off x="432" y="1847"/>
                <a:ext cx="864" cy="238"/>
              </a:xfrm>
              <a:prstGeom prst="rect">
                <a:avLst/>
              </a:prstGeom>
              <a:noFill/>
              <a:ln w="9525">
                <a:noFill/>
                <a:miter lim="800000"/>
                <a:headEnd/>
                <a:tailEnd/>
              </a:ln>
            </p:spPr>
          </p:pic>
          <p:sp>
            <p:nvSpPr>
              <p:cNvPr id="34" name="Oval 19"/>
              <p:cNvSpPr>
                <a:spLocks noChangeArrowheads="1"/>
              </p:cNvSpPr>
              <p:nvPr/>
            </p:nvSpPr>
            <p:spPr bwMode="gray">
              <a:xfrm>
                <a:off x="560" y="1326"/>
                <a:ext cx="645" cy="645"/>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kumimoji="0" lang="ko-KR" altLang="en-US">
                  <a:latin typeface="맑은 고딕" pitchFamily="50" charset="-127"/>
                  <a:ea typeface="맑은 고딕" pitchFamily="50" charset="-127"/>
                </a:endParaRPr>
              </a:p>
            </p:txBody>
          </p:sp>
          <p:sp>
            <p:nvSpPr>
              <p:cNvPr id="35" name="Oval 20"/>
              <p:cNvSpPr>
                <a:spLocks noChangeArrowheads="1"/>
              </p:cNvSpPr>
              <p:nvPr/>
            </p:nvSpPr>
            <p:spPr bwMode="gray">
              <a:xfrm>
                <a:off x="568" y="1329"/>
                <a:ext cx="630" cy="630"/>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kumimoji="0" lang="ko-KR" altLang="en-US">
                  <a:latin typeface="맑은 고딕" pitchFamily="50" charset="-127"/>
                  <a:ea typeface="맑은 고딕" pitchFamily="50" charset="-127"/>
                </a:endParaRPr>
              </a:p>
            </p:txBody>
          </p:sp>
          <p:sp>
            <p:nvSpPr>
              <p:cNvPr id="36" name="Oval 21"/>
              <p:cNvSpPr>
                <a:spLocks noChangeArrowheads="1"/>
              </p:cNvSpPr>
              <p:nvPr/>
            </p:nvSpPr>
            <p:spPr bwMode="gray">
              <a:xfrm>
                <a:off x="575" y="1336"/>
                <a:ext cx="599" cy="588"/>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kumimoji="0" lang="ko-KR" altLang="en-US">
                  <a:latin typeface="맑은 고딕" pitchFamily="50" charset="-127"/>
                  <a:ea typeface="맑은 고딕" pitchFamily="50" charset="-127"/>
                </a:endParaRPr>
              </a:p>
            </p:txBody>
          </p:sp>
          <p:sp>
            <p:nvSpPr>
              <p:cNvPr id="37" name="Oval 22"/>
              <p:cNvSpPr>
                <a:spLocks noChangeArrowheads="1"/>
              </p:cNvSpPr>
              <p:nvPr/>
            </p:nvSpPr>
            <p:spPr bwMode="gray">
              <a:xfrm>
                <a:off x="609" y="1352"/>
                <a:ext cx="534" cy="477"/>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kumimoji="0" lang="ko-KR" altLang="en-US">
                  <a:latin typeface="맑은 고딕" pitchFamily="50" charset="-127"/>
                  <a:ea typeface="맑은 고딕" pitchFamily="50" charset="-127"/>
                </a:endParaRPr>
              </a:p>
            </p:txBody>
          </p:sp>
        </p:grpSp>
        <p:sp>
          <p:nvSpPr>
            <p:cNvPr id="32" name="Text Box 30"/>
            <p:cNvSpPr txBox="1">
              <a:spLocks noChangeArrowheads="1"/>
            </p:cNvSpPr>
            <p:nvPr/>
          </p:nvSpPr>
          <p:spPr bwMode="auto">
            <a:xfrm>
              <a:off x="660954" y="2527047"/>
              <a:ext cx="1169757" cy="609223"/>
            </a:xfrm>
            <a:prstGeom prst="rect">
              <a:avLst/>
            </a:prstGeom>
            <a:noFill/>
            <a:ln w="9525" algn="ctr">
              <a:noFill/>
              <a:miter lim="800000"/>
              <a:headEnd/>
              <a:tailEnd/>
            </a:ln>
          </p:spPr>
          <p:txBody>
            <a:bodyPr wrap="none">
              <a:spAutoFit/>
            </a:bodyPr>
            <a:lstStyle/>
            <a:p>
              <a:pPr algn="ctr"/>
              <a:r>
                <a:rPr kumimoji="0" lang="en-US" altLang="ko-KR" b="1" dirty="0">
                  <a:solidFill>
                    <a:srgbClr val="000000"/>
                  </a:solidFill>
                  <a:latin typeface="Arial" charset="0"/>
                </a:rPr>
                <a:t>Ocean</a:t>
              </a:r>
            </a:p>
            <a:p>
              <a:pPr algn="ctr"/>
              <a:r>
                <a:rPr lang="en-US" altLang="ko-KR" b="1" dirty="0">
                  <a:solidFill>
                    <a:srgbClr val="000000"/>
                  </a:solidFill>
                  <a:latin typeface="Arial" charset="0"/>
                </a:rPr>
                <a:t>Algorithm</a:t>
              </a:r>
            </a:p>
          </p:txBody>
        </p:sp>
      </p:grpSp>
      <p:grpSp>
        <p:nvGrpSpPr>
          <p:cNvPr id="38" name="그룹 37"/>
          <p:cNvGrpSpPr/>
          <p:nvPr/>
        </p:nvGrpSpPr>
        <p:grpSpPr>
          <a:xfrm>
            <a:off x="1278321" y="2104471"/>
            <a:ext cx="1562223" cy="1291089"/>
            <a:chOff x="1802545" y="692696"/>
            <a:chExt cx="1284162" cy="1232403"/>
          </a:xfrm>
        </p:grpSpPr>
        <p:sp>
          <p:nvSpPr>
            <p:cNvPr id="39" name="모서리가 둥근 직사각형 38"/>
            <p:cNvSpPr/>
            <p:nvPr/>
          </p:nvSpPr>
          <p:spPr>
            <a:xfrm>
              <a:off x="1802545" y="692696"/>
              <a:ext cx="1259917" cy="12241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b"/>
            <a:lstStyle/>
            <a:p>
              <a:endParaRPr lang="ko-KR" altLang="en-US" sz="1200" spc="-100" dirty="0">
                <a:solidFill>
                  <a:srgbClr val="002060"/>
                </a:solidFill>
                <a:latin typeface="Arial" pitchFamily="34" charset="0"/>
                <a:ea typeface="HY그래픽" pitchFamily="18" charset="-127"/>
                <a:cs typeface="Arial" pitchFamily="34" charset="0"/>
              </a:endParaRPr>
            </a:p>
          </p:txBody>
        </p:sp>
        <p:sp>
          <p:nvSpPr>
            <p:cNvPr id="40" name="모서리가 둥근 직사각형 39"/>
            <p:cNvSpPr/>
            <p:nvPr/>
          </p:nvSpPr>
          <p:spPr>
            <a:xfrm>
              <a:off x="1802545" y="692696"/>
              <a:ext cx="1259916" cy="49433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altLang="ko-KR" sz="1600" b="1" dirty="0">
                  <a:effectLst>
                    <a:outerShdw blurRad="38100" dist="38100" dir="2700000" algn="tl">
                      <a:srgbClr val="000000">
                        <a:alpha val="43137"/>
                      </a:srgbClr>
                    </a:outerShdw>
                  </a:effectLst>
                  <a:latin typeface="Arial" pitchFamily="34" charset="0"/>
                  <a:ea typeface="HY헤드라인M" pitchFamily="18" charset="-127"/>
                  <a:cs typeface="Arial" pitchFamily="34" charset="0"/>
                </a:rPr>
                <a:t>Collaboration with JAXA</a:t>
              </a:r>
              <a:endParaRPr lang="ko-KR" altLang="en-US" sz="1600" b="1" dirty="0">
                <a:effectLst>
                  <a:outerShdw blurRad="38100" dist="38100" dir="2700000" algn="tl">
                    <a:srgbClr val="000000">
                      <a:alpha val="43137"/>
                    </a:srgbClr>
                  </a:outerShdw>
                </a:effectLst>
                <a:latin typeface="Arial" pitchFamily="34" charset="0"/>
                <a:ea typeface="HY헤드라인M" pitchFamily="18" charset="-127"/>
                <a:cs typeface="Arial" pitchFamily="34" charset="0"/>
              </a:endParaRPr>
            </a:p>
          </p:txBody>
        </p:sp>
        <p:sp>
          <p:nvSpPr>
            <p:cNvPr id="41" name="TextBox 40"/>
            <p:cNvSpPr txBox="1"/>
            <p:nvPr/>
          </p:nvSpPr>
          <p:spPr>
            <a:xfrm>
              <a:off x="1826791" y="1217351"/>
              <a:ext cx="1259916" cy="707748"/>
            </a:xfrm>
            <a:prstGeom prst="rect">
              <a:avLst/>
            </a:prstGeom>
            <a:noFill/>
          </p:spPr>
          <p:txBody>
            <a:bodyPr wrap="square" lIns="18000" tIns="18000" rIns="36000" rtlCol="0">
              <a:spAutoFit/>
            </a:bodyPr>
            <a:lstStyle/>
            <a:p>
              <a:pPr marL="87313" indent="-87313">
                <a:buFont typeface="Wingdings" pitchFamily="2" charset="2"/>
                <a:buChar char="§"/>
              </a:pPr>
              <a:r>
                <a:rPr lang="en-US" altLang="ko-KR" sz="1100" b="1" dirty="0">
                  <a:solidFill>
                    <a:srgbClr val="C00000"/>
                  </a:solidFill>
                  <a:latin typeface="Arial" pitchFamily="34" charset="0"/>
                  <a:ea typeface="HY그래픽" pitchFamily="18" charset="-127"/>
                  <a:cs typeface="Arial" pitchFamily="34" charset="0"/>
                </a:rPr>
                <a:t>Investigation of Precipitation mechanism</a:t>
              </a:r>
              <a:r>
                <a:rPr lang="en-US" altLang="ko-KR" sz="1100" b="1" dirty="0">
                  <a:latin typeface="Arial" pitchFamily="34" charset="0"/>
                  <a:ea typeface="HY그래픽" pitchFamily="18" charset="-127"/>
                  <a:cs typeface="Arial" pitchFamily="34" charset="0"/>
                </a:rPr>
                <a:t> and process over EA</a:t>
              </a:r>
              <a:endParaRPr lang="ko-KR" altLang="en-US" sz="1100" b="1" dirty="0">
                <a:latin typeface="Arial" pitchFamily="34" charset="0"/>
                <a:ea typeface="HY그래픽" pitchFamily="18" charset="-127"/>
                <a:cs typeface="Arial" pitchFamily="34" charset="0"/>
              </a:endParaRPr>
            </a:p>
          </p:txBody>
        </p:sp>
      </p:grpSp>
      <p:sp>
        <p:nvSpPr>
          <p:cNvPr id="42" name="아래쪽 화살표 41"/>
          <p:cNvSpPr/>
          <p:nvPr/>
        </p:nvSpPr>
        <p:spPr>
          <a:xfrm rot="16805702">
            <a:off x="2402750" y="4391048"/>
            <a:ext cx="310153" cy="430802"/>
          </a:xfrm>
          <a:prstGeom prst="downArrow">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아래쪽 화살표 42"/>
          <p:cNvSpPr/>
          <p:nvPr/>
        </p:nvSpPr>
        <p:spPr>
          <a:xfrm rot="4925314">
            <a:off x="6591335" y="4369350"/>
            <a:ext cx="310153" cy="464468"/>
          </a:xfrm>
          <a:prstGeom prst="downArrow">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TextBox 45"/>
          <p:cNvSpPr txBox="1"/>
          <p:nvPr/>
        </p:nvSpPr>
        <p:spPr>
          <a:xfrm>
            <a:off x="6137800" y="6508908"/>
            <a:ext cx="2683345" cy="307777"/>
          </a:xfrm>
          <a:prstGeom prst="rect">
            <a:avLst/>
          </a:prstGeom>
          <a:noFill/>
        </p:spPr>
        <p:txBody>
          <a:bodyPr wrap="square" rtlCol="0">
            <a:spAutoFit/>
          </a:bodyPr>
          <a:lstStyle/>
          <a:p>
            <a:pPr algn="ctr"/>
            <a:r>
              <a:rPr lang="en-US" altLang="ko-KR" sz="1400" b="1" dirty="0">
                <a:solidFill>
                  <a:srgbClr val="FF0000"/>
                </a:solidFill>
                <a:latin typeface="+mj-ea"/>
                <a:ea typeface="+mj-ea"/>
              </a:rPr>
              <a:t>(Potential linkage with P-VC)</a:t>
            </a:r>
          </a:p>
        </p:txBody>
      </p:sp>
    </p:spTree>
    <p:extLst>
      <p:ext uri="{BB962C8B-B14F-4D97-AF65-F5344CB8AC3E}">
        <p14:creationId xmlns:p14="http://schemas.microsoft.com/office/powerpoint/2010/main" val="82749014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8</a:t>
            </a:fld>
            <a:endParaRPr lang="uk-UA" dirty="0"/>
          </a:p>
        </p:txBody>
      </p:sp>
      <p:sp>
        <p:nvSpPr>
          <p:cNvPr id="4" name="내용 개체 틀 3"/>
          <p:cNvSpPr>
            <a:spLocks noGrp="1"/>
          </p:cNvSpPr>
          <p:nvPr>
            <p:ph sz="quarter" idx="11"/>
          </p:nvPr>
        </p:nvSpPr>
        <p:spPr/>
        <p:txBody>
          <a:bodyPr/>
          <a:lstStyle/>
          <a:p>
            <a:endParaRPr lang="ko-KR" altLang="en-US" dirty="0"/>
          </a:p>
        </p:txBody>
      </p:sp>
      <p:sp>
        <p:nvSpPr>
          <p:cNvPr id="5" name="직사각형 4"/>
          <p:cNvSpPr/>
          <p:nvPr/>
        </p:nvSpPr>
        <p:spPr>
          <a:xfrm>
            <a:off x="0" y="1143000"/>
            <a:ext cx="9154886" cy="5762625"/>
          </a:xfrm>
          <a:prstGeom prst="rect">
            <a:avLst/>
          </a:prstGeom>
          <a:blipFill>
            <a:blip r:embed="rId3"/>
            <a:srcRect/>
            <a:stretch>
              <a:fillRect t="-198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4"/>
          <p:cNvSpPr>
            <a:spLocks/>
          </p:cNvSpPr>
          <p:nvPr/>
        </p:nvSpPr>
        <p:spPr bwMode="auto">
          <a:xfrm>
            <a:off x="-14437" y="2276872"/>
            <a:ext cx="9196536" cy="1656184"/>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96012" tIns="96012" rIns="96012" bIns="96012" anchor="ctr"/>
          <a:lstStyle/>
          <a:p>
            <a:pPr algn="ctr" latinLnBrk="0">
              <a:lnSpc>
                <a:spcPct val="140000"/>
              </a:lnSpc>
              <a:defRPr/>
            </a:pPr>
            <a:r>
              <a:rPr lang="en-US" altLang="ko-KR" sz="4800" b="1" spc="-40"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ea typeface="+mj-ea"/>
                <a:cs typeface="Arial" pitchFamily="34" charset="0"/>
                <a:sym typeface="AuctionGothic Medium" charset="0"/>
              </a:rPr>
              <a:t>Improvement of </a:t>
            </a:r>
          </a:p>
          <a:p>
            <a:pPr algn="ctr" latinLnBrk="0">
              <a:lnSpc>
                <a:spcPct val="140000"/>
              </a:lnSpc>
              <a:defRPr/>
            </a:pPr>
            <a:r>
              <a:rPr lang="en-US" altLang="ko-KR" sz="4800" b="1" spc="-40"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ea typeface="+mj-ea"/>
                <a:cs typeface="Arial" pitchFamily="34" charset="0"/>
                <a:sym typeface="AuctionGothic Medium" charset="0"/>
              </a:rPr>
              <a:t>Earth Observation:</a:t>
            </a:r>
          </a:p>
          <a:p>
            <a:pPr algn="ctr" latinLnBrk="0">
              <a:lnSpc>
                <a:spcPct val="140000"/>
              </a:lnSpc>
              <a:defRPr/>
            </a:pPr>
            <a:r>
              <a:rPr lang="en-US" altLang="ko-KR" sz="48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ea typeface="+mj-ea"/>
                <a:cs typeface="Arial" pitchFamily="34" charset="0"/>
                <a:sym typeface="AuctionGothic Medium" charset="0"/>
              </a:rPr>
              <a:t>GK-2A</a:t>
            </a:r>
          </a:p>
        </p:txBody>
      </p:sp>
    </p:spTree>
    <p:extLst>
      <p:ext uri="{BB962C8B-B14F-4D97-AF65-F5344CB8AC3E}">
        <p14:creationId xmlns:p14="http://schemas.microsoft.com/office/powerpoint/2010/main" val="173237484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2"/>
          </p:nvPr>
        </p:nvSpPr>
        <p:spPr/>
        <p:txBody>
          <a:bodyPr/>
          <a:lstStyle/>
          <a:p>
            <a:pPr defTabSz="914400"/>
            <a:fld id="{86CB4B4D-7CA3-9044-876B-883B54F8677D}" type="slidenum">
              <a:rPr lang="uk-UA" smtClean="0"/>
              <a:pPr defTabSz="914400"/>
              <a:t>9</a:t>
            </a:fld>
            <a:endParaRPr lang="uk-UA" dirty="0"/>
          </a:p>
        </p:txBody>
      </p:sp>
      <p:sp>
        <p:nvSpPr>
          <p:cNvPr id="3" name="내용 개체 틀 2"/>
          <p:cNvSpPr>
            <a:spLocks noGrp="1"/>
          </p:cNvSpPr>
          <p:nvPr>
            <p:ph sz="quarter" idx="10"/>
          </p:nvPr>
        </p:nvSpPr>
        <p:spPr>
          <a:xfrm>
            <a:off x="0" y="1143000"/>
            <a:ext cx="9067800" cy="4724400"/>
          </a:xfrm>
        </p:spPr>
        <p:txBody>
          <a:bodyPr/>
          <a:lstStyle/>
          <a:p>
            <a:r>
              <a:rPr lang="en-US" altLang="ko-KR" sz="1800" b="1" dirty="0">
                <a:solidFill>
                  <a:srgbClr val="002060"/>
                </a:solidFill>
              </a:rPr>
              <a:t>Information </a:t>
            </a:r>
            <a:r>
              <a:rPr lang="en-US" altLang="ko-KR" sz="1600" dirty="0">
                <a:solidFill>
                  <a:srgbClr val="002060"/>
                </a:solidFill>
              </a:rPr>
              <a:t>(</a:t>
            </a:r>
            <a:r>
              <a:rPr lang="en-US" altLang="ko-KR" sz="1600" dirty="0">
                <a:solidFill>
                  <a:srgbClr val="FF0000"/>
                </a:solidFill>
              </a:rPr>
              <a:t>CGMS SATURN web page, https://www.wmo-sat.info/satellite-user-readiness</a:t>
            </a:r>
            <a:r>
              <a:rPr lang="en-US" altLang="ko-KR" sz="1600" dirty="0">
                <a:solidFill>
                  <a:srgbClr val="002060"/>
                </a:solidFill>
              </a:rPr>
              <a:t>)</a:t>
            </a:r>
            <a:endParaRPr lang="en-US" altLang="ko-KR" sz="1800" dirty="0">
              <a:solidFill>
                <a:srgbClr val="002060"/>
              </a:solidFill>
            </a:endParaRPr>
          </a:p>
          <a:p>
            <a:pPr lvl="1"/>
            <a:r>
              <a:rPr lang="en-US" altLang="ko-KR" sz="1600" dirty="0">
                <a:solidFill>
                  <a:srgbClr val="002060"/>
                </a:solidFill>
              </a:rPr>
              <a:t>Multi-channel capacity: 16 channels</a:t>
            </a:r>
          </a:p>
          <a:p>
            <a:pPr lvl="1"/>
            <a:r>
              <a:rPr lang="en-US" altLang="ko-KR" sz="1600" dirty="0">
                <a:solidFill>
                  <a:srgbClr val="002060"/>
                </a:solidFill>
              </a:rPr>
              <a:t>Temporal resolution: within 10 minutes for Full Disk observation</a:t>
            </a:r>
          </a:p>
          <a:p>
            <a:pPr lvl="1"/>
            <a:r>
              <a:rPr lang="en-US" altLang="ko-KR" sz="1600" dirty="0">
                <a:solidFill>
                  <a:srgbClr val="002060"/>
                </a:solidFill>
              </a:rPr>
              <a:t>Flexibility for the regional area selection and scheduling</a:t>
            </a:r>
          </a:p>
          <a:p>
            <a:pPr lvl="1"/>
            <a:r>
              <a:rPr lang="en-US" altLang="ko-KR" sz="1600" dirty="0">
                <a:solidFill>
                  <a:srgbClr val="002060"/>
                </a:solidFill>
              </a:rPr>
              <a:t>Lifetime of meteorological mission: 10years</a:t>
            </a:r>
            <a:endParaRPr lang="ko-KR" altLang="en-US" sz="1600" dirty="0">
              <a:solidFill>
                <a:srgbClr val="002060"/>
              </a:solidFill>
            </a:endParaRPr>
          </a:p>
        </p:txBody>
      </p:sp>
      <p:sp>
        <p:nvSpPr>
          <p:cNvPr id="4" name="내용 개체 틀 3"/>
          <p:cNvSpPr>
            <a:spLocks noGrp="1"/>
          </p:cNvSpPr>
          <p:nvPr>
            <p:ph sz="quarter" idx="11"/>
          </p:nvPr>
        </p:nvSpPr>
        <p:spPr/>
        <p:txBody>
          <a:bodyPr/>
          <a:lstStyle/>
          <a:p>
            <a:r>
              <a:rPr lang="en-US" altLang="ko-KR" sz="2800" b="1" dirty="0"/>
              <a:t>GEO-KOMSAT-2A AMI</a:t>
            </a:r>
            <a:endParaRPr lang="ko-KR" altLang="en-US" sz="2800" b="1" dirty="0"/>
          </a:p>
        </p:txBody>
      </p:sp>
      <p:graphicFrame>
        <p:nvGraphicFramePr>
          <p:cNvPr id="5" name="표 4"/>
          <p:cNvGraphicFramePr>
            <a:graphicFrameLocks noGrp="1"/>
          </p:cNvGraphicFramePr>
          <p:nvPr>
            <p:extLst>
              <p:ext uri="{D42A27DB-BD31-4B8C-83A1-F6EECF244321}">
                <p14:modId xmlns:p14="http://schemas.microsoft.com/office/powerpoint/2010/main" val="2403997986"/>
              </p:ext>
            </p:extLst>
          </p:nvPr>
        </p:nvGraphicFramePr>
        <p:xfrm>
          <a:off x="234887" y="2743200"/>
          <a:ext cx="5904656" cy="3733983"/>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429364">
                  <a:extLst>
                    <a:ext uri="{9D8B030D-6E8A-4147-A177-3AD203B41FA5}">
                      <a16:colId xmlns:a16="http://schemas.microsoft.com/office/drawing/2014/main" xmlns="" val="20000"/>
                    </a:ext>
                  </a:extLst>
                </a:gridCol>
                <a:gridCol w="554596">
                  <a:extLst>
                    <a:ext uri="{9D8B030D-6E8A-4147-A177-3AD203B41FA5}">
                      <a16:colId xmlns:a16="http://schemas.microsoft.com/office/drawing/2014/main" xmlns="" val="20001"/>
                    </a:ext>
                  </a:extLst>
                </a:gridCol>
                <a:gridCol w="679826">
                  <a:extLst>
                    <a:ext uri="{9D8B030D-6E8A-4147-A177-3AD203B41FA5}">
                      <a16:colId xmlns:a16="http://schemas.microsoft.com/office/drawing/2014/main" xmlns="" val="20002"/>
                    </a:ext>
                  </a:extLst>
                </a:gridCol>
                <a:gridCol w="715607">
                  <a:extLst>
                    <a:ext uri="{9D8B030D-6E8A-4147-A177-3AD203B41FA5}">
                      <a16:colId xmlns:a16="http://schemas.microsoft.com/office/drawing/2014/main" xmlns="" val="20003"/>
                    </a:ext>
                  </a:extLst>
                </a:gridCol>
                <a:gridCol w="805059">
                  <a:extLst>
                    <a:ext uri="{9D8B030D-6E8A-4147-A177-3AD203B41FA5}">
                      <a16:colId xmlns:a16="http://schemas.microsoft.com/office/drawing/2014/main" xmlns="" val="20004"/>
                    </a:ext>
                  </a:extLst>
                </a:gridCol>
                <a:gridCol w="858729">
                  <a:extLst>
                    <a:ext uri="{9D8B030D-6E8A-4147-A177-3AD203B41FA5}">
                      <a16:colId xmlns:a16="http://schemas.microsoft.com/office/drawing/2014/main" xmlns="" val="20005"/>
                    </a:ext>
                  </a:extLst>
                </a:gridCol>
                <a:gridCol w="858729">
                  <a:extLst>
                    <a:ext uri="{9D8B030D-6E8A-4147-A177-3AD203B41FA5}">
                      <a16:colId xmlns:a16="http://schemas.microsoft.com/office/drawing/2014/main" xmlns="" val="20006"/>
                    </a:ext>
                  </a:extLst>
                </a:gridCol>
                <a:gridCol w="1002746">
                  <a:extLst>
                    <a:ext uri="{9D8B030D-6E8A-4147-A177-3AD203B41FA5}">
                      <a16:colId xmlns:a16="http://schemas.microsoft.com/office/drawing/2014/main" xmlns="" val="20007"/>
                    </a:ext>
                  </a:extLst>
                </a:gridCol>
              </a:tblGrid>
              <a:tr h="174394">
                <a:tc rowSpan="2" gridSpan="2">
                  <a:txBody>
                    <a:bodyPr/>
                    <a:lstStyle/>
                    <a:p>
                      <a:pPr algn="ctr">
                        <a:spcAft>
                          <a:spcPts val="0"/>
                        </a:spcAft>
                      </a:pPr>
                      <a:r>
                        <a:rPr lang="en-US" sz="1050" dirty="0">
                          <a:solidFill>
                            <a:schemeClr val="bg1"/>
                          </a:solidFill>
                          <a:effectLst/>
                          <a:latin typeface="+mj-ea"/>
                          <a:ea typeface="+mj-ea"/>
                          <a:cs typeface="Arial" pitchFamily="34" charset="0"/>
                        </a:rPr>
                        <a:t>Bands</a:t>
                      </a:r>
                      <a:endParaRPr lang="ko-KR" sz="1050" dirty="0">
                        <a:solidFill>
                          <a:schemeClr val="bg1"/>
                        </a:solidFill>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rowSpan="2" hMerge="1">
                  <a:txBody>
                    <a:bodyPr/>
                    <a:lstStyle/>
                    <a:p>
                      <a:pPr latinLnBrk="1"/>
                      <a:endParaRPr lang="ko-KR" altLang="en-US"/>
                    </a:p>
                  </a:txBody>
                  <a:tcPr/>
                </a:tc>
                <a:tc gridSpan="2">
                  <a:txBody>
                    <a:bodyPr/>
                    <a:lstStyle/>
                    <a:p>
                      <a:pPr algn="ctr">
                        <a:spcAft>
                          <a:spcPts val="0"/>
                        </a:spcAft>
                      </a:pPr>
                      <a:r>
                        <a:rPr lang="en-US" sz="1050" dirty="0">
                          <a:effectLst/>
                          <a:latin typeface="+mj-ea"/>
                          <a:ea typeface="+mj-ea"/>
                          <a:cs typeface="Arial" pitchFamily="34" charset="0"/>
                        </a:rPr>
                        <a:t>Center Wavelength</a:t>
                      </a:r>
                      <a:endParaRPr lang="ko-KR" sz="1050" dirty="0">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hMerge="1">
                  <a:txBody>
                    <a:bodyPr/>
                    <a:lstStyle/>
                    <a:p>
                      <a:pPr latinLnBrk="1"/>
                      <a:endParaRPr lang="ko-KR" altLang="en-US"/>
                    </a:p>
                  </a:txBody>
                  <a:tcPr/>
                </a:tc>
                <a:tc rowSpan="2">
                  <a:txBody>
                    <a:bodyPr/>
                    <a:lstStyle/>
                    <a:p>
                      <a:pPr algn="ctr">
                        <a:lnSpc>
                          <a:spcPct val="100000"/>
                        </a:lnSpc>
                        <a:spcBef>
                          <a:spcPts val="0"/>
                        </a:spcBef>
                        <a:spcAft>
                          <a:spcPts val="0"/>
                        </a:spcAft>
                      </a:pPr>
                      <a:r>
                        <a:rPr lang="en-US" sz="1050" dirty="0">
                          <a:solidFill>
                            <a:schemeClr val="bg1"/>
                          </a:solidFill>
                          <a:effectLst/>
                          <a:latin typeface="+mj-ea"/>
                          <a:ea typeface="+mj-ea"/>
                          <a:cs typeface="Arial" pitchFamily="34" charset="0"/>
                        </a:rPr>
                        <a:t>Band Width</a:t>
                      </a:r>
                    </a:p>
                    <a:p>
                      <a:pPr algn="ctr">
                        <a:lnSpc>
                          <a:spcPct val="80000"/>
                        </a:lnSpc>
                        <a:spcBef>
                          <a:spcPts val="0"/>
                        </a:spcBef>
                        <a:spcAft>
                          <a:spcPts val="0"/>
                        </a:spcAft>
                      </a:pPr>
                      <a:r>
                        <a:rPr lang="en-US" sz="1050" dirty="0">
                          <a:solidFill>
                            <a:schemeClr val="bg1"/>
                          </a:solidFill>
                          <a:effectLst/>
                          <a:latin typeface="+mj-ea"/>
                          <a:ea typeface="+mj-ea"/>
                          <a:cs typeface="Arial" pitchFamily="34" charset="0"/>
                        </a:rPr>
                        <a:t>(Max, um)</a:t>
                      </a:r>
                      <a:endParaRPr lang="ko-KR" sz="1050" dirty="0">
                        <a:solidFill>
                          <a:schemeClr val="bg1"/>
                        </a:solidFill>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rowSpan="2">
                  <a:txBody>
                    <a:bodyPr/>
                    <a:lstStyle/>
                    <a:p>
                      <a:pPr algn="ctr">
                        <a:spcAft>
                          <a:spcPts val="0"/>
                        </a:spcAft>
                      </a:pPr>
                      <a:r>
                        <a:rPr lang="en-US" sz="1050" dirty="0">
                          <a:solidFill>
                            <a:schemeClr val="bg1"/>
                          </a:solidFill>
                          <a:effectLst/>
                          <a:latin typeface="+mj-ea"/>
                          <a:ea typeface="+mj-ea"/>
                          <a:cs typeface="Arial" pitchFamily="34" charset="0"/>
                        </a:rPr>
                        <a:t>Resolution (km)</a:t>
                      </a:r>
                      <a:endParaRPr lang="ko-KR" sz="1050" dirty="0">
                        <a:solidFill>
                          <a:schemeClr val="bg1"/>
                        </a:solidFill>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rowSpan="2">
                  <a:txBody>
                    <a:bodyPr/>
                    <a:lstStyle/>
                    <a:p>
                      <a:pPr algn="ctr">
                        <a:spcAft>
                          <a:spcPts val="0"/>
                        </a:spcAft>
                      </a:pPr>
                      <a:r>
                        <a:rPr lang="en-US" altLang="ko-KR" sz="1050" dirty="0">
                          <a:solidFill>
                            <a:schemeClr val="bg1"/>
                          </a:solidFill>
                          <a:effectLst/>
                          <a:latin typeface="+mj-ea"/>
                          <a:ea typeface="+mj-ea"/>
                          <a:cs typeface="Arial" pitchFamily="34" charset="0"/>
                        </a:rPr>
                        <a:t>GOES-R</a:t>
                      </a:r>
                    </a:p>
                    <a:p>
                      <a:pPr algn="ctr">
                        <a:spcBef>
                          <a:spcPts val="0"/>
                        </a:spcBef>
                        <a:spcAft>
                          <a:spcPts val="0"/>
                        </a:spcAft>
                      </a:pPr>
                      <a:r>
                        <a:rPr lang="en-US" altLang="ko-KR" sz="1050" dirty="0">
                          <a:solidFill>
                            <a:schemeClr val="bg1"/>
                          </a:solidFill>
                          <a:effectLst/>
                          <a:latin typeface="+mj-ea"/>
                          <a:ea typeface="+mj-ea"/>
                          <a:cs typeface="Arial" pitchFamily="34" charset="0"/>
                        </a:rPr>
                        <a:t>(ABI)</a:t>
                      </a:r>
                      <a:endParaRPr lang="ko-KR" sz="1050" dirty="0">
                        <a:solidFill>
                          <a:schemeClr val="bg1"/>
                        </a:solidFill>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lumMod val="75000"/>
                      </a:schemeClr>
                    </a:solidFill>
                  </a:tcPr>
                </a:tc>
                <a:tc rowSpan="2">
                  <a:txBody>
                    <a:bodyPr/>
                    <a:lstStyle/>
                    <a:p>
                      <a:pPr algn="ctr">
                        <a:spcAft>
                          <a:spcPts val="0"/>
                        </a:spcAft>
                      </a:pPr>
                      <a:r>
                        <a:rPr lang="en-US" altLang="ko-KR" sz="1050" dirty="0">
                          <a:solidFill>
                            <a:schemeClr val="bg1"/>
                          </a:solidFill>
                          <a:effectLst/>
                          <a:latin typeface="+mj-ea"/>
                          <a:ea typeface="+mj-ea"/>
                          <a:cs typeface="Arial" pitchFamily="34" charset="0"/>
                        </a:rPr>
                        <a:t>Himawari-8</a:t>
                      </a:r>
                    </a:p>
                    <a:p>
                      <a:pPr algn="ctr">
                        <a:spcBef>
                          <a:spcPts val="0"/>
                        </a:spcBef>
                        <a:spcAft>
                          <a:spcPts val="0"/>
                        </a:spcAft>
                      </a:pPr>
                      <a:r>
                        <a:rPr lang="en-US" altLang="ko-KR" sz="1050" dirty="0">
                          <a:solidFill>
                            <a:schemeClr val="bg1"/>
                          </a:solidFill>
                          <a:effectLst/>
                          <a:latin typeface="+mj-ea"/>
                          <a:ea typeface="+mj-ea"/>
                          <a:cs typeface="Arial" pitchFamily="34" charset="0"/>
                        </a:rPr>
                        <a:t>(AHI)</a:t>
                      </a:r>
                      <a:endParaRPr lang="ko-KR" sz="1050" dirty="0">
                        <a:solidFill>
                          <a:schemeClr val="bg1"/>
                        </a:solidFill>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0000"/>
                  </a:ext>
                </a:extLst>
              </a:tr>
              <a:tr h="290408">
                <a:tc gridSpan="2" vMerge="1">
                  <a:txBody>
                    <a:bodyPr/>
                    <a:lstStyle/>
                    <a:p>
                      <a:pPr latinLnBrk="1"/>
                      <a:endParaRPr lang="ko-KR" altLang="en-US"/>
                    </a:p>
                  </a:txBody>
                  <a:tcPr/>
                </a:tc>
                <a:tc hMerge="1" vMerge="1">
                  <a:txBody>
                    <a:bodyPr/>
                    <a:lstStyle/>
                    <a:p>
                      <a:pPr latinLnBrk="1"/>
                      <a:endParaRPr lang="ko-KR" altLang="en-US"/>
                    </a:p>
                  </a:txBody>
                  <a:tcPr/>
                </a:tc>
                <a:tc>
                  <a:txBody>
                    <a:bodyPr/>
                    <a:lstStyle/>
                    <a:p>
                      <a:pPr algn="ctr">
                        <a:spcAft>
                          <a:spcPts val="0"/>
                        </a:spcAft>
                      </a:pPr>
                      <a:r>
                        <a:rPr lang="en-US" sz="1050" b="1" dirty="0">
                          <a:solidFill>
                            <a:schemeClr val="bg1"/>
                          </a:solidFill>
                          <a:effectLst/>
                          <a:latin typeface="+mj-ea"/>
                          <a:ea typeface="+mj-ea"/>
                          <a:cs typeface="Arial" pitchFamily="34" charset="0"/>
                        </a:rPr>
                        <a:t>Min(um)</a:t>
                      </a:r>
                      <a:endParaRPr lang="ko-KR" sz="1050" b="1" dirty="0">
                        <a:solidFill>
                          <a:schemeClr val="bg1"/>
                        </a:solidFill>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gn="ctr">
                        <a:spcAft>
                          <a:spcPts val="0"/>
                        </a:spcAft>
                      </a:pPr>
                      <a:r>
                        <a:rPr lang="en-US" sz="1050" b="1" dirty="0">
                          <a:solidFill>
                            <a:schemeClr val="bg1"/>
                          </a:solidFill>
                          <a:effectLst/>
                          <a:latin typeface="+mj-ea"/>
                          <a:ea typeface="+mj-ea"/>
                          <a:cs typeface="Arial" pitchFamily="34" charset="0"/>
                        </a:rPr>
                        <a:t>Max(um)</a:t>
                      </a:r>
                      <a:endParaRPr lang="ko-KR" sz="1050" b="1" dirty="0">
                        <a:solidFill>
                          <a:schemeClr val="bg1"/>
                        </a:solidFill>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xmlns="" val="10001"/>
                  </a:ext>
                </a:extLst>
              </a:tr>
              <a:tr h="209155">
                <a:tc rowSpan="7">
                  <a:txBody>
                    <a:bodyPr/>
                    <a:lstStyle/>
                    <a:p>
                      <a:pPr algn="ctr">
                        <a:spcAft>
                          <a:spcPts val="0"/>
                        </a:spcAft>
                      </a:pPr>
                      <a:r>
                        <a:rPr lang="en-US" sz="1000" dirty="0">
                          <a:solidFill>
                            <a:srgbClr val="00B0F0"/>
                          </a:solidFill>
                          <a:effectLst/>
                          <a:latin typeface="+mj-ea"/>
                          <a:ea typeface="+mj-ea"/>
                          <a:cs typeface="Arial" pitchFamily="34" charset="0"/>
                        </a:rPr>
                        <a:t>VNIR</a:t>
                      </a:r>
                      <a:endParaRPr lang="ko-KR" sz="1000" dirty="0">
                        <a:solidFill>
                          <a:srgbClr val="00B0F0"/>
                        </a:solidFill>
                        <a:effectLst/>
                        <a:latin typeface="+mj-ea"/>
                        <a:ea typeface="+mj-ea"/>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000" dirty="0">
                          <a:solidFill>
                            <a:schemeClr val="bg1"/>
                          </a:solidFill>
                          <a:effectLst/>
                          <a:latin typeface="+mj-ea"/>
                          <a:ea typeface="+mj-ea"/>
                          <a:cs typeface="Arial" pitchFamily="34" charset="0"/>
                        </a:rPr>
                        <a:t>VIS0.4</a:t>
                      </a: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00FF"/>
                    </a:solidFill>
                  </a:tcPr>
                </a:tc>
                <a:tc>
                  <a:txBody>
                    <a:bodyPr/>
                    <a:lstStyle/>
                    <a:p>
                      <a:pPr algn="ctr">
                        <a:spcAft>
                          <a:spcPts val="0"/>
                        </a:spcAft>
                      </a:pPr>
                      <a:r>
                        <a:rPr lang="en-US" sz="1000" dirty="0">
                          <a:solidFill>
                            <a:schemeClr val="bg1"/>
                          </a:solidFill>
                          <a:effectLst/>
                          <a:latin typeface="+mj-ea"/>
                          <a:ea typeface="+mj-ea"/>
                          <a:cs typeface="Arial" pitchFamily="34" charset="0"/>
                        </a:rPr>
                        <a:t>0.431</a:t>
                      </a: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00FF"/>
                    </a:solidFill>
                  </a:tcPr>
                </a:tc>
                <a:tc>
                  <a:txBody>
                    <a:bodyPr/>
                    <a:lstStyle/>
                    <a:p>
                      <a:pPr algn="ctr">
                        <a:spcAft>
                          <a:spcPts val="0"/>
                        </a:spcAft>
                      </a:pPr>
                      <a:r>
                        <a:rPr lang="en-US" sz="1000" dirty="0">
                          <a:solidFill>
                            <a:schemeClr val="bg1"/>
                          </a:solidFill>
                          <a:effectLst/>
                          <a:latin typeface="+mj-ea"/>
                          <a:ea typeface="+mj-ea"/>
                          <a:cs typeface="Arial" pitchFamily="34" charset="0"/>
                        </a:rPr>
                        <a:t>0.479</a:t>
                      </a: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00FF"/>
                    </a:solidFill>
                  </a:tcPr>
                </a:tc>
                <a:tc>
                  <a:txBody>
                    <a:bodyPr/>
                    <a:lstStyle/>
                    <a:p>
                      <a:pPr algn="ctr">
                        <a:spcAft>
                          <a:spcPts val="0"/>
                        </a:spcAft>
                      </a:pPr>
                      <a:r>
                        <a:rPr lang="en-US" sz="1000" dirty="0">
                          <a:solidFill>
                            <a:schemeClr val="bg1"/>
                          </a:solidFill>
                          <a:effectLst/>
                          <a:latin typeface="+mj-ea"/>
                          <a:ea typeface="+mj-ea"/>
                          <a:cs typeface="Arial" pitchFamily="34" charset="0"/>
                        </a:rPr>
                        <a:t>0.075</a:t>
                      </a: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00FF"/>
                    </a:solidFill>
                  </a:tcPr>
                </a:tc>
                <a:tc>
                  <a:txBody>
                    <a:bodyPr/>
                    <a:lstStyle/>
                    <a:p>
                      <a:pPr algn="ctr">
                        <a:spcAft>
                          <a:spcPts val="0"/>
                        </a:spcAft>
                      </a:pPr>
                      <a:r>
                        <a:rPr lang="en-US" sz="1000" dirty="0">
                          <a:solidFill>
                            <a:schemeClr val="bg1"/>
                          </a:solidFill>
                          <a:effectLst/>
                          <a:latin typeface="+mj-ea"/>
                          <a:ea typeface="+mj-ea"/>
                          <a:cs typeface="Arial" pitchFamily="34" charset="0"/>
                        </a:rPr>
                        <a:t>1</a:t>
                      </a: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00FF"/>
                    </a:solidFill>
                  </a:tcPr>
                </a:tc>
                <a:tc>
                  <a:txBody>
                    <a:bodyPr/>
                    <a:lstStyle/>
                    <a:p>
                      <a:pPr algn="ctr">
                        <a:spcAft>
                          <a:spcPts val="0"/>
                        </a:spcAft>
                      </a:pPr>
                      <a:r>
                        <a:rPr lang="en-US" altLang="ko-KR" sz="1000" dirty="0">
                          <a:solidFill>
                            <a:schemeClr val="bg1"/>
                          </a:solidFill>
                          <a:effectLst/>
                          <a:latin typeface="+mj-ea"/>
                          <a:ea typeface="+mj-ea"/>
                          <a:cs typeface="Arial" pitchFamily="34" charset="0"/>
                        </a:rPr>
                        <a:t>0.47</a:t>
                      </a: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00FF"/>
                    </a:solidFill>
                  </a:tcPr>
                </a:tc>
                <a:tc>
                  <a:txBody>
                    <a:bodyPr/>
                    <a:lstStyle/>
                    <a:p>
                      <a:pPr marL="0" marR="0" algn="ctr">
                        <a:lnSpc>
                          <a:spcPct val="100000"/>
                        </a:lnSpc>
                        <a:spcBef>
                          <a:spcPts val="0"/>
                        </a:spcBef>
                        <a:spcAft>
                          <a:spcPts val="0"/>
                        </a:spcAft>
                      </a:pPr>
                      <a:r>
                        <a:rPr lang="en-US" sz="1000" dirty="0">
                          <a:solidFill>
                            <a:schemeClr val="bg1"/>
                          </a:solidFill>
                          <a:latin typeface="+mj-ea"/>
                          <a:ea typeface="+mj-ea"/>
                          <a:cs typeface="Arial" pitchFamily="34" charset="0"/>
                        </a:rPr>
                        <a:t>0.46</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00FF"/>
                    </a:solidFill>
                  </a:tcPr>
                </a:tc>
                <a:extLst>
                  <a:ext uri="{0D108BD9-81ED-4DB2-BD59-A6C34878D82A}">
                    <a16:rowId xmlns:a16="http://schemas.microsoft.com/office/drawing/2014/main" xmlns="" val="10002"/>
                  </a:ext>
                </a:extLst>
              </a:tr>
              <a:tr h="209155">
                <a:tc vMerge="1">
                  <a:txBody>
                    <a:bodyPr/>
                    <a:lstStyle/>
                    <a:p>
                      <a:pPr latinLnBrk="1"/>
                      <a:endParaRPr lang="ko-KR" altLang="en-US"/>
                    </a:p>
                  </a:txBody>
                  <a:tcPr/>
                </a:tc>
                <a:tc>
                  <a:txBody>
                    <a:bodyPr/>
                    <a:lstStyle/>
                    <a:p>
                      <a:pPr algn="ctr">
                        <a:spcAft>
                          <a:spcPts val="0"/>
                        </a:spcAft>
                      </a:pPr>
                      <a:r>
                        <a:rPr lang="en-US" sz="1000" dirty="0">
                          <a:solidFill>
                            <a:schemeClr val="bg1"/>
                          </a:solidFill>
                          <a:effectLst/>
                          <a:latin typeface="+mj-ea"/>
                          <a:ea typeface="+mj-ea"/>
                          <a:cs typeface="Arial" pitchFamily="34" charset="0"/>
                        </a:rPr>
                        <a:t>VIS0.5</a:t>
                      </a: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B050"/>
                    </a:solidFill>
                  </a:tcPr>
                </a:tc>
                <a:tc>
                  <a:txBody>
                    <a:bodyPr/>
                    <a:lstStyle/>
                    <a:p>
                      <a:pPr algn="ctr">
                        <a:spcAft>
                          <a:spcPts val="0"/>
                        </a:spcAft>
                      </a:pPr>
                      <a:r>
                        <a:rPr lang="en-US" sz="1000" dirty="0">
                          <a:solidFill>
                            <a:schemeClr val="bg1"/>
                          </a:solidFill>
                          <a:effectLst/>
                          <a:latin typeface="+mj-ea"/>
                          <a:ea typeface="+mj-ea"/>
                          <a:cs typeface="Arial" pitchFamily="34" charset="0"/>
                        </a:rPr>
                        <a:t>0.5025</a:t>
                      </a: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B050"/>
                    </a:solidFill>
                  </a:tcPr>
                </a:tc>
                <a:tc>
                  <a:txBody>
                    <a:bodyPr/>
                    <a:lstStyle/>
                    <a:p>
                      <a:pPr algn="ctr">
                        <a:spcAft>
                          <a:spcPts val="0"/>
                        </a:spcAft>
                      </a:pPr>
                      <a:r>
                        <a:rPr lang="en-US" sz="1000" dirty="0">
                          <a:solidFill>
                            <a:schemeClr val="bg1"/>
                          </a:solidFill>
                          <a:effectLst/>
                          <a:latin typeface="+mj-ea"/>
                          <a:ea typeface="+mj-ea"/>
                          <a:cs typeface="Arial" pitchFamily="34" charset="0"/>
                        </a:rPr>
                        <a:t>0.5175</a:t>
                      </a: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B050"/>
                    </a:solidFill>
                  </a:tcPr>
                </a:tc>
                <a:tc>
                  <a:txBody>
                    <a:bodyPr/>
                    <a:lstStyle/>
                    <a:p>
                      <a:pPr algn="ctr">
                        <a:spcAft>
                          <a:spcPts val="0"/>
                        </a:spcAft>
                      </a:pPr>
                      <a:r>
                        <a:rPr lang="en-US" sz="1000" dirty="0">
                          <a:solidFill>
                            <a:schemeClr val="bg1"/>
                          </a:solidFill>
                          <a:effectLst/>
                          <a:latin typeface="+mj-ea"/>
                          <a:ea typeface="+mj-ea"/>
                          <a:cs typeface="Arial" pitchFamily="34" charset="0"/>
                        </a:rPr>
                        <a:t>0.0625</a:t>
                      </a: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B050"/>
                    </a:solidFill>
                  </a:tcPr>
                </a:tc>
                <a:tc>
                  <a:txBody>
                    <a:bodyPr/>
                    <a:lstStyle/>
                    <a:p>
                      <a:pPr algn="ctr">
                        <a:spcAft>
                          <a:spcPts val="0"/>
                        </a:spcAft>
                      </a:pPr>
                      <a:r>
                        <a:rPr lang="en-US" sz="1000" dirty="0">
                          <a:solidFill>
                            <a:schemeClr val="bg1"/>
                          </a:solidFill>
                          <a:effectLst/>
                          <a:latin typeface="+mj-ea"/>
                          <a:ea typeface="+mj-ea"/>
                          <a:cs typeface="Arial" pitchFamily="34" charset="0"/>
                        </a:rPr>
                        <a:t>1</a:t>
                      </a: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B050"/>
                    </a:solidFill>
                  </a:tcPr>
                </a:tc>
                <a:tc>
                  <a:txBody>
                    <a:bodyPr/>
                    <a:lstStyle/>
                    <a:p>
                      <a:pPr algn="ctr">
                        <a:spcAft>
                          <a:spcPts val="0"/>
                        </a:spcAft>
                      </a:pP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1000" dirty="0">
                          <a:solidFill>
                            <a:schemeClr val="bg1"/>
                          </a:solidFill>
                          <a:latin typeface="+mj-ea"/>
                          <a:ea typeface="+mj-ea"/>
                          <a:cs typeface="Arial" pitchFamily="34" charset="0"/>
                        </a:rPr>
                        <a:t>0.51</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B050"/>
                    </a:solidFill>
                  </a:tcPr>
                </a:tc>
                <a:extLst>
                  <a:ext uri="{0D108BD9-81ED-4DB2-BD59-A6C34878D82A}">
                    <a16:rowId xmlns:a16="http://schemas.microsoft.com/office/drawing/2014/main" xmlns="" val="10003"/>
                  </a:ext>
                </a:extLst>
              </a:tr>
              <a:tr h="209155">
                <a:tc vMerge="1">
                  <a:txBody>
                    <a:bodyPr/>
                    <a:lstStyle/>
                    <a:p>
                      <a:pPr latinLnBrk="1"/>
                      <a:endParaRPr lang="ko-KR" altLang="en-US"/>
                    </a:p>
                  </a:txBody>
                  <a:tcPr/>
                </a:tc>
                <a:tc>
                  <a:txBody>
                    <a:bodyPr/>
                    <a:lstStyle/>
                    <a:p>
                      <a:pPr algn="ctr">
                        <a:spcAft>
                          <a:spcPts val="0"/>
                        </a:spcAft>
                      </a:pPr>
                      <a:r>
                        <a:rPr lang="en-US" sz="1000" dirty="0">
                          <a:solidFill>
                            <a:schemeClr val="bg1"/>
                          </a:solidFill>
                          <a:effectLst/>
                          <a:latin typeface="+mj-ea"/>
                          <a:ea typeface="+mj-ea"/>
                          <a:cs typeface="Arial" pitchFamily="34" charset="0"/>
                        </a:rPr>
                        <a:t>VIS0.6</a:t>
                      </a: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0000"/>
                    </a:solidFill>
                  </a:tcPr>
                </a:tc>
                <a:tc>
                  <a:txBody>
                    <a:bodyPr/>
                    <a:lstStyle/>
                    <a:p>
                      <a:pPr algn="ctr">
                        <a:spcAft>
                          <a:spcPts val="0"/>
                        </a:spcAft>
                      </a:pPr>
                      <a:r>
                        <a:rPr lang="en-US" sz="1000" dirty="0">
                          <a:solidFill>
                            <a:schemeClr val="bg1"/>
                          </a:solidFill>
                          <a:effectLst/>
                          <a:latin typeface="+mj-ea"/>
                          <a:ea typeface="+mj-ea"/>
                          <a:cs typeface="Arial" pitchFamily="34" charset="0"/>
                        </a:rPr>
                        <a:t>0.625</a:t>
                      </a: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0000"/>
                    </a:solidFill>
                  </a:tcPr>
                </a:tc>
                <a:tc>
                  <a:txBody>
                    <a:bodyPr/>
                    <a:lstStyle/>
                    <a:p>
                      <a:pPr algn="ctr">
                        <a:spcAft>
                          <a:spcPts val="0"/>
                        </a:spcAft>
                      </a:pPr>
                      <a:r>
                        <a:rPr lang="en-US" sz="1000" dirty="0">
                          <a:solidFill>
                            <a:schemeClr val="bg1"/>
                          </a:solidFill>
                          <a:effectLst/>
                          <a:latin typeface="+mj-ea"/>
                          <a:ea typeface="+mj-ea"/>
                          <a:cs typeface="Arial" pitchFamily="34" charset="0"/>
                        </a:rPr>
                        <a:t>0.66</a:t>
                      </a: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0000"/>
                    </a:solidFill>
                  </a:tcPr>
                </a:tc>
                <a:tc>
                  <a:txBody>
                    <a:bodyPr/>
                    <a:lstStyle/>
                    <a:p>
                      <a:pPr algn="ctr">
                        <a:spcAft>
                          <a:spcPts val="0"/>
                        </a:spcAft>
                      </a:pPr>
                      <a:r>
                        <a:rPr lang="en-US" sz="1000" dirty="0">
                          <a:solidFill>
                            <a:schemeClr val="bg1"/>
                          </a:solidFill>
                          <a:effectLst/>
                          <a:latin typeface="+mj-ea"/>
                          <a:ea typeface="+mj-ea"/>
                          <a:cs typeface="Arial" pitchFamily="34" charset="0"/>
                        </a:rPr>
                        <a:t>0.125</a:t>
                      </a: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0000"/>
                    </a:solidFill>
                  </a:tcPr>
                </a:tc>
                <a:tc>
                  <a:txBody>
                    <a:bodyPr/>
                    <a:lstStyle/>
                    <a:p>
                      <a:pPr algn="ctr">
                        <a:spcAft>
                          <a:spcPts val="0"/>
                        </a:spcAft>
                      </a:pPr>
                      <a:r>
                        <a:rPr lang="en-US" sz="1000" dirty="0">
                          <a:solidFill>
                            <a:schemeClr val="bg1"/>
                          </a:solidFill>
                          <a:effectLst/>
                          <a:latin typeface="+mj-ea"/>
                          <a:ea typeface="+mj-ea"/>
                          <a:cs typeface="Arial" pitchFamily="34" charset="0"/>
                        </a:rPr>
                        <a:t>0.5</a:t>
                      </a: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0000"/>
                    </a:solidFill>
                  </a:tcPr>
                </a:tc>
                <a:tc>
                  <a:txBody>
                    <a:bodyPr/>
                    <a:lstStyle/>
                    <a:p>
                      <a:pPr algn="ctr">
                        <a:spcAft>
                          <a:spcPts val="0"/>
                        </a:spcAft>
                      </a:pPr>
                      <a:r>
                        <a:rPr lang="en-US" altLang="ko-KR" sz="1000" dirty="0">
                          <a:solidFill>
                            <a:schemeClr val="bg1"/>
                          </a:solidFill>
                          <a:effectLst/>
                          <a:latin typeface="+mj-ea"/>
                          <a:ea typeface="+mj-ea"/>
                          <a:cs typeface="Arial" pitchFamily="34" charset="0"/>
                        </a:rPr>
                        <a:t>0.64</a:t>
                      </a:r>
                      <a:endParaRPr lang="ko-KR" sz="1000" dirty="0">
                        <a:solidFill>
                          <a:schemeClr val="bg1"/>
                        </a:solidFill>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0000"/>
                    </a:solidFill>
                  </a:tcPr>
                </a:tc>
                <a:tc>
                  <a:txBody>
                    <a:bodyPr/>
                    <a:lstStyle/>
                    <a:p>
                      <a:pPr marL="0" marR="0" algn="ctr">
                        <a:lnSpc>
                          <a:spcPct val="100000"/>
                        </a:lnSpc>
                        <a:spcBef>
                          <a:spcPts val="0"/>
                        </a:spcBef>
                        <a:spcAft>
                          <a:spcPts val="0"/>
                        </a:spcAft>
                      </a:pPr>
                      <a:r>
                        <a:rPr lang="en-US" sz="1000" dirty="0">
                          <a:solidFill>
                            <a:schemeClr val="bg1"/>
                          </a:solidFill>
                          <a:latin typeface="+mj-ea"/>
                          <a:ea typeface="+mj-ea"/>
                          <a:cs typeface="Arial" pitchFamily="34" charset="0"/>
                        </a:rPr>
                        <a:t>0.64</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F0000"/>
                    </a:solidFill>
                  </a:tcPr>
                </a:tc>
                <a:extLst>
                  <a:ext uri="{0D108BD9-81ED-4DB2-BD59-A6C34878D82A}">
                    <a16:rowId xmlns:a16="http://schemas.microsoft.com/office/drawing/2014/main" xmlns="" val="10004"/>
                  </a:ext>
                </a:extLst>
              </a:tr>
              <a:tr h="209155">
                <a:tc vMerge="1">
                  <a:txBody>
                    <a:bodyPr/>
                    <a:lstStyle/>
                    <a:p>
                      <a:pPr latinLnBrk="1"/>
                      <a:endParaRPr lang="ko-KR" altLang="en-US"/>
                    </a:p>
                  </a:txBody>
                  <a:tcPr/>
                </a:tc>
                <a:tc>
                  <a:txBody>
                    <a:bodyPr/>
                    <a:lstStyle/>
                    <a:p>
                      <a:pPr algn="ctr">
                        <a:spcAft>
                          <a:spcPts val="0"/>
                        </a:spcAft>
                      </a:pPr>
                      <a:r>
                        <a:rPr lang="en-US" sz="1000">
                          <a:effectLst/>
                          <a:latin typeface="+mj-ea"/>
                          <a:ea typeface="+mj-ea"/>
                          <a:cs typeface="Arial" pitchFamily="34" charset="0"/>
                        </a:rPr>
                        <a:t>VIS0.8</a:t>
                      </a:r>
                      <a:endParaRPr lang="ko-KR" sz="100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0.8495</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0.8705</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0.0875</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1</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altLang="ko-KR" sz="1000" dirty="0">
                          <a:effectLst/>
                          <a:latin typeface="+mj-ea"/>
                          <a:ea typeface="+mj-ea"/>
                          <a:cs typeface="Arial" pitchFamily="34" charset="0"/>
                        </a:rPr>
                        <a:t>0.865</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solidFill>
                  </a:tcPr>
                </a:tc>
                <a:tc>
                  <a:txBody>
                    <a:bodyPr/>
                    <a:lstStyle/>
                    <a:p>
                      <a:pPr marL="0" marR="0" algn="ctr">
                        <a:lnSpc>
                          <a:spcPct val="100000"/>
                        </a:lnSpc>
                        <a:spcBef>
                          <a:spcPts val="0"/>
                        </a:spcBef>
                        <a:spcAft>
                          <a:spcPts val="0"/>
                        </a:spcAft>
                      </a:pPr>
                      <a:r>
                        <a:rPr lang="en-US" sz="1000" dirty="0">
                          <a:solidFill>
                            <a:schemeClr val="tx1"/>
                          </a:solidFill>
                          <a:latin typeface="+mj-ea"/>
                          <a:ea typeface="+mj-ea"/>
                          <a:cs typeface="Arial" pitchFamily="34" charset="0"/>
                        </a:rPr>
                        <a:t>0.86</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solidFill>
                  </a:tcPr>
                </a:tc>
                <a:extLst>
                  <a:ext uri="{0D108BD9-81ED-4DB2-BD59-A6C34878D82A}">
                    <a16:rowId xmlns:a16="http://schemas.microsoft.com/office/drawing/2014/main" xmlns="" val="10005"/>
                  </a:ext>
                </a:extLst>
              </a:tr>
              <a:tr h="209155">
                <a:tc vMerge="1">
                  <a:txBody>
                    <a:bodyPr/>
                    <a:lstStyle/>
                    <a:p>
                      <a:pPr latinLnBrk="1"/>
                      <a:endParaRPr lang="ko-KR" altLang="en-US"/>
                    </a:p>
                  </a:txBody>
                  <a:tcPr/>
                </a:tc>
                <a:tc>
                  <a:txBody>
                    <a:bodyPr/>
                    <a:lstStyle/>
                    <a:p>
                      <a:pPr algn="ctr">
                        <a:spcAft>
                          <a:spcPts val="0"/>
                        </a:spcAft>
                      </a:pPr>
                      <a:r>
                        <a:rPr lang="en-US" sz="1000">
                          <a:effectLst/>
                          <a:latin typeface="+mj-ea"/>
                          <a:ea typeface="+mj-ea"/>
                          <a:cs typeface="Arial" pitchFamily="34" charset="0"/>
                        </a:rPr>
                        <a:t>NIR1.3</a:t>
                      </a:r>
                      <a:endParaRPr lang="ko-KR" sz="100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a:effectLst/>
                          <a:latin typeface="+mj-ea"/>
                          <a:ea typeface="+mj-ea"/>
                          <a:cs typeface="Arial" pitchFamily="34" charset="0"/>
                        </a:rPr>
                        <a:t>1.373</a:t>
                      </a:r>
                      <a:endParaRPr lang="ko-KR" sz="100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1.383</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0.03</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2</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altLang="ko-KR" sz="1000" dirty="0">
                          <a:effectLst/>
                          <a:latin typeface="+mj-ea"/>
                          <a:ea typeface="+mj-ea"/>
                          <a:cs typeface="Arial" pitchFamily="34" charset="0"/>
                        </a:rPr>
                        <a:t>1.378</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lumMod val="40000"/>
                        <a:lumOff val="60000"/>
                      </a:schemeClr>
                    </a:solidFill>
                  </a:tcPr>
                </a:tc>
                <a:tc>
                  <a:txBody>
                    <a:bodyPr/>
                    <a:lstStyle/>
                    <a:p>
                      <a:pPr marL="0" marR="0" algn="ctr">
                        <a:lnSpc>
                          <a:spcPct val="100000"/>
                        </a:lnSpc>
                        <a:spcBef>
                          <a:spcPts val="0"/>
                        </a:spcBef>
                        <a:spcAft>
                          <a:spcPts val="0"/>
                        </a:spcAft>
                      </a:pPr>
                      <a:endParaRPr lang="en-US" sz="1000" dirty="0">
                        <a:solidFill>
                          <a:schemeClr val="tx1"/>
                        </a:solidFill>
                        <a:latin typeface="+mj-ea"/>
                        <a:ea typeface="+mj-ea"/>
                        <a:cs typeface="Arial" pitchFamily="34" charset="0"/>
                      </a:endParaRP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10006"/>
                  </a:ext>
                </a:extLst>
              </a:tr>
              <a:tr h="80963">
                <a:tc vMerge="1">
                  <a:txBody>
                    <a:bodyPr/>
                    <a:lstStyle/>
                    <a:p>
                      <a:pPr latinLnBrk="1"/>
                      <a:endParaRPr lang="ko-KR" altLang="en-US"/>
                    </a:p>
                  </a:txBody>
                  <a:tcPr/>
                </a:tc>
                <a:tc>
                  <a:txBody>
                    <a:bodyPr/>
                    <a:lstStyle/>
                    <a:p>
                      <a:pPr algn="ctr">
                        <a:spcAft>
                          <a:spcPts val="0"/>
                        </a:spcAft>
                      </a:pPr>
                      <a:r>
                        <a:rPr lang="en-US" sz="1000" dirty="0">
                          <a:effectLst/>
                          <a:latin typeface="+mj-ea"/>
                          <a:ea typeface="+mj-ea"/>
                          <a:cs typeface="Arial" pitchFamily="34" charset="0"/>
                        </a:rPr>
                        <a:t>NIR1.6</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1.601</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1.619</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0.075</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2</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altLang="ko-KR" sz="1000" dirty="0">
                          <a:effectLst/>
                          <a:latin typeface="+mj-ea"/>
                          <a:ea typeface="+mj-ea"/>
                          <a:cs typeface="Arial" pitchFamily="34" charset="0"/>
                        </a:rPr>
                        <a:t>1.61</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000" dirty="0">
                          <a:solidFill>
                            <a:schemeClr val="tx1"/>
                          </a:solidFill>
                          <a:latin typeface="+mj-ea"/>
                          <a:ea typeface="+mj-ea"/>
                          <a:cs typeface="Arial" pitchFamily="34" charset="0"/>
                        </a:rPr>
                        <a:t>1.6</a:t>
                      </a:r>
                      <a:endParaRPr lang="en-US" sz="1000" dirty="0">
                        <a:solidFill>
                          <a:schemeClr val="tx1"/>
                        </a:solidFill>
                        <a:latin typeface="+mj-ea"/>
                        <a:ea typeface="+mj-ea"/>
                        <a:cs typeface="Arial" pitchFamily="34" charset="0"/>
                      </a:endParaRP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solidFill>
                  </a:tcPr>
                </a:tc>
                <a:extLst>
                  <a:ext uri="{0D108BD9-81ED-4DB2-BD59-A6C34878D82A}">
                    <a16:rowId xmlns:a16="http://schemas.microsoft.com/office/drawing/2014/main" xmlns="" val="10007"/>
                  </a:ext>
                </a:extLst>
              </a:tr>
              <a:tr h="0">
                <a:tc vMerge="1">
                  <a:txBody>
                    <a:bodyPr/>
                    <a:lstStyle/>
                    <a:p>
                      <a:pPr latinLnBrk="1"/>
                      <a:endParaRPr lang="ko-KR" altLang="en-US"/>
                    </a:p>
                  </a:txBody>
                  <a:tcPr/>
                </a:tc>
                <a:tc>
                  <a:txBody>
                    <a:bodyPr/>
                    <a:lstStyle/>
                    <a:p>
                      <a:pPr algn="ctr">
                        <a:spcAft>
                          <a:spcPts val="0"/>
                        </a:spcAft>
                      </a:pPr>
                      <a:r>
                        <a:rPr lang="en-US" altLang="ko-KR" sz="1000" dirty="0">
                          <a:effectLst/>
                          <a:latin typeface="+mj-ea"/>
                          <a:ea typeface="+mj-ea"/>
                          <a:cs typeface="Arial" pitchFamily="34" charset="0"/>
                        </a:rPr>
                        <a:t>NIR2.2</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altLang="ko-KR" sz="1000" dirty="0">
                          <a:effectLst/>
                          <a:latin typeface="+mj-ea"/>
                          <a:ea typeface="+mj-ea"/>
                          <a:cs typeface="Arial" pitchFamily="34" charset="0"/>
                        </a:rPr>
                        <a:t>2</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altLang="ko-KR" sz="1000" dirty="0">
                          <a:effectLst/>
                          <a:latin typeface="+mj-ea"/>
                          <a:ea typeface="+mj-ea"/>
                          <a:cs typeface="Arial" pitchFamily="34" charset="0"/>
                        </a:rPr>
                        <a:t>3.35</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lumMod val="40000"/>
                        <a:lumOff val="60000"/>
                      </a:schemeClr>
                    </a:solidFill>
                  </a:tcPr>
                </a:tc>
                <a:tc>
                  <a:txBody>
                    <a:bodyPr/>
                    <a:lstStyle/>
                    <a:p>
                      <a:pPr marL="0" marR="0" algn="ctr">
                        <a:lnSpc>
                          <a:spcPct val="100000"/>
                        </a:lnSpc>
                        <a:spcBef>
                          <a:spcPts val="0"/>
                        </a:spcBef>
                        <a:spcAft>
                          <a:spcPts val="0"/>
                        </a:spcAft>
                      </a:pPr>
                      <a:r>
                        <a:rPr lang="en-US" sz="1050" dirty="0">
                          <a:solidFill>
                            <a:schemeClr val="tx1"/>
                          </a:solidFill>
                          <a:latin typeface="+mj-ea"/>
                          <a:ea typeface="+mj-ea"/>
                          <a:cs typeface="Arial" pitchFamily="34" charset="0"/>
                        </a:rPr>
                        <a:t>2.3</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10008"/>
                  </a:ext>
                </a:extLst>
              </a:tr>
              <a:tr h="153773">
                <a:tc rowSpan="5">
                  <a:txBody>
                    <a:bodyPr/>
                    <a:lstStyle/>
                    <a:p>
                      <a:pPr algn="ctr">
                        <a:spcAft>
                          <a:spcPts val="0"/>
                        </a:spcAft>
                      </a:pPr>
                      <a:r>
                        <a:rPr lang="en-US" sz="1000" dirty="0">
                          <a:solidFill>
                            <a:srgbClr val="00B0F0"/>
                          </a:solidFill>
                          <a:effectLst/>
                          <a:latin typeface="+mj-ea"/>
                          <a:ea typeface="+mj-ea"/>
                          <a:cs typeface="Arial" pitchFamily="34" charset="0"/>
                        </a:rPr>
                        <a:t>MWIR</a:t>
                      </a:r>
                      <a:endParaRPr lang="ko-KR" sz="1000" dirty="0">
                        <a:solidFill>
                          <a:srgbClr val="00B0F0"/>
                        </a:solidFill>
                        <a:effectLst/>
                        <a:latin typeface="+mj-ea"/>
                        <a:ea typeface="+mj-ea"/>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000" dirty="0">
                          <a:effectLst/>
                          <a:latin typeface="+mj-ea"/>
                          <a:ea typeface="+mj-ea"/>
                          <a:cs typeface="Arial" pitchFamily="34" charset="0"/>
                        </a:rPr>
                        <a:t>IR3.8</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3.74</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3.96</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0.5</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2</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altLang="ko-KR" sz="1000" dirty="0">
                          <a:effectLst/>
                          <a:latin typeface="+mj-ea"/>
                          <a:ea typeface="+mj-ea"/>
                          <a:cs typeface="Arial" pitchFamily="34" charset="0"/>
                        </a:rPr>
                        <a:t>3.90</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solidFill>
                  </a:tcPr>
                </a:tc>
                <a:tc>
                  <a:txBody>
                    <a:bodyPr/>
                    <a:lstStyle/>
                    <a:p>
                      <a:pPr marL="0" marR="0" algn="ctr">
                        <a:lnSpc>
                          <a:spcPct val="100000"/>
                        </a:lnSpc>
                        <a:spcBef>
                          <a:spcPts val="0"/>
                        </a:spcBef>
                        <a:spcAft>
                          <a:spcPts val="0"/>
                        </a:spcAft>
                      </a:pPr>
                      <a:r>
                        <a:rPr lang="en-US" sz="1050" dirty="0">
                          <a:solidFill>
                            <a:schemeClr val="tx1"/>
                          </a:solidFill>
                          <a:latin typeface="+mj-ea"/>
                          <a:ea typeface="+mj-ea"/>
                          <a:cs typeface="Arial" pitchFamily="34" charset="0"/>
                        </a:rPr>
                        <a:t>3.9</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solidFill>
                  </a:tcPr>
                </a:tc>
                <a:extLst>
                  <a:ext uri="{0D108BD9-81ED-4DB2-BD59-A6C34878D82A}">
                    <a16:rowId xmlns:a16="http://schemas.microsoft.com/office/drawing/2014/main" xmlns="" val="10009"/>
                  </a:ext>
                </a:extLst>
              </a:tr>
              <a:tr h="153773">
                <a:tc vMerge="1">
                  <a:txBody>
                    <a:bodyPr/>
                    <a:lstStyle/>
                    <a:p>
                      <a:pPr latinLnBrk="1"/>
                      <a:endParaRPr lang="ko-KR" altLang="en-US"/>
                    </a:p>
                  </a:txBody>
                  <a:tcPr/>
                </a:tc>
                <a:tc>
                  <a:txBody>
                    <a:bodyPr/>
                    <a:lstStyle/>
                    <a:p>
                      <a:pPr algn="ctr">
                        <a:spcAft>
                          <a:spcPts val="0"/>
                        </a:spcAft>
                      </a:pPr>
                      <a:r>
                        <a:rPr lang="en-US" sz="1000" dirty="0">
                          <a:effectLst/>
                          <a:latin typeface="+mj-ea"/>
                          <a:ea typeface="+mj-ea"/>
                          <a:cs typeface="Arial" pitchFamily="34" charset="0"/>
                        </a:rPr>
                        <a:t>IR6.3</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6.061</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6.425</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1.038</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2</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altLang="ko-KR" sz="1000" dirty="0">
                          <a:effectLst/>
                          <a:latin typeface="+mj-ea"/>
                          <a:ea typeface="+mj-ea"/>
                          <a:cs typeface="Arial" pitchFamily="34" charset="0"/>
                        </a:rPr>
                        <a:t>6.185</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lumMod val="40000"/>
                        <a:lumOff val="60000"/>
                      </a:schemeClr>
                    </a:solidFill>
                  </a:tcPr>
                </a:tc>
                <a:tc>
                  <a:txBody>
                    <a:bodyPr/>
                    <a:lstStyle/>
                    <a:p>
                      <a:pPr marL="0" marR="0" algn="ctr">
                        <a:lnSpc>
                          <a:spcPct val="100000"/>
                        </a:lnSpc>
                        <a:spcBef>
                          <a:spcPts val="0"/>
                        </a:spcBef>
                        <a:spcAft>
                          <a:spcPts val="0"/>
                        </a:spcAft>
                      </a:pPr>
                      <a:r>
                        <a:rPr lang="en-US" sz="1050" dirty="0">
                          <a:solidFill>
                            <a:schemeClr val="tx1"/>
                          </a:solidFill>
                          <a:latin typeface="+mj-ea"/>
                          <a:ea typeface="+mj-ea"/>
                          <a:cs typeface="Arial" pitchFamily="34" charset="0"/>
                        </a:rPr>
                        <a:t>6.2</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10010"/>
                  </a:ext>
                </a:extLst>
              </a:tr>
              <a:tr h="174394">
                <a:tc vMerge="1">
                  <a:txBody>
                    <a:bodyPr/>
                    <a:lstStyle/>
                    <a:p>
                      <a:pPr latinLnBrk="1"/>
                      <a:endParaRPr lang="ko-KR" altLang="en-US"/>
                    </a:p>
                  </a:txBody>
                  <a:tcPr/>
                </a:tc>
                <a:tc>
                  <a:txBody>
                    <a:bodyPr/>
                    <a:lstStyle/>
                    <a:p>
                      <a:pPr algn="ctr">
                        <a:spcAft>
                          <a:spcPts val="0"/>
                        </a:spcAft>
                      </a:pPr>
                      <a:r>
                        <a:rPr lang="en-US" sz="1000">
                          <a:effectLst/>
                          <a:latin typeface="+mj-ea"/>
                          <a:ea typeface="+mj-ea"/>
                          <a:cs typeface="Arial" pitchFamily="34" charset="0"/>
                        </a:rPr>
                        <a:t>IR6.9</a:t>
                      </a:r>
                      <a:endParaRPr lang="ko-KR" sz="1000">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6.89</a:t>
                      </a:r>
                      <a:endParaRPr lang="ko-KR" sz="1000" dirty="0">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7.01</a:t>
                      </a:r>
                      <a:endParaRPr lang="ko-KR" sz="1000" dirty="0">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0.5</a:t>
                      </a:r>
                      <a:endParaRPr lang="ko-KR" sz="1000" dirty="0">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2</a:t>
                      </a:r>
                      <a:endParaRPr lang="ko-KR" sz="1000" dirty="0">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000" dirty="0">
                          <a:solidFill>
                            <a:schemeClr val="tx1"/>
                          </a:solidFill>
                          <a:latin typeface="+mj-ea"/>
                          <a:ea typeface="+mj-ea"/>
                          <a:cs typeface="Arial" pitchFamily="34" charset="0"/>
                        </a:rPr>
                        <a:t>6.95</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solidFill>
                  </a:tcPr>
                </a:tc>
                <a:tc>
                  <a:txBody>
                    <a:bodyPr/>
                    <a:lstStyle/>
                    <a:p>
                      <a:pPr marL="0" marR="0" algn="ctr">
                        <a:lnSpc>
                          <a:spcPct val="100000"/>
                        </a:lnSpc>
                        <a:spcBef>
                          <a:spcPts val="0"/>
                        </a:spcBef>
                        <a:spcAft>
                          <a:spcPts val="0"/>
                        </a:spcAft>
                      </a:pPr>
                      <a:r>
                        <a:rPr lang="en-US" sz="1050" dirty="0">
                          <a:solidFill>
                            <a:schemeClr val="tx1"/>
                          </a:solidFill>
                          <a:latin typeface="+mj-ea"/>
                          <a:ea typeface="+mj-ea"/>
                          <a:cs typeface="Arial" pitchFamily="34" charset="0"/>
                        </a:rPr>
                        <a:t>7.0</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solidFill>
                  </a:tcPr>
                </a:tc>
                <a:extLst>
                  <a:ext uri="{0D108BD9-81ED-4DB2-BD59-A6C34878D82A}">
                    <a16:rowId xmlns:a16="http://schemas.microsoft.com/office/drawing/2014/main" xmlns="" val="10011"/>
                  </a:ext>
                </a:extLst>
              </a:tr>
              <a:tr h="153773">
                <a:tc vMerge="1">
                  <a:txBody>
                    <a:bodyPr/>
                    <a:lstStyle/>
                    <a:p>
                      <a:pPr latinLnBrk="1"/>
                      <a:endParaRPr lang="ko-KR" altLang="en-US"/>
                    </a:p>
                  </a:txBody>
                  <a:tcPr/>
                </a:tc>
                <a:tc>
                  <a:txBody>
                    <a:bodyPr/>
                    <a:lstStyle/>
                    <a:p>
                      <a:pPr algn="ctr">
                        <a:spcAft>
                          <a:spcPts val="0"/>
                        </a:spcAft>
                      </a:pPr>
                      <a:r>
                        <a:rPr lang="en-US" sz="1000">
                          <a:effectLst/>
                          <a:latin typeface="+mj-ea"/>
                          <a:ea typeface="+mj-ea"/>
                          <a:cs typeface="Arial" pitchFamily="34" charset="0"/>
                        </a:rPr>
                        <a:t>IR7.3</a:t>
                      </a:r>
                      <a:endParaRPr lang="ko-KR" sz="100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a:effectLst/>
                          <a:latin typeface="+mj-ea"/>
                          <a:ea typeface="+mj-ea"/>
                          <a:cs typeface="Arial" pitchFamily="34" charset="0"/>
                        </a:rPr>
                        <a:t>7.258</a:t>
                      </a:r>
                      <a:endParaRPr lang="ko-KR" sz="100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7.433</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0.688</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2</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000" dirty="0">
                          <a:solidFill>
                            <a:schemeClr val="tx1"/>
                          </a:solidFill>
                          <a:latin typeface="+mj-ea"/>
                          <a:ea typeface="+mj-ea"/>
                          <a:cs typeface="Arial" pitchFamily="34" charset="0"/>
                        </a:rPr>
                        <a:t>7.34</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lumMod val="40000"/>
                        <a:lumOff val="60000"/>
                      </a:schemeClr>
                    </a:solidFill>
                  </a:tcPr>
                </a:tc>
                <a:tc>
                  <a:txBody>
                    <a:bodyPr/>
                    <a:lstStyle/>
                    <a:p>
                      <a:pPr marL="0" marR="0" algn="ctr">
                        <a:lnSpc>
                          <a:spcPct val="100000"/>
                        </a:lnSpc>
                        <a:spcBef>
                          <a:spcPts val="0"/>
                        </a:spcBef>
                        <a:spcAft>
                          <a:spcPts val="0"/>
                        </a:spcAft>
                      </a:pPr>
                      <a:r>
                        <a:rPr lang="en-US" sz="1050" dirty="0">
                          <a:solidFill>
                            <a:schemeClr val="tx1"/>
                          </a:solidFill>
                          <a:latin typeface="+mj-ea"/>
                          <a:ea typeface="+mj-ea"/>
                          <a:cs typeface="Arial" pitchFamily="34" charset="0"/>
                        </a:rPr>
                        <a:t>7.3</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10012"/>
                  </a:ext>
                </a:extLst>
              </a:tr>
              <a:tr h="153773">
                <a:tc vMerge="1">
                  <a:txBody>
                    <a:bodyPr/>
                    <a:lstStyle/>
                    <a:p>
                      <a:pPr latinLnBrk="1"/>
                      <a:endParaRPr lang="ko-KR" altLang="en-US"/>
                    </a:p>
                  </a:txBody>
                  <a:tcPr/>
                </a:tc>
                <a:tc>
                  <a:txBody>
                    <a:bodyPr/>
                    <a:lstStyle/>
                    <a:p>
                      <a:pPr algn="ctr">
                        <a:spcAft>
                          <a:spcPts val="0"/>
                        </a:spcAft>
                      </a:pPr>
                      <a:r>
                        <a:rPr lang="en-US" sz="1000">
                          <a:effectLst/>
                          <a:latin typeface="+mj-ea"/>
                          <a:ea typeface="+mj-ea"/>
                          <a:cs typeface="Arial" pitchFamily="34" charset="0"/>
                        </a:rPr>
                        <a:t>IR8.7</a:t>
                      </a:r>
                      <a:endParaRPr lang="ko-KR" sz="100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a:effectLst/>
                          <a:latin typeface="+mj-ea"/>
                          <a:ea typeface="+mj-ea"/>
                          <a:cs typeface="Arial" pitchFamily="34" charset="0"/>
                        </a:rPr>
                        <a:t>8.44</a:t>
                      </a:r>
                      <a:endParaRPr lang="ko-KR" sz="100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a:effectLst/>
                          <a:latin typeface="+mj-ea"/>
                          <a:ea typeface="+mj-ea"/>
                          <a:cs typeface="Arial" pitchFamily="34" charset="0"/>
                        </a:rPr>
                        <a:t>8.76</a:t>
                      </a:r>
                      <a:endParaRPr lang="ko-KR" sz="100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a:effectLst/>
                          <a:latin typeface="+mj-ea"/>
                          <a:ea typeface="+mj-ea"/>
                          <a:cs typeface="Arial" pitchFamily="34" charset="0"/>
                        </a:rPr>
                        <a:t>0.5</a:t>
                      </a:r>
                      <a:endParaRPr lang="ko-KR" sz="100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2</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000" dirty="0">
                          <a:solidFill>
                            <a:schemeClr val="tx1"/>
                          </a:solidFill>
                          <a:latin typeface="+mj-ea"/>
                          <a:ea typeface="+mj-ea"/>
                          <a:cs typeface="Arial" pitchFamily="34" charset="0"/>
                        </a:rPr>
                        <a:t>8.50</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solidFill>
                  </a:tcPr>
                </a:tc>
                <a:tc>
                  <a:txBody>
                    <a:bodyPr/>
                    <a:lstStyle/>
                    <a:p>
                      <a:pPr marL="0" marR="0" algn="ctr">
                        <a:lnSpc>
                          <a:spcPct val="100000"/>
                        </a:lnSpc>
                        <a:spcBef>
                          <a:spcPts val="0"/>
                        </a:spcBef>
                        <a:spcAft>
                          <a:spcPts val="0"/>
                        </a:spcAft>
                      </a:pPr>
                      <a:r>
                        <a:rPr lang="en-US" sz="1050" dirty="0">
                          <a:solidFill>
                            <a:schemeClr val="tx1"/>
                          </a:solidFill>
                          <a:latin typeface="+mj-ea"/>
                          <a:ea typeface="+mj-ea"/>
                          <a:cs typeface="Arial" pitchFamily="34" charset="0"/>
                        </a:rPr>
                        <a:t>8.6</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solidFill>
                  </a:tcPr>
                </a:tc>
                <a:extLst>
                  <a:ext uri="{0D108BD9-81ED-4DB2-BD59-A6C34878D82A}">
                    <a16:rowId xmlns:a16="http://schemas.microsoft.com/office/drawing/2014/main" xmlns="" val="10013"/>
                  </a:ext>
                </a:extLst>
              </a:tr>
              <a:tr h="0">
                <a:tc rowSpan="5">
                  <a:txBody>
                    <a:bodyPr/>
                    <a:lstStyle/>
                    <a:p>
                      <a:pPr algn="ctr">
                        <a:spcAft>
                          <a:spcPts val="0"/>
                        </a:spcAft>
                      </a:pPr>
                      <a:r>
                        <a:rPr lang="en-US" sz="1000" dirty="0">
                          <a:solidFill>
                            <a:srgbClr val="00B0F0"/>
                          </a:solidFill>
                          <a:effectLst/>
                          <a:latin typeface="+mj-ea"/>
                          <a:ea typeface="+mj-ea"/>
                          <a:cs typeface="Arial" pitchFamily="34" charset="0"/>
                        </a:rPr>
                        <a:t>LWIR</a:t>
                      </a:r>
                      <a:endParaRPr lang="ko-KR" sz="1000" dirty="0">
                        <a:solidFill>
                          <a:srgbClr val="00B0F0"/>
                        </a:solidFill>
                        <a:effectLst/>
                        <a:latin typeface="+mj-ea"/>
                        <a:ea typeface="+mj-ea"/>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000" dirty="0">
                          <a:effectLst/>
                          <a:latin typeface="+mj-ea"/>
                          <a:ea typeface="+mj-ea"/>
                          <a:cs typeface="Arial" pitchFamily="34" charset="0"/>
                        </a:rPr>
                        <a:t>IR9.6</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9.543</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9.717</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0.475</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2</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000" dirty="0">
                          <a:solidFill>
                            <a:schemeClr val="tx1"/>
                          </a:solidFill>
                          <a:latin typeface="+mj-ea"/>
                          <a:ea typeface="+mj-ea"/>
                          <a:cs typeface="Arial" pitchFamily="34" charset="0"/>
                        </a:rPr>
                        <a:t>9.61</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lumMod val="40000"/>
                        <a:lumOff val="60000"/>
                      </a:schemeClr>
                    </a:solidFill>
                  </a:tcPr>
                </a:tc>
                <a:tc>
                  <a:txBody>
                    <a:bodyPr/>
                    <a:lstStyle/>
                    <a:p>
                      <a:pPr marL="0" marR="0" algn="ctr">
                        <a:lnSpc>
                          <a:spcPct val="100000"/>
                        </a:lnSpc>
                        <a:spcBef>
                          <a:spcPts val="0"/>
                        </a:spcBef>
                        <a:spcAft>
                          <a:spcPts val="0"/>
                        </a:spcAft>
                      </a:pPr>
                      <a:r>
                        <a:rPr lang="en-US" sz="1050" dirty="0">
                          <a:solidFill>
                            <a:schemeClr val="tx1"/>
                          </a:solidFill>
                          <a:latin typeface="+mj-ea"/>
                          <a:ea typeface="+mj-ea"/>
                          <a:cs typeface="Arial" pitchFamily="34" charset="0"/>
                        </a:rPr>
                        <a:t>9.6</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10014"/>
                  </a:ext>
                </a:extLst>
              </a:tr>
              <a:tr h="153924">
                <a:tc vMerge="1">
                  <a:txBody>
                    <a:bodyPr/>
                    <a:lstStyle/>
                    <a:p>
                      <a:pPr latinLnBrk="1"/>
                      <a:endParaRPr lang="ko-KR" alt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000" dirty="0">
                          <a:effectLst/>
                          <a:latin typeface="+mj-ea"/>
                          <a:ea typeface="+mj-ea"/>
                          <a:cs typeface="Arial" pitchFamily="34" charset="0"/>
                        </a:rPr>
                        <a:t>IR10.5</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10.25</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10.61</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0.875</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2</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000" dirty="0">
                          <a:solidFill>
                            <a:schemeClr val="tx1"/>
                          </a:solidFill>
                          <a:latin typeface="+mj-ea"/>
                          <a:ea typeface="+mj-ea"/>
                          <a:cs typeface="Arial" pitchFamily="34" charset="0"/>
                        </a:rPr>
                        <a:t>10.35</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solidFill>
                  </a:tcPr>
                </a:tc>
                <a:tc>
                  <a:txBody>
                    <a:bodyPr/>
                    <a:lstStyle/>
                    <a:p>
                      <a:pPr marL="0" marR="0" algn="ctr">
                        <a:lnSpc>
                          <a:spcPct val="100000"/>
                        </a:lnSpc>
                        <a:spcBef>
                          <a:spcPts val="0"/>
                        </a:spcBef>
                        <a:spcAft>
                          <a:spcPts val="0"/>
                        </a:spcAft>
                      </a:pPr>
                      <a:r>
                        <a:rPr lang="en-US" sz="1050" dirty="0">
                          <a:solidFill>
                            <a:schemeClr val="tx1"/>
                          </a:solidFill>
                          <a:latin typeface="+mj-ea"/>
                          <a:ea typeface="+mj-ea"/>
                          <a:cs typeface="Arial" pitchFamily="34" charset="0"/>
                        </a:rPr>
                        <a:t>10.4</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solidFill>
                  </a:tcPr>
                </a:tc>
                <a:extLst>
                  <a:ext uri="{0D108BD9-81ED-4DB2-BD59-A6C34878D82A}">
                    <a16:rowId xmlns:a16="http://schemas.microsoft.com/office/drawing/2014/main" xmlns="" val="10015"/>
                  </a:ext>
                </a:extLst>
              </a:tr>
              <a:tr h="0">
                <a:tc vMerge="1">
                  <a:txBody>
                    <a:bodyPr/>
                    <a:lstStyle/>
                    <a:p>
                      <a:pPr latinLnBrk="1"/>
                      <a:endParaRPr lang="ko-KR" alt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000" dirty="0">
                          <a:effectLst/>
                          <a:latin typeface="+mj-ea"/>
                          <a:ea typeface="+mj-ea"/>
                          <a:cs typeface="Arial" pitchFamily="34" charset="0"/>
                        </a:rPr>
                        <a:t>IR11.2</a:t>
                      </a:r>
                      <a:endParaRPr lang="ko-KR" sz="1000" dirty="0">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11.08</a:t>
                      </a:r>
                      <a:endParaRPr lang="ko-KR" sz="1000" dirty="0">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11.32</a:t>
                      </a:r>
                      <a:endParaRPr lang="ko-KR" sz="1000" dirty="0">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1.0</a:t>
                      </a:r>
                      <a:endParaRPr lang="ko-KR" sz="1000" dirty="0">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2</a:t>
                      </a:r>
                      <a:endParaRPr lang="ko-KR" sz="1000" dirty="0">
                        <a:effectLst/>
                        <a:latin typeface="+mj-ea"/>
                        <a:ea typeface="+mj-ea"/>
                        <a:cs typeface="Arial" pitchFamily="34" charset="0"/>
                      </a:endParaRPr>
                    </a:p>
                  </a:txBody>
                  <a:tcPr marL="64770" marR="64770" marT="17780" marB="1778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000" dirty="0">
                          <a:solidFill>
                            <a:schemeClr val="tx1"/>
                          </a:solidFill>
                          <a:latin typeface="+mj-ea"/>
                          <a:ea typeface="+mj-ea"/>
                          <a:cs typeface="Arial" pitchFamily="34" charset="0"/>
                        </a:rPr>
                        <a:t>11.2</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lumMod val="40000"/>
                        <a:lumOff val="60000"/>
                      </a:schemeClr>
                    </a:solidFill>
                  </a:tcPr>
                </a:tc>
                <a:tc>
                  <a:txBody>
                    <a:bodyPr/>
                    <a:lstStyle/>
                    <a:p>
                      <a:pPr marL="0" marR="0" algn="ctr">
                        <a:lnSpc>
                          <a:spcPct val="100000"/>
                        </a:lnSpc>
                        <a:spcBef>
                          <a:spcPts val="0"/>
                        </a:spcBef>
                        <a:spcAft>
                          <a:spcPts val="0"/>
                        </a:spcAft>
                      </a:pPr>
                      <a:r>
                        <a:rPr lang="en-US" altLang="ko-KR" sz="1050" dirty="0">
                          <a:solidFill>
                            <a:schemeClr val="tx1"/>
                          </a:solidFill>
                          <a:latin typeface="+mj-ea"/>
                          <a:ea typeface="+mj-ea"/>
                          <a:cs typeface="Arial" pitchFamily="34" charset="0"/>
                        </a:rPr>
                        <a:t>11.2</a:t>
                      </a:r>
                      <a:endParaRPr lang="ko-KR" altLang="en-US" sz="1050" dirty="0">
                        <a:solidFill>
                          <a:schemeClr val="tx1"/>
                        </a:solidFill>
                        <a:latin typeface="+mj-ea"/>
                        <a:ea typeface="+mj-ea"/>
                        <a:cs typeface="Arial" pitchFamily="34" charset="0"/>
                      </a:endParaRP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10016"/>
                  </a:ext>
                </a:extLst>
              </a:tr>
              <a:tr h="0">
                <a:tc vMerge="1">
                  <a:txBody>
                    <a:bodyPr/>
                    <a:lstStyle/>
                    <a:p>
                      <a:pPr latinLnBrk="1"/>
                      <a:endParaRPr lang="ko-KR" alt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000" dirty="0">
                          <a:effectLst/>
                          <a:latin typeface="+mj-ea"/>
                          <a:ea typeface="+mj-ea"/>
                          <a:cs typeface="Arial" pitchFamily="34" charset="0"/>
                        </a:rPr>
                        <a:t>IR12.3</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12.15</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a:effectLst/>
                          <a:latin typeface="+mj-ea"/>
                          <a:ea typeface="+mj-ea"/>
                          <a:cs typeface="Arial" pitchFamily="34" charset="0"/>
                        </a:rPr>
                        <a:t>12.45</a:t>
                      </a:r>
                      <a:endParaRPr lang="ko-KR" sz="100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1.25</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2</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000" dirty="0">
                          <a:solidFill>
                            <a:schemeClr val="tx1"/>
                          </a:solidFill>
                          <a:latin typeface="+mj-ea"/>
                          <a:ea typeface="+mj-ea"/>
                          <a:cs typeface="Arial" pitchFamily="34" charset="0"/>
                        </a:rPr>
                        <a:t>12.3</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solidFill>
                  </a:tcPr>
                </a:tc>
                <a:tc>
                  <a:txBody>
                    <a:bodyPr/>
                    <a:lstStyle/>
                    <a:p>
                      <a:pPr marL="0" marR="0" algn="ctr">
                        <a:lnSpc>
                          <a:spcPct val="100000"/>
                        </a:lnSpc>
                        <a:spcBef>
                          <a:spcPts val="0"/>
                        </a:spcBef>
                        <a:spcAft>
                          <a:spcPts val="0"/>
                        </a:spcAft>
                      </a:pPr>
                      <a:r>
                        <a:rPr lang="en-US" sz="1050" dirty="0">
                          <a:solidFill>
                            <a:schemeClr val="tx1"/>
                          </a:solidFill>
                          <a:latin typeface="+mj-ea"/>
                          <a:ea typeface="+mj-ea"/>
                          <a:cs typeface="Arial" pitchFamily="34" charset="0"/>
                        </a:rPr>
                        <a:t>12.3</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solidFill>
                  </a:tcPr>
                </a:tc>
                <a:extLst>
                  <a:ext uri="{0D108BD9-81ED-4DB2-BD59-A6C34878D82A}">
                    <a16:rowId xmlns:a16="http://schemas.microsoft.com/office/drawing/2014/main" xmlns="" val="10017"/>
                  </a:ext>
                </a:extLst>
              </a:tr>
              <a:tr h="0">
                <a:tc vMerge="1">
                  <a:txBody>
                    <a:bodyPr/>
                    <a:lstStyle/>
                    <a:p>
                      <a:pPr latinLnBrk="1"/>
                      <a:endParaRPr lang="ko-KR" alt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000">
                          <a:effectLst/>
                          <a:latin typeface="+mj-ea"/>
                          <a:ea typeface="+mj-ea"/>
                          <a:cs typeface="Arial" pitchFamily="34" charset="0"/>
                        </a:rPr>
                        <a:t>IR13.3</a:t>
                      </a:r>
                      <a:endParaRPr lang="ko-KR" sz="100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13.21</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13.39</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0.75</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spcAft>
                          <a:spcPts val="0"/>
                        </a:spcAft>
                      </a:pPr>
                      <a:r>
                        <a:rPr lang="en-US" sz="1000" dirty="0">
                          <a:effectLst/>
                          <a:latin typeface="+mj-ea"/>
                          <a:ea typeface="+mj-ea"/>
                          <a:cs typeface="Arial" pitchFamily="34" charset="0"/>
                        </a:rPr>
                        <a:t>2</a:t>
                      </a:r>
                      <a:endParaRPr lang="ko-KR" sz="1000" dirty="0">
                        <a:effectLst/>
                        <a:latin typeface="+mj-ea"/>
                        <a:ea typeface="+mj-ea"/>
                        <a:cs typeface="Arial" pitchFamily="34" charset="0"/>
                      </a:endParaRPr>
                    </a:p>
                  </a:txBody>
                  <a:tcPr marL="9525" marR="9525" marT="9525"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000" dirty="0">
                          <a:solidFill>
                            <a:schemeClr val="tx1"/>
                          </a:solidFill>
                          <a:latin typeface="+mj-ea"/>
                          <a:ea typeface="+mj-ea"/>
                          <a:cs typeface="Arial" pitchFamily="34" charset="0"/>
                        </a:rPr>
                        <a:t>13.3</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lumMod val="40000"/>
                        <a:lumOff val="60000"/>
                      </a:schemeClr>
                    </a:solidFill>
                  </a:tcPr>
                </a:tc>
                <a:tc>
                  <a:txBody>
                    <a:bodyPr/>
                    <a:lstStyle/>
                    <a:p>
                      <a:pPr marL="0" marR="0" algn="ctr">
                        <a:lnSpc>
                          <a:spcPct val="100000"/>
                        </a:lnSpc>
                        <a:spcBef>
                          <a:spcPts val="0"/>
                        </a:spcBef>
                        <a:spcAft>
                          <a:spcPts val="0"/>
                        </a:spcAft>
                      </a:pPr>
                      <a:r>
                        <a:rPr lang="en-US" sz="1050" dirty="0">
                          <a:solidFill>
                            <a:schemeClr val="tx1"/>
                          </a:solidFill>
                          <a:latin typeface="+mj-ea"/>
                          <a:ea typeface="+mj-ea"/>
                          <a:cs typeface="Arial" pitchFamily="34" charset="0"/>
                        </a:rPr>
                        <a:t>13.3</a:t>
                      </a:r>
                    </a:p>
                  </a:txBody>
                  <a:tcPr marL="10787" marR="10787" marT="11686" marB="11686"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10018"/>
                  </a:ext>
                </a:extLst>
              </a:tr>
            </a:tbl>
          </a:graphicData>
        </a:graphic>
      </p:graphicFrame>
    </p:spTree>
    <p:extLst>
      <p:ext uri="{BB962C8B-B14F-4D97-AF65-F5344CB8AC3E}">
        <p14:creationId xmlns:p14="http://schemas.microsoft.com/office/powerpoint/2010/main" val="3296244133"/>
      </p:ext>
    </p:extLst>
  </p:cSld>
  <p:clrMapOvr>
    <a:masterClrMapping/>
  </p:clrMapOvr>
  <p:transition spd="med"/>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10093</TotalTime>
  <Words>3380</Words>
  <Application>Microsoft Macintosh PowerPoint</Application>
  <PresentationFormat>On-screen Show (4:3)</PresentationFormat>
  <Paragraphs>720</Paragraphs>
  <Slides>26</Slides>
  <Notes>20</Notes>
  <HiddenSlides>0</HiddenSlides>
  <MMClips>0</MMClips>
  <ScaleCrop>false</ScaleCrop>
  <HeadingPairs>
    <vt:vector size="8" baseType="variant">
      <vt:variant>
        <vt:lpstr>Fonts Used</vt:lpstr>
      </vt:variant>
      <vt:variant>
        <vt:i4>26</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54" baseType="lpstr">
      <vt:lpstr>Arial Bold</vt:lpstr>
      <vt:lpstr>Arial Unicode MS</vt:lpstr>
      <vt:lpstr>AuctionGothic Medium</vt:lpstr>
      <vt:lpstr>Avenir Roman</vt:lpstr>
      <vt:lpstr>Book Antiqua</vt:lpstr>
      <vt:lpstr>Calibri</vt:lpstr>
      <vt:lpstr>Courier New</vt:lpstr>
      <vt:lpstr>Daum_Regular</vt:lpstr>
      <vt:lpstr>Droid Serif</vt:lpstr>
      <vt:lpstr>Helvetica</vt:lpstr>
      <vt:lpstr>HY강M</vt:lpstr>
      <vt:lpstr>HY그래픽</vt:lpstr>
      <vt:lpstr>HY그래픽M</vt:lpstr>
      <vt:lpstr>HY신명조</vt:lpstr>
      <vt:lpstr>HY헤드라인M</vt:lpstr>
      <vt:lpstr>Proxima Nova Regular</vt:lpstr>
      <vt:lpstr>Tahoma</vt:lpstr>
      <vt:lpstr>Wingdings</vt:lpstr>
      <vt:lpstr>굴림</vt:lpstr>
      <vt:lpstr>나눔고딕 ExtraBold</vt:lpstr>
      <vt:lpstr>맑은 고딕</vt:lpstr>
      <vt:lpstr>한컴바탕</vt:lpstr>
      <vt:lpstr>휴먼둥근헤드라인</vt:lpstr>
      <vt:lpstr>휴먼옛체</vt:lpstr>
      <vt:lpstr>ヒラギノ角ゴ ProN W3</vt:lpstr>
      <vt:lpstr>Arial</vt:lpstr>
      <vt:lpstr>Default</vt:lpstr>
      <vt:lpstr>수식</vt:lpstr>
      <vt:lpstr>KMA Satellite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Microsoft Office User</cp:lastModifiedBy>
  <cp:revision>175</cp:revision>
  <cp:lastPrinted>2016-10-21T04:50:18Z</cp:lastPrinted>
  <dcterms:modified xsi:type="dcterms:W3CDTF">2016-10-30T22:38:21Z</dcterms:modified>
</cp:coreProperties>
</file>