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60" r:id="rId3"/>
    <p:sldId id="263" r:id="rId4"/>
    <p:sldId id="265" r:id="rId5"/>
    <p:sldId id="266" r:id="rId6"/>
    <p:sldId id="264" r:id="rId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9"/>
    <p:restoredTop sz="94706"/>
  </p:normalViewPr>
  <p:slideViewPr>
    <p:cSldViewPr>
      <p:cViewPr varScale="1">
        <p:scale>
          <a:sx n="67" d="100"/>
          <a:sy n="67" d="100"/>
        </p:scale>
        <p:origin x="68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16, 1-2 November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eos.org/meetings/30th-ceos-plenary/" TargetMode="External"/><Relationship Id="rId2" Type="http://schemas.openxmlformats.org/officeDocument/2006/relationships/hyperlink" Target="mailto:george@symbioscomm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mj-lt"/>
              </a:rPr>
              <a:t>CEOS Chair 2016 Introduction</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Chair </a:t>
            </a:r>
            <a:r>
              <a:rPr lang="en-AU" dirty="0" smtClean="0">
                <a:solidFill>
                  <a:srgbClr val="FFFFFF"/>
                </a:solidFill>
                <a:latin typeface="+mj-lt"/>
                <a:ea typeface="Arial Bold"/>
                <a:cs typeface="Arial Bold"/>
                <a:sym typeface="Arial Bold"/>
              </a:rPr>
              <a:t>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2016</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AU" dirty="0" smtClean="0">
                <a:solidFill>
                  <a:srgbClr val="FFFFFF"/>
                </a:solidFill>
                <a:latin typeface="+mj-lt"/>
                <a:ea typeface="Arial Bold"/>
                <a:cs typeface="Arial Bold"/>
                <a:sym typeface="Arial Bold"/>
              </a:rPr>
              <a:t>1.1</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Brisbane, Australia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a:t>
            </a:r>
            <a:r>
              <a:rPr lang="en-AU" baseline="30000" dirty="0" smtClean="0">
                <a:solidFill>
                  <a:srgbClr val="FFFFFF"/>
                </a:solidFill>
                <a:latin typeface="+mj-lt"/>
                <a:ea typeface="Arial Bold"/>
                <a:cs typeface="Arial Bold"/>
                <a:sym typeface="Arial Bold"/>
              </a:rPr>
              <a:t>st</a:t>
            </a:r>
            <a:r>
              <a:rPr lang="en-AU" dirty="0" smtClean="0">
                <a:solidFill>
                  <a:srgbClr val="FFFFFF"/>
                </a:solidFill>
                <a:latin typeface="+mj-lt"/>
                <a:ea typeface="Arial Bold"/>
                <a:cs typeface="Arial Bold"/>
                <a:sym typeface="Arial Bold"/>
              </a:rPr>
              <a:t> – 2</a:t>
            </a:r>
            <a:r>
              <a:rPr lang="en-AU" baseline="30000" dirty="0" smtClean="0">
                <a:solidFill>
                  <a:srgbClr val="FFFFFF"/>
                </a:solidFill>
                <a:latin typeface="+mj-lt"/>
                <a:ea typeface="Arial Bold"/>
                <a:cs typeface="Arial Bold"/>
                <a:sym typeface="Arial Bold"/>
              </a:rPr>
              <a:t>nd</a:t>
            </a:r>
            <a:r>
              <a:rPr lang="en-AU" dirty="0" smtClean="0">
                <a:solidFill>
                  <a:srgbClr val="FFFFFF"/>
                </a:solidFill>
                <a:latin typeface="+mj-lt"/>
                <a:ea typeface="Arial Bold"/>
                <a:cs typeface="Arial Bold"/>
                <a:sym typeface="Arial Bold"/>
              </a:rPr>
              <a:t> November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4" name="Content Placeholder 3"/>
          <p:cNvSpPr>
            <a:spLocks noGrp="1"/>
          </p:cNvSpPr>
          <p:nvPr>
            <p:ph sz="quarter" idx="11"/>
          </p:nvPr>
        </p:nvSpPr>
        <p:spPr/>
        <p:txBody>
          <a:bodyPr/>
          <a:lstStyle/>
          <a:p>
            <a:r>
              <a:rPr lang="en-AU" dirty="0" smtClean="0"/>
              <a:t>Welcome</a:t>
            </a:r>
            <a:endParaRPr lang="en-AU" dirty="0"/>
          </a:p>
        </p:txBody>
      </p:sp>
      <p:sp>
        <p:nvSpPr>
          <p:cNvPr id="7" name="TextBox 6"/>
          <p:cNvSpPr txBox="1"/>
          <p:nvPr/>
        </p:nvSpPr>
        <p:spPr>
          <a:xfrm>
            <a:off x="647700" y="1600200"/>
            <a:ext cx="7772400" cy="501675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AU" sz="2000" dirty="0" smtClean="0">
                <a:latin typeface="+mj-lt"/>
              </a:rPr>
              <a:t>Welcome everyone to Australia, Brisbane</a:t>
            </a:r>
          </a:p>
          <a:p>
            <a:pPr algn="l" rtl="0" latinLnBrk="1" hangingPunct="0"/>
            <a:r>
              <a:rPr lang="en-AU" sz="2000" dirty="0"/>
              <a:t>For the 30</a:t>
            </a:r>
            <a:r>
              <a:rPr lang="en-AU" sz="2000" baseline="30000" dirty="0"/>
              <a:t>th</a:t>
            </a:r>
            <a:r>
              <a:rPr lang="en-AU" sz="2000" dirty="0"/>
              <a:t> CEOS Plenary in Brisbane (1-2 November 2016)</a:t>
            </a:r>
          </a:p>
          <a:p>
            <a:pPr marL="0" marR="0" indent="0" algn="l" defTabSz="457200" rtl="0" fontAlgn="auto" latinLnBrk="1" hangingPunct="0">
              <a:lnSpc>
                <a:spcPct val="100000"/>
              </a:lnSpc>
              <a:spcBef>
                <a:spcPts val="0"/>
              </a:spcBef>
              <a:spcAft>
                <a:spcPts val="0"/>
              </a:spcAft>
              <a:buClrTx/>
              <a:buSzTx/>
              <a:buFontTx/>
              <a:buNone/>
              <a:tabLst/>
            </a:pPr>
            <a:endParaRPr lang="en-AU" sz="2000" dirty="0" smtClean="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smtClean="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smtClean="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smtClean="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kumimoji="0" lang="en-AU" sz="2000" b="0" i="0" u="none" strike="noStrike" cap="none" spc="0" normalizeH="0" baseline="0" dirty="0" smtClean="0">
              <a:ln>
                <a:noFill/>
              </a:ln>
              <a:solidFill>
                <a:srgbClr val="002569"/>
              </a:solidFill>
              <a:effectLst/>
              <a:uFillTx/>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kumimoji="0" lang="en-AU" sz="2000" b="0" i="0" u="none" strike="noStrike" cap="none" spc="0" normalizeH="0" baseline="0" dirty="0" smtClean="0">
              <a:ln>
                <a:noFill/>
              </a:ln>
              <a:solidFill>
                <a:srgbClr val="002569"/>
              </a:solidFill>
              <a:effectLst/>
              <a:uFillTx/>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kumimoji="0" lang="en-AU" sz="2000" b="0" i="0" u="none" strike="noStrike" cap="none" spc="0" normalizeH="0" baseline="0" dirty="0" smtClean="0">
              <a:ln>
                <a:noFill/>
              </a:ln>
              <a:solidFill>
                <a:srgbClr val="002569"/>
              </a:solidFill>
              <a:effectLst/>
              <a:uFillTx/>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kumimoji="0" lang="en-AU" sz="2000" b="0" i="0" u="none" strike="noStrike" cap="none" spc="0" normalizeH="0" baseline="0" dirty="0" smtClean="0">
              <a:ln>
                <a:noFill/>
              </a:ln>
              <a:solidFill>
                <a:srgbClr val="002569"/>
              </a:solidFill>
              <a:effectLst/>
              <a:uFillTx/>
              <a:latin typeface="+mj-lt"/>
            </a:endParaRPr>
          </a:p>
          <a:p>
            <a:pPr marL="0" marR="0" indent="0" algn="l" defTabSz="457200" rtl="0" fontAlgn="auto" latinLnBrk="1" hangingPunct="0">
              <a:lnSpc>
                <a:spcPct val="100000"/>
              </a:lnSpc>
              <a:spcBef>
                <a:spcPts val="0"/>
              </a:spcBef>
              <a:spcAft>
                <a:spcPts val="0"/>
              </a:spcAft>
              <a:buClrTx/>
              <a:buSzTx/>
              <a:buFontTx/>
              <a:buNone/>
              <a:tabLst/>
            </a:pPr>
            <a:endParaRPr lang="en-AU" sz="2000" dirty="0">
              <a:latin typeface="+mj-lt"/>
            </a:endParaRPr>
          </a:p>
          <a:p>
            <a:pPr marL="0" marR="0" indent="0" algn="l" defTabSz="457200" rtl="0" fontAlgn="auto" latinLnBrk="1" hangingPunct="0">
              <a:lnSpc>
                <a:spcPct val="100000"/>
              </a:lnSpc>
              <a:spcBef>
                <a:spcPts val="0"/>
              </a:spcBef>
              <a:spcAft>
                <a:spcPts val="0"/>
              </a:spcAft>
              <a:buClrTx/>
              <a:buSzTx/>
              <a:buFontTx/>
              <a:buNone/>
              <a:tabLst/>
            </a:pPr>
            <a:endParaRPr kumimoji="0" lang="en-AU" sz="2000" b="0" i="0" u="none" strike="noStrike" cap="none" spc="0" normalizeH="0" baseline="0" dirty="0" smtClean="0">
              <a:ln>
                <a:noFill/>
              </a:ln>
              <a:solidFill>
                <a:srgbClr val="002569"/>
              </a:solidFill>
              <a:effectLst/>
              <a:uFillTx/>
              <a:latin typeface="+mj-lt"/>
            </a:endParaRPr>
          </a:p>
        </p:txBody>
      </p:sp>
      <p:pic>
        <p:nvPicPr>
          <p:cNvPr id="1026" name="Picture 2" descr="Image result for brisba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242" y="2447259"/>
            <a:ext cx="4819158" cy="3322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9383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4" name="Content Placeholder 3"/>
          <p:cNvSpPr>
            <a:spLocks noGrp="1"/>
          </p:cNvSpPr>
          <p:nvPr>
            <p:ph sz="quarter" idx="11"/>
          </p:nvPr>
        </p:nvSpPr>
        <p:spPr/>
        <p:txBody>
          <a:bodyPr/>
          <a:lstStyle/>
          <a:p>
            <a:r>
              <a:rPr lang="en-AU" dirty="0" smtClean="0"/>
              <a:t>Ministerial Video</a:t>
            </a:r>
            <a:endParaRPr lang="en-AU" dirty="0"/>
          </a:p>
        </p:txBody>
      </p:sp>
      <p:sp>
        <p:nvSpPr>
          <p:cNvPr id="3" name="TextBox 2"/>
          <p:cNvSpPr txBox="1">
            <a:spLocks/>
          </p:cNvSpPr>
          <p:nvPr/>
        </p:nvSpPr>
        <p:spPr>
          <a:xfrm>
            <a:off x="457200" y="1752600"/>
            <a:ext cx="8077200" cy="213360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l" rtl="0" latinLnBrk="1" hangingPunct="0"/>
            <a:r>
              <a:rPr lang="en-AU" i="1" dirty="0" smtClean="0"/>
              <a:t>Video from </a:t>
            </a:r>
            <a:r>
              <a:rPr lang="en-AU" i="1" dirty="0"/>
              <a:t>the Honourable Greg Hunt, </a:t>
            </a:r>
            <a:endParaRPr lang="en-AU" i="1" dirty="0" smtClean="0"/>
          </a:p>
          <a:p>
            <a:pPr algn="l" rtl="0" latinLnBrk="1" hangingPunct="0"/>
            <a:r>
              <a:rPr lang="en-AU" i="1" dirty="0" smtClean="0"/>
              <a:t>Minister </a:t>
            </a:r>
            <a:r>
              <a:rPr lang="en-AU" i="1" dirty="0"/>
              <a:t>for Industry, Innovation </a:t>
            </a:r>
            <a:r>
              <a:rPr lang="en-AU" i="1" dirty="0" smtClean="0"/>
              <a:t>and </a:t>
            </a:r>
            <a:r>
              <a:rPr lang="en-AU" i="1" dirty="0"/>
              <a:t>Science</a:t>
            </a:r>
            <a:endParaRPr kumimoji="0" lang="en-AU" sz="1800" b="0" i="1"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91350415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a:xfrm>
            <a:off x="457200" y="1295400"/>
            <a:ext cx="8153400" cy="4724400"/>
          </a:xfrm>
        </p:spPr>
        <p:txBody>
          <a:bodyPr/>
          <a:lstStyle/>
          <a:p>
            <a:pPr marL="457200" indent="-457200">
              <a:buFont typeface="+mj-lt"/>
              <a:buAutoNum type="arabicPeriod"/>
            </a:pPr>
            <a:r>
              <a:rPr lang="en-AU" sz="1700" dirty="0"/>
              <a:t>To review the conclusions and recommendations of the two Ad-hoc Teams established by the CEOS Chair for 2016 – on Future Data Architectures and Non-meteorological Applications of Next-generation Geostationary Satellites – and to decide upon the appropriate course of action for CEOS, including the identification of any follow-up activities and the most appropriate institutional arrangements.</a:t>
            </a:r>
          </a:p>
          <a:p>
            <a:pPr marL="457200" indent="-457200">
              <a:buFont typeface="+mj-lt"/>
              <a:buAutoNum type="arabicPeriod"/>
            </a:pPr>
            <a:endParaRPr lang="en-AU" sz="1700" dirty="0"/>
          </a:p>
          <a:p>
            <a:pPr marL="457200" indent="-457200">
              <a:buFont typeface="+mj-lt"/>
              <a:buAutoNum type="arabicPeriod"/>
            </a:pPr>
            <a:r>
              <a:rPr lang="en-AU" sz="1700" dirty="0"/>
              <a:t>To consider developments since the UNFCCC COP21 meeting in late 2015, with a focus on the GCOS-CEOS relationship and documentation process. </a:t>
            </a:r>
          </a:p>
          <a:p>
            <a:pPr marL="457200" indent="-457200">
              <a:buFont typeface="+mj-lt"/>
              <a:buAutoNum type="arabicPeriod"/>
            </a:pPr>
            <a:endParaRPr lang="en-AU" sz="1700" dirty="0"/>
          </a:p>
          <a:p>
            <a:pPr marL="457200" indent="-457200">
              <a:buFont typeface="+mj-lt"/>
              <a:buAutoNum type="arabicPeriod"/>
            </a:pPr>
            <a:r>
              <a:rPr lang="en-AU" sz="1700" dirty="0" smtClean="0"/>
              <a:t>To </a:t>
            </a:r>
            <a:r>
              <a:rPr lang="en-AU" sz="1700" dirty="0"/>
              <a:t>review progress of, and provide direction on, the CEOS thematic acquisition strategies, and in particular to resolve the outstanding issues with the Carbon and Water strategies that were identified at SIT-31. This will </a:t>
            </a:r>
            <a:r>
              <a:rPr lang="en-AU" sz="1700" dirty="0" smtClean="0"/>
              <a:t>cover:</a:t>
            </a:r>
          </a:p>
          <a:p>
            <a:pPr marL="985838" indent="-457200">
              <a:buAutoNum type="alphaLcPeriod"/>
            </a:pPr>
            <a:r>
              <a:rPr lang="en-AU" sz="1700" dirty="0" smtClean="0"/>
              <a:t>Carbon </a:t>
            </a:r>
            <a:r>
              <a:rPr lang="en-AU" sz="1700" dirty="0"/>
              <a:t>observations, including forested regions (incl. GFOI and SDCG, CEOS Carbon Strategy) </a:t>
            </a:r>
            <a:endParaRPr lang="en-AU" sz="1700" dirty="0" smtClean="0"/>
          </a:p>
          <a:p>
            <a:pPr marL="985838" indent="-457200">
              <a:buAutoNum type="alphaLcPeriod"/>
            </a:pPr>
            <a:r>
              <a:rPr lang="en-AU" sz="1700" dirty="0" smtClean="0"/>
              <a:t>Observations </a:t>
            </a:r>
            <a:r>
              <a:rPr lang="en-AU" sz="1700" dirty="0"/>
              <a:t>for agriculture (incl. </a:t>
            </a:r>
            <a:r>
              <a:rPr lang="en-AU" sz="1700" dirty="0" smtClean="0"/>
              <a:t>GEOGLAM)</a:t>
            </a:r>
          </a:p>
          <a:p>
            <a:pPr marL="985838" indent="-457200">
              <a:buAutoNum type="alphaLcPeriod"/>
            </a:pPr>
            <a:r>
              <a:rPr lang="en-AU" sz="1700" dirty="0" smtClean="0"/>
              <a:t>Observations </a:t>
            </a:r>
            <a:r>
              <a:rPr lang="en-AU" sz="1700" dirty="0"/>
              <a:t>for disasters (incl. </a:t>
            </a:r>
            <a:r>
              <a:rPr lang="en-AU" sz="1700" dirty="0" err="1" smtClean="0"/>
              <a:t>WGDisasters</a:t>
            </a:r>
            <a:r>
              <a:rPr lang="en-AU" sz="1700" dirty="0" smtClean="0"/>
              <a:t>)</a:t>
            </a:r>
          </a:p>
          <a:p>
            <a:pPr marL="985838" indent="-457200">
              <a:buAutoNum type="alphaLcPeriod"/>
            </a:pPr>
            <a:r>
              <a:rPr lang="en-AU" sz="1700" dirty="0" smtClean="0"/>
              <a:t>Observations </a:t>
            </a:r>
            <a:r>
              <a:rPr lang="en-AU" sz="1700" dirty="0"/>
              <a:t>for water (incl. WSIST)</a:t>
            </a:r>
          </a:p>
          <a:p>
            <a:endParaRPr lang="en-AU" sz="1700" dirty="0"/>
          </a:p>
          <a:p>
            <a:endParaRPr lang="en-AU" sz="1700" dirty="0"/>
          </a:p>
        </p:txBody>
      </p:sp>
      <p:sp>
        <p:nvSpPr>
          <p:cNvPr id="4" name="Content Placeholder 3"/>
          <p:cNvSpPr>
            <a:spLocks noGrp="1"/>
          </p:cNvSpPr>
          <p:nvPr>
            <p:ph sz="quarter" idx="11"/>
          </p:nvPr>
        </p:nvSpPr>
        <p:spPr/>
        <p:txBody>
          <a:bodyPr/>
          <a:lstStyle/>
          <a:p>
            <a:r>
              <a:rPr lang="en-AU" dirty="0"/>
              <a:t>CEOS 30</a:t>
            </a:r>
            <a:r>
              <a:rPr lang="en-AU" baseline="30000" dirty="0"/>
              <a:t>th</a:t>
            </a:r>
            <a:r>
              <a:rPr lang="en-AU" dirty="0"/>
              <a:t> Plenary objectives</a:t>
            </a:r>
          </a:p>
          <a:p>
            <a:endParaRPr lang="en-AU" dirty="0"/>
          </a:p>
        </p:txBody>
      </p:sp>
    </p:spTree>
    <p:extLst>
      <p:ext uri="{BB962C8B-B14F-4D97-AF65-F5344CB8AC3E}">
        <p14:creationId xmlns:p14="http://schemas.microsoft.com/office/powerpoint/2010/main" val="200186631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457200" y="1371600"/>
            <a:ext cx="8153400" cy="4724400"/>
          </a:xfrm>
        </p:spPr>
        <p:txBody>
          <a:bodyPr/>
          <a:lstStyle/>
          <a:p>
            <a:pPr>
              <a:buFont typeface="+mj-lt"/>
              <a:buAutoNum type="arabicPeriod" startAt="4"/>
            </a:pPr>
            <a:r>
              <a:rPr lang="en-AU" sz="1800" dirty="0"/>
              <a:t> </a:t>
            </a:r>
            <a:r>
              <a:rPr lang="en-AU" sz="1800" dirty="0" smtClean="0"/>
              <a:t>To review </a:t>
            </a:r>
            <a:r>
              <a:rPr lang="en-AU" sz="1800" dirty="0"/>
              <a:t>and provide direction for the CEOS Working Groups and their activities. </a:t>
            </a:r>
          </a:p>
          <a:p>
            <a:pPr>
              <a:buFont typeface="+mj-lt"/>
              <a:buAutoNum type="arabicPeriod" startAt="4"/>
            </a:pPr>
            <a:endParaRPr lang="en-AU" sz="1800" dirty="0"/>
          </a:p>
          <a:p>
            <a:pPr>
              <a:buFont typeface="+mj-lt"/>
              <a:buAutoNum type="arabicPeriod" startAt="4"/>
            </a:pPr>
            <a:r>
              <a:rPr lang="en-AU" sz="1800" dirty="0"/>
              <a:t>To review progress of, and provide direction on, CEOS </a:t>
            </a:r>
            <a:r>
              <a:rPr lang="en-AU" sz="1800" dirty="0" smtClean="0"/>
              <a:t>engagement </a:t>
            </a:r>
            <a:r>
              <a:rPr lang="en-AU" sz="1800" dirty="0"/>
              <a:t>with key stakeholder initiatives, including those of: </a:t>
            </a:r>
          </a:p>
          <a:p>
            <a:pPr marL="714375" indent="-357188">
              <a:buNone/>
            </a:pPr>
            <a:r>
              <a:rPr lang="en-AU" sz="1800" dirty="0" smtClean="0"/>
              <a:t>a.   GEO </a:t>
            </a:r>
            <a:r>
              <a:rPr lang="en-AU" sz="1800" dirty="0"/>
              <a:t>(incl. GD-08)</a:t>
            </a:r>
          </a:p>
          <a:p>
            <a:pPr marL="700088">
              <a:buAutoNum type="alphaLcPeriod" startAt="2"/>
            </a:pPr>
            <a:r>
              <a:rPr lang="en-AU" sz="1800" dirty="0" smtClean="0"/>
              <a:t>UN </a:t>
            </a:r>
            <a:r>
              <a:rPr lang="en-AU" sz="1800" dirty="0"/>
              <a:t>(incl. </a:t>
            </a:r>
            <a:r>
              <a:rPr lang="en-AU" sz="1800" dirty="0" smtClean="0"/>
              <a:t>SDGs)</a:t>
            </a:r>
          </a:p>
          <a:p>
            <a:pPr marL="700088">
              <a:buAutoNum type="alphaLcPeriod" startAt="2"/>
            </a:pPr>
            <a:r>
              <a:rPr lang="en-AU" sz="1800" dirty="0" smtClean="0"/>
              <a:t>Development </a:t>
            </a:r>
            <a:r>
              <a:rPr lang="en-AU" sz="1800" dirty="0"/>
              <a:t>banks</a:t>
            </a:r>
          </a:p>
          <a:p>
            <a:endParaRPr lang="en-AU" sz="1800" dirty="0"/>
          </a:p>
          <a:p>
            <a:pPr>
              <a:buFont typeface="+mj-lt"/>
              <a:buAutoNum type="arabicPeriod" startAt="4"/>
            </a:pPr>
            <a:r>
              <a:rPr lang="en-AU" sz="1800" dirty="0"/>
              <a:t>Continuation of the strategic discussions started at SIT-31 </a:t>
            </a:r>
            <a:r>
              <a:rPr lang="en-AU" sz="1800" dirty="0" smtClean="0"/>
              <a:t>in relation </a:t>
            </a:r>
            <a:r>
              <a:rPr lang="en-AU" sz="1800" dirty="0"/>
              <a:t>to future partnerships and priorities with development banks, the UN system, and ‘data giants</a:t>
            </a:r>
            <a:r>
              <a:rPr lang="en-AU" sz="1800" dirty="0" smtClean="0"/>
              <a:t>’.</a:t>
            </a:r>
          </a:p>
          <a:p>
            <a:endParaRPr lang="en-AU" sz="1800" dirty="0"/>
          </a:p>
          <a:p>
            <a:pPr>
              <a:buFont typeface="+mj-lt"/>
              <a:buAutoNum type="arabicPeriod" startAt="5"/>
            </a:pPr>
            <a:r>
              <a:rPr lang="en-AU" sz="1800" dirty="0" smtClean="0"/>
              <a:t>Address </a:t>
            </a:r>
            <a:r>
              <a:rPr lang="en-AU" sz="1800" dirty="0"/>
              <a:t>any outstanding organisational issues, as well as issues related to CEOS information systems, including those arising from the 2016 user survey.</a:t>
            </a:r>
          </a:p>
        </p:txBody>
      </p:sp>
      <p:sp>
        <p:nvSpPr>
          <p:cNvPr id="4" name="Content Placeholder 3"/>
          <p:cNvSpPr>
            <a:spLocks noGrp="1"/>
          </p:cNvSpPr>
          <p:nvPr>
            <p:ph sz="quarter" idx="11"/>
          </p:nvPr>
        </p:nvSpPr>
        <p:spPr/>
        <p:txBody>
          <a:bodyPr/>
          <a:lstStyle/>
          <a:p>
            <a:r>
              <a:rPr lang="en-AU" dirty="0"/>
              <a:t>CEOS 30</a:t>
            </a:r>
            <a:r>
              <a:rPr lang="en-AU" baseline="30000" dirty="0"/>
              <a:t>th</a:t>
            </a:r>
            <a:r>
              <a:rPr lang="en-AU" dirty="0"/>
              <a:t> Plenary objectives</a:t>
            </a:r>
          </a:p>
          <a:p>
            <a:endParaRPr lang="en-AU" dirty="0"/>
          </a:p>
        </p:txBody>
      </p:sp>
    </p:spTree>
    <p:extLst>
      <p:ext uri="{BB962C8B-B14F-4D97-AF65-F5344CB8AC3E}">
        <p14:creationId xmlns:p14="http://schemas.microsoft.com/office/powerpoint/2010/main" val="263526692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381000" y="1295400"/>
            <a:ext cx="8305800" cy="4953000"/>
          </a:xfrm>
        </p:spPr>
        <p:txBody>
          <a:bodyPr/>
          <a:lstStyle/>
          <a:p>
            <a:pPr rtl="0"/>
            <a:r>
              <a:rPr lang="en-AU" dirty="0" smtClean="0"/>
              <a:t>Last-minute </a:t>
            </a:r>
            <a:r>
              <a:rPr lang="en-AU" dirty="0"/>
              <a:t>presentations to be sent by </a:t>
            </a:r>
            <a:r>
              <a:rPr lang="en-AU" b="1" dirty="0"/>
              <a:t>EMAIL</a:t>
            </a:r>
            <a:r>
              <a:rPr lang="en-AU" dirty="0"/>
              <a:t> to Kim Holloway (kim.e.holloway@nasa.gov), Matt </a:t>
            </a:r>
            <a:r>
              <a:rPr lang="en-AU" dirty="0" err="1"/>
              <a:t>Steventon</a:t>
            </a:r>
            <a:r>
              <a:rPr lang="en-AU" dirty="0"/>
              <a:t> </a:t>
            </a:r>
            <a:r>
              <a:rPr lang="en-AU" dirty="0" smtClean="0"/>
              <a:t>(matthew@symbioscomms.com</a:t>
            </a:r>
            <a:r>
              <a:rPr lang="en-AU" dirty="0"/>
              <a:t>) and George Dyke (</a:t>
            </a:r>
            <a:r>
              <a:rPr lang="en-AU" dirty="0">
                <a:hlinkClick r:id="rId2"/>
              </a:rPr>
              <a:t>george@symbioscomms.com</a:t>
            </a:r>
            <a:r>
              <a:rPr lang="en-AU" dirty="0" smtClean="0"/>
              <a:t>) - </a:t>
            </a:r>
            <a:r>
              <a:rPr lang="en-AU" dirty="0"/>
              <a:t>not USB please </a:t>
            </a:r>
            <a:r>
              <a:rPr lang="en-AU" dirty="0" smtClean="0"/>
              <a:t>(unless </a:t>
            </a:r>
            <a:r>
              <a:rPr lang="en-AU" dirty="0"/>
              <a:t>huge files</a:t>
            </a:r>
            <a:r>
              <a:rPr lang="en-AU" dirty="0" smtClean="0"/>
              <a:t>)</a:t>
            </a:r>
          </a:p>
          <a:p>
            <a:pPr rtl="0"/>
            <a:endParaRPr lang="en-AU" dirty="0"/>
          </a:p>
          <a:p>
            <a:pPr rtl="0"/>
            <a:r>
              <a:rPr lang="en-AU" dirty="0"/>
              <a:t> </a:t>
            </a:r>
            <a:r>
              <a:rPr lang="en-AU" dirty="0" smtClean="0"/>
              <a:t>WIFI connection </a:t>
            </a:r>
            <a:r>
              <a:rPr lang="en-AU" dirty="0"/>
              <a:t>: </a:t>
            </a:r>
            <a:endParaRPr lang="en-AU" dirty="0" smtClean="0"/>
          </a:p>
          <a:p>
            <a:pPr lvl="1" rtl="0"/>
            <a:r>
              <a:rPr lang="en-AU" dirty="0" smtClean="0"/>
              <a:t>network</a:t>
            </a:r>
            <a:r>
              <a:rPr lang="en-AU" dirty="0"/>
              <a:t>: </a:t>
            </a:r>
            <a:r>
              <a:rPr lang="en-AU" b="1" dirty="0" smtClean="0"/>
              <a:t>satellite</a:t>
            </a:r>
            <a:endParaRPr lang="en-AU" b="1" dirty="0"/>
          </a:p>
          <a:p>
            <a:pPr lvl="1" rtl="0"/>
            <a:r>
              <a:rPr lang="en-AU" dirty="0" smtClean="0"/>
              <a:t>password</a:t>
            </a:r>
            <a:r>
              <a:rPr lang="en-AU" dirty="0"/>
              <a:t>: </a:t>
            </a:r>
            <a:r>
              <a:rPr lang="en-AU" b="1" dirty="0" smtClean="0"/>
              <a:t>CEOS2016</a:t>
            </a:r>
            <a:endParaRPr lang="en-AU" b="1" dirty="0"/>
          </a:p>
          <a:p>
            <a:pPr rtl="0"/>
            <a:endParaRPr lang="en-AU" dirty="0" smtClean="0"/>
          </a:p>
          <a:p>
            <a:pPr rtl="0"/>
            <a:r>
              <a:rPr lang="en-AU" dirty="0" smtClean="0"/>
              <a:t>Lost </a:t>
            </a:r>
            <a:r>
              <a:rPr lang="en-AU" dirty="0"/>
              <a:t>and Found: all will be taken to information desk (ground floor)</a:t>
            </a:r>
          </a:p>
          <a:p>
            <a:pPr rtl="0"/>
            <a:endParaRPr lang="en-AU" dirty="0" smtClean="0"/>
          </a:p>
          <a:p>
            <a:pPr rtl="0"/>
            <a:r>
              <a:rPr lang="en-AU" dirty="0" smtClean="0"/>
              <a:t>See </a:t>
            </a:r>
            <a:r>
              <a:rPr lang="en-AU" dirty="0"/>
              <a:t>the agenda and CEOS website (</a:t>
            </a:r>
            <a:r>
              <a:rPr lang="en-AU" dirty="0">
                <a:hlinkClick r:id="rId3"/>
              </a:rPr>
              <a:t>http://</a:t>
            </a:r>
            <a:r>
              <a:rPr lang="en-AU" dirty="0" smtClean="0">
                <a:hlinkClick r:id="rId3"/>
              </a:rPr>
              <a:t>ceos.org/meetings/30th-ceos-plenary/</a:t>
            </a:r>
            <a:r>
              <a:rPr lang="en-AU" dirty="0" smtClean="0"/>
              <a:t>) </a:t>
            </a:r>
            <a:r>
              <a:rPr lang="en-AU" dirty="0"/>
              <a:t>for all latest information</a:t>
            </a:r>
          </a:p>
          <a:p>
            <a:pPr rtl="0"/>
            <a:endParaRPr lang="en-AU" dirty="0" smtClean="0"/>
          </a:p>
          <a:p>
            <a:pPr rtl="0"/>
            <a:r>
              <a:rPr lang="en-AU" dirty="0" smtClean="0"/>
              <a:t>See Caroline Bruce </a:t>
            </a:r>
            <a:r>
              <a:rPr lang="en-AU" dirty="0"/>
              <a:t>or </a:t>
            </a:r>
            <a:r>
              <a:rPr lang="en-AU" dirty="0" smtClean="0"/>
              <a:t>Flora </a:t>
            </a:r>
            <a:r>
              <a:rPr lang="en-AU" dirty="0" err="1" smtClean="0"/>
              <a:t>Kerblat</a:t>
            </a:r>
            <a:r>
              <a:rPr lang="en-AU" dirty="0" smtClean="0"/>
              <a:t> if any logistics </a:t>
            </a:r>
            <a:r>
              <a:rPr lang="en-AU" dirty="0"/>
              <a:t>issues</a:t>
            </a:r>
          </a:p>
          <a:p>
            <a:endParaRPr lang="en-AU" dirty="0"/>
          </a:p>
        </p:txBody>
      </p:sp>
      <p:sp>
        <p:nvSpPr>
          <p:cNvPr id="4" name="Content Placeholder 3"/>
          <p:cNvSpPr>
            <a:spLocks noGrp="1"/>
          </p:cNvSpPr>
          <p:nvPr>
            <p:ph sz="quarter" idx="11"/>
          </p:nvPr>
        </p:nvSpPr>
        <p:spPr/>
        <p:txBody>
          <a:bodyPr/>
          <a:lstStyle/>
          <a:p>
            <a:r>
              <a:rPr lang="en-AU" dirty="0" smtClean="0"/>
              <a:t>Logistics</a:t>
            </a:r>
            <a:endParaRPr lang="en-AU" dirty="0"/>
          </a:p>
        </p:txBody>
      </p:sp>
    </p:spTree>
    <p:extLst>
      <p:ext uri="{BB962C8B-B14F-4D97-AF65-F5344CB8AC3E}">
        <p14:creationId xmlns:p14="http://schemas.microsoft.com/office/powerpoint/2010/main" val="368042930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8945</TotalTime>
  <Words>375</Words>
  <Application>Microsoft Office PowerPoint</Application>
  <PresentationFormat>On-screen Show (4:3)</PresentationFormat>
  <Paragraphs>63</Paragraphs>
  <Slides>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Arial</vt:lpstr>
      <vt:lpstr>Arial Bold</vt:lpstr>
      <vt:lpstr>Avenir Roman</vt:lpstr>
      <vt:lpstr>Calibri</vt:lpstr>
      <vt:lpstr>Courier New</vt:lpstr>
      <vt:lpstr>Droid Serif</vt:lpstr>
      <vt:lpstr>Helvetica</vt:lpstr>
      <vt:lpstr>Proxima Nova Regular</vt:lpstr>
      <vt:lpstr>Wingdings</vt:lpstr>
      <vt:lpstr>Default</vt:lpstr>
      <vt:lpstr>CEOS Chair 2016 Introduction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Kerblat, Flora (L&amp;W, Black Mountain)</cp:lastModifiedBy>
  <cp:revision>135</cp:revision>
  <dcterms:modified xsi:type="dcterms:W3CDTF">2016-10-31T00:02:21Z</dcterms:modified>
</cp:coreProperties>
</file>