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1"/>
  </p:notesMasterIdLst>
  <p:sldIdLst>
    <p:sldId id="256" r:id="rId3"/>
    <p:sldId id="263" r:id="rId4"/>
    <p:sldId id="262" r:id="rId5"/>
    <p:sldId id="264" r:id="rId6"/>
    <p:sldId id="265" r:id="rId7"/>
    <p:sldId id="266" r:id="rId8"/>
    <p:sldId id="261" r:id="rId9"/>
    <p:sldId id="267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721"/>
  </p:normalViewPr>
  <p:slideViewPr>
    <p:cSldViewPr>
      <p:cViewPr>
        <p:scale>
          <a:sx n="70" d="100"/>
          <a:sy n="70" d="100"/>
        </p:scale>
        <p:origin x="2864" y="10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16, 1-2 November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microsoft.com/office/2007/relationships/media" Target="file://localhost/C:/Users/counet/Documents/CEOS/CEOS%20Plenary%20Meetings/CEOS%20Plenary%202016/Meteosat-8%20drifts%20to%20new%20orbit.mp4" TargetMode="External"/><Relationship Id="rId2" Type="http://schemas.openxmlformats.org/officeDocument/2006/relationships/video" Target="file://localhost/C:/Users/counet/Documents/CEOS/CEOS%20Plenary%20Meetings/CEOS%20Plenary%202016/Meteosat-8%20drifts%20to%20new%20orbit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606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sz="2800" dirty="0" smtClean="0"/>
              <a:t>Key Updates on Existing Space Assets or Upcoming Launches - EUMETSAT</a:t>
            </a:r>
            <a:endParaRPr lang="en-GB" sz="2800" dirty="0"/>
          </a:p>
        </p:txBody>
      </p:sp>
      <p:sp>
        <p:nvSpPr>
          <p:cNvPr id="11" name="Shape 11"/>
          <p:cNvSpPr/>
          <p:nvPr/>
        </p:nvSpPr>
        <p:spPr>
          <a:xfrm>
            <a:off x="622789" y="4368800"/>
            <a:ext cx="4810858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9.5.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Brisbane, Australia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– 2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November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600200"/>
            <a:ext cx="8229600" cy="2667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… and MSG constellation in orbit was also 30 years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0">
              <a:buFontTx/>
              <a:buChar char="•"/>
            </a:pPr>
            <a:r>
              <a:rPr lang="en-GB" sz="2400" dirty="0" smtClean="0"/>
              <a:t>Meteosat-10/Full Earth Scan service at 0°</a:t>
            </a:r>
          </a:p>
          <a:p>
            <a:pPr>
              <a:buFontTx/>
              <a:buChar char="•"/>
            </a:pPr>
            <a:r>
              <a:rPr lang="en-GB" sz="2400" dirty="0" smtClean="0"/>
              <a:t>Meteosat-9/Rapid Scan Service over Europe </a:t>
            </a:r>
          </a:p>
          <a:p>
            <a:pPr lvl="0">
              <a:buFontTx/>
              <a:buChar char="•"/>
            </a:pPr>
            <a:r>
              <a:rPr lang="en-GB" sz="2400" dirty="0" smtClean="0"/>
              <a:t>Meteosat-11 in-orbit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457200"/>
            <a:ext cx="5334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2016 : EUMETSAT is 30 years old 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1026" name="Picture 2" descr="Résultat de recherche d'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1781175" cy="1857376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0" y="4191000"/>
            <a:ext cx="82296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… and Metop-A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was 10 years in orbit …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Flown </a:t>
            </a: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 dual constellation with Metop-B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	creating new benefits to users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6756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5943600"/>
            <a:ext cx="227241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400" dirty="0" smtClean="0">
                <a:latin typeface="+mj-lt"/>
              </a:rPr>
              <a:t>Impact of dual Metop winds</a:t>
            </a:r>
          </a:p>
          <a:p>
            <a:pPr algn="l" rtl="0" latinLnBrk="1" hangingPunct="0"/>
            <a:r>
              <a:rPr lang="en-GB" sz="1400" dirty="0" smtClean="0">
                <a:latin typeface="+mj-lt"/>
              </a:rPr>
              <a:t>on ECMWF Day 2 forecast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eteosat-8 drifts to new orbit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705600" y="3810000"/>
            <a:ext cx="2133600" cy="1600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600200"/>
            <a:ext cx="82296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Meteosat-8 drifted from 0° to 41.5°E between 4 July and 21 September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Operational data dissemination started on 4 October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European contribution to an internationally coordinated effort with India, China and Japan providing </a:t>
            </a: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Meteosat-8 on its way to the Indian ocean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t="5099" b="5389"/>
          <a:stretch>
            <a:fillRect/>
          </a:stretch>
        </p:blipFill>
        <p:spPr bwMode="auto">
          <a:xfrm>
            <a:off x="381000" y="3886200"/>
            <a:ext cx="5105400" cy="25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974243"/>
            <a:ext cx="1203144" cy="4784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943600"/>
            <a:ext cx="585694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5943600"/>
            <a:ext cx="538076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38" name="Picture 2" descr="http://img.youtube.com/vi/yvYjCqxdNDk/mqdefaul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4038600"/>
            <a:ext cx="2133600" cy="120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5257800" cy="4724400"/>
          </a:xfrm>
        </p:spPr>
        <p:txBody>
          <a:bodyPr/>
          <a:lstStyle/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17/01	Launch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20/01	Start of Copernicus-funded operations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21/01	First data 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12/02	Reached final orbit, 557 km behind Jason-2 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02/02	Processing of NRT OGDR products started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08/03	Trial dissemination  started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01/06	Satellite handed over from CNES to NOAA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01/07	Release of OGDR/ IGDRs to all users</a:t>
            </a:r>
          </a:p>
          <a:p>
            <a:pPr marL="804863" indent="-804863">
              <a:buNone/>
              <a:tabLst>
                <a:tab pos="804863" algn="l"/>
              </a:tabLst>
            </a:pPr>
            <a:r>
              <a:rPr lang="en-GB" sz="1800" dirty="0" smtClean="0"/>
              <a:t>12/09	Became the reference HPOA mission</a:t>
            </a:r>
          </a:p>
          <a:p>
            <a:pPr marL="804863" indent="-804863">
              <a:buNone/>
              <a:tabLst>
                <a:tab pos="804863" algn="l"/>
              </a:tabLst>
            </a:pPr>
            <a:r>
              <a:rPr lang="en-GB" sz="1800" dirty="0" smtClean="0"/>
              <a:t>14/10	Jason-2 manoeuvre towards “interleaved” orbit</a:t>
            </a:r>
          </a:p>
          <a:p>
            <a:pPr marL="285750" lvl="0" indent="-2520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Jason-3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9977" t="11323" r="6551" b="12909"/>
          <a:stretch>
            <a:fillRect/>
          </a:stretch>
        </p:blipFill>
        <p:spPr bwMode="auto">
          <a:xfrm>
            <a:off x="4648200" y="2438400"/>
            <a:ext cx="4662983" cy="23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 See full-sized image 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0150" y="6019800"/>
            <a:ext cx="424961" cy="460374"/>
          </a:xfrm>
          <a:prstGeom prst="rect">
            <a:avLst/>
          </a:prstGeom>
          <a:noFill/>
        </p:spPr>
      </p:pic>
      <p:pic>
        <p:nvPicPr>
          <p:cNvPr id="20" name="Picture 8" descr=" See full-sized image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9325" y="6023142"/>
            <a:ext cx="499600" cy="481096"/>
          </a:xfrm>
          <a:prstGeom prst="rect">
            <a:avLst/>
          </a:prstGeom>
          <a:noFill/>
        </p:spPr>
      </p:pic>
      <p:pic>
        <p:nvPicPr>
          <p:cNvPr id="21" name="Picture 14" descr=" See full-sized image 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6424" y="6046368"/>
            <a:ext cx="441376" cy="398465"/>
          </a:xfrm>
          <a:prstGeom prst="rect">
            <a:avLst/>
          </a:prstGeom>
          <a:noFill/>
        </p:spPr>
      </p:pic>
      <p:pic>
        <p:nvPicPr>
          <p:cNvPr id="23" name="Picture 22" descr="EUMETSAT_Colo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7177" y="6111606"/>
            <a:ext cx="1171014" cy="216024"/>
          </a:xfrm>
          <a:prstGeom prst="rect">
            <a:avLst/>
          </a:prstGeom>
        </p:spPr>
      </p:pic>
      <p:pic>
        <p:nvPicPr>
          <p:cNvPr id="18" name="Picture 17" descr="3log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14159" y="6096000"/>
            <a:ext cx="3996241" cy="3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28698" t="5145" r="28439" b="29098"/>
          <a:stretch>
            <a:fillRect/>
          </a:stretch>
        </p:blipFill>
        <p:spPr bwMode="auto">
          <a:xfrm>
            <a:off x="5867400" y="1447800"/>
            <a:ext cx="2286000" cy="16182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5562600" cy="4724400"/>
          </a:xfrm>
        </p:spPr>
        <p:txBody>
          <a:bodyPr/>
          <a:lstStyle/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16/02	Launch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13/07	Handover of the operations of the satellite to EUMETSAT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13/10	Handover of the Marine Payload Data Ground Segment to EUMETSAT First data 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</a:rPr>
              <a:t>Product release to users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20/10	</a:t>
            </a:r>
            <a:r>
              <a:rPr lang="en-GB" sz="1800" dirty="0" smtClean="0"/>
              <a:t>OLCI L1 NRT full and reduced resolution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14/11	SLSTR L1 NRT products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05/12	</a:t>
            </a:r>
            <a:r>
              <a:rPr lang="en-GB" sz="1800" dirty="0" smtClean="0"/>
              <a:t>SRAL L1A, L1B and L2 NRT and STC products </a:t>
            </a:r>
          </a:p>
          <a:p>
            <a:pPr marL="804863" lvl="0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1800" dirty="0" smtClean="0"/>
          </a:p>
          <a:p>
            <a:pPr marL="0" lvl="0" indent="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GB" sz="1800" b="1" dirty="0" smtClean="0"/>
              <a:t>Technical Operations Arrangements “signed” with NOAA and GA</a:t>
            </a:r>
          </a:p>
          <a:p>
            <a:pPr marL="285750" lvl="0" indent="-2520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Sentinel-3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7" name="Picture 6" descr="nw_australia_20160420T145357_WCTN2_nadir_290_305K_cropp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3008" y="3352800"/>
            <a:ext cx="1434785" cy="2220097"/>
          </a:xfrm>
          <a:prstGeom prst="rect">
            <a:avLst/>
          </a:prstGeom>
        </p:spPr>
      </p:pic>
      <p:pic>
        <p:nvPicPr>
          <p:cNvPr id="19458" name="Picture 2" descr="Image - Copernicus - Log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919395"/>
            <a:ext cx="2743200" cy="710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524000"/>
            <a:ext cx="5257800" cy="4724400"/>
          </a:xfrm>
        </p:spPr>
        <p:txBody>
          <a:bodyPr/>
          <a:lstStyle/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Progress towards </a:t>
            </a:r>
          </a:p>
          <a:p>
            <a:pPr marL="804863" indent="-804863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tabLst>
                <a:tab pos="804863" algn="l"/>
              </a:tabLst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Launch of Metop-C in 10/2018</a:t>
            </a: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MTG-I1 in Q1/2021, MTG-S1 in Q4/2022</a:t>
            </a: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Metop-SG-A1 in Q3/2021 and SG-B1 in Q4/2022</a:t>
            </a: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55600" indent="-3556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Jason-CS-A / Sentinel 6A in Q3/2020</a:t>
            </a:r>
            <a:endParaRPr lang="en-GB" sz="2400" dirty="0" smtClean="0"/>
          </a:p>
          <a:p>
            <a:pPr marL="285750" lvl="0" indent="-252000" eaLnBrk="0" hangingPunc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6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457200"/>
            <a:ext cx="58674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Metop-C, MTG, EPS-SG and JCS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3387720" cy="40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EUMETSAT Council approved updated strategy – Challenge 2025 years old 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3276600" cy="479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636" y="6172200"/>
            <a:ext cx="91845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b="1" dirty="0" smtClean="0">
                <a:solidFill>
                  <a:schemeClr val="tx1"/>
                </a:solidFill>
              </a:rPr>
              <a:t>http://www.eumetsat.int/website/home/AboutUs/Publications/Brochures/index.html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457200"/>
            <a:ext cx="54864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>
                <a:solidFill>
                  <a:srgbClr val="FFFFFF"/>
                </a:solidFill>
              </a:rPr>
              <a:t>And finally a 30</a:t>
            </a:r>
            <a:r>
              <a:rPr lang="en-US" baseline="30000" dirty="0" smtClean="0">
                <a:solidFill>
                  <a:srgbClr val="FFFFFF"/>
                </a:solidFill>
              </a:rPr>
              <a:t>th</a:t>
            </a:r>
            <a:r>
              <a:rPr lang="en-US" dirty="0" smtClean="0">
                <a:solidFill>
                  <a:srgbClr val="FFFFFF"/>
                </a:solidFill>
              </a:rPr>
              <a:t> birthday present ….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30ye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2855" y="1143000"/>
            <a:ext cx="861145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6071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dirty="0" smtClean="0">
                <a:solidFill>
                  <a:schemeClr val="tx1"/>
                </a:solidFill>
                <a:latin typeface="+mj-lt"/>
              </a:rPr>
              <a:t>The University of Wisconsin retrieved 1 year of (lost) Meteosat data for the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GB" sz="2400" b="0" dirty="0" smtClean="0">
                <a:solidFill>
                  <a:schemeClr val="tx1"/>
                </a:solidFill>
                <a:latin typeface="+mj-lt"/>
              </a:rPr>
              <a:t>eriod: 2.12.1978 – 24.11.1979</a:t>
            </a:r>
            <a:endParaRPr lang="en-GB" sz="24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0" y="2857500"/>
            <a:ext cx="9144000" cy="3619500"/>
            <a:chOff x="0" y="2103120"/>
            <a:chExt cx="9906000" cy="3619500"/>
          </a:xfrm>
        </p:grpSpPr>
        <p:pic>
          <p:nvPicPr>
            <p:cNvPr id="11" name="Picture 10" descr="24MET1_IR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2103120"/>
              <a:ext cx="3240000" cy="3240000"/>
            </a:xfrm>
            <a:prstGeom prst="rect">
              <a:avLst/>
            </a:prstGeom>
          </p:spPr>
        </p:pic>
        <p:pic>
          <p:nvPicPr>
            <p:cNvPr id="12" name="Picture 11" descr="29MET1_WV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9940" y="2103120"/>
              <a:ext cx="3240000" cy="3240000"/>
            </a:xfrm>
            <a:prstGeom prst="rect">
              <a:avLst/>
            </a:prstGeom>
          </p:spPr>
        </p:pic>
        <p:pic>
          <p:nvPicPr>
            <p:cNvPr id="13" name="Picture 12" descr="33MET1_VIS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480" y="2103120"/>
              <a:ext cx="3240000" cy="324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0" y="5288280"/>
              <a:ext cx="9906000" cy="4343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148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296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445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592" algn="l" rtl="0" fontAlgn="base">
                <a:spcBef>
                  <a:spcPct val="0"/>
                </a:spcBef>
                <a:spcAft>
                  <a:spcPct val="0"/>
                </a:spcAft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5740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2888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036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184" algn="l" defTabSz="914296" rtl="0" eaLnBrk="1" latinLnBrk="0" hangingPunct="1">
                <a:defRPr sz="900" b="1" kern="1200">
                  <a:solidFill>
                    <a:schemeClr val="bg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79831" y="6029980"/>
            <a:ext cx="5363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0" dirty="0" smtClean="0">
                <a:solidFill>
                  <a:srgbClr val="FFFFFF"/>
                </a:solidFill>
                <a:latin typeface="+mj-lt"/>
              </a:rPr>
              <a:t>4 February 1979 11:30 am, UTC</a:t>
            </a:r>
            <a:endParaRPr lang="en-GB" sz="2800" b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9002</TotalTime>
  <Words>225</Words>
  <Application>Microsoft Macintosh PowerPoint</Application>
  <PresentationFormat>On-screen Show (4:3)</PresentationFormat>
  <Paragraphs>68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Wingdings</vt:lpstr>
      <vt:lpstr>Default</vt:lpstr>
      <vt:lpstr>1_Default</vt:lpstr>
      <vt:lpstr>Key Updates on Existing Space Assets or Upcoming Launches - EUMETSAT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158</cp:revision>
  <dcterms:modified xsi:type="dcterms:W3CDTF">2016-10-31T06:57:21Z</dcterms:modified>
</cp:coreProperties>
</file>