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90" r:id="rId4"/>
    <p:sldId id="275" r:id="rId5"/>
    <p:sldId id="276" r:id="rId6"/>
    <p:sldId id="279" r:id="rId7"/>
    <p:sldId id="296" r:id="rId8"/>
    <p:sldId id="294" r:id="rId9"/>
    <p:sldId id="287" r:id="rId10"/>
    <p:sldId id="293" r:id="rId11"/>
    <p:sldId id="295" r:id="rId12"/>
    <p:sldId id="278" r:id="rId13"/>
    <p:sldId id="299" r:id="rId14"/>
    <p:sldId id="298" r:id="rId1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4" d="100"/>
          <a:sy n="64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11/5/15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690338"/>
            <a:ext cx="5092211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CEOS and GEO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143000" y="2819400"/>
            <a:ext cx="7010400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>
                <a:solidFill>
                  <a:srgbClr val="00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</a:t>
            </a:r>
            <a:r>
              <a:rPr lang="en-AU" sz="3200" dirty="0" smtClean="0">
                <a:solidFill>
                  <a:srgbClr val="00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CEOS Statements to GEO-XII and the Mexico City Ministerial Summit</a:t>
            </a:r>
            <a:endParaRPr sz="3200" dirty="0">
              <a:solidFill>
                <a:srgbClr val="000000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33818784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143000" y="2819400"/>
            <a:ext cx="70104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00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 – Near-Term Implementation</a:t>
            </a:r>
            <a:endParaRPr sz="3200" dirty="0">
              <a:solidFill>
                <a:srgbClr val="000000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32082618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228600" y="1524000"/>
            <a:ext cx="8839200" cy="3985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AU" sz="2400" b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Action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: CEOS Agencies will brief their national GEO delegations on the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positions on the future CEOS-GEO relationship agreed by the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29</a:t>
            </a:r>
            <a:r>
              <a:rPr lang="en-AU" sz="2400" baseline="300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Meeting.  Specifically in relation to CEOS’s desire to participate in future GEO governance, CEOS Agencies will advocate within respective national GEO delegations support for the agreed 29</a:t>
            </a:r>
            <a:r>
              <a:rPr lang="en-AU" sz="2400" baseline="300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Resolutions. 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Agencies will advise the CEOS Secretariat upon completion of this action.  </a:t>
            </a:r>
            <a:r>
              <a:rPr lang="en-AU" sz="2400" b="1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Due </a:t>
            </a:r>
            <a:r>
              <a:rPr lang="en-AU" sz="2400" b="1" dirty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by: 9 November 2015</a:t>
            </a:r>
            <a:r>
              <a:rPr lang="en-AU" sz="2400" b="1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  <a:endParaRPr lang="en-AU" sz="2800" b="1" dirty="0" smtClean="0">
              <a:solidFill>
                <a:srgbClr val="FF0000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1981200" y="345757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Plenary Actions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32353053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228600" y="1524000"/>
            <a:ext cx="8839200" cy="3908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Action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: The CEOS Delegation to GEO-XII will promote the CEOS positions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on the future CEOS-GEO relationship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agreed by the 29</a:t>
            </a:r>
            <a:r>
              <a:rPr lang="en-AU" sz="24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through all available channels at GEO-XII and the Mexico City Ministerial Summit.  The Delegation will ensure printed copies of the CEOS Written Statement and Kyoto Statement will be distributed to all Delegations.  </a:t>
            </a:r>
            <a:r>
              <a:rPr lang="en-AU" sz="2400" b="1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Due by: 14 November 2015.</a:t>
            </a:r>
          </a:p>
          <a:p>
            <a:pPr marL="514350" lvl="1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AU" sz="28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indent="-514350" defTabSz="914400">
              <a:spcAft>
                <a:spcPts val="1800"/>
              </a:spcAft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26554341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228600" y="1524000"/>
            <a:ext cx="8839200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 startAt="3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Action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: The head of the CEOS Delegation will advise CEOS Principals of the outcomes from the GEO-XII Plenary and the Mexico City Ministerial and the implications for CEOS, paying particular attention to the positions on the future CEOS-GEO relationship agreed by the 29</a:t>
            </a:r>
            <a:r>
              <a:rPr lang="en-AU" sz="24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Plenary.  </a:t>
            </a:r>
            <a:r>
              <a:rPr lang="en-AU" sz="2400" b="1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Due: After SEC-208 (to allow discussion at SEC-208).</a:t>
            </a:r>
          </a:p>
          <a:p>
            <a:pPr marL="514350" lvl="1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AU" sz="28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indent="-514350" defTabSz="914400">
              <a:spcAft>
                <a:spcPts val="1800"/>
              </a:spcAft>
              <a:buFont typeface="+mj-lt"/>
              <a:buAutoNum type="arabicPeriod" startAt="3"/>
              <a:defRPr>
                <a:solidFill>
                  <a:srgbClr val="000000"/>
                </a:solidFill>
              </a:defRPr>
            </a:pP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95552038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81200" y="345757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Purpose of this session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152400" y="1277064"/>
            <a:ext cx="8839200" cy="4739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For the 29</a:t>
            </a:r>
            <a:r>
              <a:rPr lang="en-AU" sz="28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to clearly state the position of CEOS on the next decade of GEO and the CEOS-GEO relationship: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General positions on GEO’s future directions and structures.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Specific positions on key issues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</a:p>
          <a:p>
            <a:pPr marL="514350" lvl="1" indent="-514350" defTabSz="914400">
              <a:spcAft>
                <a:spcPts val="1800"/>
              </a:spcAft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adopt CEOS Statements to GEO-XII and the Mexico City Ministerial Summit.</a:t>
            </a: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lvl="1" indent="-514350" defTabSz="914400">
              <a:spcAft>
                <a:spcPts val="1800"/>
              </a:spcAft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identify concrete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near-term actions that can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be taken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support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and promote the above.</a:t>
            </a: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511414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600200" y="2819400"/>
            <a:ext cx="5911852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00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 – CEOS-29 position on GEO and the CEOS-GEO relationship</a:t>
            </a:r>
            <a:endParaRPr sz="3200" dirty="0">
              <a:solidFill>
                <a:srgbClr val="000000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496782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2286000" y="3048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533400" y="1447800"/>
            <a:ext cx="7467600" cy="6417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29</a:t>
            </a:r>
            <a:r>
              <a:rPr lang="en-AU" sz="32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</a:t>
            </a:r>
            <a:r>
              <a:rPr lang="en-AU" sz="3200" i="1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values</a:t>
            </a: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the unique convening power of GEO among Members, Participating Organizations and Observers.</a:t>
            </a:r>
          </a:p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In order to extract maximum value from space observations contributed by CEOS Agencies</a:t>
            </a: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the 29</a:t>
            </a:r>
            <a:r>
              <a:rPr lang="en-AU" sz="32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</a:t>
            </a:r>
            <a:r>
              <a:rPr lang="en-AU" sz="32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recommends</a:t>
            </a:r>
            <a:r>
              <a:rPr lang="en-AU" sz="32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that GEO focus its efforts in the next decade to:</a:t>
            </a:r>
            <a:endParaRPr lang="en-AU" sz="36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lvl="1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AU" sz="40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514350" indent="-514350" defTabSz="914400">
              <a:spcAft>
                <a:spcPts val="1800"/>
              </a:spcAft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endParaRPr lang="en-AU" sz="40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61595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457200" y="1295400"/>
            <a:ext cx="8153400" cy="5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systematically define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and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prioritize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requirements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for each Societal Benefit Area</a:t>
            </a: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improve integration of space and in-situ data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noting the need for ongoing development of the space segment of the GEOSS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mobilize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resources from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development banks, international finance institutions 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and philanthropic organizations in support of GEO objectives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deliver impact into major global and regional agendas.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develop stronger and more explicit links with UN institutions.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4" name="Shape 3"/>
          <p:cNvSpPr/>
          <p:nvPr/>
        </p:nvSpPr>
        <p:spPr>
          <a:xfrm>
            <a:off x="2057400" y="2286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3307483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52400" y="1295400"/>
            <a:ext cx="8839200" cy="2585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 startAt="3"/>
              <a:defRPr>
                <a:solidFill>
                  <a:srgbClr val="000000"/>
                </a:solidFill>
              </a:defRPr>
            </a:pP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29</a:t>
            </a:r>
            <a:r>
              <a:rPr lang="en-AU" sz="2800" baseline="300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supports a foundational ‘space task’ in 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2016 and future GEO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Programmes,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noting the long-term efforts of </a:t>
            </a:r>
            <a:r>
              <a:rPr lang="en-AU" sz="2800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Agencies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through 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Virtual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Constellations and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Working Groups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implement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space segment of 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GEOSS.</a:t>
            </a:r>
          </a:p>
        </p:txBody>
      </p:sp>
      <p:sp>
        <p:nvSpPr>
          <p:cNvPr id="3" name="Shape 3"/>
          <p:cNvSpPr/>
          <p:nvPr/>
        </p:nvSpPr>
        <p:spPr>
          <a:xfrm>
            <a:off x="2057400" y="3048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923583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52400" y="1600200"/>
            <a:ext cx="8382000" cy="2816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 startAt="4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29th CEOS Plenary 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emphasizes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unique value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of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Participating Organizations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in the governance and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leadership of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GEO, through their participation in 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</a:t>
            </a:r>
            <a:r>
              <a:rPr lang="en-AU" sz="2800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GEO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Programme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Board and the GEO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Executive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Committee.</a:t>
            </a:r>
          </a:p>
          <a:p>
            <a:pPr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2133600" y="3048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4431850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228600" y="1371600"/>
            <a:ext cx="8534400" cy="6909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defTabSz="914400">
              <a:spcAft>
                <a:spcPts val="1800"/>
              </a:spcAft>
              <a:buFont typeface="+mj-lt"/>
              <a:buAutoNum type="arabicPeriod" startAt="5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Plenary therefore 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recommends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that the revised GEO Rules of Procedure </a:t>
            </a:r>
            <a:r>
              <a:rPr lang="en-AU" sz="2800" dirty="0" smtClean="0">
                <a:solidFill>
                  <a:srgbClr val="FF0000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ensure that: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Programme Board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composition reflect the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full breadth of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competence and responsibilities of GEO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contributors and stakeholders.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Representation at both </a:t>
            </a:r>
            <a:r>
              <a:rPr lang="en-AU" sz="2400" dirty="0" err="1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ExCom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and Programme </a:t>
            </a:r>
            <a:r>
              <a:rPr lang="en-AU" sz="2400" dirty="0" err="1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Board</a:t>
            </a:r>
            <a:r>
              <a:rPr lang="en-AU" sz="2400" dirty="0" err="1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,should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recognise and reflect the distinct roles of each body.</a:t>
            </a: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POs are able to adopt suitable internal processes to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ensure appropriate and flexible representation at each body</a:t>
            </a: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endParaRPr lang="en-AU" sz="24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endParaRPr lang="en-AU" sz="2400" dirty="0" smtClean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2133600" y="3048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333362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76400"/>
            <a:ext cx="8229600" cy="400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 defTabSz="914400">
              <a:spcAft>
                <a:spcPts val="1800"/>
              </a:spcAft>
              <a:buFont typeface="+mj-lt"/>
              <a:buAutoNum type="arabicPeriod" startAt="6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In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recognition of the sustained scale and scope of CEOS Agency resources and contributions to GEO, the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29</a:t>
            </a:r>
            <a:r>
              <a:rPr lang="en-AU" sz="2800" baseline="30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CEOS Plenary 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resolves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that CEOS shall propose to:</a:t>
            </a:r>
            <a:endParaRPr lang="en-AU" sz="28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Serve among the Participating Organizations at  the GEO Programme Board.</a:t>
            </a:r>
            <a:endParaRPr lang="en-AU" sz="2800" i="1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1" indent="-457200" defTabSz="914400">
              <a:spcAft>
                <a:spcPts val="1800"/>
              </a:spcAft>
              <a:buFontTx/>
              <a:buChar char="-"/>
              <a:defRPr>
                <a:solidFill>
                  <a:srgbClr val="000000"/>
                </a:solidFill>
              </a:defRPr>
            </a:pP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Subsequently, participate </a:t>
            </a:r>
            <a:r>
              <a:rPr lang="en-AU" sz="2800" i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as an Observer 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</a:t>
            </a:r>
            <a:r>
              <a:rPr lang="en-AU" sz="2800" i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GEO Executive </a:t>
            </a:r>
            <a:r>
              <a:rPr lang="en-AU" sz="2800" i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Committee</a:t>
            </a:r>
            <a:r>
              <a:rPr lang="en-AU" sz="2800" i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  <a:endParaRPr lang="en-AU" sz="2800" i="1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Shape 3"/>
          <p:cNvSpPr/>
          <p:nvPr/>
        </p:nvSpPr>
        <p:spPr>
          <a:xfrm>
            <a:off x="2012948" y="345757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Plenary Resolution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066173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9813</TotalTime>
  <Words>675</Words>
  <Application>Microsoft Macintosh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74</cp:revision>
  <dcterms:modified xsi:type="dcterms:W3CDTF">2015-11-06T01:35:08Z</dcterms:modified>
</cp:coreProperties>
</file>