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  <p:sldMasterId id="2147484170" r:id="rId2"/>
    <p:sldMasterId id="2147484181" r:id="rId3"/>
    <p:sldMasterId id="2147484212" r:id="rId4"/>
  </p:sldMasterIdLst>
  <p:notesMasterIdLst>
    <p:notesMasterId r:id="rId12"/>
  </p:notesMasterIdLst>
  <p:handoutMasterIdLst>
    <p:handoutMasterId r:id="rId13"/>
  </p:handoutMasterIdLst>
  <p:sldIdLst>
    <p:sldId id="405" r:id="rId5"/>
    <p:sldId id="402" r:id="rId6"/>
    <p:sldId id="395" r:id="rId7"/>
    <p:sldId id="396" r:id="rId8"/>
    <p:sldId id="403" r:id="rId9"/>
    <p:sldId id="397" r:id="rId10"/>
    <p:sldId id="323" r:id="rId11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各自設定して下さい" initials="JAX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00"/>
    <a:srgbClr val="FF3300"/>
    <a:srgbClr val="83D3FE"/>
    <a:srgbClr val="5F5F5F"/>
    <a:srgbClr val="4D4D4D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9" autoAdjust="0"/>
    <p:restoredTop sz="91334" autoAdjust="0"/>
  </p:normalViewPr>
  <p:slideViewPr>
    <p:cSldViewPr>
      <p:cViewPr>
        <p:scale>
          <a:sx n="80" d="100"/>
          <a:sy n="80" d="100"/>
        </p:scale>
        <p:origin x="-8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A8ABE6E-F507-4EFA-BEC8-33D0C7A73B74}" type="datetimeFigureOut">
              <a:rPr lang="ja-JP" altLang="en-US"/>
              <a:pPr>
                <a:defRPr/>
              </a:pPr>
              <a:t>11/5/15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2CB7AA30-BEA2-4017-BF12-69BD47FB53F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037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2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3F8CF475-8920-442C-AE7F-6E53079CB920}" type="datetimeFigureOut">
              <a:rPr lang="ja-JP" altLang="en-US"/>
              <a:pPr>
                <a:defRPr/>
              </a:pPr>
              <a:t>11/5/15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dirty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6E78F318-8D01-4345-B0AC-07C53BEB782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8729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32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fld id="{A94491AB-D97A-4D83-94CD-FCCF527ABA83}" type="slidenum">
              <a:rPr lang="ja-JP" altLang="en-US" smtClean="0"/>
              <a:pPr eaLnBrk="1" hangingPunct="1"/>
              <a:t>2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unic.or.jp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unic.or.jp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unic.or.jp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unic.or.jp/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hyperlink" Target="http://unic.or.jp/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unic.or.jp/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hyperlink" Target="http://unic.or.jp/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hyperlink" Target="http://unic.or.jp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2" Type="http://schemas.openxmlformats.org/officeDocument/2006/relationships/hyperlink" Target="http://unic.or.jp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2" Type="http://schemas.openxmlformats.org/officeDocument/2006/relationships/hyperlink" Target="http://unic.or.jp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2" Type="http://schemas.openxmlformats.org/officeDocument/2006/relationships/hyperlink" Target="http://unic.or.jp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2" Type="http://schemas.openxmlformats.org/officeDocument/2006/relationships/hyperlink" Target="http://unic.or.jp/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2" Type="http://schemas.openxmlformats.org/officeDocument/2006/relationships/hyperlink" Target="http://unic.or.jp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unic.or.jp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unic.or.jp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/>
          <p:cNvSpPr/>
          <p:nvPr/>
        </p:nvSpPr>
        <p:spPr>
          <a:xfrm>
            <a:off x="228600" y="163513"/>
            <a:ext cx="8696325" cy="13208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" name="グループ化 12"/>
          <p:cNvGrpSpPr>
            <a:grpSpLocks/>
          </p:cNvGrpSpPr>
          <p:nvPr userDrawn="1"/>
        </p:nvGrpSpPr>
        <p:grpSpPr bwMode="auto">
          <a:xfrm>
            <a:off x="1860550" y="163513"/>
            <a:ext cx="7064375" cy="687387"/>
            <a:chOff x="1876211" y="190530"/>
            <a:chExt cx="7064526" cy="686972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6064126" y="304761"/>
              <a:ext cx="2876611" cy="29351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1876211" y="190530"/>
              <a:ext cx="7064526" cy="68697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2846195" y="257165"/>
              <a:ext cx="5467467" cy="620337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5635491" y="276203"/>
              <a:ext cx="3305246" cy="515626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34950" y="728663"/>
            <a:ext cx="8723313" cy="8318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10" name="Picture 8" descr="国際連合広報センタ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79388" y="6248400"/>
            <a:ext cx="533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JAX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37288"/>
            <a:ext cx="78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コンテンツ プレースホルダー 15"/>
          <p:cNvSpPr>
            <a:spLocks noGrp="1"/>
          </p:cNvSpPr>
          <p:nvPr>
            <p:ph sz="quarter" idx="13"/>
          </p:nvPr>
        </p:nvSpPr>
        <p:spPr>
          <a:xfrm>
            <a:off x="420079" y="1145161"/>
            <a:ext cx="8313365" cy="4772013"/>
          </a:xfr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3BCD-916C-42F3-B044-299D37FFFD63}" type="datetimeFigureOut">
              <a:rPr lang="en-US"/>
              <a:pPr>
                <a:defRPr/>
              </a:pPr>
              <a:t>11/5/15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93675" y="6092825"/>
            <a:ext cx="3786188" cy="679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DAC3-F3DE-444B-9C77-3B32E37D4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8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 userDrawn="1"/>
        </p:nvGrpSpPr>
        <p:grpSpPr bwMode="auto">
          <a:xfrm>
            <a:off x="0" y="-4763"/>
            <a:ext cx="9144000" cy="841376"/>
            <a:chOff x="0" y="-5018"/>
            <a:chExt cx="9144000" cy="841730"/>
          </a:xfrm>
        </p:grpSpPr>
        <p:sp>
          <p:nvSpPr>
            <p:cNvPr id="7" name="正方形/長方形 6"/>
            <p:cNvSpPr/>
            <p:nvPr/>
          </p:nvSpPr>
          <p:spPr bwMode="auto">
            <a:xfrm>
              <a:off x="0" y="-253"/>
              <a:ext cx="9144000" cy="83696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en-US" altLang="ja-JP" sz="2000" b="1" dirty="0">
                <a:solidFill>
                  <a:prstClr val="white"/>
                </a:solidFill>
                <a:ea typeface="ＭＳ Ｐゴシック" pitchFamily="50" charset="-128"/>
              </a:endParaRPr>
            </a:p>
          </p:txBody>
        </p:sp>
        <p:pic>
          <p:nvPicPr>
            <p:cNvPr id="8" name="Picture 8" descr="un-log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295" y="-5018"/>
              <a:ext cx="976705" cy="84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 flipH="1">
            <a:off x="8210550" y="6434138"/>
            <a:ext cx="8905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6CDE4EBA-8115-41EC-A1AF-B3394ABC683E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1520" y="134810"/>
            <a:ext cx="7283152" cy="562074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4584D3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73E87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DA63-3262-455C-906B-BA462B608DD7}" type="slidenum">
              <a:rPr lang="en-US" altLang="ja-JP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1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D7CA-F6BD-47E5-BCC7-9DC89913F2E3}" type="datetime1">
              <a:rPr lang="ja-JP" altLang="en-US">
                <a:solidFill>
                  <a:srgbClr val="4584D3"/>
                </a:solidFill>
              </a:rPr>
              <a:pPr>
                <a:defRPr/>
              </a:pPr>
              <a:t>11/5/15</a:t>
            </a:fld>
            <a:endParaRPr lang="ja-JP" altLang="en-US" dirty="0">
              <a:solidFill>
                <a:srgbClr val="4584D3"/>
              </a:solidFill>
            </a:endParaRPr>
          </a:p>
        </p:txBody>
      </p:sp>
      <p:sp>
        <p:nvSpPr>
          <p:cNvPr id="5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6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1EED-EA11-406E-B94F-F2A6E0FFA92A}" type="slidenum">
              <a:rPr lang="ja-JP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8439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 userDrawn="1"/>
        </p:nvGrpSpPr>
        <p:grpSpPr bwMode="auto">
          <a:xfrm>
            <a:off x="0" y="-4763"/>
            <a:ext cx="9144000" cy="841376"/>
            <a:chOff x="0" y="-5018"/>
            <a:chExt cx="9144000" cy="841730"/>
          </a:xfrm>
        </p:grpSpPr>
        <p:sp>
          <p:nvSpPr>
            <p:cNvPr id="7" name="正方形/長方形 6"/>
            <p:cNvSpPr/>
            <p:nvPr/>
          </p:nvSpPr>
          <p:spPr bwMode="auto">
            <a:xfrm>
              <a:off x="0" y="-253"/>
              <a:ext cx="9144000" cy="83696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en-US" altLang="ja-JP" sz="2000" b="1" dirty="0">
                <a:solidFill>
                  <a:prstClr val="white"/>
                </a:solidFill>
                <a:ea typeface="ＭＳ Ｐゴシック" pitchFamily="50" charset="-128"/>
              </a:endParaRPr>
            </a:p>
          </p:txBody>
        </p:sp>
        <p:pic>
          <p:nvPicPr>
            <p:cNvPr id="8" name="Picture 8" descr="un-log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295" y="-5018"/>
              <a:ext cx="976705" cy="84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 flipH="1">
            <a:off x="8210550" y="6434138"/>
            <a:ext cx="8905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3035AEDF-44B3-4257-B15D-E65160CE0010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1520" y="134810"/>
            <a:ext cx="7283152" cy="562074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4584D3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73E87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DC41-22AD-4B69-8142-5AF7A8A11324}" type="slidenum">
              <a:rPr lang="en-US" altLang="ja-JP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 userDrawn="1"/>
        </p:nvGrpSpPr>
        <p:grpSpPr bwMode="auto">
          <a:xfrm>
            <a:off x="0" y="-4763"/>
            <a:ext cx="9144000" cy="841376"/>
            <a:chOff x="0" y="-5018"/>
            <a:chExt cx="9144000" cy="841730"/>
          </a:xfrm>
        </p:grpSpPr>
        <p:sp>
          <p:nvSpPr>
            <p:cNvPr id="7" name="正方形/長方形 6"/>
            <p:cNvSpPr/>
            <p:nvPr/>
          </p:nvSpPr>
          <p:spPr bwMode="auto">
            <a:xfrm>
              <a:off x="0" y="-253"/>
              <a:ext cx="9144000" cy="83696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en-US" altLang="ja-JP" sz="2000" b="1" dirty="0">
                <a:solidFill>
                  <a:prstClr val="white"/>
                </a:solidFill>
                <a:ea typeface="ＭＳ Ｐゴシック" pitchFamily="50" charset="-128"/>
              </a:endParaRPr>
            </a:p>
          </p:txBody>
        </p:sp>
        <p:pic>
          <p:nvPicPr>
            <p:cNvPr id="8" name="Picture 8" descr="un-log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295" y="-5018"/>
              <a:ext cx="976705" cy="84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 flipH="1">
            <a:off x="8210550" y="6434138"/>
            <a:ext cx="8905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34097306-5C5D-4FF4-894A-174E55D55A7F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1520" y="134810"/>
            <a:ext cx="7283152" cy="562074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4584D3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73E87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5408-62DA-41AD-9BDF-03F808AF4D0D}" type="slidenum">
              <a:rPr lang="en-US" altLang="ja-JP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7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031-A33F-40F2-8F3C-10FB6C296FAF}" type="datetime1">
              <a:rPr lang="ja-JP" altLang="en-US">
                <a:solidFill>
                  <a:srgbClr val="4584D3"/>
                </a:solidFill>
              </a:rPr>
              <a:pPr>
                <a:defRPr/>
              </a:pPr>
              <a:t>11/5/15</a:t>
            </a:fld>
            <a:endParaRPr lang="ja-JP" altLang="en-US" dirty="0">
              <a:solidFill>
                <a:srgbClr val="4584D3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4A98-FB66-49FC-9450-BB54D0162236}" type="slidenum">
              <a:rPr lang="ja-JP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7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 userDrawn="1"/>
        </p:nvGrpSpPr>
        <p:grpSpPr bwMode="auto">
          <a:xfrm>
            <a:off x="0" y="-4763"/>
            <a:ext cx="9144000" cy="841376"/>
            <a:chOff x="0" y="-5018"/>
            <a:chExt cx="9144000" cy="841730"/>
          </a:xfrm>
        </p:grpSpPr>
        <p:sp>
          <p:nvSpPr>
            <p:cNvPr id="7" name="正方形/長方形 6"/>
            <p:cNvSpPr/>
            <p:nvPr/>
          </p:nvSpPr>
          <p:spPr bwMode="auto">
            <a:xfrm>
              <a:off x="0" y="-253"/>
              <a:ext cx="9144000" cy="83696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en-US" altLang="ja-JP" sz="2000" b="1" dirty="0">
                <a:solidFill>
                  <a:prstClr val="white"/>
                </a:solidFill>
                <a:ea typeface="ＭＳ Ｐゴシック" pitchFamily="50" charset="-128"/>
              </a:endParaRPr>
            </a:p>
          </p:txBody>
        </p:sp>
        <p:pic>
          <p:nvPicPr>
            <p:cNvPr id="8" name="Picture 8" descr="un-log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295" y="-5018"/>
              <a:ext cx="976705" cy="84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 flipH="1">
            <a:off x="8210550" y="6434138"/>
            <a:ext cx="8905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4AB3D950-9DCA-4265-AD55-62F84456BF66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1520" y="134810"/>
            <a:ext cx="7283152" cy="562074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4584D3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73E87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ADDB-A6B7-4E3F-8502-F386347B6B80}" type="slidenum">
              <a:rPr lang="en-US" altLang="ja-JP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47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14B2-86BF-4154-8EC3-C2D61A062532}" type="datetimeFigureOut">
              <a:rPr lang="ja-JP" altLang="en-US" smtClean="0">
                <a:solidFill>
                  <a:srgbClr val="4584D3"/>
                </a:solidFill>
              </a:rPr>
              <a:pPr/>
              <a:t>11/5/15</a:t>
            </a:fld>
            <a:endParaRPr lang="ja-JP" altLang="en-US" dirty="0">
              <a:solidFill>
                <a:srgbClr val="4584D3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EF7-3638-4FB0-A45C-8600B2D71242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62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5068" y="26988"/>
            <a:ext cx="8488973" cy="615950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latin typeface="Calibri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388" indent="-179388">
              <a:spcBef>
                <a:spcPts val="800"/>
              </a:spcBef>
              <a:defRPr sz="1800" baseline="0">
                <a:latin typeface="Calibri" pitchFamily="34" charset="0"/>
              </a:defRPr>
            </a:lvl1pPr>
            <a:lvl2pPr marL="536575" indent="-179388">
              <a:spcBef>
                <a:spcPts val="800"/>
              </a:spcBef>
              <a:buFont typeface="Wingdings" pitchFamily="2" charset="2"/>
              <a:buChar char="Ø"/>
              <a:defRPr sz="1800" baseline="0">
                <a:latin typeface="Calibri" pitchFamily="34" charset="0"/>
              </a:defRPr>
            </a:lvl2pPr>
            <a:lvl3pPr marL="893763" indent="-177800">
              <a:spcBef>
                <a:spcPts val="800"/>
              </a:spcBef>
              <a:buFont typeface="Wingdings" pitchFamily="2" charset="2"/>
              <a:buChar char="ü"/>
              <a:defRPr sz="1800" baseline="0">
                <a:latin typeface="Calibri" pitchFamily="34" charset="0"/>
              </a:defRPr>
            </a:lvl3pPr>
            <a:lvl4pPr marL="1252538" indent="-179388">
              <a:spcBef>
                <a:spcPts val="800"/>
              </a:spcBef>
              <a:defRPr sz="1800" baseline="0">
                <a:latin typeface="Calibri" pitchFamily="34" charset="0"/>
              </a:defRPr>
            </a:lvl4pPr>
            <a:lvl5pPr marL="1609725" indent="-177800">
              <a:spcBef>
                <a:spcPts val="800"/>
              </a:spcBef>
              <a:defRPr sz="1800" baseline="0">
                <a:latin typeface="Calibri" pitchFamily="34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pPr>
              <a:defRPr/>
            </a:pPr>
            <a:fld id="{639B61B5-F923-4015-8EC8-D0BD3635004F}" type="datetime1">
              <a:rPr lang="ja-JP" altLang="en-US"/>
              <a:pPr>
                <a:defRPr/>
              </a:pPr>
              <a:t>11/5/15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96D2FCC-4FC9-45F6-935D-14F3D19536A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9917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/>
          <p:cNvSpPr/>
          <p:nvPr/>
        </p:nvSpPr>
        <p:spPr>
          <a:xfrm>
            <a:off x="228600" y="163513"/>
            <a:ext cx="8696325" cy="13208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" name="グループ化 12"/>
          <p:cNvGrpSpPr>
            <a:grpSpLocks/>
          </p:cNvGrpSpPr>
          <p:nvPr userDrawn="1"/>
        </p:nvGrpSpPr>
        <p:grpSpPr bwMode="auto">
          <a:xfrm>
            <a:off x="1860550" y="163513"/>
            <a:ext cx="7064375" cy="687387"/>
            <a:chOff x="1876211" y="190530"/>
            <a:chExt cx="7064526" cy="686972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6064126" y="304761"/>
              <a:ext cx="2876611" cy="29351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1876211" y="190530"/>
              <a:ext cx="7064526" cy="68697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2846195" y="257165"/>
              <a:ext cx="5467467" cy="620337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5635491" y="276203"/>
              <a:ext cx="3305246" cy="515626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34950" y="728663"/>
            <a:ext cx="8723313" cy="8318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10" name="Picture 8" descr="国際連合広報センタ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79388" y="6248400"/>
            <a:ext cx="533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JAX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37288"/>
            <a:ext cx="78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コンテンツ プレースホルダー 15"/>
          <p:cNvSpPr>
            <a:spLocks noGrp="1"/>
          </p:cNvSpPr>
          <p:nvPr>
            <p:ph sz="quarter" idx="13"/>
          </p:nvPr>
        </p:nvSpPr>
        <p:spPr>
          <a:xfrm>
            <a:off x="420079" y="1145161"/>
            <a:ext cx="8313365" cy="4772013"/>
          </a:xfr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EA2C7-50C3-4FE4-96CB-C9BD0D02805A}" type="datetimeFigureOut">
              <a:rPr lang="en-US"/>
              <a:pPr>
                <a:defRPr/>
              </a:pPr>
              <a:t>11/5/15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93675" y="6092825"/>
            <a:ext cx="3786188" cy="679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5371-3BBB-46C7-90B1-163EC5192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06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103848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国際連合広報センタ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250825" y="5911850"/>
            <a:ext cx="7556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JAXA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876925"/>
            <a:ext cx="11160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EF75-CFA1-4927-BFDD-115C02BC07F4}" type="datetimeFigureOut">
              <a:rPr lang="en-US"/>
              <a:pPr>
                <a:defRPr/>
              </a:pPr>
              <a:t>11/5/15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0DDF-BC21-4256-90DB-A238B5EFB33B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68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27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/>
          <p:cNvSpPr/>
          <p:nvPr/>
        </p:nvSpPr>
        <p:spPr>
          <a:xfrm>
            <a:off x="228600" y="163513"/>
            <a:ext cx="8696325" cy="13208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" name="グループ化 12"/>
          <p:cNvGrpSpPr>
            <a:grpSpLocks/>
          </p:cNvGrpSpPr>
          <p:nvPr userDrawn="1"/>
        </p:nvGrpSpPr>
        <p:grpSpPr bwMode="auto">
          <a:xfrm>
            <a:off x="1860550" y="163513"/>
            <a:ext cx="7064375" cy="687387"/>
            <a:chOff x="1876211" y="190530"/>
            <a:chExt cx="7064526" cy="686972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6064126" y="304761"/>
              <a:ext cx="2876611" cy="29351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1876211" y="190530"/>
              <a:ext cx="7064526" cy="68697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2846195" y="257165"/>
              <a:ext cx="5467467" cy="620337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5635491" y="276203"/>
              <a:ext cx="3305246" cy="515626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34950" y="728663"/>
            <a:ext cx="8723313" cy="8318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10" name="Picture 8" descr="国際連合広報センタ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79388" y="6248400"/>
            <a:ext cx="533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JAX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37288"/>
            <a:ext cx="78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コンテンツ プレースホルダー 15"/>
          <p:cNvSpPr>
            <a:spLocks noGrp="1"/>
          </p:cNvSpPr>
          <p:nvPr>
            <p:ph sz="quarter" idx="13"/>
          </p:nvPr>
        </p:nvSpPr>
        <p:spPr>
          <a:xfrm>
            <a:off x="420079" y="1145161"/>
            <a:ext cx="8313365" cy="4772013"/>
          </a:xfr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3BCD-916C-42F3-B044-299D37FFFD63}" type="datetimeFigureOut">
              <a:rPr lang="en-US"/>
              <a:pPr>
                <a:defRPr/>
              </a:pPr>
              <a:t>11/5/15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93675" y="6092825"/>
            <a:ext cx="3786188" cy="679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DAC3-F3DE-444B-9C77-3B32E37D4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06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3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>
                <a:solidFill>
                  <a:prstClr val="black"/>
                </a:solidFill>
                <a:ea typeface="ＭＳ Ｐゴシック" pitchFamily="50" charset="-128"/>
              </a:endParaRPr>
            </a:p>
          </p:txBody>
        </p:sp>
        <p:sp>
          <p:nvSpPr>
            <p:cNvPr id="4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>
                <a:solidFill>
                  <a:prstClr val="black"/>
                </a:solidFill>
                <a:ea typeface="ＭＳ Ｐゴシック" pitchFamily="50" charset="-128"/>
              </a:endParaRPr>
            </a:p>
          </p:txBody>
        </p:sp>
        <p:sp>
          <p:nvSpPr>
            <p:cNvPr id="5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>
                <a:solidFill>
                  <a:prstClr val="black"/>
                </a:solidFill>
                <a:ea typeface="ＭＳ Ｐゴシック" pitchFamily="50" charset="-128"/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>
                <a:solidFill>
                  <a:prstClr val="black"/>
                </a:solidFill>
                <a:ea typeface="ＭＳ Ｐゴシック" pitchFamily="50" charset="-128"/>
              </a:endParaRPr>
            </a:p>
          </p:txBody>
        </p:sp>
        <p:sp useBgFill="1">
          <p:nvSpPr>
            <p:cNvPr id="7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>
                <a:solidFill>
                  <a:prstClr val="black"/>
                </a:solidFill>
                <a:ea typeface="ＭＳ Ｐゴシック" pitchFamily="50" charset="-128"/>
              </a:endParaRPr>
            </a:p>
          </p:txBody>
        </p:sp>
      </p:grpSp>
      <p:pic>
        <p:nvPicPr>
          <p:cNvPr id="8" name="Picture 8" descr="国際連合広報センタ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58750" y="6381750"/>
            <a:ext cx="452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JAXA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6359525"/>
            <a:ext cx="755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 userDrawn="1"/>
        </p:nvSpPr>
        <p:spPr>
          <a:xfrm>
            <a:off x="0" y="0"/>
            <a:ext cx="9144000" cy="730250"/>
          </a:xfrm>
          <a:prstGeom prst="rect">
            <a:avLst/>
          </a:prstGeom>
          <a:solidFill>
            <a:srgbClr val="83D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12" name="日付プレースホルダー 1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4584D3"/>
                </a:solidFill>
              </a:rPr>
              <a:t>‹#›</a:t>
            </a:r>
            <a:endParaRPr lang="en-US" dirty="0">
              <a:solidFill>
                <a:srgbClr val="4584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46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D51F-DDBC-41C5-92F4-1CEE3E2944A8}" type="datetimeFigureOut">
              <a:rPr lang="ja-JP" altLang="en-US">
                <a:solidFill>
                  <a:srgbClr val="4584D3"/>
                </a:solidFill>
              </a:rPr>
              <a:pPr>
                <a:defRPr/>
              </a:pPr>
              <a:t>11/5/15</a:t>
            </a:fld>
            <a:endParaRPr lang="ja-JP" altLang="en-US" dirty="0">
              <a:solidFill>
                <a:srgbClr val="4584D3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C8BD-A542-412F-ADFC-5BFE97CD2B97}" type="slidenum">
              <a:rPr lang="ja-JP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84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BF5E-307D-46E2-96CA-2841E5A309CD}" type="datetimeFigureOut">
              <a:rPr lang="ja-JP" altLang="en-US">
                <a:solidFill>
                  <a:srgbClr val="4584D3"/>
                </a:solidFill>
              </a:rPr>
              <a:pPr>
                <a:defRPr/>
              </a:pPr>
              <a:t>11/5/15</a:t>
            </a:fld>
            <a:endParaRPr lang="ja-JP" altLang="en-US" dirty="0">
              <a:solidFill>
                <a:srgbClr val="4584D3"/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2E50-B0E5-4A84-BAF5-148AD3DF9A35}" type="slidenum">
              <a:rPr lang="ja-JP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0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 userDrawn="1"/>
        </p:nvGrpSpPr>
        <p:grpSpPr bwMode="auto">
          <a:xfrm>
            <a:off x="0" y="-4763"/>
            <a:ext cx="9144000" cy="841376"/>
            <a:chOff x="0" y="-5018"/>
            <a:chExt cx="9144000" cy="841730"/>
          </a:xfrm>
        </p:grpSpPr>
        <p:sp>
          <p:nvSpPr>
            <p:cNvPr id="7" name="正方形/長方形 6"/>
            <p:cNvSpPr/>
            <p:nvPr/>
          </p:nvSpPr>
          <p:spPr bwMode="auto">
            <a:xfrm>
              <a:off x="0" y="-253"/>
              <a:ext cx="9144000" cy="83696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en-US" altLang="ja-JP" sz="2000" b="1" dirty="0">
                <a:solidFill>
                  <a:prstClr val="white"/>
                </a:solidFill>
                <a:ea typeface="ＭＳ Ｐゴシック" pitchFamily="50" charset="-128"/>
              </a:endParaRPr>
            </a:p>
          </p:txBody>
        </p:sp>
        <p:pic>
          <p:nvPicPr>
            <p:cNvPr id="8" name="Picture 8" descr="un-log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295" y="-5018"/>
              <a:ext cx="976705" cy="84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 flipH="1">
            <a:off x="8210550" y="6434138"/>
            <a:ext cx="8905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6CDE4EBA-8115-41EC-A1AF-B3394ABC683E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1520" y="134810"/>
            <a:ext cx="7283152" cy="562074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4584D3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73E87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DA63-3262-455C-906B-BA462B608DD7}" type="slidenum">
              <a:rPr lang="en-US" altLang="ja-JP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68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D7CA-F6BD-47E5-BCC7-9DC89913F2E3}" type="datetime1">
              <a:rPr lang="ja-JP" altLang="en-US">
                <a:solidFill>
                  <a:srgbClr val="4584D3"/>
                </a:solidFill>
              </a:rPr>
              <a:pPr>
                <a:defRPr/>
              </a:pPr>
              <a:t>11/5/15</a:t>
            </a:fld>
            <a:endParaRPr lang="ja-JP" altLang="en-US" dirty="0">
              <a:solidFill>
                <a:srgbClr val="4584D3"/>
              </a:solidFill>
            </a:endParaRPr>
          </a:p>
        </p:txBody>
      </p:sp>
      <p:sp>
        <p:nvSpPr>
          <p:cNvPr id="5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6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1EED-EA11-406E-B94F-F2A6E0FFA92A}" type="slidenum">
              <a:rPr lang="ja-JP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2645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 userDrawn="1"/>
        </p:nvGrpSpPr>
        <p:grpSpPr bwMode="auto">
          <a:xfrm>
            <a:off x="0" y="-4763"/>
            <a:ext cx="9144000" cy="841376"/>
            <a:chOff x="0" y="-5018"/>
            <a:chExt cx="9144000" cy="841730"/>
          </a:xfrm>
        </p:grpSpPr>
        <p:sp>
          <p:nvSpPr>
            <p:cNvPr id="7" name="正方形/長方形 6"/>
            <p:cNvSpPr/>
            <p:nvPr/>
          </p:nvSpPr>
          <p:spPr bwMode="auto">
            <a:xfrm>
              <a:off x="0" y="-253"/>
              <a:ext cx="9144000" cy="83696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en-US" altLang="ja-JP" sz="2000" b="1" dirty="0">
                <a:solidFill>
                  <a:prstClr val="white"/>
                </a:solidFill>
                <a:ea typeface="ＭＳ Ｐゴシック" pitchFamily="50" charset="-128"/>
              </a:endParaRPr>
            </a:p>
          </p:txBody>
        </p:sp>
        <p:pic>
          <p:nvPicPr>
            <p:cNvPr id="8" name="Picture 8" descr="un-log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295" y="-5018"/>
              <a:ext cx="976705" cy="84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 flipH="1">
            <a:off x="8210550" y="6434138"/>
            <a:ext cx="8905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3035AEDF-44B3-4257-B15D-E65160CE0010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1520" y="134810"/>
            <a:ext cx="7283152" cy="562074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4584D3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73E87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DC41-22AD-4B69-8142-5AF7A8A11324}" type="slidenum">
              <a:rPr lang="en-US" altLang="ja-JP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00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 userDrawn="1"/>
        </p:nvGrpSpPr>
        <p:grpSpPr bwMode="auto">
          <a:xfrm>
            <a:off x="0" y="-4763"/>
            <a:ext cx="9144000" cy="841376"/>
            <a:chOff x="0" y="-5018"/>
            <a:chExt cx="9144000" cy="841730"/>
          </a:xfrm>
        </p:grpSpPr>
        <p:sp>
          <p:nvSpPr>
            <p:cNvPr id="7" name="正方形/長方形 6"/>
            <p:cNvSpPr/>
            <p:nvPr/>
          </p:nvSpPr>
          <p:spPr bwMode="auto">
            <a:xfrm>
              <a:off x="0" y="-253"/>
              <a:ext cx="9144000" cy="83696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en-US" altLang="ja-JP" sz="2000" b="1" dirty="0">
                <a:solidFill>
                  <a:prstClr val="white"/>
                </a:solidFill>
                <a:ea typeface="ＭＳ Ｐゴシック" pitchFamily="50" charset="-128"/>
              </a:endParaRPr>
            </a:p>
          </p:txBody>
        </p:sp>
        <p:pic>
          <p:nvPicPr>
            <p:cNvPr id="8" name="Picture 8" descr="un-log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295" y="-5018"/>
              <a:ext cx="976705" cy="84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 flipH="1">
            <a:off x="8210550" y="6434138"/>
            <a:ext cx="8905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34097306-5C5D-4FF4-894A-174E55D55A7F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1520" y="134810"/>
            <a:ext cx="7283152" cy="562074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4584D3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73E87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5408-62DA-41AD-9BDF-03F808AF4D0D}" type="slidenum">
              <a:rPr lang="en-US" altLang="ja-JP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09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031-A33F-40F2-8F3C-10FB6C296FAF}" type="datetime1">
              <a:rPr lang="ja-JP" altLang="en-US">
                <a:solidFill>
                  <a:srgbClr val="4584D3"/>
                </a:solidFill>
              </a:rPr>
              <a:pPr>
                <a:defRPr/>
              </a:pPr>
              <a:t>11/5/15</a:t>
            </a:fld>
            <a:endParaRPr lang="ja-JP" altLang="en-US" dirty="0">
              <a:solidFill>
                <a:srgbClr val="4584D3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4A98-FB66-49FC-9450-BB54D0162236}" type="slidenum">
              <a:rPr lang="ja-JP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0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/>
          <p:cNvSpPr/>
          <p:nvPr/>
        </p:nvSpPr>
        <p:spPr>
          <a:xfrm>
            <a:off x="228600" y="163513"/>
            <a:ext cx="8696325" cy="13208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" name="グループ化 12"/>
          <p:cNvGrpSpPr>
            <a:grpSpLocks/>
          </p:cNvGrpSpPr>
          <p:nvPr userDrawn="1"/>
        </p:nvGrpSpPr>
        <p:grpSpPr bwMode="auto">
          <a:xfrm>
            <a:off x="1860550" y="163513"/>
            <a:ext cx="7064375" cy="687387"/>
            <a:chOff x="1876211" y="190530"/>
            <a:chExt cx="7064526" cy="686972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6064126" y="304761"/>
              <a:ext cx="2876611" cy="29351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1876211" y="190530"/>
              <a:ext cx="7064526" cy="68697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2846195" y="257165"/>
              <a:ext cx="5467467" cy="620337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5635491" y="276203"/>
              <a:ext cx="3305246" cy="515626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34950" y="728663"/>
            <a:ext cx="8723313" cy="8318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10" name="Picture 8" descr="国際連合広報センタ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79388" y="6248400"/>
            <a:ext cx="533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JAX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37288"/>
            <a:ext cx="78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コンテンツ プレースホルダー 15"/>
          <p:cNvSpPr>
            <a:spLocks noGrp="1"/>
          </p:cNvSpPr>
          <p:nvPr>
            <p:ph sz="quarter" idx="13"/>
          </p:nvPr>
        </p:nvSpPr>
        <p:spPr>
          <a:xfrm>
            <a:off x="420079" y="1145161"/>
            <a:ext cx="8313365" cy="4772013"/>
          </a:xfr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EA2C7-50C3-4FE4-96CB-C9BD0D02805A}" type="datetimeFigureOut">
              <a:rPr lang="en-US"/>
              <a:pPr>
                <a:defRPr/>
              </a:pPr>
              <a:t>11/5/15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93675" y="6092825"/>
            <a:ext cx="3786188" cy="679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5371-3BBB-46C7-90B1-163EC5192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06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 userDrawn="1"/>
        </p:nvGrpSpPr>
        <p:grpSpPr bwMode="auto">
          <a:xfrm>
            <a:off x="0" y="-4763"/>
            <a:ext cx="9144000" cy="841376"/>
            <a:chOff x="0" y="-5018"/>
            <a:chExt cx="9144000" cy="841730"/>
          </a:xfrm>
        </p:grpSpPr>
        <p:sp>
          <p:nvSpPr>
            <p:cNvPr id="7" name="正方形/長方形 6"/>
            <p:cNvSpPr/>
            <p:nvPr/>
          </p:nvSpPr>
          <p:spPr bwMode="auto">
            <a:xfrm>
              <a:off x="0" y="-253"/>
              <a:ext cx="9144000" cy="83696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en-US" altLang="ja-JP" sz="2000" b="1" dirty="0">
                <a:solidFill>
                  <a:prstClr val="white"/>
                </a:solidFill>
                <a:ea typeface="ＭＳ Ｐゴシック" pitchFamily="50" charset="-128"/>
              </a:endParaRPr>
            </a:p>
          </p:txBody>
        </p:sp>
        <p:pic>
          <p:nvPicPr>
            <p:cNvPr id="8" name="Picture 8" descr="un-log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295" y="-5018"/>
              <a:ext cx="976705" cy="84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 flipH="1">
            <a:off x="8210550" y="6434138"/>
            <a:ext cx="8905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4AB3D950-9DCA-4265-AD55-62F84456BF66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1520" y="134810"/>
            <a:ext cx="7283152" cy="562074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4584D3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73E87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ADDB-A6B7-4E3F-8502-F386347B6B80}" type="slidenum">
              <a:rPr lang="en-US" altLang="ja-JP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25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14B2-86BF-4154-8EC3-C2D61A062532}" type="datetimeFigureOut">
              <a:rPr lang="ja-JP" altLang="en-US" smtClean="0">
                <a:solidFill>
                  <a:srgbClr val="4584D3"/>
                </a:solidFill>
              </a:rPr>
              <a:pPr/>
              <a:t>11/5/15</a:t>
            </a:fld>
            <a:endParaRPr lang="ja-JP" altLang="en-US" dirty="0">
              <a:solidFill>
                <a:srgbClr val="4584D3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EF7-3638-4FB0-A45C-8600B2D71242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62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/>
          <p:cNvSpPr/>
          <p:nvPr/>
        </p:nvSpPr>
        <p:spPr>
          <a:xfrm>
            <a:off x="228600" y="163513"/>
            <a:ext cx="8696325" cy="13208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" name="グループ化 12"/>
          <p:cNvGrpSpPr>
            <a:grpSpLocks/>
          </p:cNvGrpSpPr>
          <p:nvPr userDrawn="1"/>
        </p:nvGrpSpPr>
        <p:grpSpPr bwMode="auto">
          <a:xfrm>
            <a:off x="1860550" y="163513"/>
            <a:ext cx="7064375" cy="687387"/>
            <a:chOff x="1876211" y="190530"/>
            <a:chExt cx="7064526" cy="686972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6064126" y="304761"/>
              <a:ext cx="2876611" cy="29351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1876211" y="190530"/>
              <a:ext cx="7064526" cy="68697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2846195" y="257165"/>
              <a:ext cx="5467467" cy="620337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5635491" y="276203"/>
              <a:ext cx="3305246" cy="515626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34950" y="728663"/>
            <a:ext cx="8723313" cy="8318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10" name="Picture 8" descr="国際連合広報センタ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79388" y="6248400"/>
            <a:ext cx="533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JAX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37288"/>
            <a:ext cx="78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コンテンツ プレースホルダー 15"/>
          <p:cNvSpPr>
            <a:spLocks noGrp="1"/>
          </p:cNvSpPr>
          <p:nvPr>
            <p:ph sz="quarter" idx="13"/>
          </p:nvPr>
        </p:nvSpPr>
        <p:spPr>
          <a:xfrm>
            <a:off x="420079" y="1145161"/>
            <a:ext cx="8313365" cy="4772013"/>
          </a:xfr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3BCD-916C-42F3-B044-299D37FFFD63}" type="datetimeFigureOut">
              <a:rPr lang="en-US"/>
              <a:pPr>
                <a:defRPr/>
              </a:pPr>
              <a:t>11/5/15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93675" y="6092825"/>
            <a:ext cx="3786188" cy="679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DAC3-F3DE-444B-9C77-3B32E37D4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86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/>
          <p:cNvSpPr/>
          <p:nvPr/>
        </p:nvSpPr>
        <p:spPr>
          <a:xfrm>
            <a:off x="228600" y="163513"/>
            <a:ext cx="8696325" cy="13208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" name="グループ化 12"/>
          <p:cNvGrpSpPr>
            <a:grpSpLocks/>
          </p:cNvGrpSpPr>
          <p:nvPr userDrawn="1"/>
        </p:nvGrpSpPr>
        <p:grpSpPr bwMode="auto">
          <a:xfrm>
            <a:off x="1860550" y="163513"/>
            <a:ext cx="7064375" cy="687387"/>
            <a:chOff x="1876211" y="190530"/>
            <a:chExt cx="7064526" cy="686972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6064126" y="304761"/>
              <a:ext cx="2876611" cy="29351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1876211" y="190530"/>
              <a:ext cx="7064526" cy="68697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2846195" y="257165"/>
              <a:ext cx="5467467" cy="620337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5635491" y="276203"/>
              <a:ext cx="3305246" cy="515626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34950" y="728663"/>
            <a:ext cx="8723313" cy="8318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10" name="Picture 8" descr="国際連合広報センタ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79388" y="6248400"/>
            <a:ext cx="533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JAX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37288"/>
            <a:ext cx="78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コンテンツ プレースホルダー 15"/>
          <p:cNvSpPr>
            <a:spLocks noGrp="1"/>
          </p:cNvSpPr>
          <p:nvPr>
            <p:ph sz="quarter" idx="13"/>
          </p:nvPr>
        </p:nvSpPr>
        <p:spPr>
          <a:xfrm>
            <a:off x="420079" y="1145161"/>
            <a:ext cx="8313365" cy="4772013"/>
          </a:xfr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EA2C7-50C3-4FE4-96CB-C9BD0D02805A}" type="datetimeFigureOut">
              <a:rPr lang="en-US"/>
              <a:pPr>
                <a:defRPr/>
              </a:pPr>
              <a:t>11/5/15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93675" y="6092825"/>
            <a:ext cx="3786188" cy="679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5371-3BBB-46C7-90B1-163EC5192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06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/>
          <p:cNvSpPr/>
          <p:nvPr/>
        </p:nvSpPr>
        <p:spPr>
          <a:xfrm>
            <a:off x="228600" y="163513"/>
            <a:ext cx="8696325" cy="13208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グループ化 12"/>
          <p:cNvGrpSpPr>
            <a:grpSpLocks/>
          </p:cNvGrpSpPr>
          <p:nvPr userDrawn="1"/>
        </p:nvGrpSpPr>
        <p:grpSpPr bwMode="auto">
          <a:xfrm>
            <a:off x="1860550" y="163513"/>
            <a:ext cx="7064375" cy="687387"/>
            <a:chOff x="1876211" y="190530"/>
            <a:chExt cx="7064526" cy="686972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6064126" y="304761"/>
              <a:ext cx="2876611" cy="29351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1876211" y="190530"/>
              <a:ext cx="7064526" cy="68697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2846195" y="257165"/>
              <a:ext cx="5467467" cy="620337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5635491" y="276203"/>
              <a:ext cx="3305246" cy="515626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</p:grp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34950" y="728663"/>
            <a:ext cx="8723313" cy="8318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ja-JP" altLang="en-US" sz="2600" smtClean="0">
              <a:solidFill>
                <a:prstClr val="black"/>
              </a:solidFill>
              <a:latin typeface="Constantia" pitchFamily="18" charset="0"/>
              <a:ea typeface="HGP明朝E" pitchFamily="18" charset="-128"/>
            </a:endParaRPr>
          </a:p>
        </p:txBody>
      </p:sp>
      <p:pic>
        <p:nvPicPr>
          <p:cNvPr id="10" name="Picture 8" descr="国際連合広報センタ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79388" y="6248400"/>
            <a:ext cx="533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JAX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37288"/>
            <a:ext cx="78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コンテンツ プレースホルダー 15"/>
          <p:cNvSpPr>
            <a:spLocks noGrp="1"/>
          </p:cNvSpPr>
          <p:nvPr>
            <p:ph sz="quarter" idx="13"/>
          </p:nvPr>
        </p:nvSpPr>
        <p:spPr>
          <a:xfrm>
            <a:off x="420079" y="1145161"/>
            <a:ext cx="8313365" cy="4772013"/>
          </a:xfr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77AED21-BD74-4156-ACD4-B820B1A7E246}" type="datetimeFigureOut">
              <a:rPr lang="en-US"/>
              <a:pPr>
                <a:defRPr/>
              </a:pPr>
              <a:t>11/5/15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93675" y="6092825"/>
            <a:ext cx="3786188" cy="679450"/>
          </a:xfrm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8EE5AC3-CD41-45C4-9BFE-4F026BDE3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7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/>
          <p:cNvSpPr/>
          <p:nvPr/>
        </p:nvSpPr>
        <p:spPr>
          <a:xfrm>
            <a:off x="228600" y="163513"/>
            <a:ext cx="8696325" cy="13208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グループ化 12"/>
          <p:cNvGrpSpPr>
            <a:grpSpLocks/>
          </p:cNvGrpSpPr>
          <p:nvPr userDrawn="1"/>
        </p:nvGrpSpPr>
        <p:grpSpPr bwMode="auto">
          <a:xfrm>
            <a:off x="1860550" y="163513"/>
            <a:ext cx="7064375" cy="687387"/>
            <a:chOff x="1876211" y="190530"/>
            <a:chExt cx="7064526" cy="686972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6064126" y="304761"/>
              <a:ext cx="2876611" cy="29351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1876211" y="190530"/>
              <a:ext cx="7064526" cy="68697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2846195" y="257165"/>
              <a:ext cx="5467467" cy="620337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5635491" y="276203"/>
              <a:ext cx="3305246" cy="515626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</p:grp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34950" y="728663"/>
            <a:ext cx="8723313" cy="8318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ja-JP" altLang="en-US" sz="2600" smtClean="0">
              <a:solidFill>
                <a:prstClr val="black"/>
              </a:solidFill>
              <a:latin typeface="Constantia" pitchFamily="18" charset="0"/>
              <a:ea typeface="HGP明朝E" pitchFamily="18" charset="-128"/>
            </a:endParaRPr>
          </a:p>
        </p:txBody>
      </p:sp>
      <p:pic>
        <p:nvPicPr>
          <p:cNvPr id="10" name="Picture 8" descr="国際連合広報センタ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79388" y="6248400"/>
            <a:ext cx="533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JAX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37288"/>
            <a:ext cx="78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コンテンツ プレースホルダー 15"/>
          <p:cNvSpPr>
            <a:spLocks noGrp="1"/>
          </p:cNvSpPr>
          <p:nvPr>
            <p:ph sz="quarter" idx="13"/>
          </p:nvPr>
        </p:nvSpPr>
        <p:spPr>
          <a:xfrm>
            <a:off x="420079" y="1145161"/>
            <a:ext cx="8313365" cy="4772013"/>
          </a:xfr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5227996-D5B1-4BD6-8BCC-E7772DF8F392}" type="datetimeFigureOut">
              <a:rPr lang="en-US"/>
              <a:pPr>
                <a:defRPr/>
              </a:pPr>
              <a:t>11/5/15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93675" y="6092825"/>
            <a:ext cx="3786188" cy="679450"/>
          </a:xfrm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2031436-E049-4050-B430-C67CB2A0C5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29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国際連合広報センタ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250825" y="5911850"/>
            <a:ext cx="7556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JAXA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876925"/>
            <a:ext cx="11160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3DBDA00-34C5-49E0-87AB-32A947C6DA4C}" type="datetimeFigureOut">
              <a:rPr lang="en-US"/>
              <a:pPr>
                <a:defRPr/>
              </a:pPr>
              <a:t>11/5/15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99BD84D0-56EF-431F-9580-74E18E03562B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24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2AA0EF5-FBF8-488A-93D4-38BFF447B5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6763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251E53C-37EB-4576-9CFD-8574D6A3C5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4180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 userDrawn="1"/>
        </p:nvGrpSpPr>
        <p:grpSpPr bwMode="auto">
          <a:xfrm>
            <a:off x="0" y="-4763"/>
            <a:ext cx="9144000" cy="841376"/>
            <a:chOff x="0" y="-5018"/>
            <a:chExt cx="9144000" cy="841730"/>
          </a:xfrm>
        </p:grpSpPr>
        <p:sp>
          <p:nvSpPr>
            <p:cNvPr id="7" name="正方形/長方形 6"/>
            <p:cNvSpPr/>
            <p:nvPr/>
          </p:nvSpPr>
          <p:spPr bwMode="auto">
            <a:xfrm>
              <a:off x="0" y="-253"/>
              <a:ext cx="9144000" cy="83696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en-US" altLang="ja-JP" sz="2000" b="1" u="sng">
                <a:solidFill>
                  <a:prstClr val="white"/>
                </a:solidFill>
                <a:ea typeface="ＭＳ Ｐゴシック" pitchFamily="50" charset="-128"/>
              </a:endParaRPr>
            </a:p>
          </p:txBody>
        </p:sp>
        <p:pic>
          <p:nvPicPr>
            <p:cNvPr id="8" name="Picture 8" descr="un-log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295" y="-5018"/>
              <a:ext cx="976705" cy="84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 flipH="1">
            <a:off x="8210550" y="6434138"/>
            <a:ext cx="8905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EC3A80D6-CC22-4873-9F6F-1E94B61EF561}" type="slidenum">
              <a:rPr lang="en-US" altLang="ja-JP" u="sng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u="sng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1520" y="134810"/>
            <a:ext cx="7283152" cy="562074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3CFC6390-1606-4794-ABDF-C838DEAB23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529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D7CA-F6BD-47E5-BCC7-9DC89913F2E3}" type="datetime1">
              <a:rPr lang="ja-JP" altLang="en-US"/>
              <a:pPr>
                <a:defRPr/>
              </a:pPr>
              <a:t>11/5/15</a:t>
            </a:fld>
            <a:endParaRPr lang="ja-JP" altLang="en-US" dirty="0"/>
          </a:p>
        </p:txBody>
      </p:sp>
      <p:sp>
        <p:nvSpPr>
          <p:cNvPr id="5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1EED-EA11-406E-B94F-F2A6E0FFA92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573003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/>
          <p:cNvSpPr/>
          <p:nvPr/>
        </p:nvSpPr>
        <p:spPr>
          <a:xfrm>
            <a:off x="228600" y="163513"/>
            <a:ext cx="8696325" cy="13208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グループ化 12"/>
          <p:cNvGrpSpPr>
            <a:grpSpLocks/>
          </p:cNvGrpSpPr>
          <p:nvPr userDrawn="1"/>
        </p:nvGrpSpPr>
        <p:grpSpPr bwMode="auto">
          <a:xfrm>
            <a:off x="1860550" y="163513"/>
            <a:ext cx="7064375" cy="687387"/>
            <a:chOff x="1876211" y="190530"/>
            <a:chExt cx="7064526" cy="686972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6064126" y="304761"/>
              <a:ext cx="2876611" cy="29351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1876211" y="190530"/>
              <a:ext cx="7064526" cy="68697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2846195" y="257165"/>
              <a:ext cx="5467467" cy="620337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5635491" y="276203"/>
              <a:ext cx="3305246" cy="515626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</p:grp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34950" y="728663"/>
            <a:ext cx="8723313" cy="8318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ja-JP" altLang="en-US" sz="2600" smtClean="0">
              <a:solidFill>
                <a:prstClr val="black"/>
              </a:solidFill>
              <a:latin typeface="Constantia" pitchFamily="18" charset="0"/>
              <a:ea typeface="HGP明朝E" pitchFamily="18" charset="-128"/>
            </a:endParaRPr>
          </a:p>
        </p:txBody>
      </p:sp>
      <p:pic>
        <p:nvPicPr>
          <p:cNvPr id="10" name="Picture 8" descr="国際連合広報センタ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79388" y="6248400"/>
            <a:ext cx="533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JAX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37288"/>
            <a:ext cx="78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コンテンツ プレースホルダー 15"/>
          <p:cNvSpPr>
            <a:spLocks noGrp="1"/>
          </p:cNvSpPr>
          <p:nvPr>
            <p:ph sz="quarter" idx="13"/>
          </p:nvPr>
        </p:nvSpPr>
        <p:spPr>
          <a:xfrm>
            <a:off x="420079" y="1145161"/>
            <a:ext cx="8313365" cy="4772013"/>
          </a:xfr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BB09980-CF87-4759-A01B-934CE2F746B8}" type="datetimeFigureOut">
              <a:rPr lang="en-US"/>
              <a:pPr>
                <a:defRPr/>
              </a:pPr>
              <a:t>11/5/15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93675" y="6092825"/>
            <a:ext cx="3786188" cy="679450"/>
          </a:xfrm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D3E806-E45C-4D65-8178-4973A6F2C1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66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9B61B5-F923-4015-8EC8-D0BD3635004F}" type="datetime1">
              <a:rPr lang="ja-JP" altLang="en-US"/>
              <a:pPr>
                <a:defRPr/>
              </a:pPr>
              <a:t>11/5/15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FA3812-8CA8-437F-ACC8-E8CF8252FD4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2373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N-LOGO_copy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2_1_blue_glay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3A61C36A-C3C6-481C-8134-35F5A6FC79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803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/>
          <p:cNvSpPr/>
          <p:nvPr/>
        </p:nvSpPr>
        <p:spPr>
          <a:xfrm>
            <a:off x="228600" y="163513"/>
            <a:ext cx="8696325" cy="13208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グループ化 12"/>
          <p:cNvGrpSpPr>
            <a:grpSpLocks/>
          </p:cNvGrpSpPr>
          <p:nvPr userDrawn="1"/>
        </p:nvGrpSpPr>
        <p:grpSpPr bwMode="auto">
          <a:xfrm>
            <a:off x="1860550" y="163513"/>
            <a:ext cx="7064375" cy="687387"/>
            <a:chOff x="1876211" y="190530"/>
            <a:chExt cx="7064526" cy="686972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6064126" y="304761"/>
              <a:ext cx="2876611" cy="29351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1876211" y="190530"/>
              <a:ext cx="7064526" cy="68697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2846195" y="257165"/>
              <a:ext cx="5467467" cy="620337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5635491" y="276203"/>
              <a:ext cx="3305246" cy="515626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</a:pPr>
              <a:endParaRPr lang="ja-JP" altLang="en-US" sz="2600" smtClean="0">
                <a:solidFill>
                  <a:prstClr val="black"/>
                </a:solidFill>
                <a:latin typeface="Constantia" pitchFamily="18" charset="0"/>
                <a:ea typeface="HGP明朝E" pitchFamily="18" charset="-128"/>
              </a:endParaRPr>
            </a:p>
          </p:txBody>
        </p:sp>
      </p:grp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34950" y="728663"/>
            <a:ext cx="8723313" cy="8318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ja-JP" altLang="en-US" sz="2600" smtClean="0">
              <a:solidFill>
                <a:prstClr val="black"/>
              </a:solidFill>
              <a:latin typeface="Constantia" pitchFamily="18" charset="0"/>
              <a:ea typeface="HGP明朝E" pitchFamily="18" charset="-128"/>
            </a:endParaRPr>
          </a:p>
        </p:txBody>
      </p:sp>
      <p:pic>
        <p:nvPicPr>
          <p:cNvPr id="10" name="Picture 8" descr="国際連合広報センタ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79388" y="6248400"/>
            <a:ext cx="533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JAX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37288"/>
            <a:ext cx="78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コンテンツ プレースホルダー 15"/>
          <p:cNvSpPr>
            <a:spLocks noGrp="1"/>
          </p:cNvSpPr>
          <p:nvPr>
            <p:ph sz="quarter" idx="13"/>
          </p:nvPr>
        </p:nvSpPr>
        <p:spPr>
          <a:xfrm>
            <a:off x="420079" y="1145161"/>
            <a:ext cx="8313365" cy="4772013"/>
          </a:xfr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56C6F8B-2076-488A-8076-8C5105AA88C7}" type="datetimeFigureOut">
              <a:rPr lang="en-US"/>
              <a:pPr>
                <a:defRPr/>
              </a:pPr>
              <a:t>11/5/15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93675" y="6092825"/>
            <a:ext cx="3786188" cy="679450"/>
          </a:xfrm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FBBE282-BBE0-4A88-97A3-CF9B07B7B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7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3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7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8" name="Picture 8" descr="国際連合広報センタ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58750" y="6381750"/>
            <a:ext cx="452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JAXA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6359525"/>
            <a:ext cx="755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 userDrawn="1"/>
        </p:nvSpPr>
        <p:spPr>
          <a:xfrm>
            <a:off x="0" y="0"/>
            <a:ext cx="9144000" cy="730250"/>
          </a:xfrm>
          <a:prstGeom prst="rect">
            <a:avLst/>
          </a:prstGeom>
          <a:solidFill>
            <a:srgbClr val="83D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ja-JP" altLang="en-US" sz="1800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日付プレースホルダー 1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>
                <a:latin typeface="Constantia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2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359B-4CFC-4674-917B-79197DD3DCD0}" type="datetimeFigureOut">
              <a:rPr kumimoji="1" lang="ja-JP" altLang="en-US" smtClean="0"/>
              <a:t>11/5/15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7B63-5476-4F4F-922D-F9635E5CA3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04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3973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3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>
                <a:solidFill>
                  <a:prstClr val="black"/>
                </a:solidFill>
                <a:ea typeface="ＭＳ Ｐゴシック" pitchFamily="50" charset="-128"/>
              </a:endParaRPr>
            </a:p>
          </p:txBody>
        </p:sp>
        <p:sp>
          <p:nvSpPr>
            <p:cNvPr id="4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>
                <a:solidFill>
                  <a:prstClr val="black"/>
                </a:solidFill>
                <a:ea typeface="ＭＳ Ｐゴシック" pitchFamily="50" charset="-128"/>
              </a:endParaRPr>
            </a:p>
          </p:txBody>
        </p:sp>
        <p:sp>
          <p:nvSpPr>
            <p:cNvPr id="5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>
                <a:solidFill>
                  <a:prstClr val="black"/>
                </a:solidFill>
                <a:ea typeface="ＭＳ Ｐゴシック" pitchFamily="50" charset="-128"/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>
                <a:solidFill>
                  <a:prstClr val="black"/>
                </a:solidFill>
                <a:ea typeface="ＭＳ Ｐゴシック" pitchFamily="50" charset="-128"/>
              </a:endParaRPr>
            </a:p>
          </p:txBody>
        </p:sp>
        <p:sp useBgFill="1">
          <p:nvSpPr>
            <p:cNvPr id="7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dirty="0">
                <a:solidFill>
                  <a:prstClr val="black"/>
                </a:solidFill>
                <a:ea typeface="ＭＳ Ｐゴシック" pitchFamily="50" charset="-128"/>
              </a:endParaRPr>
            </a:p>
          </p:txBody>
        </p:sp>
      </p:grpSp>
      <p:pic>
        <p:nvPicPr>
          <p:cNvPr id="8" name="Picture 8" descr="国際連合広報センタ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58750" y="6381750"/>
            <a:ext cx="452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JAXA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6359525"/>
            <a:ext cx="755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 userDrawn="1"/>
        </p:nvSpPr>
        <p:spPr>
          <a:xfrm>
            <a:off x="0" y="0"/>
            <a:ext cx="9144000" cy="730250"/>
          </a:xfrm>
          <a:prstGeom prst="rect">
            <a:avLst/>
          </a:prstGeom>
          <a:solidFill>
            <a:srgbClr val="83D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12" name="日付プレースホルダー 1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4584D3"/>
                </a:solidFill>
              </a:rPr>
              <a:t>‹#›</a:t>
            </a:r>
            <a:endParaRPr lang="en-US" dirty="0">
              <a:solidFill>
                <a:srgbClr val="4584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9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BF5E-307D-46E2-96CA-2841E5A309CD}" type="datetimeFigureOut">
              <a:rPr lang="ja-JP" altLang="en-US">
                <a:solidFill>
                  <a:srgbClr val="4584D3"/>
                </a:solidFill>
              </a:rPr>
              <a:pPr>
                <a:defRPr/>
              </a:pPr>
              <a:t>11/5/15</a:t>
            </a:fld>
            <a:endParaRPr lang="ja-JP" altLang="en-US" dirty="0">
              <a:solidFill>
                <a:srgbClr val="4584D3"/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2E50-B0E5-4A84-BAF5-148AD3DF9A35}" type="slidenum">
              <a:rPr lang="ja-JP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4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hyperlink" Target="http://unic.or.jp/" TargetMode="External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6" Type="http://schemas.openxmlformats.org/officeDocument/2006/relationships/hyperlink" Target="http://unic.or.jp/" TargetMode="External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14" Type="http://schemas.openxmlformats.org/officeDocument/2006/relationships/hyperlink" Target="http://unic.or.jp/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6.jpeg"/><Relationship Id="rId13" Type="http://schemas.openxmlformats.org/officeDocument/2006/relationships/hyperlink" Target="http://unic.or.jp/" TargetMode="Externa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Master Slide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122E153C-B325-480E-841F-3979BA483667}" type="datetimeFigureOut">
              <a:rPr lang="en-US"/>
              <a:pPr>
                <a:defRPr/>
              </a:pPr>
              <a:t>11/5/15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CA8BCE99-65DA-41C7-BD46-070F99E4A445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pic>
        <p:nvPicPr>
          <p:cNvPr id="1031" name="Picture 8" descr="国際連合広報センター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79388" y="6248400"/>
            <a:ext cx="533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JAXA LOGO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37288"/>
            <a:ext cx="78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8" r:id="rId2"/>
    <p:sldLayoutId id="2147484209" r:id="rId3"/>
    <p:sldLayoutId id="2147484211" r:id="rId4"/>
    <p:sldLayoutId id="2147484224" r:id="rId5"/>
    <p:sldLayoutId id="2147484226" r:id="rId6"/>
    <p:sldLayoutId id="2147484227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-27384"/>
            <a:ext cx="9144000" cy="730250"/>
          </a:xfrm>
          <a:prstGeom prst="rect">
            <a:avLst/>
          </a:prstGeom>
          <a:solidFill>
            <a:srgbClr val="83D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 dirty="0">
                <a:solidFill>
                  <a:srgbClr val="4584D3"/>
                </a:solidFill>
              </a:rPr>
              <a:t>‹#›</a:t>
            </a:r>
            <a:endParaRPr lang="en-US" dirty="0">
              <a:solidFill>
                <a:srgbClr val="4584D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27D31F5C-1954-4238-A76F-A2177BEE46D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pic>
        <p:nvPicPr>
          <p:cNvPr id="1030" name="Picture 8" descr="国際連合広報センター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79388" y="147613"/>
            <a:ext cx="5476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JAXA 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47613"/>
            <a:ext cx="78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7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92" r:id="rId10"/>
    <p:sldLayoutId id="2147484205" r:id="rId11"/>
    <p:sldLayoutId id="2147484210" r:id="rId12"/>
    <p:sldLayoutId id="2147484202" r:id="rId13"/>
    <p:sldLayoutId id="214748422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-27384"/>
            <a:ext cx="9144000" cy="730250"/>
          </a:xfrm>
          <a:prstGeom prst="rect">
            <a:avLst/>
          </a:prstGeom>
          <a:solidFill>
            <a:srgbClr val="83D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 dirty="0">
                <a:solidFill>
                  <a:srgbClr val="4584D3"/>
                </a:solidFill>
              </a:rPr>
              <a:t>‹#›</a:t>
            </a:r>
            <a:endParaRPr lang="en-US" dirty="0">
              <a:solidFill>
                <a:srgbClr val="4584D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27D31F5C-1954-4238-A76F-A2177BEE46D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pic>
        <p:nvPicPr>
          <p:cNvPr id="1030" name="Picture 8" descr="国際連合広報センター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79388" y="147613"/>
            <a:ext cx="5476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JAXA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47613"/>
            <a:ext cx="78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20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206" r:id="rId10"/>
    <p:sldLayoutId id="2147484207" r:id="rId11"/>
    <p:sldLayoutId id="2147484208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Master Slide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rgbClr val="073E87"/>
                </a:solidFill>
                <a:latin typeface="Tahom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FF49B3A-3119-4F73-8851-0E9F5F1DA579}" type="datetimeFigureOut">
              <a:rPr lang="en-US"/>
              <a:pPr>
                <a:defRPr/>
              </a:pPr>
              <a:t>11/5/15</a:t>
            </a:fld>
            <a:endParaRPr lang="en-US" sz="800" dirty="0">
              <a:solidFill>
                <a:srgbClr val="4584D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rgbClr val="073E87"/>
                </a:solidFill>
                <a:latin typeface="Tahom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rgbClr val="073E87"/>
                </a:solidFill>
                <a:latin typeface="Tahom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E6A8EB8-53AB-487C-A6BE-5BE2F4B79CFF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pic>
        <p:nvPicPr>
          <p:cNvPr id="1031" name="Picture 8" descr="国際連合広報センター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0" b="-4425"/>
          <a:stretch>
            <a:fillRect/>
          </a:stretch>
        </p:blipFill>
        <p:spPr bwMode="auto">
          <a:xfrm>
            <a:off x="179388" y="6248400"/>
            <a:ext cx="533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JAXA 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37288"/>
            <a:ext cx="78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64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1" r:id="rId8"/>
    <p:sldLayoutId id="2147484222" r:id="rId9"/>
    <p:sldLayoutId id="2147484223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Arial" charset="0"/>
          <a:ea typeface="HGP明朝E" pitchFamily="18" charset="-128"/>
          <a:cs typeface="Arial" charset="0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1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62000" y="3810000"/>
            <a:ext cx="4810858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JAXA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Plenary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US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30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CEOS Plenary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 International Conference Center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Kyoto, Japan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 – 6 November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537938"/>
            <a:ext cx="713075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/>
            <a:r>
              <a:rPr lang="en-US" altLang="ja-JP" sz="4200" b="1">
                <a:solidFill>
                  <a:srgbClr val="FFFFFF"/>
                </a:solidFill>
                <a:latin typeface="Droid Serif"/>
              </a:rPr>
              <a:t>Introduction of UNISPACE +</a:t>
            </a:r>
            <a:r>
              <a:rPr lang="en-US" altLang="ja-JP" sz="4200" b="1" smtClean="0">
                <a:solidFill>
                  <a:srgbClr val="FFFFFF"/>
                </a:solidFill>
                <a:latin typeface="Droid Serif"/>
              </a:rPr>
              <a:t>50</a:t>
            </a:r>
            <a:endParaRPr kumimoji="0" lang="ja-JP" altLang="en-US" sz="4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4551318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9608" y="838496"/>
            <a:ext cx="4243606" cy="417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86050"/>
            <a:ext cx="2641600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D6D98"/>
                  </a:outerShdw>
                </a:effectLst>
              </a14:hiddenEffects>
            </a:ext>
          </a:extLst>
        </p:spPr>
      </p:pic>
      <p:pic>
        <p:nvPicPr>
          <p:cNvPr id="1229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35" y="4174250"/>
            <a:ext cx="238442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D6D98"/>
                  </a:outerShdw>
                </a:effectLst>
              </a14:hiddenEffects>
            </a:ext>
          </a:extLst>
        </p:spPr>
      </p:pic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8" y="727829"/>
            <a:ext cx="1698997" cy="143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D6D98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163991" y="2535199"/>
            <a:ext cx="6781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ja-JP" sz="3200" b="1" smtClean="0">
                <a:ln w="15875">
                  <a:solidFill>
                    <a:srgbClr val="073E87">
                      <a:lumMod val="50000"/>
                    </a:srgb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ＭＳ Ｐゴシック" pitchFamily="50" charset="-128"/>
              </a:rPr>
              <a:t>UNISPACE+50 toward 2018</a:t>
            </a:r>
            <a:endParaRPr lang="en-US" altLang="ja-JP" sz="3200" b="1" dirty="0">
              <a:ln w="15875">
                <a:solidFill>
                  <a:srgbClr val="073E87">
                    <a:lumMod val="50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ea typeface="ＭＳ Ｐゴシック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268786" y="51694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ja-JP" b="1">
                <a:ln w="15875">
                  <a:solidFill>
                    <a:srgbClr val="073E87">
                      <a:lumMod val="50000"/>
                    </a:srgb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ＭＳ Ｐゴシック" pitchFamily="50" charset="-128"/>
              </a:rPr>
              <a:t>Yasushi Horikawa</a:t>
            </a:r>
          </a:p>
          <a:p>
            <a:pPr algn="ctr" eaLnBrk="1" hangingPunct="1"/>
            <a:r>
              <a:rPr lang="en-US" altLang="ja-JP" b="1" smtClean="0">
                <a:ln w="15875">
                  <a:solidFill>
                    <a:srgbClr val="073E87">
                      <a:lumMod val="50000"/>
                    </a:srgb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ＭＳ Ｐゴシック" pitchFamily="50" charset="-128"/>
              </a:rPr>
              <a:t>Former Chair </a:t>
            </a:r>
            <a:r>
              <a:rPr lang="en-US" altLang="ja-JP" b="1">
                <a:ln w="15875">
                  <a:solidFill>
                    <a:srgbClr val="073E87">
                      <a:lumMod val="50000"/>
                    </a:srgb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ＭＳ Ｐゴシック" pitchFamily="50" charset="-128"/>
              </a:rPr>
              <a:t>of the </a:t>
            </a:r>
            <a:r>
              <a:rPr lang="en-US" altLang="ja-JP" b="1" smtClean="0">
                <a:ln w="15875">
                  <a:solidFill>
                    <a:srgbClr val="073E87">
                      <a:lumMod val="50000"/>
                    </a:srgb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ＭＳ Ｐゴシック" pitchFamily="50" charset="-128"/>
              </a:rPr>
              <a:t>UNCOPUOS</a:t>
            </a:r>
          </a:p>
          <a:p>
            <a:pPr algn="ctr" eaLnBrk="1" hangingPunct="1"/>
            <a:r>
              <a:rPr lang="en-US" altLang="ja-JP" b="1" smtClean="0">
                <a:ln w="15875">
                  <a:solidFill>
                    <a:srgbClr val="073E87">
                      <a:lumMod val="50000"/>
                    </a:srgb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ＭＳ Ｐゴシック" pitchFamily="50" charset="-128"/>
              </a:rPr>
              <a:t> Technical </a:t>
            </a:r>
            <a:r>
              <a:rPr lang="en-US" altLang="ja-JP" b="1">
                <a:ln w="15875">
                  <a:solidFill>
                    <a:srgbClr val="073E87">
                      <a:lumMod val="50000"/>
                    </a:srgb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ＭＳ Ｐゴシック" pitchFamily="50" charset="-128"/>
              </a:rPr>
              <a:t>Counselor, JAXA</a:t>
            </a:r>
            <a:endParaRPr lang="ja-JP" altLang="en-US">
              <a:solidFill>
                <a:srgbClr val="0099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79912" y="415407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smtClean="0">
                <a:ln w="15875">
                  <a:solidFill>
                    <a:srgbClr val="073E87">
                      <a:lumMod val="50000"/>
                    </a:srgb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ＭＳ Ｐゴシック" pitchFamily="50" charset="-128"/>
              </a:rPr>
              <a:t>Nvember 6, 2015</a:t>
            </a:r>
            <a:endParaRPr kumimoji="1" lang="ja-JP" altLang="en-US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75904" y="40466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CEOS Pkenary @ Kyoto</a:t>
            </a:r>
          </a:p>
          <a:p>
            <a:r>
              <a:rPr lang="fr-FR" altLang="ja-JP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30_Horikawa_v0.ppt</a:t>
            </a:r>
            <a:endParaRPr lang="fr-FR" altLang="ja-JP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6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1560" y="404664"/>
            <a:ext cx="82089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b="1"/>
              <a:t>2018 “UNISPACE+50” THEME OF STSC, LSC and </a:t>
            </a:r>
            <a:r>
              <a:rPr lang="en-US" altLang="ja-JP" sz="2200" b="1" smtClean="0"/>
              <a:t>COPUOS</a:t>
            </a:r>
          </a:p>
          <a:p>
            <a:pPr algn="ctr"/>
            <a:endParaRPr lang="en-US" altLang="ja-JP" sz="2200" b="1" smtClean="0"/>
          </a:p>
          <a:p>
            <a:endParaRPr lang="en-US" altLang="ja-JP" sz="2200" b="1" smtClean="0"/>
          </a:p>
          <a:p>
            <a:r>
              <a:rPr lang="en-US" altLang="ja-JP" b="1" smtClean="0"/>
              <a:t>         UNISPACE </a:t>
            </a:r>
            <a:r>
              <a:rPr lang="en-US" altLang="ja-JP" b="1"/>
              <a:t>conferences </a:t>
            </a:r>
            <a:r>
              <a:rPr lang="en-US" altLang="ja-JP" b="1" smtClean="0"/>
              <a:t>      I in 1968</a:t>
            </a:r>
          </a:p>
          <a:p>
            <a:r>
              <a:rPr lang="en-US" altLang="ja-JP" b="1"/>
              <a:t> </a:t>
            </a:r>
            <a:r>
              <a:rPr lang="en-US" altLang="ja-JP" b="1" smtClean="0"/>
              <a:t>                                                      II in </a:t>
            </a:r>
            <a:r>
              <a:rPr lang="en-US" altLang="ja-JP" b="1"/>
              <a:t>1982 </a:t>
            </a:r>
            <a:endParaRPr lang="en-US" altLang="ja-JP" b="1" smtClean="0"/>
          </a:p>
          <a:p>
            <a:r>
              <a:rPr lang="en-US" altLang="ja-JP" b="1"/>
              <a:t> </a:t>
            </a:r>
            <a:r>
              <a:rPr lang="en-US" altLang="ja-JP" b="1" smtClean="0"/>
              <a:t>                                                     III in 1999</a:t>
            </a:r>
          </a:p>
          <a:p>
            <a:endParaRPr lang="en-US" altLang="ja-JP" b="1" smtClean="0"/>
          </a:p>
          <a:p>
            <a:r>
              <a:rPr lang="en-US" altLang="ja-JP" b="1" smtClean="0"/>
              <a:t>         2018 </a:t>
            </a:r>
            <a:r>
              <a:rPr lang="en-US" altLang="ja-JP" b="1"/>
              <a:t>marks the 50th anniversary of UNISPACE </a:t>
            </a:r>
            <a:r>
              <a:rPr lang="en-US" altLang="ja-JP" b="1" smtClean="0"/>
              <a:t>I.</a:t>
            </a:r>
            <a:endParaRPr lang="en-US" altLang="ja-JP" b="1"/>
          </a:p>
          <a:p>
            <a:endParaRPr lang="en-US" altLang="ja-JP" b="1" smtClean="0"/>
          </a:p>
          <a:p>
            <a:r>
              <a:rPr lang="en-US" altLang="ja-JP" b="1"/>
              <a:t>The 50th anniversary </a:t>
            </a:r>
            <a:r>
              <a:rPr lang="en-US" altLang="ja-JP" b="1" smtClean="0"/>
              <a:t>is an opportunity to consider the current status and chart the future </a:t>
            </a:r>
            <a:r>
              <a:rPr lang="en-US" altLang="ja-JP" b="1"/>
              <a:t>role of COPUOS at a time when more actors, both governmental and non-governmental, are increasingly involved in ventures to explore space and carry out space activities</a:t>
            </a:r>
            <a:r>
              <a:rPr lang="en-US" altLang="ja-JP" b="1" smtClean="0"/>
              <a:t>.</a:t>
            </a:r>
          </a:p>
          <a:p>
            <a:endParaRPr lang="en-US" altLang="ja-JP" b="1"/>
          </a:p>
          <a:p>
            <a:r>
              <a:rPr lang="en-US" altLang="ja-JP" b="1"/>
              <a:t>The post-2015 development agenda </a:t>
            </a:r>
            <a:r>
              <a:rPr lang="en-US" altLang="ja-JP" b="1" smtClean="0"/>
              <a:t>was</a:t>
            </a:r>
            <a:r>
              <a:rPr lang="en-US" altLang="ja-JP" b="1" smtClean="0">
                <a:solidFill>
                  <a:srgbClr val="FF0000"/>
                </a:solidFill>
              </a:rPr>
              <a:t> </a:t>
            </a:r>
            <a:r>
              <a:rPr lang="en-US" altLang="ja-JP" b="1" smtClean="0"/>
              <a:t>adopted </a:t>
            </a:r>
            <a:r>
              <a:rPr lang="en-US" altLang="ja-JP" b="1"/>
              <a:t>in </a:t>
            </a:r>
            <a:r>
              <a:rPr lang="en-US" altLang="ja-JP" b="1" smtClean="0"/>
              <a:t>2015 at GA</a:t>
            </a:r>
            <a:r>
              <a:rPr lang="en-US" altLang="ja-JP" b="1" smtClean="0">
                <a:solidFill>
                  <a:srgbClr val="FF0000"/>
                </a:solidFill>
              </a:rPr>
              <a:t> </a:t>
            </a:r>
            <a:r>
              <a:rPr lang="en-US" altLang="ja-JP" b="1" smtClean="0"/>
              <a:t>with </a:t>
            </a:r>
            <a:r>
              <a:rPr lang="en-US" altLang="ja-JP" b="1"/>
              <a:t>the establishment of new Sustainable Development </a:t>
            </a:r>
            <a:r>
              <a:rPr lang="en-US" altLang="ja-JP" b="1" smtClean="0"/>
              <a:t>Goals. This </a:t>
            </a:r>
            <a:r>
              <a:rPr lang="en-US" altLang="ja-JP" b="1"/>
              <a:t>major target argues for stronger space governance and supporting structures in the future at all levels, including improved spatial data infrastructure. </a:t>
            </a:r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16388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28059" y="311452"/>
            <a:ext cx="8464421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b="1" smtClean="0"/>
              <a:t>Towards</a:t>
            </a:r>
            <a:r>
              <a:rPr lang="ja-JP" altLang="en-US" sz="2200" b="1"/>
              <a:t> </a:t>
            </a:r>
            <a:r>
              <a:rPr lang="en-US" altLang="ja-JP" sz="2200" b="1" smtClean="0"/>
              <a:t>2018,</a:t>
            </a:r>
          </a:p>
          <a:p>
            <a:endParaRPr lang="en-US" altLang="ja-JP" sz="2200" b="1"/>
          </a:p>
          <a:p>
            <a:pPr>
              <a:lnSpc>
                <a:spcPts val="1800"/>
              </a:lnSpc>
            </a:pPr>
            <a:endParaRPr lang="en-US" altLang="ja-JP" sz="2200" b="1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mtClean="0"/>
              <a:t>joint </a:t>
            </a:r>
            <a:r>
              <a:rPr lang="en-US" altLang="ja-JP"/>
              <a:t>GA First Committee and Fourth Committee session on </a:t>
            </a:r>
            <a:r>
              <a:rPr lang="en-US" altLang="ja-JP" smtClean="0"/>
              <a:t>TCBM last month and COPUOS action to the safety of space operations </a:t>
            </a:r>
            <a:r>
              <a:rPr lang="en-US" altLang="ja-JP"/>
              <a:t>and the long-term sustainability of outer space activities in </a:t>
            </a:r>
            <a:r>
              <a:rPr lang="en-US" altLang="ja-JP" smtClean="0"/>
              <a:t>2016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mtClean="0"/>
              <a:t>10th </a:t>
            </a:r>
            <a:r>
              <a:rPr lang="en-US" altLang="ja-JP"/>
              <a:t>anniversary of </a:t>
            </a:r>
            <a:r>
              <a:rPr lang="en-US" altLang="ja-JP" smtClean="0"/>
              <a:t>International Cordination on GNSS (ICG) in 2015 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mtClean="0"/>
              <a:t>10th </a:t>
            </a:r>
            <a:r>
              <a:rPr lang="en-US" altLang="ja-JP"/>
              <a:t>anniversary of </a:t>
            </a:r>
            <a:r>
              <a:rPr lang="en-US" altLang="ja-JP" smtClean="0"/>
              <a:t>UN-SPIDER in 2016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mtClean="0"/>
              <a:t>50th </a:t>
            </a:r>
            <a:r>
              <a:rPr lang="en-US" altLang="ja-JP"/>
              <a:t>anniversary of the Outer Space </a:t>
            </a:r>
            <a:r>
              <a:rPr lang="en-US" altLang="ja-JP" smtClean="0"/>
              <a:t>Treaty in 2017 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mtClean="0"/>
              <a:t>LTS </a:t>
            </a:r>
            <a:r>
              <a:rPr lang="en-US" altLang="ja-JP"/>
              <a:t>guidelines </a:t>
            </a:r>
            <a:r>
              <a:rPr lang="en-US" altLang="ja-JP" smtClean="0"/>
              <a:t>to be adopted in 2016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mtClean="0"/>
              <a:t>LSC on </a:t>
            </a:r>
            <a:r>
              <a:rPr lang="en-US" altLang="ja-JP"/>
              <a:t>international </a:t>
            </a:r>
            <a:r>
              <a:rPr lang="en-US" altLang="ja-JP" smtClean="0"/>
              <a:t>mechanisms on international cooperatin to be concluded </a:t>
            </a:r>
            <a:r>
              <a:rPr lang="en-US" altLang="ja-JP"/>
              <a:t>in </a:t>
            </a:r>
            <a:r>
              <a:rPr lang="en-US" altLang="ja-JP" smtClean="0"/>
              <a:t>2017 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mtClean="0"/>
              <a:t>NEO </a:t>
            </a:r>
            <a:r>
              <a:rPr lang="en-US" altLang="ja-JP"/>
              <a:t>coordination mechanisms of SMPAG and IAWN </a:t>
            </a:r>
            <a:r>
              <a:rPr lang="en-US" altLang="ja-JP" smtClean="0"/>
              <a:t>being established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mtClean="0"/>
              <a:t>work </a:t>
            </a:r>
            <a:r>
              <a:rPr lang="en-US" altLang="ja-JP"/>
              <a:t>plan for the socioeconomic and sustainable development </a:t>
            </a:r>
            <a:r>
              <a:rPr lang="en-US" altLang="ja-JP" smtClean="0"/>
              <a:t>of </a:t>
            </a:r>
            <a:r>
              <a:rPr lang="en-US" altLang="ja-JP"/>
              <a:t>STSC and COPUOS </a:t>
            </a:r>
            <a:r>
              <a:rPr lang="en-US" altLang="ja-JP" smtClean="0"/>
              <a:t>to be concluded </a:t>
            </a:r>
            <a:r>
              <a:rPr lang="en-US" altLang="ja-JP"/>
              <a:t>in </a:t>
            </a:r>
            <a:r>
              <a:rPr lang="en-US" altLang="ja-JP" smtClean="0"/>
              <a:t>2018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mtClean="0"/>
              <a:t>new </a:t>
            </a:r>
            <a:r>
              <a:rPr lang="en-US" altLang="ja-JP"/>
              <a:t>working mechanisms for considering space weather and global </a:t>
            </a:r>
            <a:r>
              <a:rPr lang="en-US" altLang="ja-JP" smtClean="0"/>
              <a:t>health at STSC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mtClean="0"/>
              <a:t>next </a:t>
            </a:r>
            <a:r>
              <a:rPr lang="en-US" altLang="ja-JP"/>
              <a:t>International Space Exploration Forum (</a:t>
            </a:r>
            <a:r>
              <a:rPr lang="en-US" altLang="ja-JP" smtClean="0"/>
              <a:t>ISEF) planned in 2016/17</a:t>
            </a:r>
          </a:p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968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67544" y="1249275"/>
            <a:ext cx="8313365" cy="4772013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Thematic priorities of STSC, LSC and COPUOS building upon the cross-cutting topics of</a:t>
            </a:r>
            <a:r>
              <a:rPr lang="en-US" altLang="ja-JP" dirty="0" smtClean="0"/>
              <a:t>:</a:t>
            </a:r>
          </a:p>
          <a:p>
            <a:pPr marL="0" indent="0">
              <a:buNone/>
            </a:pPr>
            <a:r>
              <a:rPr lang="en-US" altLang="ja-JP" dirty="0" smtClean="0"/>
              <a:t>          Governance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   Capacity-building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Resiliency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   </a:t>
            </a:r>
            <a:r>
              <a:rPr lang="en-US" altLang="ja-JP" dirty="0" smtClean="0"/>
              <a:t>Interoperability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   Space for sustainable development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ja-JP" smtClean="0"/>
              <a:t>Considerations</a:t>
            </a:r>
            <a:r>
              <a:rPr lang="ja-JP" altLang="en-US" smtClean="0"/>
              <a:t> </a:t>
            </a:r>
            <a:r>
              <a:rPr lang="en-US" altLang="ja-JP" dirty="0" smtClean="0"/>
              <a:t>on</a:t>
            </a:r>
            <a:r>
              <a:rPr lang="ja-JP" altLang="en-US" dirty="0" smtClean="0"/>
              <a:t> </a:t>
            </a:r>
            <a:r>
              <a:rPr lang="en-US" altLang="ja-JP" dirty="0" smtClean="0"/>
              <a:t>governance structure such as national spatial data structures, regional and inter-regional coordination mechanisms, potential new mechanisms for resiliency and interoperability such as in the field of DRR and NEO, TCBM and LTS within the broader concept of space security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ja-JP" smtClean="0"/>
              <a:t>Accommodation </a:t>
            </a:r>
            <a:r>
              <a:rPr lang="en-US" altLang="ja-JP" dirty="0" smtClean="0"/>
              <a:t>on the results </a:t>
            </a:r>
            <a:r>
              <a:rPr lang="en-US" altLang="ja-JP" smtClean="0"/>
              <a:t>of;</a:t>
            </a:r>
          </a:p>
          <a:p>
            <a:pPr marL="0" indent="0">
              <a:buNone/>
            </a:pPr>
            <a:r>
              <a:rPr kumimoji="1" lang="en-US" altLang="ja-JP" smtClean="0"/>
              <a:t>          UN </a:t>
            </a:r>
            <a:r>
              <a:rPr kumimoji="1" lang="en-US" altLang="ja-JP" dirty="0" smtClean="0"/>
              <a:t>summit in Sep. 2015 to adopt post -</a:t>
            </a:r>
            <a:r>
              <a:rPr kumimoji="1" lang="en-US" altLang="ja-JP" smtClean="0"/>
              <a:t>2015 development </a:t>
            </a:r>
          </a:p>
          <a:p>
            <a:pPr marL="0" indent="0">
              <a:buNone/>
            </a:pPr>
            <a:r>
              <a:rPr lang="en-US" altLang="ja-JP"/>
              <a:t> </a:t>
            </a:r>
            <a:r>
              <a:rPr lang="en-US" altLang="ja-JP" smtClean="0"/>
              <a:t>       </a:t>
            </a:r>
            <a:r>
              <a:rPr kumimoji="1" lang="en-US" altLang="ja-JP" smtClean="0"/>
              <a:t>  agenda</a:t>
            </a:r>
            <a:r>
              <a:rPr kumimoji="1" lang="en-US" altLang="ja-JP" dirty="0" smtClean="0"/>
              <a:t>, </a:t>
            </a:r>
            <a:r>
              <a:rPr kumimoji="1" lang="en-US" altLang="ja-JP" smtClean="0"/>
              <a:t>including SDGs,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Third UN World Conference of Disaster Risk reduction </a:t>
            </a:r>
            <a:r>
              <a:rPr lang="en-US" altLang="ja-JP" smtClean="0"/>
              <a:t>and its</a:t>
            </a:r>
          </a:p>
          <a:p>
            <a:pPr marL="0" indent="0">
              <a:buNone/>
            </a:pPr>
            <a:r>
              <a:rPr lang="en-US" altLang="ja-JP"/>
              <a:t> </a:t>
            </a:r>
            <a:r>
              <a:rPr lang="en-US" altLang="ja-JP" smtClean="0"/>
              <a:t>         </a:t>
            </a:r>
            <a:r>
              <a:rPr lang="en-US" altLang="ja-JP" dirty="0" smtClean="0"/>
              <a:t>outcome on </a:t>
            </a:r>
            <a:r>
              <a:rPr lang="en-US" altLang="ja-JP" smtClean="0"/>
              <a:t>a framework </a:t>
            </a:r>
            <a:r>
              <a:rPr lang="en-US" altLang="ja-JP" dirty="0" smtClean="0"/>
              <a:t>for  disaster risk reduction </a:t>
            </a:r>
            <a:r>
              <a:rPr lang="en-US" altLang="ja-JP" smtClean="0"/>
              <a:t>for 2015-2030, and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COP-21 in Paris Nov.-Dec. 2015</a:t>
            </a:r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501724" y="188913"/>
            <a:ext cx="7886700" cy="700087"/>
          </a:xfrm>
        </p:spPr>
        <p:txBody>
          <a:bodyPr>
            <a:normAutofit fontScale="90000"/>
          </a:bodyPr>
          <a:lstStyle/>
          <a:p>
            <a:r>
              <a:rPr kumimoji="1" lang="en-US" altLang="ja-JP" sz="2800" dirty="0" smtClean="0"/>
              <a:t>UNISPACE+50 Thematic priorities and synergies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2156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1196752"/>
            <a:ext cx="7992888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ja-JP" sz="2000" smtClean="0"/>
              <a:t>The </a:t>
            </a:r>
            <a:r>
              <a:rPr lang="en-US" altLang="ja-JP" sz="2000"/>
              <a:t>Group of Bureau Members (G-15), including Working Group chairs of COPUOS, STSC and LSC and the Director of UNOOSA, </a:t>
            </a:r>
            <a:r>
              <a:rPr lang="en-US" altLang="ja-JP" sz="2000" smtClean="0"/>
              <a:t>serves </a:t>
            </a:r>
            <a:r>
              <a:rPr lang="en-US" altLang="ja-JP" sz="2000"/>
              <a:t>as the steering committee for the preparations of </a:t>
            </a:r>
            <a:r>
              <a:rPr lang="en-US" altLang="ja-JP" sz="2000" smtClean="0"/>
              <a:t>2018.</a:t>
            </a:r>
            <a:endParaRPr lang="en-US" altLang="ja-JP" sz="2000"/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ja-JP" sz="2000" smtClean="0"/>
              <a:t>Each </a:t>
            </a:r>
            <a:r>
              <a:rPr lang="en-US" altLang="ja-JP" sz="2000"/>
              <a:t>intergovernmental body should address the overarching theme of “UNISPACE+50” under their respective agendas, and States members of the Committee and permanent </a:t>
            </a:r>
            <a:r>
              <a:rPr lang="en-US" altLang="ja-JP" sz="2000" smtClean="0"/>
              <a:t>observers  </a:t>
            </a:r>
            <a:r>
              <a:rPr lang="en-US" altLang="ja-JP" sz="2000"/>
              <a:t>would be encouraged to address certain thematic priorities under this overall framework, to be agreed in the preparatory years </a:t>
            </a:r>
            <a:r>
              <a:rPr lang="en-US" altLang="ja-JP" sz="2000" smtClean="0"/>
              <a:t>2015-2017.</a:t>
            </a:r>
            <a:endParaRPr lang="en-US" altLang="ja-JP" sz="2000"/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ja-JP" sz="2000" smtClean="0"/>
              <a:t>All </a:t>
            </a:r>
            <a:r>
              <a:rPr lang="en-US" altLang="ja-JP" sz="2000"/>
              <a:t>Member States of the United Nations and the broader space community, including UN entities, other intergovernmental and non-governmental </a:t>
            </a:r>
            <a:r>
              <a:rPr lang="en-US" altLang="ja-JP" sz="2000" smtClean="0"/>
              <a:t>organizations such as </a:t>
            </a:r>
            <a:r>
              <a:rPr lang="en-US" altLang="ja-JP" sz="2000" smtClean="0">
                <a:solidFill>
                  <a:srgbClr val="FF0000"/>
                </a:solidFill>
              </a:rPr>
              <a:t>CEOS</a:t>
            </a:r>
            <a:r>
              <a:rPr lang="en-US" altLang="ja-JP" sz="2000" smtClean="0"/>
              <a:t> </a:t>
            </a:r>
            <a:r>
              <a:rPr lang="en-US" altLang="ja-JP" sz="2000"/>
              <a:t>and the private sector, should be invited to participate in a dedicated commemorative segment of COPUOS  in June </a:t>
            </a:r>
            <a:r>
              <a:rPr lang="en-US" altLang="ja-JP" sz="2000" smtClean="0"/>
              <a:t>2018. 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ja-JP" sz="2000" smtClean="0"/>
              <a:t>This month steering committe will be held together with a seminar.</a:t>
            </a:r>
            <a:endParaRPr lang="en-US" altLang="ja-JP" sz="2000"/>
          </a:p>
        </p:txBody>
      </p:sp>
      <p:sp>
        <p:nvSpPr>
          <p:cNvPr id="4" name="テキスト ボックス 3"/>
          <p:cNvSpPr txBox="1"/>
          <p:nvPr/>
        </p:nvSpPr>
        <p:spPr>
          <a:xfrm flipH="1">
            <a:off x="827584" y="292862"/>
            <a:ext cx="594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smtClean="0"/>
              <a:t>Structure of UNISPACE+50</a:t>
            </a:r>
            <a:endParaRPr kumimoji="1" lang="ja-JP" altLang="en-US" sz="2200" b="1"/>
          </a:p>
        </p:txBody>
      </p:sp>
    </p:spTree>
    <p:extLst>
      <p:ext uri="{BB962C8B-B14F-4D97-AF65-F5344CB8AC3E}">
        <p14:creationId xmlns:p14="http://schemas.microsoft.com/office/powerpoint/2010/main" val="261524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b="15549"/>
          <a:stretch/>
        </p:blipFill>
        <p:spPr bwMode="auto">
          <a:xfrm>
            <a:off x="0" y="-27384"/>
            <a:ext cx="623296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2" r="27980" b="3011"/>
          <a:stretch/>
        </p:blipFill>
        <p:spPr bwMode="auto">
          <a:xfrm>
            <a:off x="4556234" y="-27384"/>
            <a:ext cx="4607708" cy="691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0" b="987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4" b="3092"/>
          <a:stretch/>
        </p:blipFill>
        <p:spPr bwMode="auto">
          <a:xfrm>
            <a:off x="1996858" y="-27383"/>
            <a:ext cx="5181814" cy="691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3568" y="1299270"/>
            <a:ext cx="7489452" cy="162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0" tIns="44422" rIns="90420" bIns="44422">
            <a:spAutoFit/>
          </a:bodyPr>
          <a:lstStyle>
            <a:lvl1pPr defTabSz="76041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defTabSz="76041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defTabSz="76041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defTabSz="76041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defTabSz="76041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4000" b="1" dirty="0">
                <a:ln w="158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Please </a:t>
            </a:r>
            <a:r>
              <a:rPr kumimoji="0" lang="en-US" altLang="ja-JP" sz="4000" b="1">
                <a:ln w="158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visit </a:t>
            </a:r>
            <a:r>
              <a:rPr kumimoji="0" lang="en-US" altLang="ja-JP" sz="4000" b="1" smtClean="0">
                <a:ln w="158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web </a:t>
            </a:r>
            <a:r>
              <a:rPr kumimoji="0" lang="en-US" altLang="ja-JP" sz="4000" b="1" dirty="0" smtClean="0">
                <a:ln w="158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sites !</a:t>
            </a:r>
          </a:p>
          <a:p>
            <a:pPr>
              <a:spcBef>
                <a:spcPct val="50000"/>
              </a:spcBef>
            </a:pPr>
            <a:endParaRPr kumimoji="0" lang="en-US" altLang="ja-JP" sz="4000" b="1" dirty="0" smtClean="0">
              <a:ln w="15875"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21740" y="5524394"/>
            <a:ext cx="7622455" cy="83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698" rIns="91400" bIns="45698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800" b="1" dirty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Monotype Corsiva" pitchFamily="66" charset="0"/>
                <a:ea typeface="Geneva"/>
                <a:cs typeface="Geneva"/>
              </a:rPr>
              <a:t>Thank you for your attention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98800" y="237056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http://</a:t>
            </a:r>
            <a:r>
              <a:rPr lang="en-US" altLang="ja-JP" sz="3200" b="1" dirty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www.oosa.unvienna.org/oosa/COPUOS/copuos.html</a:t>
            </a:r>
          </a:p>
        </p:txBody>
      </p:sp>
    </p:spTree>
    <p:extLst>
      <p:ext uri="{BB962C8B-B14F-4D97-AF65-F5344CB8AC3E}">
        <p14:creationId xmlns:p14="http://schemas.microsoft.com/office/powerpoint/2010/main" val="262376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5812</TotalTime>
  <Words>647</Words>
  <Application>Microsoft Macintosh PowerPoint</Application>
  <PresentationFormat>On-screen Show (4:3)</PresentationFormat>
  <Paragraphs>63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1_ウェーブ</vt:lpstr>
      <vt:lpstr>2_ウェーブ</vt:lpstr>
      <vt:lpstr>3_ウェーブ</vt:lpstr>
      <vt:lpstr>4_ウェーブ</vt:lpstr>
      <vt:lpstr>PowerPoint Presentation</vt:lpstr>
      <vt:lpstr>PowerPoint Presentation</vt:lpstr>
      <vt:lpstr>PowerPoint Presentation</vt:lpstr>
      <vt:lpstr>PowerPoint Presentation</vt:lpstr>
      <vt:lpstr>UNISPACE+50 Thematic priorities and synergies</vt:lpstr>
      <vt:lpstr>PowerPoint Presentation</vt:lpstr>
      <vt:lpstr>PowerPoint Presentation</vt:lpstr>
    </vt:vector>
  </TitlesOfParts>
  <Company>宇宙航空研究開発機構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各自で変更してください</dc:creator>
  <cp:lastModifiedBy>Kim Holloway</cp:lastModifiedBy>
  <cp:revision>248</cp:revision>
  <cp:lastPrinted>2015-03-09T04:40:57Z</cp:lastPrinted>
  <dcterms:created xsi:type="dcterms:W3CDTF">2011-11-11T03:59:22Z</dcterms:created>
  <dcterms:modified xsi:type="dcterms:W3CDTF">2015-11-06T01:33:08Z</dcterms:modified>
</cp:coreProperties>
</file>