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1"/>
  </p:sldMasterIdLst>
  <p:notesMasterIdLst>
    <p:notesMasterId r:id="rId8"/>
  </p:notesMasterIdLst>
  <p:handoutMasterIdLst>
    <p:handoutMasterId r:id="rId9"/>
  </p:handoutMasterIdLst>
  <p:sldIdLst>
    <p:sldId id="256" r:id="rId2"/>
    <p:sldId id="276" r:id="rId3"/>
    <p:sldId id="286" r:id="rId4"/>
    <p:sldId id="287" r:id="rId5"/>
    <p:sldId id="283" r:id="rId6"/>
    <p:sldId id="285" r:id="rId7"/>
  </p:sldIdLst>
  <p:sldSz cx="9144000" cy="6858000" type="screen4x3"/>
  <p:notesSz cx="7010400" cy="9296400"/>
  <p:embeddedFontLst>
    <p:embeddedFont>
      <p:font typeface="Calibri" panose="020F0502020204030204" pitchFamily="34" charset="0"/>
      <p:regular r:id="rId10"/>
      <p:bold r:id="rId11"/>
      <p:italic r:id="rId12"/>
      <p:boldItalic r:id="rId13"/>
    </p:embeddedFont>
    <p:embeddedFont>
      <p:font typeface="Verdana" panose="020B0604030504040204" pitchFamily="34" charset="0"/>
      <p:regular r:id="rId14"/>
      <p:bold r:id="rId15"/>
      <p:italic r:id="rId16"/>
      <p:boldItalic r:id="rId17"/>
    </p:embeddedFont>
    <p:embeddedFont>
      <p:font typeface="Arial Narrow" panose="020B0606020202030204" pitchFamily="34" charset="0"/>
      <p:regular r:id="rId18"/>
      <p:bold r:id="rId19"/>
      <p:italic r:id="rId20"/>
      <p:boldItalic r:id="rId21"/>
    </p:embeddedFont>
    <p:embeddedFont>
      <p:font typeface="宋体" panose="02010600030101010101" pitchFamily="2" charset="-122"/>
      <p:regular r:id="rId22"/>
    </p:embeddedFont>
    <p:embeddedFont>
      <p:font typeface="Arial Bold" panose="020B0704020202020204" pitchFamily="34" charset="0"/>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619">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499"/>
    <a:srgbClr val="415C7A"/>
    <a:srgbClr val="0094C9"/>
    <a:srgbClr val="80AECC"/>
    <a:srgbClr val="97835C"/>
    <a:srgbClr val="978D34"/>
    <a:srgbClr val="B7D433"/>
    <a:srgbClr val="518FB6"/>
    <a:srgbClr val="9B9D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0" autoAdjust="0"/>
  </p:normalViewPr>
  <p:slideViewPr>
    <p:cSldViewPr snapToGrid="0" snapToObjects="1">
      <p:cViewPr>
        <p:scale>
          <a:sx n="80" d="100"/>
          <a:sy n="80" d="100"/>
        </p:scale>
        <p:origin x="-878" y="-67"/>
      </p:cViewPr>
      <p:guideLst>
        <p:guide orient="horz" pos="2160"/>
        <p:guide pos="2619"/>
      </p:guideLst>
    </p:cSldViewPr>
  </p:slideViewPr>
  <p:notesTextViewPr>
    <p:cViewPr>
      <p:scale>
        <a:sx n="100" d="100"/>
        <a:sy n="100" d="100"/>
      </p:scale>
      <p:origin x="0" y="0"/>
    </p:cViewPr>
  </p:notesTextViewPr>
  <p:sorterViewPr>
    <p:cViewPr>
      <p:scale>
        <a:sx n="145" d="100"/>
        <a:sy n="145" d="100"/>
      </p:scale>
      <p:origin x="0" y="0"/>
    </p:cViewPr>
  </p:sorterViewPr>
  <p:notesViewPr>
    <p:cSldViewPr snapToGrid="0" snapToObjects="1">
      <p:cViewPr varScale="1">
        <p:scale>
          <a:sx n="84" d="100"/>
          <a:sy n="84" d="100"/>
        </p:scale>
        <p:origin x="-376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66" tIns="46583" rIns="93166" bIns="46583" rtlCol="0"/>
          <a:lstStyle>
            <a:lvl1pPr algn="r">
              <a:defRPr sz="1200"/>
            </a:lvl1pPr>
          </a:lstStyle>
          <a:p>
            <a:fld id="{B29EB849-6D4C-4820-B8CF-9A6CFF0CFAB9}" type="datetimeFigureOut">
              <a:rPr lang="en-US" smtClean="0"/>
              <a:t>10/25/2015</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66" tIns="46583" rIns="93166" bIns="46583" rtlCol="0" anchor="b"/>
          <a:lstStyle>
            <a:lvl1pPr algn="r">
              <a:defRPr sz="1200"/>
            </a:lvl1pPr>
          </a:lstStyle>
          <a:p>
            <a:fld id="{C3FC1781-AB9A-46B3-8E57-40450C2EBE48}" type="slidenum">
              <a:rPr lang="en-US" smtClean="0"/>
              <a:t>‹#›</a:t>
            </a:fld>
            <a:endParaRPr lang="en-US"/>
          </a:p>
        </p:txBody>
      </p:sp>
    </p:spTree>
    <p:extLst>
      <p:ext uri="{BB962C8B-B14F-4D97-AF65-F5344CB8AC3E}">
        <p14:creationId xmlns:p14="http://schemas.microsoft.com/office/powerpoint/2010/main" val="222362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6" tIns="46583" rIns="93166" bIns="46583" rtlCol="0"/>
          <a:lstStyle>
            <a:lvl1pPr algn="r">
              <a:defRPr sz="1200"/>
            </a:lvl1pPr>
          </a:lstStyle>
          <a:p>
            <a:fld id="{2AA7469D-20FA-4054-9ACC-12BB563D2C25}" type="datetimeFigureOut">
              <a:rPr lang="en-US" smtClean="0"/>
              <a:t>10/25/2015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6" tIns="46583" rIns="93166" bIns="46583" rtlCol="0" anchor="b"/>
          <a:lstStyle>
            <a:lvl1pPr algn="r">
              <a:defRPr sz="1200"/>
            </a:lvl1pPr>
          </a:lstStyle>
          <a:p>
            <a:fld id="{7D6C9721-64D1-42E4-B05E-3CE5C550966B}" type="slidenum">
              <a:rPr lang="en-US" smtClean="0"/>
              <a:t>‹#›</a:t>
            </a:fld>
            <a:endParaRPr lang="en-US"/>
          </a:p>
        </p:txBody>
      </p:sp>
    </p:spTree>
    <p:extLst>
      <p:ext uri="{BB962C8B-B14F-4D97-AF65-F5344CB8AC3E}">
        <p14:creationId xmlns:p14="http://schemas.microsoft.com/office/powerpoint/2010/main" val="227717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C9721-64D1-42E4-B05E-3CE5C550966B}" type="slidenum">
              <a:rPr lang="en-US" smtClean="0"/>
              <a:t>1</a:t>
            </a:fld>
            <a:endParaRPr lang="en-US"/>
          </a:p>
        </p:txBody>
      </p:sp>
    </p:spTree>
    <p:extLst>
      <p:ext uri="{BB962C8B-B14F-4D97-AF65-F5344CB8AC3E}">
        <p14:creationId xmlns:p14="http://schemas.microsoft.com/office/powerpoint/2010/main" val="253288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021"/>
            <a:r>
              <a:rPr lang="en-US" sz="1100" b="1" dirty="0"/>
              <a:t>Our mission is to deliver accurate, timely, and reliable satellite observations and integrated products and to provide long-term stewardship for global environmental information in support of our Earth observation mission.</a:t>
            </a:r>
          </a:p>
          <a:p>
            <a:endParaRPr lang="en-US" sz="1100" dirty="0"/>
          </a:p>
          <a:p>
            <a:r>
              <a:rPr lang="en-US" sz="1100" dirty="0"/>
              <a:t>This is includes supporting NOAA’s mission – and National Weather Service forecasts, as well as global efforts such as the Global Framework for Climate Services.</a:t>
            </a:r>
          </a:p>
          <a:p>
            <a:endParaRPr lang="en-US" sz="1100" dirty="0"/>
          </a:p>
          <a:p>
            <a:pPr defTabSz="921021"/>
            <a:r>
              <a:rPr lang="en-US" sz="1100" b="1" dirty="0"/>
              <a:t>Our challenge is to provide these observations and products reliably while improving the information content and evolving to stay current with the expanding complexity of the Earth observing contributors. </a:t>
            </a:r>
            <a:endParaRPr lang="en-US" sz="1100" dirty="0"/>
          </a:p>
        </p:txBody>
      </p:sp>
      <p:sp>
        <p:nvSpPr>
          <p:cNvPr id="4" name="Slide Number Placeholder 3"/>
          <p:cNvSpPr>
            <a:spLocks noGrp="1"/>
          </p:cNvSpPr>
          <p:nvPr>
            <p:ph type="sldNum" sz="quarter" idx="10"/>
          </p:nvPr>
        </p:nvSpPr>
        <p:spPr/>
        <p:txBody>
          <a:bodyPr/>
          <a:lstStyle/>
          <a:p>
            <a:fld id="{FCA67E3D-6857-4DA9-8A7B-18DD7F75B679}" type="slidenum">
              <a:rPr lang="en-US" smtClean="0"/>
              <a:t>2</a:t>
            </a:fld>
            <a:endParaRPr lang="en-US"/>
          </a:p>
        </p:txBody>
      </p:sp>
    </p:spTree>
    <p:extLst>
      <p:ext uri="{BB962C8B-B14F-4D97-AF65-F5344CB8AC3E}">
        <p14:creationId xmlns:p14="http://schemas.microsoft.com/office/powerpoint/2010/main" val="276274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FF0000"/>
                </a:solidFill>
              </a:rPr>
              <a:t>NOTES FOR Operational status and issues with DSCOVR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100" baseline="0" dirty="0" smtClean="0"/>
              <a:t>DSCOVR “handed-over” from NASA on October 27</a:t>
            </a:r>
            <a:r>
              <a:rPr lang="en-US" sz="1100" baseline="30000" dirty="0" smtClean="0"/>
              <a:t>th</a:t>
            </a:r>
            <a:endParaRPr lang="en-US" sz="11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100" baseline="0" dirty="0" smtClean="0"/>
              <a:t>Have experienced anomalies with Faraday Cup – data bias successfully mitigated, commissioning activities continue to determine final operational level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100" baseline="0" dirty="0" smtClean="0"/>
              <a:t>Believe that we can provide full suite of reliable products by March 2016</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100" baseline="0" dirty="0" smtClean="0"/>
          </a:p>
          <a:p>
            <a:r>
              <a:rPr lang="en-US" sz="1100" dirty="0" smtClean="0">
                <a:solidFill>
                  <a:srgbClr val="FF0000"/>
                </a:solidFill>
              </a:rPr>
              <a:t>NOTES FOR</a:t>
            </a:r>
            <a:r>
              <a:rPr lang="en-US" sz="1100" baseline="0" dirty="0" smtClean="0">
                <a:solidFill>
                  <a:srgbClr val="FF0000"/>
                </a:solidFill>
              </a:rPr>
              <a:t> Jason-3:</a:t>
            </a:r>
          </a:p>
          <a:p>
            <a:pPr marL="171450" indent="-171450">
              <a:buFontTx/>
              <a:buChar char="-"/>
            </a:pPr>
            <a:r>
              <a:rPr lang="en-US" sz="1100" baseline="0" dirty="0" err="1" smtClean="0"/>
              <a:t>SpaceX</a:t>
            </a:r>
            <a:r>
              <a:rPr lang="en-US" sz="1100" baseline="0" dirty="0" smtClean="0"/>
              <a:t> delivered their launch failure investigation report on XXX (Need to update when released)</a:t>
            </a:r>
          </a:p>
          <a:p>
            <a:pPr marL="171450" indent="-171450">
              <a:buFontTx/>
              <a:buChar char="-"/>
            </a:pPr>
            <a:r>
              <a:rPr lang="en-US" sz="1100" baseline="0" dirty="0" smtClean="0"/>
              <a:t>Jason-3 partners working to preserve Jason-3 December launch date in the event </a:t>
            </a:r>
            <a:r>
              <a:rPr lang="en-US" sz="1100" baseline="0" dirty="0" err="1" smtClean="0"/>
              <a:t>SpsaceX</a:t>
            </a:r>
            <a:r>
              <a:rPr lang="en-US" sz="1100" baseline="0" dirty="0" smtClean="0"/>
              <a:t> can be certified for launch</a:t>
            </a:r>
          </a:p>
          <a:p>
            <a:pPr marL="171450" indent="-171450">
              <a:buFontTx/>
              <a:buChar char="-"/>
            </a:pPr>
            <a:r>
              <a:rPr lang="en-US" sz="1100" baseline="0" dirty="0" smtClean="0"/>
              <a:t>Western Range closed for about 6 months in 2016 – lead to 2017 launch of Jason if December 2015 launch is postponed</a:t>
            </a:r>
          </a:p>
          <a:p>
            <a:pPr marL="171450" indent="-171450">
              <a:buFontTx/>
              <a:buChar char="-"/>
            </a:pPr>
            <a:r>
              <a:rPr lang="en-US" sz="1100" baseline="0" dirty="0" smtClean="0"/>
              <a:t>Spacecraft currently in storage at </a:t>
            </a:r>
            <a:r>
              <a:rPr lang="en-US" sz="1100" baseline="0" dirty="0" err="1" smtClean="0"/>
              <a:t>SpaceX</a:t>
            </a:r>
            <a:r>
              <a:rPr lang="en-US" sz="1100" baseline="0" dirty="0" smtClean="0"/>
              <a:t> facility at Vandenberg Air Force </a:t>
            </a:r>
            <a:r>
              <a:rPr lang="en-US" sz="1100" baseline="0" dirty="0" smtClean="0"/>
              <a:t>Base</a:t>
            </a:r>
            <a:endParaRPr lang="en-US" sz="1100" baseline="0" dirty="0" smtClean="0"/>
          </a:p>
        </p:txBody>
      </p:sp>
      <p:sp>
        <p:nvSpPr>
          <p:cNvPr id="4" name="Slide Number Placeholder 3"/>
          <p:cNvSpPr>
            <a:spLocks noGrp="1"/>
          </p:cNvSpPr>
          <p:nvPr>
            <p:ph type="sldNum" sz="quarter" idx="10"/>
          </p:nvPr>
        </p:nvSpPr>
        <p:spPr/>
        <p:txBody>
          <a:bodyPr/>
          <a:lstStyle/>
          <a:p>
            <a:fld id="{7D6C9721-64D1-42E4-B05E-3CE5C550966B}" type="slidenum">
              <a:rPr lang="en-US" smtClean="0"/>
              <a:t>3</a:t>
            </a:fld>
            <a:endParaRPr lang="en-US"/>
          </a:p>
        </p:txBody>
      </p:sp>
    </p:spTree>
    <p:extLst>
      <p:ext uri="{BB962C8B-B14F-4D97-AF65-F5344CB8AC3E}">
        <p14:creationId xmlns:p14="http://schemas.microsoft.com/office/powerpoint/2010/main" val="370995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7663" y="198438"/>
            <a:ext cx="3765550" cy="2825750"/>
          </a:xfrm>
        </p:spPr>
      </p:sp>
      <p:sp>
        <p:nvSpPr>
          <p:cNvPr id="3" name="Notes Placeholder 2"/>
          <p:cNvSpPr>
            <a:spLocks noGrp="1"/>
          </p:cNvSpPr>
          <p:nvPr>
            <p:ph type="body" idx="1"/>
          </p:nvPr>
        </p:nvSpPr>
        <p:spPr>
          <a:xfrm>
            <a:off x="569470" y="3033886"/>
            <a:ext cx="6316018" cy="6054998"/>
          </a:xfrm>
        </p:spPr>
        <p:txBody>
          <a:bodyPr/>
          <a:lstStyle/>
          <a:p>
            <a:r>
              <a:rPr lang="en-US" sz="1100" dirty="0">
                <a:solidFill>
                  <a:prstClr val="black"/>
                </a:solidFill>
              </a:rPr>
              <a:t>Our current data flow supports NOAA’s objectives - from raw satellite data to useful, operational, transparent products and services to users.  But, are looking at how future data flows may change as both the NOAA and global constellations evolve.</a:t>
            </a:r>
            <a:endParaRPr lang="en-US" sz="1100" dirty="0"/>
          </a:p>
          <a:p>
            <a:endParaRPr lang="en-US" sz="1100" dirty="0"/>
          </a:p>
          <a:p>
            <a:r>
              <a:rPr lang="en-US" sz="1100" b="1" dirty="0">
                <a:cs typeface="Arial" charset="0"/>
              </a:rPr>
              <a:t>For our new architecture we are focused on developing a space-based observing enterprise that is flexible, responsive to evolving technologies, and economically sustainable.  </a:t>
            </a:r>
          </a:p>
          <a:p>
            <a:pPr>
              <a:lnSpc>
                <a:spcPct val="110000"/>
              </a:lnSpc>
              <a:buClr>
                <a:srgbClr val="000000"/>
              </a:buClr>
            </a:pPr>
            <a:endParaRPr lang="en-US" sz="1100" dirty="0">
              <a:cs typeface="Arial" charset="0"/>
            </a:endParaRPr>
          </a:p>
          <a:p>
            <a:pPr>
              <a:lnSpc>
                <a:spcPct val="110000"/>
              </a:lnSpc>
              <a:buClr>
                <a:srgbClr val="000000"/>
              </a:buClr>
            </a:pPr>
            <a:r>
              <a:rPr lang="en-US" sz="1100" dirty="0">
                <a:cs typeface="Arial" charset="0"/>
              </a:rPr>
              <a:t>We seek an End-to-End Solution, considering all elements of the Earth Observing System</a:t>
            </a:r>
          </a:p>
          <a:p>
            <a:pPr marL="233049" lvl="1" indent="-233049">
              <a:lnSpc>
                <a:spcPct val="110000"/>
              </a:lnSpc>
              <a:buClr>
                <a:srgbClr val="000000"/>
              </a:buClr>
              <a:buFont typeface="Arial" charset="0"/>
              <a:buChar char="•"/>
            </a:pPr>
            <a:r>
              <a:rPr lang="en-US" sz="1100" dirty="0">
                <a:cs typeface="Arial" charset="0"/>
              </a:rPr>
              <a:t>Focus the space observation constellation to achieve flexibility, leverage technology, and achieve greater efficiencies;</a:t>
            </a:r>
          </a:p>
          <a:p>
            <a:pPr marL="233049" lvl="1" indent="-233049">
              <a:lnSpc>
                <a:spcPct val="110000"/>
              </a:lnSpc>
              <a:buClr>
                <a:srgbClr val="000000"/>
              </a:buClr>
              <a:buFont typeface="Arial" charset="0"/>
              <a:buChar char="•"/>
            </a:pPr>
            <a:r>
              <a:rPr lang="en-US" sz="1100" dirty="0">
                <a:cs typeface="Arial" charset="0"/>
              </a:rPr>
              <a:t>Establish Enterprise Ground to maximize efficiencies, minimize complexity, and reduce cost both in the ground system and in the development of operational data products; </a:t>
            </a:r>
          </a:p>
          <a:p>
            <a:pPr marL="233049" lvl="1" indent="-233049">
              <a:lnSpc>
                <a:spcPct val="110000"/>
              </a:lnSpc>
              <a:buClr>
                <a:srgbClr val="000000"/>
              </a:buClr>
              <a:buFont typeface="Arial" charset="0"/>
              <a:buChar char="•"/>
            </a:pPr>
            <a:r>
              <a:rPr lang="en-US" sz="1100" dirty="0">
                <a:cs typeface="Arial" charset="0"/>
              </a:rPr>
              <a:t>Establish program management and integration structures to minimize overhead, simplify interfaces, and enable flexibility in execution and acquisitions;</a:t>
            </a:r>
          </a:p>
          <a:p>
            <a:pPr marL="233049" lvl="1" indent="-233049">
              <a:lnSpc>
                <a:spcPct val="110000"/>
              </a:lnSpc>
              <a:buClr>
                <a:srgbClr val="000000"/>
              </a:buClr>
              <a:buFont typeface="Arial" charset="0"/>
              <a:buChar char="•"/>
            </a:pPr>
            <a:r>
              <a:rPr lang="en-US" sz="1100" dirty="0">
                <a:cs typeface="Arial" charset="0"/>
              </a:rPr>
              <a:t>Establish Enterprise Architecture and Enterprise Systems Engineering and Integration as a core competency of NESDIS; and </a:t>
            </a:r>
          </a:p>
          <a:p>
            <a:pPr marL="233049" lvl="1" indent="-233049">
              <a:lnSpc>
                <a:spcPct val="110000"/>
              </a:lnSpc>
              <a:buClr>
                <a:srgbClr val="000000"/>
              </a:buClr>
              <a:buFont typeface="Arial" charset="0"/>
              <a:buChar char="•"/>
            </a:pPr>
            <a:r>
              <a:rPr lang="en-US" sz="1100" dirty="0">
                <a:cs typeface="Arial" charset="0"/>
              </a:rPr>
              <a:t>Partner with NASA, other Labs, Industry, and Academia to leverage investments in science and technology to enable more frequent and predictable refresh opportunities</a:t>
            </a:r>
            <a:r>
              <a:rPr lang="en-US" sz="1100" dirty="0" smtClean="0">
                <a:cs typeface="Arial" charset="0"/>
              </a:rPr>
              <a:t>.</a:t>
            </a:r>
          </a:p>
          <a:p>
            <a:pPr marL="0" lvl="1" indent="0">
              <a:lnSpc>
                <a:spcPct val="110000"/>
              </a:lnSpc>
              <a:buClr>
                <a:srgbClr val="000000"/>
              </a:buClr>
              <a:buFont typeface="Arial" charset="0"/>
              <a:buNone/>
            </a:pPr>
            <a:endParaRPr lang="en-US" sz="1100" dirty="0" smtClean="0">
              <a:cs typeface="Arial" charset="0"/>
            </a:endParaRPr>
          </a:p>
          <a:p>
            <a:r>
              <a:rPr lang="en-US" sz="1100" baseline="0" dirty="0" smtClean="0">
                <a:solidFill>
                  <a:srgbClr val="FF0000"/>
                </a:solidFill>
              </a:rPr>
              <a:t>NOTES FOR NOAA Commercial Space Policy</a:t>
            </a:r>
          </a:p>
          <a:p>
            <a:pPr marL="171450" indent="-171450">
              <a:buFontTx/>
              <a:buChar char="-"/>
            </a:pPr>
            <a:r>
              <a:rPr lang="en-US" sz="1100" baseline="0" dirty="0" smtClean="0"/>
              <a:t>NOAA policy reviewed under open public comment period.  Comments being addressed.</a:t>
            </a:r>
          </a:p>
          <a:p>
            <a:pPr marL="171450" indent="-171450">
              <a:buFontTx/>
              <a:buChar char="-"/>
            </a:pPr>
            <a:r>
              <a:rPr lang="en-US" sz="1100" baseline="0" dirty="0" smtClean="0"/>
              <a:t>NESDIS Commercial Process under development. Release TBD for open public comment period.</a:t>
            </a:r>
          </a:p>
          <a:p>
            <a:pPr marL="171450" indent="-171450">
              <a:buFontTx/>
              <a:buChar char="-"/>
            </a:pPr>
            <a:r>
              <a:rPr lang="en-US" sz="1100" baseline="0" dirty="0" smtClean="0"/>
              <a:t>NESDIS is planning a workshop during open comment period to interact with interested parties</a:t>
            </a:r>
            <a:r>
              <a:rPr lang="en-US" sz="1100" baseline="0" dirty="0" smtClean="0"/>
              <a:t>.</a:t>
            </a:r>
            <a:endParaRPr lang="en-US" sz="1100" baseline="0" dirty="0" smtClean="0"/>
          </a:p>
        </p:txBody>
      </p:sp>
      <p:sp>
        <p:nvSpPr>
          <p:cNvPr id="4" name="Slide Number Placeholder 3"/>
          <p:cNvSpPr>
            <a:spLocks noGrp="1"/>
          </p:cNvSpPr>
          <p:nvPr>
            <p:ph type="sldNum" sz="quarter" idx="10"/>
          </p:nvPr>
        </p:nvSpPr>
        <p:spPr/>
        <p:txBody>
          <a:bodyPr/>
          <a:lstStyle/>
          <a:p>
            <a:fld id="{7D6C9721-64D1-42E4-B05E-3CE5C550966B}" type="slidenum">
              <a:rPr lang="en-US" smtClean="0"/>
              <a:t>4</a:t>
            </a:fld>
            <a:endParaRPr lang="en-US"/>
          </a:p>
        </p:txBody>
      </p:sp>
    </p:spTree>
    <p:extLst>
      <p:ext uri="{BB962C8B-B14F-4D97-AF65-F5344CB8AC3E}">
        <p14:creationId xmlns:p14="http://schemas.microsoft.com/office/powerpoint/2010/main" val="25717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9" y="4411270"/>
            <a:ext cx="5600710" cy="4677613"/>
          </a:xfrm>
        </p:spPr>
        <p:txBody>
          <a:bodyPr/>
          <a:lstStyle/>
          <a:p>
            <a:r>
              <a:rPr lang="en-US" sz="1100" b="1" dirty="0"/>
              <a:t>We are looking at ways to improve our product development and distribution.  </a:t>
            </a:r>
          </a:p>
          <a:p>
            <a:endParaRPr lang="en-US" sz="1100" dirty="0"/>
          </a:p>
          <a:p>
            <a:r>
              <a:rPr lang="en-US" sz="1100" dirty="0"/>
              <a:t>Recently, we </a:t>
            </a:r>
            <a:r>
              <a:rPr lang="en-US" sz="1100" b="1" dirty="0"/>
              <a:t>integrated the three National Data Centers into the new National Center for Environmental Information - NCEI </a:t>
            </a:r>
            <a:r>
              <a:rPr lang="en-US" sz="1100" dirty="0"/>
              <a:t>– structure. </a:t>
            </a:r>
          </a:p>
          <a:p>
            <a:pPr marL="171220" indent="-171220">
              <a:buFont typeface="Arial" panose="020B0604020202020204" pitchFamily="34" charset="0"/>
              <a:buChar char="•"/>
            </a:pPr>
            <a:r>
              <a:rPr lang="en-US" sz="1100" dirty="0"/>
              <a:t>By using consistent data stewardship tools and practices across all science disciplines and by forging an improved data management team, users will see an improvement in the overall value of our environmental data archives. </a:t>
            </a:r>
          </a:p>
          <a:p>
            <a:pPr marL="171220" indent="-171220">
              <a:buFont typeface="Arial" panose="020B0604020202020204" pitchFamily="34" charset="0"/>
              <a:buChar char="•"/>
            </a:pPr>
            <a:r>
              <a:rPr lang="en-US" sz="1100" dirty="0"/>
              <a:t>The transition to NCEI will take time, with the final integration anticipated beyond 2020. </a:t>
            </a:r>
          </a:p>
          <a:p>
            <a:pPr marL="171220" indent="-171220">
              <a:buFont typeface="Arial" panose="020B0604020202020204" pitchFamily="34" charset="0"/>
              <a:buChar char="•"/>
            </a:pPr>
            <a:r>
              <a:rPr lang="en-US" sz="1100" dirty="0"/>
              <a:t>An overriding principle throughout the formation of NCEI is transparency to our users and commitment to continuing to provide the geophysical, oceans, coastal, weather and climate data users have come to rely on.  </a:t>
            </a:r>
          </a:p>
          <a:p>
            <a:endParaRPr lang="en-US" sz="1100" dirty="0"/>
          </a:p>
          <a:p>
            <a:r>
              <a:rPr lang="en-US" sz="1100" dirty="0"/>
              <a:t>In addition, we are working to integrate STAR and the Centers with the rest of NESDIS for product development and distribution.  </a:t>
            </a:r>
          </a:p>
          <a:p>
            <a:endParaRPr lang="en-US" sz="1100" dirty="0"/>
          </a:p>
          <a:p>
            <a:r>
              <a:rPr lang="en-US" sz="1100" dirty="0"/>
              <a:t>We are also exploring some non-traditional models for distributing our data.</a:t>
            </a:r>
          </a:p>
        </p:txBody>
      </p:sp>
      <p:sp>
        <p:nvSpPr>
          <p:cNvPr id="4" name="Slide Number Placeholder 3"/>
          <p:cNvSpPr>
            <a:spLocks noGrp="1"/>
          </p:cNvSpPr>
          <p:nvPr>
            <p:ph type="sldNum" sz="quarter" idx="10"/>
          </p:nvPr>
        </p:nvSpPr>
        <p:spPr/>
        <p:txBody>
          <a:bodyPr/>
          <a:lstStyle/>
          <a:p>
            <a:fld id="{7D6C9721-64D1-42E4-B05E-3CE5C550966B}" type="slidenum">
              <a:rPr lang="en-US" smtClean="0"/>
              <a:t>5</a:t>
            </a:fld>
            <a:endParaRPr lang="en-US"/>
          </a:p>
        </p:txBody>
      </p:sp>
    </p:spTree>
    <p:extLst>
      <p:ext uri="{BB962C8B-B14F-4D97-AF65-F5344CB8AC3E}">
        <p14:creationId xmlns:p14="http://schemas.microsoft.com/office/powerpoint/2010/main" val="335570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sz="1100" dirty="0" smtClean="0"/>
              <a:t>Later this year, in addition to continuing to</a:t>
            </a:r>
            <a:r>
              <a:rPr lang="en-US" sz="1100" baseline="0" dirty="0" smtClean="0"/>
              <a:t> ramp up to the Jason-3 launch, we’re working on these activities. I’ll note that are working to cooperate more closely with the private sector through a variety of mechanisms, and are also working to plan the follow-on mission to DSCOVR.</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FCA67E3D-6857-4DA9-8A7B-18DD7F75B679}" type="slidenum">
              <a:rPr lang="en-US" smtClean="0"/>
              <a:t>6</a:t>
            </a:fld>
            <a:endParaRPr lang="en-US"/>
          </a:p>
        </p:txBody>
      </p:sp>
    </p:spTree>
    <p:extLst>
      <p:ext uri="{BB962C8B-B14F-4D97-AF65-F5344CB8AC3E}">
        <p14:creationId xmlns:p14="http://schemas.microsoft.com/office/powerpoint/2010/main" val="372507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D1C6F3-1B7C-4BDC-8CB5-92C777EB521F}"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602E-093B-49B7-A0B2-8AF0176273D2}" type="slidenum">
              <a:rPr lang="en-US" smtClean="0"/>
              <a:t>‹#›</a:t>
            </a:fld>
            <a:endParaRPr lang="en-US"/>
          </a:p>
        </p:txBody>
      </p:sp>
    </p:spTree>
    <p:extLst>
      <p:ext uri="{BB962C8B-B14F-4D97-AF65-F5344CB8AC3E}">
        <p14:creationId xmlns:p14="http://schemas.microsoft.com/office/powerpoint/2010/main" val="1210495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D1C6F3-1B7C-4BDC-8CB5-92C777EB521F}"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602E-093B-49B7-A0B2-8AF0176273D2}" type="slidenum">
              <a:rPr lang="en-US" smtClean="0"/>
              <a:t>‹#›</a:t>
            </a:fld>
            <a:endParaRPr lang="en-US"/>
          </a:p>
        </p:txBody>
      </p:sp>
    </p:spTree>
    <p:extLst>
      <p:ext uri="{BB962C8B-B14F-4D97-AF65-F5344CB8AC3E}">
        <p14:creationId xmlns:p14="http://schemas.microsoft.com/office/powerpoint/2010/main" val="17664268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D1C6F3-1B7C-4BDC-8CB5-92C777EB521F}"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602E-093B-49B7-A0B2-8AF0176273D2}" type="slidenum">
              <a:rPr lang="en-US" smtClean="0"/>
              <a:t>‹#›</a:t>
            </a:fld>
            <a:endParaRPr lang="en-US"/>
          </a:p>
        </p:txBody>
      </p:sp>
    </p:spTree>
    <p:extLst>
      <p:ext uri="{BB962C8B-B14F-4D97-AF65-F5344CB8AC3E}">
        <p14:creationId xmlns:p14="http://schemas.microsoft.com/office/powerpoint/2010/main" val="6141041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D1C6F3-1B7C-4BDC-8CB5-92C777EB521F}"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A602E-093B-49B7-A0B2-8AF0176273D2}" type="slidenum">
              <a:rPr lang="en-US" smtClean="0"/>
              <a:t>‹#›</a:t>
            </a:fld>
            <a:endParaRPr lang="en-US"/>
          </a:p>
        </p:txBody>
      </p:sp>
    </p:spTree>
    <p:extLst>
      <p:ext uri="{BB962C8B-B14F-4D97-AF65-F5344CB8AC3E}">
        <p14:creationId xmlns:p14="http://schemas.microsoft.com/office/powerpoint/2010/main" val="778991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AD94-6C3A-B946-A224-92F52E224171}"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7">
            <a:extLst>
              <a:ext uri="{28A0092B-C50C-407E-A947-70E740481C1C}">
                <a14:useLocalDpi xmlns:a14="http://schemas.microsoft.com/office/drawing/2010/main" val="0"/>
              </a:ext>
            </a:extLst>
          </a:blip>
          <a:srcRect l="6584" t="10269" r="6586" b="79462"/>
          <a:stretch/>
        </p:blipFill>
        <p:spPr>
          <a:xfrm>
            <a:off x="-11876" y="0"/>
            <a:ext cx="9155875" cy="355005"/>
          </a:xfrm>
          <a:prstGeom prst="rect">
            <a:avLst/>
          </a:prstGeom>
        </p:spPr>
      </p:pic>
      <p:sp>
        <p:nvSpPr>
          <p:cNvPr id="7" name="Rectangle 6"/>
          <p:cNvSpPr/>
          <p:nvPr/>
        </p:nvSpPr>
        <p:spPr>
          <a:xfrm>
            <a:off x="0" y="1547219"/>
            <a:ext cx="9144000" cy="504358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21573"/>
            <a:ext cx="9144000" cy="1050970"/>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2214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6AD94-6C3A-B946-A224-92F52E224171}" type="datetimeFigureOut">
              <a:rPr lang="en-US" smtClean="0"/>
              <a:pPr/>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714A5-1229-4647-B0D8-F7E1A6513B92}" type="slidenum">
              <a:rPr lang="en-US" smtClean="0"/>
              <a:pPr/>
              <a:t>‹#›</a:t>
            </a:fld>
            <a:endParaRPr lang="en-US"/>
          </a:p>
        </p:txBody>
      </p:sp>
      <p:sp>
        <p:nvSpPr>
          <p:cNvPr id="10" name="Slide Number Placeholder 1"/>
          <p:cNvSpPr txBox="1">
            <a:spLocks/>
          </p:cNvSpPr>
          <p:nvPr/>
        </p:nvSpPr>
        <p:spPr>
          <a:xfrm>
            <a:off x="8001000" y="6543675"/>
            <a:ext cx="1082332" cy="24447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22BA6-8700-4F45-9169-6D48D69520B7}" type="slidenum">
              <a:rPr lang="en-US" smtClean="0">
                <a:solidFill>
                  <a:schemeClr val="tx1">
                    <a:lumMod val="65000"/>
                  </a:schemeClr>
                </a:solidFill>
              </a:rPr>
              <a:pPr/>
              <a:t>‹#›</a:t>
            </a:fld>
            <a:endParaRPr lang="en-US" dirty="0" smtClean="0">
              <a:solidFill>
                <a:schemeClr val="tx1">
                  <a:lumMod val="65000"/>
                </a:schemeClr>
              </a:solidFill>
            </a:endParaRPr>
          </a:p>
        </p:txBody>
      </p:sp>
      <p:pic>
        <p:nvPicPr>
          <p:cNvPr id="11" name="Picture 10" descr="earthimage-5.png"/>
          <p:cNvPicPr>
            <a:picLocks noChangeAspect="1"/>
          </p:cNvPicPr>
          <p:nvPr/>
        </p:nvPicPr>
        <p:blipFill>
          <a:blip r:embed="rId18"/>
          <a:srcRect t="19037" b="75647"/>
          <a:stretch>
            <a:fillRect/>
          </a:stretch>
        </p:blipFill>
        <p:spPr>
          <a:xfrm>
            <a:off x="0" y="0"/>
            <a:ext cx="9144000" cy="35500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91" r:id="rId13"/>
    <p:sldLayoutId id="2147483693" r:id="rId14"/>
    <p:sldLayoutId id="2147483694" r:id="rId15"/>
  </p:sldLayoutIdLst>
  <p:txStyles>
    <p:titleStyle>
      <a:lvl1pPr algn="ctr" defTabSz="914400" rtl="0" eaLnBrk="1" latinLnBrk="0" hangingPunct="1">
        <a:spcBef>
          <a:spcPct val="0"/>
        </a:spcBef>
        <a:buNone/>
        <a:defRPr sz="4400" kern="1200">
          <a:solidFill>
            <a:srgbClr val="3D7499"/>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Subtitle 2"/>
          <p:cNvSpPr>
            <a:spLocks noGrp="1"/>
          </p:cNvSpPr>
          <p:nvPr>
            <p:ph type="subTitle" idx="1"/>
          </p:nvPr>
        </p:nvSpPr>
        <p:spPr>
          <a:xfrm>
            <a:off x="397824" y="4627027"/>
            <a:ext cx="8389915" cy="2190333"/>
          </a:xfrm>
        </p:spPr>
        <p:txBody>
          <a:bodyPr>
            <a:normAutofit fontScale="55000" lnSpcReduction="20000"/>
          </a:bodyPr>
          <a:lstStyle/>
          <a:p>
            <a:pPr lvl="0" algn="l">
              <a:lnSpc>
                <a:spcPct val="150000"/>
              </a:lnSpc>
              <a:defRPr>
                <a:solidFill>
                  <a:srgbClr val="000000"/>
                </a:solidFill>
              </a:defRPr>
            </a:pPr>
            <a:r>
              <a:rPr lang="en-US" dirty="0" smtClean="0">
                <a:solidFill>
                  <a:schemeClr val="tx1"/>
                </a:solidFill>
                <a:latin typeface="Arial Bold"/>
                <a:ea typeface="Arial Bold"/>
                <a:cs typeface="Arial Bold"/>
                <a:sym typeface="Arial Bold"/>
              </a:rPr>
              <a:t>NOAA</a:t>
            </a:r>
          </a:p>
          <a:p>
            <a:pPr lvl="0" algn="l">
              <a:lnSpc>
                <a:spcPct val="150000"/>
              </a:lnSpc>
              <a:defRPr>
                <a:solidFill>
                  <a:srgbClr val="000000"/>
                </a:solidFill>
              </a:defRPr>
            </a:pPr>
            <a:r>
              <a:rPr lang="en-US" dirty="0" smtClean="0">
                <a:solidFill>
                  <a:schemeClr val="tx1"/>
                </a:solidFill>
                <a:latin typeface="Arial Bold"/>
                <a:ea typeface="Arial Bold"/>
                <a:cs typeface="Arial Bold"/>
                <a:sym typeface="Arial Bold"/>
              </a:rPr>
              <a:t>Plenary </a:t>
            </a:r>
            <a:r>
              <a:rPr lang="en-US" dirty="0">
                <a:solidFill>
                  <a:schemeClr val="tx1"/>
                </a:solidFill>
                <a:latin typeface="Arial Bold"/>
                <a:ea typeface="Arial Bold"/>
                <a:cs typeface="Arial Bold"/>
                <a:sym typeface="Arial Bold"/>
              </a:rPr>
              <a:t>Agenda Item </a:t>
            </a:r>
            <a:r>
              <a:rPr lang="en-US" dirty="0" smtClean="0">
                <a:solidFill>
                  <a:schemeClr val="tx1"/>
                </a:solidFill>
                <a:latin typeface="Arial Bold"/>
                <a:ea typeface="Arial Bold"/>
                <a:cs typeface="Arial Bold"/>
                <a:sym typeface="Arial Bold"/>
              </a:rPr>
              <a:t>30</a:t>
            </a:r>
            <a:endParaRPr lang="en-US" dirty="0">
              <a:solidFill>
                <a:schemeClr val="tx1"/>
              </a:solidFill>
              <a:latin typeface="Arial Bold"/>
              <a:ea typeface="Arial Bold"/>
              <a:cs typeface="Arial Bold"/>
              <a:sym typeface="Arial Bold"/>
            </a:endParaRPr>
          </a:p>
          <a:p>
            <a:pPr lvl="0" algn="l">
              <a:lnSpc>
                <a:spcPct val="150000"/>
              </a:lnSpc>
              <a:defRPr>
                <a:solidFill>
                  <a:srgbClr val="000000"/>
                </a:solidFill>
              </a:defRPr>
            </a:pPr>
            <a:r>
              <a:rPr lang="en-US" dirty="0">
                <a:solidFill>
                  <a:schemeClr val="tx1"/>
                </a:solidFill>
                <a:latin typeface="Arial Bold"/>
                <a:ea typeface="Arial Bold"/>
                <a:cs typeface="Arial Bold"/>
                <a:sym typeface="Arial Bold"/>
              </a:rPr>
              <a:t>29</a:t>
            </a:r>
            <a:r>
              <a:rPr lang="en-US" baseline="30000" dirty="0">
                <a:solidFill>
                  <a:schemeClr val="tx1"/>
                </a:solidFill>
                <a:latin typeface="Arial Bold"/>
                <a:ea typeface="Arial Bold"/>
                <a:cs typeface="Arial Bold"/>
                <a:sym typeface="Arial Bold"/>
              </a:rPr>
              <a:t>th</a:t>
            </a:r>
            <a:r>
              <a:rPr lang="en-US" dirty="0">
                <a:solidFill>
                  <a:schemeClr val="tx1"/>
                </a:solidFill>
                <a:latin typeface="Arial Bold"/>
                <a:ea typeface="Arial Bold"/>
                <a:cs typeface="Arial Bold"/>
                <a:sym typeface="Arial Bold"/>
              </a:rPr>
              <a:t> CEOS Plenary</a:t>
            </a:r>
          </a:p>
          <a:p>
            <a:pPr lvl="0" algn="l">
              <a:lnSpc>
                <a:spcPct val="150000"/>
              </a:lnSpc>
              <a:defRPr>
                <a:solidFill>
                  <a:srgbClr val="000000"/>
                </a:solidFill>
              </a:defRPr>
            </a:pPr>
            <a:r>
              <a:rPr lang="en-US" dirty="0">
                <a:solidFill>
                  <a:schemeClr val="tx1"/>
                </a:solidFill>
                <a:latin typeface="Arial Bold"/>
                <a:ea typeface="Arial Bold"/>
                <a:cs typeface="Arial Bold"/>
                <a:sym typeface="Arial Bold"/>
              </a:rPr>
              <a:t>Kyoto International Conference Center</a:t>
            </a:r>
          </a:p>
          <a:p>
            <a:pPr lvl="0" algn="l">
              <a:lnSpc>
                <a:spcPct val="150000"/>
              </a:lnSpc>
              <a:defRPr>
                <a:solidFill>
                  <a:srgbClr val="000000"/>
                </a:solidFill>
              </a:defRPr>
            </a:pPr>
            <a:r>
              <a:rPr lang="en-US" dirty="0">
                <a:solidFill>
                  <a:schemeClr val="tx1"/>
                </a:solidFill>
                <a:latin typeface="Arial Bold"/>
                <a:ea typeface="Arial Bold"/>
                <a:cs typeface="Arial Bold"/>
                <a:sym typeface="Arial Bold"/>
              </a:rPr>
              <a:t>Kyoto, Japan</a:t>
            </a:r>
          </a:p>
          <a:p>
            <a:pPr lvl="0" algn="l">
              <a:lnSpc>
                <a:spcPct val="150000"/>
              </a:lnSpc>
              <a:defRPr>
                <a:solidFill>
                  <a:srgbClr val="000000"/>
                </a:solidFill>
              </a:defRPr>
            </a:pPr>
            <a:r>
              <a:rPr lang="en-US" dirty="0">
                <a:solidFill>
                  <a:schemeClr val="tx1"/>
                </a:solidFill>
                <a:latin typeface="Arial Bold"/>
                <a:ea typeface="Arial Bold"/>
                <a:cs typeface="Arial Bold"/>
                <a:sym typeface="Arial Bold"/>
              </a:rPr>
              <a:t>5 – 6 November </a:t>
            </a:r>
            <a:r>
              <a:rPr lang="en-US" dirty="0" smtClean="0">
                <a:solidFill>
                  <a:schemeClr val="tx1"/>
                </a:solidFill>
                <a:latin typeface="Arial Bold"/>
                <a:ea typeface="Arial Bold"/>
                <a:cs typeface="Arial Bold"/>
                <a:sym typeface="Arial Bold"/>
              </a:rPr>
              <a:t>2015</a:t>
            </a:r>
            <a:endParaRPr lang="en-US" dirty="0">
              <a:solidFill>
                <a:schemeClr val="tx1"/>
              </a:solidFill>
              <a:latin typeface="Arial Bold"/>
              <a:ea typeface="Arial Bold"/>
              <a:cs typeface="Arial Bold"/>
              <a:sym typeface="Arial Bold"/>
            </a:endParaRPr>
          </a:p>
        </p:txBody>
      </p:sp>
      <p:sp>
        <p:nvSpPr>
          <p:cNvPr id="28" name="Title 1"/>
          <p:cNvSpPr txBox="1">
            <a:spLocks/>
          </p:cNvSpPr>
          <p:nvPr/>
        </p:nvSpPr>
        <p:spPr>
          <a:xfrm>
            <a:off x="261257" y="2306225"/>
            <a:ext cx="9144000" cy="2173184"/>
          </a:xfrm>
          <a:prstGeom prst="rect">
            <a:avLst/>
          </a:prstGeom>
        </p:spPr>
        <p:txBody>
          <a:bodyPr vert="horz" lIns="91440" tIns="45720" rIns="91440" bIns="45720" rtlCol="0" anchor="ctr">
            <a:normAutofit/>
          </a:bodyPr>
          <a:lstStyle/>
          <a:p>
            <a:pPr lvl="0">
              <a:spcBef>
                <a:spcPct val="0"/>
              </a:spcBef>
              <a:defRPr/>
            </a:pPr>
            <a:r>
              <a:rPr lang="en-US" sz="40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NOAA Satellite and Information Service Overview</a:t>
            </a:r>
          </a:p>
          <a:p>
            <a:pPr lvl="0">
              <a:spcBef>
                <a:spcPct val="0"/>
              </a:spcBef>
              <a:defRPr/>
            </a:pPr>
            <a:r>
              <a:rPr lang="en-US" sz="2000" b="1" dirty="0" smtClean="0"/>
              <a:t/>
            </a:r>
            <a:br>
              <a:rPr lang="en-US" sz="2000" b="1" dirty="0" smtClean="0"/>
            </a:b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 Stephen </a:t>
            </a:r>
            <a:r>
              <a:rPr lang="en-US" sz="2400" b="1" i="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Volz</a:t>
            </a:r>
            <a:r>
              <a:rPr lang="en-US"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Assistant Administrator</a:t>
            </a:r>
            <a:endPar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866" y="4792134"/>
            <a:ext cx="1689373" cy="8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21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62" y="1676400"/>
            <a:ext cx="9144000" cy="502134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344850"/>
            <a:ext cx="8229600" cy="1143000"/>
          </a:xfrm>
        </p:spPr>
        <p:txBody>
          <a:bodyPr>
            <a:noAutofit/>
          </a:bodyPr>
          <a:lstStyle/>
          <a:p>
            <a:r>
              <a:rPr lang="en-US" sz="3600" b="1" dirty="0" smtClean="0">
                <a:solidFill>
                  <a:schemeClr val="tx2"/>
                </a:solidFill>
                <a:effectLst>
                  <a:outerShdw blurRad="38100" dist="38100" dir="2700000" algn="tl">
                    <a:srgbClr val="000000">
                      <a:alpha val="43137"/>
                    </a:srgbClr>
                  </a:outerShdw>
                </a:effectLst>
              </a:rPr>
              <a:t>NOAA-NESDIS </a:t>
            </a:r>
            <a:br>
              <a:rPr lang="en-US" sz="3600" b="1" dirty="0" smtClean="0">
                <a:solidFill>
                  <a:schemeClr val="tx2"/>
                </a:solidFill>
                <a:effectLst>
                  <a:outerShdw blurRad="38100" dist="38100" dir="2700000" algn="tl">
                    <a:srgbClr val="000000">
                      <a:alpha val="43137"/>
                    </a:srgbClr>
                  </a:outerShdw>
                </a:effectLst>
              </a:rPr>
            </a:br>
            <a:r>
              <a:rPr lang="en-US" sz="3600" b="1" dirty="0" smtClean="0">
                <a:solidFill>
                  <a:schemeClr val="tx2"/>
                </a:solidFill>
                <a:effectLst>
                  <a:outerShdw blurRad="38100" dist="38100" dir="2700000" algn="tl">
                    <a:srgbClr val="000000">
                      <a:alpha val="43137"/>
                    </a:srgbClr>
                  </a:outerShdw>
                </a:effectLst>
              </a:rPr>
              <a:t>Mission &amp; Challenge</a:t>
            </a:r>
            <a:endParaRPr lang="en-US" sz="3600" b="1" dirty="0">
              <a:solidFill>
                <a:schemeClr val="tx2"/>
              </a:solidFill>
              <a:effectLst>
                <a:outerShdw blurRad="38100" dist="38100" dir="2700000" algn="tl">
                  <a:srgbClr val="000000">
                    <a:alpha val="43137"/>
                  </a:srgbClr>
                </a:outerShdw>
              </a:effectLst>
            </a:endParaRPr>
          </a:p>
        </p:txBody>
      </p:sp>
      <p:sp>
        <p:nvSpPr>
          <p:cNvPr id="5" name="Content Placeholder 2"/>
          <p:cNvSpPr>
            <a:spLocks noGrp="1"/>
          </p:cNvSpPr>
          <p:nvPr>
            <p:ph idx="4294967295"/>
          </p:nvPr>
        </p:nvSpPr>
        <p:spPr>
          <a:xfrm>
            <a:off x="457200" y="1942514"/>
            <a:ext cx="8229600" cy="1889876"/>
          </a:xfrm>
          <a:noFill/>
        </p:spPr>
        <p:txBody>
          <a:bodyPr>
            <a:normAutofit/>
          </a:bodyPr>
          <a:lstStyle/>
          <a:p>
            <a:pPr marL="0" indent="0" algn="ctr">
              <a:buNone/>
            </a:pPr>
            <a:r>
              <a:rPr lang="en-US" sz="2800" b="1" dirty="0">
                <a:solidFill>
                  <a:schemeClr val="bg1"/>
                </a:solidFill>
                <a:effectLst>
                  <a:outerShdw blurRad="38100" dist="38100" dir="2700000" algn="tl">
                    <a:srgbClr val="000000">
                      <a:alpha val="43137"/>
                    </a:srgbClr>
                  </a:outerShdw>
                </a:effectLst>
                <a:latin typeface="Arial Narrow" panose="020B0606020202030204" pitchFamily="34" charset="0"/>
              </a:rPr>
              <a:t>Our </a:t>
            </a:r>
            <a:r>
              <a:rPr lang="en-US" sz="2800" b="1" u="sng" dirty="0">
                <a:solidFill>
                  <a:schemeClr val="bg1"/>
                </a:solidFill>
                <a:effectLst>
                  <a:outerShdw blurRad="38100" dist="38100" dir="2700000" algn="tl">
                    <a:srgbClr val="000000">
                      <a:alpha val="43137"/>
                    </a:srgbClr>
                  </a:outerShdw>
                </a:effectLst>
                <a:latin typeface="Arial Narrow" panose="020B0606020202030204" pitchFamily="34" charset="0"/>
              </a:rPr>
              <a:t>mission</a:t>
            </a:r>
            <a:r>
              <a:rPr lang="en-US" sz="2800" b="1" dirty="0">
                <a:solidFill>
                  <a:schemeClr val="bg1"/>
                </a:solidFill>
                <a:effectLst>
                  <a:outerShdw blurRad="38100" dist="38100" dir="2700000" algn="tl">
                    <a:srgbClr val="000000">
                      <a:alpha val="43137"/>
                    </a:srgbClr>
                  </a:outerShdw>
                </a:effectLst>
                <a:latin typeface="Arial Narrow" panose="020B0606020202030204" pitchFamily="34" charset="0"/>
              </a:rPr>
              <a:t> is to deliver accurate, timely, and reliable satellite observations and integrated products and to provide long-term stewardship for global environmental </a:t>
            </a:r>
            <a:r>
              <a:rPr lang="en-US" sz="2800" b="1" dirty="0" smtClean="0">
                <a:solidFill>
                  <a:schemeClr val="bg1"/>
                </a:solidFill>
                <a:effectLst>
                  <a:outerShdw blurRad="38100" dist="38100" dir="2700000" algn="tl">
                    <a:srgbClr val="000000">
                      <a:alpha val="43137"/>
                    </a:srgbClr>
                  </a:outerShdw>
                </a:effectLst>
                <a:latin typeface="Arial Narrow" panose="020B0606020202030204" pitchFamily="34" charset="0"/>
              </a:rPr>
              <a:t>information in </a:t>
            </a:r>
            <a:r>
              <a:rPr lang="en-US" sz="2800" b="1" dirty="0">
                <a:solidFill>
                  <a:schemeClr val="bg1"/>
                </a:solidFill>
                <a:effectLst>
                  <a:outerShdw blurRad="38100" dist="38100" dir="2700000" algn="tl">
                    <a:srgbClr val="000000">
                      <a:alpha val="43137"/>
                    </a:srgbClr>
                  </a:outerShdw>
                </a:effectLst>
                <a:latin typeface="Arial Narrow" panose="020B0606020202030204" pitchFamily="34" charset="0"/>
              </a:rPr>
              <a:t>support of </a:t>
            </a:r>
            <a:r>
              <a:rPr lang="en-US" sz="2800" b="1" dirty="0" smtClean="0">
                <a:solidFill>
                  <a:schemeClr val="bg1"/>
                </a:solidFill>
                <a:effectLst>
                  <a:outerShdw blurRad="38100" dist="38100" dir="2700000" algn="tl">
                    <a:srgbClr val="000000">
                      <a:alpha val="43137"/>
                    </a:srgbClr>
                  </a:outerShdw>
                </a:effectLst>
                <a:latin typeface="Arial Narrow" panose="020B0606020202030204" pitchFamily="34" charset="0"/>
              </a:rPr>
              <a:t>our Earth observation mission</a:t>
            </a:r>
            <a:r>
              <a:rPr lang="en-US" sz="2800" b="1" dirty="0">
                <a:solidFill>
                  <a:schemeClr val="bg1"/>
                </a:solidFill>
                <a:effectLst>
                  <a:outerShdw blurRad="38100" dist="38100" dir="2700000" algn="tl">
                    <a:srgbClr val="000000">
                      <a:alpha val="43137"/>
                    </a:srgbClr>
                  </a:outerShdw>
                </a:effectLst>
                <a:latin typeface="Arial Narrow" panose="020B0606020202030204" pitchFamily="34" charset="0"/>
              </a:rPr>
              <a:t>.</a:t>
            </a:r>
          </a:p>
          <a:p>
            <a:endParaRPr lang="en-US" sz="2800" dirty="0">
              <a:solidFill>
                <a:srgbClr val="006600"/>
              </a:solidFill>
            </a:endParaRPr>
          </a:p>
        </p:txBody>
      </p:sp>
      <p:sp>
        <p:nvSpPr>
          <p:cNvPr id="6" name="Content Placeholder 2"/>
          <p:cNvSpPr txBox="1">
            <a:spLocks/>
          </p:cNvSpPr>
          <p:nvPr/>
        </p:nvSpPr>
        <p:spPr>
          <a:xfrm>
            <a:off x="457200" y="4277647"/>
            <a:ext cx="8229600" cy="188987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bg1"/>
                </a:solidFill>
                <a:effectLst>
                  <a:outerShdw blurRad="38100" dist="38100" dir="2700000" algn="tl">
                    <a:srgbClr val="000000">
                      <a:alpha val="43137"/>
                    </a:srgbClr>
                  </a:outerShdw>
                </a:effectLst>
                <a:latin typeface="Arial Narrow" panose="020B0606020202030204" pitchFamily="34" charset="0"/>
              </a:rPr>
              <a:t>Our </a:t>
            </a:r>
            <a:r>
              <a:rPr lang="en-US" b="1" u="sng" dirty="0" smtClean="0">
                <a:solidFill>
                  <a:schemeClr val="bg1"/>
                </a:solidFill>
                <a:effectLst>
                  <a:outerShdw blurRad="38100" dist="38100" dir="2700000" algn="tl">
                    <a:srgbClr val="000000">
                      <a:alpha val="43137"/>
                    </a:srgbClr>
                  </a:outerShdw>
                </a:effectLst>
                <a:latin typeface="Arial Narrow" panose="020B0606020202030204" pitchFamily="34" charset="0"/>
              </a:rPr>
              <a:t>challenge</a:t>
            </a:r>
            <a:r>
              <a:rPr lang="en-US" b="1" dirty="0" smtClean="0">
                <a:solidFill>
                  <a:schemeClr val="bg1"/>
                </a:solidFill>
                <a:effectLst>
                  <a:outerShdw blurRad="38100" dist="38100" dir="2700000" algn="tl">
                    <a:srgbClr val="000000">
                      <a:alpha val="43137"/>
                    </a:srgbClr>
                  </a:outerShdw>
                </a:effectLst>
                <a:latin typeface="Arial Narrow" panose="020B0606020202030204" pitchFamily="34" charset="0"/>
              </a:rPr>
              <a:t> is to provide these observations and products reliably while improving the information content and evolving to stay current with the expanding complexity of the Earth observing contributors.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64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407"/>
          <a:stretch/>
        </p:blipFill>
        <p:spPr>
          <a:xfrm>
            <a:off x="9621" y="1504465"/>
            <a:ext cx="9144000" cy="5230855"/>
          </a:xfrm>
          <a:prstGeom prst="rect">
            <a:avLst/>
          </a:prstGeom>
        </p:spPr>
      </p:pic>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NESDIS Principal Activities</a:t>
            </a:r>
            <a:endParaRPr lang="en-US" b="1" dirty="0">
              <a:solidFill>
                <a:schemeClr val="tx2"/>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31942" y="1521474"/>
            <a:ext cx="6868482" cy="5213846"/>
          </a:xfrm>
        </p:spPr>
        <p:txBody>
          <a:bodyPr>
            <a:noAutofit/>
          </a:bodyPr>
          <a:lstStyle/>
          <a:p>
            <a:pPr marL="0" indent="0">
              <a:lnSpc>
                <a:spcPct val="90000"/>
              </a:lnSpc>
              <a:buNone/>
              <a:defRPr/>
            </a:pPr>
            <a:r>
              <a:rPr lang="en-US" sz="1800" b="1" dirty="0" smtClean="0">
                <a:solidFill>
                  <a:schemeClr val="bg1"/>
                </a:solidFill>
                <a:latin typeface="Arial Narrow"/>
                <a:cs typeface="Arial Narrow"/>
              </a:rPr>
              <a:t>Currently Providing 24/7 On-Orbit Satellite Operations</a:t>
            </a:r>
          </a:p>
          <a:p>
            <a:pPr marL="457200" lvl="2" indent="-166688">
              <a:lnSpc>
                <a:spcPct val="90000"/>
              </a:lnSpc>
              <a:defRPr/>
            </a:pPr>
            <a:r>
              <a:rPr lang="en-US" sz="1600" dirty="0" smtClean="0">
                <a:solidFill>
                  <a:schemeClr val="bg1"/>
                </a:solidFill>
                <a:latin typeface="Arial Narrow"/>
                <a:cs typeface="Arial Narrow"/>
              </a:rPr>
              <a:t>Geostationary satellites (GOES)</a:t>
            </a:r>
          </a:p>
          <a:p>
            <a:pPr marL="457200" lvl="2" indent="-166688">
              <a:lnSpc>
                <a:spcPct val="90000"/>
              </a:lnSpc>
              <a:defRPr/>
            </a:pPr>
            <a:r>
              <a:rPr lang="en-US" sz="1600" dirty="0" smtClean="0">
                <a:solidFill>
                  <a:schemeClr val="bg1"/>
                </a:solidFill>
                <a:latin typeface="Arial Narrow"/>
                <a:cs typeface="Arial Narrow"/>
              </a:rPr>
              <a:t>Polar-orbiting satellites (POES)</a:t>
            </a:r>
          </a:p>
          <a:p>
            <a:pPr marL="457200" lvl="2" indent="-166688">
              <a:lnSpc>
                <a:spcPct val="90000"/>
              </a:lnSpc>
              <a:defRPr/>
            </a:pPr>
            <a:r>
              <a:rPr lang="en-US" sz="1600" dirty="0" smtClean="0">
                <a:solidFill>
                  <a:schemeClr val="bg1"/>
                </a:solidFill>
                <a:latin typeface="Arial Narrow"/>
                <a:cs typeface="Arial Narrow"/>
              </a:rPr>
              <a:t>Defense Meteorological Satellite Program (DMSP)</a:t>
            </a:r>
          </a:p>
          <a:p>
            <a:pPr marL="457200" lvl="2" indent="-166688">
              <a:lnSpc>
                <a:spcPct val="90000"/>
              </a:lnSpc>
              <a:defRPr/>
            </a:pPr>
            <a:r>
              <a:rPr lang="en-US" sz="1600" dirty="0" smtClean="0">
                <a:solidFill>
                  <a:schemeClr val="bg1"/>
                </a:solidFill>
                <a:latin typeface="Arial Narrow"/>
                <a:cs typeface="Arial Narrow"/>
              </a:rPr>
              <a:t>Jason-2 Altimetry Satellite </a:t>
            </a:r>
          </a:p>
          <a:p>
            <a:pPr marL="457200" lvl="2" indent="-166688">
              <a:lnSpc>
                <a:spcPct val="90000"/>
              </a:lnSpc>
              <a:defRPr/>
            </a:pPr>
            <a:r>
              <a:rPr lang="en-US" sz="1600" dirty="0" smtClean="0">
                <a:solidFill>
                  <a:schemeClr val="bg1"/>
                </a:solidFill>
                <a:latin typeface="Arial Narrow"/>
                <a:cs typeface="Arial Narrow"/>
              </a:rPr>
              <a:t>Suomi National Polar-orbiting Partnership (S-NPP)</a:t>
            </a:r>
          </a:p>
          <a:p>
            <a:pPr marL="457200" lvl="2" indent="-166688">
              <a:lnSpc>
                <a:spcPct val="90000"/>
              </a:lnSpc>
              <a:defRPr/>
            </a:pPr>
            <a:r>
              <a:rPr lang="en-US" sz="1600" dirty="0">
                <a:solidFill>
                  <a:srgbClr val="92D050"/>
                </a:solidFill>
                <a:latin typeface="Arial Narrow"/>
                <a:cs typeface="Arial Narrow"/>
              </a:rPr>
              <a:t>DSCOVR </a:t>
            </a:r>
            <a:r>
              <a:rPr lang="en-US" sz="1600" dirty="0" smtClean="0">
                <a:solidFill>
                  <a:srgbClr val="92D050"/>
                </a:solidFill>
                <a:latin typeface="Arial Narrow"/>
                <a:cs typeface="Arial Narrow"/>
              </a:rPr>
              <a:t>(Space Weather Continuity</a:t>
            </a:r>
            <a:r>
              <a:rPr lang="en-US" sz="1600" dirty="0">
                <a:solidFill>
                  <a:srgbClr val="92D050"/>
                </a:solidFill>
                <a:latin typeface="Arial Narrow"/>
                <a:cs typeface="Arial Narrow"/>
              </a:rPr>
              <a:t>)</a:t>
            </a:r>
          </a:p>
          <a:p>
            <a:pPr marL="457200" lvl="2" indent="-166688">
              <a:lnSpc>
                <a:spcPct val="90000"/>
              </a:lnSpc>
              <a:defRPr/>
            </a:pPr>
            <a:endParaRPr lang="en-US" sz="1000" dirty="0" smtClean="0">
              <a:solidFill>
                <a:schemeClr val="bg1"/>
              </a:solidFill>
              <a:latin typeface="Arial Narrow"/>
              <a:cs typeface="Arial Narrow"/>
            </a:endParaRPr>
          </a:p>
          <a:p>
            <a:pPr marL="0" indent="0" eaLnBrk="1" hangingPunct="1">
              <a:lnSpc>
                <a:spcPct val="90000"/>
              </a:lnSpc>
              <a:spcBef>
                <a:spcPts val="600"/>
              </a:spcBef>
              <a:buNone/>
              <a:defRPr/>
            </a:pPr>
            <a:r>
              <a:rPr lang="en-US" sz="1800" b="1" dirty="0" smtClean="0">
                <a:solidFill>
                  <a:schemeClr val="bg1"/>
                </a:solidFill>
                <a:latin typeface="Arial Narrow"/>
                <a:cs typeface="Arial Narrow"/>
              </a:rPr>
              <a:t>Acquiring Next Generation Satellites</a:t>
            </a:r>
          </a:p>
          <a:p>
            <a:pPr marL="457200" lvl="1" indent="-171450">
              <a:lnSpc>
                <a:spcPct val="90000"/>
              </a:lnSpc>
              <a:buFont typeface="Arial" panose="020B0604020202020204" pitchFamily="34" charset="0"/>
              <a:buChar char="•"/>
              <a:defRPr/>
            </a:pPr>
            <a:r>
              <a:rPr lang="en-US" sz="1600" dirty="0">
                <a:solidFill>
                  <a:srgbClr val="92D050"/>
                </a:solidFill>
                <a:latin typeface="Arial Narrow"/>
                <a:cs typeface="Arial Narrow"/>
              </a:rPr>
              <a:t>Jason-3 Altimetry </a:t>
            </a:r>
            <a:r>
              <a:rPr lang="en-US" sz="1600" dirty="0" smtClean="0">
                <a:solidFill>
                  <a:srgbClr val="92D050"/>
                </a:solidFill>
                <a:latin typeface="Arial Narrow"/>
                <a:cs typeface="Arial Narrow"/>
              </a:rPr>
              <a:t>Satellite –</a:t>
            </a:r>
            <a:r>
              <a:rPr lang="en-US" sz="1600" dirty="0" smtClean="0">
                <a:solidFill>
                  <a:schemeClr val="bg1"/>
                </a:solidFill>
                <a:latin typeface="Arial Narrow"/>
                <a:cs typeface="Arial Narrow"/>
              </a:rPr>
              <a:t> </a:t>
            </a:r>
            <a:r>
              <a:rPr lang="en-US" sz="1600" dirty="0" smtClean="0">
                <a:solidFill>
                  <a:srgbClr val="FFFF00"/>
                </a:solidFill>
                <a:latin typeface="Arial Narrow"/>
                <a:cs typeface="Arial Narrow"/>
              </a:rPr>
              <a:t>Launch NET December 15, 2015</a:t>
            </a:r>
            <a:endParaRPr lang="en-US" sz="1600" dirty="0">
              <a:solidFill>
                <a:srgbClr val="FFFF00"/>
              </a:solidFill>
              <a:latin typeface="Arial Narrow"/>
              <a:cs typeface="Arial Narrow"/>
            </a:endParaRPr>
          </a:p>
          <a:p>
            <a:pPr marL="457200" lvl="1" indent="-171450">
              <a:lnSpc>
                <a:spcPct val="90000"/>
              </a:lnSpc>
              <a:buFont typeface="Arial" panose="020B0604020202020204" pitchFamily="34" charset="0"/>
              <a:buChar char="•"/>
              <a:defRPr/>
            </a:pPr>
            <a:r>
              <a:rPr lang="en-US" sz="1600" dirty="0">
                <a:solidFill>
                  <a:schemeClr val="bg1"/>
                </a:solidFill>
                <a:latin typeface="Arial Narrow"/>
                <a:cs typeface="Arial Narrow"/>
              </a:rPr>
              <a:t>COSMIC-2 Radio </a:t>
            </a:r>
            <a:r>
              <a:rPr lang="en-US" sz="1600" dirty="0" smtClean="0">
                <a:solidFill>
                  <a:schemeClr val="bg1"/>
                </a:solidFill>
                <a:latin typeface="Arial Narrow"/>
                <a:cs typeface="Arial Narrow"/>
              </a:rPr>
              <a:t>Occultation – </a:t>
            </a:r>
            <a:r>
              <a:rPr lang="en-US" sz="1600" dirty="0" smtClean="0">
                <a:solidFill>
                  <a:srgbClr val="FFFF00"/>
                </a:solidFill>
                <a:latin typeface="Arial Narrow"/>
                <a:cs typeface="Arial Narrow"/>
              </a:rPr>
              <a:t>Launch NET September 2016</a:t>
            </a:r>
            <a:endParaRPr lang="en-US" sz="1600" dirty="0">
              <a:solidFill>
                <a:srgbClr val="FFFF00"/>
              </a:solidFill>
              <a:latin typeface="Arial Narrow"/>
              <a:cs typeface="Arial Narrow"/>
            </a:endParaRPr>
          </a:p>
          <a:p>
            <a:pPr marL="457200" lvl="1" indent="-171450">
              <a:lnSpc>
                <a:spcPct val="90000"/>
              </a:lnSpc>
              <a:buFont typeface="Arial" panose="020B0604020202020204" pitchFamily="34" charset="0"/>
              <a:buChar char="•"/>
              <a:defRPr/>
            </a:pPr>
            <a:r>
              <a:rPr lang="en-US" sz="1600" dirty="0" smtClean="0">
                <a:solidFill>
                  <a:schemeClr val="bg1"/>
                </a:solidFill>
                <a:latin typeface="Arial Narrow"/>
                <a:cs typeface="Arial Narrow"/>
              </a:rPr>
              <a:t>GOES–R Satellite Series – </a:t>
            </a:r>
            <a:r>
              <a:rPr lang="en-US" sz="1600" dirty="0" smtClean="0">
                <a:solidFill>
                  <a:srgbClr val="FFFF00"/>
                </a:solidFill>
                <a:latin typeface="Arial Narrow"/>
                <a:cs typeface="Arial Narrow"/>
              </a:rPr>
              <a:t>Launch  </a:t>
            </a:r>
            <a:r>
              <a:rPr lang="en-US" sz="1600" dirty="0" smtClean="0">
                <a:solidFill>
                  <a:srgbClr val="FFFF00"/>
                </a:solidFill>
                <a:latin typeface="Arial Narrow"/>
                <a:cs typeface="Arial Narrow"/>
              </a:rPr>
              <a:t>N Hemisphere Fall </a:t>
            </a:r>
            <a:r>
              <a:rPr lang="en-US" sz="1600" dirty="0" smtClean="0">
                <a:solidFill>
                  <a:srgbClr val="FFFF00"/>
                </a:solidFill>
                <a:latin typeface="Arial Narrow"/>
                <a:cs typeface="Arial Narrow"/>
              </a:rPr>
              <a:t>2016</a:t>
            </a:r>
          </a:p>
          <a:p>
            <a:pPr marL="457200" lvl="1" indent="-171450">
              <a:lnSpc>
                <a:spcPct val="90000"/>
              </a:lnSpc>
              <a:buFont typeface="Arial" panose="020B0604020202020204" pitchFamily="34" charset="0"/>
              <a:buChar char="•"/>
              <a:defRPr/>
            </a:pPr>
            <a:r>
              <a:rPr lang="en-US" sz="1600" dirty="0" smtClean="0">
                <a:solidFill>
                  <a:schemeClr val="bg1"/>
                </a:solidFill>
                <a:latin typeface="Arial Narrow"/>
                <a:cs typeface="Arial Narrow"/>
              </a:rPr>
              <a:t>Joint Polar Satellite System – </a:t>
            </a:r>
            <a:r>
              <a:rPr lang="en-US" sz="1600" dirty="0" smtClean="0">
                <a:solidFill>
                  <a:srgbClr val="FFFF00"/>
                </a:solidFill>
                <a:latin typeface="Arial Narrow"/>
                <a:cs typeface="Arial Narrow"/>
              </a:rPr>
              <a:t>Launch </a:t>
            </a:r>
            <a:r>
              <a:rPr lang="en-US" sz="1600" dirty="0" smtClean="0">
                <a:solidFill>
                  <a:srgbClr val="FFFF00"/>
                </a:solidFill>
                <a:latin typeface="Arial Narrow"/>
                <a:cs typeface="Arial Narrow"/>
              </a:rPr>
              <a:t>N Hemisphere Winter 2016/2017</a:t>
            </a:r>
            <a:endParaRPr lang="en-US" sz="1600" dirty="0" smtClean="0">
              <a:solidFill>
                <a:srgbClr val="FFFF00"/>
              </a:solidFill>
              <a:latin typeface="Arial Narrow"/>
              <a:cs typeface="Arial Narrow"/>
            </a:endParaRPr>
          </a:p>
          <a:p>
            <a:pPr marL="457200" lvl="1" indent="-171450">
              <a:lnSpc>
                <a:spcPct val="90000"/>
              </a:lnSpc>
              <a:buFont typeface="Arial" panose="020B0604020202020204" pitchFamily="34" charset="0"/>
              <a:buChar char="•"/>
              <a:defRPr/>
            </a:pPr>
            <a:endParaRPr lang="en-US" sz="1000" dirty="0" smtClean="0">
              <a:solidFill>
                <a:schemeClr val="bg1"/>
              </a:solidFill>
              <a:latin typeface="Arial Narrow"/>
              <a:cs typeface="Arial Narrow"/>
            </a:endParaRPr>
          </a:p>
          <a:p>
            <a:pPr marL="0" indent="0" eaLnBrk="1" hangingPunct="1">
              <a:lnSpc>
                <a:spcPct val="90000"/>
              </a:lnSpc>
              <a:spcBef>
                <a:spcPts val="600"/>
              </a:spcBef>
              <a:buNone/>
              <a:defRPr/>
            </a:pPr>
            <a:r>
              <a:rPr lang="en-US" sz="1800" b="1" dirty="0" smtClean="0">
                <a:solidFill>
                  <a:schemeClr val="bg1"/>
                </a:solidFill>
                <a:latin typeface="Arial Narrow"/>
                <a:cs typeface="Arial Narrow"/>
              </a:rPr>
              <a:t>Providing Long Term Data Stewardship</a:t>
            </a:r>
          </a:p>
          <a:p>
            <a:pPr marL="0" indent="0" eaLnBrk="1" hangingPunct="1">
              <a:lnSpc>
                <a:spcPct val="90000"/>
              </a:lnSpc>
              <a:spcBef>
                <a:spcPts val="600"/>
              </a:spcBef>
              <a:buNone/>
              <a:defRPr/>
            </a:pPr>
            <a:endParaRPr lang="en-US" sz="1000" b="1" dirty="0" smtClean="0">
              <a:solidFill>
                <a:schemeClr val="bg1"/>
              </a:solidFill>
              <a:latin typeface="Arial Narrow"/>
              <a:cs typeface="Arial Narrow"/>
            </a:endParaRPr>
          </a:p>
          <a:p>
            <a:pPr marL="0" lvl="1" indent="0" eaLnBrk="1" hangingPunct="1">
              <a:lnSpc>
                <a:spcPct val="90000"/>
              </a:lnSpc>
              <a:buNone/>
              <a:defRPr/>
            </a:pPr>
            <a:r>
              <a:rPr lang="en-US" sz="1800" b="1" dirty="0" smtClean="0">
                <a:solidFill>
                  <a:schemeClr val="bg1"/>
                </a:solidFill>
                <a:latin typeface="Arial Narrow"/>
                <a:cs typeface="Arial Narrow"/>
              </a:rPr>
              <a:t>Conducting Research and Developing Operations</a:t>
            </a:r>
          </a:p>
          <a:p>
            <a:pPr marL="0" lvl="1" indent="0" eaLnBrk="1" hangingPunct="1">
              <a:lnSpc>
                <a:spcPct val="90000"/>
              </a:lnSpc>
              <a:buNone/>
              <a:defRPr/>
            </a:pPr>
            <a:endParaRPr lang="en-US" sz="1000" b="1" dirty="0">
              <a:solidFill>
                <a:schemeClr val="bg1"/>
              </a:solidFill>
              <a:latin typeface="Arial Narrow"/>
              <a:cs typeface="Arial Narrow"/>
            </a:endParaRPr>
          </a:p>
        </p:txBody>
      </p:sp>
      <p:pic>
        <p:nvPicPr>
          <p:cNvPr id="5" name="Picture 7" descr="goes.png"/>
          <p:cNvPicPr>
            <a:picLocks noChangeAspect="1"/>
          </p:cNvPicPr>
          <p:nvPr/>
        </p:nvPicPr>
        <p:blipFill>
          <a:blip r:embed="rId4" cstate="email"/>
          <a:srcRect/>
          <a:stretch>
            <a:fillRect/>
          </a:stretch>
        </p:blipFill>
        <p:spPr bwMode="auto">
          <a:xfrm>
            <a:off x="7005614" y="1648479"/>
            <a:ext cx="1681186" cy="1293341"/>
          </a:xfrm>
          <a:prstGeom prst="rect">
            <a:avLst/>
          </a:prstGeom>
          <a:noFill/>
          <a:ln w="9525">
            <a:noFill/>
            <a:miter lim="800000"/>
            <a:headEnd/>
            <a:tailEnd/>
          </a:ln>
        </p:spPr>
      </p:pic>
      <p:pic>
        <p:nvPicPr>
          <p:cNvPr id="6" name="Picture 8" descr="POES Big Transparentgif.gif"/>
          <p:cNvPicPr>
            <a:picLocks noChangeAspect="1"/>
          </p:cNvPicPr>
          <p:nvPr/>
        </p:nvPicPr>
        <p:blipFill>
          <a:blip r:embed="rId5" cstate="email"/>
          <a:srcRect/>
          <a:stretch>
            <a:fillRect/>
          </a:stretch>
        </p:blipFill>
        <p:spPr bwMode="auto">
          <a:xfrm>
            <a:off x="4990674" y="1797820"/>
            <a:ext cx="1705609" cy="879316"/>
          </a:xfrm>
          <a:prstGeom prst="rect">
            <a:avLst/>
          </a:prstGeom>
          <a:noFill/>
          <a:ln w="9525">
            <a:noFill/>
            <a:miter lim="800000"/>
            <a:headEnd/>
            <a:tailEnd/>
          </a:ln>
        </p:spPr>
      </p:pic>
      <p:sp>
        <p:nvSpPr>
          <p:cNvPr id="7" name="Rectangle 6"/>
          <p:cNvSpPr/>
          <p:nvPr/>
        </p:nvSpPr>
        <p:spPr>
          <a:xfrm>
            <a:off x="8210792" y="2410852"/>
            <a:ext cx="665353" cy="307777"/>
          </a:xfrm>
          <a:prstGeom prst="rect">
            <a:avLst/>
          </a:prstGeom>
        </p:spPr>
        <p:txBody>
          <a:bodyPr wrap="square">
            <a:spAutoFit/>
          </a:bodyPr>
          <a:lstStyle/>
          <a:p>
            <a:pPr>
              <a:defRPr/>
            </a:pPr>
            <a:r>
              <a:rPr lang="en-US" sz="1400" b="1" kern="0" dirty="0">
                <a:solidFill>
                  <a:schemeClr val="bg1"/>
                </a:solidFill>
                <a:effectLst>
                  <a:outerShdw blurRad="38100" dist="38100" dir="2700000" algn="tl">
                    <a:srgbClr val="000000">
                      <a:alpha val="43137"/>
                    </a:srgbClr>
                  </a:outerShdw>
                </a:effectLst>
                <a:latin typeface="Arial Narrow" panose="020B0606020202030204" pitchFamily="34" charset="0"/>
              </a:rPr>
              <a:t>GOES</a:t>
            </a: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8" name="Rectangle 7"/>
          <p:cNvSpPr/>
          <p:nvPr/>
        </p:nvSpPr>
        <p:spPr>
          <a:xfrm>
            <a:off x="6206594" y="2391802"/>
            <a:ext cx="594256" cy="307777"/>
          </a:xfrm>
          <a:prstGeom prst="rect">
            <a:avLst/>
          </a:prstGeom>
        </p:spPr>
        <p:txBody>
          <a:bodyPr wrap="square">
            <a:spAutoFit/>
          </a:bodyPr>
          <a:lstStyle/>
          <a:p>
            <a:pPr>
              <a:defRPr/>
            </a:pPr>
            <a:r>
              <a:rPr lang="en-US" sz="1400" b="1" kern="0" dirty="0">
                <a:solidFill>
                  <a:schemeClr val="bg1"/>
                </a:solidFill>
                <a:effectLst>
                  <a:outerShdw blurRad="38100" dist="38100" dir="2700000" algn="tl">
                    <a:srgbClr val="000000">
                      <a:alpha val="43137"/>
                    </a:srgbClr>
                  </a:outerShdw>
                </a:effectLst>
                <a:latin typeface="Arial Narrow" panose="020B0606020202030204" pitchFamily="34" charset="0"/>
              </a:rPr>
              <a:t>POES</a:t>
            </a: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0" name="Rectangle 9"/>
          <p:cNvSpPr/>
          <p:nvPr/>
        </p:nvSpPr>
        <p:spPr>
          <a:xfrm>
            <a:off x="5149123" y="3605838"/>
            <a:ext cx="662857" cy="307777"/>
          </a:xfrm>
          <a:prstGeom prst="rect">
            <a:avLst/>
          </a:prstGeom>
        </p:spPr>
        <p:txBody>
          <a:bodyPr wrap="square">
            <a:spAutoFit/>
          </a:bodyPr>
          <a:lstStyle/>
          <a:p>
            <a:pPr>
              <a:defRPr/>
            </a:pPr>
            <a:r>
              <a:rPr lang="en-US" sz="1400" b="1" kern="0" dirty="0" smtClean="0">
                <a:solidFill>
                  <a:schemeClr val="bg1"/>
                </a:solidFill>
                <a:effectLst>
                  <a:outerShdw blurRad="38100" dist="38100" dir="2700000" algn="tl">
                    <a:srgbClr val="000000">
                      <a:alpha val="43137"/>
                    </a:srgbClr>
                  </a:outerShdw>
                </a:effectLst>
                <a:latin typeface="Arial Narrow" panose="020B0606020202030204" pitchFamily="34" charset="0"/>
              </a:rPr>
              <a:t>JPSS</a:t>
            </a: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Picture 10" descr="NPOESSnoMast.png"/>
          <p:cNvPicPr>
            <a:picLocks noChangeAspect="1"/>
          </p:cNvPicPr>
          <p:nvPr/>
        </p:nvPicPr>
        <p:blipFill>
          <a:blip r:embed="rId6" cstate="email"/>
          <a:srcRect/>
          <a:stretch>
            <a:fillRect/>
          </a:stretch>
        </p:blipFill>
        <p:spPr bwMode="auto">
          <a:xfrm>
            <a:off x="4815993" y="2675947"/>
            <a:ext cx="1679552" cy="1014512"/>
          </a:xfrm>
          <a:prstGeom prst="rect">
            <a:avLst/>
          </a:prstGeom>
          <a:noFill/>
          <a:ln w="9525">
            <a:noFill/>
            <a:miter lim="800000"/>
            <a:headEnd/>
            <a:tailEnd/>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8003" y="2956566"/>
            <a:ext cx="1313436" cy="1444780"/>
          </a:xfrm>
          <a:prstGeom prst="rect">
            <a:avLst/>
          </a:prstGeom>
        </p:spPr>
      </p:pic>
      <p:sp>
        <p:nvSpPr>
          <p:cNvPr id="13" name="Rectangle 12"/>
          <p:cNvSpPr/>
          <p:nvPr/>
        </p:nvSpPr>
        <p:spPr>
          <a:xfrm>
            <a:off x="6610345" y="4315194"/>
            <a:ext cx="763351" cy="307777"/>
          </a:xfrm>
          <a:prstGeom prst="rect">
            <a:avLst/>
          </a:prstGeom>
        </p:spPr>
        <p:txBody>
          <a:bodyPr wrap="none">
            <a:spAutoFit/>
          </a:bodyPr>
          <a:lstStyle/>
          <a:p>
            <a:pPr>
              <a:defRPr/>
            </a:pPr>
            <a:r>
              <a:rPr lang="en-US" sz="1400" b="1" kern="0" dirty="0" smtClean="0">
                <a:solidFill>
                  <a:schemeClr val="bg1"/>
                </a:solidFill>
                <a:effectLst>
                  <a:outerShdw blurRad="38100" dist="38100" dir="2700000" algn="tl">
                    <a:srgbClr val="000000">
                      <a:alpha val="43137"/>
                    </a:srgbClr>
                  </a:outerShdw>
                </a:effectLst>
                <a:latin typeface="Arial Narrow" panose="020B0606020202030204" pitchFamily="34" charset="0"/>
              </a:rPr>
              <a:t>GOES-R</a:t>
            </a: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2142" y="3418122"/>
            <a:ext cx="1791858" cy="1007920"/>
          </a:xfrm>
          <a:prstGeom prst="rect">
            <a:avLst/>
          </a:prstGeom>
        </p:spPr>
      </p:pic>
      <p:sp>
        <p:nvSpPr>
          <p:cNvPr id="15" name="Rectangle 14"/>
          <p:cNvSpPr/>
          <p:nvPr/>
        </p:nvSpPr>
        <p:spPr>
          <a:xfrm>
            <a:off x="8210792" y="4434470"/>
            <a:ext cx="840844" cy="307777"/>
          </a:xfrm>
          <a:prstGeom prst="rect">
            <a:avLst/>
          </a:prstGeom>
        </p:spPr>
        <p:txBody>
          <a:bodyPr wrap="square">
            <a:spAutoFit/>
          </a:bodyPr>
          <a:lstStyle/>
          <a:p>
            <a:pPr>
              <a:defRPr/>
            </a:pPr>
            <a:r>
              <a:rPr lang="en-US" sz="1400" b="1" kern="0" dirty="0" smtClean="0">
                <a:solidFill>
                  <a:schemeClr val="bg1"/>
                </a:solidFill>
                <a:effectLst>
                  <a:outerShdw blurRad="38100" dist="38100" dir="2700000" algn="tl">
                    <a:srgbClr val="000000">
                      <a:alpha val="43137"/>
                    </a:srgbClr>
                  </a:outerShdw>
                </a:effectLst>
                <a:latin typeface="Arial Narrow" panose="020B0606020202030204" pitchFamily="34" charset="0"/>
              </a:rPr>
              <a:t>DSCOVR</a:t>
            </a: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0000">
            <a:off x="6154561" y="4830084"/>
            <a:ext cx="1081627" cy="139882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0000">
            <a:off x="7219798" y="4839921"/>
            <a:ext cx="1050862" cy="1391871"/>
          </a:xfrm>
          <a:prstGeom prst="rect">
            <a:avLst/>
          </a:prstGeom>
        </p:spPr>
      </p:pic>
      <p:sp>
        <p:nvSpPr>
          <p:cNvPr id="21" name="Rectangle 20"/>
          <p:cNvSpPr/>
          <p:nvPr/>
        </p:nvSpPr>
        <p:spPr>
          <a:xfrm>
            <a:off x="6841805" y="6254771"/>
            <a:ext cx="487634" cy="276999"/>
          </a:xfrm>
          <a:prstGeom prst="rect">
            <a:avLst/>
          </a:prstGeom>
        </p:spPr>
        <p:txBody>
          <a:bodyPr wrap="none">
            <a:spAutoFit/>
          </a:bodyPr>
          <a:lstStyle/>
          <a:p>
            <a:pPr>
              <a:defRPr/>
            </a:pPr>
            <a:r>
              <a:rPr lang="en-US" sz="1200" b="1" dirty="0" smtClean="0">
                <a:solidFill>
                  <a:schemeClr val="bg1"/>
                </a:solidFill>
                <a:latin typeface="Arial Narrow" panose="020B0606020202030204" pitchFamily="34" charset="0"/>
              </a:rPr>
              <a:t>NCEI</a:t>
            </a:r>
            <a:endParaRPr lang="en-US" sz="1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9406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a:xfrm>
            <a:off x="132684" y="1756544"/>
            <a:ext cx="1321691" cy="1520056"/>
          </a:xfrm>
          <a:prstGeom prst="ellipse">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en-US" kern="0">
              <a:solidFill>
                <a:prstClr val="white"/>
              </a:solidFill>
            </a:endParaRPr>
          </a:p>
        </p:txBody>
      </p:sp>
      <p:sp>
        <p:nvSpPr>
          <p:cNvPr id="2" name="Title 1"/>
          <p:cNvSpPr>
            <a:spLocks noGrp="1"/>
          </p:cNvSpPr>
          <p:nvPr>
            <p:ph type="title"/>
          </p:nvPr>
        </p:nvSpPr>
        <p:spPr/>
        <p:txBody>
          <a:bodyPr>
            <a:normAutofit/>
          </a:bodyPr>
          <a:lstStyle/>
          <a:p>
            <a:r>
              <a:rPr lang="en" b="1" kern="600" dirty="0" smtClean="0">
                <a:solidFill>
                  <a:schemeClr val="tx2"/>
                </a:solidFill>
                <a:effectLst>
                  <a:outerShdw blurRad="38100" dist="38100" dir="2700000" algn="tl">
                    <a:srgbClr val="000000">
                      <a:alpha val="43137"/>
                    </a:srgbClr>
                  </a:outerShdw>
                </a:effectLst>
              </a:rPr>
              <a:t>NESDIS Architecture</a:t>
            </a:r>
            <a:endParaRPr lang="en-US" b="1" dirty="0">
              <a:solidFill>
                <a:schemeClr val="tx2"/>
              </a:solidFill>
              <a:effectLst>
                <a:outerShdw blurRad="38100" dist="38100" dir="2700000" algn="tl">
                  <a:srgbClr val="000000">
                    <a:alpha val="43137"/>
                  </a:srgbClr>
                </a:outerShdw>
              </a:effectLst>
            </a:endParaRPr>
          </a:p>
        </p:txBody>
      </p:sp>
      <p:sp>
        <p:nvSpPr>
          <p:cNvPr id="4" name="Line 60"/>
          <p:cNvSpPr>
            <a:spLocks noChangeShapeType="1"/>
          </p:cNvSpPr>
          <p:nvPr/>
        </p:nvSpPr>
        <p:spPr bwMode="auto">
          <a:xfrm>
            <a:off x="4219771" y="2494878"/>
            <a:ext cx="394128" cy="393556"/>
          </a:xfrm>
          <a:prstGeom prst="line">
            <a:avLst/>
          </a:prstGeom>
          <a:noFill/>
          <a:ln w="762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5" name="Line 56"/>
          <p:cNvSpPr>
            <a:spLocks noChangeShapeType="1"/>
          </p:cNvSpPr>
          <p:nvPr/>
        </p:nvSpPr>
        <p:spPr bwMode="auto">
          <a:xfrm>
            <a:off x="5123475" y="5168707"/>
            <a:ext cx="266700" cy="391417"/>
          </a:xfrm>
          <a:prstGeom prst="line">
            <a:avLst/>
          </a:prstGeom>
          <a:noFill/>
          <a:ln w="762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6" name="Oval 5"/>
          <p:cNvSpPr/>
          <p:nvPr/>
        </p:nvSpPr>
        <p:spPr>
          <a:xfrm>
            <a:off x="7820151" y="4754855"/>
            <a:ext cx="1238251" cy="1374179"/>
          </a:xfrm>
          <a:prstGeom prst="ellipse">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en-US" kern="0">
              <a:solidFill>
                <a:prstClr val="white"/>
              </a:solidFill>
            </a:endParaRPr>
          </a:p>
        </p:txBody>
      </p:sp>
      <p:sp>
        <p:nvSpPr>
          <p:cNvPr id="8" name="Line 56"/>
          <p:cNvSpPr>
            <a:spLocks noChangeShapeType="1"/>
          </p:cNvSpPr>
          <p:nvPr/>
        </p:nvSpPr>
        <p:spPr bwMode="auto">
          <a:xfrm flipV="1">
            <a:off x="6599025" y="5829209"/>
            <a:ext cx="1227982" cy="416715"/>
          </a:xfrm>
          <a:prstGeom prst="line">
            <a:avLst/>
          </a:prstGeom>
          <a:noFill/>
          <a:ln w="76200">
            <a:solidFill>
              <a:sysClr val="window" lastClr="DBDBDB">
                <a:lumMod val="50000"/>
              </a:sysClr>
            </a:solidFill>
            <a:round/>
            <a:headEnd/>
            <a:tailEnd type="triangle" w="med" len="med"/>
          </a:ln>
        </p:spPr>
        <p:txBody>
          <a:bodyPr/>
          <a:lstStyle/>
          <a:p>
            <a:pPr fontAlgn="base">
              <a:spcBef>
                <a:spcPct val="0"/>
              </a:spcBef>
              <a:spcAft>
                <a:spcPct val="0"/>
              </a:spcAft>
              <a:defRPr/>
            </a:pPr>
            <a:endParaRPr lang="en-US" kern="0">
              <a:solidFill>
                <a:prstClr val="black"/>
              </a:solidFill>
              <a:latin typeface="Arial" charset="0"/>
            </a:endParaRPr>
          </a:p>
        </p:txBody>
      </p:sp>
      <p:sp>
        <p:nvSpPr>
          <p:cNvPr id="9" name="Line 56"/>
          <p:cNvSpPr>
            <a:spLocks noChangeShapeType="1"/>
          </p:cNvSpPr>
          <p:nvPr/>
        </p:nvSpPr>
        <p:spPr bwMode="auto">
          <a:xfrm>
            <a:off x="6599023" y="5560125"/>
            <a:ext cx="1190628" cy="15907"/>
          </a:xfrm>
          <a:prstGeom prst="line">
            <a:avLst/>
          </a:prstGeom>
          <a:noFill/>
          <a:ln w="762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10" name="Line 57"/>
          <p:cNvSpPr>
            <a:spLocks noChangeShapeType="1"/>
          </p:cNvSpPr>
          <p:nvPr/>
        </p:nvSpPr>
        <p:spPr bwMode="auto">
          <a:xfrm>
            <a:off x="6853085" y="4244650"/>
            <a:ext cx="200025" cy="510205"/>
          </a:xfrm>
          <a:prstGeom prst="line">
            <a:avLst/>
          </a:prstGeom>
          <a:noFill/>
          <a:ln w="762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11" name="Text Box 48"/>
          <p:cNvSpPr txBox="1">
            <a:spLocks noChangeArrowheads="1"/>
          </p:cNvSpPr>
          <p:nvPr/>
        </p:nvSpPr>
        <p:spPr bwMode="auto">
          <a:xfrm>
            <a:off x="2505784" y="3492133"/>
            <a:ext cx="1219200" cy="307520"/>
          </a:xfrm>
          <a:prstGeom prst="rect">
            <a:avLst/>
          </a:prstGeom>
          <a:noFill/>
          <a:ln w="9525">
            <a:noFill/>
            <a:miter lim="800000"/>
            <a:headEnd/>
            <a:tailEnd/>
          </a:ln>
        </p:spPr>
        <p:txBody>
          <a:bodyPr lIns="0" tIns="0" rIns="0" bIns="0">
            <a:spAutoFit/>
          </a:bodyPr>
          <a:lstStyle/>
          <a:p>
            <a:pPr algn="ctr" fontAlgn="base">
              <a:lnSpc>
                <a:spcPct val="90000"/>
              </a:lnSpc>
              <a:spcBef>
                <a:spcPct val="0"/>
              </a:spcBef>
              <a:spcAft>
                <a:spcPct val="0"/>
              </a:spcAft>
              <a:defRPr/>
            </a:pPr>
            <a:r>
              <a:rPr lang="en-US" sz="1100" dirty="0">
                <a:latin typeface="Arial Narrow" pitchFamily="34" charset="0"/>
              </a:rPr>
              <a:t>Fairbanks, AK  </a:t>
            </a:r>
          </a:p>
          <a:p>
            <a:pPr algn="ctr" fontAlgn="base">
              <a:lnSpc>
                <a:spcPct val="90000"/>
              </a:lnSpc>
              <a:spcBef>
                <a:spcPct val="0"/>
              </a:spcBef>
              <a:spcAft>
                <a:spcPct val="0"/>
              </a:spcAft>
              <a:defRPr/>
            </a:pPr>
            <a:r>
              <a:rPr lang="en-US" sz="1100" dirty="0">
                <a:latin typeface="Arial Narrow" pitchFamily="34" charset="0"/>
              </a:rPr>
              <a:t>Ground  Station</a:t>
            </a:r>
          </a:p>
        </p:txBody>
      </p:sp>
      <p:pic>
        <p:nvPicPr>
          <p:cNvPr id="12" name="Picture 49" descr="dis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249" y="3355977"/>
            <a:ext cx="9128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0"/>
          <p:cNvSpPr txBox="1">
            <a:spLocks noChangeArrowheads="1"/>
          </p:cNvSpPr>
          <p:nvPr/>
        </p:nvSpPr>
        <p:spPr bwMode="auto">
          <a:xfrm>
            <a:off x="2811292" y="2807422"/>
            <a:ext cx="990600" cy="293542"/>
          </a:xfrm>
          <a:prstGeom prst="rect">
            <a:avLst/>
          </a:prstGeom>
          <a:noFill/>
          <a:ln w="9525">
            <a:noFill/>
            <a:miter lim="800000"/>
            <a:headEnd/>
            <a:tailEnd/>
          </a:ln>
        </p:spPr>
        <p:txBody>
          <a:bodyPr lIns="0" tIns="0" rIns="0" bIns="0">
            <a:spAutoFit/>
          </a:bodyPr>
          <a:lstStyle/>
          <a:p>
            <a:pPr algn="ctr" fontAlgn="base">
              <a:lnSpc>
                <a:spcPct val="90000"/>
              </a:lnSpc>
              <a:spcBef>
                <a:spcPct val="0"/>
              </a:spcBef>
              <a:spcAft>
                <a:spcPct val="0"/>
              </a:spcAft>
              <a:defRPr/>
            </a:pPr>
            <a:r>
              <a:rPr lang="en-US" sz="1050" dirty="0">
                <a:latin typeface="Arial Narrow" pitchFamily="34" charset="0"/>
              </a:rPr>
              <a:t>Wallops, VA </a:t>
            </a:r>
          </a:p>
          <a:p>
            <a:pPr algn="ctr" fontAlgn="base">
              <a:lnSpc>
                <a:spcPct val="90000"/>
              </a:lnSpc>
              <a:spcBef>
                <a:spcPct val="0"/>
              </a:spcBef>
              <a:spcAft>
                <a:spcPct val="0"/>
              </a:spcAft>
              <a:defRPr/>
            </a:pPr>
            <a:r>
              <a:rPr lang="en-US" sz="1050" dirty="0">
                <a:latin typeface="Arial Narrow" pitchFamily="34" charset="0"/>
              </a:rPr>
              <a:t>Ground Station </a:t>
            </a:r>
          </a:p>
        </p:txBody>
      </p:sp>
      <p:pic>
        <p:nvPicPr>
          <p:cNvPr id="14" name="Picture 69" descr="dis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997" y="2585339"/>
            <a:ext cx="9128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0"/>
          <p:cNvSpPr txBox="1">
            <a:spLocks noChangeArrowheads="1"/>
          </p:cNvSpPr>
          <p:nvPr/>
        </p:nvSpPr>
        <p:spPr bwMode="auto">
          <a:xfrm>
            <a:off x="4632317" y="2289229"/>
            <a:ext cx="2647951" cy="169277"/>
          </a:xfrm>
          <a:prstGeom prst="rect">
            <a:avLst/>
          </a:prstGeom>
          <a:noFill/>
          <a:ln w="9525">
            <a:noFill/>
            <a:miter lim="800000"/>
            <a:headEnd/>
            <a:tailEnd/>
          </a:ln>
        </p:spPr>
        <p:txBody>
          <a:bodyPr lIns="0" tIns="0" rIns="0" bIns="0">
            <a:spAutoFit/>
          </a:bodyPr>
          <a:lstStyle/>
          <a:p>
            <a:pPr algn="r" fontAlgn="base">
              <a:lnSpc>
                <a:spcPct val="90000"/>
              </a:lnSpc>
              <a:spcBef>
                <a:spcPct val="0"/>
              </a:spcBef>
              <a:spcAft>
                <a:spcPct val="0"/>
              </a:spcAft>
              <a:defRPr/>
            </a:pPr>
            <a:r>
              <a:rPr lang="en-US" sz="1200" b="1" dirty="0">
                <a:latin typeface="Arial Narrow" pitchFamily="34" charset="0"/>
              </a:rPr>
              <a:t>NOAA Satellite Operations </a:t>
            </a:r>
            <a:r>
              <a:rPr lang="en-US" sz="1200" b="1" dirty="0" smtClean="0">
                <a:latin typeface="Arial Narrow" pitchFamily="34" charset="0"/>
              </a:rPr>
              <a:t>Facility</a:t>
            </a:r>
            <a:endParaRPr lang="en-US" sz="1200" b="1" dirty="0">
              <a:latin typeface="Arial Narrow" pitchFamily="34" charset="0"/>
            </a:endParaRPr>
          </a:p>
        </p:txBody>
      </p:sp>
      <p:sp>
        <p:nvSpPr>
          <p:cNvPr id="16" name="Text Box 52"/>
          <p:cNvSpPr txBox="1">
            <a:spLocks noChangeArrowheads="1"/>
          </p:cNvSpPr>
          <p:nvPr/>
        </p:nvSpPr>
        <p:spPr bwMode="auto">
          <a:xfrm>
            <a:off x="8021103" y="4953000"/>
            <a:ext cx="8096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Arial Narrow" pitchFamily="34" charset="0"/>
              </a:rPr>
              <a:t>NWS NCEP</a:t>
            </a:r>
          </a:p>
          <a:p>
            <a:pPr algn="ctr" eaLnBrk="1" fontAlgn="base" hangingPunct="1">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Arial Narrow" pitchFamily="34" charset="0"/>
              </a:rPr>
              <a:t>NWS WFOs</a:t>
            </a:r>
          </a:p>
          <a:p>
            <a:pPr algn="ctr" eaLnBrk="1" fontAlgn="base" hangingPunct="1">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Arial Narrow" pitchFamily="34" charset="0"/>
              </a:rPr>
              <a:t>USAF</a:t>
            </a:r>
          </a:p>
          <a:p>
            <a:pPr algn="ctr" eaLnBrk="1" fontAlgn="base" hangingPunct="1">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Arial Narrow" pitchFamily="34" charset="0"/>
              </a:rPr>
              <a:t>USN</a:t>
            </a:r>
          </a:p>
          <a:p>
            <a:pPr algn="ctr" eaLnBrk="1" fontAlgn="base" hangingPunct="1">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Arial Narrow" pitchFamily="34" charset="0"/>
              </a:rPr>
              <a:t>Others</a:t>
            </a:r>
          </a:p>
        </p:txBody>
      </p:sp>
      <p:sp>
        <p:nvSpPr>
          <p:cNvPr id="17" name="Line 53"/>
          <p:cNvSpPr>
            <a:spLocks noChangeShapeType="1"/>
          </p:cNvSpPr>
          <p:nvPr/>
        </p:nvSpPr>
        <p:spPr bwMode="auto">
          <a:xfrm flipH="1" flipV="1">
            <a:off x="3732245" y="3004541"/>
            <a:ext cx="881655" cy="252609"/>
          </a:xfrm>
          <a:prstGeom prst="line">
            <a:avLst/>
          </a:prstGeom>
          <a:noFill/>
          <a:ln w="7620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18" name="Line 54"/>
          <p:cNvSpPr>
            <a:spLocks noChangeShapeType="1"/>
          </p:cNvSpPr>
          <p:nvPr/>
        </p:nvSpPr>
        <p:spPr bwMode="auto">
          <a:xfrm flipH="1">
            <a:off x="3532965" y="3533774"/>
            <a:ext cx="1108227" cy="110707"/>
          </a:xfrm>
          <a:prstGeom prst="line">
            <a:avLst/>
          </a:prstGeom>
          <a:noFill/>
          <a:ln w="7620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19" name="Line 56"/>
          <p:cNvSpPr>
            <a:spLocks noChangeShapeType="1"/>
          </p:cNvSpPr>
          <p:nvPr/>
        </p:nvSpPr>
        <p:spPr bwMode="auto">
          <a:xfrm>
            <a:off x="7212151" y="5017200"/>
            <a:ext cx="577500" cy="351968"/>
          </a:xfrm>
          <a:prstGeom prst="line">
            <a:avLst/>
          </a:prstGeom>
          <a:noFill/>
          <a:ln w="762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20" name="Line 57"/>
          <p:cNvSpPr>
            <a:spLocks noChangeShapeType="1"/>
          </p:cNvSpPr>
          <p:nvPr/>
        </p:nvSpPr>
        <p:spPr bwMode="auto">
          <a:xfrm>
            <a:off x="5011256" y="4244649"/>
            <a:ext cx="0" cy="600864"/>
          </a:xfrm>
          <a:prstGeom prst="line">
            <a:avLst/>
          </a:prstGeom>
          <a:noFill/>
          <a:ln w="762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21" name="Line 60"/>
          <p:cNvSpPr>
            <a:spLocks noChangeShapeType="1"/>
          </p:cNvSpPr>
          <p:nvPr/>
        </p:nvSpPr>
        <p:spPr bwMode="auto">
          <a:xfrm>
            <a:off x="1503491" y="2373868"/>
            <a:ext cx="913648" cy="294755"/>
          </a:xfrm>
          <a:prstGeom prst="line">
            <a:avLst/>
          </a:prstGeom>
          <a:noFill/>
          <a:ln w="7620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22" name="Line 60"/>
          <p:cNvSpPr>
            <a:spLocks noChangeShapeType="1"/>
          </p:cNvSpPr>
          <p:nvPr/>
        </p:nvSpPr>
        <p:spPr bwMode="auto">
          <a:xfrm>
            <a:off x="1416220" y="2715465"/>
            <a:ext cx="761528" cy="688012"/>
          </a:xfrm>
          <a:prstGeom prst="line">
            <a:avLst/>
          </a:prstGeom>
          <a:noFill/>
          <a:ln w="7620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24" name="Text Box 60"/>
          <p:cNvSpPr txBox="1">
            <a:spLocks noChangeArrowheads="1"/>
          </p:cNvSpPr>
          <p:nvPr/>
        </p:nvSpPr>
        <p:spPr bwMode="auto">
          <a:xfrm>
            <a:off x="101330" y="1763222"/>
            <a:ext cx="13361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200" b="1" kern="0" dirty="0" smtClean="0">
                <a:solidFill>
                  <a:prstClr val="white"/>
                </a:solidFill>
                <a:effectLst>
                  <a:outerShdw blurRad="38100" dist="38100" dir="2700000" algn="tl">
                    <a:srgbClr val="000000">
                      <a:alpha val="43137"/>
                    </a:srgbClr>
                  </a:outerShdw>
                </a:effectLst>
              </a:rPr>
              <a:t>GOES</a:t>
            </a:r>
          </a:p>
          <a:p>
            <a:pPr algn="ctr" eaLnBrk="1" fontAlgn="base" hangingPunct="1">
              <a:spcBef>
                <a:spcPct val="0"/>
              </a:spcBef>
              <a:spcAft>
                <a:spcPct val="0"/>
              </a:spcAft>
              <a:defRPr/>
            </a:pPr>
            <a:r>
              <a:rPr lang="en-US" altLang="en-US" sz="1200" b="1" kern="0" dirty="0" smtClean="0">
                <a:solidFill>
                  <a:prstClr val="white"/>
                </a:solidFill>
                <a:effectLst>
                  <a:outerShdw blurRad="38100" dist="38100" dir="2700000" algn="tl">
                    <a:srgbClr val="000000">
                      <a:alpha val="43137"/>
                    </a:srgbClr>
                  </a:outerShdw>
                </a:effectLst>
              </a:rPr>
              <a:t>POES</a:t>
            </a:r>
          </a:p>
          <a:p>
            <a:pPr algn="ctr" eaLnBrk="1" fontAlgn="base" hangingPunct="1">
              <a:spcBef>
                <a:spcPct val="0"/>
              </a:spcBef>
              <a:spcAft>
                <a:spcPct val="0"/>
              </a:spcAft>
              <a:defRPr/>
            </a:pPr>
            <a:r>
              <a:rPr lang="en-US" altLang="en-US" sz="1200" b="1" kern="0" dirty="0" smtClean="0">
                <a:solidFill>
                  <a:prstClr val="white"/>
                </a:solidFill>
                <a:effectLst>
                  <a:outerShdw blurRad="38100" dist="38100" dir="2700000" algn="tl">
                    <a:srgbClr val="000000">
                      <a:alpha val="43137"/>
                    </a:srgbClr>
                  </a:outerShdw>
                </a:effectLst>
              </a:rPr>
              <a:t>Suomi</a:t>
            </a:r>
            <a:r>
              <a:rPr lang="en-US" altLang="en-US" sz="1200" b="1" kern="0" dirty="0">
                <a:solidFill>
                  <a:prstClr val="white"/>
                </a:solidFill>
                <a:effectLst>
                  <a:outerShdw blurRad="38100" dist="38100" dir="2700000" algn="tl">
                    <a:srgbClr val="000000">
                      <a:alpha val="43137"/>
                    </a:srgbClr>
                  </a:outerShdw>
                </a:effectLst>
              </a:rPr>
              <a:t> </a:t>
            </a:r>
            <a:r>
              <a:rPr lang="en-US" altLang="en-US" sz="1200" b="1" kern="0" dirty="0" smtClean="0">
                <a:solidFill>
                  <a:prstClr val="white"/>
                </a:solidFill>
                <a:effectLst>
                  <a:outerShdw blurRad="38100" dist="38100" dir="2700000" algn="tl">
                    <a:srgbClr val="000000">
                      <a:alpha val="43137"/>
                    </a:srgbClr>
                  </a:outerShdw>
                </a:effectLst>
              </a:rPr>
              <a:t>NPP</a:t>
            </a:r>
          </a:p>
          <a:p>
            <a:pPr algn="ctr" eaLnBrk="1" fontAlgn="base" hangingPunct="1">
              <a:spcBef>
                <a:spcPct val="0"/>
              </a:spcBef>
              <a:spcAft>
                <a:spcPct val="0"/>
              </a:spcAft>
              <a:defRPr/>
            </a:pPr>
            <a:r>
              <a:rPr lang="en-US" altLang="en-US" sz="1200" b="1" kern="0" dirty="0" smtClean="0">
                <a:solidFill>
                  <a:prstClr val="white"/>
                </a:solidFill>
                <a:effectLst>
                  <a:outerShdw blurRad="38100" dist="38100" dir="2700000" algn="tl">
                    <a:srgbClr val="000000">
                      <a:alpha val="43137"/>
                    </a:srgbClr>
                  </a:outerShdw>
                </a:effectLst>
              </a:rPr>
              <a:t>JASON-2</a:t>
            </a:r>
          </a:p>
          <a:p>
            <a:pPr algn="ctr" eaLnBrk="1" fontAlgn="base" hangingPunct="1">
              <a:spcBef>
                <a:spcPct val="0"/>
              </a:spcBef>
              <a:spcAft>
                <a:spcPct val="0"/>
              </a:spcAft>
              <a:defRPr/>
            </a:pPr>
            <a:r>
              <a:rPr lang="en-US" altLang="en-US" sz="1200" b="1" kern="0" dirty="0" smtClean="0">
                <a:solidFill>
                  <a:prstClr val="white"/>
                </a:solidFill>
                <a:effectLst>
                  <a:outerShdw blurRad="38100" dist="38100" dir="2700000" algn="tl">
                    <a:srgbClr val="000000">
                      <a:alpha val="43137"/>
                    </a:srgbClr>
                  </a:outerShdw>
                </a:effectLst>
              </a:rPr>
              <a:t>DMSP</a:t>
            </a:r>
          </a:p>
          <a:p>
            <a:pPr algn="ctr" eaLnBrk="1" fontAlgn="base" hangingPunct="1">
              <a:spcBef>
                <a:spcPct val="0"/>
              </a:spcBef>
              <a:spcAft>
                <a:spcPct val="0"/>
              </a:spcAft>
              <a:defRPr/>
            </a:pPr>
            <a:r>
              <a:rPr lang="en-US" altLang="en-US" sz="1200" b="1" kern="0" dirty="0" smtClean="0">
                <a:solidFill>
                  <a:prstClr val="white"/>
                </a:solidFill>
                <a:effectLst>
                  <a:outerShdw blurRad="38100" dist="38100" dir="2700000" algn="tl">
                    <a:srgbClr val="000000">
                      <a:alpha val="43137"/>
                    </a:srgbClr>
                  </a:outerShdw>
                </a:effectLst>
              </a:rPr>
              <a:t>COSMIC</a:t>
            </a:r>
          </a:p>
          <a:p>
            <a:pPr algn="ctr" eaLnBrk="1" fontAlgn="base" hangingPunct="1">
              <a:spcBef>
                <a:spcPct val="0"/>
              </a:spcBef>
              <a:spcAft>
                <a:spcPct val="0"/>
              </a:spcAft>
              <a:defRPr/>
            </a:pPr>
            <a:r>
              <a:rPr lang="en-US" altLang="en-US" sz="1200" b="1" kern="0" dirty="0" smtClean="0">
                <a:solidFill>
                  <a:prstClr val="white"/>
                </a:solidFill>
                <a:effectLst>
                  <a:outerShdw blurRad="38100" dist="38100" dir="2700000" algn="tl">
                    <a:srgbClr val="000000">
                      <a:alpha val="43137"/>
                    </a:srgbClr>
                  </a:outerShdw>
                </a:effectLst>
              </a:rPr>
              <a:t>DSCOVR</a:t>
            </a:r>
          </a:p>
        </p:txBody>
      </p:sp>
      <p:pic>
        <p:nvPicPr>
          <p:cNvPr id="25" name="Picture 49" descr="dis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71" y="3987470"/>
            <a:ext cx="9128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8"/>
          <p:cNvSpPr txBox="1">
            <a:spLocks noChangeArrowheads="1"/>
          </p:cNvSpPr>
          <p:nvPr/>
        </p:nvSpPr>
        <p:spPr bwMode="auto">
          <a:xfrm>
            <a:off x="1896184" y="4184989"/>
            <a:ext cx="1219200" cy="307520"/>
          </a:xfrm>
          <a:prstGeom prst="rect">
            <a:avLst/>
          </a:prstGeom>
          <a:noFill/>
          <a:ln w="9525">
            <a:noFill/>
            <a:miter lim="800000"/>
            <a:headEnd/>
            <a:tailEnd/>
          </a:ln>
        </p:spPr>
        <p:txBody>
          <a:bodyPr lIns="0" tIns="0" rIns="0" bIns="0">
            <a:spAutoFit/>
          </a:bodyPr>
          <a:lstStyle/>
          <a:p>
            <a:pPr algn="ctr" fontAlgn="base">
              <a:lnSpc>
                <a:spcPct val="90000"/>
              </a:lnSpc>
              <a:spcBef>
                <a:spcPct val="0"/>
              </a:spcBef>
              <a:spcAft>
                <a:spcPct val="0"/>
              </a:spcAft>
              <a:defRPr/>
            </a:pPr>
            <a:r>
              <a:rPr lang="en-US" sz="1100" dirty="0">
                <a:latin typeface="Arial Narrow" pitchFamily="34" charset="0"/>
              </a:rPr>
              <a:t>Svalbard, Norway  </a:t>
            </a:r>
          </a:p>
          <a:p>
            <a:pPr algn="ctr" fontAlgn="base">
              <a:lnSpc>
                <a:spcPct val="90000"/>
              </a:lnSpc>
              <a:spcBef>
                <a:spcPct val="0"/>
              </a:spcBef>
              <a:spcAft>
                <a:spcPct val="0"/>
              </a:spcAft>
              <a:defRPr/>
            </a:pPr>
            <a:r>
              <a:rPr lang="en-US" sz="1100" dirty="0">
                <a:latin typeface="Arial Narrow" pitchFamily="34" charset="0"/>
              </a:rPr>
              <a:t>Ground  Station</a:t>
            </a:r>
          </a:p>
        </p:txBody>
      </p:sp>
      <p:sp>
        <p:nvSpPr>
          <p:cNvPr id="27" name="Line 60"/>
          <p:cNvSpPr>
            <a:spLocks noChangeShapeType="1"/>
          </p:cNvSpPr>
          <p:nvPr/>
        </p:nvSpPr>
        <p:spPr bwMode="auto">
          <a:xfrm>
            <a:off x="1186452" y="3062646"/>
            <a:ext cx="364539" cy="902392"/>
          </a:xfrm>
          <a:prstGeom prst="line">
            <a:avLst/>
          </a:prstGeom>
          <a:noFill/>
          <a:ln w="7620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28" name="Line 54"/>
          <p:cNvSpPr>
            <a:spLocks noChangeShapeType="1"/>
          </p:cNvSpPr>
          <p:nvPr/>
        </p:nvSpPr>
        <p:spPr bwMode="auto">
          <a:xfrm flipH="1">
            <a:off x="3043061" y="3849313"/>
            <a:ext cx="1570839" cy="395336"/>
          </a:xfrm>
          <a:prstGeom prst="line">
            <a:avLst/>
          </a:prstGeom>
          <a:noFill/>
          <a:ln w="7620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29" name="Line 55"/>
          <p:cNvSpPr>
            <a:spLocks noChangeShapeType="1"/>
          </p:cNvSpPr>
          <p:nvPr/>
        </p:nvSpPr>
        <p:spPr bwMode="auto">
          <a:xfrm>
            <a:off x="5956293" y="4652868"/>
            <a:ext cx="19051" cy="728662"/>
          </a:xfrm>
          <a:prstGeom prst="line">
            <a:avLst/>
          </a:prstGeom>
          <a:noFill/>
          <a:ln w="762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pic>
        <p:nvPicPr>
          <p:cNvPr id="30" name="Picture 5" descr="NSOFmedEVE_small"/>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193" y="2471104"/>
            <a:ext cx="2657475" cy="17526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153163" y="4222385"/>
            <a:ext cx="1600200" cy="461665"/>
          </a:xfrm>
          <a:prstGeom prst="rect">
            <a:avLst/>
          </a:prstGeom>
          <a:noFill/>
        </p:spPr>
        <p:txBody>
          <a:bodyPr>
            <a:spAutoFit/>
          </a:bodyPr>
          <a:lstStyle/>
          <a:p>
            <a:pPr algn="ctr" fontAlgn="base">
              <a:spcBef>
                <a:spcPct val="0"/>
              </a:spcBef>
              <a:spcAft>
                <a:spcPct val="0"/>
              </a:spcAft>
              <a:defRPr/>
            </a:pPr>
            <a:r>
              <a:rPr lang="en-US" sz="1200" b="1" dirty="0">
                <a:latin typeface="Arial Narrow" panose="020B0606020202030204" pitchFamily="34" charset="0"/>
              </a:rPr>
              <a:t>Environmental Satellite Processing Center</a:t>
            </a:r>
          </a:p>
        </p:txBody>
      </p:sp>
      <p:sp>
        <p:nvSpPr>
          <p:cNvPr id="32" name="TextBox 31"/>
          <p:cNvSpPr txBox="1"/>
          <p:nvPr/>
        </p:nvSpPr>
        <p:spPr>
          <a:xfrm>
            <a:off x="4331012" y="4858924"/>
            <a:ext cx="1360488" cy="246063"/>
          </a:xfrm>
          <a:prstGeom prst="rect">
            <a:avLst/>
          </a:prstGeom>
          <a:solidFill>
            <a:schemeClr val="accent1"/>
          </a:solidFill>
          <a:ln>
            <a:noFill/>
          </a:ln>
        </p:spPr>
        <p:txBody>
          <a:bodyPr wrap="none"/>
          <a:lstStyle/>
          <a:p>
            <a:pPr algn="ctr" fontAlgn="base">
              <a:spcBef>
                <a:spcPct val="0"/>
              </a:spcBef>
              <a:spcAft>
                <a:spcPct val="0"/>
              </a:spcAft>
              <a:defRPr/>
            </a:pPr>
            <a:r>
              <a:rPr lang="en-US" sz="1100" b="1" kern="0" dirty="0">
                <a:solidFill>
                  <a:prstClr val="white"/>
                </a:solidFill>
                <a:latin typeface="Arial Narrow" panose="020B0606020202030204" pitchFamily="34" charset="0"/>
              </a:rPr>
              <a:t>Satellite Applications</a:t>
            </a:r>
          </a:p>
        </p:txBody>
      </p:sp>
      <p:sp>
        <p:nvSpPr>
          <p:cNvPr id="33" name="TextBox 32"/>
          <p:cNvSpPr txBox="1"/>
          <p:nvPr/>
        </p:nvSpPr>
        <p:spPr>
          <a:xfrm>
            <a:off x="5413513" y="5379725"/>
            <a:ext cx="1112839" cy="246063"/>
          </a:xfrm>
          <a:prstGeom prst="rect">
            <a:avLst/>
          </a:prstGeom>
          <a:solidFill>
            <a:schemeClr val="accent1"/>
          </a:solidFill>
          <a:ln>
            <a:noFill/>
          </a:ln>
        </p:spPr>
        <p:txBody>
          <a:bodyPr wrap="none"/>
          <a:lstStyle/>
          <a:p>
            <a:pPr algn="ctr" fontAlgn="base">
              <a:spcBef>
                <a:spcPct val="0"/>
              </a:spcBef>
              <a:spcAft>
                <a:spcPct val="0"/>
              </a:spcAft>
              <a:defRPr/>
            </a:pPr>
            <a:r>
              <a:rPr lang="en-US" sz="1100" b="1" kern="0" dirty="0">
                <a:solidFill>
                  <a:prstClr val="white"/>
                </a:solidFill>
                <a:latin typeface="Arial Narrow" panose="020B0606020202030204" pitchFamily="34" charset="0"/>
              </a:rPr>
              <a:t>Data &amp; Products</a:t>
            </a:r>
          </a:p>
        </p:txBody>
      </p:sp>
      <p:sp>
        <p:nvSpPr>
          <p:cNvPr id="34" name="TextBox 33"/>
          <p:cNvSpPr txBox="1"/>
          <p:nvPr/>
        </p:nvSpPr>
        <p:spPr>
          <a:xfrm>
            <a:off x="5411926" y="6174487"/>
            <a:ext cx="1114425" cy="246063"/>
          </a:xfrm>
          <a:prstGeom prst="rect">
            <a:avLst/>
          </a:prstGeom>
          <a:solidFill>
            <a:sysClr val="window" lastClr="DBDBDB">
              <a:lumMod val="50000"/>
            </a:sysClr>
          </a:solidFill>
          <a:ln>
            <a:noFill/>
          </a:ln>
        </p:spPr>
        <p:txBody>
          <a:bodyPr wrap="none"/>
          <a:lstStyle/>
          <a:p>
            <a:pPr algn="ctr" fontAlgn="base">
              <a:spcBef>
                <a:spcPct val="0"/>
              </a:spcBef>
              <a:spcAft>
                <a:spcPct val="0"/>
              </a:spcAft>
              <a:defRPr/>
            </a:pPr>
            <a:r>
              <a:rPr lang="en-US" sz="1100" b="1" kern="0" dirty="0">
                <a:solidFill>
                  <a:prstClr val="white"/>
                </a:solidFill>
                <a:latin typeface="Arial Narrow" panose="020B0606020202030204" pitchFamily="34" charset="0"/>
              </a:rPr>
              <a:t>Archive</a:t>
            </a:r>
          </a:p>
        </p:txBody>
      </p:sp>
      <p:sp>
        <p:nvSpPr>
          <p:cNvPr id="35" name="Line 57"/>
          <p:cNvSpPr>
            <a:spLocks noChangeShapeType="1"/>
          </p:cNvSpPr>
          <p:nvPr/>
        </p:nvSpPr>
        <p:spPr bwMode="auto">
          <a:xfrm>
            <a:off x="5969137" y="5683156"/>
            <a:ext cx="795" cy="491330"/>
          </a:xfrm>
          <a:prstGeom prst="line">
            <a:avLst/>
          </a:prstGeom>
          <a:noFill/>
          <a:ln w="76200">
            <a:solidFill>
              <a:sysClr val="window" lastClr="DBDBDB">
                <a:lumMod val="50000"/>
              </a:sysClr>
            </a:solidFill>
            <a:round/>
            <a:headEnd/>
            <a:tailEnd type="triangle" w="med" len="med"/>
          </a:ln>
        </p:spPr>
        <p:txBody>
          <a:bodyPr/>
          <a:lstStyle/>
          <a:p>
            <a:pPr fontAlgn="base">
              <a:spcBef>
                <a:spcPct val="0"/>
              </a:spcBef>
              <a:spcAft>
                <a:spcPct val="0"/>
              </a:spcAft>
              <a:defRPr/>
            </a:pPr>
            <a:endParaRPr lang="en-US" kern="0">
              <a:solidFill>
                <a:prstClr val="black"/>
              </a:solidFill>
              <a:latin typeface="Arial" charset="0"/>
            </a:endParaRPr>
          </a:p>
        </p:txBody>
      </p:sp>
      <p:sp>
        <p:nvSpPr>
          <p:cNvPr id="36" name="TextBox 35"/>
          <p:cNvSpPr txBox="1"/>
          <p:nvPr/>
        </p:nvSpPr>
        <p:spPr>
          <a:xfrm>
            <a:off x="6466519" y="4722482"/>
            <a:ext cx="1360488" cy="246063"/>
          </a:xfrm>
          <a:prstGeom prst="rect">
            <a:avLst/>
          </a:prstGeom>
          <a:solidFill>
            <a:schemeClr val="accent1"/>
          </a:solidFill>
          <a:ln>
            <a:noFill/>
          </a:ln>
        </p:spPr>
        <p:txBody>
          <a:bodyPr wrap="none"/>
          <a:lstStyle/>
          <a:p>
            <a:pPr algn="ctr" fontAlgn="base">
              <a:spcBef>
                <a:spcPct val="0"/>
              </a:spcBef>
              <a:spcAft>
                <a:spcPct val="0"/>
              </a:spcAft>
              <a:defRPr/>
            </a:pPr>
            <a:r>
              <a:rPr lang="en-US" sz="1100" b="1" kern="0" dirty="0">
                <a:solidFill>
                  <a:prstClr val="white"/>
                </a:solidFill>
                <a:latin typeface="Arial Narrow" panose="020B0606020202030204" pitchFamily="34" charset="0"/>
              </a:rPr>
              <a:t>Direct Services</a:t>
            </a:r>
          </a:p>
        </p:txBody>
      </p:sp>
      <p:pic>
        <p:nvPicPr>
          <p:cNvPr id="37" name="Picture 49" descr="dis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46" y="4591806"/>
            <a:ext cx="9128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48"/>
          <p:cNvSpPr txBox="1">
            <a:spLocks noChangeArrowheads="1"/>
          </p:cNvSpPr>
          <p:nvPr/>
        </p:nvSpPr>
        <p:spPr bwMode="auto">
          <a:xfrm>
            <a:off x="1232035" y="4816196"/>
            <a:ext cx="1219200" cy="307520"/>
          </a:xfrm>
          <a:prstGeom prst="rect">
            <a:avLst/>
          </a:prstGeom>
          <a:noFill/>
          <a:ln w="9525">
            <a:noFill/>
            <a:miter lim="800000"/>
            <a:headEnd/>
            <a:tailEnd/>
          </a:ln>
        </p:spPr>
        <p:txBody>
          <a:bodyPr lIns="0" tIns="0" rIns="0" bIns="0">
            <a:spAutoFit/>
          </a:bodyPr>
          <a:lstStyle/>
          <a:p>
            <a:pPr algn="ctr" fontAlgn="base">
              <a:lnSpc>
                <a:spcPct val="90000"/>
              </a:lnSpc>
              <a:spcBef>
                <a:spcPct val="0"/>
              </a:spcBef>
              <a:spcAft>
                <a:spcPct val="0"/>
              </a:spcAft>
              <a:defRPr/>
            </a:pPr>
            <a:r>
              <a:rPr lang="en-US" sz="1100" dirty="0" smtClean="0">
                <a:latin typeface="Arial Narrow" pitchFamily="34" charset="0"/>
              </a:rPr>
              <a:t>McMurdo,  Antarctica</a:t>
            </a:r>
          </a:p>
          <a:p>
            <a:pPr algn="ctr" fontAlgn="base">
              <a:lnSpc>
                <a:spcPct val="90000"/>
              </a:lnSpc>
              <a:spcBef>
                <a:spcPct val="0"/>
              </a:spcBef>
              <a:spcAft>
                <a:spcPct val="0"/>
              </a:spcAft>
              <a:defRPr/>
            </a:pPr>
            <a:r>
              <a:rPr lang="en-US" sz="1100" dirty="0" smtClean="0">
                <a:latin typeface="Arial Narrow" pitchFamily="34" charset="0"/>
              </a:rPr>
              <a:t>Ground  </a:t>
            </a:r>
            <a:r>
              <a:rPr lang="en-US" sz="1100" dirty="0">
                <a:latin typeface="Arial Narrow" pitchFamily="34" charset="0"/>
              </a:rPr>
              <a:t>Station</a:t>
            </a:r>
          </a:p>
        </p:txBody>
      </p:sp>
      <p:sp>
        <p:nvSpPr>
          <p:cNvPr id="39" name="Line 54"/>
          <p:cNvSpPr>
            <a:spLocks noChangeShapeType="1"/>
          </p:cNvSpPr>
          <p:nvPr/>
        </p:nvSpPr>
        <p:spPr bwMode="auto">
          <a:xfrm flipH="1">
            <a:off x="2449499" y="4120452"/>
            <a:ext cx="2166936" cy="738472"/>
          </a:xfrm>
          <a:prstGeom prst="line">
            <a:avLst/>
          </a:prstGeom>
          <a:noFill/>
          <a:ln w="76200">
            <a:solidFill>
              <a:sysClr val="windowText" lastClr="000000"/>
            </a:solidFill>
            <a:round/>
            <a:headEnd type="triangle" w="med" len="med"/>
            <a:tailEnd type="non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40" name="Line 54"/>
          <p:cNvSpPr>
            <a:spLocks noChangeShapeType="1"/>
          </p:cNvSpPr>
          <p:nvPr/>
        </p:nvSpPr>
        <p:spPr bwMode="auto">
          <a:xfrm flipH="1" flipV="1">
            <a:off x="793529" y="3276599"/>
            <a:ext cx="58938" cy="1278314"/>
          </a:xfrm>
          <a:prstGeom prst="line">
            <a:avLst/>
          </a:prstGeom>
          <a:noFill/>
          <a:ln w="76200">
            <a:solidFill>
              <a:sysClr val="windowText" lastClr="000000"/>
            </a:solidFill>
            <a:round/>
            <a:headEnd type="triangle" w="med" len="med"/>
            <a:tailEnd type="non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42" name="TextBox 41"/>
          <p:cNvSpPr txBox="1"/>
          <p:nvPr/>
        </p:nvSpPr>
        <p:spPr>
          <a:xfrm>
            <a:off x="318896" y="5989821"/>
            <a:ext cx="1181595" cy="369332"/>
          </a:xfrm>
          <a:prstGeom prst="rect">
            <a:avLst/>
          </a:prstGeom>
          <a:noFill/>
        </p:spPr>
        <p:txBody>
          <a:bodyPr wrap="square" rtlCol="0">
            <a:spAutoFit/>
          </a:bodyPr>
          <a:lstStyle/>
          <a:p>
            <a:r>
              <a:rPr lang="en-US" b="1" dirty="0" err="1" smtClean="0">
                <a:solidFill>
                  <a:srgbClr val="C00000"/>
                </a:solidFill>
                <a:effectLst>
                  <a:outerShdw blurRad="38100" dist="38100" dir="2700000" algn="tl">
                    <a:srgbClr val="000000">
                      <a:alpha val="43137"/>
                    </a:srgbClr>
                  </a:outerShdw>
                </a:effectLst>
                <a:latin typeface="Arial Narrow" panose="020B0606020202030204" pitchFamily="34" charset="0"/>
              </a:rPr>
              <a:t>Cubesats</a:t>
            </a:r>
            <a:endParaRPr lang="en-US" b="1" dirty="0">
              <a:solidFill>
                <a:srgbClr val="C00000"/>
              </a:solidFill>
              <a:effectLst>
                <a:outerShdw blurRad="38100" dist="38100" dir="2700000" algn="tl">
                  <a:srgbClr val="000000">
                    <a:alpha val="43137"/>
                  </a:srgbClr>
                </a:outerShdw>
              </a:effectLst>
              <a:latin typeface="Arial Narrow" panose="020B0606020202030204" pitchFamily="34" charset="0"/>
            </a:endParaRPr>
          </a:p>
        </p:txBody>
      </p:sp>
      <p:sp>
        <p:nvSpPr>
          <p:cNvPr id="43" name="TextBox 42"/>
          <p:cNvSpPr txBox="1"/>
          <p:nvPr/>
        </p:nvSpPr>
        <p:spPr>
          <a:xfrm>
            <a:off x="1560212" y="6061260"/>
            <a:ext cx="1891144" cy="369332"/>
          </a:xfrm>
          <a:prstGeom prst="rect">
            <a:avLst/>
          </a:prstGeom>
          <a:noFill/>
        </p:spPr>
        <p:txBody>
          <a:bodyPr wrap="square" rtlCol="0">
            <a:spAutoFit/>
          </a:bodyPr>
          <a:lstStyle/>
          <a:p>
            <a:r>
              <a:rPr lang="en-US" b="1" dirty="0" smtClean="0">
                <a:solidFill>
                  <a:srgbClr val="C00000"/>
                </a:solidFill>
                <a:effectLst>
                  <a:outerShdw blurRad="38100" dist="38100" dir="2700000" algn="tl">
                    <a:srgbClr val="000000">
                      <a:alpha val="43137"/>
                    </a:srgbClr>
                  </a:outerShdw>
                </a:effectLst>
                <a:latin typeface="Arial Narrow" panose="020B0606020202030204" pitchFamily="34" charset="0"/>
              </a:rPr>
              <a:t>Hosted Payloads</a:t>
            </a:r>
          </a:p>
        </p:txBody>
      </p:sp>
      <p:sp>
        <p:nvSpPr>
          <p:cNvPr id="44" name="Line 56"/>
          <p:cNvSpPr>
            <a:spLocks noChangeShapeType="1"/>
          </p:cNvSpPr>
          <p:nvPr/>
        </p:nvSpPr>
        <p:spPr bwMode="auto">
          <a:xfrm flipH="1" flipV="1">
            <a:off x="1917778" y="5352472"/>
            <a:ext cx="181125" cy="675996"/>
          </a:xfrm>
          <a:prstGeom prst="line">
            <a:avLst/>
          </a:prstGeom>
          <a:noFill/>
          <a:ln w="76200">
            <a:solidFill>
              <a:schemeClr val="accent2"/>
            </a:solidFill>
            <a:round/>
            <a:headEnd/>
            <a:tailEnd type="triangle" w="med" len="med"/>
          </a:ln>
        </p:spPr>
        <p:txBody>
          <a:bodyPr/>
          <a:lstStyle/>
          <a:p>
            <a:pPr fontAlgn="base">
              <a:spcBef>
                <a:spcPct val="0"/>
              </a:spcBef>
              <a:spcAft>
                <a:spcPct val="0"/>
              </a:spcAft>
              <a:defRPr/>
            </a:pPr>
            <a:endParaRPr lang="en-US" kern="0">
              <a:solidFill>
                <a:prstClr val="black"/>
              </a:solidFill>
              <a:latin typeface="Arial" charset="0"/>
            </a:endParaRPr>
          </a:p>
        </p:txBody>
      </p:sp>
      <p:sp>
        <p:nvSpPr>
          <p:cNvPr id="45" name="Line 56"/>
          <p:cNvSpPr>
            <a:spLocks noChangeShapeType="1"/>
          </p:cNvSpPr>
          <p:nvPr/>
        </p:nvSpPr>
        <p:spPr bwMode="auto">
          <a:xfrm flipV="1">
            <a:off x="759585" y="5502755"/>
            <a:ext cx="273569" cy="584677"/>
          </a:xfrm>
          <a:prstGeom prst="line">
            <a:avLst/>
          </a:prstGeom>
          <a:noFill/>
          <a:ln w="76200">
            <a:solidFill>
              <a:schemeClr val="accent2"/>
            </a:solidFill>
            <a:round/>
            <a:headEnd/>
            <a:tailEnd type="triangle" w="med" len="med"/>
          </a:ln>
        </p:spPr>
        <p:txBody>
          <a:bodyPr/>
          <a:lstStyle/>
          <a:p>
            <a:pPr fontAlgn="base">
              <a:spcBef>
                <a:spcPct val="0"/>
              </a:spcBef>
              <a:spcAft>
                <a:spcPct val="0"/>
              </a:spcAft>
              <a:defRPr/>
            </a:pPr>
            <a:endParaRPr lang="en-US" kern="0">
              <a:solidFill>
                <a:prstClr val="black"/>
              </a:solidFill>
              <a:latin typeface="Arial" charset="0"/>
            </a:endParaRPr>
          </a:p>
        </p:txBody>
      </p:sp>
      <p:sp>
        <p:nvSpPr>
          <p:cNvPr id="47" name="Line 56"/>
          <p:cNvSpPr>
            <a:spLocks noChangeShapeType="1"/>
          </p:cNvSpPr>
          <p:nvPr/>
        </p:nvSpPr>
        <p:spPr bwMode="auto">
          <a:xfrm flipH="1" flipV="1">
            <a:off x="2478903" y="5120895"/>
            <a:ext cx="664779" cy="455137"/>
          </a:xfrm>
          <a:prstGeom prst="line">
            <a:avLst/>
          </a:prstGeom>
          <a:noFill/>
          <a:ln w="76200">
            <a:solidFill>
              <a:schemeClr val="accent2"/>
            </a:solidFill>
            <a:round/>
            <a:headEnd/>
            <a:tailEnd type="triangle" w="med" len="med"/>
          </a:ln>
        </p:spPr>
        <p:txBody>
          <a:bodyPr/>
          <a:lstStyle/>
          <a:p>
            <a:pPr fontAlgn="base">
              <a:spcBef>
                <a:spcPct val="0"/>
              </a:spcBef>
              <a:spcAft>
                <a:spcPct val="0"/>
              </a:spcAft>
              <a:defRPr/>
            </a:pPr>
            <a:endParaRPr lang="en-US" kern="0">
              <a:solidFill>
                <a:prstClr val="black"/>
              </a:solidFill>
              <a:latin typeface="Arial" charset="0"/>
            </a:endParaRPr>
          </a:p>
        </p:txBody>
      </p:sp>
      <p:sp>
        <p:nvSpPr>
          <p:cNvPr id="48" name="TextBox 47"/>
          <p:cNvSpPr txBox="1"/>
          <p:nvPr/>
        </p:nvSpPr>
        <p:spPr>
          <a:xfrm>
            <a:off x="2962352" y="5504782"/>
            <a:ext cx="1246909" cy="369332"/>
          </a:xfrm>
          <a:prstGeom prst="rect">
            <a:avLst/>
          </a:prstGeom>
          <a:noFill/>
        </p:spPr>
        <p:txBody>
          <a:bodyPr wrap="square" rtlCol="0">
            <a:spAutoFit/>
          </a:bodyPr>
          <a:lstStyle/>
          <a:p>
            <a:pPr algn="ctr"/>
            <a:r>
              <a:rPr lang="en-US" b="1" dirty="0" err="1" smtClean="0">
                <a:solidFill>
                  <a:schemeClr val="accent2"/>
                </a:solidFill>
                <a:effectLst>
                  <a:outerShdw blurRad="38100" dist="38100" dir="2700000" algn="tl">
                    <a:srgbClr val="000000">
                      <a:alpha val="43137"/>
                    </a:srgbClr>
                  </a:outerShdw>
                </a:effectLst>
                <a:latin typeface="Arial Narrow" panose="020B0606020202030204" pitchFamily="34" charset="0"/>
              </a:rPr>
              <a:t>SmallSats</a:t>
            </a:r>
            <a:endParaRPr lang="en-US" b="1" dirty="0">
              <a:solidFill>
                <a:schemeClr val="accent2"/>
              </a:solidFill>
              <a:effectLst>
                <a:outerShdw blurRad="38100" dist="38100" dir="2700000" algn="tl">
                  <a:srgbClr val="000000">
                    <a:alpha val="43137"/>
                  </a:srgbClr>
                </a:outerShdw>
              </a:effectLst>
              <a:latin typeface="Arial Narrow" panose="020B0606020202030204" pitchFamily="34" charset="0"/>
            </a:endParaRPr>
          </a:p>
        </p:txBody>
      </p:sp>
      <p:sp>
        <p:nvSpPr>
          <p:cNvPr id="53" name="Oval 52"/>
          <p:cNvSpPr/>
          <p:nvPr/>
        </p:nvSpPr>
        <p:spPr>
          <a:xfrm>
            <a:off x="3197537" y="1263535"/>
            <a:ext cx="1133475" cy="1496997"/>
          </a:xfrm>
          <a:prstGeom prst="ellipse">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en-US" kern="0">
              <a:solidFill>
                <a:prstClr val="white"/>
              </a:solidFill>
            </a:endParaRPr>
          </a:p>
        </p:txBody>
      </p:sp>
      <p:sp>
        <p:nvSpPr>
          <p:cNvPr id="54" name="Text Box 86"/>
          <p:cNvSpPr txBox="1">
            <a:spLocks noChangeArrowheads="1"/>
          </p:cNvSpPr>
          <p:nvPr/>
        </p:nvSpPr>
        <p:spPr bwMode="auto">
          <a:xfrm>
            <a:off x="3235637" y="1355443"/>
            <a:ext cx="1057275" cy="131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b="1" kern="0" dirty="0" smtClean="0">
                <a:solidFill>
                  <a:prstClr val="white"/>
                </a:solidFill>
                <a:effectLst>
                  <a:outerShdw blurRad="38100" dist="38100" dir="2700000" algn="tl">
                    <a:srgbClr val="000000">
                      <a:alpha val="43137"/>
                    </a:srgbClr>
                  </a:outerShdw>
                </a:effectLst>
                <a:latin typeface="Arial Narrow" panose="020B0606020202030204" pitchFamily="34" charset="0"/>
              </a:rPr>
              <a:t>METOP</a:t>
            </a:r>
          </a:p>
          <a:p>
            <a:pPr algn="ctr" eaLnBrk="1" fontAlgn="base" hangingPunct="1">
              <a:spcBef>
                <a:spcPts val="100"/>
              </a:spcBef>
              <a:spcAft>
                <a:spcPct val="0"/>
              </a:spcAft>
              <a:defRPr/>
            </a:pPr>
            <a:r>
              <a:rPr lang="en-US" altLang="en-US" sz="1400" b="1" kern="0" dirty="0" err="1" smtClean="0">
                <a:solidFill>
                  <a:prstClr val="white"/>
                </a:solidFill>
                <a:effectLst>
                  <a:outerShdw blurRad="38100" dist="38100" dir="2700000" algn="tl">
                    <a:srgbClr val="000000">
                      <a:alpha val="43137"/>
                    </a:srgbClr>
                  </a:outerShdw>
                </a:effectLst>
                <a:latin typeface="Arial Narrow" panose="020B0606020202030204" pitchFamily="34" charset="0"/>
              </a:rPr>
              <a:t>Meteosat</a:t>
            </a:r>
            <a:endParaRPr lang="en-US" altLang="en-US" sz="1400" b="1" kern="0" dirty="0" smtClean="0">
              <a:solidFill>
                <a:prstClr val="white"/>
              </a:solidFill>
              <a:effectLst>
                <a:outerShdw blurRad="38100" dist="38100" dir="2700000" algn="tl">
                  <a:srgbClr val="000000">
                    <a:alpha val="43137"/>
                  </a:srgbClr>
                </a:outerShdw>
              </a:effectLst>
              <a:latin typeface="Arial Narrow" panose="020B0606020202030204" pitchFamily="34" charset="0"/>
            </a:endParaRPr>
          </a:p>
          <a:p>
            <a:pPr algn="ctr" eaLnBrk="1" fontAlgn="base" hangingPunct="1">
              <a:spcBef>
                <a:spcPts val="100"/>
              </a:spcBef>
              <a:spcAft>
                <a:spcPct val="0"/>
              </a:spcAft>
              <a:defRPr/>
            </a:pPr>
            <a:r>
              <a:rPr lang="en-US" altLang="en-US" sz="1400" b="1" kern="0" dirty="0" smtClean="0">
                <a:solidFill>
                  <a:prstClr val="white"/>
                </a:solidFill>
                <a:effectLst>
                  <a:outerShdw blurRad="38100" dist="38100" dir="2700000" algn="tl">
                    <a:srgbClr val="000000">
                      <a:alpha val="43137"/>
                    </a:srgbClr>
                  </a:outerShdw>
                </a:effectLst>
                <a:latin typeface="Arial Narrow" panose="020B0606020202030204" pitchFamily="34" charset="0"/>
              </a:rPr>
              <a:t>MTSAT</a:t>
            </a:r>
          </a:p>
          <a:p>
            <a:pPr algn="ctr" eaLnBrk="1" fontAlgn="base" hangingPunct="1">
              <a:spcBef>
                <a:spcPts val="100"/>
              </a:spcBef>
              <a:spcAft>
                <a:spcPct val="0"/>
              </a:spcAft>
              <a:defRPr/>
            </a:pPr>
            <a:r>
              <a:rPr lang="en-US" altLang="en-US" sz="1400" b="1" kern="0" dirty="0" smtClean="0">
                <a:solidFill>
                  <a:prstClr val="white"/>
                </a:solidFill>
                <a:effectLst>
                  <a:outerShdw blurRad="38100" dist="38100" dir="2700000" algn="tl">
                    <a:srgbClr val="000000">
                      <a:alpha val="43137"/>
                    </a:srgbClr>
                  </a:outerShdw>
                </a:effectLst>
                <a:latin typeface="Arial Narrow" panose="020B0606020202030204" pitchFamily="34" charset="0"/>
              </a:rPr>
              <a:t>NASA EOS</a:t>
            </a:r>
          </a:p>
          <a:p>
            <a:pPr algn="ctr" eaLnBrk="1" fontAlgn="base" hangingPunct="1">
              <a:spcBef>
                <a:spcPts val="100"/>
              </a:spcBef>
              <a:spcAft>
                <a:spcPct val="0"/>
              </a:spcAft>
              <a:defRPr/>
            </a:pPr>
            <a:r>
              <a:rPr lang="en-US" altLang="en-US" sz="1400" b="1" kern="0" dirty="0" smtClean="0">
                <a:solidFill>
                  <a:prstClr val="white"/>
                </a:solidFill>
                <a:effectLst>
                  <a:outerShdw blurRad="38100" dist="38100" dir="2700000" algn="tl">
                    <a:srgbClr val="000000">
                      <a:alpha val="43137"/>
                    </a:srgbClr>
                  </a:outerShdw>
                </a:effectLst>
                <a:latin typeface="Arial Narrow" panose="020B0606020202030204" pitchFamily="34" charset="0"/>
              </a:rPr>
              <a:t>Sentinel</a:t>
            </a:r>
          </a:p>
        </p:txBody>
      </p:sp>
      <p:grpSp>
        <p:nvGrpSpPr>
          <p:cNvPr id="7" name="Group 6"/>
          <p:cNvGrpSpPr/>
          <p:nvPr/>
        </p:nvGrpSpPr>
        <p:grpSpPr>
          <a:xfrm>
            <a:off x="4942202" y="1400876"/>
            <a:ext cx="1550327" cy="776266"/>
            <a:chOff x="4647648" y="1271553"/>
            <a:chExt cx="1057275" cy="991729"/>
          </a:xfrm>
        </p:grpSpPr>
        <p:sp>
          <p:nvSpPr>
            <p:cNvPr id="56" name="Oval 55"/>
            <p:cNvSpPr/>
            <p:nvPr/>
          </p:nvSpPr>
          <p:spPr>
            <a:xfrm>
              <a:off x="4705734" y="1271553"/>
              <a:ext cx="999189" cy="991729"/>
            </a:xfrm>
            <a:prstGeom prst="ellipse">
              <a:avLst/>
            </a:prstGeom>
            <a:solidFill>
              <a:schemeClr val="accent2">
                <a:alpha val="47000"/>
              </a:schemeClr>
            </a:solidFill>
            <a:ln w="25400" cap="flat" cmpd="sng" algn="ctr">
              <a:noFill/>
              <a:prstDash val="solid"/>
            </a:ln>
            <a:effectLst/>
          </p:spPr>
          <p:txBody>
            <a:bodyPr anchor="ctr"/>
            <a:lstStyle/>
            <a:p>
              <a:pPr algn="ctr" fontAlgn="base">
                <a:spcBef>
                  <a:spcPct val="0"/>
                </a:spcBef>
                <a:spcAft>
                  <a:spcPct val="0"/>
                </a:spcAft>
                <a:defRPr/>
              </a:pPr>
              <a:endParaRPr lang="en-US" kern="0">
                <a:solidFill>
                  <a:prstClr val="white"/>
                </a:solidFill>
              </a:endParaRPr>
            </a:p>
          </p:txBody>
        </p:sp>
        <p:sp>
          <p:nvSpPr>
            <p:cNvPr id="55" name="Text Box 86"/>
            <p:cNvSpPr txBox="1">
              <a:spLocks noChangeArrowheads="1"/>
            </p:cNvSpPr>
            <p:nvPr/>
          </p:nvSpPr>
          <p:spPr bwMode="auto">
            <a:xfrm>
              <a:off x="4647648" y="1368985"/>
              <a:ext cx="1057275" cy="78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b="1" kern="0" dirty="0" smtClean="0">
                  <a:solidFill>
                    <a:prstClr val="white"/>
                  </a:solidFill>
                  <a:effectLst>
                    <a:outerShdw blurRad="38100" dist="38100" dir="2700000" algn="tl">
                      <a:srgbClr val="000000">
                        <a:alpha val="43137"/>
                      </a:srgbClr>
                    </a:outerShdw>
                  </a:effectLst>
                  <a:latin typeface="Arial Narrow" panose="020B0606020202030204" pitchFamily="34" charset="0"/>
                </a:rPr>
                <a:t>Other Agencies</a:t>
              </a:r>
            </a:p>
            <a:p>
              <a:pPr algn="ctr" eaLnBrk="1" fontAlgn="base" hangingPunct="1">
                <a:spcBef>
                  <a:spcPct val="0"/>
                </a:spcBef>
                <a:spcAft>
                  <a:spcPct val="0"/>
                </a:spcAft>
                <a:defRPr/>
              </a:pPr>
              <a:r>
                <a:rPr lang="en-US" altLang="en-US" sz="1400" b="1" kern="0" dirty="0" smtClean="0">
                  <a:solidFill>
                    <a:prstClr val="white"/>
                  </a:solidFill>
                  <a:effectLst>
                    <a:outerShdw blurRad="38100" dist="38100" dir="2700000" algn="tl">
                      <a:srgbClr val="000000">
                        <a:alpha val="43137"/>
                      </a:srgbClr>
                    </a:outerShdw>
                  </a:effectLst>
                  <a:latin typeface="Arial Narrow" panose="020B0606020202030204" pitchFamily="34" charset="0"/>
                </a:rPr>
                <a:t>Commercial Data</a:t>
              </a:r>
            </a:p>
          </p:txBody>
        </p:sp>
      </p:grpSp>
      <p:sp>
        <p:nvSpPr>
          <p:cNvPr id="57" name="Line 56"/>
          <p:cNvSpPr>
            <a:spLocks noChangeShapeType="1"/>
          </p:cNvSpPr>
          <p:nvPr/>
        </p:nvSpPr>
        <p:spPr bwMode="auto">
          <a:xfrm flipH="1">
            <a:off x="4791083" y="2065035"/>
            <a:ext cx="332392" cy="467928"/>
          </a:xfrm>
          <a:prstGeom prst="line">
            <a:avLst/>
          </a:prstGeom>
          <a:noFill/>
          <a:ln w="76200">
            <a:solidFill>
              <a:schemeClr val="accent2"/>
            </a:solidFill>
            <a:round/>
            <a:headEnd/>
            <a:tailEnd type="triangle" w="med" len="med"/>
          </a:ln>
        </p:spPr>
        <p:txBody>
          <a:bodyPr/>
          <a:lstStyle/>
          <a:p>
            <a:pPr fontAlgn="base">
              <a:spcBef>
                <a:spcPct val="0"/>
              </a:spcBef>
              <a:spcAft>
                <a:spcPct val="0"/>
              </a:spcAft>
              <a:defRPr/>
            </a:pPr>
            <a:endParaRPr lang="en-US" kern="0">
              <a:solidFill>
                <a:prstClr val="black"/>
              </a:solidFill>
              <a:latin typeface="Arial" charset="0"/>
            </a:endParaRPr>
          </a:p>
        </p:txBody>
      </p:sp>
      <p:grpSp>
        <p:nvGrpSpPr>
          <p:cNvPr id="23" name="Group 22"/>
          <p:cNvGrpSpPr/>
          <p:nvPr/>
        </p:nvGrpSpPr>
        <p:grpSpPr>
          <a:xfrm>
            <a:off x="5418924" y="4652868"/>
            <a:ext cx="1112839" cy="1176341"/>
            <a:chOff x="7581231" y="1584191"/>
            <a:chExt cx="1112839" cy="1176341"/>
          </a:xfrm>
        </p:grpSpPr>
        <p:sp>
          <p:nvSpPr>
            <p:cNvPr id="58" name="Line 55"/>
            <p:cNvSpPr>
              <a:spLocks noChangeShapeType="1"/>
            </p:cNvSpPr>
            <p:nvPr/>
          </p:nvSpPr>
          <p:spPr bwMode="auto">
            <a:xfrm>
              <a:off x="8124011" y="1584191"/>
              <a:ext cx="19051" cy="7286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smtClean="0">
                <a:solidFill>
                  <a:prstClr val="black"/>
                </a:solidFill>
                <a:latin typeface="Arial" pitchFamily="34" charset="0"/>
              </a:endParaRPr>
            </a:p>
          </p:txBody>
        </p:sp>
        <p:sp>
          <p:nvSpPr>
            <p:cNvPr id="59" name="TextBox 58"/>
            <p:cNvSpPr txBox="1"/>
            <p:nvPr/>
          </p:nvSpPr>
          <p:spPr>
            <a:xfrm>
              <a:off x="7581231" y="2311048"/>
              <a:ext cx="1112839" cy="449484"/>
            </a:xfrm>
            <a:prstGeom prst="rect">
              <a:avLst/>
            </a:prstGeom>
            <a:solidFill>
              <a:schemeClr val="accent2"/>
            </a:solidFill>
            <a:ln>
              <a:noFill/>
            </a:ln>
          </p:spPr>
          <p:txBody>
            <a:bodyPr wrap="none"/>
            <a:lstStyle/>
            <a:p>
              <a:pPr algn="ctr" fontAlgn="base">
                <a:spcBef>
                  <a:spcPct val="0"/>
                </a:spcBef>
                <a:spcAft>
                  <a:spcPct val="0"/>
                </a:spcAft>
                <a:defRPr/>
              </a:pPr>
              <a:r>
                <a:rPr lang="en-US" sz="1100" b="1" kern="0" dirty="0" smtClean="0">
                  <a:solidFill>
                    <a:prstClr val="white"/>
                  </a:solidFill>
                  <a:latin typeface="Arial Narrow" panose="020B0606020202030204" pitchFamily="34" charset="0"/>
                </a:rPr>
                <a:t>Single &amp; Merged</a:t>
              </a:r>
            </a:p>
            <a:p>
              <a:pPr algn="ctr" fontAlgn="base">
                <a:spcBef>
                  <a:spcPct val="0"/>
                </a:spcBef>
                <a:spcAft>
                  <a:spcPct val="0"/>
                </a:spcAft>
                <a:defRPr/>
              </a:pPr>
              <a:r>
                <a:rPr lang="en-US" sz="1100" b="1" kern="0" dirty="0" smtClean="0">
                  <a:solidFill>
                    <a:prstClr val="white"/>
                  </a:solidFill>
                  <a:latin typeface="Arial Narrow" panose="020B0606020202030204" pitchFamily="34" charset="0"/>
                </a:rPr>
                <a:t>Data </a:t>
              </a:r>
              <a:r>
                <a:rPr lang="en-US" sz="1100" b="1" kern="0" dirty="0">
                  <a:solidFill>
                    <a:prstClr val="white"/>
                  </a:solidFill>
                  <a:latin typeface="Arial Narrow" panose="020B0606020202030204" pitchFamily="34" charset="0"/>
                </a:rPr>
                <a:t>&amp; Products</a:t>
              </a:r>
            </a:p>
          </p:txBody>
        </p:sp>
      </p:grpSp>
    </p:spTree>
    <p:extLst>
      <p:ext uri="{BB962C8B-B14F-4D97-AF65-F5344CB8AC3E}">
        <p14:creationId xmlns:p14="http://schemas.microsoft.com/office/powerpoint/2010/main" val="21030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5" grpId="0" animBg="1"/>
      <p:bldP spid="47" grpId="0" animBg="1"/>
      <p:bldP spid="48"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95" y="337214"/>
            <a:ext cx="8229600" cy="1143000"/>
          </a:xfrm>
        </p:spPr>
        <p:txBody>
          <a:bodyPr>
            <a:normAutofit/>
          </a:bodyPr>
          <a:lstStyle/>
          <a:p>
            <a:r>
              <a:rPr lang="en-US" b="1" dirty="0" smtClean="0">
                <a:solidFill>
                  <a:schemeClr val="tx2"/>
                </a:solidFill>
                <a:effectLst>
                  <a:outerShdw blurRad="38100" dist="38100" dir="2700000" algn="tl">
                    <a:srgbClr val="000000">
                      <a:alpha val="43137"/>
                    </a:srgbClr>
                  </a:outerShdw>
                </a:effectLst>
              </a:rPr>
              <a:t>Environmental Information</a:t>
            </a:r>
            <a:endParaRPr lang="en-US" b="1" dirty="0">
              <a:solidFill>
                <a:schemeClr val="tx2"/>
              </a:solidFill>
              <a:effectLst>
                <a:outerShdw blurRad="38100" dist="38100" dir="2700000" algn="tl">
                  <a:srgbClr val="000000">
                    <a:alpha val="43137"/>
                  </a:srgbClr>
                </a:outerShdw>
              </a:effectLst>
            </a:endParaRPr>
          </a:p>
        </p:txBody>
      </p:sp>
      <p:pic>
        <p:nvPicPr>
          <p:cNvPr id="4"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00" y="3930552"/>
            <a:ext cx="4303135"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a:stCxn id="5" idx="2"/>
          </p:cNvCxnSpPr>
          <p:nvPr/>
        </p:nvCxnSpPr>
        <p:spPr>
          <a:xfrm>
            <a:off x="818526" y="2943367"/>
            <a:ext cx="1162674" cy="942833"/>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209800" y="2954740"/>
            <a:ext cx="17967" cy="93146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514600" y="2954740"/>
            <a:ext cx="1214422" cy="93146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89252" y="1828800"/>
            <a:ext cx="1258548" cy="1114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Narrow" panose="020B0606020202030204" pitchFamily="34" charset="0"/>
              </a:rPr>
              <a:t>National </a:t>
            </a:r>
          </a:p>
          <a:p>
            <a:pPr algn="ctr"/>
            <a:r>
              <a:rPr lang="en-US" b="1" dirty="0" smtClean="0">
                <a:latin typeface="Arial Narrow" panose="020B0606020202030204" pitchFamily="34" charset="0"/>
              </a:rPr>
              <a:t>Climatic Data Center</a:t>
            </a:r>
            <a:endParaRPr lang="en-US" b="1" dirty="0">
              <a:latin typeface="Arial Narrow" panose="020B0606020202030204" pitchFamily="34" charset="0"/>
            </a:endParaRPr>
          </a:p>
        </p:txBody>
      </p:sp>
      <p:sp>
        <p:nvSpPr>
          <p:cNvPr id="6" name="Rounded Rectangle 5"/>
          <p:cNvSpPr/>
          <p:nvPr/>
        </p:nvSpPr>
        <p:spPr>
          <a:xfrm>
            <a:off x="1600200" y="1833350"/>
            <a:ext cx="1258548" cy="1114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Narrow" panose="020B0606020202030204" pitchFamily="34" charset="0"/>
              </a:rPr>
              <a:t>National Ocean Data Center</a:t>
            </a:r>
            <a:endParaRPr lang="en-US" b="1" dirty="0">
              <a:latin typeface="Arial Narrow" panose="020B0606020202030204" pitchFamily="34" charset="0"/>
            </a:endParaRPr>
          </a:p>
        </p:txBody>
      </p:sp>
      <p:sp>
        <p:nvSpPr>
          <p:cNvPr id="7" name="Rounded Rectangle 6"/>
          <p:cNvSpPr/>
          <p:nvPr/>
        </p:nvSpPr>
        <p:spPr>
          <a:xfrm>
            <a:off x="2971801" y="1840174"/>
            <a:ext cx="1530822" cy="1114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Narrow" panose="020B0606020202030204" pitchFamily="34" charset="0"/>
              </a:rPr>
              <a:t>National Geophysical Data Center</a:t>
            </a:r>
            <a:endParaRPr lang="en-US" b="1" dirty="0">
              <a:latin typeface="Arial Narrow" panose="020B0606020202030204" pitchFamily="34" charset="0"/>
            </a:endParaRPr>
          </a:p>
        </p:txBody>
      </p:sp>
      <p:sp>
        <p:nvSpPr>
          <p:cNvPr id="21" name="Rounded Rectangle 20"/>
          <p:cNvSpPr/>
          <p:nvPr/>
        </p:nvSpPr>
        <p:spPr>
          <a:xfrm>
            <a:off x="4800600" y="1569493"/>
            <a:ext cx="4071583" cy="1114566"/>
          </a:xfrm>
          <a:prstGeom prst="round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Narrow" panose="020B0606020202030204" pitchFamily="34" charset="0"/>
              </a:rPr>
              <a:t>Maximize the Return on Investment of the Nation’s Earth Observing Satellites Systems</a:t>
            </a:r>
            <a:endParaRPr lang="en-US" b="1" dirty="0">
              <a:latin typeface="Arial Narrow" panose="020B0606020202030204" pitchFamily="34" charset="0"/>
            </a:endParaRPr>
          </a:p>
        </p:txBody>
      </p:sp>
      <p:sp>
        <p:nvSpPr>
          <p:cNvPr id="22" name="TextBox 4"/>
          <p:cNvSpPr txBox="1">
            <a:spLocks noChangeArrowheads="1"/>
          </p:cNvSpPr>
          <p:nvPr/>
        </p:nvSpPr>
        <p:spPr bwMode="auto">
          <a:xfrm>
            <a:off x="4624995" y="3552011"/>
            <a:ext cx="1394805" cy="2149197"/>
          </a:xfrm>
          <a:prstGeom prst="roundRect">
            <a:avLst/>
          </a:prstGeom>
          <a:solidFill>
            <a:schemeClr val="accent1">
              <a:lumMod val="60000"/>
              <a:lumOff val="40000"/>
            </a:schemeClr>
          </a:solidFill>
          <a:ln w="38100">
            <a:noFill/>
            <a:miter lim="800000"/>
            <a:headEnd/>
            <a:tailEnd/>
          </a:ln>
        </p:spPr>
        <p:txBody>
          <a:bodyPr wrap="square">
            <a:spAutoFit/>
          </a:bodyPr>
          <a:lstStyle/>
          <a:p>
            <a:pPr marL="0" lvl="1" algn="ctr" defTabSz="914400" fontAlgn="base">
              <a:spcBef>
                <a:spcPct val="0"/>
              </a:spcBef>
              <a:spcAft>
                <a:spcPct val="0"/>
              </a:spcAft>
            </a:pPr>
            <a:r>
              <a:rPr lang="en-US" b="1" dirty="0" smtClean="0">
                <a:solidFill>
                  <a:srgbClr val="000000"/>
                </a:solidFill>
                <a:ea typeface="宋体" pitchFamily="2" charset="-122"/>
              </a:rPr>
              <a:t>Ensure </a:t>
            </a:r>
            <a:r>
              <a:rPr lang="en-US" b="1" dirty="0">
                <a:solidFill>
                  <a:srgbClr val="000000"/>
                </a:solidFill>
                <a:ea typeface="宋体" pitchFamily="2" charset="-122"/>
              </a:rPr>
              <a:t>a high scientific quality satellite data stream  </a:t>
            </a:r>
          </a:p>
        </p:txBody>
      </p:sp>
      <p:sp>
        <p:nvSpPr>
          <p:cNvPr id="23" name="TextBox 5"/>
          <p:cNvSpPr txBox="1">
            <a:spLocks noChangeArrowheads="1"/>
          </p:cNvSpPr>
          <p:nvPr/>
        </p:nvSpPr>
        <p:spPr bwMode="auto">
          <a:xfrm>
            <a:off x="6105668" y="3554104"/>
            <a:ext cx="1524000" cy="2710339"/>
          </a:xfrm>
          <a:prstGeom prst="roundRect">
            <a:avLst/>
          </a:prstGeom>
          <a:solidFill>
            <a:srgbClr val="FFC819"/>
          </a:solidFill>
          <a:ln w="38100">
            <a:noFill/>
            <a:miter lim="800000"/>
            <a:headEnd/>
            <a:tailEnd/>
          </a:ln>
        </p:spPr>
        <p:txBody>
          <a:bodyPr wrap="square">
            <a:spAutoFit/>
          </a:bodyPr>
          <a:lstStyle/>
          <a:p>
            <a:pPr marL="0" lvl="1" algn="ctr" defTabSz="914400" fontAlgn="base">
              <a:spcBef>
                <a:spcPct val="0"/>
              </a:spcBef>
              <a:spcAft>
                <a:spcPct val="0"/>
              </a:spcAft>
            </a:pPr>
            <a:r>
              <a:rPr lang="en-US" b="1" dirty="0">
                <a:solidFill>
                  <a:srgbClr val="000000"/>
                </a:solidFill>
                <a:ea typeface="宋体" pitchFamily="2" charset="-122"/>
              </a:rPr>
              <a:t>Develop science to maximize the utilization of the different satellite data</a:t>
            </a:r>
          </a:p>
        </p:txBody>
      </p:sp>
      <p:sp>
        <p:nvSpPr>
          <p:cNvPr id="24" name="TextBox 6"/>
          <p:cNvSpPr txBox="1">
            <a:spLocks noChangeArrowheads="1"/>
          </p:cNvSpPr>
          <p:nvPr/>
        </p:nvSpPr>
        <p:spPr bwMode="auto">
          <a:xfrm>
            <a:off x="7715536" y="3532365"/>
            <a:ext cx="1317008" cy="2168843"/>
          </a:xfrm>
          <a:prstGeom prst="roundRect">
            <a:avLst/>
          </a:prstGeom>
          <a:solidFill>
            <a:srgbClr val="00B0F0"/>
          </a:solidFill>
          <a:ln w="38100">
            <a:noFill/>
            <a:miter lim="800000"/>
            <a:headEnd/>
            <a:tailEnd/>
          </a:ln>
        </p:spPr>
        <p:txBody>
          <a:bodyPr wrap="square">
            <a:spAutoFit/>
          </a:bodyPr>
          <a:lstStyle/>
          <a:p>
            <a:pPr marL="0" lvl="1" algn="ctr" defTabSz="914400" fontAlgn="base">
              <a:spcBef>
                <a:spcPct val="0"/>
              </a:spcBef>
              <a:spcAft>
                <a:spcPct val="0"/>
              </a:spcAft>
            </a:pPr>
            <a:r>
              <a:rPr lang="en-US" b="1" dirty="0" smtClean="0">
                <a:solidFill>
                  <a:srgbClr val="000000"/>
                </a:solidFill>
                <a:ea typeface="宋体" pitchFamily="2" charset="-122"/>
              </a:rPr>
              <a:t>Analyze </a:t>
            </a:r>
            <a:r>
              <a:rPr lang="en-US" b="1" dirty="0">
                <a:solidFill>
                  <a:srgbClr val="000000"/>
                </a:solidFill>
                <a:ea typeface="宋体" pitchFamily="2" charset="-122"/>
              </a:rPr>
              <a:t>and </a:t>
            </a:r>
            <a:r>
              <a:rPr lang="en-US" b="1" dirty="0" smtClean="0">
                <a:solidFill>
                  <a:srgbClr val="000000"/>
                </a:solidFill>
                <a:ea typeface="宋体" pitchFamily="2" charset="-122"/>
              </a:rPr>
              <a:t>interpret data </a:t>
            </a:r>
            <a:r>
              <a:rPr lang="en-US" b="1" dirty="0">
                <a:solidFill>
                  <a:srgbClr val="000000"/>
                </a:solidFill>
                <a:ea typeface="宋体" pitchFamily="2" charset="-122"/>
              </a:rPr>
              <a:t>for decision making purposes</a:t>
            </a:r>
          </a:p>
        </p:txBody>
      </p:sp>
      <p:cxnSp>
        <p:nvCxnSpPr>
          <p:cNvPr id="25" name="Straight Arrow Connector 24"/>
          <p:cNvCxnSpPr/>
          <p:nvPr/>
        </p:nvCxnSpPr>
        <p:spPr>
          <a:xfrm>
            <a:off x="5322397" y="2819400"/>
            <a:ext cx="1" cy="657367"/>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36391" y="2819400"/>
            <a:ext cx="1" cy="657367"/>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374040" y="2819400"/>
            <a:ext cx="1" cy="657367"/>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07538" y="6313515"/>
            <a:ext cx="2933047" cy="369332"/>
          </a:xfrm>
          <a:prstGeom prst="rect">
            <a:avLst/>
          </a:prstGeom>
        </p:spPr>
        <p:txBody>
          <a:bodyPr wrap="none">
            <a:spAutoFit/>
          </a:bodyPr>
          <a:lstStyle/>
          <a:p>
            <a:r>
              <a:rPr lang="en-US" b="1" u="sng" dirty="0">
                <a:solidFill>
                  <a:srgbClr val="0070C0"/>
                </a:solidFill>
              </a:rPr>
              <a:t>https://www.ncei.noaa.gov/</a:t>
            </a:r>
          </a:p>
        </p:txBody>
      </p:sp>
    </p:spTree>
    <p:extLst>
      <p:ext uri="{BB962C8B-B14F-4D97-AF65-F5344CB8AC3E}">
        <p14:creationId xmlns:p14="http://schemas.microsoft.com/office/powerpoint/2010/main" val="27135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Summary</a:t>
            </a:r>
            <a:endParaRPr lang="en-US" b="1" dirty="0">
              <a:solidFill>
                <a:schemeClr val="tx2"/>
              </a:solidFill>
              <a:effectLst>
                <a:outerShdw blurRad="38100" dist="38100" dir="2700000" algn="tl">
                  <a:srgbClr val="000000">
                    <a:alpha val="43137"/>
                  </a:srgbClr>
                </a:outerShdw>
              </a:effectLst>
            </a:endParaRPr>
          </a:p>
        </p:txBody>
      </p:sp>
      <p:sp>
        <p:nvSpPr>
          <p:cNvPr id="3" name="TextBox 2"/>
          <p:cNvSpPr txBox="1"/>
          <p:nvPr/>
        </p:nvSpPr>
        <p:spPr>
          <a:xfrm>
            <a:off x="481080" y="1981200"/>
            <a:ext cx="8369843" cy="3886200"/>
          </a:xfrm>
          <a:prstGeom prst="rect">
            <a:avLst/>
          </a:prstGeom>
          <a:solidFill>
            <a:schemeClr val="bg2">
              <a:alpha val="77000"/>
            </a:schemeClr>
          </a:solidFill>
          <a:ln>
            <a:noFill/>
          </a:ln>
        </p:spPr>
        <p:txBody>
          <a:bodyPr wrap="square" rtlCol="0">
            <a:noAutofit/>
          </a:bodyPr>
          <a:lstStyle/>
          <a:p>
            <a:pPr marL="285750" indent="-285750">
              <a:spcBef>
                <a:spcPts val="1200"/>
              </a:spcBef>
              <a:buFont typeface="Wingdings" panose="05000000000000000000" pitchFamily="2" charset="2"/>
              <a:buChar char="Ø"/>
            </a:pPr>
            <a:r>
              <a:rPr lang="en-US" sz="2400" dirty="0" smtClean="0">
                <a:solidFill>
                  <a:schemeClr val="tx2">
                    <a:lumMod val="75000"/>
                  </a:schemeClr>
                </a:solidFill>
                <a:latin typeface="Arial" pitchFamily="34" charset="0"/>
                <a:cs typeface="Arial" pitchFamily="34" charset="0"/>
              </a:rPr>
              <a:t>Maintain </a:t>
            </a:r>
            <a:r>
              <a:rPr lang="en-US" sz="2400" dirty="0">
                <a:solidFill>
                  <a:schemeClr val="tx2">
                    <a:lumMod val="75000"/>
                  </a:schemeClr>
                </a:solidFill>
                <a:latin typeface="Arial" pitchFamily="34" charset="0"/>
                <a:cs typeface="Arial" pitchFamily="34" charset="0"/>
              </a:rPr>
              <a:t>planned </a:t>
            </a:r>
            <a:r>
              <a:rPr lang="en-US" sz="2400" dirty="0" smtClean="0">
                <a:solidFill>
                  <a:schemeClr val="tx2">
                    <a:lumMod val="75000"/>
                  </a:schemeClr>
                </a:solidFill>
                <a:latin typeface="Arial" pitchFamily="34" charset="0"/>
                <a:cs typeface="Arial" pitchFamily="34" charset="0"/>
              </a:rPr>
              <a:t>satellite </a:t>
            </a:r>
            <a:r>
              <a:rPr lang="en-US" sz="2400" dirty="0">
                <a:solidFill>
                  <a:schemeClr val="tx2">
                    <a:lumMod val="75000"/>
                  </a:schemeClr>
                </a:solidFill>
                <a:latin typeface="Arial" pitchFamily="34" charset="0"/>
                <a:cs typeface="Arial" pitchFamily="34" charset="0"/>
              </a:rPr>
              <a:t>launch </a:t>
            </a:r>
            <a:r>
              <a:rPr lang="en-US" sz="2400" dirty="0" smtClean="0">
                <a:solidFill>
                  <a:schemeClr val="tx2">
                    <a:lumMod val="75000"/>
                  </a:schemeClr>
                </a:solidFill>
                <a:latin typeface="Arial" pitchFamily="34" charset="0"/>
                <a:cs typeface="Arial" pitchFamily="34" charset="0"/>
              </a:rPr>
              <a:t>schedules</a:t>
            </a:r>
          </a:p>
          <a:p>
            <a:pPr marL="285750" indent="-285750">
              <a:spcBef>
                <a:spcPts val="600"/>
              </a:spcBef>
              <a:buFont typeface="Wingdings" panose="05000000000000000000" pitchFamily="2" charset="2"/>
              <a:buChar char="Ø"/>
            </a:pPr>
            <a:r>
              <a:rPr lang="en-US" sz="2400" dirty="0" smtClean="0">
                <a:solidFill>
                  <a:schemeClr val="tx2">
                    <a:lumMod val="75000"/>
                  </a:schemeClr>
                </a:solidFill>
                <a:latin typeface="Arial" pitchFamily="34" charset="0"/>
                <a:cs typeface="Arial" pitchFamily="34" charset="0"/>
              </a:rPr>
              <a:t>Maintain </a:t>
            </a:r>
            <a:r>
              <a:rPr lang="en-US" sz="2400" dirty="0">
                <a:solidFill>
                  <a:schemeClr val="tx2">
                    <a:lumMod val="75000"/>
                  </a:schemeClr>
                </a:solidFill>
                <a:latin typeface="Arial" pitchFamily="34" charset="0"/>
                <a:cs typeface="Arial" pitchFamily="34" charset="0"/>
              </a:rPr>
              <a:t>24x7 satellite operations, product development, processing and distribution</a:t>
            </a:r>
          </a:p>
          <a:p>
            <a:pPr marL="285750" indent="-285750">
              <a:spcBef>
                <a:spcPts val="600"/>
              </a:spcBef>
              <a:buFont typeface="Wingdings" panose="05000000000000000000" pitchFamily="2" charset="2"/>
              <a:buChar char="Ø"/>
            </a:pPr>
            <a:r>
              <a:rPr lang="en-US" sz="2400" dirty="0">
                <a:solidFill>
                  <a:schemeClr val="tx2">
                    <a:lumMod val="75000"/>
                  </a:schemeClr>
                </a:solidFill>
                <a:latin typeface="Arial" pitchFamily="34" charset="0"/>
                <a:cs typeface="Arial" pitchFamily="34" charset="0"/>
              </a:rPr>
              <a:t>Operate and maintain NOAA’s long-term archival storage capacity and provide access to preserved climatological, oceanographic and geophysical </a:t>
            </a:r>
            <a:r>
              <a:rPr lang="en-US" sz="2400" dirty="0" smtClean="0">
                <a:solidFill>
                  <a:schemeClr val="tx2">
                    <a:lumMod val="75000"/>
                  </a:schemeClr>
                </a:solidFill>
                <a:latin typeface="Arial" pitchFamily="34" charset="0"/>
                <a:cs typeface="Arial" pitchFamily="34" charset="0"/>
              </a:rPr>
              <a:t>data</a:t>
            </a:r>
          </a:p>
          <a:p>
            <a:pPr marL="339725" indent="-339725">
              <a:buFont typeface="Wingdings" panose="05000000000000000000" pitchFamily="2" charset="2"/>
              <a:buChar char="Ø"/>
            </a:pPr>
            <a:r>
              <a:rPr lang="en-US" sz="2400" dirty="0">
                <a:solidFill>
                  <a:schemeClr val="tx2">
                    <a:lumMod val="75000"/>
                  </a:schemeClr>
                </a:solidFill>
                <a:latin typeface="Arial" pitchFamily="34" charset="0"/>
                <a:cs typeface="Arial" pitchFamily="34" charset="0"/>
              </a:rPr>
              <a:t>Developing commercial satellite policy and process</a:t>
            </a:r>
          </a:p>
          <a:p>
            <a:pPr marL="339725" indent="-339725">
              <a:buFont typeface="Wingdings" panose="05000000000000000000" pitchFamily="2" charset="2"/>
              <a:buChar char="Ø"/>
            </a:pPr>
            <a:r>
              <a:rPr lang="en-US" sz="2400" dirty="0" smtClean="0">
                <a:solidFill>
                  <a:schemeClr val="tx2">
                    <a:lumMod val="75000"/>
                  </a:schemeClr>
                </a:solidFill>
                <a:latin typeface="Arial" pitchFamily="34" charset="0"/>
                <a:cs typeface="Arial" pitchFamily="34" charset="0"/>
              </a:rPr>
              <a:t>Evolve </a:t>
            </a:r>
            <a:r>
              <a:rPr lang="en-US" sz="2400" dirty="0">
                <a:solidFill>
                  <a:schemeClr val="tx2">
                    <a:lumMod val="75000"/>
                  </a:schemeClr>
                </a:solidFill>
                <a:latin typeface="Arial" pitchFamily="34" charset="0"/>
                <a:cs typeface="Arial" pitchFamily="34" charset="0"/>
              </a:rPr>
              <a:t>a space-based observing enterprise</a:t>
            </a:r>
          </a:p>
          <a:p>
            <a:pPr marL="339725" indent="-339725">
              <a:buFont typeface="Wingdings" panose="05000000000000000000" pitchFamily="2" charset="2"/>
              <a:buChar char="Ø"/>
            </a:pPr>
            <a:r>
              <a:rPr lang="en-US" sz="2400" dirty="0" smtClean="0">
                <a:solidFill>
                  <a:schemeClr val="tx2">
                    <a:lumMod val="75000"/>
                  </a:schemeClr>
                </a:solidFill>
                <a:latin typeface="Arial" pitchFamily="34" charset="0"/>
                <a:cs typeface="Arial" pitchFamily="34" charset="0"/>
              </a:rPr>
              <a:t>Increased </a:t>
            </a:r>
            <a:r>
              <a:rPr lang="en-US" sz="2400" dirty="0">
                <a:solidFill>
                  <a:schemeClr val="tx2">
                    <a:lumMod val="75000"/>
                  </a:schemeClr>
                </a:solidFill>
                <a:latin typeface="Arial" pitchFamily="34" charset="0"/>
                <a:cs typeface="Arial" pitchFamily="34" charset="0"/>
              </a:rPr>
              <a:t>responsiveness to evolving technologies </a:t>
            </a:r>
          </a:p>
          <a:p>
            <a:pPr marL="285750" indent="-285750">
              <a:spcBef>
                <a:spcPts val="600"/>
              </a:spcBef>
              <a:buFont typeface="Wingdings" panose="05000000000000000000" pitchFamily="2" charset="2"/>
              <a:buChar char="Ø"/>
            </a:pPr>
            <a:endParaRPr lang="en-US" sz="2400" dirty="0" smtClean="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237488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yle1-presentationtemp">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style1-presentationtemp</Template>
  <TotalTime>1423</TotalTime>
  <Words>1007</Words>
  <Application>Microsoft Office PowerPoint</Application>
  <PresentationFormat>On-screen Show (4:3)</PresentationFormat>
  <Paragraphs>138</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Verdana</vt:lpstr>
      <vt:lpstr>Arial Narrow</vt:lpstr>
      <vt:lpstr>宋体</vt:lpstr>
      <vt:lpstr>Arial Bold</vt:lpstr>
      <vt:lpstr>Wingdings</vt:lpstr>
      <vt:lpstr>style1-presentationtemp</vt:lpstr>
      <vt:lpstr>PowerPoint Presentation</vt:lpstr>
      <vt:lpstr>NOAA-NESDIS  Mission &amp; Challenge</vt:lpstr>
      <vt:lpstr>NESDIS Principal Activities</vt:lpstr>
      <vt:lpstr>NESDIS Architecture</vt:lpstr>
      <vt:lpstr>Environmental Information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Samuelson</dc:creator>
  <cp:lastModifiedBy>Kerry Sawyer</cp:lastModifiedBy>
  <cp:revision>75</cp:revision>
  <cp:lastPrinted>2015-09-18T17:03:24Z</cp:lastPrinted>
  <dcterms:created xsi:type="dcterms:W3CDTF">2014-11-07T16:08:35Z</dcterms:created>
  <dcterms:modified xsi:type="dcterms:W3CDTF">2015-10-25T18:44:41Z</dcterms:modified>
</cp:coreProperties>
</file>