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74" r:id="rId3"/>
    <p:sldId id="275" r:id="rId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9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4" y="-6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10/25/15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5181600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JAXA (Japan aerospace Exploration Agency)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54864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3600" dirty="0" smtClean="0">
                <a:solidFill>
                  <a:srgbClr val="FFFFFF"/>
                </a:solidFill>
                <a:latin typeface="Droid Serif"/>
              </a:rPr>
              <a:t>Agency Report (JAXA)</a:t>
            </a: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24000" y="60666"/>
            <a:ext cx="6529917" cy="92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6" charset="0"/>
                <a:cs typeface="Tahoma" pitchFamily="-106" charset="0"/>
              </a:rPr>
              <a:t>JAXA Earth Observation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6" charset="0"/>
                <a:cs typeface="Tahoma" pitchFamily="-106" charset="0"/>
              </a:rPr>
              <a:t>Satellites</a:t>
            </a:r>
            <a:endParaRPr lang="en-US" sz="3200" b="1" kern="0" noProof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310853"/>
            <a:ext cx="7561263" cy="5004023"/>
          </a:xfrm>
          <a:prstGeom prst="rect">
            <a:avLst/>
          </a:prstGeom>
        </p:spPr>
      </p:pic>
      <p:sp>
        <p:nvSpPr>
          <p:cNvPr id="7" name="Rectangle 104"/>
          <p:cNvSpPr>
            <a:spLocks noChangeArrowheads="1"/>
          </p:cNvSpPr>
          <p:nvPr/>
        </p:nvSpPr>
        <p:spPr bwMode="auto">
          <a:xfrm>
            <a:off x="6750198" y="6437833"/>
            <a:ext cx="137011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ystem" charset="-128"/>
                <a:cs typeface="Arial" pitchFamily="34" charset="0"/>
              </a:rPr>
              <a:t>　</a:t>
            </a:r>
            <a:r>
              <a:rPr lang="en-US" altLang="ja-JP" sz="1200" dirty="0" smtClean="0">
                <a:solidFill>
                  <a:srgbClr val="FF3300"/>
                </a:solidFill>
                <a:ea typeface="System" charset="-128"/>
                <a:cs typeface="Arial" pitchFamily="34" charset="0"/>
              </a:rPr>
              <a:t>Under Development</a:t>
            </a:r>
            <a:endParaRPr lang="en-US" altLang="ja-JP" sz="1200" dirty="0">
              <a:solidFill>
                <a:srgbClr val="FF3300"/>
              </a:solidFill>
              <a:ea typeface="System" charset="-128"/>
              <a:cs typeface="Arial" pitchFamily="34" charset="0"/>
            </a:endParaRPr>
          </a:p>
        </p:txBody>
      </p:sp>
      <p:sp>
        <p:nvSpPr>
          <p:cNvPr id="8" name="Rectangle 105"/>
          <p:cNvSpPr>
            <a:spLocks noChangeArrowheads="1"/>
          </p:cNvSpPr>
          <p:nvPr/>
        </p:nvSpPr>
        <p:spPr bwMode="auto">
          <a:xfrm>
            <a:off x="3213248" y="6444183"/>
            <a:ext cx="5273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solidFill>
                  <a:srgbClr val="006600"/>
                </a:solidFill>
                <a:ea typeface="System" charset="-128"/>
                <a:cs typeface="Arial" pitchFamily="34" charset="0"/>
              </a:rPr>
              <a:t>On orbit</a:t>
            </a:r>
          </a:p>
        </p:txBody>
      </p:sp>
      <p:sp>
        <p:nvSpPr>
          <p:cNvPr id="9" name="Text Box 107"/>
          <p:cNvSpPr txBox="1">
            <a:spLocks noChangeArrowheads="1"/>
          </p:cNvSpPr>
          <p:nvPr/>
        </p:nvSpPr>
        <p:spPr bwMode="auto">
          <a:xfrm>
            <a:off x="1289396" y="6394524"/>
            <a:ext cx="1147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</a:rPr>
              <a:t>Mission status</a:t>
            </a:r>
          </a:p>
        </p:txBody>
      </p:sp>
      <p:sp>
        <p:nvSpPr>
          <p:cNvPr id="10" name="Line 108"/>
          <p:cNvSpPr>
            <a:spLocks noChangeShapeType="1"/>
          </p:cNvSpPr>
          <p:nvPr/>
        </p:nvSpPr>
        <p:spPr bwMode="auto">
          <a:xfrm>
            <a:off x="2652860" y="6536258"/>
            <a:ext cx="485775" cy="0"/>
          </a:xfrm>
          <a:prstGeom prst="line">
            <a:avLst/>
          </a:prstGeom>
          <a:noFill/>
          <a:ln w="1524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110"/>
          <p:cNvSpPr>
            <a:spLocks noChangeShapeType="1"/>
          </p:cNvSpPr>
          <p:nvPr/>
        </p:nvSpPr>
        <p:spPr bwMode="auto">
          <a:xfrm>
            <a:off x="6337448" y="6536258"/>
            <a:ext cx="442912" cy="0"/>
          </a:xfrm>
          <a:prstGeom prst="line">
            <a:avLst/>
          </a:prstGeom>
          <a:noFill/>
          <a:ln w="152400">
            <a:solidFill>
              <a:srgbClr val="FF33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3"/>
          <p:cNvSpPr>
            <a:spLocks noChangeArrowheads="1"/>
          </p:cNvSpPr>
          <p:nvPr/>
        </p:nvSpPr>
        <p:spPr bwMode="auto">
          <a:xfrm>
            <a:off x="5870574" y="1628849"/>
            <a:ext cx="175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cs typeface="Arial" pitchFamily="34" charset="0"/>
              </a:rPr>
              <a:t>[Land and Disaster monitoring] </a:t>
            </a:r>
          </a:p>
        </p:txBody>
      </p:sp>
      <p:sp>
        <p:nvSpPr>
          <p:cNvPr id="13" name="Text Box 119"/>
          <p:cNvSpPr txBox="1">
            <a:spLocks noChangeArrowheads="1"/>
          </p:cNvSpPr>
          <p:nvPr/>
        </p:nvSpPr>
        <p:spPr bwMode="auto">
          <a:xfrm>
            <a:off x="2498008" y="3462411"/>
            <a:ext cx="804708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cs typeface="Arial" pitchFamily="34" charset="0"/>
              </a:rPr>
              <a:t>Aqua/AMSR-E</a:t>
            </a:r>
          </a:p>
        </p:txBody>
      </p:sp>
      <p:sp>
        <p:nvSpPr>
          <p:cNvPr id="14" name="Rectangle 123"/>
          <p:cNvSpPr>
            <a:spLocks noChangeArrowheads="1"/>
          </p:cNvSpPr>
          <p:nvPr/>
        </p:nvSpPr>
        <p:spPr bwMode="auto">
          <a:xfrm>
            <a:off x="5619819" y="4110111"/>
            <a:ext cx="24477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  <a:cs typeface="Arial" pitchFamily="34" charset="0"/>
              </a:rPr>
              <a:t>[Vegetation, aerosol, cloud, SST, ocean color]</a:t>
            </a:r>
          </a:p>
        </p:txBody>
      </p:sp>
      <p:sp>
        <p:nvSpPr>
          <p:cNvPr id="15" name="Rectangle 124"/>
          <p:cNvSpPr>
            <a:spLocks noChangeArrowheads="1"/>
          </p:cNvSpPr>
          <p:nvPr/>
        </p:nvSpPr>
        <p:spPr bwMode="auto">
          <a:xfrm>
            <a:off x="6326187" y="4902274"/>
            <a:ext cx="1831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[Cloud and Aerosol 3D structure]</a:t>
            </a:r>
          </a:p>
        </p:txBody>
      </p:sp>
      <p:sp>
        <p:nvSpPr>
          <p:cNvPr id="16" name="Rectangle 127"/>
          <p:cNvSpPr>
            <a:spLocks noChangeArrowheads="1"/>
          </p:cNvSpPr>
          <p:nvPr/>
        </p:nvSpPr>
        <p:spPr bwMode="auto">
          <a:xfrm>
            <a:off x="3776731" y="5559499"/>
            <a:ext cx="80631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[</a:t>
            </a:r>
            <a:r>
              <a:rPr lang="en-US" altLang="ja-JP" sz="1000" dirty="0">
                <a:ea typeface="ＭＳ ゴシック" pitchFamily="49" charset="-128"/>
                <a:cs typeface="Arial" pitchFamily="34" charset="0"/>
              </a:rPr>
              <a:t>CO</a:t>
            </a:r>
            <a:r>
              <a:rPr lang="en-US" altLang="ja-JP" sz="1000" baseline="-25000" dirty="0">
                <a:ea typeface="ＭＳ ゴシック" pitchFamily="49" charset="-128"/>
                <a:cs typeface="Arial" pitchFamily="34" charset="0"/>
              </a:rPr>
              <a:t>2, </a:t>
            </a:r>
            <a:r>
              <a:rPr lang="en-US" altLang="ja-JP" sz="1000" dirty="0">
                <a:ea typeface="ＭＳ ゴシック" pitchFamily="49" charset="-128"/>
                <a:cs typeface="Arial" pitchFamily="34" charset="0"/>
              </a:rPr>
              <a:t>Methane</a:t>
            </a:r>
            <a:r>
              <a:rPr lang="en-US" altLang="ja-JP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]</a:t>
            </a:r>
          </a:p>
        </p:txBody>
      </p:sp>
      <p:sp>
        <p:nvSpPr>
          <p:cNvPr id="17" name="Text Box 128"/>
          <p:cNvSpPr txBox="1">
            <a:spLocks noChangeArrowheads="1"/>
          </p:cNvSpPr>
          <p:nvPr/>
        </p:nvSpPr>
        <p:spPr bwMode="auto">
          <a:xfrm>
            <a:off x="2515029" y="2814711"/>
            <a:ext cx="56746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cs typeface="Arial" pitchFamily="34" charset="0"/>
              </a:rPr>
              <a:t>TRMM/PR</a:t>
            </a:r>
          </a:p>
        </p:txBody>
      </p:sp>
      <p:sp>
        <p:nvSpPr>
          <p:cNvPr id="18" name="Rectangle 131"/>
          <p:cNvSpPr>
            <a:spLocks noChangeArrowheads="1"/>
          </p:cNvSpPr>
          <p:nvPr/>
        </p:nvSpPr>
        <p:spPr bwMode="auto">
          <a:xfrm>
            <a:off x="4933640" y="3810074"/>
            <a:ext cx="13769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  <a:cs typeface="Arial" pitchFamily="34" charset="0"/>
              </a:rPr>
              <a:t>[Wind, SST , Water vapor</a:t>
            </a:r>
            <a:r>
              <a:rPr lang="en-US" altLang="ja-JP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]</a:t>
            </a:r>
          </a:p>
        </p:txBody>
      </p:sp>
      <p:pic>
        <p:nvPicPr>
          <p:cNvPr id="19" name="Picture 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9379">
            <a:off x="1746249" y="5438849"/>
            <a:ext cx="804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Rectangle 136"/>
          <p:cNvSpPr>
            <a:spLocks noChangeArrowheads="1"/>
          </p:cNvSpPr>
          <p:nvPr/>
        </p:nvSpPr>
        <p:spPr bwMode="auto">
          <a:xfrm>
            <a:off x="5329237" y="2759149"/>
            <a:ext cx="765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[Precipitation]</a:t>
            </a:r>
          </a:p>
        </p:txBody>
      </p:sp>
      <p:pic>
        <p:nvPicPr>
          <p:cNvPr id="21" name="Picture 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62" y="2606749"/>
            <a:ext cx="53975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138" descr="ALOS詳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549" y="1712986"/>
            <a:ext cx="9255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40"/>
          <p:cNvSpPr>
            <a:spLocks noChangeArrowheads="1"/>
          </p:cNvSpPr>
          <p:nvPr/>
        </p:nvSpPr>
        <p:spPr bwMode="auto">
          <a:xfrm>
            <a:off x="7044232" y="5562674"/>
            <a:ext cx="10467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  <a:cs typeface="Arial" pitchFamily="34" charset="0"/>
              </a:rPr>
              <a:t>[CO</a:t>
            </a:r>
            <a:r>
              <a:rPr lang="en-US" altLang="ja-JP" sz="1000" baseline="-25000" dirty="0">
                <a:solidFill>
                  <a:srgbClr val="000000"/>
                </a:solidFill>
                <a:ea typeface="ＭＳ ゴシック" pitchFamily="49" charset="-128"/>
                <a:cs typeface="Arial" pitchFamily="34" charset="0"/>
              </a:rPr>
              <a:t>2, </a:t>
            </a:r>
            <a:r>
              <a:rPr lang="en-US" altLang="ja-JP" sz="1000" dirty="0">
                <a:solidFill>
                  <a:srgbClr val="000000"/>
                </a:solidFill>
                <a:ea typeface="ＭＳ ゴシック" pitchFamily="49" charset="-128"/>
                <a:cs typeface="Arial" pitchFamily="34" charset="0"/>
              </a:rPr>
              <a:t>Methane, CO]</a:t>
            </a:r>
          </a:p>
        </p:txBody>
      </p:sp>
      <p:sp>
        <p:nvSpPr>
          <p:cNvPr id="24" name="Text Box 148"/>
          <p:cNvSpPr txBox="1">
            <a:spLocks noChangeArrowheads="1"/>
          </p:cNvSpPr>
          <p:nvPr/>
        </p:nvSpPr>
        <p:spPr bwMode="auto">
          <a:xfrm>
            <a:off x="2438251" y="1957461"/>
            <a:ext cx="851195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solidFill>
                  <a:srgbClr val="000000"/>
                </a:solidFill>
                <a:cs typeface="Arial" pitchFamily="34" charset="0"/>
              </a:rPr>
              <a:t>ALOS/PALSAR</a:t>
            </a:r>
          </a:p>
        </p:txBody>
      </p:sp>
      <p:sp>
        <p:nvSpPr>
          <p:cNvPr id="25" name="Text Box 149"/>
          <p:cNvSpPr txBox="1">
            <a:spLocks noChangeArrowheads="1"/>
          </p:cNvSpPr>
          <p:nvPr/>
        </p:nvSpPr>
        <p:spPr bwMode="auto">
          <a:xfrm>
            <a:off x="2513012" y="2300361"/>
            <a:ext cx="144621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>
                <a:solidFill>
                  <a:srgbClr val="000000"/>
                </a:solidFill>
                <a:cs typeface="Arial" pitchFamily="34" charset="0"/>
              </a:rPr>
              <a:t>ALOS/PRISM AVNIR2</a:t>
            </a:r>
          </a:p>
        </p:txBody>
      </p:sp>
      <p:pic>
        <p:nvPicPr>
          <p:cNvPr id="26" name="Picture 150" descr="EarhCAR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2949" y="4870524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9" descr="ams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00000">
            <a:off x="3695699" y="3271911"/>
            <a:ext cx="7239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1_Orbit_-Z-U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2612" y="4359349"/>
            <a:ext cx="7350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6124" y="2473399"/>
            <a:ext cx="3365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4" descr="aqua_s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6124" y="3330649"/>
            <a:ext cx="5143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154"/>
          <p:cNvSpPr>
            <a:spLocks noChangeArrowheads="1"/>
          </p:cNvSpPr>
          <p:nvPr/>
        </p:nvSpPr>
        <p:spPr bwMode="auto">
          <a:xfrm>
            <a:off x="6521495" y="4321249"/>
            <a:ext cx="163185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i="1" dirty="0">
                <a:solidFill>
                  <a:srgbClr val="000000"/>
                </a:solidFill>
                <a:ea typeface="ＭＳ ゴシック" pitchFamily="49" charset="-128"/>
                <a:cs typeface="Arial" pitchFamily="34" charset="0"/>
              </a:rPr>
              <a:t>250m, multi-angle, polarization</a:t>
            </a:r>
          </a:p>
        </p:txBody>
      </p:sp>
      <p:pic>
        <p:nvPicPr>
          <p:cNvPr id="32" name="Picture 53" descr="C:\Documents and Settings\02027\デスクトップ\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72024" y="1536774"/>
            <a:ext cx="800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133"/>
          <p:cNvSpPr>
            <a:spLocks noChangeShapeType="1"/>
          </p:cNvSpPr>
          <p:nvPr/>
        </p:nvSpPr>
        <p:spPr bwMode="auto">
          <a:xfrm>
            <a:off x="4297510" y="6536258"/>
            <a:ext cx="485775" cy="0"/>
          </a:xfrm>
          <a:prstGeom prst="line">
            <a:avLst/>
          </a:prstGeom>
          <a:noFill/>
          <a:ln w="152400">
            <a:solidFill>
              <a:srgbClr val="993366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134"/>
          <p:cNvSpPr>
            <a:spLocks noChangeArrowheads="1"/>
          </p:cNvSpPr>
          <p:nvPr/>
        </p:nvSpPr>
        <p:spPr bwMode="auto">
          <a:xfrm>
            <a:off x="4973785" y="6455295"/>
            <a:ext cx="847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solidFill>
                  <a:srgbClr val="7030A0"/>
                </a:solidFill>
                <a:ea typeface="System" charset="-128"/>
                <a:cs typeface="Arial" pitchFamily="34" charset="0"/>
              </a:rPr>
              <a:t>Phase C/D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871662" y="2080447"/>
            <a:ext cx="1871662" cy="180975"/>
          </a:xfrm>
          <a:prstGeom prst="rect">
            <a:avLst/>
          </a:prstGeom>
          <a:solidFill>
            <a:srgbClr val="00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ALOS</a:t>
            </a:r>
            <a:endParaRPr lang="ja-JP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71662" y="3002036"/>
            <a:ext cx="3384550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TRMM</a:t>
            </a:r>
            <a:endParaRPr lang="ja-JP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256212" y="1993974"/>
            <a:ext cx="2844800" cy="180975"/>
          </a:xfrm>
          <a:prstGeom prst="rect">
            <a:avLst/>
          </a:prstGeom>
          <a:solidFill>
            <a:srgbClr val="0033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ALOS-2 PALSAR-2</a:t>
            </a:r>
            <a:endParaRPr lang="ja-JP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245099" y="3002036"/>
            <a:ext cx="1763713" cy="180975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GPM</a:t>
            </a:r>
            <a:r>
              <a:rPr lang="en-US" altLang="ja-JP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DPR</a:t>
            </a:r>
            <a:endParaRPr lang="ja-JP" alt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871662" y="3614811"/>
            <a:ext cx="2016125" cy="179388"/>
          </a:xfrm>
          <a:prstGeom prst="rect">
            <a:avLst/>
          </a:prstGeom>
          <a:solidFill>
            <a:srgbClr val="00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Aqua</a:t>
            </a:r>
            <a:endParaRPr lang="ja-JP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381499" y="3614811"/>
            <a:ext cx="2879725" cy="1793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GCOM-W / AMSR2</a:t>
            </a:r>
            <a:endParaRPr lang="ja-JP" alt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365374" y="5786511"/>
            <a:ext cx="2879725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GOSAT</a:t>
            </a:r>
            <a:endParaRPr lang="ja-JP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081837" y="5786511"/>
            <a:ext cx="1116012" cy="180975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GOSAT-2</a:t>
            </a:r>
            <a:endParaRPr lang="ja-JP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グループ化 42"/>
          <p:cNvGrpSpPr>
            <a:grpSpLocks/>
          </p:cNvGrpSpPr>
          <p:nvPr/>
        </p:nvGrpSpPr>
        <p:grpSpPr bwMode="auto">
          <a:xfrm>
            <a:off x="7297737" y="3614811"/>
            <a:ext cx="539750" cy="179388"/>
            <a:chOff x="7308304" y="2996952"/>
            <a:chExt cx="540048" cy="180000"/>
          </a:xfrm>
        </p:grpSpPr>
        <p:grpSp>
          <p:nvGrpSpPr>
            <p:cNvPr id="75" name="グループ化 74"/>
            <p:cNvGrpSpPr>
              <a:grpSpLocks/>
            </p:cNvGrpSpPr>
            <p:nvPr/>
          </p:nvGrpSpPr>
          <p:grpSpPr bwMode="auto">
            <a:xfrm>
              <a:off x="7308304" y="2996952"/>
              <a:ext cx="252552" cy="180000"/>
              <a:chOff x="1619672" y="5013176"/>
              <a:chExt cx="252552" cy="180000"/>
            </a:xfrm>
          </p:grpSpPr>
          <p:sp>
            <p:nvSpPr>
              <p:cNvPr id="79" name="正方形/長方形 78"/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グループ化 75"/>
            <p:cNvGrpSpPr>
              <a:grpSpLocks/>
            </p:cNvGrpSpPr>
            <p:nvPr/>
          </p:nvGrpSpPr>
          <p:grpSpPr bwMode="auto">
            <a:xfrm>
              <a:off x="7595800" y="2996952"/>
              <a:ext cx="252552" cy="180000"/>
              <a:chOff x="1619136" y="5013176"/>
              <a:chExt cx="252552" cy="180000"/>
            </a:xfrm>
          </p:grpSpPr>
          <p:sp>
            <p:nvSpPr>
              <p:cNvPr id="77" name="正方形/長方形 76"/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正方形/長方形 77"/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4" name="グループ化 43"/>
          <p:cNvGrpSpPr>
            <a:grpSpLocks/>
          </p:cNvGrpSpPr>
          <p:nvPr/>
        </p:nvGrpSpPr>
        <p:grpSpPr bwMode="auto">
          <a:xfrm>
            <a:off x="7045324" y="3002036"/>
            <a:ext cx="539750" cy="180975"/>
            <a:chOff x="7308304" y="2996952"/>
            <a:chExt cx="540048" cy="180000"/>
          </a:xfrm>
          <a:solidFill>
            <a:srgbClr val="003300"/>
          </a:solidFill>
        </p:grpSpPr>
        <p:grpSp>
          <p:nvGrpSpPr>
            <p:cNvPr id="69" name="グループ化 68"/>
            <p:cNvGrpSpPr>
              <a:grpSpLocks/>
            </p:cNvGrpSpPr>
            <p:nvPr/>
          </p:nvGrpSpPr>
          <p:grpSpPr bwMode="auto">
            <a:xfrm>
              <a:off x="7308304" y="2996952"/>
              <a:ext cx="252553" cy="180000"/>
              <a:chOff x="1619672" y="5013176"/>
              <a:chExt cx="252553" cy="180000"/>
            </a:xfrm>
            <a:grpFill/>
          </p:grpSpPr>
          <p:sp>
            <p:nvSpPr>
              <p:cNvPr id="73" name="正方形/長方形 72"/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764215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0" name="グループ化 69"/>
            <p:cNvGrpSpPr>
              <a:grpSpLocks/>
            </p:cNvGrpSpPr>
            <p:nvPr/>
          </p:nvGrpSpPr>
          <p:grpSpPr bwMode="auto">
            <a:xfrm>
              <a:off x="7595801" y="2996952"/>
              <a:ext cx="252551" cy="180000"/>
              <a:chOff x="1619137" y="5013176"/>
              <a:chExt cx="252551" cy="180000"/>
            </a:xfrm>
            <a:grpFill/>
          </p:grpSpPr>
          <p:sp>
            <p:nvSpPr>
              <p:cNvPr id="71" name="正方形/長方形 70"/>
              <p:cNvSpPr/>
              <p:nvPr/>
            </p:nvSpPr>
            <p:spPr>
              <a:xfrm>
                <a:off x="1619137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グループ化 44"/>
          <p:cNvGrpSpPr>
            <a:grpSpLocks/>
          </p:cNvGrpSpPr>
          <p:nvPr/>
        </p:nvGrpSpPr>
        <p:grpSpPr bwMode="auto">
          <a:xfrm>
            <a:off x="7621587" y="3002036"/>
            <a:ext cx="539750" cy="180975"/>
            <a:chOff x="7308304" y="2996952"/>
            <a:chExt cx="540048" cy="180000"/>
          </a:xfrm>
          <a:solidFill>
            <a:srgbClr val="003300"/>
          </a:solidFill>
        </p:grpSpPr>
        <p:grpSp>
          <p:nvGrpSpPr>
            <p:cNvPr id="63" name="グループ化 62"/>
            <p:cNvGrpSpPr>
              <a:grpSpLocks/>
            </p:cNvGrpSpPr>
            <p:nvPr/>
          </p:nvGrpSpPr>
          <p:grpSpPr bwMode="auto">
            <a:xfrm>
              <a:off x="7308304" y="2996952"/>
              <a:ext cx="252552" cy="180000"/>
              <a:chOff x="1619672" y="5013176"/>
              <a:chExt cx="252552" cy="180000"/>
            </a:xfrm>
            <a:grpFill/>
          </p:grpSpPr>
          <p:sp>
            <p:nvSpPr>
              <p:cNvPr id="67" name="正方形/長方形 66"/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4" name="グループ化 63"/>
            <p:cNvGrpSpPr>
              <a:grpSpLocks/>
            </p:cNvGrpSpPr>
            <p:nvPr/>
          </p:nvGrpSpPr>
          <p:grpSpPr bwMode="auto">
            <a:xfrm>
              <a:off x="7595800" y="2996952"/>
              <a:ext cx="252552" cy="180000"/>
              <a:chOff x="1619136" y="5013176"/>
              <a:chExt cx="252552" cy="180000"/>
            </a:xfrm>
            <a:grpFill/>
          </p:grpSpPr>
          <p:sp>
            <p:nvSpPr>
              <p:cNvPr id="65" name="正方形/長方形 64"/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6" name="正方形/長方形 45"/>
          <p:cNvSpPr/>
          <p:nvPr/>
        </p:nvSpPr>
        <p:spPr>
          <a:xfrm>
            <a:off x="8126412" y="1993974"/>
            <a:ext cx="71437" cy="180975"/>
          </a:xfrm>
          <a:prstGeom prst="rect">
            <a:avLst/>
          </a:prstGeom>
          <a:solidFill>
            <a:srgbClr val="0033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グループ化 46"/>
          <p:cNvGrpSpPr>
            <a:grpSpLocks/>
          </p:cNvGrpSpPr>
          <p:nvPr/>
        </p:nvGrpSpPr>
        <p:grpSpPr bwMode="auto">
          <a:xfrm>
            <a:off x="5281612" y="5786511"/>
            <a:ext cx="539750" cy="180975"/>
            <a:chOff x="7308304" y="2996952"/>
            <a:chExt cx="540048" cy="180000"/>
          </a:xfrm>
        </p:grpSpPr>
        <p:grpSp>
          <p:nvGrpSpPr>
            <p:cNvPr id="57" name="グループ化 56"/>
            <p:cNvGrpSpPr>
              <a:grpSpLocks/>
            </p:cNvGrpSpPr>
            <p:nvPr/>
          </p:nvGrpSpPr>
          <p:grpSpPr bwMode="auto">
            <a:xfrm>
              <a:off x="7308304" y="2996952"/>
              <a:ext cx="252552" cy="180000"/>
              <a:chOff x="1619672" y="5013176"/>
              <a:chExt cx="252552" cy="180000"/>
            </a:xfrm>
          </p:grpSpPr>
          <p:sp>
            <p:nvSpPr>
              <p:cNvPr id="61" name="正方形/長方形 60"/>
              <p:cNvSpPr/>
              <p:nvPr/>
            </p:nvSpPr>
            <p:spPr>
              <a:xfrm>
                <a:off x="1619672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1764214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8" name="グループ化 57"/>
            <p:cNvGrpSpPr>
              <a:grpSpLocks/>
            </p:cNvGrpSpPr>
            <p:nvPr/>
          </p:nvGrpSpPr>
          <p:grpSpPr bwMode="auto">
            <a:xfrm>
              <a:off x="7595800" y="2996952"/>
              <a:ext cx="252552" cy="180000"/>
              <a:chOff x="1619136" y="5013176"/>
              <a:chExt cx="252552" cy="180000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1619136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1763678" y="5013176"/>
                <a:ext cx="108010" cy="1800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8" name="正方形/長方形 47"/>
          <p:cNvSpPr/>
          <p:nvPr/>
        </p:nvSpPr>
        <p:spPr>
          <a:xfrm>
            <a:off x="6469062" y="4551436"/>
            <a:ext cx="1728787" cy="17938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GCOM-C / SGLI</a:t>
            </a:r>
            <a:endParaRPr lang="ja-JP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045324" y="5091185"/>
            <a:ext cx="1189037" cy="25131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EarthCARE / CPR</a:t>
            </a:r>
            <a:endParaRPr lang="ja-JP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9379">
            <a:off x="6283324" y="5510286"/>
            <a:ext cx="8032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" name="正方形/長方形 51"/>
          <p:cNvSpPr/>
          <p:nvPr/>
        </p:nvSpPr>
        <p:spPr bwMode="auto">
          <a:xfrm>
            <a:off x="5849257" y="5786511"/>
            <a:ext cx="107950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5986462" y="5786511"/>
            <a:ext cx="107950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6140196" y="5786511"/>
            <a:ext cx="107950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6272212" y="5786511"/>
            <a:ext cx="107950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6405562" y="5786510"/>
            <a:ext cx="107950" cy="1809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74371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998389"/>
            <a:ext cx="3733800" cy="375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3182" y="59285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Sea ice around North pole by AMSR2</a:t>
            </a:r>
          </a:p>
          <a:p>
            <a:r>
              <a:rPr lang="en-US" altLang="ja-JP" smtClean="0"/>
              <a:t>2015/September/14</a:t>
            </a:r>
            <a:r>
              <a:rPr lang="en-US" altLang="ja-JP" baseline="30000" smtClean="0"/>
              <a:t>th</a:t>
            </a:r>
            <a:r>
              <a:rPr lang="en-US" altLang="ja-JP" smtClean="0"/>
              <a:t> 426</a:t>
            </a:r>
            <a:r>
              <a:rPr lang="fr-FR" altLang="ja-JP" smtClean="0"/>
              <a:t>km</a:t>
            </a:r>
            <a:r>
              <a:rPr lang="fr-FR" altLang="ja-JP" baseline="30000" smtClean="0"/>
              <a:t>2</a:t>
            </a:r>
            <a:endParaRPr lang="ja-JP" altLang="en-US" dirty="0"/>
          </a:p>
        </p:txBody>
      </p:sp>
      <p:pic>
        <p:nvPicPr>
          <p:cNvPr id="2054" name="Picture 6" descr="図3：PALSAR-2による干渉画像 (前：2015年1月4日夜、後：8月16日夜)の鳥瞰図 (ALOS全球数値地表モデル30m版 (AW3D30) を使用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08" y="1998389"/>
            <a:ext cx="479787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211782" y="5928568"/>
            <a:ext cx="490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Sakurajima Active volcano by ALOS-2 In-SAR</a:t>
            </a:r>
          </a:p>
          <a:p>
            <a:r>
              <a:rPr lang="en-US" altLang="ja-JP" dirty="0" smtClean="0"/>
              <a:t>2015/ Jan. 4ht – Aug. 16th</a:t>
            </a:r>
            <a:endParaRPr lang="ja-JP" alt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0" y="33876"/>
            <a:ext cx="6529917" cy="92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6" charset="0"/>
                <a:cs typeface="Tahoma" pitchFamily="-106" charset="0"/>
              </a:rPr>
              <a:t>Recent Products.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4400" y="1600200"/>
            <a:ext cx="63119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Environment                                                   Natural</a:t>
            </a:r>
            <a: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Disaster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306986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10439</TotalTime>
  <Words>185</Words>
  <Application>Microsoft Macintosh PowerPoint</Application>
  <PresentationFormat>On-screen Show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84</cp:revision>
  <dcterms:modified xsi:type="dcterms:W3CDTF">2015-10-25T13:30:22Z</dcterms:modified>
</cp:coreProperties>
</file>