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2"/>
  </p:sldMasterIdLst>
  <p:notesMasterIdLst>
    <p:notesMasterId r:id="rId15"/>
  </p:notesMasterIdLst>
  <p:handoutMasterIdLst>
    <p:handoutMasterId r:id="rId16"/>
  </p:handoutMasterIdLst>
  <p:sldIdLst>
    <p:sldId id="256" r:id="rId3"/>
    <p:sldId id="292" r:id="rId4"/>
    <p:sldId id="286" r:id="rId5"/>
    <p:sldId id="278" r:id="rId6"/>
    <p:sldId id="285" r:id="rId7"/>
    <p:sldId id="293" r:id="rId8"/>
    <p:sldId id="289" r:id="rId9"/>
    <p:sldId id="287" r:id="rId10"/>
    <p:sldId id="290" r:id="rId11"/>
    <p:sldId id="288" r:id="rId12"/>
    <p:sldId id="291" r:id="rId13"/>
    <p:sldId id="294" r:id="rId14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DFFAF"/>
    <a:srgbClr val="0FA9B1"/>
    <a:srgbClr val="000000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974" y="-45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1974" y="90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AE822-5B76-4584-9152-97072E48E658}" type="datetimeFigureOut">
              <a:rPr kumimoji="1" lang="ja-JP" altLang="en-US" smtClean="0"/>
              <a:pPr/>
              <a:t>2015/11/5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F355A-6072-486E-98A3-2FD9B75B57D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511193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064" y="8685335"/>
            <a:ext cx="2972335" cy="457200"/>
          </a:xfrm>
          <a:prstGeom prst="rect">
            <a:avLst/>
          </a:prstGeom>
          <a:noFill/>
        </p:spPr>
        <p:txBody>
          <a:bodyPr/>
          <a:lstStyle/>
          <a:p>
            <a:pPr defTabSz="915988"/>
            <a:fld id="{86C2CB44-72E5-4832-9F4B-28165F8B0ECD}" type="slidenum">
              <a:rPr lang="de-DE" smtClean="0">
                <a:solidFill>
                  <a:srgbClr val="FFFFFF"/>
                </a:solidFill>
              </a:rPr>
              <a:pPr defTabSz="915988"/>
              <a:t>2</a:t>
            </a:fld>
            <a:endParaRPr lang="de-DE" smtClean="0">
              <a:solidFill>
                <a:srgbClr val="FFFFFF"/>
              </a:solidFill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1038"/>
            <a:ext cx="4576763" cy="3432175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332" y="4340469"/>
            <a:ext cx="5031336" cy="4120662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064" y="8685335"/>
            <a:ext cx="2972335" cy="457200"/>
          </a:xfrm>
          <a:prstGeom prst="rect">
            <a:avLst/>
          </a:prstGeom>
          <a:noFill/>
        </p:spPr>
        <p:txBody>
          <a:bodyPr/>
          <a:lstStyle/>
          <a:p>
            <a:pPr defTabSz="917575"/>
            <a:fld id="{318B365D-6528-4561-A12D-82EF066A52C1}" type="slidenum">
              <a:rPr lang="de-DE">
                <a:solidFill>
                  <a:srgbClr val="FFFFFF"/>
                </a:solidFill>
              </a:rPr>
              <a:pPr defTabSz="917575"/>
              <a:t>3</a:t>
            </a:fld>
            <a:endParaRPr lang="de-DE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1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1520" y="4005064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divider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51520" y="4967496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186805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1520" y="1916832"/>
            <a:ext cx="4968552" cy="115212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Questions</a:t>
            </a:r>
            <a:br>
              <a:rPr lang="en-GB" dirty="0" smtClean="0"/>
            </a:br>
            <a:r>
              <a:rPr lang="en-GB" dirty="0" smtClean="0"/>
              <a:t>and answers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035303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3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1520" y="1878347"/>
            <a:ext cx="4968552" cy="1656184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Questions </a:t>
            </a:r>
            <a:br>
              <a:rPr lang="en-GB" dirty="0" smtClean="0"/>
            </a:br>
            <a:r>
              <a:rPr lang="en-GB" dirty="0" smtClean="0"/>
              <a:t>and answers (alternative)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394425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2"/>
          <p:cNvGrpSpPr>
            <a:grpSpLocks/>
          </p:cNvGrpSpPr>
          <p:nvPr userDrawn="1"/>
        </p:nvGrpSpPr>
        <p:grpSpPr bwMode="auto">
          <a:xfrm>
            <a:off x="4397" y="1090614"/>
            <a:ext cx="9139603" cy="128587"/>
            <a:chOff x="3" y="2044"/>
            <a:chExt cx="6237" cy="179"/>
          </a:xfrm>
        </p:grpSpPr>
        <p:sp>
          <p:nvSpPr>
            <p:cNvPr id="5" name="Rectangle 53"/>
            <p:cNvSpPr>
              <a:spLocks noChangeArrowheads="1"/>
            </p:cNvSpPr>
            <p:nvPr userDrawn="1"/>
          </p:nvSpPr>
          <p:spPr bwMode="auto">
            <a:xfrm>
              <a:off x="3" y="2044"/>
              <a:ext cx="2433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zh-CN">
                <a:ea typeface="宋体" charset="-122"/>
              </a:endParaRPr>
            </a:p>
          </p:txBody>
        </p:sp>
        <p:sp>
          <p:nvSpPr>
            <p:cNvPr id="6" name="Rectangle 54"/>
            <p:cNvSpPr>
              <a:spLocks noChangeArrowheads="1"/>
            </p:cNvSpPr>
            <p:nvPr userDrawn="1"/>
          </p:nvSpPr>
          <p:spPr bwMode="auto">
            <a:xfrm>
              <a:off x="2557" y="2044"/>
              <a:ext cx="445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zh-CN">
                <a:ea typeface="宋体" charset="-122"/>
              </a:endParaRPr>
            </a:p>
          </p:txBody>
        </p:sp>
        <p:sp>
          <p:nvSpPr>
            <p:cNvPr id="7" name="Rectangle 55"/>
            <p:cNvSpPr>
              <a:spLocks noChangeArrowheads="1"/>
            </p:cNvSpPr>
            <p:nvPr userDrawn="1"/>
          </p:nvSpPr>
          <p:spPr bwMode="auto">
            <a:xfrm>
              <a:off x="3149" y="2044"/>
              <a:ext cx="14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zh-CN">
                <a:ea typeface="宋体" charset="-122"/>
              </a:endParaRPr>
            </a:p>
          </p:txBody>
        </p:sp>
        <p:sp>
          <p:nvSpPr>
            <p:cNvPr id="8" name="Rectangle 56"/>
            <p:cNvSpPr>
              <a:spLocks noChangeArrowheads="1"/>
            </p:cNvSpPr>
            <p:nvPr userDrawn="1"/>
          </p:nvSpPr>
          <p:spPr bwMode="auto">
            <a:xfrm>
              <a:off x="3476" y="2044"/>
              <a:ext cx="8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zh-CN">
                <a:ea typeface="宋体" charset="-122"/>
              </a:endParaRPr>
            </a:p>
          </p:txBody>
        </p:sp>
        <p:sp>
          <p:nvSpPr>
            <p:cNvPr id="9" name="Rectangle 57"/>
            <p:cNvSpPr>
              <a:spLocks noChangeArrowheads="1"/>
            </p:cNvSpPr>
            <p:nvPr userDrawn="1"/>
          </p:nvSpPr>
          <p:spPr bwMode="auto">
            <a:xfrm>
              <a:off x="4398" y="2044"/>
              <a:ext cx="1842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zh-CN">
                <a:ea typeface="宋体" charset="-12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04" y="238125"/>
            <a:ext cx="8446477" cy="8397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474" y="1401763"/>
            <a:ext cx="8445011" cy="47815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2" name="Rectangle 6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546850"/>
            <a:ext cx="1905000" cy="24622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6B400-44AF-42F6-99F8-A70FAD76FF21}" type="slidenum">
              <a:rPr lang="en-GB" altLang="zh-CN" smtClean="0"/>
              <a:pPr>
                <a:defRPr/>
              </a:pPr>
              <a:t>‹#›</a:t>
            </a:fld>
            <a:endParaRPr lang="en-GB" altLang="zh-CN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1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607694"/>
            <a:ext cx="6912768" cy="905711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Title of presentation</a:t>
            </a:r>
            <a:endParaRPr lang="en-US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2"/>
            <a:ext cx="6912768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123877" y="1963014"/>
            <a:ext cx="6840612" cy="36004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xmlns="" val="23773238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0"/>
            <a:ext cx="6912768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title slide 1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2"/>
            <a:ext cx="6912768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123876" y="1963014"/>
            <a:ext cx="6912629" cy="36004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xmlns="" val="18419682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3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0"/>
            <a:ext cx="6840760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title slide 2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2"/>
            <a:ext cx="6840760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123877" y="1963014"/>
            <a:ext cx="6840612" cy="36004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xmlns="" val="40248763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0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2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574864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0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content slide 1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2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pic>
        <p:nvPicPr>
          <p:cNvPr id="4" name="Picture 3" descr="MO_RGB_whitebackg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111" y="133754"/>
            <a:ext cx="1595101" cy="145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17535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e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0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content slide 2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2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504321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</p:sldLayoutIdLst>
  <p:transition spd="med"/>
  <p:timing>
    <p:tnLst>
      <p:par>
        <p:cTn id="1" dur="indefinite" restart="never" nodeType="tmRoot"/>
      </p:par>
    </p:tnLst>
  </p:timing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 cap="flat" cmpd="sng" algn="ctr">
            <a:solidFill>
              <a:schemeClr val="bg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defTabSz="9144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kern="1200">
              <a:ln w="101600" cmpd="sng">
                <a:solidFill>
                  <a:srgbClr val="FFFFFF"/>
                </a:solidFill>
              </a:ln>
              <a:solidFill>
                <a:srgbClr val="00ADD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1027" name="Picture 2" descr="MO_RGB_transpbackg.pn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513" y="138113"/>
            <a:ext cx="15748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9pPr>
    </p:titleStyle>
    <p:bodyStyle>
      <a:lvl1pPr marL="261938" indent="-261938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400">
          <a:solidFill>
            <a:srgbClr val="000000"/>
          </a:solidFill>
          <a:latin typeface="+mn-lt"/>
          <a:ea typeface="ＭＳ Ｐゴシック" charset="0"/>
          <a:cs typeface="ＭＳ Ｐゴシック" charset="0"/>
        </a:defRPr>
      </a:lvl1pPr>
      <a:lvl2pPr marL="623888" indent="-1825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2pPr>
      <a:lvl3pPr marL="987425" indent="-184150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3pPr>
      <a:lvl4pPr marL="1349375" indent="-1825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4pPr>
      <a:lvl5pPr marL="1698625" indent="-1698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5pPr>
      <a:lvl6pPr marL="21558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6pPr>
      <a:lvl7pPr marL="26130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7pPr>
      <a:lvl8pPr marL="30702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8pPr>
      <a:lvl9pPr marL="35274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2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11" Type="http://schemas.openxmlformats.org/officeDocument/2006/relationships/image" Target="../media/image47.png"/><Relationship Id="rId5" Type="http://schemas.openxmlformats.org/officeDocument/2006/relationships/image" Target="../media/image42.jpeg"/><Relationship Id="rId10" Type="http://schemas.openxmlformats.org/officeDocument/2006/relationships/hyperlink" Target="http://vignette2.wikia.nocookie.net/crossfirefps/images/d/de/Eu-flag.gif/revision/latest?cb=20131115103350" TargetMode="External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eos_logo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0"/>
          <p:cNvSpPr txBox="1">
            <a:spLocks/>
          </p:cNvSpPr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85800" y="3935411"/>
            <a:ext cx="4810858" cy="2617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GB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Alain Ratier, Director-General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Plenary </a:t>
            </a: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Agenda </a:t>
            </a:r>
            <a:r>
              <a:rPr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Item </a:t>
            </a: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#</a:t>
            </a: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30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29</a:t>
            </a:r>
            <a:r>
              <a:rPr lang="en-US" baseline="300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th</a:t>
            </a: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CEOS Plenary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Kyoto International Conference Center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Kyoto, Japan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5 – 6 November 2015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09600" y="2537938"/>
            <a:ext cx="5562600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altLang="ja-JP" sz="4200" b="1" dirty="0" smtClean="0">
                <a:solidFill>
                  <a:srgbClr val="FFFFFF"/>
                </a:solidFill>
                <a:latin typeface="Droid Serif"/>
              </a:rPr>
              <a:t>Status of EUMETSAT programmes</a:t>
            </a:r>
            <a:endParaRPr kumimoji="0" lang="ja-JP" altLang="en-US" sz="42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Droid Serif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67458" y="76200"/>
            <a:ext cx="8229600" cy="1008062"/>
          </a:xfrm>
        </p:spPr>
        <p:txBody>
          <a:bodyPr anchor="t"/>
          <a:lstStyle/>
          <a:p>
            <a:pPr algn="ctr"/>
            <a:r>
              <a:rPr lang="en-GB" sz="2800" dirty="0" smtClean="0"/>
              <a:t>New third-party data services:</a:t>
            </a:r>
            <a:br>
              <a:rPr lang="en-GB" sz="2800" dirty="0" smtClean="0"/>
            </a:br>
            <a:r>
              <a:rPr lang="en-GB" sz="2800" dirty="0" smtClean="0"/>
              <a:t>Himawari-8 (JMA, Japan)</a:t>
            </a:r>
          </a:p>
        </p:txBody>
      </p:sp>
      <p:sp>
        <p:nvSpPr>
          <p:cNvPr id="12" name="Content Placeholder 1"/>
          <p:cNvSpPr txBox="1">
            <a:spLocks/>
          </p:cNvSpPr>
          <p:nvPr/>
        </p:nvSpPr>
        <p:spPr bwMode="auto">
          <a:xfrm>
            <a:off x="529005" y="5097463"/>
            <a:ext cx="769766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252000" algn="ctr">
              <a:spcBef>
                <a:spcPts val="1200"/>
              </a:spcBef>
              <a:buClr>
                <a:srgbClr val="00B5E2"/>
              </a:buClr>
              <a:defRPr/>
            </a:pPr>
            <a:r>
              <a:rPr lang="en-IE" sz="20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Dissemination </a:t>
            </a:r>
            <a:r>
              <a:rPr lang="en-IE" sz="20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 Himawari-8 image data started </a:t>
            </a:r>
            <a:r>
              <a:rPr lang="en-IE" sz="20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 9 </a:t>
            </a:r>
            <a:r>
              <a:rPr lang="en-IE" sz="20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September (30 min, 11 channels at </a:t>
            </a:r>
            <a:r>
              <a:rPr lang="en-IE" sz="20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 km </a:t>
            </a:r>
            <a:r>
              <a:rPr lang="en-IE" sz="20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resolution)</a:t>
            </a:r>
          </a:p>
        </p:txBody>
      </p:sp>
      <p:pic>
        <p:nvPicPr>
          <p:cNvPr id="16388" name="Picture 2" descr="C:\Users\elliott\Desktop\H8_B13_210915_0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39825"/>
            <a:ext cx="2834054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3" descr="C:\Users\elliott\Desktop\H8_B03_210915_0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130301"/>
            <a:ext cx="2888274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 descr="C:\Users\elliott\Desktop\H8_B08_210915_0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1106489"/>
            <a:ext cx="2895600" cy="313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429358" y="4335463"/>
            <a:ext cx="2080846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252000" algn="ctr">
              <a:spcBef>
                <a:spcPts val="1200"/>
              </a:spcBef>
              <a:buClr>
                <a:srgbClr val="00B5E2"/>
              </a:buClr>
              <a:defRPr/>
            </a:pPr>
            <a:r>
              <a:rPr lang="en-IE" sz="20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Band 13, 10.4</a:t>
            </a:r>
            <a:r>
              <a:rPr lang="el-GR" sz="20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μ</a:t>
            </a:r>
            <a:r>
              <a:rPr lang="en-GB" sz="20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IE" sz="200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3619500" y="4351338"/>
            <a:ext cx="2168769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252000" algn="ctr">
              <a:spcBef>
                <a:spcPts val="1200"/>
              </a:spcBef>
              <a:buClr>
                <a:srgbClr val="00B5E2"/>
              </a:buClr>
              <a:defRPr/>
            </a:pPr>
            <a:r>
              <a:rPr lang="en-IE" sz="20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Band 03, 0.64 </a:t>
            </a:r>
            <a:r>
              <a:rPr lang="el-GR" sz="20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μ</a:t>
            </a:r>
            <a:r>
              <a:rPr lang="en-GB" sz="20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IE" sz="200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6682154" y="4381501"/>
            <a:ext cx="1976804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252000" algn="ctr">
              <a:spcBef>
                <a:spcPts val="1200"/>
              </a:spcBef>
              <a:buClr>
                <a:srgbClr val="00B5E2"/>
              </a:buClr>
              <a:defRPr/>
            </a:pPr>
            <a:r>
              <a:rPr lang="en-IE" sz="20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Band 08, 6.2 </a:t>
            </a:r>
            <a:r>
              <a:rPr lang="el-GR" sz="20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μ</a:t>
            </a:r>
            <a:r>
              <a:rPr lang="en-GB" sz="20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IE" sz="200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67458" y="188913"/>
            <a:ext cx="8229600" cy="1008062"/>
          </a:xfrm>
        </p:spPr>
        <p:txBody>
          <a:bodyPr anchor="t"/>
          <a:lstStyle/>
          <a:p>
            <a:pPr algn="ctr"/>
            <a:r>
              <a:rPr lang="en-GB" sz="2800" dirty="0" smtClean="0"/>
              <a:t>Third-party data services:</a:t>
            </a:r>
            <a:br>
              <a:rPr lang="en-GB" sz="2800" dirty="0" smtClean="0"/>
            </a:br>
            <a:r>
              <a:rPr lang="en-GB" sz="2800" dirty="0" smtClean="0"/>
              <a:t>GCOM-W1 (JAXA, Japan)</a:t>
            </a:r>
          </a:p>
        </p:txBody>
      </p:sp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0" y="4378325"/>
            <a:ext cx="8969619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252000">
              <a:spcBef>
                <a:spcPts val="1200"/>
              </a:spcBef>
              <a:buClr>
                <a:srgbClr val="00B5E2"/>
              </a:buClr>
              <a:defRPr/>
            </a:pPr>
            <a:r>
              <a:rPr lang="en-IE" sz="24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EUMETSAT redistributes </a:t>
            </a:r>
            <a:r>
              <a:rPr lang="en-IE" sz="24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data to Member State NMHSs via </a:t>
            </a:r>
            <a:r>
              <a:rPr lang="en-IE" sz="24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EUMETCast L1C (BUFR) and L2 (GHRSST) data</a:t>
            </a:r>
            <a:endParaRPr lang="en-IE" sz="24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5616820" y="1276351"/>
            <a:ext cx="3527180" cy="296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252000">
              <a:spcBef>
                <a:spcPts val="1200"/>
              </a:spcBef>
              <a:buClr>
                <a:srgbClr val="00B5E2"/>
              </a:buClr>
              <a:defRPr/>
            </a:pPr>
            <a:r>
              <a:rPr lang="en-IE" sz="28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AMSR-2 GHRSST SST </a:t>
            </a:r>
            <a:r>
              <a:rPr lang="en-IE" sz="28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(15/03/2015)</a:t>
            </a:r>
            <a:endParaRPr lang="en-IE" sz="280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3" name="Picture 2" descr="C:\Users\elliott\AppData\Local\Microsoft\Windows\Temporary Internet Files\Content.Outlook\72NECLYI\AMSR_GHRSST_201503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7613"/>
            <a:ext cx="5588977" cy="304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9224" y="764704"/>
            <a:ext cx="6984776" cy="618002"/>
          </a:xfrm>
        </p:spPr>
        <p:txBody>
          <a:bodyPr/>
          <a:lstStyle/>
          <a:p>
            <a:r>
              <a:rPr lang="en-GB" dirty="0" smtClean="0"/>
              <a:t>5. Global NWP Impact Assessments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339752" y="1700808"/>
          <a:ext cx="609600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Season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Trial</a:t>
                      </a:r>
                      <a:r>
                        <a:rPr lang="en-GB" baseline="0" dirty="0" smtClean="0"/>
                        <a:t> duration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Bias correction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NWP score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Jun-Jul 2014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28 days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static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+0.10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Dec 2014 – Jan 2015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34 days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VarBC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+0.32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83768" y="3933056"/>
            <a:ext cx="583264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fontAlgn="base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kern="12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Assimilation of AMSR-2 observations was trialled alongside the introduction of </a:t>
            </a:r>
            <a:r>
              <a:rPr lang="en-GB" sz="2000" kern="1200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variational</a:t>
            </a:r>
            <a:r>
              <a:rPr lang="en-GB" sz="2000" kern="12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bias correction (</a:t>
            </a:r>
            <a:r>
              <a:rPr lang="en-GB" sz="2000" kern="1200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VarBC</a:t>
            </a:r>
            <a:r>
              <a:rPr lang="en-GB" sz="2000" kern="12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) for satellite radiances</a:t>
            </a:r>
          </a:p>
          <a:p>
            <a:pPr algn="l" defTabSz="914400" rtl="0" fontAlgn="base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kern="12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A positive “NWP score” shows improvements in forecast performance relative to a baseline control</a:t>
            </a:r>
            <a:endParaRPr lang="en-GB" sz="2000" kern="12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6498" name="Straight Connector 95"/>
          <p:cNvCxnSpPr>
            <a:cxnSpLocks noChangeShapeType="1"/>
          </p:cNvCxnSpPr>
          <p:nvPr/>
        </p:nvCxnSpPr>
        <p:spPr bwMode="auto">
          <a:xfrm rot="10800000" flipV="1">
            <a:off x="-720969" y="4441826"/>
            <a:ext cx="228600" cy="150813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106499" name="Title 95"/>
          <p:cNvSpPr>
            <a:spLocks noGrp="1"/>
          </p:cNvSpPr>
          <p:nvPr>
            <p:ph type="title"/>
          </p:nvPr>
        </p:nvSpPr>
        <p:spPr>
          <a:xfrm>
            <a:off x="-914400" y="150812"/>
            <a:ext cx="9144000" cy="839788"/>
          </a:xfrm>
        </p:spPr>
        <p:txBody>
          <a:bodyPr/>
          <a:lstStyle/>
          <a:p>
            <a:pPr marL="179388" eaLnBrk="1" hangingPunct="1"/>
            <a:r>
              <a:rPr lang="en-GB" dirty="0" smtClean="0">
                <a:latin typeface="Arial" charset="0"/>
                <a:cs typeface="Arial" charset="0"/>
              </a:rPr>
              <a:t>EUMETSAT mission planning</a:t>
            </a:r>
          </a:p>
        </p:txBody>
      </p:sp>
      <p:cxnSp>
        <p:nvCxnSpPr>
          <p:cNvPr id="106500" name="Straight Connector 146"/>
          <p:cNvCxnSpPr>
            <a:cxnSpLocks noChangeShapeType="1"/>
          </p:cNvCxnSpPr>
          <p:nvPr/>
        </p:nvCxnSpPr>
        <p:spPr bwMode="auto">
          <a:xfrm>
            <a:off x="3232638" y="1066800"/>
            <a:ext cx="30774" cy="5430838"/>
          </a:xfrm>
          <a:prstGeom prst="line">
            <a:avLst/>
          </a:prstGeom>
          <a:noFill/>
          <a:ln w="19050" algn="ctr">
            <a:solidFill>
              <a:srgbClr val="EE2D24"/>
            </a:solidFill>
            <a:round/>
            <a:headEnd/>
            <a:tailEnd/>
          </a:ln>
        </p:spPr>
      </p:cxnSp>
      <p:cxnSp>
        <p:nvCxnSpPr>
          <p:cNvPr id="106501" name="Straight Connector 11"/>
          <p:cNvCxnSpPr>
            <a:cxnSpLocks noChangeShapeType="1"/>
          </p:cNvCxnSpPr>
          <p:nvPr/>
        </p:nvCxnSpPr>
        <p:spPr bwMode="auto">
          <a:xfrm>
            <a:off x="39566" y="5513389"/>
            <a:ext cx="4360985" cy="7937"/>
          </a:xfrm>
          <a:prstGeom prst="line">
            <a:avLst/>
          </a:prstGeom>
          <a:noFill/>
          <a:ln w="25400" algn="ctr">
            <a:solidFill>
              <a:srgbClr val="080808"/>
            </a:solidFill>
            <a:prstDash val="dash"/>
            <a:round/>
            <a:headEnd/>
            <a:tailEnd/>
          </a:ln>
        </p:spPr>
      </p:cxnSp>
      <p:grpSp>
        <p:nvGrpSpPr>
          <p:cNvPr id="2" name="Group 91"/>
          <p:cNvGrpSpPr>
            <a:grpSpLocks/>
          </p:cNvGrpSpPr>
          <p:nvPr/>
        </p:nvGrpSpPr>
        <p:grpSpPr bwMode="auto">
          <a:xfrm>
            <a:off x="782515" y="898525"/>
            <a:ext cx="7702062" cy="5588000"/>
            <a:chOff x="847725" y="898525"/>
            <a:chExt cx="8343900" cy="5588000"/>
          </a:xfrm>
          <a:solidFill>
            <a:srgbClr val="C5B9AC">
              <a:alpha val="20000"/>
            </a:srgbClr>
          </a:solidFill>
        </p:grpSpPr>
        <p:sp>
          <p:nvSpPr>
            <p:cNvPr id="151" name="Rectangle 96"/>
            <p:cNvSpPr>
              <a:spLocks noChangeArrowheads="1"/>
            </p:cNvSpPr>
            <p:nvPr/>
          </p:nvSpPr>
          <p:spPr bwMode="auto">
            <a:xfrm>
              <a:off x="8477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3" name="Rectangle 97"/>
            <p:cNvSpPr>
              <a:spLocks noChangeArrowheads="1"/>
            </p:cNvSpPr>
            <p:nvPr/>
          </p:nvSpPr>
          <p:spPr bwMode="auto">
            <a:xfrm>
              <a:off x="12985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4" name="Rectangle 98"/>
            <p:cNvSpPr>
              <a:spLocks noChangeArrowheads="1"/>
            </p:cNvSpPr>
            <p:nvPr/>
          </p:nvSpPr>
          <p:spPr bwMode="auto">
            <a:xfrm>
              <a:off x="17494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5" name="Rectangle 101"/>
            <p:cNvSpPr>
              <a:spLocks noChangeArrowheads="1"/>
            </p:cNvSpPr>
            <p:nvPr/>
          </p:nvSpPr>
          <p:spPr bwMode="auto">
            <a:xfrm>
              <a:off x="22002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7" name="Rectangle 102"/>
            <p:cNvSpPr>
              <a:spLocks noChangeArrowheads="1"/>
            </p:cNvSpPr>
            <p:nvPr/>
          </p:nvSpPr>
          <p:spPr bwMode="auto">
            <a:xfrm>
              <a:off x="26511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9" name="Rectangle 104"/>
            <p:cNvSpPr>
              <a:spLocks noChangeArrowheads="1"/>
            </p:cNvSpPr>
            <p:nvPr/>
          </p:nvSpPr>
          <p:spPr bwMode="auto">
            <a:xfrm>
              <a:off x="35528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1" name="Rectangle 105"/>
            <p:cNvSpPr>
              <a:spLocks noChangeArrowheads="1"/>
            </p:cNvSpPr>
            <p:nvPr/>
          </p:nvSpPr>
          <p:spPr bwMode="auto">
            <a:xfrm>
              <a:off x="40036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2" name="Rectangle 106"/>
            <p:cNvSpPr>
              <a:spLocks noChangeArrowheads="1"/>
            </p:cNvSpPr>
            <p:nvPr/>
          </p:nvSpPr>
          <p:spPr bwMode="auto">
            <a:xfrm>
              <a:off x="44545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5" name="Rectangle 107"/>
            <p:cNvSpPr>
              <a:spLocks noChangeArrowheads="1"/>
            </p:cNvSpPr>
            <p:nvPr/>
          </p:nvSpPr>
          <p:spPr bwMode="auto">
            <a:xfrm>
              <a:off x="49053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6" name="Rectangle 108"/>
            <p:cNvSpPr>
              <a:spLocks noChangeArrowheads="1"/>
            </p:cNvSpPr>
            <p:nvPr/>
          </p:nvSpPr>
          <p:spPr bwMode="auto">
            <a:xfrm>
              <a:off x="53562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7" name="Rectangle 109"/>
            <p:cNvSpPr>
              <a:spLocks noChangeArrowheads="1"/>
            </p:cNvSpPr>
            <p:nvPr/>
          </p:nvSpPr>
          <p:spPr bwMode="auto">
            <a:xfrm>
              <a:off x="58070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9" name="Rectangle 110"/>
            <p:cNvSpPr>
              <a:spLocks noChangeArrowheads="1"/>
            </p:cNvSpPr>
            <p:nvPr/>
          </p:nvSpPr>
          <p:spPr bwMode="auto">
            <a:xfrm>
              <a:off x="62579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0" name="Rectangle 111"/>
            <p:cNvSpPr>
              <a:spLocks noChangeArrowheads="1"/>
            </p:cNvSpPr>
            <p:nvPr/>
          </p:nvSpPr>
          <p:spPr bwMode="auto">
            <a:xfrm>
              <a:off x="67087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2" name="Rectangle 112"/>
            <p:cNvSpPr>
              <a:spLocks noChangeArrowheads="1"/>
            </p:cNvSpPr>
            <p:nvPr/>
          </p:nvSpPr>
          <p:spPr bwMode="auto">
            <a:xfrm>
              <a:off x="71596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3" name="Rectangle 113"/>
            <p:cNvSpPr>
              <a:spLocks noChangeArrowheads="1"/>
            </p:cNvSpPr>
            <p:nvPr/>
          </p:nvSpPr>
          <p:spPr bwMode="auto">
            <a:xfrm>
              <a:off x="76104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4" name="Rectangle 114"/>
            <p:cNvSpPr>
              <a:spLocks noChangeArrowheads="1"/>
            </p:cNvSpPr>
            <p:nvPr/>
          </p:nvSpPr>
          <p:spPr bwMode="auto">
            <a:xfrm>
              <a:off x="80613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5" name="Rectangle 115"/>
            <p:cNvSpPr>
              <a:spLocks noChangeArrowheads="1"/>
            </p:cNvSpPr>
            <p:nvPr/>
          </p:nvSpPr>
          <p:spPr bwMode="auto">
            <a:xfrm>
              <a:off x="85121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6" name="Rectangle 116"/>
            <p:cNvSpPr>
              <a:spLocks noChangeArrowheads="1"/>
            </p:cNvSpPr>
            <p:nvPr/>
          </p:nvSpPr>
          <p:spPr bwMode="auto">
            <a:xfrm>
              <a:off x="89630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06503" name="TextBox 177"/>
          <p:cNvSpPr txBox="1">
            <a:spLocks noChangeArrowheads="1"/>
          </p:cNvSpPr>
          <p:nvPr/>
        </p:nvSpPr>
        <p:spPr bwMode="auto">
          <a:xfrm>
            <a:off x="546590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03</a:t>
            </a:r>
          </a:p>
        </p:txBody>
      </p:sp>
      <p:sp>
        <p:nvSpPr>
          <p:cNvPr id="106504" name="TextBox 178"/>
          <p:cNvSpPr txBox="1">
            <a:spLocks noChangeArrowheads="1"/>
          </p:cNvSpPr>
          <p:nvPr/>
        </p:nvSpPr>
        <p:spPr bwMode="auto">
          <a:xfrm>
            <a:off x="750277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04</a:t>
            </a:r>
          </a:p>
        </p:txBody>
      </p:sp>
      <p:sp>
        <p:nvSpPr>
          <p:cNvPr id="106505" name="TextBox 179"/>
          <p:cNvSpPr txBox="1">
            <a:spLocks noChangeArrowheads="1"/>
          </p:cNvSpPr>
          <p:nvPr/>
        </p:nvSpPr>
        <p:spPr bwMode="auto">
          <a:xfrm>
            <a:off x="962759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05</a:t>
            </a:r>
          </a:p>
        </p:txBody>
      </p:sp>
      <p:sp>
        <p:nvSpPr>
          <p:cNvPr id="106506" name="TextBox 180"/>
          <p:cNvSpPr txBox="1">
            <a:spLocks noChangeArrowheads="1"/>
          </p:cNvSpPr>
          <p:nvPr/>
        </p:nvSpPr>
        <p:spPr bwMode="auto">
          <a:xfrm>
            <a:off x="1164982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06</a:t>
            </a:r>
          </a:p>
        </p:txBody>
      </p:sp>
      <p:sp>
        <p:nvSpPr>
          <p:cNvPr id="106507" name="TextBox 181"/>
          <p:cNvSpPr txBox="1">
            <a:spLocks noChangeArrowheads="1"/>
          </p:cNvSpPr>
          <p:nvPr/>
        </p:nvSpPr>
        <p:spPr bwMode="auto">
          <a:xfrm>
            <a:off x="1377462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07</a:t>
            </a:r>
          </a:p>
        </p:txBody>
      </p:sp>
      <p:sp>
        <p:nvSpPr>
          <p:cNvPr id="106508" name="TextBox 182"/>
          <p:cNvSpPr txBox="1">
            <a:spLocks noChangeArrowheads="1"/>
          </p:cNvSpPr>
          <p:nvPr/>
        </p:nvSpPr>
        <p:spPr bwMode="auto">
          <a:xfrm>
            <a:off x="1584082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08</a:t>
            </a:r>
          </a:p>
        </p:txBody>
      </p:sp>
      <p:sp>
        <p:nvSpPr>
          <p:cNvPr id="106509" name="TextBox 183"/>
          <p:cNvSpPr txBox="1">
            <a:spLocks noChangeArrowheads="1"/>
          </p:cNvSpPr>
          <p:nvPr/>
        </p:nvSpPr>
        <p:spPr bwMode="auto">
          <a:xfrm>
            <a:off x="1798028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09</a:t>
            </a:r>
          </a:p>
        </p:txBody>
      </p:sp>
      <p:sp>
        <p:nvSpPr>
          <p:cNvPr id="106510" name="TextBox 184"/>
          <p:cNvSpPr txBox="1">
            <a:spLocks noChangeArrowheads="1"/>
          </p:cNvSpPr>
          <p:nvPr/>
        </p:nvSpPr>
        <p:spPr bwMode="auto">
          <a:xfrm>
            <a:off x="1994390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106511" name="TextBox 185"/>
          <p:cNvSpPr txBox="1">
            <a:spLocks noChangeArrowheads="1"/>
          </p:cNvSpPr>
          <p:nvPr/>
        </p:nvSpPr>
        <p:spPr bwMode="auto">
          <a:xfrm>
            <a:off x="2206869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11</a:t>
            </a:r>
          </a:p>
        </p:txBody>
      </p:sp>
      <p:sp>
        <p:nvSpPr>
          <p:cNvPr id="106512" name="TextBox 186"/>
          <p:cNvSpPr txBox="1">
            <a:spLocks noChangeArrowheads="1"/>
          </p:cNvSpPr>
          <p:nvPr/>
        </p:nvSpPr>
        <p:spPr bwMode="auto">
          <a:xfrm>
            <a:off x="2412023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12</a:t>
            </a:r>
          </a:p>
        </p:txBody>
      </p:sp>
      <p:sp>
        <p:nvSpPr>
          <p:cNvPr id="106513" name="TextBox 187"/>
          <p:cNvSpPr txBox="1">
            <a:spLocks noChangeArrowheads="1"/>
          </p:cNvSpPr>
          <p:nvPr/>
        </p:nvSpPr>
        <p:spPr bwMode="auto">
          <a:xfrm>
            <a:off x="2624505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13</a:t>
            </a:r>
          </a:p>
        </p:txBody>
      </p:sp>
      <p:sp>
        <p:nvSpPr>
          <p:cNvPr id="106514" name="TextBox 188"/>
          <p:cNvSpPr txBox="1">
            <a:spLocks noChangeArrowheads="1"/>
          </p:cNvSpPr>
          <p:nvPr/>
        </p:nvSpPr>
        <p:spPr bwMode="auto">
          <a:xfrm>
            <a:off x="2826728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14</a:t>
            </a:r>
          </a:p>
        </p:txBody>
      </p:sp>
      <p:sp>
        <p:nvSpPr>
          <p:cNvPr id="106515" name="TextBox 189"/>
          <p:cNvSpPr txBox="1">
            <a:spLocks noChangeArrowheads="1"/>
          </p:cNvSpPr>
          <p:nvPr/>
        </p:nvSpPr>
        <p:spPr bwMode="auto">
          <a:xfrm>
            <a:off x="3039208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15</a:t>
            </a:r>
          </a:p>
        </p:txBody>
      </p:sp>
      <p:sp>
        <p:nvSpPr>
          <p:cNvPr id="106516" name="TextBox 190"/>
          <p:cNvSpPr txBox="1">
            <a:spLocks noChangeArrowheads="1"/>
          </p:cNvSpPr>
          <p:nvPr/>
        </p:nvSpPr>
        <p:spPr bwMode="auto">
          <a:xfrm>
            <a:off x="3248759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16</a:t>
            </a:r>
          </a:p>
        </p:txBody>
      </p:sp>
      <p:sp>
        <p:nvSpPr>
          <p:cNvPr id="106517" name="TextBox 191"/>
          <p:cNvSpPr txBox="1">
            <a:spLocks noChangeArrowheads="1"/>
          </p:cNvSpPr>
          <p:nvPr/>
        </p:nvSpPr>
        <p:spPr bwMode="auto">
          <a:xfrm>
            <a:off x="3461239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17</a:t>
            </a:r>
          </a:p>
        </p:txBody>
      </p:sp>
      <p:sp>
        <p:nvSpPr>
          <p:cNvPr id="106518" name="TextBox 192"/>
          <p:cNvSpPr txBox="1">
            <a:spLocks noChangeArrowheads="1"/>
          </p:cNvSpPr>
          <p:nvPr/>
        </p:nvSpPr>
        <p:spPr bwMode="auto">
          <a:xfrm>
            <a:off x="3657600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18</a:t>
            </a:r>
          </a:p>
        </p:txBody>
      </p:sp>
      <p:sp>
        <p:nvSpPr>
          <p:cNvPr id="106519" name="TextBox 193"/>
          <p:cNvSpPr txBox="1">
            <a:spLocks noChangeArrowheads="1"/>
          </p:cNvSpPr>
          <p:nvPr/>
        </p:nvSpPr>
        <p:spPr bwMode="auto">
          <a:xfrm>
            <a:off x="3871546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19</a:t>
            </a:r>
          </a:p>
        </p:txBody>
      </p:sp>
      <p:sp>
        <p:nvSpPr>
          <p:cNvPr id="106520" name="TextBox 194"/>
          <p:cNvSpPr txBox="1">
            <a:spLocks noChangeArrowheads="1"/>
          </p:cNvSpPr>
          <p:nvPr/>
        </p:nvSpPr>
        <p:spPr bwMode="auto">
          <a:xfrm>
            <a:off x="4075236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106521" name="TextBox 195"/>
          <p:cNvSpPr txBox="1">
            <a:spLocks noChangeArrowheads="1"/>
          </p:cNvSpPr>
          <p:nvPr/>
        </p:nvSpPr>
        <p:spPr bwMode="auto">
          <a:xfrm>
            <a:off x="4287715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106522" name="TextBox 196"/>
          <p:cNvSpPr txBox="1">
            <a:spLocks noChangeArrowheads="1"/>
          </p:cNvSpPr>
          <p:nvPr/>
        </p:nvSpPr>
        <p:spPr bwMode="auto">
          <a:xfrm>
            <a:off x="4489939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22</a:t>
            </a:r>
          </a:p>
        </p:txBody>
      </p:sp>
      <p:sp>
        <p:nvSpPr>
          <p:cNvPr id="106523" name="TextBox 197"/>
          <p:cNvSpPr txBox="1">
            <a:spLocks noChangeArrowheads="1"/>
          </p:cNvSpPr>
          <p:nvPr/>
        </p:nvSpPr>
        <p:spPr bwMode="auto">
          <a:xfrm>
            <a:off x="4702420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23</a:t>
            </a:r>
          </a:p>
        </p:txBody>
      </p:sp>
      <p:sp>
        <p:nvSpPr>
          <p:cNvPr id="106524" name="TextBox 198"/>
          <p:cNvSpPr txBox="1">
            <a:spLocks noChangeArrowheads="1"/>
          </p:cNvSpPr>
          <p:nvPr/>
        </p:nvSpPr>
        <p:spPr bwMode="auto">
          <a:xfrm>
            <a:off x="4909039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24</a:t>
            </a:r>
          </a:p>
        </p:txBody>
      </p:sp>
      <p:sp>
        <p:nvSpPr>
          <p:cNvPr id="106525" name="TextBox 199"/>
          <p:cNvSpPr txBox="1">
            <a:spLocks noChangeArrowheads="1"/>
          </p:cNvSpPr>
          <p:nvPr/>
        </p:nvSpPr>
        <p:spPr bwMode="auto">
          <a:xfrm>
            <a:off x="5122985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25</a:t>
            </a:r>
          </a:p>
        </p:txBody>
      </p:sp>
      <p:sp>
        <p:nvSpPr>
          <p:cNvPr id="106526" name="TextBox 200"/>
          <p:cNvSpPr txBox="1">
            <a:spLocks noChangeArrowheads="1"/>
          </p:cNvSpPr>
          <p:nvPr/>
        </p:nvSpPr>
        <p:spPr bwMode="auto">
          <a:xfrm>
            <a:off x="5319346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26</a:t>
            </a:r>
          </a:p>
        </p:txBody>
      </p:sp>
      <p:sp>
        <p:nvSpPr>
          <p:cNvPr id="106527" name="TextBox 201"/>
          <p:cNvSpPr txBox="1">
            <a:spLocks noChangeArrowheads="1"/>
          </p:cNvSpPr>
          <p:nvPr/>
        </p:nvSpPr>
        <p:spPr bwMode="auto">
          <a:xfrm>
            <a:off x="5531828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27</a:t>
            </a:r>
          </a:p>
        </p:txBody>
      </p:sp>
      <p:sp>
        <p:nvSpPr>
          <p:cNvPr id="106528" name="TextBox 202"/>
          <p:cNvSpPr txBox="1">
            <a:spLocks noChangeArrowheads="1"/>
          </p:cNvSpPr>
          <p:nvPr/>
        </p:nvSpPr>
        <p:spPr bwMode="auto">
          <a:xfrm>
            <a:off x="5736982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28</a:t>
            </a:r>
          </a:p>
        </p:txBody>
      </p:sp>
      <p:sp>
        <p:nvSpPr>
          <p:cNvPr id="106529" name="TextBox 203"/>
          <p:cNvSpPr txBox="1">
            <a:spLocks noChangeArrowheads="1"/>
          </p:cNvSpPr>
          <p:nvPr/>
        </p:nvSpPr>
        <p:spPr bwMode="auto">
          <a:xfrm>
            <a:off x="5949462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29</a:t>
            </a:r>
          </a:p>
        </p:txBody>
      </p:sp>
      <p:sp>
        <p:nvSpPr>
          <p:cNvPr id="106530" name="TextBox 204"/>
          <p:cNvSpPr txBox="1">
            <a:spLocks noChangeArrowheads="1"/>
          </p:cNvSpPr>
          <p:nvPr/>
        </p:nvSpPr>
        <p:spPr bwMode="auto">
          <a:xfrm>
            <a:off x="6151685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30</a:t>
            </a:r>
          </a:p>
        </p:txBody>
      </p:sp>
      <p:sp>
        <p:nvSpPr>
          <p:cNvPr id="106531" name="TextBox 205"/>
          <p:cNvSpPr txBox="1">
            <a:spLocks noChangeArrowheads="1"/>
          </p:cNvSpPr>
          <p:nvPr/>
        </p:nvSpPr>
        <p:spPr bwMode="auto">
          <a:xfrm>
            <a:off x="6364166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31</a:t>
            </a:r>
          </a:p>
        </p:txBody>
      </p:sp>
      <p:sp>
        <p:nvSpPr>
          <p:cNvPr id="106532" name="TextBox 206"/>
          <p:cNvSpPr txBox="1">
            <a:spLocks noChangeArrowheads="1"/>
          </p:cNvSpPr>
          <p:nvPr/>
        </p:nvSpPr>
        <p:spPr bwMode="auto">
          <a:xfrm>
            <a:off x="6576646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32</a:t>
            </a:r>
          </a:p>
        </p:txBody>
      </p:sp>
      <p:sp>
        <p:nvSpPr>
          <p:cNvPr id="106533" name="TextBox 207"/>
          <p:cNvSpPr txBox="1">
            <a:spLocks noChangeArrowheads="1"/>
          </p:cNvSpPr>
          <p:nvPr/>
        </p:nvSpPr>
        <p:spPr bwMode="auto">
          <a:xfrm>
            <a:off x="6783266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33</a:t>
            </a:r>
          </a:p>
        </p:txBody>
      </p:sp>
      <p:sp>
        <p:nvSpPr>
          <p:cNvPr id="106534" name="TextBox 208"/>
          <p:cNvSpPr txBox="1">
            <a:spLocks noChangeArrowheads="1"/>
          </p:cNvSpPr>
          <p:nvPr/>
        </p:nvSpPr>
        <p:spPr bwMode="auto">
          <a:xfrm>
            <a:off x="6995746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34</a:t>
            </a:r>
          </a:p>
        </p:txBody>
      </p:sp>
      <p:sp>
        <p:nvSpPr>
          <p:cNvPr id="106535" name="TextBox 209"/>
          <p:cNvSpPr txBox="1">
            <a:spLocks noChangeArrowheads="1"/>
          </p:cNvSpPr>
          <p:nvPr/>
        </p:nvSpPr>
        <p:spPr bwMode="auto">
          <a:xfrm>
            <a:off x="7193574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106536" name="TextBox 210"/>
          <p:cNvSpPr txBox="1">
            <a:spLocks noChangeArrowheads="1"/>
          </p:cNvSpPr>
          <p:nvPr/>
        </p:nvSpPr>
        <p:spPr bwMode="auto">
          <a:xfrm>
            <a:off x="7406054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36</a:t>
            </a:r>
          </a:p>
        </p:txBody>
      </p:sp>
      <p:sp>
        <p:nvSpPr>
          <p:cNvPr id="106537" name="TextBox 211"/>
          <p:cNvSpPr txBox="1">
            <a:spLocks noChangeArrowheads="1"/>
          </p:cNvSpPr>
          <p:nvPr/>
        </p:nvSpPr>
        <p:spPr bwMode="auto">
          <a:xfrm>
            <a:off x="7609743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37</a:t>
            </a:r>
          </a:p>
        </p:txBody>
      </p:sp>
      <p:sp>
        <p:nvSpPr>
          <p:cNvPr id="106538" name="TextBox 212"/>
          <p:cNvSpPr txBox="1">
            <a:spLocks noChangeArrowheads="1"/>
          </p:cNvSpPr>
          <p:nvPr/>
        </p:nvSpPr>
        <p:spPr bwMode="auto">
          <a:xfrm>
            <a:off x="7823690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38</a:t>
            </a:r>
          </a:p>
        </p:txBody>
      </p:sp>
      <p:sp>
        <p:nvSpPr>
          <p:cNvPr id="106539" name="TextBox 213"/>
          <p:cNvSpPr txBox="1">
            <a:spLocks noChangeArrowheads="1"/>
          </p:cNvSpPr>
          <p:nvPr/>
        </p:nvSpPr>
        <p:spPr bwMode="auto">
          <a:xfrm>
            <a:off x="8024446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39</a:t>
            </a:r>
          </a:p>
        </p:txBody>
      </p:sp>
      <p:sp>
        <p:nvSpPr>
          <p:cNvPr id="106540" name="TextBox 214"/>
          <p:cNvSpPr txBox="1">
            <a:spLocks noChangeArrowheads="1"/>
          </p:cNvSpPr>
          <p:nvPr/>
        </p:nvSpPr>
        <p:spPr bwMode="auto">
          <a:xfrm>
            <a:off x="8238392" y="90011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40</a:t>
            </a:r>
          </a:p>
        </p:txBody>
      </p:sp>
      <p:sp>
        <p:nvSpPr>
          <p:cNvPr id="106541" name="TextBox 215"/>
          <p:cNvSpPr txBox="1">
            <a:spLocks noChangeArrowheads="1"/>
          </p:cNvSpPr>
          <p:nvPr/>
        </p:nvSpPr>
        <p:spPr bwMode="auto">
          <a:xfrm>
            <a:off x="131885" y="900113"/>
            <a:ext cx="5517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0">
                <a:solidFill>
                  <a:srgbClr val="002569"/>
                </a:solidFill>
                <a:latin typeface="Arial" charset="0"/>
                <a:cs typeface="Arial" charset="0"/>
              </a:rPr>
              <a:t>YEAR...</a:t>
            </a:r>
          </a:p>
        </p:txBody>
      </p:sp>
      <p:sp>
        <p:nvSpPr>
          <p:cNvPr id="216" name="Rectangle 215"/>
          <p:cNvSpPr/>
          <p:nvPr/>
        </p:nvSpPr>
        <p:spPr>
          <a:xfrm>
            <a:off x="781051" y="1257300"/>
            <a:ext cx="4580792" cy="165100"/>
          </a:xfrm>
          <a:prstGeom prst="rect">
            <a:avLst/>
          </a:prstGeom>
          <a:solidFill>
            <a:srgbClr val="00B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GB" sz="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METEOSAT SECOND GENERATION</a:t>
            </a:r>
          </a:p>
        </p:txBody>
      </p:sp>
      <p:sp>
        <p:nvSpPr>
          <p:cNvPr id="217" name="Rectangle 216"/>
          <p:cNvSpPr/>
          <p:nvPr/>
        </p:nvSpPr>
        <p:spPr>
          <a:xfrm>
            <a:off x="4037136" y="2157414"/>
            <a:ext cx="4469423" cy="168275"/>
          </a:xfrm>
          <a:prstGeom prst="rect">
            <a:avLst/>
          </a:prstGeom>
          <a:solidFill>
            <a:srgbClr val="00B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GB" sz="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METEOSAT THIRD GENERATION</a:t>
            </a:r>
          </a:p>
        </p:txBody>
      </p:sp>
      <p:sp>
        <p:nvSpPr>
          <p:cNvPr id="218" name="Rectangle 217"/>
          <p:cNvSpPr/>
          <p:nvPr/>
        </p:nvSpPr>
        <p:spPr>
          <a:xfrm>
            <a:off x="1447800" y="3055938"/>
            <a:ext cx="3452446" cy="165100"/>
          </a:xfrm>
          <a:prstGeom prst="rect">
            <a:avLst/>
          </a:prstGeom>
          <a:solidFill>
            <a:srgbClr val="FED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EUMETSAT POLAR SYSTEM (EPS)</a:t>
            </a:r>
          </a:p>
        </p:txBody>
      </p:sp>
      <p:sp>
        <p:nvSpPr>
          <p:cNvPr id="219" name="Rectangle 218"/>
          <p:cNvSpPr/>
          <p:nvPr/>
        </p:nvSpPr>
        <p:spPr>
          <a:xfrm>
            <a:off x="781051" y="1435100"/>
            <a:ext cx="1875692" cy="165100"/>
          </a:xfrm>
          <a:prstGeom prst="rect">
            <a:avLst/>
          </a:prstGeom>
          <a:solidFill>
            <a:srgbClr val="00B5E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METEOSAT-8</a:t>
            </a:r>
          </a:p>
        </p:txBody>
      </p:sp>
      <p:sp>
        <p:nvSpPr>
          <p:cNvPr id="221" name="Rectangle 220"/>
          <p:cNvSpPr/>
          <p:nvPr/>
        </p:nvSpPr>
        <p:spPr>
          <a:xfrm>
            <a:off x="1302727" y="1619250"/>
            <a:ext cx="1776046" cy="165100"/>
          </a:xfrm>
          <a:prstGeom prst="rect">
            <a:avLst/>
          </a:prstGeom>
          <a:solidFill>
            <a:srgbClr val="00B5E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METEOSAT-9</a:t>
            </a:r>
          </a:p>
        </p:txBody>
      </p:sp>
      <p:sp>
        <p:nvSpPr>
          <p:cNvPr id="222" name="Rectangle 221"/>
          <p:cNvSpPr/>
          <p:nvPr/>
        </p:nvSpPr>
        <p:spPr>
          <a:xfrm>
            <a:off x="2653812" y="1797050"/>
            <a:ext cx="1562100" cy="165100"/>
          </a:xfrm>
          <a:prstGeom prst="rect">
            <a:avLst/>
          </a:prstGeom>
          <a:solidFill>
            <a:srgbClr val="00B5E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MSG-3/METEOSAT-10</a:t>
            </a:r>
          </a:p>
        </p:txBody>
      </p:sp>
      <p:sp>
        <p:nvSpPr>
          <p:cNvPr id="223" name="Rectangle 222"/>
          <p:cNvSpPr/>
          <p:nvPr/>
        </p:nvSpPr>
        <p:spPr>
          <a:xfrm>
            <a:off x="3171092" y="1976438"/>
            <a:ext cx="2187820" cy="165100"/>
          </a:xfrm>
          <a:prstGeom prst="rect">
            <a:avLst/>
          </a:prstGeom>
          <a:solidFill>
            <a:srgbClr val="00B5E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MSG-4/METEOSAT-11*</a:t>
            </a:r>
          </a:p>
        </p:txBody>
      </p:sp>
      <p:sp>
        <p:nvSpPr>
          <p:cNvPr id="224" name="Rectangle 223"/>
          <p:cNvSpPr/>
          <p:nvPr/>
        </p:nvSpPr>
        <p:spPr>
          <a:xfrm>
            <a:off x="4037135" y="2339976"/>
            <a:ext cx="1768719" cy="168275"/>
          </a:xfrm>
          <a:prstGeom prst="rect">
            <a:avLst/>
          </a:prstGeom>
          <a:solidFill>
            <a:srgbClr val="00B5E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MTG-I-1 : IMAGERY</a:t>
            </a:r>
          </a:p>
        </p:txBody>
      </p:sp>
      <p:sp>
        <p:nvSpPr>
          <p:cNvPr id="226" name="Rectangle 225"/>
          <p:cNvSpPr/>
          <p:nvPr/>
        </p:nvSpPr>
        <p:spPr>
          <a:xfrm>
            <a:off x="4507523" y="2513014"/>
            <a:ext cx="1768720" cy="168275"/>
          </a:xfrm>
          <a:prstGeom prst="rect">
            <a:avLst/>
          </a:prstGeom>
          <a:solidFill>
            <a:srgbClr val="00B5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MTG-S-1: SOUNDING</a:t>
            </a:r>
          </a:p>
        </p:txBody>
      </p:sp>
      <p:sp>
        <p:nvSpPr>
          <p:cNvPr id="227" name="Rectangle 226"/>
          <p:cNvSpPr/>
          <p:nvPr/>
        </p:nvSpPr>
        <p:spPr>
          <a:xfrm>
            <a:off x="4950070" y="2701926"/>
            <a:ext cx="1768720" cy="168275"/>
          </a:xfrm>
          <a:prstGeom prst="rect">
            <a:avLst/>
          </a:prstGeom>
          <a:solidFill>
            <a:srgbClr val="00B5E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MTG-I-2: IMAGERY</a:t>
            </a:r>
          </a:p>
        </p:txBody>
      </p:sp>
      <p:sp>
        <p:nvSpPr>
          <p:cNvPr id="228" name="Rectangle 227"/>
          <p:cNvSpPr/>
          <p:nvPr/>
        </p:nvSpPr>
        <p:spPr>
          <a:xfrm>
            <a:off x="5701812" y="2884489"/>
            <a:ext cx="1770185" cy="168275"/>
          </a:xfrm>
          <a:prstGeom prst="rect">
            <a:avLst/>
          </a:prstGeom>
          <a:solidFill>
            <a:srgbClr val="00B5E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MTG-I-3: IMAGERY</a:t>
            </a:r>
          </a:p>
        </p:txBody>
      </p:sp>
      <p:sp>
        <p:nvSpPr>
          <p:cNvPr id="229" name="Rectangle 228"/>
          <p:cNvSpPr/>
          <p:nvPr/>
        </p:nvSpPr>
        <p:spPr>
          <a:xfrm>
            <a:off x="6148754" y="3054351"/>
            <a:ext cx="1768720" cy="168275"/>
          </a:xfrm>
          <a:prstGeom prst="rect">
            <a:avLst/>
          </a:prstGeom>
          <a:solidFill>
            <a:srgbClr val="00B5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MTG-S-2: SOUNDING</a:t>
            </a:r>
          </a:p>
        </p:txBody>
      </p:sp>
      <p:sp>
        <p:nvSpPr>
          <p:cNvPr id="230" name="Rectangle 229"/>
          <p:cNvSpPr/>
          <p:nvPr/>
        </p:nvSpPr>
        <p:spPr>
          <a:xfrm>
            <a:off x="6737839" y="3241676"/>
            <a:ext cx="1768720" cy="168275"/>
          </a:xfrm>
          <a:prstGeom prst="rect">
            <a:avLst/>
          </a:prstGeom>
          <a:solidFill>
            <a:srgbClr val="00B5E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MTG-I-4: IMAGERY</a:t>
            </a:r>
          </a:p>
        </p:txBody>
      </p:sp>
      <p:sp>
        <p:nvSpPr>
          <p:cNvPr id="231" name="Rectangle 230"/>
          <p:cNvSpPr/>
          <p:nvPr/>
        </p:nvSpPr>
        <p:spPr>
          <a:xfrm>
            <a:off x="1447800" y="3254375"/>
            <a:ext cx="1948962" cy="152400"/>
          </a:xfrm>
          <a:prstGeom prst="rect">
            <a:avLst/>
          </a:prstGeom>
          <a:solidFill>
            <a:srgbClr val="FEDB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METOP-A</a:t>
            </a:r>
          </a:p>
        </p:txBody>
      </p:sp>
      <p:sp>
        <p:nvSpPr>
          <p:cNvPr id="236" name="Rectangle 235"/>
          <p:cNvSpPr/>
          <p:nvPr/>
        </p:nvSpPr>
        <p:spPr>
          <a:xfrm>
            <a:off x="4494335" y="4049713"/>
            <a:ext cx="4026877" cy="188912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METOP-SG A: SOUNDING AND IMAGERY</a:t>
            </a:r>
          </a:p>
        </p:txBody>
      </p:sp>
      <p:sp>
        <p:nvSpPr>
          <p:cNvPr id="237" name="Rectangle 236"/>
          <p:cNvSpPr/>
          <p:nvPr/>
        </p:nvSpPr>
        <p:spPr>
          <a:xfrm>
            <a:off x="4780085" y="4256089"/>
            <a:ext cx="3720612" cy="1857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METOP-SG B: MICROWAVE IMAGERY</a:t>
            </a:r>
          </a:p>
        </p:txBody>
      </p:sp>
      <p:sp>
        <p:nvSpPr>
          <p:cNvPr id="238" name="Rectangle 237"/>
          <p:cNvSpPr/>
          <p:nvPr/>
        </p:nvSpPr>
        <p:spPr>
          <a:xfrm>
            <a:off x="1822939" y="4676776"/>
            <a:ext cx="5682762" cy="188913"/>
          </a:xfrm>
          <a:prstGeom prst="rect">
            <a:avLst/>
          </a:prstGeom>
          <a:solidFill>
            <a:srgbClr val="6D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JASON (HIGH PRECISION OCEAN ALTIMETRY)</a:t>
            </a:r>
          </a:p>
        </p:txBody>
      </p:sp>
      <p:sp>
        <p:nvSpPr>
          <p:cNvPr id="239" name="Rectangle 238"/>
          <p:cNvSpPr/>
          <p:nvPr/>
        </p:nvSpPr>
        <p:spPr>
          <a:xfrm>
            <a:off x="1822939" y="4943475"/>
            <a:ext cx="1494692" cy="177800"/>
          </a:xfrm>
          <a:prstGeom prst="rect">
            <a:avLst/>
          </a:prstGeom>
          <a:solidFill>
            <a:srgbClr val="6DFFA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GB" sz="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JASON-2</a:t>
            </a:r>
          </a:p>
        </p:txBody>
      </p:sp>
      <p:sp>
        <p:nvSpPr>
          <p:cNvPr id="240" name="Rectangle 239"/>
          <p:cNvSpPr/>
          <p:nvPr/>
        </p:nvSpPr>
        <p:spPr>
          <a:xfrm>
            <a:off x="3355731" y="5222876"/>
            <a:ext cx="1225062" cy="176213"/>
          </a:xfrm>
          <a:prstGeom prst="rect">
            <a:avLst/>
          </a:prstGeom>
          <a:solidFill>
            <a:srgbClr val="6DFFA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GB" sz="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JASON-3</a:t>
            </a:r>
          </a:p>
        </p:txBody>
      </p:sp>
      <p:sp>
        <p:nvSpPr>
          <p:cNvPr id="241" name="Rectangle 240"/>
          <p:cNvSpPr/>
          <p:nvPr/>
        </p:nvSpPr>
        <p:spPr>
          <a:xfrm>
            <a:off x="3363059" y="5681663"/>
            <a:ext cx="5137638" cy="1968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COPERNICUS</a:t>
            </a:r>
          </a:p>
        </p:txBody>
      </p:sp>
      <p:sp>
        <p:nvSpPr>
          <p:cNvPr id="242" name="Rectangle 241"/>
          <p:cNvSpPr/>
          <p:nvPr/>
        </p:nvSpPr>
        <p:spPr>
          <a:xfrm>
            <a:off x="3373315" y="5897563"/>
            <a:ext cx="4484077" cy="1651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SENTINEL-3 A/B/C/D</a:t>
            </a:r>
          </a:p>
        </p:txBody>
      </p:sp>
      <p:sp>
        <p:nvSpPr>
          <p:cNvPr id="243" name="Rectangle 242"/>
          <p:cNvSpPr/>
          <p:nvPr/>
        </p:nvSpPr>
        <p:spPr>
          <a:xfrm>
            <a:off x="4425462" y="6080125"/>
            <a:ext cx="3436327" cy="1651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SENTINEL-4 ON MTG-S</a:t>
            </a:r>
          </a:p>
        </p:txBody>
      </p:sp>
      <p:sp>
        <p:nvSpPr>
          <p:cNvPr id="244" name="Rectangle 243"/>
          <p:cNvSpPr/>
          <p:nvPr/>
        </p:nvSpPr>
        <p:spPr>
          <a:xfrm>
            <a:off x="4755174" y="6259513"/>
            <a:ext cx="3725008" cy="14605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SENTINEL-5 ON  METOP-SG A</a:t>
            </a:r>
          </a:p>
        </p:txBody>
      </p:sp>
      <p:cxnSp>
        <p:nvCxnSpPr>
          <p:cNvPr id="106565" name="Straight Connector 11"/>
          <p:cNvCxnSpPr>
            <a:cxnSpLocks noChangeShapeType="1"/>
          </p:cNvCxnSpPr>
          <p:nvPr/>
        </p:nvCxnSpPr>
        <p:spPr bwMode="auto">
          <a:xfrm>
            <a:off x="0" y="4516438"/>
            <a:ext cx="9144000" cy="17462"/>
          </a:xfrm>
          <a:prstGeom prst="line">
            <a:avLst/>
          </a:prstGeom>
          <a:noFill/>
          <a:ln w="25400" algn="ctr">
            <a:solidFill>
              <a:srgbClr val="080808"/>
            </a:solidFill>
            <a:prstDash val="dash"/>
            <a:round/>
            <a:headEnd/>
            <a:tailEnd/>
          </a:ln>
        </p:spPr>
      </p:cxnSp>
      <p:sp>
        <p:nvSpPr>
          <p:cNvPr id="106566" name="TextBox 177"/>
          <p:cNvSpPr txBox="1">
            <a:spLocks noChangeArrowheads="1"/>
          </p:cNvSpPr>
          <p:nvPr/>
        </p:nvSpPr>
        <p:spPr bwMode="auto">
          <a:xfrm>
            <a:off x="545123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03</a:t>
            </a:r>
          </a:p>
        </p:txBody>
      </p:sp>
      <p:sp>
        <p:nvSpPr>
          <p:cNvPr id="106567" name="TextBox 178"/>
          <p:cNvSpPr txBox="1">
            <a:spLocks noChangeArrowheads="1"/>
          </p:cNvSpPr>
          <p:nvPr/>
        </p:nvSpPr>
        <p:spPr bwMode="auto">
          <a:xfrm>
            <a:off x="748813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04</a:t>
            </a:r>
          </a:p>
        </p:txBody>
      </p:sp>
      <p:sp>
        <p:nvSpPr>
          <p:cNvPr id="106568" name="TextBox 179"/>
          <p:cNvSpPr txBox="1">
            <a:spLocks noChangeArrowheads="1"/>
          </p:cNvSpPr>
          <p:nvPr/>
        </p:nvSpPr>
        <p:spPr bwMode="auto">
          <a:xfrm>
            <a:off x="961292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05</a:t>
            </a:r>
          </a:p>
        </p:txBody>
      </p:sp>
      <p:sp>
        <p:nvSpPr>
          <p:cNvPr id="106569" name="TextBox 180"/>
          <p:cNvSpPr txBox="1">
            <a:spLocks noChangeArrowheads="1"/>
          </p:cNvSpPr>
          <p:nvPr/>
        </p:nvSpPr>
        <p:spPr bwMode="auto">
          <a:xfrm>
            <a:off x="1163515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06</a:t>
            </a:r>
          </a:p>
        </p:txBody>
      </p:sp>
      <p:sp>
        <p:nvSpPr>
          <p:cNvPr id="106570" name="TextBox 181"/>
          <p:cNvSpPr txBox="1">
            <a:spLocks noChangeArrowheads="1"/>
          </p:cNvSpPr>
          <p:nvPr/>
        </p:nvSpPr>
        <p:spPr bwMode="auto">
          <a:xfrm>
            <a:off x="1375997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07</a:t>
            </a:r>
          </a:p>
        </p:txBody>
      </p:sp>
      <p:sp>
        <p:nvSpPr>
          <p:cNvPr id="106571" name="TextBox 182"/>
          <p:cNvSpPr txBox="1">
            <a:spLocks noChangeArrowheads="1"/>
          </p:cNvSpPr>
          <p:nvPr/>
        </p:nvSpPr>
        <p:spPr bwMode="auto">
          <a:xfrm>
            <a:off x="1582615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08</a:t>
            </a:r>
          </a:p>
        </p:txBody>
      </p:sp>
      <p:sp>
        <p:nvSpPr>
          <p:cNvPr id="106572" name="TextBox 183"/>
          <p:cNvSpPr txBox="1">
            <a:spLocks noChangeArrowheads="1"/>
          </p:cNvSpPr>
          <p:nvPr/>
        </p:nvSpPr>
        <p:spPr bwMode="auto">
          <a:xfrm>
            <a:off x="1796562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09</a:t>
            </a:r>
          </a:p>
        </p:txBody>
      </p:sp>
      <p:sp>
        <p:nvSpPr>
          <p:cNvPr id="106573" name="TextBox 184"/>
          <p:cNvSpPr txBox="1">
            <a:spLocks noChangeArrowheads="1"/>
          </p:cNvSpPr>
          <p:nvPr/>
        </p:nvSpPr>
        <p:spPr bwMode="auto">
          <a:xfrm>
            <a:off x="1992923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106574" name="TextBox 185"/>
          <p:cNvSpPr txBox="1">
            <a:spLocks noChangeArrowheads="1"/>
          </p:cNvSpPr>
          <p:nvPr/>
        </p:nvSpPr>
        <p:spPr bwMode="auto">
          <a:xfrm>
            <a:off x="2205405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11</a:t>
            </a:r>
          </a:p>
        </p:txBody>
      </p:sp>
      <p:sp>
        <p:nvSpPr>
          <p:cNvPr id="106575" name="TextBox 186"/>
          <p:cNvSpPr txBox="1">
            <a:spLocks noChangeArrowheads="1"/>
          </p:cNvSpPr>
          <p:nvPr/>
        </p:nvSpPr>
        <p:spPr bwMode="auto">
          <a:xfrm>
            <a:off x="2410559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12</a:t>
            </a:r>
          </a:p>
        </p:txBody>
      </p:sp>
      <p:sp>
        <p:nvSpPr>
          <p:cNvPr id="106576" name="TextBox 187"/>
          <p:cNvSpPr txBox="1">
            <a:spLocks noChangeArrowheads="1"/>
          </p:cNvSpPr>
          <p:nvPr/>
        </p:nvSpPr>
        <p:spPr bwMode="auto">
          <a:xfrm>
            <a:off x="2623039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13</a:t>
            </a:r>
          </a:p>
        </p:txBody>
      </p:sp>
      <p:sp>
        <p:nvSpPr>
          <p:cNvPr id="106577" name="TextBox 188"/>
          <p:cNvSpPr txBox="1">
            <a:spLocks noChangeArrowheads="1"/>
          </p:cNvSpPr>
          <p:nvPr/>
        </p:nvSpPr>
        <p:spPr bwMode="auto">
          <a:xfrm>
            <a:off x="2825262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14</a:t>
            </a:r>
          </a:p>
        </p:txBody>
      </p:sp>
      <p:sp>
        <p:nvSpPr>
          <p:cNvPr id="106578" name="TextBox 189"/>
          <p:cNvSpPr txBox="1">
            <a:spLocks noChangeArrowheads="1"/>
          </p:cNvSpPr>
          <p:nvPr/>
        </p:nvSpPr>
        <p:spPr bwMode="auto">
          <a:xfrm>
            <a:off x="3037743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15</a:t>
            </a:r>
          </a:p>
        </p:txBody>
      </p:sp>
      <p:sp>
        <p:nvSpPr>
          <p:cNvPr id="106579" name="TextBox 190"/>
          <p:cNvSpPr txBox="1">
            <a:spLocks noChangeArrowheads="1"/>
          </p:cNvSpPr>
          <p:nvPr/>
        </p:nvSpPr>
        <p:spPr bwMode="auto">
          <a:xfrm>
            <a:off x="3247292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16</a:t>
            </a:r>
          </a:p>
        </p:txBody>
      </p:sp>
      <p:sp>
        <p:nvSpPr>
          <p:cNvPr id="106580" name="TextBox 191"/>
          <p:cNvSpPr txBox="1">
            <a:spLocks noChangeArrowheads="1"/>
          </p:cNvSpPr>
          <p:nvPr/>
        </p:nvSpPr>
        <p:spPr bwMode="auto">
          <a:xfrm>
            <a:off x="3459774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17</a:t>
            </a:r>
          </a:p>
        </p:txBody>
      </p:sp>
      <p:sp>
        <p:nvSpPr>
          <p:cNvPr id="106581" name="TextBox 192"/>
          <p:cNvSpPr txBox="1">
            <a:spLocks noChangeArrowheads="1"/>
          </p:cNvSpPr>
          <p:nvPr/>
        </p:nvSpPr>
        <p:spPr bwMode="auto">
          <a:xfrm>
            <a:off x="3656136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18</a:t>
            </a:r>
          </a:p>
        </p:txBody>
      </p:sp>
      <p:sp>
        <p:nvSpPr>
          <p:cNvPr id="106582" name="TextBox 193"/>
          <p:cNvSpPr txBox="1">
            <a:spLocks noChangeArrowheads="1"/>
          </p:cNvSpPr>
          <p:nvPr/>
        </p:nvSpPr>
        <p:spPr bwMode="auto">
          <a:xfrm>
            <a:off x="3870082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19</a:t>
            </a:r>
          </a:p>
        </p:txBody>
      </p:sp>
      <p:sp>
        <p:nvSpPr>
          <p:cNvPr id="106583" name="TextBox 194"/>
          <p:cNvSpPr txBox="1">
            <a:spLocks noChangeArrowheads="1"/>
          </p:cNvSpPr>
          <p:nvPr/>
        </p:nvSpPr>
        <p:spPr bwMode="auto">
          <a:xfrm>
            <a:off x="4073769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106584" name="TextBox 195"/>
          <p:cNvSpPr txBox="1">
            <a:spLocks noChangeArrowheads="1"/>
          </p:cNvSpPr>
          <p:nvPr/>
        </p:nvSpPr>
        <p:spPr bwMode="auto">
          <a:xfrm>
            <a:off x="4286251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106585" name="TextBox 196"/>
          <p:cNvSpPr txBox="1">
            <a:spLocks noChangeArrowheads="1"/>
          </p:cNvSpPr>
          <p:nvPr/>
        </p:nvSpPr>
        <p:spPr bwMode="auto">
          <a:xfrm>
            <a:off x="4488474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22</a:t>
            </a:r>
          </a:p>
        </p:txBody>
      </p:sp>
      <p:sp>
        <p:nvSpPr>
          <p:cNvPr id="106586" name="TextBox 197"/>
          <p:cNvSpPr txBox="1">
            <a:spLocks noChangeArrowheads="1"/>
          </p:cNvSpPr>
          <p:nvPr/>
        </p:nvSpPr>
        <p:spPr bwMode="auto">
          <a:xfrm>
            <a:off x="4700954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23</a:t>
            </a:r>
          </a:p>
        </p:txBody>
      </p:sp>
      <p:sp>
        <p:nvSpPr>
          <p:cNvPr id="106587" name="TextBox 198"/>
          <p:cNvSpPr txBox="1">
            <a:spLocks noChangeArrowheads="1"/>
          </p:cNvSpPr>
          <p:nvPr/>
        </p:nvSpPr>
        <p:spPr bwMode="auto">
          <a:xfrm>
            <a:off x="4907574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24</a:t>
            </a:r>
          </a:p>
        </p:txBody>
      </p:sp>
      <p:sp>
        <p:nvSpPr>
          <p:cNvPr id="106588" name="TextBox 199"/>
          <p:cNvSpPr txBox="1">
            <a:spLocks noChangeArrowheads="1"/>
          </p:cNvSpPr>
          <p:nvPr/>
        </p:nvSpPr>
        <p:spPr bwMode="auto">
          <a:xfrm>
            <a:off x="5121520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25</a:t>
            </a:r>
          </a:p>
        </p:txBody>
      </p:sp>
      <p:sp>
        <p:nvSpPr>
          <p:cNvPr id="106589" name="TextBox 200"/>
          <p:cNvSpPr txBox="1">
            <a:spLocks noChangeArrowheads="1"/>
          </p:cNvSpPr>
          <p:nvPr/>
        </p:nvSpPr>
        <p:spPr bwMode="auto">
          <a:xfrm>
            <a:off x="5317882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26</a:t>
            </a:r>
          </a:p>
        </p:txBody>
      </p:sp>
      <p:sp>
        <p:nvSpPr>
          <p:cNvPr id="106590" name="TextBox 201"/>
          <p:cNvSpPr txBox="1">
            <a:spLocks noChangeArrowheads="1"/>
          </p:cNvSpPr>
          <p:nvPr/>
        </p:nvSpPr>
        <p:spPr bwMode="auto">
          <a:xfrm>
            <a:off x="5530362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27</a:t>
            </a:r>
          </a:p>
        </p:txBody>
      </p:sp>
      <p:sp>
        <p:nvSpPr>
          <p:cNvPr id="106591" name="TextBox 202"/>
          <p:cNvSpPr txBox="1">
            <a:spLocks noChangeArrowheads="1"/>
          </p:cNvSpPr>
          <p:nvPr/>
        </p:nvSpPr>
        <p:spPr bwMode="auto">
          <a:xfrm>
            <a:off x="5735515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28</a:t>
            </a:r>
          </a:p>
        </p:txBody>
      </p:sp>
      <p:sp>
        <p:nvSpPr>
          <p:cNvPr id="106592" name="TextBox 203"/>
          <p:cNvSpPr txBox="1">
            <a:spLocks noChangeArrowheads="1"/>
          </p:cNvSpPr>
          <p:nvPr/>
        </p:nvSpPr>
        <p:spPr bwMode="auto">
          <a:xfrm>
            <a:off x="5947997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29</a:t>
            </a:r>
          </a:p>
        </p:txBody>
      </p:sp>
      <p:sp>
        <p:nvSpPr>
          <p:cNvPr id="106593" name="TextBox 204"/>
          <p:cNvSpPr txBox="1">
            <a:spLocks noChangeArrowheads="1"/>
          </p:cNvSpPr>
          <p:nvPr/>
        </p:nvSpPr>
        <p:spPr bwMode="auto">
          <a:xfrm>
            <a:off x="6150220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30</a:t>
            </a:r>
          </a:p>
        </p:txBody>
      </p:sp>
      <p:sp>
        <p:nvSpPr>
          <p:cNvPr id="106594" name="TextBox 205"/>
          <p:cNvSpPr txBox="1">
            <a:spLocks noChangeArrowheads="1"/>
          </p:cNvSpPr>
          <p:nvPr/>
        </p:nvSpPr>
        <p:spPr bwMode="auto">
          <a:xfrm>
            <a:off x="6362700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31</a:t>
            </a:r>
          </a:p>
        </p:txBody>
      </p:sp>
      <p:sp>
        <p:nvSpPr>
          <p:cNvPr id="106595" name="TextBox 206"/>
          <p:cNvSpPr txBox="1">
            <a:spLocks noChangeArrowheads="1"/>
          </p:cNvSpPr>
          <p:nvPr/>
        </p:nvSpPr>
        <p:spPr bwMode="auto">
          <a:xfrm>
            <a:off x="6575182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32</a:t>
            </a:r>
          </a:p>
        </p:txBody>
      </p:sp>
      <p:sp>
        <p:nvSpPr>
          <p:cNvPr id="106596" name="TextBox 207"/>
          <p:cNvSpPr txBox="1">
            <a:spLocks noChangeArrowheads="1"/>
          </p:cNvSpPr>
          <p:nvPr/>
        </p:nvSpPr>
        <p:spPr bwMode="auto">
          <a:xfrm>
            <a:off x="6781800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33</a:t>
            </a:r>
          </a:p>
        </p:txBody>
      </p:sp>
      <p:sp>
        <p:nvSpPr>
          <p:cNvPr id="106597" name="TextBox 208"/>
          <p:cNvSpPr txBox="1">
            <a:spLocks noChangeArrowheads="1"/>
          </p:cNvSpPr>
          <p:nvPr/>
        </p:nvSpPr>
        <p:spPr bwMode="auto">
          <a:xfrm>
            <a:off x="6994282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34</a:t>
            </a:r>
          </a:p>
        </p:txBody>
      </p:sp>
      <p:sp>
        <p:nvSpPr>
          <p:cNvPr id="106598" name="TextBox 209"/>
          <p:cNvSpPr txBox="1">
            <a:spLocks noChangeArrowheads="1"/>
          </p:cNvSpPr>
          <p:nvPr/>
        </p:nvSpPr>
        <p:spPr bwMode="auto">
          <a:xfrm>
            <a:off x="7192108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106599" name="TextBox 210"/>
          <p:cNvSpPr txBox="1">
            <a:spLocks noChangeArrowheads="1"/>
          </p:cNvSpPr>
          <p:nvPr/>
        </p:nvSpPr>
        <p:spPr bwMode="auto">
          <a:xfrm>
            <a:off x="7404590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36</a:t>
            </a:r>
          </a:p>
        </p:txBody>
      </p:sp>
      <p:sp>
        <p:nvSpPr>
          <p:cNvPr id="106600" name="TextBox 211"/>
          <p:cNvSpPr txBox="1">
            <a:spLocks noChangeArrowheads="1"/>
          </p:cNvSpPr>
          <p:nvPr/>
        </p:nvSpPr>
        <p:spPr bwMode="auto">
          <a:xfrm>
            <a:off x="7608277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37</a:t>
            </a:r>
          </a:p>
        </p:txBody>
      </p:sp>
      <p:sp>
        <p:nvSpPr>
          <p:cNvPr id="106601" name="TextBox 212"/>
          <p:cNvSpPr txBox="1">
            <a:spLocks noChangeArrowheads="1"/>
          </p:cNvSpPr>
          <p:nvPr/>
        </p:nvSpPr>
        <p:spPr bwMode="auto">
          <a:xfrm>
            <a:off x="7822223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38</a:t>
            </a:r>
          </a:p>
        </p:txBody>
      </p:sp>
      <p:sp>
        <p:nvSpPr>
          <p:cNvPr id="106602" name="TextBox 213"/>
          <p:cNvSpPr txBox="1">
            <a:spLocks noChangeArrowheads="1"/>
          </p:cNvSpPr>
          <p:nvPr/>
        </p:nvSpPr>
        <p:spPr bwMode="auto">
          <a:xfrm>
            <a:off x="8022982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39</a:t>
            </a:r>
          </a:p>
        </p:txBody>
      </p:sp>
      <p:sp>
        <p:nvSpPr>
          <p:cNvPr id="106603" name="TextBox 214"/>
          <p:cNvSpPr txBox="1">
            <a:spLocks noChangeArrowheads="1"/>
          </p:cNvSpPr>
          <p:nvPr/>
        </p:nvSpPr>
        <p:spPr bwMode="auto">
          <a:xfrm>
            <a:off x="8236928" y="6389688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>
                <a:solidFill>
                  <a:srgbClr val="002569"/>
                </a:solidFill>
                <a:latin typeface="Arial" charset="0"/>
                <a:cs typeface="Arial" charset="0"/>
              </a:rPr>
              <a:t>40</a:t>
            </a:r>
          </a:p>
        </p:txBody>
      </p:sp>
      <p:sp>
        <p:nvSpPr>
          <p:cNvPr id="106604" name="TextBox 215"/>
          <p:cNvSpPr txBox="1">
            <a:spLocks noChangeArrowheads="1"/>
          </p:cNvSpPr>
          <p:nvPr/>
        </p:nvSpPr>
        <p:spPr bwMode="auto">
          <a:xfrm>
            <a:off x="130420" y="6389688"/>
            <a:ext cx="59503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900" b="0">
                <a:solidFill>
                  <a:srgbClr val="002569"/>
                </a:solidFill>
                <a:latin typeface="Arial" charset="0"/>
                <a:cs typeface="Arial" charset="0"/>
              </a:rPr>
              <a:t>YEAR...</a:t>
            </a:r>
          </a:p>
        </p:txBody>
      </p:sp>
      <p:pic>
        <p:nvPicPr>
          <p:cNvPr id="106605" name="Picture 5" descr="Sentinel-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578399">
            <a:off x="2256693" y="5722939"/>
            <a:ext cx="97301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606" name="Content Placeholder 3" descr="Screen Shot 2013-03-29 at 10.30.45.png"/>
          <p:cNvPicPr>
            <a:picLocks noChangeAspect="1"/>
          </p:cNvPicPr>
          <p:nvPr/>
        </p:nvPicPr>
        <p:blipFill>
          <a:blip r:embed="rId4" cstate="print"/>
          <a:srcRect t="4185" r="24763" b="4185"/>
          <a:stretch>
            <a:fillRect/>
          </a:stretch>
        </p:blipFill>
        <p:spPr bwMode="auto">
          <a:xfrm>
            <a:off x="7697666" y="5151438"/>
            <a:ext cx="63597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607" name="TextBox 99"/>
          <p:cNvSpPr txBox="1">
            <a:spLocks noChangeArrowheads="1"/>
          </p:cNvSpPr>
          <p:nvPr/>
        </p:nvSpPr>
        <p:spPr bwMode="auto">
          <a:xfrm>
            <a:off x="171450" y="2332039"/>
            <a:ext cx="20409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>
                <a:solidFill>
                  <a:srgbClr val="00256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Mandatory Programmes</a:t>
            </a:r>
          </a:p>
        </p:txBody>
      </p:sp>
      <p:sp>
        <p:nvSpPr>
          <p:cNvPr id="106608" name="TextBox 99"/>
          <p:cNvSpPr txBox="1">
            <a:spLocks noChangeArrowheads="1"/>
          </p:cNvSpPr>
          <p:nvPr/>
        </p:nvSpPr>
        <p:spPr bwMode="auto">
          <a:xfrm>
            <a:off x="214599" y="5886451"/>
            <a:ext cx="20714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>
                <a:solidFill>
                  <a:srgbClr val="00256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Third Party Programmes</a:t>
            </a:r>
          </a:p>
        </p:txBody>
      </p:sp>
      <p:sp>
        <p:nvSpPr>
          <p:cNvPr id="290" name="Rectangle 289"/>
          <p:cNvSpPr/>
          <p:nvPr/>
        </p:nvSpPr>
        <p:spPr>
          <a:xfrm>
            <a:off x="4400551" y="5416550"/>
            <a:ext cx="3143250" cy="165100"/>
          </a:xfrm>
          <a:prstGeom prst="rect">
            <a:avLst/>
          </a:prstGeom>
          <a:solidFill>
            <a:srgbClr val="6DFFA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SENTINEL 6  (JASON-CS)</a:t>
            </a:r>
          </a:p>
        </p:txBody>
      </p:sp>
      <p:sp>
        <p:nvSpPr>
          <p:cNvPr id="106610" name="TextBox 99"/>
          <p:cNvSpPr txBox="1">
            <a:spLocks noChangeArrowheads="1"/>
          </p:cNvSpPr>
          <p:nvPr/>
        </p:nvSpPr>
        <p:spPr bwMode="auto">
          <a:xfrm>
            <a:off x="130420" y="5124451"/>
            <a:ext cx="18678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>
                <a:solidFill>
                  <a:srgbClr val="00256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Optional Programmes</a:t>
            </a:r>
          </a:p>
        </p:txBody>
      </p:sp>
      <p:pic>
        <p:nvPicPr>
          <p:cNvPr id="106611" name="Content Placeholder 3" descr="msg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12835" y="1273176"/>
            <a:ext cx="463062" cy="506413"/>
          </a:xfrm>
        </p:spPr>
      </p:pic>
      <p:pic>
        <p:nvPicPr>
          <p:cNvPr id="106612" name="Picture 6" descr="metop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286163">
            <a:off x="536331" y="2994025"/>
            <a:ext cx="81182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613" name="Rectangle 102"/>
          <p:cNvSpPr>
            <a:spLocks noChangeArrowheads="1"/>
          </p:cNvSpPr>
          <p:nvPr/>
        </p:nvSpPr>
        <p:spPr bwMode="auto">
          <a:xfrm>
            <a:off x="2850174" y="927100"/>
            <a:ext cx="211015" cy="5588000"/>
          </a:xfrm>
          <a:prstGeom prst="rect">
            <a:avLst/>
          </a:prstGeom>
          <a:solidFill>
            <a:srgbClr val="C5B9AC">
              <a:alpha val="20000"/>
            </a:srgbClr>
          </a:solidFill>
          <a:ln w="9525" algn="ctr">
            <a:noFill/>
            <a:round/>
            <a:headEnd/>
            <a:tailEnd/>
          </a:ln>
        </p:spPr>
        <p:txBody>
          <a:bodyPr lIns="36000" tIns="36000" rIns="36000" bIns="36000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3448051" y="3243263"/>
            <a:ext cx="219808" cy="152400"/>
          </a:xfrm>
          <a:prstGeom prst="rect">
            <a:avLst/>
          </a:prstGeom>
          <a:solidFill>
            <a:srgbClr val="FEDB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sz="900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3738196" y="3243263"/>
            <a:ext cx="221273" cy="152400"/>
          </a:xfrm>
          <a:prstGeom prst="rect">
            <a:avLst/>
          </a:prstGeom>
          <a:solidFill>
            <a:srgbClr val="FEDB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sz="900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2703635" y="3440113"/>
            <a:ext cx="1948962" cy="152400"/>
          </a:xfrm>
          <a:prstGeom prst="rect">
            <a:avLst/>
          </a:prstGeom>
          <a:solidFill>
            <a:srgbClr val="FEDB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METOP-B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4703885" y="3440113"/>
            <a:ext cx="219808" cy="152400"/>
          </a:xfrm>
          <a:prstGeom prst="rect">
            <a:avLst/>
          </a:prstGeom>
          <a:solidFill>
            <a:srgbClr val="FEDB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sz="900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4995497" y="3440113"/>
            <a:ext cx="219808" cy="152400"/>
          </a:xfrm>
          <a:prstGeom prst="rect">
            <a:avLst/>
          </a:prstGeom>
          <a:solidFill>
            <a:srgbClr val="FEDB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sz="900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3949212" y="3635375"/>
            <a:ext cx="1948962" cy="152400"/>
          </a:xfrm>
          <a:prstGeom prst="rect">
            <a:avLst/>
          </a:prstGeom>
          <a:solidFill>
            <a:srgbClr val="FEDB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METOP-C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5949462" y="3635375"/>
            <a:ext cx="219808" cy="152400"/>
          </a:xfrm>
          <a:prstGeom prst="rect">
            <a:avLst/>
          </a:prstGeom>
          <a:solidFill>
            <a:srgbClr val="FEDB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sz="900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6241074" y="3635375"/>
            <a:ext cx="219808" cy="152400"/>
          </a:xfrm>
          <a:prstGeom prst="rect">
            <a:avLst/>
          </a:prstGeom>
          <a:solidFill>
            <a:srgbClr val="FEDB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sz="900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4462097" y="3843338"/>
            <a:ext cx="4048857" cy="161925"/>
          </a:xfrm>
          <a:prstGeom prst="rect">
            <a:avLst/>
          </a:prstGeom>
          <a:solidFill>
            <a:srgbClr val="FED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EUMETSAT POLAR SYSTEM  SECOND GENERATION (EPS-SG)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3417277" y="4941889"/>
            <a:ext cx="219808" cy="185737"/>
          </a:xfrm>
          <a:prstGeom prst="rect">
            <a:avLst/>
          </a:prstGeom>
          <a:solidFill>
            <a:srgbClr val="6DFFA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sz="900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6624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426310">
            <a:off x="3222809" y="2000434"/>
            <a:ext cx="560387" cy="84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62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7274245">
            <a:off x="3762253" y="2370382"/>
            <a:ext cx="517525" cy="76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626" name="Picture 177" descr="Metop_Second_Generationv02-ESA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97520" y="3811588"/>
            <a:ext cx="452803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627" name="Picture 178" descr="Metop_Second_Generation-ESA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85846" y="3959226"/>
            <a:ext cx="517281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628" name="Picture 5" descr="jason-big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445958">
            <a:off x="983274" y="4654550"/>
            <a:ext cx="60520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09" name="Picture 5" descr="http://www.eumetsat.int/groups/cps/documents/image/gal_hires_launch_met-9_05.jpg"/>
          <p:cNvPicPr>
            <a:picLocks noChangeAspect="1" noChangeArrowheads="1"/>
          </p:cNvPicPr>
          <p:nvPr/>
        </p:nvPicPr>
        <p:blipFill>
          <a:blip r:embed="rId4" cstate="print"/>
          <a:srcRect l="30447" t="14619" r="27373" b="14642"/>
          <a:stretch>
            <a:fillRect/>
          </a:stretch>
        </p:blipFill>
        <p:spPr bwMode="auto">
          <a:xfrm>
            <a:off x="2070590" y="1489078"/>
            <a:ext cx="893885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11" name="Picture 8"/>
          <p:cNvPicPr>
            <a:picLocks noChangeAspect="1" noChangeArrowheads="1"/>
          </p:cNvPicPr>
          <p:nvPr/>
        </p:nvPicPr>
        <p:blipFill>
          <a:blip r:embed="rId5" cstate="print"/>
          <a:srcRect t="5249" b="22314"/>
          <a:stretch>
            <a:fillRect/>
          </a:stretch>
        </p:blipFill>
        <p:spPr bwMode="auto">
          <a:xfrm>
            <a:off x="829409" y="1384303"/>
            <a:ext cx="1063869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0594" name="Straight Connector 594"/>
          <p:cNvCxnSpPr>
            <a:cxnSpLocks noChangeShapeType="1"/>
          </p:cNvCxnSpPr>
          <p:nvPr/>
        </p:nvCxnSpPr>
        <p:spPr bwMode="auto">
          <a:xfrm rot="5400000" flipH="1" flipV="1">
            <a:off x="838139" y="2045494"/>
            <a:ext cx="2268538" cy="0"/>
          </a:xfrm>
          <a:prstGeom prst="line">
            <a:avLst/>
          </a:prstGeom>
          <a:noFill/>
          <a:ln w="25400" algn="ctr">
            <a:solidFill>
              <a:srgbClr val="C00000"/>
            </a:solidFill>
            <a:round/>
            <a:headEnd type="oval" w="med" len="med"/>
            <a:tailEnd/>
          </a:ln>
        </p:spPr>
      </p:cxnSp>
      <p:grpSp>
        <p:nvGrpSpPr>
          <p:cNvPr id="2" name="Group 160"/>
          <p:cNvGrpSpPr>
            <a:grpSpLocks/>
          </p:cNvGrpSpPr>
          <p:nvPr/>
        </p:nvGrpSpPr>
        <p:grpSpPr bwMode="auto">
          <a:xfrm>
            <a:off x="926123" y="2676525"/>
            <a:ext cx="8040566" cy="2006600"/>
            <a:chOff x="1002937" y="2676053"/>
            <a:chExt cx="8710406" cy="2007045"/>
          </a:xfrm>
        </p:grpSpPr>
        <p:sp>
          <p:nvSpPr>
            <p:cNvPr id="110652" name="Rectangle 96"/>
            <p:cNvSpPr>
              <a:spLocks noChangeArrowheads="1"/>
            </p:cNvSpPr>
            <p:nvPr/>
          </p:nvSpPr>
          <p:spPr bwMode="auto">
            <a:xfrm>
              <a:off x="1002937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algn="l" defTabSz="914400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900" b="1" kern="1200" smtClean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10653" name="Rectangle 97"/>
            <p:cNvSpPr>
              <a:spLocks noChangeArrowheads="1"/>
            </p:cNvSpPr>
            <p:nvPr/>
          </p:nvSpPr>
          <p:spPr bwMode="auto">
            <a:xfrm>
              <a:off x="1759900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algn="l" defTabSz="914400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900" b="1" kern="1200" smtClean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10654" name="Rectangle 98"/>
            <p:cNvSpPr>
              <a:spLocks noChangeArrowheads="1"/>
            </p:cNvSpPr>
            <p:nvPr/>
          </p:nvSpPr>
          <p:spPr bwMode="auto">
            <a:xfrm>
              <a:off x="2516863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algn="l" defTabSz="914400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900" b="1" kern="1200" smtClean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10655" name="Rectangle 101"/>
            <p:cNvSpPr>
              <a:spLocks noChangeArrowheads="1"/>
            </p:cNvSpPr>
            <p:nvPr/>
          </p:nvSpPr>
          <p:spPr bwMode="auto">
            <a:xfrm>
              <a:off x="3273826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algn="l" defTabSz="914400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900" b="1" kern="1200" smtClean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10656" name="Rectangle 102"/>
            <p:cNvSpPr>
              <a:spLocks noChangeArrowheads="1"/>
            </p:cNvSpPr>
            <p:nvPr/>
          </p:nvSpPr>
          <p:spPr bwMode="auto">
            <a:xfrm>
              <a:off x="4030789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algn="l" defTabSz="914400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900" b="1" kern="1200" smtClean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10657" name="Rectangle 103"/>
            <p:cNvSpPr>
              <a:spLocks noChangeArrowheads="1"/>
            </p:cNvSpPr>
            <p:nvPr/>
          </p:nvSpPr>
          <p:spPr bwMode="auto">
            <a:xfrm>
              <a:off x="4787752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algn="l" defTabSz="914400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900" b="1" kern="1200" smtClean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10658" name="Rectangle 104"/>
            <p:cNvSpPr>
              <a:spLocks noChangeArrowheads="1"/>
            </p:cNvSpPr>
            <p:nvPr/>
          </p:nvSpPr>
          <p:spPr bwMode="auto">
            <a:xfrm>
              <a:off x="5544716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algn="l" defTabSz="914400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900" b="1" kern="1200" smtClean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10659" name="Rectangle 105"/>
            <p:cNvSpPr>
              <a:spLocks noChangeArrowheads="1"/>
            </p:cNvSpPr>
            <p:nvPr/>
          </p:nvSpPr>
          <p:spPr bwMode="auto">
            <a:xfrm>
              <a:off x="6301679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algn="l" defTabSz="914400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900" b="1" kern="1200" smtClean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10660" name="Rectangle 106"/>
            <p:cNvSpPr>
              <a:spLocks noChangeArrowheads="1"/>
            </p:cNvSpPr>
            <p:nvPr/>
          </p:nvSpPr>
          <p:spPr bwMode="auto">
            <a:xfrm>
              <a:off x="7058642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algn="l" defTabSz="914400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900" b="1" kern="1200" smtClean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10661" name="Rectangle 107"/>
            <p:cNvSpPr>
              <a:spLocks noChangeArrowheads="1"/>
            </p:cNvSpPr>
            <p:nvPr/>
          </p:nvSpPr>
          <p:spPr bwMode="auto">
            <a:xfrm>
              <a:off x="7815605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algn="l" defTabSz="914400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900" b="1" kern="1200" smtClean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10662" name="Rectangle 108"/>
            <p:cNvSpPr>
              <a:spLocks noChangeArrowheads="1"/>
            </p:cNvSpPr>
            <p:nvPr/>
          </p:nvSpPr>
          <p:spPr bwMode="auto">
            <a:xfrm>
              <a:off x="8572568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algn="l" defTabSz="914400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900" b="1" kern="1200" smtClean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10663" name="Rectangle 109"/>
            <p:cNvSpPr>
              <a:spLocks noChangeArrowheads="1"/>
            </p:cNvSpPr>
            <p:nvPr/>
          </p:nvSpPr>
          <p:spPr bwMode="auto">
            <a:xfrm>
              <a:off x="9329531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algn="l" defTabSz="914400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900" b="1" kern="1200" smtClean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110596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9045820" cy="817563"/>
          </a:xfrm>
        </p:spPr>
        <p:txBody>
          <a:bodyPr/>
          <a:lstStyle/>
          <a:p>
            <a:pPr marL="179388" eaLnBrk="1" hangingPunct="1"/>
            <a:r>
              <a:rPr lang="en-GB" smtClean="0">
                <a:latin typeface="Arial" charset="0"/>
                <a:cs typeface="Arial" charset="0"/>
              </a:rPr>
              <a:t>Deployment of current generation satellite</a:t>
            </a:r>
          </a:p>
        </p:txBody>
      </p:sp>
      <p:grpSp>
        <p:nvGrpSpPr>
          <p:cNvPr id="3" name="Group 132"/>
          <p:cNvGrpSpPr>
            <a:grpSpLocks/>
          </p:cNvGrpSpPr>
          <p:nvPr/>
        </p:nvGrpSpPr>
        <p:grpSpPr bwMode="auto">
          <a:xfrm>
            <a:off x="930520" y="2732091"/>
            <a:ext cx="8223738" cy="884237"/>
            <a:chOff x="1008508" y="2868857"/>
            <a:chExt cx="8907517" cy="884238"/>
          </a:xfrm>
        </p:grpSpPr>
        <p:sp>
          <p:nvSpPr>
            <p:cNvPr id="65" name="Rectangle 64"/>
            <p:cNvSpPr/>
            <p:nvPr/>
          </p:nvSpPr>
          <p:spPr>
            <a:xfrm>
              <a:off x="1008508" y="2868857"/>
              <a:ext cx="8705939" cy="165100"/>
            </a:xfrm>
            <a:prstGeom prst="rect">
              <a:avLst/>
            </a:prstGeom>
            <a:solidFill>
              <a:srgbClr val="00B5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900" b="1" kern="12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 METEOSAT SECOND GENERATION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011682" y="3046657"/>
              <a:ext cx="3776012" cy="165100"/>
            </a:xfrm>
            <a:prstGeom prst="rect">
              <a:avLst/>
            </a:prstGeom>
            <a:solidFill>
              <a:srgbClr val="00B5E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900" b="1" kern="1200" dirty="0">
                  <a:solidFill>
                    <a:srgbClr val="002569"/>
                  </a:solidFill>
                  <a:latin typeface="Arial" pitchFamily="34" charset="0"/>
                  <a:cs typeface="Arial" pitchFamily="34" charset="0"/>
                </a:rPr>
                <a:t>  METEOSAT-8</a:t>
              </a: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340191" y="3230807"/>
              <a:ext cx="3203024" cy="165100"/>
            </a:xfrm>
            <a:prstGeom prst="rect">
              <a:avLst/>
            </a:prstGeom>
            <a:solidFill>
              <a:srgbClr val="00B5E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900" b="1" kern="1200" dirty="0">
                  <a:solidFill>
                    <a:srgbClr val="002569"/>
                  </a:solidFill>
                  <a:latin typeface="Arial" pitchFamily="34" charset="0"/>
                  <a:cs typeface="Arial" pitchFamily="34" charset="0"/>
                </a:rPr>
                <a:t>  METEOSAT-9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4794044" y="3408608"/>
              <a:ext cx="2831613" cy="165100"/>
            </a:xfrm>
            <a:prstGeom prst="rect">
              <a:avLst/>
            </a:prstGeom>
            <a:solidFill>
              <a:srgbClr val="00B5E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900" b="1" kern="1200" dirty="0">
                  <a:solidFill>
                    <a:srgbClr val="002569"/>
                  </a:solidFill>
                  <a:latin typeface="Arial" pitchFamily="34" charset="0"/>
                  <a:cs typeface="Arial" pitchFamily="34" charset="0"/>
                </a:rPr>
                <a:t>  MSG-3/METEOSAT-10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946370" y="3587995"/>
              <a:ext cx="3969655" cy="165100"/>
            </a:xfrm>
            <a:prstGeom prst="rect">
              <a:avLst/>
            </a:prstGeom>
            <a:gradFill flip="none" rotWithShape="1">
              <a:gsLst>
                <a:gs pos="0">
                  <a:srgbClr val="8BE1D5"/>
                </a:gs>
                <a:gs pos="0">
                  <a:srgbClr val="8BE1D5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900" b="1" kern="1200" dirty="0">
                  <a:solidFill>
                    <a:srgbClr val="002569"/>
                  </a:solidFill>
                  <a:latin typeface="Arial" pitchFamily="34" charset="0"/>
                  <a:cs typeface="Arial" pitchFamily="34" charset="0"/>
                </a:rPr>
                <a:t>  MSG-4/METEOSAT-11*</a:t>
              </a:r>
            </a:p>
          </p:txBody>
        </p:sp>
      </p:grpSp>
      <p:grpSp>
        <p:nvGrpSpPr>
          <p:cNvPr id="4" name="Group 133"/>
          <p:cNvGrpSpPr>
            <a:grpSpLocks/>
          </p:cNvGrpSpPr>
          <p:nvPr/>
        </p:nvGrpSpPr>
        <p:grpSpPr bwMode="auto">
          <a:xfrm>
            <a:off x="2363666" y="3933828"/>
            <a:ext cx="6780334" cy="758825"/>
            <a:chOff x="2561186" y="3772145"/>
            <a:chExt cx="7344727" cy="759196"/>
          </a:xfrm>
        </p:grpSpPr>
        <p:sp>
          <p:nvSpPr>
            <p:cNvPr id="67" name="Rectangle 66"/>
            <p:cNvSpPr/>
            <p:nvPr/>
          </p:nvSpPr>
          <p:spPr>
            <a:xfrm>
              <a:off x="2561186" y="3772145"/>
              <a:ext cx="6278019" cy="165181"/>
            </a:xfrm>
            <a:prstGeom prst="rect">
              <a:avLst/>
            </a:prstGeom>
            <a:solidFill>
              <a:srgbClr val="FED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900" b="1" kern="1200" dirty="0">
                  <a:solidFill>
                    <a:srgbClr val="002569"/>
                  </a:solidFill>
                  <a:latin typeface="Arial" pitchFamily="34" charset="0"/>
                  <a:cs typeface="Arial" pitchFamily="34" charset="0"/>
                </a:rPr>
                <a:t>  EUMETSAT POLAR SYSTEM (EPS)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561186" y="3948444"/>
              <a:ext cx="4700181" cy="192181"/>
            </a:xfrm>
            <a:prstGeom prst="rect">
              <a:avLst/>
            </a:prstGeom>
            <a:solidFill>
              <a:srgbClr val="FEDB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900" b="1" kern="1200" dirty="0">
                  <a:solidFill>
                    <a:srgbClr val="002569"/>
                  </a:solidFill>
                  <a:latin typeface="Arial" pitchFamily="34" charset="0"/>
                  <a:cs typeface="Arial" pitchFamily="34" charset="0"/>
                </a:rPr>
                <a:t>  METOP-A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831115" y="4140625"/>
              <a:ext cx="3963644" cy="187417"/>
            </a:xfrm>
            <a:prstGeom prst="rect">
              <a:avLst/>
            </a:prstGeom>
            <a:solidFill>
              <a:srgbClr val="FEDB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900" b="1" kern="1200" dirty="0">
                  <a:solidFill>
                    <a:srgbClr val="002569"/>
                  </a:solidFill>
                  <a:latin typeface="Arial" pitchFamily="34" charset="0"/>
                  <a:cs typeface="Arial" pitchFamily="34" charset="0"/>
                </a:rPr>
                <a:t>  METOP-B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142315" y="4361396"/>
              <a:ext cx="2763598" cy="169945"/>
            </a:xfrm>
            <a:prstGeom prst="rect">
              <a:avLst/>
            </a:prstGeom>
            <a:solidFill>
              <a:srgbClr val="FEDB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900" b="1" kern="1200" dirty="0">
                  <a:solidFill>
                    <a:srgbClr val="002569"/>
                  </a:solidFill>
                  <a:latin typeface="Arial" pitchFamily="34" charset="0"/>
                  <a:cs typeface="Arial" pitchFamily="34" charset="0"/>
                </a:rPr>
                <a:t>  METOP-C</a:t>
              </a:r>
            </a:p>
          </p:txBody>
        </p:sp>
      </p:grpSp>
      <p:grpSp>
        <p:nvGrpSpPr>
          <p:cNvPr id="5" name="Group 131"/>
          <p:cNvGrpSpPr>
            <a:grpSpLocks/>
          </p:cNvGrpSpPr>
          <p:nvPr/>
        </p:nvGrpSpPr>
        <p:grpSpPr bwMode="auto">
          <a:xfrm>
            <a:off x="131884" y="3660775"/>
            <a:ext cx="8845062" cy="338554"/>
            <a:chOff x="142875" y="900113"/>
            <a:chExt cx="9582778" cy="338554"/>
          </a:xfrm>
        </p:grpSpPr>
        <p:sp>
          <p:nvSpPr>
            <p:cNvPr id="110618" name="TextBox 199"/>
            <p:cNvSpPr txBox="1">
              <a:spLocks noChangeArrowheads="1"/>
            </p:cNvSpPr>
            <p:nvPr/>
          </p:nvSpPr>
          <p:spPr bwMode="auto">
            <a:xfrm>
              <a:off x="9311684" y="900113"/>
              <a:ext cx="4139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b="1" kern="1200" smtClean="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rPr>
                <a:t>2025</a:t>
              </a:r>
            </a:p>
          </p:txBody>
        </p:sp>
        <p:sp>
          <p:nvSpPr>
            <p:cNvPr id="110619" name="TextBox 215"/>
            <p:cNvSpPr txBox="1">
              <a:spLocks noChangeArrowheads="1"/>
            </p:cNvSpPr>
            <p:nvPr/>
          </p:nvSpPr>
          <p:spPr bwMode="auto">
            <a:xfrm>
              <a:off x="142875" y="900113"/>
              <a:ext cx="597773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kern="1200" smtClean="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rPr>
                <a:t>YEAR...</a:t>
              </a:r>
            </a:p>
          </p:txBody>
        </p:sp>
        <p:sp>
          <p:nvSpPr>
            <p:cNvPr id="110620" name="TextBox 199"/>
            <p:cNvSpPr txBox="1">
              <a:spLocks noChangeArrowheads="1"/>
            </p:cNvSpPr>
            <p:nvPr/>
          </p:nvSpPr>
          <p:spPr bwMode="auto">
            <a:xfrm>
              <a:off x="8931776" y="900113"/>
              <a:ext cx="4139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b="1" kern="1200" smtClean="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rPr>
                <a:t>2024</a:t>
              </a:r>
            </a:p>
          </p:txBody>
        </p:sp>
        <p:sp>
          <p:nvSpPr>
            <p:cNvPr id="110621" name="TextBox 199"/>
            <p:cNvSpPr txBox="1">
              <a:spLocks noChangeArrowheads="1"/>
            </p:cNvSpPr>
            <p:nvPr/>
          </p:nvSpPr>
          <p:spPr bwMode="auto">
            <a:xfrm>
              <a:off x="8554486" y="900113"/>
              <a:ext cx="4139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b="1" kern="1200" smtClean="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rPr>
                <a:t>2023</a:t>
              </a:r>
            </a:p>
          </p:txBody>
        </p:sp>
        <p:sp>
          <p:nvSpPr>
            <p:cNvPr id="110622" name="TextBox 199"/>
            <p:cNvSpPr txBox="1">
              <a:spLocks noChangeArrowheads="1"/>
            </p:cNvSpPr>
            <p:nvPr/>
          </p:nvSpPr>
          <p:spPr bwMode="auto">
            <a:xfrm>
              <a:off x="8177199" y="900113"/>
              <a:ext cx="4139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b="1" kern="1200" smtClean="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rPr>
                <a:t>2022</a:t>
              </a:r>
            </a:p>
          </p:txBody>
        </p:sp>
        <p:sp>
          <p:nvSpPr>
            <p:cNvPr id="110623" name="TextBox 199"/>
            <p:cNvSpPr txBox="1">
              <a:spLocks noChangeArrowheads="1"/>
            </p:cNvSpPr>
            <p:nvPr/>
          </p:nvSpPr>
          <p:spPr bwMode="auto">
            <a:xfrm>
              <a:off x="7797291" y="900113"/>
              <a:ext cx="4139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b="1" kern="1200" smtClean="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rPr>
                <a:t>2021</a:t>
              </a:r>
            </a:p>
          </p:txBody>
        </p:sp>
        <p:sp>
          <p:nvSpPr>
            <p:cNvPr id="110624" name="TextBox 199"/>
            <p:cNvSpPr txBox="1">
              <a:spLocks noChangeArrowheads="1"/>
            </p:cNvSpPr>
            <p:nvPr/>
          </p:nvSpPr>
          <p:spPr bwMode="auto">
            <a:xfrm>
              <a:off x="7420003" y="900113"/>
              <a:ext cx="4139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b="1" kern="1200" smtClean="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rPr>
                <a:t>2020</a:t>
              </a:r>
            </a:p>
          </p:txBody>
        </p:sp>
        <p:sp>
          <p:nvSpPr>
            <p:cNvPr id="110625" name="TextBox 199"/>
            <p:cNvSpPr txBox="1">
              <a:spLocks noChangeArrowheads="1"/>
            </p:cNvSpPr>
            <p:nvPr/>
          </p:nvSpPr>
          <p:spPr bwMode="auto">
            <a:xfrm>
              <a:off x="7042715" y="900113"/>
              <a:ext cx="4139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b="1" kern="1200" smtClean="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rPr>
                <a:t>2019</a:t>
              </a:r>
            </a:p>
          </p:txBody>
        </p:sp>
        <p:sp>
          <p:nvSpPr>
            <p:cNvPr id="110626" name="TextBox 199"/>
            <p:cNvSpPr txBox="1">
              <a:spLocks noChangeArrowheads="1"/>
            </p:cNvSpPr>
            <p:nvPr/>
          </p:nvSpPr>
          <p:spPr bwMode="auto">
            <a:xfrm>
              <a:off x="6665427" y="900113"/>
              <a:ext cx="4139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b="1" kern="1200" smtClean="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rPr>
                <a:t>2018</a:t>
              </a:r>
            </a:p>
          </p:txBody>
        </p:sp>
        <p:sp>
          <p:nvSpPr>
            <p:cNvPr id="110627" name="TextBox 199"/>
            <p:cNvSpPr txBox="1">
              <a:spLocks noChangeArrowheads="1"/>
            </p:cNvSpPr>
            <p:nvPr/>
          </p:nvSpPr>
          <p:spPr bwMode="auto">
            <a:xfrm>
              <a:off x="6285518" y="900113"/>
              <a:ext cx="4139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b="1" kern="1200" smtClean="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rPr>
                <a:t>2017</a:t>
              </a:r>
            </a:p>
          </p:txBody>
        </p:sp>
        <p:sp>
          <p:nvSpPr>
            <p:cNvPr id="110628" name="TextBox 199"/>
            <p:cNvSpPr txBox="1">
              <a:spLocks noChangeArrowheads="1"/>
            </p:cNvSpPr>
            <p:nvPr/>
          </p:nvSpPr>
          <p:spPr bwMode="auto">
            <a:xfrm>
              <a:off x="5908229" y="900113"/>
              <a:ext cx="4139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b="1" kern="1200" smtClean="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rPr>
                <a:t>2016</a:t>
              </a:r>
            </a:p>
          </p:txBody>
        </p:sp>
        <p:sp>
          <p:nvSpPr>
            <p:cNvPr id="110629" name="TextBox 199"/>
            <p:cNvSpPr txBox="1">
              <a:spLocks noChangeArrowheads="1"/>
            </p:cNvSpPr>
            <p:nvPr/>
          </p:nvSpPr>
          <p:spPr bwMode="auto">
            <a:xfrm>
              <a:off x="5528319" y="900113"/>
              <a:ext cx="4139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b="1" kern="1200" smtClean="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rPr>
                <a:t>2015</a:t>
              </a:r>
            </a:p>
          </p:txBody>
        </p:sp>
        <p:sp>
          <p:nvSpPr>
            <p:cNvPr id="110630" name="TextBox 199"/>
            <p:cNvSpPr txBox="1">
              <a:spLocks noChangeArrowheads="1"/>
            </p:cNvSpPr>
            <p:nvPr/>
          </p:nvSpPr>
          <p:spPr bwMode="auto">
            <a:xfrm>
              <a:off x="5151032" y="900113"/>
              <a:ext cx="4139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b="1" kern="1200" smtClean="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rPr>
                <a:t>2014</a:t>
              </a:r>
            </a:p>
          </p:txBody>
        </p:sp>
        <p:sp>
          <p:nvSpPr>
            <p:cNvPr id="110631" name="TextBox 199"/>
            <p:cNvSpPr txBox="1">
              <a:spLocks noChangeArrowheads="1"/>
            </p:cNvSpPr>
            <p:nvPr/>
          </p:nvSpPr>
          <p:spPr bwMode="auto">
            <a:xfrm>
              <a:off x="4773744" y="900113"/>
              <a:ext cx="4139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b="1" kern="1200" smtClean="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rPr>
                <a:t>2013</a:t>
              </a:r>
            </a:p>
          </p:txBody>
        </p:sp>
        <p:sp>
          <p:nvSpPr>
            <p:cNvPr id="110632" name="TextBox 199"/>
            <p:cNvSpPr txBox="1">
              <a:spLocks noChangeArrowheads="1"/>
            </p:cNvSpPr>
            <p:nvPr/>
          </p:nvSpPr>
          <p:spPr bwMode="auto">
            <a:xfrm>
              <a:off x="4393835" y="900113"/>
              <a:ext cx="4139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b="1" kern="1200" smtClean="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rPr>
                <a:t>2012</a:t>
              </a:r>
            </a:p>
          </p:txBody>
        </p:sp>
        <p:sp>
          <p:nvSpPr>
            <p:cNvPr id="110633" name="TextBox 199"/>
            <p:cNvSpPr txBox="1">
              <a:spLocks noChangeArrowheads="1"/>
            </p:cNvSpPr>
            <p:nvPr/>
          </p:nvSpPr>
          <p:spPr bwMode="auto">
            <a:xfrm>
              <a:off x="4013927" y="900113"/>
              <a:ext cx="4139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b="1" kern="1200" smtClean="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rPr>
                <a:t>2011</a:t>
              </a:r>
            </a:p>
          </p:txBody>
        </p:sp>
        <p:sp>
          <p:nvSpPr>
            <p:cNvPr id="110634" name="TextBox 199"/>
            <p:cNvSpPr txBox="1">
              <a:spLocks noChangeArrowheads="1"/>
            </p:cNvSpPr>
            <p:nvPr/>
          </p:nvSpPr>
          <p:spPr bwMode="auto">
            <a:xfrm>
              <a:off x="3636638" y="900113"/>
              <a:ext cx="4139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b="1" kern="1200" smtClean="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rPr>
                <a:t>2010</a:t>
              </a:r>
            </a:p>
          </p:txBody>
        </p:sp>
        <p:sp>
          <p:nvSpPr>
            <p:cNvPr id="110635" name="TextBox 199"/>
            <p:cNvSpPr txBox="1">
              <a:spLocks noChangeArrowheads="1"/>
            </p:cNvSpPr>
            <p:nvPr/>
          </p:nvSpPr>
          <p:spPr bwMode="auto">
            <a:xfrm>
              <a:off x="3256729" y="900113"/>
              <a:ext cx="4139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b="1" kern="1200" smtClean="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rPr>
                <a:t>2009</a:t>
              </a:r>
            </a:p>
          </p:txBody>
        </p:sp>
        <p:sp>
          <p:nvSpPr>
            <p:cNvPr id="110636" name="TextBox 199"/>
            <p:cNvSpPr txBox="1">
              <a:spLocks noChangeArrowheads="1"/>
            </p:cNvSpPr>
            <p:nvPr/>
          </p:nvSpPr>
          <p:spPr bwMode="auto">
            <a:xfrm>
              <a:off x="2879442" y="900113"/>
              <a:ext cx="4139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b="1" kern="1200" smtClean="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rPr>
                <a:t>2008</a:t>
              </a:r>
            </a:p>
          </p:txBody>
        </p:sp>
        <p:sp>
          <p:nvSpPr>
            <p:cNvPr id="110637" name="TextBox 199"/>
            <p:cNvSpPr txBox="1">
              <a:spLocks noChangeArrowheads="1"/>
            </p:cNvSpPr>
            <p:nvPr/>
          </p:nvSpPr>
          <p:spPr bwMode="auto">
            <a:xfrm>
              <a:off x="2499534" y="900113"/>
              <a:ext cx="4139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b="1" kern="1200" smtClean="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rPr>
                <a:t>2007</a:t>
              </a:r>
            </a:p>
          </p:txBody>
        </p:sp>
        <p:sp>
          <p:nvSpPr>
            <p:cNvPr id="110638" name="TextBox 199"/>
            <p:cNvSpPr txBox="1">
              <a:spLocks noChangeArrowheads="1"/>
            </p:cNvSpPr>
            <p:nvPr/>
          </p:nvSpPr>
          <p:spPr bwMode="auto">
            <a:xfrm>
              <a:off x="2119626" y="900113"/>
              <a:ext cx="4139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b="1" kern="1200" smtClean="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rPr>
                <a:t>2006</a:t>
              </a:r>
            </a:p>
          </p:txBody>
        </p:sp>
        <p:sp>
          <p:nvSpPr>
            <p:cNvPr id="110639" name="TextBox 199"/>
            <p:cNvSpPr txBox="1">
              <a:spLocks noChangeArrowheads="1"/>
            </p:cNvSpPr>
            <p:nvPr/>
          </p:nvSpPr>
          <p:spPr bwMode="auto">
            <a:xfrm>
              <a:off x="1742337" y="900113"/>
              <a:ext cx="4139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b="1" kern="1200" smtClean="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rPr>
                <a:t>2005</a:t>
              </a:r>
            </a:p>
          </p:txBody>
        </p:sp>
        <p:sp>
          <p:nvSpPr>
            <p:cNvPr id="110640" name="TextBox 199"/>
            <p:cNvSpPr txBox="1">
              <a:spLocks noChangeArrowheads="1"/>
            </p:cNvSpPr>
            <p:nvPr/>
          </p:nvSpPr>
          <p:spPr bwMode="auto">
            <a:xfrm>
              <a:off x="1365049" y="900113"/>
              <a:ext cx="4139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b="1" kern="1200" smtClean="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rPr>
                <a:t>2004</a:t>
              </a:r>
            </a:p>
          </p:txBody>
        </p:sp>
        <p:sp>
          <p:nvSpPr>
            <p:cNvPr id="110641" name="TextBox 199"/>
            <p:cNvSpPr txBox="1">
              <a:spLocks noChangeArrowheads="1"/>
            </p:cNvSpPr>
            <p:nvPr/>
          </p:nvSpPr>
          <p:spPr bwMode="auto">
            <a:xfrm>
              <a:off x="985141" y="900113"/>
              <a:ext cx="4139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b="1" kern="1200" smtClean="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rPr>
                <a:t>2003</a:t>
              </a:r>
            </a:p>
          </p:txBody>
        </p:sp>
        <p:sp>
          <p:nvSpPr>
            <p:cNvPr id="110642" name="TextBox 199"/>
            <p:cNvSpPr txBox="1">
              <a:spLocks noChangeArrowheads="1"/>
            </p:cNvSpPr>
            <p:nvPr/>
          </p:nvSpPr>
          <p:spPr bwMode="auto">
            <a:xfrm>
              <a:off x="602612" y="900113"/>
              <a:ext cx="4139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91440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b="1" kern="1200" smtClean="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rPr>
                <a:t>2002</a:t>
              </a:r>
            </a:p>
          </p:txBody>
        </p:sp>
      </p:grpSp>
      <p:cxnSp>
        <p:nvCxnSpPr>
          <p:cNvPr id="110600" name="Straight Connector 594"/>
          <p:cNvCxnSpPr>
            <a:cxnSpLocks noChangeShapeType="1"/>
          </p:cNvCxnSpPr>
          <p:nvPr/>
        </p:nvCxnSpPr>
        <p:spPr bwMode="auto">
          <a:xfrm rot="5400000" flipH="1" flipV="1">
            <a:off x="3026020" y="2130425"/>
            <a:ext cx="2438400" cy="0"/>
          </a:xfrm>
          <a:prstGeom prst="line">
            <a:avLst/>
          </a:prstGeom>
          <a:noFill/>
          <a:ln w="25400" algn="ctr">
            <a:solidFill>
              <a:srgbClr val="C00000"/>
            </a:solidFill>
            <a:round/>
            <a:headEnd type="oval" w="med" len="med"/>
            <a:tailEnd/>
          </a:ln>
        </p:spPr>
      </p:cxnSp>
      <p:cxnSp>
        <p:nvCxnSpPr>
          <p:cNvPr id="110601" name="Straight Connector 594"/>
          <p:cNvCxnSpPr>
            <a:cxnSpLocks noChangeShapeType="1"/>
          </p:cNvCxnSpPr>
          <p:nvPr/>
        </p:nvCxnSpPr>
        <p:spPr bwMode="auto">
          <a:xfrm rot="5400000" flipH="1" flipV="1">
            <a:off x="-210465" y="1942307"/>
            <a:ext cx="2062163" cy="0"/>
          </a:xfrm>
          <a:prstGeom prst="line">
            <a:avLst/>
          </a:prstGeom>
          <a:noFill/>
          <a:ln w="25400" algn="ctr">
            <a:solidFill>
              <a:srgbClr val="C00000"/>
            </a:solidFill>
            <a:round/>
            <a:headEnd type="oval" w="med" len="med"/>
            <a:tailEnd/>
          </a:ln>
        </p:spPr>
      </p:cxnSp>
      <p:cxnSp>
        <p:nvCxnSpPr>
          <p:cNvPr id="110602" name="Straight Connector 594"/>
          <p:cNvCxnSpPr>
            <a:cxnSpLocks noChangeShapeType="1"/>
          </p:cNvCxnSpPr>
          <p:nvPr/>
        </p:nvCxnSpPr>
        <p:spPr bwMode="auto">
          <a:xfrm rot="5400000" flipH="1" flipV="1">
            <a:off x="1114060" y="5289551"/>
            <a:ext cx="2238375" cy="0"/>
          </a:xfrm>
          <a:prstGeom prst="line">
            <a:avLst/>
          </a:prstGeom>
          <a:noFill/>
          <a:ln w="25400" algn="ctr">
            <a:solidFill>
              <a:srgbClr val="C00000"/>
            </a:solidFill>
            <a:round/>
            <a:headEnd/>
            <a:tailEnd type="oval" w="med" len="med"/>
          </a:ln>
        </p:spPr>
      </p:cxnSp>
      <p:cxnSp>
        <p:nvCxnSpPr>
          <p:cNvPr id="110603" name="Straight Connector 594"/>
          <p:cNvCxnSpPr>
            <a:cxnSpLocks noChangeShapeType="1"/>
          </p:cNvCxnSpPr>
          <p:nvPr/>
        </p:nvCxnSpPr>
        <p:spPr bwMode="auto">
          <a:xfrm rot="5400000" flipH="1" flipV="1">
            <a:off x="3313479" y="5383213"/>
            <a:ext cx="2051050" cy="0"/>
          </a:xfrm>
          <a:prstGeom prst="line">
            <a:avLst/>
          </a:prstGeom>
          <a:noFill/>
          <a:ln w="25400" algn="ctr">
            <a:solidFill>
              <a:srgbClr val="C00000"/>
            </a:solidFill>
            <a:round/>
            <a:headEnd/>
            <a:tailEnd type="oval" w="med" len="med"/>
          </a:ln>
        </p:spPr>
      </p:cxnSp>
      <p:sp>
        <p:nvSpPr>
          <p:cNvPr id="110604" name="TextBox 199"/>
          <p:cNvSpPr txBox="1">
            <a:spLocks noChangeArrowheads="1"/>
          </p:cNvSpPr>
          <p:nvPr/>
        </p:nvSpPr>
        <p:spPr bwMode="auto">
          <a:xfrm>
            <a:off x="4341935" y="4778376"/>
            <a:ext cx="1060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GB" sz="800" b="1" kern="1200" smtClean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Metop-B launch</a:t>
            </a: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GB" sz="800" b="1" kern="1200" smtClean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17 September 2012</a:t>
            </a:r>
          </a:p>
        </p:txBody>
      </p:sp>
      <p:sp>
        <p:nvSpPr>
          <p:cNvPr id="110605" name="TextBox 199"/>
          <p:cNvSpPr txBox="1">
            <a:spLocks noChangeArrowheads="1"/>
          </p:cNvSpPr>
          <p:nvPr/>
        </p:nvSpPr>
        <p:spPr bwMode="auto">
          <a:xfrm>
            <a:off x="2234714" y="4778375"/>
            <a:ext cx="106240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GB" sz="800" b="1" kern="1200" smtClean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Metop-A launch</a:t>
            </a: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GB" sz="800" b="1" kern="1200" smtClean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19 October 2006</a:t>
            </a:r>
          </a:p>
        </p:txBody>
      </p:sp>
      <p:sp>
        <p:nvSpPr>
          <p:cNvPr id="110606" name="TextBox 199"/>
          <p:cNvSpPr txBox="1">
            <a:spLocks noChangeArrowheads="1"/>
          </p:cNvSpPr>
          <p:nvPr/>
        </p:nvSpPr>
        <p:spPr bwMode="auto">
          <a:xfrm>
            <a:off x="823546" y="906465"/>
            <a:ext cx="10624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GB" sz="800" b="1" kern="1200" dirty="0" smtClean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MSG-1 </a:t>
            </a:r>
            <a:br>
              <a:rPr lang="en-GB" sz="800" b="1" kern="1200" dirty="0" smtClean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</a:br>
            <a:r>
              <a:rPr lang="en-GB" sz="800" b="1" kern="1200" dirty="0" smtClean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(Meteosat-8) launch</a:t>
            </a: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GB" sz="800" b="1" kern="1200" dirty="0" smtClean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28 August 2002</a:t>
            </a:r>
          </a:p>
        </p:txBody>
      </p:sp>
      <p:sp>
        <p:nvSpPr>
          <p:cNvPr id="110607" name="TextBox 199"/>
          <p:cNvSpPr txBox="1">
            <a:spLocks noChangeArrowheads="1"/>
          </p:cNvSpPr>
          <p:nvPr/>
        </p:nvSpPr>
        <p:spPr bwMode="auto">
          <a:xfrm>
            <a:off x="1975339" y="906464"/>
            <a:ext cx="10624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GB" sz="800" b="1" kern="1200" smtClean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MSG-2 </a:t>
            </a:r>
            <a:br>
              <a:rPr lang="en-GB" sz="800" b="1" kern="1200" smtClean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</a:br>
            <a:r>
              <a:rPr lang="en-GB" sz="800" b="1" kern="1200" smtClean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(Meteosat-9) launch</a:t>
            </a: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GB" sz="800" b="1" kern="1200" smtClean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21 December 2005</a:t>
            </a:r>
          </a:p>
        </p:txBody>
      </p:sp>
      <p:sp>
        <p:nvSpPr>
          <p:cNvPr id="110608" name="TextBox 199"/>
          <p:cNvSpPr txBox="1">
            <a:spLocks noChangeArrowheads="1"/>
          </p:cNvSpPr>
          <p:nvPr/>
        </p:nvSpPr>
        <p:spPr bwMode="auto">
          <a:xfrm>
            <a:off x="4246685" y="906465"/>
            <a:ext cx="11327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GB" sz="800" b="1" kern="1200" smtClean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MSG-3 </a:t>
            </a:r>
            <a:br>
              <a:rPr lang="en-GB" sz="800" b="1" kern="1200" smtClean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</a:br>
            <a:r>
              <a:rPr lang="en-GB" sz="800" b="1" kern="1200" smtClean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(Meteosat-10) launch</a:t>
            </a: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GB" sz="800" b="1" kern="1200" smtClean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5 July 2012</a:t>
            </a:r>
          </a:p>
        </p:txBody>
      </p:sp>
      <p:pic>
        <p:nvPicPr>
          <p:cNvPr id="110610" name="Picture 7" descr="http://www.eumetsat.int/groups/cps/documents/image/gal_hires_launch_metop-a_05.jpg"/>
          <p:cNvPicPr>
            <a:picLocks noChangeAspect="1" noChangeArrowheads="1"/>
          </p:cNvPicPr>
          <p:nvPr/>
        </p:nvPicPr>
        <p:blipFill>
          <a:blip r:embed="rId6" cstate="print"/>
          <a:srcRect l="1097" r="18359" b="20973"/>
          <a:stretch>
            <a:fillRect/>
          </a:stretch>
        </p:blipFill>
        <p:spPr bwMode="auto">
          <a:xfrm>
            <a:off x="2240574" y="5153028"/>
            <a:ext cx="1837592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12" name="Picture 10" descr="http://farm9.staticflickr.com/8153/7513911676_89be10b2ea.jpg"/>
          <p:cNvPicPr>
            <a:picLocks noChangeAspect="1" noChangeArrowheads="1"/>
          </p:cNvPicPr>
          <p:nvPr/>
        </p:nvPicPr>
        <p:blipFill>
          <a:blip r:embed="rId7" cstate="print"/>
          <a:srcRect l="8243" t="11876" r="49477" b="15247"/>
          <a:stretch>
            <a:fillRect/>
          </a:stretch>
        </p:blipFill>
        <p:spPr bwMode="auto">
          <a:xfrm>
            <a:off x="3327889" y="1398588"/>
            <a:ext cx="861646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13" name="Picture 12" descr="http://farm9.staticflickr.com/8172/7996750755_068442b0c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43402" y="5145091"/>
            <a:ext cx="180975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0614" name="Straight Connector 594"/>
          <p:cNvCxnSpPr>
            <a:cxnSpLocks noChangeShapeType="1"/>
          </p:cNvCxnSpPr>
          <p:nvPr/>
        </p:nvCxnSpPr>
        <p:spPr bwMode="auto">
          <a:xfrm flipH="1" flipV="1">
            <a:off x="6392007" y="4551366"/>
            <a:ext cx="5862" cy="1944687"/>
          </a:xfrm>
          <a:prstGeom prst="line">
            <a:avLst/>
          </a:prstGeom>
          <a:noFill/>
          <a:ln w="25400" algn="ctr">
            <a:solidFill>
              <a:srgbClr val="00B050"/>
            </a:solidFill>
            <a:prstDash val="dash"/>
            <a:round/>
            <a:headEnd/>
            <a:tailEnd type="oval" w="med" len="med"/>
          </a:ln>
        </p:spPr>
      </p:cxnSp>
      <p:cxnSp>
        <p:nvCxnSpPr>
          <p:cNvPr id="110615" name="Straight Connector 594"/>
          <p:cNvCxnSpPr>
            <a:cxnSpLocks noChangeShapeType="1"/>
          </p:cNvCxnSpPr>
          <p:nvPr/>
        </p:nvCxnSpPr>
        <p:spPr bwMode="auto">
          <a:xfrm flipH="1" flipV="1">
            <a:off x="5307623" y="941388"/>
            <a:ext cx="1466" cy="2601912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 type="oval" w="med" len="med"/>
            <a:tailEnd/>
          </a:ln>
        </p:spPr>
      </p:cxnSp>
      <p:sp>
        <p:nvSpPr>
          <p:cNvPr id="110616" name="Rectangle 72"/>
          <p:cNvSpPr>
            <a:spLocks noChangeArrowheads="1"/>
          </p:cNvSpPr>
          <p:nvPr/>
        </p:nvSpPr>
        <p:spPr bwMode="auto">
          <a:xfrm>
            <a:off x="5369171" y="982666"/>
            <a:ext cx="1333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GB" sz="900" b="1" kern="1200" smtClean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MSG-4  launch</a:t>
            </a: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GB" sz="900" b="1" kern="1200" smtClean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15 July 2015</a:t>
            </a:r>
          </a:p>
        </p:txBody>
      </p:sp>
      <p:pic>
        <p:nvPicPr>
          <p:cNvPr id="110617" name="Picture 2" descr="http://www.eumetsat.int/website/wcm/idc/idcplg?IdcService=GET_FILE&amp;dDocName=IMG_MSG4_LAUNCH-LIFTOFF&amp;RevisionSelectionMethod=LatestReleased&amp;Rendition=Web"/>
          <p:cNvPicPr>
            <a:picLocks noChangeAspect="1" noChangeArrowheads="1"/>
          </p:cNvPicPr>
          <p:nvPr/>
        </p:nvPicPr>
        <p:blipFill>
          <a:blip r:embed="rId9" cstate="print"/>
          <a:srcRect l="9782" r="28934"/>
          <a:stretch>
            <a:fillRect/>
          </a:stretch>
        </p:blipFill>
        <p:spPr bwMode="auto">
          <a:xfrm>
            <a:off x="4340469" y="1422403"/>
            <a:ext cx="955431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"/>
          <p:cNvSpPr/>
          <p:nvPr/>
        </p:nvSpPr>
        <p:spPr>
          <a:xfrm>
            <a:off x="228600" y="1828800"/>
            <a:ext cx="6019800" cy="5216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1609725" lvl="0" indent="-1609725" defTabSz="914400">
              <a:spcAft>
                <a:spcPts val="1800"/>
              </a:spcAft>
              <a:defRPr>
                <a:solidFill>
                  <a:srgbClr val="000000"/>
                </a:solidFill>
              </a:defRPr>
            </a:pPr>
            <a:r>
              <a:rPr lang="en-AU" sz="2400" dirty="0" smtClean="0">
                <a:solidFill>
                  <a:schemeClr val="bg1">
                    <a:lumMod val="50000"/>
                  </a:schemeClr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Jason-3	</a:t>
            </a:r>
          </a:p>
          <a:p>
            <a:pPr marL="1609725" lvl="0" indent="-1609725" defTabSz="914400">
              <a:spcAft>
                <a:spcPts val="1800"/>
              </a:spcAft>
              <a:defRPr>
                <a:solidFill>
                  <a:srgbClr val="000000"/>
                </a:solidFill>
              </a:defRPr>
            </a:pPr>
            <a:r>
              <a:rPr lang="en-AU" sz="2400" dirty="0" smtClean="0">
                <a:solidFill>
                  <a:schemeClr val="bg1">
                    <a:lumMod val="50000"/>
                  </a:schemeClr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	15 December 2015 (cooperation with NOAA, NASA, CNES and the EU, with ESA contribution)</a:t>
            </a:r>
          </a:p>
          <a:p>
            <a:pPr marL="1609725" lvl="0" indent="-1609725" defTabSz="914400">
              <a:spcAft>
                <a:spcPts val="1800"/>
              </a:spcAft>
              <a:defRPr>
                <a:solidFill>
                  <a:srgbClr val="000000"/>
                </a:solidFill>
              </a:defRPr>
            </a:pPr>
            <a:endParaRPr lang="en-AU" sz="2400" dirty="0" smtClean="0">
              <a:solidFill>
                <a:schemeClr val="bg1">
                  <a:lumMod val="50000"/>
                </a:schemeClr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marL="1609725" lvl="0" indent="-1609725" defTabSz="914400">
              <a:spcAft>
                <a:spcPts val="1800"/>
              </a:spcAft>
              <a:defRPr>
                <a:solidFill>
                  <a:srgbClr val="000000"/>
                </a:solidFill>
              </a:defRPr>
            </a:pPr>
            <a:r>
              <a:rPr lang="en-AU" sz="2400" dirty="0" smtClean="0">
                <a:solidFill>
                  <a:schemeClr val="bg1">
                    <a:lumMod val="50000"/>
                  </a:schemeClr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Sentinel-3A	</a:t>
            </a:r>
          </a:p>
          <a:p>
            <a:pPr marL="1609725" lvl="0" indent="-1609725" defTabSz="914400">
              <a:spcAft>
                <a:spcPts val="1800"/>
              </a:spcAft>
              <a:defRPr>
                <a:solidFill>
                  <a:srgbClr val="000000"/>
                </a:solidFill>
              </a:defRPr>
            </a:pPr>
            <a:r>
              <a:rPr lang="en-AU" sz="2400" dirty="0" smtClean="0">
                <a:solidFill>
                  <a:schemeClr val="bg1">
                    <a:lumMod val="50000"/>
                  </a:schemeClr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	23 December 2015 (EU Copernicus mission, developed by ESA, marine mission operated by EUMETSAT </a:t>
            </a:r>
          </a:p>
          <a:p>
            <a:pPr marL="1609725" lvl="0" indent="-1609725" defTabSz="914400">
              <a:spcAft>
                <a:spcPts val="1800"/>
              </a:spcAft>
              <a:defRPr>
                <a:solidFill>
                  <a:srgbClr val="000000"/>
                </a:solidFill>
              </a:defRPr>
            </a:pPr>
            <a:endParaRPr lang="en-AU" sz="2400" dirty="0" smtClean="0">
              <a:solidFill>
                <a:schemeClr val="bg1">
                  <a:lumMod val="50000"/>
                </a:schemeClr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sp>
        <p:nvSpPr>
          <p:cNvPr id="3" name="Shape 3"/>
          <p:cNvSpPr/>
          <p:nvPr/>
        </p:nvSpPr>
        <p:spPr>
          <a:xfrm>
            <a:off x="1981200" y="381000"/>
            <a:ext cx="5911852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AU" sz="32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Next relevant launches</a:t>
            </a:r>
            <a:endParaRPr sz="32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4" name="Picture 5" descr="jason-bi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45958">
            <a:off x="6089208" y="1052151"/>
            <a:ext cx="34686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400800" y="3581400"/>
            <a:ext cx="2190750" cy="3136900"/>
            <a:chOff x="182" y="831"/>
            <a:chExt cx="2007" cy="2905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8" y="831"/>
              <a:ext cx="1991" cy="2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479" y="1332"/>
              <a:ext cx="1346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dirty="0">
                  <a:solidFill>
                    <a:srgbClr val="FFFFFF"/>
                  </a:solidFill>
                  <a:latin typeface="Helvetica" pitchFamily="34" charset="0"/>
                </a:rPr>
                <a:t>Sentinel-3 </a:t>
              </a: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71" y="3590"/>
              <a:ext cx="1084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2" y="3550"/>
              <a:ext cx="645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xmlns="" val="2275785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"/>
          <p:cNvSpPr/>
          <p:nvPr/>
        </p:nvSpPr>
        <p:spPr>
          <a:xfrm>
            <a:off x="1981200" y="345757"/>
            <a:ext cx="609600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AU" sz="28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EUMETSAT future programmes</a:t>
            </a:r>
            <a:endParaRPr sz="28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74" name="Content Placeholder 4" descr="Jason_CS_image_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0153" y="1490662"/>
            <a:ext cx="2487613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" name="TextBox 8"/>
          <p:cNvSpPr txBox="1">
            <a:spLocks noChangeArrowheads="1"/>
          </p:cNvSpPr>
          <p:nvPr/>
        </p:nvSpPr>
        <p:spPr bwMode="auto">
          <a:xfrm>
            <a:off x="4540660" y="3048000"/>
            <a:ext cx="458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 b="0" dirty="0" smtClean="0">
                <a:solidFill>
                  <a:srgbClr val="002569"/>
                </a:solidFill>
                <a:latin typeface="Calibri" pitchFamily="34" charset="0"/>
              </a:rPr>
              <a:t>Contribution to Jason-CS/Sentinel-6 </a:t>
            </a:r>
            <a:r>
              <a:rPr lang="en-GB" sz="1600" b="0" dirty="0">
                <a:solidFill>
                  <a:srgbClr val="002569"/>
                </a:solidFill>
                <a:latin typeface="Calibri" pitchFamily="34" charset="0"/>
              </a:rPr>
              <a:t>: </a:t>
            </a:r>
            <a:endParaRPr lang="en-GB" sz="1600" b="0" dirty="0" smtClean="0">
              <a:solidFill>
                <a:srgbClr val="002569"/>
              </a:solidFill>
              <a:latin typeface="Calibri" pitchFamily="34" charset="0"/>
            </a:endParaRPr>
          </a:p>
          <a:p>
            <a:pPr algn="ctr"/>
            <a:r>
              <a:rPr lang="en-GB" sz="1600" b="1" dirty="0" smtClean="0">
                <a:solidFill>
                  <a:srgbClr val="002569"/>
                </a:solidFill>
                <a:latin typeface="Calibri" pitchFamily="34" charset="0"/>
              </a:rPr>
              <a:t>Approved</a:t>
            </a:r>
            <a:r>
              <a:rPr lang="en-GB" sz="1600" b="0" dirty="0" smtClean="0">
                <a:solidFill>
                  <a:srgbClr val="002569"/>
                </a:solidFill>
                <a:latin typeface="Calibri" pitchFamily="34" charset="0"/>
              </a:rPr>
              <a:t> in September 2015</a:t>
            </a:r>
          </a:p>
          <a:p>
            <a:pPr algn="ctr"/>
            <a:r>
              <a:rPr lang="en-GB" sz="1600" dirty="0" smtClean="0">
                <a:latin typeface="Calibri" pitchFamily="34" charset="0"/>
              </a:rPr>
              <a:t>Collaborative mission with EU, ESA and  NASA/NOAA</a:t>
            </a:r>
            <a:endParaRPr lang="en-GB" sz="1600" b="0" dirty="0">
              <a:solidFill>
                <a:srgbClr val="002569"/>
              </a:solidFill>
              <a:latin typeface="Calibri" pitchFamily="34" charset="0"/>
            </a:endParaRPr>
          </a:p>
        </p:txBody>
      </p:sp>
      <p:sp>
        <p:nvSpPr>
          <p:cNvPr id="77" name="TextBox 6"/>
          <p:cNvSpPr txBox="1">
            <a:spLocks noChangeArrowheads="1"/>
          </p:cNvSpPr>
          <p:nvPr/>
        </p:nvSpPr>
        <p:spPr bwMode="auto">
          <a:xfrm>
            <a:off x="1066800" y="5493603"/>
            <a:ext cx="52678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600" b="0" dirty="0">
                <a:solidFill>
                  <a:srgbClr val="002569"/>
                </a:solidFill>
                <a:latin typeface="Calibri" pitchFamily="34" charset="0"/>
              </a:rPr>
              <a:t>EPS-SG </a:t>
            </a:r>
            <a:r>
              <a:rPr lang="en-GB" sz="1600" b="0" dirty="0" smtClean="0">
                <a:solidFill>
                  <a:srgbClr val="002569"/>
                </a:solidFill>
                <a:latin typeface="Calibri" pitchFamily="34" charset="0"/>
              </a:rPr>
              <a:t>: </a:t>
            </a:r>
            <a:r>
              <a:rPr lang="en-GB" sz="1600" b="1" dirty="0" smtClean="0">
                <a:solidFill>
                  <a:srgbClr val="002569"/>
                </a:solidFill>
                <a:latin typeface="Calibri" pitchFamily="34" charset="0"/>
              </a:rPr>
              <a:t>Approved</a:t>
            </a:r>
            <a:r>
              <a:rPr lang="en-GB" sz="1600" b="0" dirty="0" smtClean="0">
                <a:solidFill>
                  <a:srgbClr val="002569"/>
                </a:solidFill>
                <a:latin typeface="Calibri" pitchFamily="34" charset="0"/>
              </a:rPr>
              <a:t> in June 2015</a:t>
            </a:r>
            <a:endParaRPr lang="en-GB" sz="1600" b="0" i="1" dirty="0">
              <a:solidFill>
                <a:srgbClr val="FF0000"/>
              </a:solidFill>
              <a:latin typeface="Calibri" pitchFamily="34" charset="0"/>
            </a:endParaRPr>
          </a:p>
          <a:p>
            <a:pPr algn="ctr"/>
            <a:r>
              <a:rPr lang="en-GB" sz="1600" b="0" dirty="0" smtClean="0">
                <a:solidFill>
                  <a:srgbClr val="002569"/>
                </a:solidFill>
                <a:latin typeface="Calibri" pitchFamily="34" charset="0"/>
              </a:rPr>
              <a:t>Sentinel-5 development approved at CMIN14</a:t>
            </a:r>
          </a:p>
          <a:p>
            <a:pPr algn="ctr"/>
            <a:r>
              <a:rPr lang="en-GB" sz="1600" b="0" dirty="0" smtClean="0">
                <a:solidFill>
                  <a:srgbClr val="002569"/>
                </a:solidFill>
                <a:latin typeface="Calibri" pitchFamily="34" charset="0"/>
              </a:rPr>
              <a:t>Recurrent Sentinel-5 instruments funded by EU/Copernicus </a:t>
            </a:r>
            <a:endParaRPr lang="en-GB" sz="1600" b="0" dirty="0">
              <a:solidFill>
                <a:srgbClr val="002569"/>
              </a:solidFill>
              <a:latin typeface="Calibri" pitchFamily="34" charset="0"/>
            </a:endParaRPr>
          </a:p>
        </p:txBody>
      </p:sp>
      <p:sp>
        <p:nvSpPr>
          <p:cNvPr id="78" name="TextBox 6"/>
          <p:cNvSpPr txBox="1">
            <a:spLocks noChangeArrowheads="1"/>
          </p:cNvSpPr>
          <p:nvPr/>
        </p:nvSpPr>
        <p:spPr bwMode="auto">
          <a:xfrm>
            <a:off x="0" y="3149025"/>
            <a:ext cx="47167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600" b="0" dirty="0">
                <a:solidFill>
                  <a:srgbClr val="002569"/>
                </a:solidFill>
                <a:latin typeface="Calibri" pitchFamily="34" charset="0"/>
              </a:rPr>
              <a:t>MTG: </a:t>
            </a:r>
            <a:r>
              <a:rPr lang="en-GB" sz="1600" b="1" dirty="0" smtClean="0">
                <a:solidFill>
                  <a:srgbClr val="002569"/>
                </a:solidFill>
                <a:latin typeface="Calibri" pitchFamily="34" charset="0"/>
              </a:rPr>
              <a:t>Approved</a:t>
            </a:r>
            <a:r>
              <a:rPr lang="en-GB" sz="1600" b="0" dirty="0" smtClean="0">
                <a:solidFill>
                  <a:srgbClr val="002569"/>
                </a:solidFill>
                <a:latin typeface="Calibri" pitchFamily="34" charset="0"/>
              </a:rPr>
              <a:t>, under development</a:t>
            </a:r>
          </a:p>
          <a:p>
            <a:r>
              <a:rPr lang="en-GB" sz="1600" b="0" dirty="0" smtClean="0">
                <a:solidFill>
                  <a:srgbClr val="002569"/>
                </a:solidFill>
                <a:latin typeface="Calibri" pitchFamily="34" charset="0"/>
              </a:rPr>
              <a:t>Sentinel-4 approved (2 instruments funded by ESA)</a:t>
            </a:r>
            <a:endParaRPr lang="en-GB" sz="1600" b="0" dirty="0">
              <a:solidFill>
                <a:srgbClr val="002569"/>
              </a:solidFill>
              <a:latin typeface="Calibri" pitchFamily="34" charset="0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426310">
            <a:off x="235744" y="777081"/>
            <a:ext cx="1549400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274245">
            <a:off x="1931988" y="601663"/>
            <a:ext cx="134302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9" descr="Metop_Second_Generation-ESA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886200"/>
            <a:ext cx="125095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Metop_Second_Generationv02-ESA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3733800"/>
            <a:ext cx="15716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8815667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5" descr="jason-bi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45958">
            <a:off x="-117231" y="1054100"/>
            <a:ext cx="3201866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TextBox 4"/>
          <p:cNvSpPr txBox="1">
            <a:spLocks noChangeArrowheads="1"/>
          </p:cNvSpPr>
          <p:nvPr/>
        </p:nvSpPr>
        <p:spPr bwMode="auto">
          <a:xfrm>
            <a:off x="-82062" y="3084513"/>
            <a:ext cx="9226062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9388">
              <a:tabLst>
                <a:tab pos="542925" algn="l"/>
              </a:tabLst>
            </a:pPr>
            <a:endParaRPr lang="en-GB" sz="2200" b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179388">
              <a:tabLst>
                <a:tab pos="542925" algn="l"/>
              </a:tabLst>
            </a:pPr>
            <a:endParaRPr lang="en-GB" sz="2200" b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179388">
              <a:tabLst>
                <a:tab pos="542925" algn="l"/>
              </a:tabLst>
            </a:pPr>
            <a:endParaRPr lang="en-GB" sz="2200" b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179388">
              <a:tabLst>
                <a:tab pos="542925" algn="l"/>
              </a:tabLst>
            </a:pPr>
            <a:endParaRPr lang="en-GB" sz="2200">
              <a:solidFill>
                <a:srgbClr val="FF8840"/>
              </a:solidFill>
              <a:latin typeface="Arial" charset="0"/>
              <a:cs typeface="Arial" charset="0"/>
            </a:endParaRPr>
          </a:p>
        </p:txBody>
      </p:sp>
      <p:sp>
        <p:nvSpPr>
          <p:cNvPr id="113668" name="Rectangle 6"/>
          <p:cNvSpPr>
            <a:spLocks noChangeArrowheads="1"/>
          </p:cNvSpPr>
          <p:nvPr/>
        </p:nvSpPr>
        <p:spPr bwMode="auto">
          <a:xfrm>
            <a:off x="3052397" y="1379539"/>
            <a:ext cx="3570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Source CNES/LEGOS/CLS 2014</a:t>
            </a:r>
            <a:endParaRPr lang="en-GB">
              <a:solidFill>
                <a:schemeClr val="tx1"/>
              </a:solidFill>
            </a:endParaRPr>
          </a:p>
        </p:txBody>
      </p:sp>
      <p:pic>
        <p:nvPicPr>
          <p:cNvPr id="113669" name="Content Placeholder 3" descr="Screen Shot 2013-03-29 at 10.30.45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" y="3917951"/>
            <a:ext cx="2880946" cy="1749425"/>
          </a:xfrm>
        </p:spPr>
      </p:pic>
      <p:pic>
        <p:nvPicPr>
          <p:cNvPr id="113670" name="Picture 1" descr="Résultat de recherche d'images pour &quot;Logo NOAA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4912" y="5826125"/>
            <a:ext cx="64623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1" name="Picture 2" descr="http://www.google.fr/url?source=imglanding&amp;ct=img&amp;q=http://www.grapheine.com/wp-content/uploads/2013/10/US-NASA-Seal-logo.jpg&amp;sa=X&amp;ved=0CAkQ8wdqFQoTCIfYxoqNkcYCFcRo2wod1fwAsQ&amp;usg=AFQjCNEyi8dwxbGuEk93bLFiSJUx-t_BAQ"/>
          <p:cNvPicPr>
            <a:picLocks noChangeAspect="1" noChangeArrowheads="1"/>
          </p:cNvPicPr>
          <p:nvPr/>
        </p:nvPicPr>
        <p:blipFill>
          <a:blip r:embed="rId5" cstate="print"/>
          <a:srcRect l="20395" r="15233"/>
          <a:stretch>
            <a:fillRect/>
          </a:stretch>
        </p:blipFill>
        <p:spPr bwMode="auto">
          <a:xfrm>
            <a:off x="575897" y="5824538"/>
            <a:ext cx="674077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2" name="Picture 3" descr="http://www.google.fr/url?source=imglanding&amp;ct=img&amp;q=http://stephanebeaudet.net/images/stories/img-actu/logo_cnes.jpg&amp;sa=X&amp;ved=0CAkQ8wdqFQoTCIDTlqiNkcYCFaen2wodkGUAWA&amp;usg=AFQjCNGmAKoXsazpgo3bUncPe-DmPUSBgw"/>
          <p:cNvPicPr>
            <a:picLocks noChangeAspect="1" noChangeArrowheads="1"/>
          </p:cNvPicPr>
          <p:nvPr/>
        </p:nvPicPr>
        <p:blipFill>
          <a:blip r:embed="rId6" cstate="print"/>
          <a:srcRect l="11783" r="9364" b="12361"/>
          <a:stretch>
            <a:fillRect/>
          </a:stretch>
        </p:blipFill>
        <p:spPr bwMode="auto">
          <a:xfrm>
            <a:off x="1241181" y="5838825"/>
            <a:ext cx="63158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3" name="Picture 60" descr="esa_logo_2_trans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66901" y="5842000"/>
            <a:ext cx="659423" cy="673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13674" name="Picture 59" descr="EUMETSAT_logo_1_tran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4343" y="5838826"/>
            <a:ext cx="701919" cy="6905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13675" name="Picture 7" descr="C:\Users\ratier\AppData\Local\Microsoft\Windows\Temporary Internet Files\Content.Outlook\C9Y5AWSI\sealevel.jpg"/>
          <p:cNvPicPr>
            <a:picLocks noChangeAspect="1" noChangeArrowheads="1"/>
          </p:cNvPicPr>
          <p:nvPr/>
        </p:nvPicPr>
        <p:blipFill>
          <a:blip r:embed="rId9" cstate="print"/>
          <a:srcRect l="5922" t="2541" r="2855" b="3233"/>
          <a:stretch>
            <a:fillRect/>
          </a:stretch>
        </p:blipFill>
        <p:spPr bwMode="auto">
          <a:xfrm>
            <a:off x="3156439" y="1177925"/>
            <a:ext cx="5824904" cy="382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6" name="Picture 2" descr="File:Eu-flag.gif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03331" y="5843589"/>
            <a:ext cx="1075592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7" name="Title 1"/>
          <p:cNvSpPr>
            <a:spLocks noGrp="1"/>
          </p:cNvSpPr>
          <p:nvPr>
            <p:ph type="title"/>
          </p:nvPr>
        </p:nvSpPr>
        <p:spPr>
          <a:xfrm>
            <a:off x="240323" y="0"/>
            <a:ext cx="8446477" cy="839788"/>
          </a:xfrm>
        </p:spPr>
        <p:txBody>
          <a:bodyPr/>
          <a:lstStyle/>
          <a:p>
            <a:pPr marL="179388"/>
            <a:r>
              <a:rPr lang="en-GB" sz="26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Contin</a:t>
            </a:r>
            <a:r>
              <a:rPr lang="en-GB" sz="2600" dirty="0" smtClean="0">
                <a:latin typeface="Arial" charset="0"/>
                <a:cs typeface="Arial" charset="0"/>
              </a:rPr>
              <a:t>ued commitment to collaborative high precision ocean altimetry missions: Jason-CS/Sentinel-6 </a:t>
            </a:r>
          </a:p>
        </p:txBody>
      </p:sp>
      <p:sp>
        <p:nvSpPr>
          <p:cNvPr id="113678" name="TextBox 20"/>
          <p:cNvSpPr txBox="1">
            <a:spLocks noChangeArrowheads="1"/>
          </p:cNvSpPr>
          <p:nvPr/>
        </p:nvSpPr>
        <p:spPr bwMode="auto">
          <a:xfrm>
            <a:off x="3386504" y="5170488"/>
            <a:ext cx="5807319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>
                <a:solidFill>
                  <a:schemeClr val="tx1"/>
                </a:solidFill>
              </a:rPr>
              <a:t>Launch of Jason-CS/Sentinel 6 planned in 2021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67458" y="188913"/>
            <a:ext cx="8229600" cy="1008062"/>
          </a:xfrm>
        </p:spPr>
        <p:txBody>
          <a:bodyPr anchor="t"/>
          <a:lstStyle/>
          <a:p>
            <a:pPr algn="ctr"/>
            <a:r>
              <a:rPr lang="en-GB" sz="2800" dirty="0" smtClean="0"/>
              <a:t>Third-party data services:</a:t>
            </a:r>
            <a:br>
              <a:rPr lang="en-GB" sz="2800" dirty="0" smtClean="0"/>
            </a:br>
            <a:r>
              <a:rPr lang="en-GB" sz="2800" dirty="0" smtClean="0"/>
              <a:t>HY-2A (CSOA, China)</a:t>
            </a:r>
          </a:p>
        </p:txBody>
      </p:sp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363416" y="3721100"/>
            <a:ext cx="8513885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252000">
              <a:spcBef>
                <a:spcPts val="1200"/>
              </a:spcBef>
              <a:buClr>
                <a:srgbClr val="00B5E2"/>
              </a:buClr>
              <a:defRPr/>
            </a:pPr>
            <a:r>
              <a:rPr lang="en-IE" sz="24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HY-2A:marine mission operated </a:t>
            </a:r>
            <a:r>
              <a:rPr lang="en-IE" sz="24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by SOA/NSOAS</a:t>
            </a:r>
          </a:p>
          <a:p>
            <a:pPr indent="-252000">
              <a:spcBef>
                <a:spcPts val="1200"/>
              </a:spcBef>
              <a:buClr>
                <a:srgbClr val="00B5E2"/>
              </a:buClr>
              <a:defRPr/>
            </a:pPr>
            <a:r>
              <a:rPr lang="en-IE" sz="24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Data redistributed to EUMETSAT Member States and ECMWF after reformatting</a:t>
            </a:r>
            <a:endParaRPr lang="en-IE" sz="2400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4" name="Picture 2" descr="C:\Users\elliott\AppData\Local\Microsoft\Windows\Temporary Internet Files\Content.Outlook\72NECLYI\HY2_ALTI_2015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3651"/>
            <a:ext cx="4423997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3" descr="C:\Users\elliott\AppData\Local\Microsoft\Windows\Temporary Internet Files\Content.Outlook\72NECLYI\HY2_RAD_SST_20150108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5962" y="1220789"/>
            <a:ext cx="4528038" cy="245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511420" y="204788"/>
            <a:ext cx="8229600" cy="1008062"/>
          </a:xfrm>
        </p:spPr>
        <p:txBody>
          <a:bodyPr anchor="t"/>
          <a:lstStyle/>
          <a:p>
            <a:pPr algn="ctr"/>
            <a:r>
              <a:rPr lang="en-GB" sz="2800" dirty="0" smtClean="0"/>
              <a:t>Third-party data services:</a:t>
            </a:r>
            <a:br>
              <a:rPr lang="en-GB" sz="2800" dirty="0" smtClean="0"/>
            </a:br>
            <a:r>
              <a:rPr lang="en-GB" sz="2800" dirty="0" smtClean="0"/>
              <a:t>INSAT-3D (IMD/ISRO, India)</a:t>
            </a:r>
          </a:p>
        </p:txBody>
      </p:sp>
      <p:pic>
        <p:nvPicPr>
          <p:cNvPr id="15363" name="Picture 3" descr="C:\Users\elliott\Desktop\INSAT3D_NIR_210915_08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185" y="1147763"/>
            <a:ext cx="8036169" cy="395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2" descr="C:\Users\elliott\Desktop\INSAT3D_VIS_210915_08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9666" y="1601788"/>
            <a:ext cx="4220308" cy="478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ontent Placeholder 1"/>
          <p:cNvSpPr txBox="1">
            <a:spLocks/>
          </p:cNvSpPr>
          <p:nvPr/>
        </p:nvSpPr>
        <p:spPr bwMode="auto">
          <a:xfrm>
            <a:off x="0" y="5130800"/>
            <a:ext cx="47244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252000">
              <a:spcBef>
                <a:spcPts val="1200"/>
              </a:spcBef>
              <a:buClr>
                <a:srgbClr val="00B5E2"/>
              </a:buClr>
              <a:defRPr/>
            </a:pPr>
            <a:r>
              <a:rPr lang="en-IE" sz="20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Dissemination </a:t>
            </a:r>
            <a:r>
              <a:rPr lang="en-IE" sz="20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IE" sz="20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image </a:t>
            </a:r>
            <a:r>
              <a:rPr lang="en-IE" sz="20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data and SST products started on 22 September  (30 min, 6 channels</a:t>
            </a:r>
            <a:r>
              <a:rPr lang="en-IE" sz="20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IE" sz="200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67458" y="188913"/>
            <a:ext cx="8229600" cy="1008062"/>
          </a:xfrm>
        </p:spPr>
        <p:txBody>
          <a:bodyPr anchor="t"/>
          <a:lstStyle/>
          <a:p>
            <a:pPr algn="ctr"/>
            <a:r>
              <a:rPr lang="en-GB" sz="2800" dirty="0" smtClean="0"/>
              <a:t>Third-party data services:</a:t>
            </a:r>
            <a:br>
              <a:rPr lang="en-GB" sz="2800" dirty="0" smtClean="0"/>
            </a:br>
            <a:r>
              <a:rPr lang="en-GB" sz="2800" dirty="0" smtClean="0"/>
              <a:t>GPM-Core (NASA/JAXA)</a:t>
            </a:r>
          </a:p>
        </p:txBody>
      </p:sp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174382" y="4800600"/>
            <a:ext cx="8969619" cy="124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252000">
              <a:spcBef>
                <a:spcPts val="1200"/>
              </a:spcBef>
              <a:buClr>
                <a:srgbClr val="00B5E2"/>
              </a:buClr>
              <a:defRPr/>
            </a:pPr>
            <a:r>
              <a:rPr lang="en-IE" sz="24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GMI L1C </a:t>
            </a:r>
            <a:r>
              <a:rPr lang="en-IE" sz="24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 L2 data </a:t>
            </a:r>
            <a:r>
              <a:rPr lang="en-IE" sz="24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redistributed after some reformatting</a:t>
            </a:r>
            <a:endParaRPr lang="en-IE" sz="2400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8" name="Picture 2" descr="C:\Users\elliott\AppData\Local\Microsoft\Windows\Temporary Internet Files\Content.Outlook\72NECLYI\GMI_Rain_Rate_20150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304" y="1230314"/>
            <a:ext cx="5986095" cy="325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6248400" y="1905000"/>
            <a:ext cx="3890596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252000">
              <a:spcBef>
                <a:spcPts val="1200"/>
              </a:spcBef>
              <a:buClr>
                <a:srgbClr val="00B5E2"/>
              </a:buClr>
              <a:defRPr/>
            </a:pPr>
            <a:r>
              <a:rPr lang="en-IE" sz="20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GMI </a:t>
            </a:r>
            <a:r>
              <a:rPr lang="en-IE" sz="20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L2 </a:t>
            </a:r>
            <a:r>
              <a:rPr lang="en-IE" sz="20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daily rain </a:t>
            </a:r>
            <a:endParaRPr lang="en-IE" sz="2000" kern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indent="-252000">
              <a:spcBef>
                <a:spcPts val="1200"/>
              </a:spcBef>
              <a:buClr>
                <a:srgbClr val="00B5E2"/>
              </a:buClr>
              <a:defRPr/>
            </a:pPr>
            <a:r>
              <a:rPr lang="en-IE" sz="20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rate </a:t>
            </a:r>
            <a:r>
              <a:rPr lang="en-IE" sz="20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composite </a:t>
            </a:r>
            <a:endParaRPr lang="en-IE" sz="2000" kern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indent="-252000">
              <a:spcBef>
                <a:spcPts val="1200"/>
              </a:spcBef>
              <a:buClr>
                <a:srgbClr val="00B5E2"/>
              </a:buClr>
              <a:defRPr/>
            </a:pPr>
            <a:r>
              <a:rPr lang="en-IE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IE" sz="20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24/03/2015)</a:t>
            </a:r>
            <a:endParaRPr lang="en-IE" sz="200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2569"/>
      </a:dk1>
      <a:lt1>
        <a:srgbClr val="696969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nk master">
  <a:themeElements>
    <a:clrScheme name="Corporate pallette">
      <a:dk1>
        <a:srgbClr val="000000"/>
      </a:dk1>
      <a:lt1>
        <a:srgbClr val="FFFFFF"/>
      </a:lt1>
      <a:dk2>
        <a:srgbClr val="9CA299"/>
      </a:dk2>
      <a:lt2>
        <a:srgbClr val="00ADD0"/>
      </a:lt2>
      <a:accent1>
        <a:srgbClr val="8F8DCB"/>
      </a:accent1>
      <a:accent2>
        <a:srgbClr val="878800"/>
      </a:accent2>
      <a:accent3>
        <a:srgbClr val="031F73"/>
      </a:accent3>
      <a:accent4>
        <a:srgbClr val="9CA299"/>
      </a:accent4>
      <a:accent5>
        <a:srgbClr val="CCFF33"/>
      </a:accent5>
      <a:accent6>
        <a:srgbClr val="D7A900"/>
      </a:accent6>
      <a:hlink>
        <a:srgbClr val="9CA299"/>
      </a:hlink>
      <a:folHlink>
        <a:srgbClr val="ED2939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B9DB0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9140</TotalTime>
  <Words>588</Words>
  <Application>Microsoft Office PowerPoint</Application>
  <PresentationFormat>On-screen Show (4:3)</PresentationFormat>
  <Paragraphs>220</Paragraphs>
  <Slides>12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Default</vt:lpstr>
      <vt:lpstr>Blank master</vt:lpstr>
      <vt:lpstr>Slide 1</vt:lpstr>
      <vt:lpstr>EUMETSAT mission planning</vt:lpstr>
      <vt:lpstr>Deployment of current generation satellite</vt:lpstr>
      <vt:lpstr>Slide 4</vt:lpstr>
      <vt:lpstr>Slide 5</vt:lpstr>
      <vt:lpstr>Continued commitment to collaborative high precision ocean altimetry missions: Jason-CS/Sentinel-6 </vt:lpstr>
      <vt:lpstr>Third-party data services: HY-2A (CSOA, China)</vt:lpstr>
      <vt:lpstr>Third-party data services: INSAT-3D (IMD/ISRO, India)</vt:lpstr>
      <vt:lpstr>Third-party data services: GPM-Core (NASA/JAXA)</vt:lpstr>
      <vt:lpstr>New third-party data services: Himawari-8 (JMA, Japan)</vt:lpstr>
      <vt:lpstr>Third-party data services: GCOM-W1 (JAXA, Japan)</vt:lpstr>
      <vt:lpstr>5. Global NWP Impact Assessments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Alain Ratier</cp:lastModifiedBy>
  <cp:revision>62</cp:revision>
  <dcterms:modified xsi:type="dcterms:W3CDTF">2015-11-04T23:31:35Z</dcterms:modified>
</cp:coreProperties>
</file>