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2" r:id="rId3"/>
    <p:sldId id="270" r:id="rId4"/>
    <p:sldId id="271" r:id="rId5"/>
    <p:sldId id="262" r:id="rId6"/>
    <p:sldId id="275" r:id="rId7"/>
    <p:sldId id="274" r:id="rId8"/>
    <p:sldId id="264" r:id="rId9"/>
    <p:sldId id="276" r:id="rId10"/>
    <p:sldId id="269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104" y="-5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8BD3A-0DAB-411D-BF73-8AD60CD822BE}" type="doc">
      <dgm:prSet loTypeId="urn:microsoft.com/office/officeart/2005/8/layout/targe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9A412D-B666-4B72-A011-2D5A10A2FD7A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Major Milestones</a:t>
          </a:r>
          <a:r>
            <a:rPr lang="de-DE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reached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GB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63A206-C544-4640-8BB7-62605FE4532C}" type="parTrans" cxnId="{CB35F095-E041-472E-9A7B-9B1FBDE03F0A}">
      <dgm:prSet/>
      <dgm:spPr/>
      <dgm:t>
        <a:bodyPr/>
        <a:lstStyle/>
        <a:p>
          <a:endParaRPr lang="en-GB"/>
        </a:p>
      </dgm:t>
    </dgm:pt>
    <dgm:pt modelId="{984E6F43-0939-47C5-9B08-5C34E8FEBE7C}" type="sibTrans" cxnId="{CB35F095-E041-472E-9A7B-9B1FBDE03F0A}">
      <dgm:prSet/>
      <dgm:spPr/>
      <dgm:t>
        <a:bodyPr/>
        <a:lstStyle/>
        <a:p>
          <a:endParaRPr lang="en-GB"/>
        </a:p>
      </dgm:t>
    </dgm:pt>
    <dgm:pt modelId="{9AFC84D0-4B6A-4500-BBD0-B4392AAAA611}">
      <dgm:prSet/>
      <dgm:spPr/>
      <dgm:t>
        <a:bodyPr/>
        <a:lstStyle/>
        <a:p>
          <a:pPr rtl="0"/>
          <a:r>
            <a:rPr lang="en-GB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Budget o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 € 4.3 Bn for 2014-2020</a:t>
          </a:r>
          <a:endParaRPr lang="en-GB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5B4E08-BD30-4FBA-8D86-2284CB327ECF}" type="parTrans" cxnId="{7F5F2497-10D5-456E-87E9-38A8D2E2BAD9}">
      <dgm:prSet/>
      <dgm:spPr/>
      <dgm:t>
        <a:bodyPr/>
        <a:lstStyle/>
        <a:p>
          <a:endParaRPr lang="en-GB"/>
        </a:p>
      </dgm:t>
    </dgm:pt>
    <dgm:pt modelId="{ABF9371F-416F-45FB-82B9-F8C74021A696}" type="sibTrans" cxnId="{7F5F2497-10D5-456E-87E9-38A8D2E2BAD9}">
      <dgm:prSet/>
      <dgm:spPr/>
      <dgm:t>
        <a:bodyPr/>
        <a:lstStyle/>
        <a:p>
          <a:endParaRPr lang="en-GB"/>
        </a:p>
      </dgm:t>
    </dgm:pt>
    <dgm:pt modelId="{8D58BE03-BC36-46CA-8442-4ECFE6D843D2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Full, free and open access to data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2F616D-66BF-4E27-834B-C2B7C1F08A2C}" type="parTrans" cxnId="{5BEAB2A6-E73F-4AB9-9BAB-F86B6E3EC945}">
      <dgm:prSet/>
      <dgm:spPr/>
      <dgm:t>
        <a:bodyPr/>
        <a:lstStyle/>
        <a:p>
          <a:endParaRPr lang="en-GB"/>
        </a:p>
      </dgm:t>
    </dgm:pt>
    <dgm:pt modelId="{21FCFDBE-6316-4829-91D0-C0EE122598CA}" type="sibTrans" cxnId="{5BEAB2A6-E73F-4AB9-9BAB-F86B6E3EC945}">
      <dgm:prSet/>
      <dgm:spPr/>
      <dgm:t>
        <a:bodyPr/>
        <a:lstStyle/>
        <a:p>
          <a:endParaRPr lang="en-GB"/>
        </a:p>
      </dgm:t>
    </dgm:pt>
    <dgm:pt modelId="{6EFA9880-A3C1-4431-8402-62FB06670F3C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Successful launch of Sentinel 1A &amp; 2A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DDE1B2-A8B8-473A-B59D-9A6D2B52F7B8}" type="parTrans" cxnId="{8E4E1D0C-E180-4D98-B1CF-F9FF768C63CD}">
      <dgm:prSet/>
      <dgm:spPr/>
      <dgm:t>
        <a:bodyPr/>
        <a:lstStyle/>
        <a:p>
          <a:endParaRPr lang="en-GB"/>
        </a:p>
      </dgm:t>
    </dgm:pt>
    <dgm:pt modelId="{1C7A63DD-4C94-4CEF-9EF5-53AD31E54566}" type="sibTrans" cxnId="{8E4E1D0C-E180-4D98-B1CF-F9FF768C63CD}">
      <dgm:prSet/>
      <dgm:spPr/>
      <dgm:t>
        <a:bodyPr/>
        <a:lstStyle/>
        <a:p>
          <a:endParaRPr lang="en-GB"/>
        </a:p>
      </dgm:t>
    </dgm:pt>
    <dgm:pt modelId="{D4505DDD-87D2-416D-B702-A4CCE78D5E95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Programme Regulation adopted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4F66-4B6E-4CE1-90A2-EB2199C8C49E}" type="parTrans" cxnId="{E0383B8D-8EF6-44D0-A2BB-EAEE58787A12}">
      <dgm:prSet/>
      <dgm:spPr/>
      <dgm:t>
        <a:bodyPr/>
        <a:lstStyle/>
        <a:p>
          <a:endParaRPr lang="en-GB"/>
        </a:p>
      </dgm:t>
    </dgm:pt>
    <dgm:pt modelId="{97C66A23-8514-4DB7-8B93-78C8897B3ED6}" type="sibTrans" cxnId="{E0383B8D-8EF6-44D0-A2BB-EAEE58787A12}">
      <dgm:prSet/>
      <dgm:spPr/>
      <dgm:t>
        <a:bodyPr/>
        <a:lstStyle/>
        <a:p>
          <a:endParaRPr lang="en-GB"/>
        </a:p>
      </dgm:t>
    </dgm:pt>
    <dgm:pt modelId="{67A490E4-7F8B-4FAB-9176-1B76999DE8EC}">
      <dgm:prSet/>
      <dgm:spPr/>
      <dgm:t>
        <a:bodyPr/>
        <a:lstStyle/>
        <a:p>
          <a:pPr rtl="0"/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First </a:t>
          </a:r>
          <a:r>
            <a:rPr lang="en-GB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images presented</a:t>
          </a:r>
          <a:endParaRPr lang="en-GB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A96300-EE9A-4C45-92B5-0C3DADD66A16}" type="parTrans" cxnId="{D5130780-F54F-4465-ADF9-B64CCF163889}">
      <dgm:prSet/>
      <dgm:spPr/>
      <dgm:t>
        <a:bodyPr/>
        <a:lstStyle/>
        <a:p>
          <a:endParaRPr lang="en-GB"/>
        </a:p>
      </dgm:t>
    </dgm:pt>
    <dgm:pt modelId="{6F37BD7E-0B3A-492C-9D8F-778055A76C08}" type="sibTrans" cxnId="{D5130780-F54F-4465-ADF9-B64CCF163889}">
      <dgm:prSet/>
      <dgm:spPr/>
      <dgm:t>
        <a:bodyPr/>
        <a:lstStyle/>
        <a:p>
          <a:endParaRPr lang="en-GB"/>
        </a:p>
      </dgm:t>
    </dgm:pt>
    <dgm:pt modelId="{53CDCA5F-697D-4B9F-83A6-16C3DA974DD8}">
      <dgm:prSet/>
      <dgm:spPr/>
      <dgm:t>
        <a:bodyPr/>
        <a:lstStyle/>
        <a:p>
          <a:pPr rtl="0"/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Funds delegated to ESA/EUMETSAT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1D271B-6EF7-4947-A6F2-F755C02941A3}" type="parTrans" cxnId="{3E2C47B7-3099-49C2-B27A-8882C6DA1E05}">
      <dgm:prSet/>
      <dgm:spPr/>
      <dgm:t>
        <a:bodyPr/>
        <a:lstStyle/>
        <a:p>
          <a:endParaRPr lang="en-GB"/>
        </a:p>
      </dgm:t>
    </dgm:pt>
    <dgm:pt modelId="{FD825B6D-0D15-4F98-A65A-CAF94E006157}" type="sibTrans" cxnId="{3E2C47B7-3099-49C2-B27A-8882C6DA1E05}">
      <dgm:prSet/>
      <dgm:spPr/>
      <dgm:t>
        <a:bodyPr/>
        <a:lstStyle/>
        <a:p>
          <a:endParaRPr lang="en-GB"/>
        </a:p>
      </dgm:t>
    </dgm:pt>
    <dgm:pt modelId="{DBE9D4D8-4DF0-49BB-AF4D-F61C68DCFF07}">
      <dgm:prSet/>
      <dgm:spPr/>
      <dgm:t>
        <a:bodyPr/>
        <a:lstStyle/>
        <a:p>
          <a:pPr rtl="0"/>
          <a:r>
            <a: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Four services are </a:t>
          </a:r>
          <a:r>
            <a:rPr lang="fr-BE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operational</a:t>
          </a:r>
          <a:r>
            <a: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BE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delivering</a:t>
          </a:r>
          <a:r>
            <a: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24h/7d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B64B4F-6936-46A7-BC9A-9A947B09E3C6}" type="parTrans" cxnId="{4D0D21B6-D347-4EE8-8FCD-46E4C63D53D4}">
      <dgm:prSet/>
      <dgm:spPr/>
      <dgm:t>
        <a:bodyPr/>
        <a:lstStyle/>
        <a:p>
          <a:endParaRPr lang="en-GB"/>
        </a:p>
      </dgm:t>
    </dgm:pt>
    <dgm:pt modelId="{A331EEE5-8252-4A26-BDAD-D2A0B7BF4383}" type="sibTrans" cxnId="{4D0D21B6-D347-4EE8-8FCD-46E4C63D53D4}">
      <dgm:prSet/>
      <dgm:spPr/>
      <dgm:t>
        <a:bodyPr/>
        <a:lstStyle/>
        <a:p>
          <a:endParaRPr lang="en-GB"/>
        </a:p>
      </dgm:t>
    </dgm:pt>
    <dgm:pt modelId="{3EB818D7-E7FF-463B-9823-115B757AC56A}" type="pres">
      <dgm:prSet presAssocID="{D4B8BD3A-0DAB-411D-BF73-8AD60CD822B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3FF332-261A-41B2-BE1E-57BE12A26711}" type="pres">
      <dgm:prSet presAssocID="{6E9A412D-B666-4B72-A011-2D5A10A2FD7A}" presName="circle1" presStyleLbl="node1" presStyleIdx="0" presStyleCnt="1"/>
      <dgm:spPr>
        <a:solidFill>
          <a:srgbClr val="92D050"/>
        </a:solidFill>
      </dgm:spPr>
      <dgm:t>
        <a:bodyPr/>
        <a:lstStyle/>
        <a:p>
          <a:endParaRPr lang="en-GB"/>
        </a:p>
      </dgm:t>
    </dgm:pt>
    <dgm:pt modelId="{2568ED03-8DC7-45B4-A81F-E484283CB743}" type="pres">
      <dgm:prSet presAssocID="{6E9A412D-B666-4B72-A011-2D5A10A2FD7A}" presName="space" presStyleCnt="0"/>
      <dgm:spPr/>
    </dgm:pt>
    <dgm:pt modelId="{EA7EC671-20E8-4565-97F9-1456B4C4F802}" type="pres">
      <dgm:prSet presAssocID="{6E9A412D-B666-4B72-A011-2D5A10A2FD7A}" presName="rect1" presStyleLbl="alignAcc1" presStyleIdx="0" presStyleCnt="1" custScaleY="100050" custLinFactNeighborX="-1572" custLinFactNeighborY="-521"/>
      <dgm:spPr/>
      <dgm:t>
        <a:bodyPr/>
        <a:lstStyle/>
        <a:p>
          <a:endParaRPr lang="en-GB"/>
        </a:p>
      </dgm:t>
    </dgm:pt>
    <dgm:pt modelId="{8F77EEAA-91B2-4284-BDC8-7445A37DFB86}" type="pres">
      <dgm:prSet presAssocID="{6E9A412D-B666-4B72-A011-2D5A10A2FD7A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401C1A-01D9-4E85-9202-FA56850499FF}" type="pres">
      <dgm:prSet presAssocID="{6E9A412D-B666-4B72-A011-2D5A10A2FD7A}" presName="rect1ChTx" presStyleLbl="alignAcc1" presStyleIdx="0" presStyleCnt="1" custLinFactNeighborX="-1574" custLinFactNeighborY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9288AF-06E6-4992-A373-3924CC955BF8}" type="presOf" srcId="{DBE9D4D8-4DF0-49BB-AF4D-F61C68DCFF07}" destId="{88401C1A-01D9-4E85-9202-FA56850499FF}" srcOrd="0" destOrd="6" presId="urn:microsoft.com/office/officeart/2005/8/layout/target3"/>
    <dgm:cxn modelId="{7F5F2497-10D5-456E-87E9-38A8D2E2BAD9}" srcId="{6E9A412D-B666-4B72-A011-2D5A10A2FD7A}" destId="{9AFC84D0-4B6A-4500-BBD0-B4392AAAA611}" srcOrd="0" destOrd="0" parTransId="{E35B4E08-BD30-4FBA-8D86-2284CB327ECF}" sibTransId="{ABF9371F-416F-45FB-82B9-F8C74021A696}"/>
    <dgm:cxn modelId="{E0383B8D-8EF6-44D0-A2BB-EAEE58787A12}" srcId="{6E9A412D-B666-4B72-A011-2D5A10A2FD7A}" destId="{D4505DDD-87D2-416D-B702-A4CCE78D5E95}" srcOrd="3" destOrd="0" parTransId="{B5954F66-4B6E-4CE1-90A2-EB2199C8C49E}" sibTransId="{97C66A23-8514-4DB7-8B93-78C8897B3ED6}"/>
    <dgm:cxn modelId="{66361E69-CD8C-4048-B622-1DC2BCF2755A}" type="presOf" srcId="{6E9A412D-B666-4B72-A011-2D5A10A2FD7A}" destId="{EA7EC671-20E8-4565-97F9-1456B4C4F802}" srcOrd="0" destOrd="0" presId="urn:microsoft.com/office/officeart/2005/8/layout/target3"/>
    <dgm:cxn modelId="{B274CCFF-67E9-4FCC-920A-322143AA1BA3}" type="presOf" srcId="{8D58BE03-BC36-46CA-8442-4ECFE6D843D2}" destId="{88401C1A-01D9-4E85-9202-FA56850499FF}" srcOrd="0" destOrd="1" presId="urn:microsoft.com/office/officeart/2005/8/layout/target3"/>
    <dgm:cxn modelId="{5BEAB2A6-E73F-4AB9-9BAB-F86B6E3EC945}" srcId="{6E9A412D-B666-4B72-A011-2D5A10A2FD7A}" destId="{8D58BE03-BC36-46CA-8442-4ECFE6D843D2}" srcOrd="1" destOrd="0" parTransId="{0F2F616D-66BF-4E27-834B-C2B7C1F08A2C}" sibTransId="{21FCFDBE-6316-4829-91D0-C0EE122598CA}"/>
    <dgm:cxn modelId="{CB35F095-E041-472E-9A7B-9B1FBDE03F0A}" srcId="{D4B8BD3A-0DAB-411D-BF73-8AD60CD822BE}" destId="{6E9A412D-B666-4B72-A011-2D5A10A2FD7A}" srcOrd="0" destOrd="0" parTransId="{AF63A206-C544-4640-8BB7-62605FE4532C}" sibTransId="{984E6F43-0939-47C5-9B08-5C34E8FEBE7C}"/>
    <dgm:cxn modelId="{3E2C47B7-3099-49C2-B27A-8882C6DA1E05}" srcId="{6E9A412D-B666-4B72-A011-2D5A10A2FD7A}" destId="{53CDCA5F-697D-4B9F-83A6-16C3DA974DD8}" srcOrd="5" destOrd="0" parTransId="{901D271B-6EF7-4947-A6F2-F755C02941A3}" sibTransId="{FD825B6D-0D15-4F98-A65A-CAF94E006157}"/>
    <dgm:cxn modelId="{4C2DF756-F4DC-4F48-8340-4E75F5FC4D1D}" type="presOf" srcId="{6E9A412D-B666-4B72-A011-2D5A10A2FD7A}" destId="{8F77EEAA-91B2-4284-BDC8-7445A37DFB86}" srcOrd="1" destOrd="0" presId="urn:microsoft.com/office/officeart/2005/8/layout/target3"/>
    <dgm:cxn modelId="{4D0D21B6-D347-4EE8-8FCD-46E4C63D53D4}" srcId="{6E9A412D-B666-4B72-A011-2D5A10A2FD7A}" destId="{DBE9D4D8-4DF0-49BB-AF4D-F61C68DCFF07}" srcOrd="6" destOrd="0" parTransId="{F7B64B4F-6936-46A7-BC9A-9A947B09E3C6}" sibTransId="{A331EEE5-8252-4A26-BDAD-D2A0B7BF4383}"/>
    <dgm:cxn modelId="{825167AE-26A6-40C0-9A76-346160093A7C}" type="presOf" srcId="{D4B8BD3A-0DAB-411D-BF73-8AD60CD822BE}" destId="{3EB818D7-E7FF-463B-9823-115B757AC56A}" srcOrd="0" destOrd="0" presId="urn:microsoft.com/office/officeart/2005/8/layout/target3"/>
    <dgm:cxn modelId="{0F20EC40-B291-4E48-92DC-F6317568DEC9}" type="presOf" srcId="{D4505DDD-87D2-416D-B702-A4CCE78D5E95}" destId="{88401C1A-01D9-4E85-9202-FA56850499FF}" srcOrd="0" destOrd="3" presId="urn:microsoft.com/office/officeart/2005/8/layout/target3"/>
    <dgm:cxn modelId="{5B41A4E1-4515-4050-9D8D-8040D966FC1F}" type="presOf" srcId="{53CDCA5F-697D-4B9F-83A6-16C3DA974DD8}" destId="{88401C1A-01D9-4E85-9202-FA56850499FF}" srcOrd="0" destOrd="5" presId="urn:microsoft.com/office/officeart/2005/8/layout/target3"/>
    <dgm:cxn modelId="{3B62EF75-9CFE-4701-8772-7C7DA2C63D1F}" type="presOf" srcId="{6EFA9880-A3C1-4431-8402-62FB06670F3C}" destId="{88401C1A-01D9-4E85-9202-FA56850499FF}" srcOrd="0" destOrd="2" presId="urn:microsoft.com/office/officeart/2005/8/layout/target3"/>
    <dgm:cxn modelId="{8E4E1D0C-E180-4D98-B1CF-F9FF768C63CD}" srcId="{6E9A412D-B666-4B72-A011-2D5A10A2FD7A}" destId="{6EFA9880-A3C1-4431-8402-62FB06670F3C}" srcOrd="2" destOrd="0" parTransId="{BDDDE1B2-A8B8-473A-B59D-9A6D2B52F7B8}" sibTransId="{1C7A63DD-4C94-4CEF-9EF5-53AD31E54566}"/>
    <dgm:cxn modelId="{D5130780-F54F-4465-ADF9-B64CCF163889}" srcId="{6E9A412D-B666-4B72-A011-2D5A10A2FD7A}" destId="{67A490E4-7F8B-4FAB-9176-1B76999DE8EC}" srcOrd="4" destOrd="0" parTransId="{F8A96300-EE9A-4C45-92B5-0C3DADD66A16}" sibTransId="{6F37BD7E-0B3A-492C-9D8F-778055A76C08}"/>
    <dgm:cxn modelId="{4FB1723B-6F40-4BF3-A2C0-A35BF5483DBA}" type="presOf" srcId="{9AFC84D0-4B6A-4500-BBD0-B4392AAAA611}" destId="{88401C1A-01D9-4E85-9202-FA56850499FF}" srcOrd="0" destOrd="0" presId="urn:microsoft.com/office/officeart/2005/8/layout/target3"/>
    <dgm:cxn modelId="{B0EBF3B3-0265-4883-B120-6A3108A927B5}" type="presOf" srcId="{67A490E4-7F8B-4FAB-9176-1B76999DE8EC}" destId="{88401C1A-01D9-4E85-9202-FA56850499FF}" srcOrd="0" destOrd="4" presId="urn:microsoft.com/office/officeart/2005/8/layout/target3"/>
    <dgm:cxn modelId="{FEB34BBE-DD5C-4E48-9BE9-89BB6EDDBAFB}" type="presParOf" srcId="{3EB818D7-E7FF-463B-9823-115B757AC56A}" destId="{B13FF332-261A-41B2-BE1E-57BE12A26711}" srcOrd="0" destOrd="0" presId="urn:microsoft.com/office/officeart/2005/8/layout/target3"/>
    <dgm:cxn modelId="{6B8E504E-95B7-4019-B1DE-B2B7DB03270C}" type="presParOf" srcId="{3EB818D7-E7FF-463B-9823-115B757AC56A}" destId="{2568ED03-8DC7-45B4-A81F-E484283CB743}" srcOrd="1" destOrd="0" presId="urn:microsoft.com/office/officeart/2005/8/layout/target3"/>
    <dgm:cxn modelId="{A5C5D83C-AE35-4BFA-B25F-0F5B47426097}" type="presParOf" srcId="{3EB818D7-E7FF-463B-9823-115B757AC56A}" destId="{EA7EC671-20E8-4565-97F9-1456B4C4F802}" srcOrd="2" destOrd="0" presId="urn:microsoft.com/office/officeart/2005/8/layout/target3"/>
    <dgm:cxn modelId="{4A9D38EB-C2FB-45FB-B91A-FDAEA4589580}" type="presParOf" srcId="{3EB818D7-E7FF-463B-9823-115B757AC56A}" destId="{8F77EEAA-91B2-4284-BDC8-7445A37DFB86}" srcOrd="3" destOrd="0" presId="urn:microsoft.com/office/officeart/2005/8/layout/target3"/>
    <dgm:cxn modelId="{89A86014-55B1-4FBB-A3D1-6D9D4F3AED59}" type="presParOf" srcId="{3EB818D7-E7FF-463B-9823-115B757AC56A}" destId="{88401C1A-01D9-4E85-9202-FA56850499FF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FF332-261A-41B2-BE1E-57BE12A26711}">
      <dsp:nvSpPr>
        <dsp:cNvPr id="0" name=""/>
        <dsp:cNvSpPr/>
      </dsp:nvSpPr>
      <dsp:spPr>
        <a:xfrm>
          <a:off x="0" y="4410"/>
          <a:ext cx="5098166" cy="5098166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7EC671-20E8-4565-97F9-1456B4C4F802}">
      <dsp:nvSpPr>
        <dsp:cNvPr id="0" name=""/>
        <dsp:cNvSpPr/>
      </dsp:nvSpPr>
      <dsp:spPr>
        <a:xfrm>
          <a:off x="2455582" y="0"/>
          <a:ext cx="5947860" cy="5100715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Major Milestones</a:t>
          </a:r>
          <a:r>
            <a:rPr lang="de-DE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reached</a:t>
          </a: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GB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5582" y="0"/>
        <a:ext cx="2973930" cy="5100715"/>
      </dsp:txXfrm>
    </dsp:sp>
    <dsp:sp modelId="{88401C1A-01D9-4E85-9202-FA56850499FF}">
      <dsp:nvSpPr>
        <dsp:cNvPr id="0" name=""/>
        <dsp:cNvSpPr/>
      </dsp:nvSpPr>
      <dsp:spPr>
        <a:xfrm>
          <a:off x="5476203" y="5685"/>
          <a:ext cx="2973930" cy="509816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Budget o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 € 4.3 Bn for 2014-2020</a:t>
          </a:r>
          <a:endParaRPr lang="en-GB" sz="2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Full, free and open access to data</a:t>
          </a:r>
          <a:endParaRPr lang="en-GB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Successful launch of Sentinel 1A &amp; 2A</a:t>
          </a:r>
          <a:endParaRPr lang="en-GB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Programme Regulation adopted</a:t>
          </a:r>
          <a:endParaRPr lang="en-GB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First </a:t>
          </a:r>
          <a:r>
            <a:rPr lang="en-GB" sz="2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images presented</a:t>
          </a:r>
          <a:endParaRPr lang="en-GB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Funds delegated to ESA/EUMETSAT</a:t>
          </a:r>
          <a:endParaRPr lang="en-GB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Four services are </a:t>
          </a:r>
          <a:r>
            <a:rPr lang="fr-B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operational</a:t>
          </a:r>
          <a:r>
            <a:rPr lang="fr-B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B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delivering</a:t>
          </a:r>
          <a:r>
            <a:rPr lang="fr-B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24h/7d</a:t>
          </a:r>
          <a:endParaRPr lang="en-GB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6203" y="5685"/>
        <a:ext cx="2973930" cy="5098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05/11/15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fr-BE" altLang="en-US" dirty="0" err="1" smtClean="0"/>
              <a:t>Following</a:t>
            </a:r>
            <a:r>
              <a:rPr lang="fr-BE" altLang="en-US" dirty="0" smtClean="0"/>
              <a:t> the</a:t>
            </a:r>
            <a:r>
              <a:rPr lang="fr-BE" altLang="en-US" baseline="0" dirty="0" smtClean="0"/>
              <a:t> entry </a:t>
            </a:r>
            <a:r>
              <a:rPr lang="fr-BE" altLang="en-US" baseline="0" dirty="0" err="1" smtClean="0"/>
              <a:t>into</a:t>
            </a:r>
            <a:r>
              <a:rPr lang="fr-BE" altLang="en-US" baseline="0" dirty="0" smtClean="0"/>
              <a:t> force of a new </a:t>
            </a:r>
            <a:r>
              <a:rPr lang="fr-BE" altLang="en-US" baseline="0" dirty="0" err="1" smtClean="0"/>
              <a:t>legal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framework</a:t>
            </a:r>
            <a:r>
              <a:rPr lang="fr-BE" altLang="en-US" baseline="0" dirty="0" smtClean="0"/>
              <a:t> in </a:t>
            </a:r>
            <a:r>
              <a:rPr lang="fr-BE" altLang="en-US" baseline="0" dirty="0" err="1" smtClean="0"/>
              <a:t>early</a:t>
            </a:r>
            <a:r>
              <a:rPr lang="fr-BE" altLang="en-US" baseline="0" dirty="0" smtClean="0"/>
              <a:t> 2014, the </a:t>
            </a:r>
            <a:r>
              <a:rPr lang="fr-BE" altLang="en-US" baseline="0" dirty="0" err="1" smtClean="0"/>
              <a:t>Commsision</a:t>
            </a:r>
            <a:r>
              <a:rPr lang="fr-BE" altLang="en-US" baseline="0" dirty="0" smtClean="0"/>
              <a:t> has </a:t>
            </a:r>
            <a:r>
              <a:rPr lang="fr-BE" altLang="en-US" baseline="0" dirty="0" err="1" smtClean="0"/>
              <a:t>negotiated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delegation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agreements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with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entrusted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entities</a:t>
            </a:r>
            <a:r>
              <a:rPr lang="fr-BE" altLang="en-US" baseline="0" dirty="0" smtClean="0"/>
              <a:t> to </a:t>
            </a:r>
            <a:r>
              <a:rPr lang="fr-BE" altLang="en-US" baseline="0" dirty="0" err="1" smtClean="0"/>
              <a:t>implement</a:t>
            </a:r>
            <a:r>
              <a:rPr lang="fr-BE" altLang="en-US" baseline="0" dirty="0" smtClean="0"/>
              <a:t> the programme. </a:t>
            </a:r>
            <a:r>
              <a:rPr lang="fr-BE" altLang="en-US" baseline="0" dirty="0" err="1" smtClean="0"/>
              <a:t>Agreements</a:t>
            </a:r>
            <a:r>
              <a:rPr lang="fr-BE" altLang="en-US" baseline="0" dirty="0" smtClean="0"/>
              <a:t> have been </a:t>
            </a:r>
            <a:r>
              <a:rPr lang="fr-BE" altLang="en-US" baseline="0" dirty="0" err="1" smtClean="0"/>
              <a:t>signed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with</a:t>
            </a:r>
            <a:r>
              <a:rPr lang="fr-BE" altLang="en-US" baseline="0" dirty="0" smtClean="0"/>
              <a:t> ESA and EUMETSAT for the </a:t>
            </a:r>
            <a:r>
              <a:rPr lang="fr-BE" altLang="en-US" baseline="0" dirty="0" err="1" smtClean="0"/>
              <a:t>space</a:t>
            </a:r>
            <a:r>
              <a:rPr lang="fr-BE" altLang="en-US" baseline="0" dirty="0" smtClean="0"/>
              <a:t> infrastructure. A first satellite has been </a:t>
            </a:r>
            <a:r>
              <a:rPr lang="fr-BE" altLang="en-US" baseline="0" dirty="0" err="1" smtClean="0"/>
              <a:t>launched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successfully</a:t>
            </a:r>
            <a:r>
              <a:rPr lang="fr-BE" altLang="en-US" baseline="0" dirty="0" smtClean="0"/>
              <a:t> in April 2014.  </a:t>
            </a:r>
            <a:r>
              <a:rPr lang="fr-BE" altLang="en-US" baseline="0" dirty="0" err="1" smtClean="0"/>
              <a:t>Further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agreements</a:t>
            </a:r>
            <a:r>
              <a:rPr lang="fr-BE" altLang="en-US" baseline="0" dirty="0" smtClean="0"/>
              <a:t> have been </a:t>
            </a:r>
            <a:r>
              <a:rPr lang="fr-BE" altLang="en-US" baseline="0" dirty="0" err="1" smtClean="0"/>
              <a:t>signed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with</a:t>
            </a:r>
            <a:r>
              <a:rPr lang="fr-BE" altLang="en-US" baseline="0" dirty="0" smtClean="0"/>
              <a:t> ECMWF, Mercator </a:t>
            </a:r>
            <a:r>
              <a:rPr lang="fr-BE" altLang="en-US" baseline="0" dirty="0" err="1" smtClean="0"/>
              <a:t>Ocean</a:t>
            </a:r>
            <a:r>
              <a:rPr lang="fr-BE" altLang="en-US" baseline="0" dirty="0" smtClean="0"/>
              <a:t> and the </a:t>
            </a:r>
            <a:r>
              <a:rPr lang="fr-BE" altLang="en-US" baseline="0" dirty="0" err="1" smtClean="0"/>
              <a:t>European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Environmental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agency</a:t>
            </a:r>
            <a:r>
              <a:rPr lang="fr-BE" altLang="en-US" baseline="0" dirty="0" smtClean="0"/>
              <a:t> for the </a:t>
            </a:r>
            <a:r>
              <a:rPr lang="fr-BE" altLang="en-US" baseline="0" dirty="0" err="1" smtClean="0"/>
              <a:t>Copernicus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core</a:t>
            </a:r>
            <a:r>
              <a:rPr lang="fr-BE" altLang="en-US" baseline="0" dirty="0" smtClean="0"/>
              <a:t> services.</a:t>
            </a:r>
          </a:p>
          <a:p>
            <a:pPr marL="0" indent="0">
              <a:buFontTx/>
              <a:buNone/>
            </a:pPr>
            <a:endParaRPr lang="fr-BE" altLang="en-US" dirty="0" smtClean="0"/>
          </a:p>
          <a:p>
            <a:pPr marL="0" indent="0">
              <a:buFontTx/>
              <a:buNone/>
            </a:pPr>
            <a:r>
              <a:rPr lang="fr-BE" altLang="en-US" dirty="0" smtClean="0"/>
              <a:t>This has </a:t>
            </a:r>
            <a:r>
              <a:rPr lang="fr-BE" altLang="en-US" dirty="0" err="1" smtClean="0"/>
              <a:t>now</a:t>
            </a:r>
            <a:r>
              <a:rPr lang="fr-BE" altLang="en-US" dirty="0" smtClean="0"/>
              <a:t> put a programme structure in</a:t>
            </a:r>
            <a:r>
              <a:rPr lang="fr-BE" altLang="en-US" baseline="0" dirty="0" smtClean="0"/>
              <a:t> place </a:t>
            </a:r>
            <a:r>
              <a:rPr lang="fr-BE" altLang="en-US" baseline="0" dirty="0" err="1" smtClean="0"/>
              <a:t>providing</a:t>
            </a:r>
            <a:r>
              <a:rPr lang="fr-BE" altLang="en-US" baseline="0" dirty="0" smtClean="0"/>
              <a:t> free of charge satellite images and </a:t>
            </a:r>
            <a:r>
              <a:rPr lang="fr-BE" altLang="en-US" baseline="0" dirty="0" err="1" smtClean="0"/>
              <a:t>geo</a:t>
            </a:r>
            <a:r>
              <a:rPr lang="fr-BE" altLang="en-US" baseline="0" dirty="0" smtClean="0"/>
              <a:t>-information to </a:t>
            </a:r>
            <a:r>
              <a:rPr lang="fr-BE" altLang="en-US" baseline="0" dirty="0" err="1" smtClean="0"/>
              <a:t>users</a:t>
            </a:r>
            <a:r>
              <a:rPr lang="fr-BE" altLang="en-US" baseline="0" dirty="0" smtClean="0"/>
              <a:t> world </a:t>
            </a:r>
            <a:r>
              <a:rPr lang="fr-BE" altLang="en-US" baseline="0" dirty="0" err="1" smtClean="0"/>
              <a:t>wide</a:t>
            </a:r>
            <a:r>
              <a:rPr lang="fr-BE" alt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fr-BE" altLang="en-US" baseline="0" dirty="0" smtClean="0"/>
              <a:t>Our </a:t>
            </a:r>
            <a:r>
              <a:rPr lang="fr-BE" altLang="en-US" baseline="0" dirty="0" err="1" smtClean="0"/>
              <a:t>presentation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today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is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giving</a:t>
            </a:r>
            <a:r>
              <a:rPr lang="fr-BE" altLang="en-US" baseline="0" dirty="0" smtClean="0"/>
              <a:t> the </a:t>
            </a:r>
            <a:r>
              <a:rPr lang="fr-BE" altLang="en-US" baseline="0" dirty="0" err="1" smtClean="0"/>
              <a:t>opportunity</a:t>
            </a:r>
            <a:r>
              <a:rPr lang="fr-BE" altLang="en-US" baseline="0" dirty="0" smtClean="0"/>
              <a:t> to </a:t>
            </a:r>
            <a:r>
              <a:rPr lang="fr-BE" altLang="en-US" baseline="0" dirty="0" err="1" smtClean="0"/>
              <a:t>see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what</a:t>
            </a:r>
            <a:r>
              <a:rPr lang="fr-BE" altLang="en-US" baseline="0" dirty="0" smtClean="0"/>
              <a:t> types of </a:t>
            </a:r>
            <a:r>
              <a:rPr lang="fr-BE" altLang="en-US" baseline="0" dirty="0" err="1" smtClean="0"/>
              <a:t>products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can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be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deliverd</a:t>
            </a:r>
            <a:r>
              <a:rPr lang="fr-BE" altLang="en-US" baseline="0" dirty="0" smtClean="0"/>
              <a:t> by </a:t>
            </a:r>
            <a:r>
              <a:rPr lang="fr-BE" altLang="en-US" baseline="0" dirty="0" err="1" smtClean="0"/>
              <a:t>Copernicus</a:t>
            </a:r>
            <a:r>
              <a:rPr lang="fr-BE" altLang="en-US" baseline="0" dirty="0" smtClean="0"/>
              <a:t>, on a free and open basis – </a:t>
            </a:r>
            <a:r>
              <a:rPr lang="fr-BE" altLang="en-US" baseline="0" dirty="0" err="1" smtClean="0"/>
              <a:t>encouraging</a:t>
            </a:r>
            <a:r>
              <a:rPr lang="fr-BE" altLang="en-US" baseline="0" dirty="0" smtClean="0"/>
              <a:t> the data sharing model </a:t>
            </a:r>
            <a:r>
              <a:rPr lang="fr-BE" altLang="en-US" baseline="0" dirty="0" err="1" smtClean="0"/>
              <a:t>also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adopted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internationally</a:t>
            </a:r>
            <a:r>
              <a:rPr lang="fr-BE" altLang="en-US" baseline="0" dirty="0" smtClean="0"/>
              <a:t> in the Group of </a:t>
            </a:r>
            <a:r>
              <a:rPr lang="fr-BE" altLang="en-US" baseline="0" dirty="0" err="1" smtClean="0"/>
              <a:t>Earth</a:t>
            </a:r>
            <a:r>
              <a:rPr lang="fr-BE" altLang="en-US" baseline="0" dirty="0" smtClean="0"/>
              <a:t> observation (GEO) </a:t>
            </a:r>
            <a:r>
              <a:rPr lang="fr-BE" altLang="en-US" baseline="0" dirty="0" err="1" smtClean="0"/>
              <a:t>context</a:t>
            </a:r>
            <a:r>
              <a:rPr lang="fr-BE" altLang="en-US" baseline="0" dirty="0" smtClean="0"/>
              <a:t>.</a:t>
            </a: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275" y="8684899"/>
            <a:ext cx="2971092" cy="4576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849CF5-E82C-43F7-B4C3-12DAC2F7CF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7151" tIns="43576" rIns="87151" bIns="43576"/>
          <a:lstStyle/>
          <a:p>
            <a:pPr marL="171448" indent="-171448">
              <a:buFont typeface="Arial" panose="020B0604020202020204" pitchFamily="34" charset="0"/>
              <a:buChar char="•"/>
            </a:pPr>
            <a:r>
              <a:rPr lang="fr-BE" dirty="0" err="1" smtClean="0"/>
              <a:t>Copernicus</a:t>
            </a:r>
            <a:r>
              <a:rPr lang="fr-BE" dirty="0" smtClean="0"/>
              <a:t>'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phase </a:t>
            </a:r>
            <a:r>
              <a:rPr lang="fr-BE" baseline="0" dirty="0" err="1" smtClean="0"/>
              <a:t>starts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, building on the </a:t>
            </a:r>
            <a:r>
              <a:rPr lang="fr-BE" baseline="0" dirty="0" err="1" smtClean="0"/>
              <a:t>success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experience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previous</a:t>
            </a:r>
            <a:r>
              <a:rPr lang="fr-BE" baseline="0" dirty="0" smtClean="0"/>
              <a:t> GIO (GMES Initial Operations) programme. User </a:t>
            </a:r>
            <a:r>
              <a:rPr lang="fr-BE" baseline="0" dirty="0" err="1" smtClean="0"/>
              <a:t>requirements</a:t>
            </a:r>
            <a:r>
              <a:rPr lang="fr-BE" baseline="0" dirty="0" smtClean="0"/>
              <a:t> and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arrangements are in place, but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(EU-</a:t>
            </a:r>
            <a:r>
              <a:rPr lang="fr-BE" baseline="0" dirty="0" err="1" smtClean="0"/>
              <a:t>owned</a:t>
            </a:r>
            <a:r>
              <a:rPr lang="fr-BE" baseline="0" dirty="0" smtClean="0"/>
              <a:t>) Sentinels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deliver</a:t>
            </a:r>
            <a:r>
              <a:rPr lang="fr-BE" baseline="0" dirty="0" smtClean="0"/>
              <a:t> more and </a:t>
            </a:r>
            <a:r>
              <a:rPr lang="fr-BE" baseline="0" dirty="0" err="1" smtClean="0"/>
              <a:t>better</a:t>
            </a:r>
            <a:r>
              <a:rPr lang="fr-BE" baseline="0" dirty="0" smtClean="0"/>
              <a:t> data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unpredecented</a:t>
            </a:r>
            <a:r>
              <a:rPr lang="fr-BE" baseline="0" dirty="0" smtClean="0"/>
              <a:t> volume. =&gt; A quantum </a:t>
            </a:r>
            <a:r>
              <a:rPr lang="fr-BE" baseline="0" dirty="0" err="1" smtClean="0"/>
              <a:t>leap</a:t>
            </a:r>
            <a:r>
              <a:rPr lang="fr-BE" baseline="0" dirty="0" smtClean="0"/>
              <a:t> for EU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Observation. A key </a:t>
            </a:r>
            <a:r>
              <a:rPr lang="fr-BE" baseline="0" dirty="0" err="1" smtClean="0"/>
              <a:t>element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ensuring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smooth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dissemination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huge</a:t>
            </a:r>
            <a:r>
              <a:rPr lang="fr-BE" baseline="0" dirty="0" smtClean="0"/>
              <a:t> volume of data, </a:t>
            </a:r>
            <a:r>
              <a:rPr lang="fr-BE" baseline="0" dirty="0" err="1" smtClean="0"/>
              <a:t>making</a:t>
            </a:r>
            <a:r>
              <a:rPr lang="fr-BE" baseline="0" dirty="0" smtClean="0"/>
              <a:t> the EU as a major global </a:t>
            </a:r>
            <a:r>
              <a:rPr lang="fr-BE" baseline="0" dirty="0" err="1" smtClean="0"/>
              <a:t>player</a:t>
            </a:r>
            <a:r>
              <a:rPr lang="fr-BE" baseline="0" dirty="0" smtClean="0"/>
              <a:t>/</a:t>
            </a:r>
            <a:r>
              <a:rPr lang="fr-BE" baseline="0" dirty="0" err="1" smtClean="0"/>
              <a:t>owner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 data.</a:t>
            </a:r>
          </a:p>
          <a:p>
            <a:pPr marL="171448" indent="-171448">
              <a:buFont typeface="Arial" panose="020B0604020202020204" pitchFamily="34" charset="0"/>
              <a:buChar char="•"/>
            </a:pPr>
            <a:r>
              <a:rPr lang="fr-BE" baseline="0" dirty="0" err="1" smtClean="0"/>
              <a:t>External</a:t>
            </a:r>
            <a:r>
              <a:rPr lang="fr-BE" baseline="0" dirty="0" smtClean="0"/>
              <a:t>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continue, but </a:t>
            </a:r>
            <a:r>
              <a:rPr lang="fr-BE" baseline="0" dirty="0" err="1" smtClean="0"/>
              <a:t>decrease</a:t>
            </a:r>
            <a:r>
              <a:rPr lang="fr-BE" baseline="0" dirty="0" smtClean="0"/>
              <a:t> as Sentinels </a:t>
            </a:r>
            <a:r>
              <a:rPr lang="fr-BE" baseline="0" dirty="0" err="1" smtClean="0"/>
              <a:t>become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</a:t>
            </a:r>
            <a:r>
              <a:rPr lang="fr-BE" baseline="0" dirty="0" smtClean="0"/>
              <a:t> 2015-2016 </a:t>
            </a:r>
            <a:r>
              <a:rPr lang="fr-BE" baseline="0" dirty="0" err="1" smtClean="0"/>
              <a:t>ff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However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gaps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remain</a:t>
            </a:r>
            <a:r>
              <a:rPr lang="fr-BE" baseline="0" dirty="0" smtClean="0"/>
              <a:t> (high-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imagery</a:t>
            </a:r>
            <a:r>
              <a:rPr lang="fr-BE" baseline="0" dirty="0" smtClean="0"/>
              <a:t>) as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not (!) </a:t>
            </a:r>
            <a:r>
              <a:rPr lang="fr-BE" baseline="0" dirty="0" err="1" smtClean="0"/>
              <a:t>designed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87151" tIns="43576" rIns="87151" bIns="43576"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0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7151" tIns="43576" rIns="87151" bIns="43576"/>
          <a:lstStyle/>
          <a:p>
            <a:pPr marL="171448" indent="-171448">
              <a:buFont typeface="Arial" panose="020B0604020202020204" pitchFamily="34" charset="0"/>
              <a:buChar char="•"/>
            </a:pPr>
            <a:r>
              <a:rPr lang="fr-BE" dirty="0" err="1" smtClean="0"/>
              <a:t>Copernicus</a:t>
            </a:r>
            <a:r>
              <a:rPr lang="fr-BE" dirty="0" smtClean="0"/>
              <a:t>'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phase </a:t>
            </a:r>
            <a:r>
              <a:rPr lang="fr-BE" baseline="0" dirty="0" err="1" smtClean="0"/>
              <a:t>starts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, building on the </a:t>
            </a:r>
            <a:r>
              <a:rPr lang="fr-BE" baseline="0" dirty="0" err="1" smtClean="0"/>
              <a:t>success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experience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previous</a:t>
            </a:r>
            <a:r>
              <a:rPr lang="fr-BE" baseline="0" dirty="0" smtClean="0"/>
              <a:t> GIO (GMES Initial Operations) programme. User </a:t>
            </a:r>
            <a:r>
              <a:rPr lang="fr-BE" baseline="0" dirty="0" err="1" smtClean="0"/>
              <a:t>requirements</a:t>
            </a:r>
            <a:r>
              <a:rPr lang="fr-BE" baseline="0" dirty="0" smtClean="0"/>
              <a:t> and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arrangements are in place, but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(EU-</a:t>
            </a:r>
            <a:r>
              <a:rPr lang="fr-BE" baseline="0" dirty="0" err="1" smtClean="0"/>
              <a:t>owned</a:t>
            </a:r>
            <a:r>
              <a:rPr lang="fr-BE" baseline="0" dirty="0" smtClean="0"/>
              <a:t>) Sentinels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deliver</a:t>
            </a:r>
            <a:r>
              <a:rPr lang="fr-BE" baseline="0" dirty="0" smtClean="0"/>
              <a:t> more and </a:t>
            </a:r>
            <a:r>
              <a:rPr lang="fr-BE" baseline="0" dirty="0" err="1" smtClean="0"/>
              <a:t>better</a:t>
            </a:r>
            <a:r>
              <a:rPr lang="fr-BE" baseline="0" dirty="0" smtClean="0"/>
              <a:t> data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unpredecented</a:t>
            </a:r>
            <a:r>
              <a:rPr lang="fr-BE" baseline="0" dirty="0" smtClean="0"/>
              <a:t> volume. =&gt; A quantum </a:t>
            </a:r>
            <a:r>
              <a:rPr lang="fr-BE" baseline="0" dirty="0" err="1" smtClean="0"/>
              <a:t>leap</a:t>
            </a:r>
            <a:r>
              <a:rPr lang="fr-BE" baseline="0" dirty="0" smtClean="0"/>
              <a:t> for EU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Observation. A key </a:t>
            </a:r>
            <a:r>
              <a:rPr lang="fr-BE" baseline="0" dirty="0" err="1" smtClean="0"/>
              <a:t>element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ensuring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smooth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dissemination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huge</a:t>
            </a:r>
            <a:r>
              <a:rPr lang="fr-BE" baseline="0" dirty="0" smtClean="0"/>
              <a:t> volume of data, </a:t>
            </a:r>
            <a:r>
              <a:rPr lang="fr-BE" baseline="0" dirty="0" err="1" smtClean="0"/>
              <a:t>making</a:t>
            </a:r>
            <a:r>
              <a:rPr lang="fr-BE" baseline="0" dirty="0" smtClean="0"/>
              <a:t> the EU as a major global </a:t>
            </a:r>
            <a:r>
              <a:rPr lang="fr-BE" baseline="0" dirty="0" err="1" smtClean="0"/>
              <a:t>player</a:t>
            </a:r>
            <a:r>
              <a:rPr lang="fr-BE" baseline="0" dirty="0" smtClean="0"/>
              <a:t>/</a:t>
            </a:r>
            <a:r>
              <a:rPr lang="fr-BE" baseline="0" dirty="0" err="1" smtClean="0"/>
              <a:t>owner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 data.</a:t>
            </a:r>
          </a:p>
          <a:p>
            <a:pPr marL="171448" indent="-171448">
              <a:buFont typeface="Arial" panose="020B0604020202020204" pitchFamily="34" charset="0"/>
              <a:buChar char="•"/>
            </a:pPr>
            <a:r>
              <a:rPr lang="fr-BE" baseline="0" dirty="0" err="1" smtClean="0"/>
              <a:t>External</a:t>
            </a:r>
            <a:r>
              <a:rPr lang="fr-BE" baseline="0" dirty="0" smtClean="0"/>
              <a:t>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continue, but </a:t>
            </a:r>
            <a:r>
              <a:rPr lang="fr-BE" baseline="0" dirty="0" err="1" smtClean="0"/>
              <a:t>decrease</a:t>
            </a:r>
            <a:r>
              <a:rPr lang="fr-BE" baseline="0" dirty="0" smtClean="0"/>
              <a:t> as Sentinels </a:t>
            </a:r>
            <a:r>
              <a:rPr lang="fr-BE" baseline="0" dirty="0" err="1" smtClean="0"/>
              <a:t>become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</a:t>
            </a:r>
            <a:r>
              <a:rPr lang="fr-BE" baseline="0" dirty="0" smtClean="0"/>
              <a:t> 2015-2016 </a:t>
            </a:r>
            <a:r>
              <a:rPr lang="fr-BE" baseline="0" dirty="0" err="1" smtClean="0"/>
              <a:t>ff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However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gaps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remain</a:t>
            </a:r>
            <a:r>
              <a:rPr lang="fr-BE" baseline="0" dirty="0" smtClean="0"/>
              <a:t> (high-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imagery</a:t>
            </a:r>
            <a:r>
              <a:rPr lang="fr-BE" baseline="0" dirty="0" smtClean="0"/>
              <a:t>) as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not (!) </a:t>
            </a:r>
            <a:r>
              <a:rPr lang="fr-BE" baseline="0" dirty="0" err="1" smtClean="0"/>
              <a:t>designed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87151" tIns="43576" rIns="87151" bIns="43576"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0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79450"/>
            <a:ext cx="4541837" cy="34051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478" y="4356309"/>
            <a:ext cx="5078635" cy="4085772"/>
          </a:xfrm>
          <a:noFill/>
        </p:spPr>
        <p:txBody>
          <a:bodyPr lIns="87151" tIns="43576" rIns="87151" bIns="43576"/>
          <a:lstStyle/>
          <a:p>
            <a:r>
              <a:rPr lang="en-US" altLang="en-US" dirty="0" smtClean="0">
                <a:latin typeface="Arial" pitchFamily="34" charset="0"/>
              </a:rPr>
              <a:t>Important to underline that Copernicus is :</a:t>
            </a:r>
          </a:p>
          <a:p>
            <a:endParaRPr lang="en-US" altLang="en-US" dirty="0" smtClean="0">
              <a:latin typeface="Arial" pitchFamily="34" charset="0"/>
            </a:endParaRPr>
          </a:p>
          <a:p>
            <a:pPr marL="171448" indent="-171448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A custom-built,</a:t>
            </a:r>
            <a:r>
              <a:rPr lang="en-US" altLang="en-US" baseline="0" dirty="0" smtClean="0">
                <a:latin typeface="Arial" pitchFamily="34" charset="0"/>
              </a:rPr>
              <a:t> </a:t>
            </a:r>
            <a:r>
              <a:rPr lang="en-US" altLang="en-US" dirty="0" smtClean="0">
                <a:latin typeface="Arial" pitchFamily="34" charset="0"/>
              </a:rPr>
              <a:t>comprehensive, cutting-edge Earth Observation</a:t>
            </a:r>
            <a:r>
              <a:rPr lang="en-US" altLang="en-US" baseline="0" dirty="0" smtClean="0">
                <a:latin typeface="Arial" pitchFamily="34" charset="0"/>
              </a:rPr>
              <a:t> system, that puts EU in class of its own (</a:t>
            </a:r>
            <a:r>
              <a:rPr lang="en-US" altLang="en-US" i="1" baseline="0" dirty="0" smtClean="0">
                <a:latin typeface="Arial" pitchFamily="34" charset="0"/>
              </a:rPr>
              <a:t>in many aspects even better-performing than civilian US satellites…)</a:t>
            </a:r>
            <a:endParaRPr lang="en-US" altLang="en-US" baseline="0" dirty="0" smtClean="0">
              <a:latin typeface="Arial" pitchFamily="34" charset="0"/>
            </a:endParaRPr>
          </a:p>
          <a:p>
            <a:pPr marL="171448" indent="-171448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Arial" pitchFamily="34" charset="0"/>
              </a:rPr>
              <a:t>Satellites and types of images are </a:t>
            </a:r>
            <a:r>
              <a:rPr lang="en-US" altLang="en-US" dirty="0" smtClean="0">
                <a:latin typeface="Arial" pitchFamily="34" charset="0"/>
              </a:rPr>
              <a:t>mutually</a:t>
            </a:r>
            <a:r>
              <a:rPr lang="en-US" altLang="en-US" baseline="0" dirty="0" smtClean="0">
                <a:latin typeface="Arial" pitchFamily="34" charset="0"/>
              </a:rPr>
              <a:t> reinforcing, idem for space- and in-situ data. </a:t>
            </a:r>
          </a:p>
          <a:p>
            <a:pPr marL="171448" indent="-171448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Arial" pitchFamily="34" charset="0"/>
              </a:rPr>
              <a:t>A key difference between different Sentinels is their orbits, allowing for different types of observations and revisit times of an </a:t>
            </a:r>
            <a:r>
              <a:rPr lang="en-US" altLang="en-US" baseline="0" dirty="0" err="1" smtClean="0">
                <a:latin typeface="Arial" pitchFamily="34" charset="0"/>
              </a:rPr>
              <a:t>inidividual</a:t>
            </a:r>
            <a:r>
              <a:rPr lang="en-US" altLang="en-US" baseline="0" dirty="0" smtClean="0">
                <a:latin typeface="Arial" pitchFamily="34" charset="0"/>
              </a:rPr>
              <a:t> spot on the globe.</a:t>
            </a:r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7151" tIns="43576" rIns="87151" bIns="43576"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87151" tIns="43576" rIns="87151" bIns="43576"/>
          <a:lstStyle/>
          <a:p>
            <a:pPr>
              <a:defRPr/>
            </a:pPr>
            <a:fld id="{9B4C197F-0298-4377-B3AB-B6FA54244F08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7151" tIns="43576" rIns="87151" bIns="43576"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87151" tIns="43576" rIns="87151" bIns="43576"/>
          <a:lstStyle/>
          <a:p>
            <a:pPr>
              <a:defRPr/>
            </a:pPr>
            <a:fld id="{9B4C197F-0298-4377-B3AB-B6FA54244F08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C84C-817B-41B3-B5FF-A5E9355712C6}" type="datetime1">
              <a:rPr lang="en-GB" smtClean="0"/>
              <a:t>05/11/15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997F-B99A-4ACF-AE94-2B1F29C139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538538"/>
      </p:ext>
    </p:extLst>
  </p:cSld>
  <p:clrMapOvr>
    <a:masterClrMapping/>
  </p:clrMapOvr>
  <p:transition xmlns:p14="http://schemas.microsoft.com/office/powerpoint/2010/main"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image" Target="../media/image13.wmf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ntinels.copernicus.eu" TargetMode="External"/><Relationship Id="rId4" Type="http://schemas.openxmlformats.org/officeDocument/2006/relationships/hyperlink" Target="https://sentinels.copernicus.eu/web/sentinel/sentinel-data-access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2000" y="3810000"/>
            <a:ext cx="4810858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European Commission 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Plenary </a:t>
            </a:r>
            <a:r>
              <a:rPr dirty="0" smtClean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#</a:t>
            </a:r>
            <a:r>
              <a:rPr lang="en-GB" dirty="0" smtClean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30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29</a:t>
            </a:r>
            <a:r>
              <a:rPr lang="en-US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CEOS Plenary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Kyoto International Conference Center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Kyoto, Japan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5 – 6 November 2015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537938"/>
            <a:ext cx="5092211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  <a:t>Copernicus – </a:t>
            </a:r>
          </a:p>
          <a:p>
            <a:pPr algn="l" rtl="0" latinLnBrk="1" hangingPunct="0"/>
            <a: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  <a:t>Current Status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09" y="5887056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403350" y="115888"/>
            <a:ext cx="597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GB" altLang="en-US" sz="3200" dirty="0" smtClean="0">
                <a:solidFill>
                  <a:schemeClr val="bg1"/>
                </a:solidFill>
              </a:rPr>
              <a:t>	</a:t>
            </a:r>
            <a:r>
              <a:rPr lang="en-GB" altLang="en-US" sz="3600" b="1" dirty="0" smtClean="0">
                <a:solidFill>
                  <a:srgbClr val="92D050"/>
                </a:solidFill>
              </a:rPr>
              <a:t>Copernicus</a:t>
            </a:r>
            <a:endParaRPr lang="en-GB" altLang="en-US" sz="3600" b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750" y="1682957"/>
            <a:ext cx="8135938" cy="41303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		</a:t>
            </a:r>
            <a:r>
              <a:rPr lang="en-GB" sz="4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Thank you for your attention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2D050"/>
              </a:buClr>
              <a:buSzPct val="130000"/>
              <a:buFontTx/>
              <a:buChar char="•"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Mauro.Facchini@ec.europa.eu</a:t>
            </a: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2D05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Website: http://copernicus.eu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2D050"/>
              </a:buClr>
              <a:buSzPct val="130000"/>
              <a:buFontTx/>
              <a:buChar char="•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Facebook: </a:t>
            </a:r>
            <a:r>
              <a:rPr lang="en-GB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CopernicusEU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2D050"/>
              </a:buClr>
              <a:buSzPct val="130000"/>
              <a:buFontTx/>
              <a:buChar char="•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Twitter: @Copernicus EU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731DA-FB9E-4AE9-A607-9AAF8999468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99609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4564" y="-99392"/>
            <a:ext cx="7873163" cy="1152128"/>
          </a:xfrm>
          <a:noFill/>
          <a:ln>
            <a:noFill/>
          </a:ln>
          <a:effectLst/>
        </p:spPr>
        <p:txBody>
          <a:bodyPr anchor="ctr"/>
          <a:lstStyle/>
          <a:p>
            <a:pPr marL="358775" algn="l" eaLnBrk="1" hangingPunct="1"/>
            <a:r>
              <a:rPr lang="en-GB" altLang="en-US" dirty="0" smtClean="0">
                <a:solidFill>
                  <a:srgbClr val="FFFFFF"/>
                </a:solidFill>
              </a:rPr>
              <a:t>   	</a:t>
            </a:r>
            <a:r>
              <a:rPr lang="en-GB" altLang="en-US" sz="32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Copernicus - current </a:t>
            </a:r>
            <a:r>
              <a:rPr lang="en-GB" alt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148407"/>
              </p:ext>
            </p:extLst>
          </p:nvPr>
        </p:nvGraphicFramePr>
        <p:xfrm>
          <a:off x="107510" y="1196752"/>
          <a:ext cx="8496944" cy="510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EF032-D8A0-4A1F-B38D-BAD18D29D25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8" y="0"/>
            <a:ext cx="3707904" cy="2060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2088232"/>
            <a:ext cx="8965966" cy="4022112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333399"/>
              </a:buClr>
            </a:pPr>
            <a:endParaRPr lang="en-GB" sz="2800" b="1" i="0" kern="1200" dirty="0" smtClean="0">
              <a:latin typeface="Verdana" pitchFamily="34" charset="0"/>
            </a:endParaRPr>
          </a:p>
          <a:p>
            <a:pPr>
              <a:spcAft>
                <a:spcPts val="1200"/>
              </a:spcAft>
              <a:buClr>
                <a:srgbClr val="333399"/>
              </a:buClr>
            </a:pPr>
            <a:r>
              <a:rPr lang="en-GB" sz="2800" b="1" i="0" kern="1200" dirty="0" smtClean="0">
                <a:latin typeface="Verdana" pitchFamily="34" charset="0"/>
              </a:rPr>
              <a:t>First </a:t>
            </a:r>
            <a:r>
              <a:rPr lang="en-GB" sz="2800" b="1" i="0" kern="1200" dirty="0">
                <a:latin typeface="Verdana" pitchFamily="34" charset="0"/>
              </a:rPr>
              <a:t>Sentinel </a:t>
            </a:r>
            <a:r>
              <a:rPr lang="en-GB" sz="2800" b="1" i="0" kern="1200" dirty="0" smtClean="0">
                <a:latin typeface="Verdana" pitchFamily="34" charset="0"/>
              </a:rPr>
              <a:t>satellite, Sentinel 1A, was </a:t>
            </a:r>
            <a:r>
              <a:rPr lang="en-GB" sz="2800" b="1" i="0" kern="1200" dirty="0" smtClean="0">
                <a:solidFill>
                  <a:srgbClr val="FF0000"/>
                </a:solidFill>
                <a:latin typeface="Verdana" pitchFamily="34" charset="0"/>
              </a:rPr>
              <a:t>launched </a:t>
            </a:r>
            <a:r>
              <a:rPr lang="en-GB" sz="2800" b="1" i="0" kern="1200" dirty="0">
                <a:solidFill>
                  <a:srgbClr val="FF0000"/>
                </a:solidFill>
                <a:latin typeface="Verdana" pitchFamily="34" charset="0"/>
              </a:rPr>
              <a:t>on </a:t>
            </a:r>
            <a:r>
              <a:rPr lang="en-GB" sz="2800" b="1" i="0" kern="1200" dirty="0" smtClean="0">
                <a:solidFill>
                  <a:srgbClr val="FF0000"/>
                </a:solidFill>
                <a:latin typeface="Verdana" pitchFamily="34" charset="0"/>
              </a:rPr>
              <a:t>3 April 2014</a:t>
            </a:r>
            <a:r>
              <a:rPr lang="en-GB" sz="2800" b="1" i="0" kern="1200" dirty="0" smtClean="0">
                <a:solidFill>
                  <a:srgbClr val="002060"/>
                </a:solidFill>
                <a:latin typeface="Verdana" pitchFamily="34" charset="0"/>
              </a:rPr>
              <a:t>;</a:t>
            </a:r>
            <a:r>
              <a:rPr lang="en-GB" sz="2800" b="1" i="0" kern="12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GB" sz="2800" b="1" i="0" kern="1200" dirty="0" smtClean="0">
                <a:latin typeface="Verdana" pitchFamily="34" charset="0"/>
              </a:rPr>
              <a:t>operational since </a:t>
            </a:r>
            <a:r>
              <a:rPr lang="en-GB" sz="2800" b="1" i="0" kern="1200" dirty="0" smtClean="0">
                <a:solidFill>
                  <a:srgbClr val="FF0000"/>
                </a:solidFill>
                <a:latin typeface="Verdana" pitchFamily="34" charset="0"/>
              </a:rPr>
              <a:t>Oct 2014</a:t>
            </a:r>
            <a:endParaRPr lang="en-GB" sz="2800" b="1" i="0" kern="1200" dirty="0">
              <a:solidFill>
                <a:srgbClr val="FF0000"/>
              </a:solidFill>
              <a:latin typeface="Verdana" pitchFamily="34" charset="0"/>
            </a:endParaRPr>
          </a:p>
          <a:p>
            <a:pPr>
              <a:spcAft>
                <a:spcPts val="1200"/>
              </a:spcAft>
              <a:buClr>
                <a:srgbClr val="333399"/>
              </a:buClr>
              <a:buFont typeface="Arial" pitchFamily="34" charset="0"/>
              <a:buChar char="•"/>
            </a:pPr>
            <a:r>
              <a:rPr lang="en-GB" sz="2800" b="1" kern="1200" dirty="0" smtClean="0">
                <a:latin typeface="Verdana" pitchFamily="34" charset="0"/>
              </a:rPr>
              <a:t>Sentinel 2A was put in orbit on </a:t>
            </a:r>
            <a:r>
              <a:rPr lang="en-GB" sz="2800" b="1" kern="1200" dirty="0" smtClean="0">
                <a:solidFill>
                  <a:srgbClr val="FF0000"/>
                </a:solidFill>
                <a:latin typeface="Verdana" pitchFamily="34" charset="0"/>
              </a:rPr>
              <a:t>23 June 2015</a:t>
            </a:r>
            <a:r>
              <a:rPr lang="en-GB" sz="2800" b="1" kern="1200" dirty="0" smtClean="0">
                <a:latin typeface="Verdana" pitchFamily="34" charset="0"/>
              </a:rPr>
              <a:t>; </a:t>
            </a:r>
            <a:r>
              <a:rPr lang="en-GB" sz="2800" b="1" kern="1200" dirty="0" smtClean="0">
                <a:latin typeface="Verdana" pitchFamily="34" charset="0"/>
              </a:rPr>
              <a:t>the </a:t>
            </a:r>
            <a:r>
              <a:rPr lang="en-GB" sz="2800" b="1" kern="1200" dirty="0" smtClean="0">
                <a:latin typeface="Verdana" pitchFamily="34" charset="0"/>
              </a:rPr>
              <a:t>commissioning </a:t>
            </a:r>
            <a:r>
              <a:rPr lang="en-GB" sz="2800" b="1" kern="1200" dirty="0" smtClean="0">
                <a:latin typeface="Verdana" pitchFamily="34" charset="0"/>
              </a:rPr>
              <a:t>phase has recently ended.</a:t>
            </a:r>
            <a:endParaRPr lang="en-GB" sz="2800" b="1" i="0" kern="1200" dirty="0" smtClean="0">
              <a:latin typeface="Verdana" pitchFamily="34" charset="0"/>
            </a:endParaRPr>
          </a:p>
          <a:p>
            <a:pPr lvl="0">
              <a:spcAft>
                <a:spcPts val="1200"/>
              </a:spcAft>
              <a:buClr>
                <a:srgbClr val="333399"/>
              </a:buClr>
              <a:buFont typeface="Arial" pitchFamily="34" charset="0"/>
              <a:buChar char="•"/>
            </a:pPr>
            <a:endParaRPr lang="en-GB" sz="2800" b="1" i="0" kern="1200" dirty="0">
              <a:latin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EF032-D8A0-4A1F-B38D-BAD18D29D25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960" y="0"/>
            <a:ext cx="8842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1pPr>
            <a:lvl2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 smtClean="0">
                <a:solidFill>
                  <a:schemeClr val="bg1"/>
                </a:solidFill>
              </a:rPr>
              <a:t>  					</a:t>
            </a:r>
            <a:r>
              <a:rPr lang="en-GB" altLang="en-US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Segment</a:t>
            </a:r>
            <a:endParaRPr lang="en-GB" altLang="en-US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51" y="6127489"/>
            <a:ext cx="1684750" cy="56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89786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8" y="0"/>
            <a:ext cx="3707904" cy="2060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2088232"/>
            <a:ext cx="8965966" cy="4022112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333399"/>
              </a:buClr>
              <a:buFont typeface="Arial" pitchFamily="34" charset="0"/>
              <a:buChar char="•"/>
            </a:pPr>
            <a:endParaRPr lang="en-GB" sz="2800" b="1" i="0" kern="1200" dirty="0" smtClean="0">
              <a:latin typeface="Verdana" pitchFamily="34" charset="0"/>
            </a:endParaRPr>
          </a:p>
          <a:p>
            <a:pPr>
              <a:spcAft>
                <a:spcPts val="1200"/>
              </a:spcAft>
              <a:buClr>
                <a:srgbClr val="333399"/>
              </a:buClr>
              <a:buFont typeface="Arial" pitchFamily="34" charset="0"/>
              <a:buChar char="•"/>
            </a:pPr>
            <a:r>
              <a:rPr lang="en-GB" sz="2800" b="1" i="0" kern="1200" dirty="0" smtClean="0">
                <a:latin typeface="Verdana" pitchFamily="34" charset="0"/>
              </a:rPr>
              <a:t>By </a:t>
            </a:r>
            <a:r>
              <a:rPr lang="en-GB" sz="2800" b="1" i="0" kern="1200" dirty="0">
                <a:latin typeface="Verdana" pitchFamily="34" charset="0"/>
              </a:rPr>
              <a:t>the end of 2020, </a:t>
            </a:r>
            <a:r>
              <a:rPr lang="en-GB" sz="2800" b="1" i="0" kern="1200" dirty="0">
                <a:solidFill>
                  <a:srgbClr val="FF0000"/>
                </a:solidFill>
                <a:latin typeface="Verdana" pitchFamily="34" charset="0"/>
              </a:rPr>
              <a:t>8</a:t>
            </a:r>
            <a:r>
              <a:rPr lang="en-GB" sz="2800" b="1" i="0" kern="12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GB" sz="2800" b="1" i="0" kern="1200" dirty="0">
                <a:solidFill>
                  <a:srgbClr val="FF0000"/>
                </a:solidFill>
                <a:latin typeface="Verdana" pitchFamily="34" charset="0"/>
              </a:rPr>
              <a:t>Sentinel satellites will be in orbit, </a:t>
            </a:r>
            <a:r>
              <a:rPr lang="en-GB" sz="2800" b="1" i="0" kern="1200" dirty="0">
                <a:latin typeface="Verdana" pitchFamily="34" charset="0"/>
              </a:rPr>
              <a:t>providing most of the </a:t>
            </a:r>
            <a:r>
              <a:rPr lang="en-GB" sz="2800" b="1" i="0" kern="1200" dirty="0" smtClean="0">
                <a:latin typeface="Verdana" pitchFamily="34" charset="0"/>
              </a:rPr>
              <a:t>data </a:t>
            </a:r>
            <a:r>
              <a:rPr lang="en-GB" sz="2800" b="1" i="0" kern="1200" dirty="0">
                <a:latin typeface="Verdana" pitchFamily="34" charset="0"/>
              </a:rPr>
              <a:t>needed by the Copernicus </a:t>
            </a:r>
            <a:r>
              <a:rPr lang="en-GB" sz="2800" b="1" i="0" kern="1200" dirty="0" smtClean="0">
                <a:latin typeface="Verdana" pitchFamily="34" charset="0"/>
              </a:rPr>
              <a:t>services</a:t>
            </a:r>
          </a:p>
          <a:p>
            <a:pPr>
              <a:spcAft>
                <a:spcPts val="1200"/>
              </a:spcAft>
              <a:buClr>
                <a:srgbClr val="333399"/>
              </a:buClr>
              <a:buFont typeface="Arial" pitchFamily="34" charset="0"/>
              <a:buChar char="•"/>
            </a:pPr>
            <a:r>
              <a:rPr lang="en-GB" sz="2800" b="1" i="0" kern="1200" dirty="0" smtClean="0">
                <a:latin typeface="Verdana" pitchFamily="34" charset="0"/>
              </a:rPr>
              <a:t>Where </a:t>
            </a:r>
            <a:r>
              <a:rPr lang="en-GB" sz="2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GB" sz="2800" b="1" kern="1200" dirty="0" smtClean="0">
                <a:latin typeface="Verdana" pitchFamily="34" charset="0"/>
              </a:rPr>
              <a:t> </a:t>
            </a:r>
            <a:r>
              <a:rPr lang="en-GB" sz="2800" b="1" i="0" kern="1200" dirty="0" smtClean="0">
                <a:latin typeface="Verdana" pitchFamily="34" charset="0"/>
              </a:rPr>
              <a:t>Sentinel data are available, </a:t>
            </a:r>
            <a:r>
              <a:rPr lang="en-GB" sz="2800" b="1" i="0" kern="1200" dirty="0">
                <a:latin typeface="Verdana" pitchFamily="34" charset="0"/>
              </a:rPr>
              <a:t>the programme buys Earth observation data from </a:t>
            </a:r>
            <a:r>
              <a:rPr lang="en-GB" sz="2800" b="1" i="0" kern="1200" dirty="0" smtClean="0">
                <a:latin typeface="Verdana" pitchFamily="34" charset="0"/>
              </a:rPr>
              <a:t>other </a:t>
            </a:r>
            <a:r>
              <a:rPr lang="en-GB" sz="2800" b="1" i="0" kern="1200" dirty="0">
                <a:latin typeface="Verdana" pitchFamily="34" charset="0"/>
              </a:rPr>
              <a:t>satellite </a:t>
            </a:r>
            <a:r>
              <a:rPr lang="en-GB" sz="2800" b="1" i="0" kern="1200" dirty="0" smtClean="0">
                <a:latin typeface="Verdana" pitchFamily="34" charset="0"/>
              </a:rPr>
              <a:t>data providers</a:t>
            </a:r>
            <a:endParaRPr lang="en-GB" sz="2800" b="1" i="0" kern="1200" dirty="0">
              <a:latin typeface="Verdana" pitchFamily="34" charset="0"/>
            </a:endParaRPr>
          </a:p>
          <a:p>
            <a:pPr lvl="0">
              <a:spcAft>
                <a:spcPts val="1200"/>
              </a:spcAft>
              <a:buClr>
                <a:srgbClr val="333399"/>
              </a:buClr>
              <a:buFont typeface="Arial" pitchFamily="34" charset="0"/>
              <a:buChar char="•"/>
            </a:pPr>
            <a:endParaRPr lang="en-GB" sz="2800" b="1" i="0" kern="1200" dirty="0">
              <a:latin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EF032-D8A0-4A1F-B38D-BAD18D29D25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960" y="0"/>
            <a:ext cx="8842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1pPr>
            <a:lvl2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 smtClean="0">
                <a:solidFill>
                  <a:schemeClr val="bg1"/>
                </a:solidFill>
              </a:rPr>
              <a:t>  					</a:t>
            </a:r>
            <a:r>
              <a:rPr lang="en-GB" altLang="en-US" sz="2800" dirty="0" smtClean="0">
                <a:solidFill>
                  <a:srgbClr val="92D050"/>
                </a:solidFill>
              </a:rPr>
              <a:t>Space Segment</a:t>
            </a:r>
            <a:endParaRPr lang="en-GB" alt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85467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07752" y="2628051"/>
            <a:ext cx="8352928" cy="397133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 algn="ctr"/>
            <a:r>
              <a:rPr lang="en-US" altLang="en-US" sz="1800">
                <a:ea typeface="MS PGothic" pitchFamily="34" charset="-128"/>
              </a:rPr>
              <a:t>       </a:t>
            </a:r>
          </a:p>
        </p:txBody>
      </p:sp>
      <p:pic>
        <p:nvPicPr>
          <p:cNvPr id="63491" name="Picture 3" descr="Sentinel2-01-LR 052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7" y="3713900"/>
            <a:ext cx="936104" cy="7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sentinel1spacecraf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" y="2747111"/>
            <a:ext cx="936104" cy="7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Vu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" y="4655288"/>
            <a:ext cx="936104" cy="76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847912" y="2772510"/>
            <a:ext cx="6633097" cy="73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endParaRPr lang="en-GB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1914214" y="2793398"/>
            <a:ext cx="3967785" cy="59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ea typeface="MS PGothic" pitchFamily="34" charset="-128"/>
              </a:rPr>
              <a:t>Sentinel 1 </a:t>
            </a:r>
            <a:r>
              <a:rPr lang="en-US" altLang="en-US" dirty="0" smtClean="0">
                <a:solidFill>
                  <a:srgbClr val="000000"/>
                </a:solidFill>
                <a:ea typeface="MS PGothic" pitchFamily="34" charset="-128"/>
              </a:rPr>
              <a:t>–</a:t>
            </a:r>
            <a:r>
              <a:rPr lang="en-US" altLang="en-US" dirty="0" smtClean="0">
                <a:solidFill>
                  <a:srgbClr val="808080"/>
                </a:solidFill>
                <a:ea typeface="MS PGothic" pitchFamily="34" charset="-128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a typeface="MS PGothic" pitchFamily="34" charset="-128"/>
              </a:rPr>
              <a:t>radar </a:t>
            </a:r>
            <a:r>
              <a:rPr lang="en-US" altLang="en-US" b="1" dirty="0">
                <a:solidFill>
                  <a:srgbClr val="000000"/>
                </a:solidFill>
                <a:ea typeface="MS PGothic" pitchFamily="34" charset="-128"/>
              </a:rPr>
              <a:t>imaging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ea typeface="MS PGothic" pitchFamily="34" charset="-128"/>
              </a:rPr>
              <a:t>All weather, day/night </a:t>
            </a:r>
            <a:r>
              <a:rPr lang="en-US" altLang="en-US" b="1" dirty="0" smtClean="0">
                <a:solidFill>
                  <a:srgbClr val="000000"/>
                </a:solidFill>
                <a:ea typeface="MS PGothic" pitchFamily="34" charset="-128"/>
              </a:rPr>
              <a:t>applications</a:t>
            </a:r>
            <a:endParaRPr lang="en-US" altLang="en-US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847912" y="3729775"/>
            <a:ext cx="6633097" cy="827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endParaRPr lang="en-GB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1936368" y="3789552"/>
            <a:ext cx="6544641" cy="59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ea typeface="MS PGothic" pitchFamily="34" charset="-128"/>
              </a:rPr>
              <a:t>Sentinel 2 </a:t>
            </a:r>
            <a:r>
              <a:rPr lang="en-US" altLang="en-US" dirty="0" smtClean="0">
                <a:solidFill>
                  <a:srgbClr val="000000"/>
                </a:solidFill>
                <a:ea typeface="MS PGothic" pitchFamily="34" charset="-128"/>
              </a:rPr>
              <a:t>–</a:t>
            </a:r>
            <a:r>
              <a:rPr lang="en-US" altLang="en-US" dirty="0" smtClean="0">
                <a:solidFill>
                  <a:srgbClr val="808080"/>
                </a:solidFill>
                <a:ea typeface="MS PGothic" pitchFamily="34" charset="-128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a typeface="MS PGothic" pitchFamily="34" charset="-128"/>
              </a:rPr>
              <a:t>Optical imaging</a:t>
            </a:r>
            <a:endParaRPr lang="en-US" altLang="en-US" b="1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Land applications: urban, forest, agriculture,..</a:t>
            </a:r>
            <a:r>
              <a:rPr lang="en-US" altLang="en-US" b="1" dirty="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1847912" y="4688624"/>
            <a:ext cx="6633097" cy="827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endParaRPr lang="en-GB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1847912" y="4742052"/>
            <a:ext cx="6637140" cy="812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ea typeface="MS PGothic" pitchFamily="34" charset="-128"/>
              </a:rPr>
              <a:t>Sentinel </a:t>
            </a:r>
            <a:r>
              <a:rPr lang="en-US" altLang="en-US" dirty="0" smtClean="0">
                <a:solidFill>
                  <a:srgbClr val="FF0000"/>
                </a:solidFill>
                <a:ea typeface="MS PGothic" pitchFamily="34" charset="-128"/>
              </a:rPr>
              <a:t>3+6 </a:t>
            </a:r>
            <a:r>
              <a:rPr lang="en-US" altLang="en-US" dirty="0" smtClean="0">
                <a:solidFill>
                  <a:srgbClr val="000000"/>
                </a:solidFill>
                <a:ea typeface="MS PGothic" pitchFamily="34" charset="-128"/>
              </a:rPr>
              <a:t>–</a:t>
            </a:r>
            <a:r>
              <a:rPr lang="en-US" altLang="en-US" b="1" dirty="0" smtClean="0">
                <a:solidFill>
                  <a:srgbClr val="808080"/>
                </a:solidFill>
                <a:ea typeface="MS PGothic" pitchFamily="34" charset="-128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a typeface="MS PGothic" pitchFamily="34" charset="-128"/>
              </a:rPr>
              <a:t>Ocean </a:t>
            </a:r>
            <a:r>
              <a:rPr lang="en-US" altLang="en-US" b="1" dirty="0">
                <a:solidFill>
                  <a:srgbClr val="000000"/>
                </a:solidFill>
                <a:ea typeface="MS PGothic" pitchFamily="34" charset="-128"/>
              </a:rPr>
              <a:t>and global land </a:t>
            </a:r>
            <a:r>
              <a:rPr lang="en-US" altLang="en-US" b="1" dirty="0" smtClean="0">
                <a:solidFill>
                  <a:srgbClr val="000000"/>
                </a:solidFill>
                <a:ea typeface="MS PGothic" pitchFamily="34" charset="-128"/>
              </a:rPr>
              <a:t>monitoring, high precision ocean altimetry, OLCI, SLSTR</a:t>
            </a:r>
            <a:r>
              <a:rPr lang="en-US" altLang="en-US" dirty="0" smtClean="0">
                <a:solidFill>
                  <a:srgbClr val="808080"/>
                </a:solidFill>
                <a:ea typeface="MS PGothic" pitchFamily="34" charset="-128"/>
              </a:rPr>
              <a:t> </a:t>
            </a:r>
            <a:endParaRPr lang="en-US" altLang="en-US" dirty="0">
              <a:solidFill>
                <a:srgbClr val="808080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600" dirty="0" smtClean="0">
              <a:solidFill>
                <a:srgbClr val="808080"/>
              </a:solidFill>
              <a:ea typeface="MS PGothic" pitchFamily="34" charset="-128"/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1960" y="0"/>
            <a:ext cx="8842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1pPr>
            <a:lvl2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dirty="0" smtClean="0">
                <a:solidFill>
                  <a:srgbClr val="FFFFFF"/>
                </a:solidFill>
              </a:rPr>
              <a:t>    				</a:t>
            </a:r>
            <a:r>
              <a:rPr lang="en-GB" altLang="en-US" sz="4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Sentinels</a:t>
            </a:r>
            <a:endParaRPr lang="en-GB" altLang="en-US" sz="4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6" y="5663282"/>
            <a:ext cx="936104" cy="767842"/>
          </a:xfrm>
          <a:prstGeom prst="rect">
            <a:avLst/>
          </a:prstGeom>
        </p:spPr>
      </p:pic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1851955" y="5663282"/>
            <a:ext cx="6633097" cy="6828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endParaRPr lang="en-GB" sz="1600" dirty="0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847912" y="5733256"/>
            <a:ext cx="6572805" cy="812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ea typeface="MS PGothic" pitchFamily="34" charset="-128"/>
              </a:rPr>
              <a:t>Sentinel </a:t>
            </a:r>
            <a:r>
              <a:rPr lang="en-US" altLang="en-US" dirty="0" smtClean="0">
                <a:solidFill>
                  <a:srgbClr val="FF0000"/>
                </a:solidFill>
                <a:ea typeface="MS PGothic" pitchFamily="34" charset="-128"/>
              </a:rPr>
              <a:t>4+5</a:t>
            </a:r>
            <a:r>
              <a:rPr lang="en-US" altLang="en-US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MS PGothic" pitchFamily="34" charset="-128"/>
              </a:rPr>
              <a:t>– </a:t>
            </a:r>
            <a:r>
              <a:rPr lang="en-US" altLang="en-US" b="1" dirty="0">
                <a:solidFill>
                  <a:srgbClr val="000000"/>
                </a:solidFill>
                <a:ea typeface="MS PGothic" pitchFamily="34" charset="-128"/>
              </a:rPr>
              <a:t>Atmosphere composition monitoring</a:t>
            </a:r>
            <a:r>
              <a:rPr lang="en-US" altLang="en-US" b="1" dirty="0" smtClean="0">
                <a:solidFill>
                  <a:srgbClr val="000000"/>
                </a:solidFill>
                <a:ea typeface="MS PGothic" pitchFamily="34" charset="-128"/>
              </a:rPr>
              <a:t>, from a geostationary (-4) and a polar orbit (-5)</a:t>
            </a:r>
            <a:endParaRPr lang="en-US" altLang="en-US" b="1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600" dirty="0" smtClean="0">
                <a:solidFill>
                  <a:srgbClr val="808080"/>
                </a:solidFill>
                <a:ea typeface="MS PGothic" pitchFamily="34" charset="-128"/>
              </a:rPr>
              <a:t> </a:t>
            </a:r>
            <a:endParaRPr lang="en-US" altLang="en-US" sz="1600" dirty="0">
              <a:solidFill>
                <a:srgbClr val="808080"/>
              </a:solidFill>
              <a:ea typeface="MS PGothic" pitchFamily="34" charset="-128"/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120" y="6490370"/>
            <a:ext cx="2133600" cy="36763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740C7DB-3EE5-4B75-A2FB-92887F6B275E}" type="slidenum">
              <a:rPr lang="en-GB" altLang="en-US" sz="1400" i="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1400" i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329" y="1394773"/>
            <a:ext cx="8818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Sentinel is technically different to meet the needs of the </a:t>
            </a:r>
            <a:r>
              <a:rPr lang="en-GB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services</a:t>
            </a:r>
            <a:endParaRPr lang="en-GB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34844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986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9916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1981200" y="228600"/>
            <a:ext cx="569642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Sentinel Deployment Schedule</a:t>
            </a: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42159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1137" y="228600"/>
            <a:ext cx="8229600" cy="1143000"/>
          </a:xfrm>
        </p:spPr>
        <p:txBody>
          <a:bodyPr/>
          <a:lstStyle/>
          <a:p>
            <a:pPr algn="l"/>
            <a:r>
              <a:rPr lang="en-GB" alt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GB" altLang="en-US" sz="32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Copernicus services </a:t>
            </a:r>
            <a:r>
              <a:rPr lang="en-GB" alt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4516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6FA1C97-0E54-418E-B564-08A118E543D4}" type="slidenum">
              <a:rPr lang="en-GB" altLang="en-US" sz="1200" smtClean="0">
                <a:solidFill>
                  <a:srgbClr val="231F89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 sz="1200" smtClean="0">
              <a:solidFill>
                <a:srgbClr val="231F89"/>
              </a:solidFill>
              <a:latin typeface="Arial" charset="0"/>
            </a:endParaRP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831123" y="1766889"/>
            <a:ext cx="3547697" cy="12017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dirty="0" smtClean="0">
                <a:solidFill>
                  <a:srgbClr val="941333"/>
                </a:solidFill>
                <a:latin typeface="+mn-lt"/>
                <a:cs typeface="Arial" charset="0"/>
              </a:rPr>
              <a:t>6 services use Earth </a:t>
            </a:r>
            <a:r>
              <a:rPr lang="en-GB" altLang="en-US" sz="2400" dirty="0">
                <a:solidFill>
                  <a:srgbClr val="941333"/>
                </a:solidFill>
                <a:latin typeface="+mn-lt"/>
                <a:cs typeface="Arial" charset="0"/>
              </a:rPr>
              <a:t>O</a:t>
            </a:r>
            <a:r>
              <a:rPr lang="en-GB" altLang="en-US" sz="2400" dirty="0" smtClean="0">
                <a:solidFill>
                  <a:srgbClr val="941333"/>
                </a:solidFill>
                <a:latin typeface="+mn-lt"/>
                <a:cs typeface="Arial" charset="0"/>
              </a:rPr>
              <a:t>bservation data to deliver …</a:t>
            </a: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562" y="1558925"/>
            <a:ext cx="2072054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354623" y="3241675"/>
            <a:ext cx="256735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rgbClr val="231F89"/>
                </a:solidFill>
                <a:ea typeface="MS PGothic" pitchFamily="34" charset="-128"/>
                <a:cs typeface="Arial" charset="0"/>
              </a:rPr>
              <a:t>Sentinels</a:t>
            </a:r>
          </a:p>
        </p:txBody>
      </p:sp>
      <p:pic>
        <p:nvPicPr>
          <p:cNvPr id="19" name="Picture 536"/>
          <p:cNvPicPr>
            <a:picLocks noChangeAspect="1" noChangeArrowheads="1"/>
          </p:cNvPicPr>
          <p:nvPr/>
        </p:nvPicPr>
        <p:blipFill>
          <a:blip r:embed="rId3"/>
          <a:srcRect r="68987" b="70624"/>
          <a:stretch>
            <a:fillRect/>
          </a:stretch>
        </p:blipFill>
        <p:spPr bwMode="auto">
          <a:xfrm>
            <a:off x="6491654" y="1516063"/>
            <a:ext cx="2181958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38"/>
          <p:cNvSpPr txBox="1">
            <a:spLocks noChangeArrowheads="1"/>
          </p:cNvSpPr>
          <p:nvPr/>
        </p:nvSpPr>
        <p:spPr bwMode="auto">
          <a:xfrm>
            <a:off x="5748704" y="3263900"/>
            <a:ext cx="38378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231F89"/>
                </a:solidFill>
                <a:ea typeface="MS PGothic" pitchFamily="34" charset="-128"/>
                <a:cs typeface="Arial" charset="0"/>
              </a:rPr>
              <a:t>Contributing missions</a:t>
            </a:r>
          </a:p>
        </p:txBody>
      </p:sp>
      <p:sp>
        <p:nvSpPr>
          <p:cNvPr id="21" name="Oval 20"/>
          <p:cNvSpPr/>
          <p:nvPr/>
        </p:nvSpPr>
        <p:spPr>
          <a:xfrm>
            <a:off x="6790082" y="5036139"/>
            <a:ext cx="1145176" cy="1276215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3000" b="-3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80" name="TextBox 14"/>
          <p:cNvSpPr txBox="1">
            <a:spLocks noChangeArrowheads="1"/>
          </p:cNvSpPr>
          <p:nvPr/>
        </p:nvSpPr>
        <p:spPr bwMode="auto">
          <a:xfrm>
            <a:off x="7835412" y="5922963"/>
            <a:ext cx="103309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rgbClr val="000066"/>
                </a:solidFill>
                <a:ea typeface="MS PGothic" pitchFamily="34" charset="-128"/>
                <a:cs typeface="Arial" charset="0"/>
              </a:rPr>
              <a:t>in-situ</a:t>
            </a:r>
          </a:p>
        </p:txBody>
      </p:sp>
      <p:sp>
        <p:nvSpPr>
          <p:cNvPr id="23" name="Striped Right Arrow 22"/>
          <p:cNvSpPr/>
          <p:nvPr/>
        </p:nvSpPr>
        <p:spPr bwMode="auto">
          <a:xfrm rot="5400000">
            <a:off x="4107962" y="5330337"/>
            <a:ext cx="615950" cy="731227"/>
          </a:xfrm>
          <a:prstGeom prst="stripedRightArrow">
            <a:avLst/>
          </a:prstGeom>
          <a:solidFill>
            <a:srgbClr val="941333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 sz="1200" b="0">
              <a:solidFill>
                <a:srgbClr val="941333"/>
              </a:solidFill>
              <a:cs typeface="Arial" charset="0"/>
            </a:endParaRPr>
          </a:p>
        </p:txBody>
      </p:sp>
      <p:sp>
        <p:nvSpPr>
          <p:cNvPr id="24" name="Bent Arrow 23"/>
          <p:cNvSpPr/>
          <p:nvPr/>
        </p:nvSpPr>
        <p:spPr bwMode="auto">
          <a:xfrm rot="10800000" flipH="1">
            <a:off x="1085851" y="3640139"/>
            <a:ext cx="1329103" cy="796925"/>
          </a:xfrm>
          <a:prstGeom prst="bentArrow">
            <a:avLst>
              <a:gd name="adj1" fmla="val 25000"/>
              <a:gd name="adj2" fmla="val 24436"/>
              <a:gd name="adj3" fmla="val 31708"/>
              <a:gd name="adj4" fmla="val 50123"/>
            </a:avLst>
          </a:prstGeom>
          <a:solidFill>
            <a:srgbClr val="07345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>
              <a:solidFill>
                <a:srgbClr val="C00000"/>
              </a:solidFill>
            </a:endParaRPr>
          </a:p>
        </p:txBody>
      </p:sp>
      <p:sp>
        <p:nvSpPr>
          <p:cNvPr id="25" name="Bent Arrow 24"/>
          <p:cNvSpPr/>
          <p:nvPr/>
        </p:nvSpPr>
        <p:spPr bwMode="auto">
          <a:xfrm rot="10800000">
            <a:off x="6378820" y="3638551"/>
            <a:ext cx="1469780" cy="796925"/>
          </a:xfrm>
          <a:prstGeom prst="bentArrow">
            <a:avLst>
              <a:gd name="adj1" fmla="val 25000"/>
              <a:gd name="adj2" fmla="val 24436"/>
              <a:gd name="adj3" fmla="val 31708"/>
              <a:gd name="adj4" fmla="val 50123"/>
            </a:avLst>
          </a:prstGeom>
          <a:solidFill>
            <a:srgbClr val="07345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>
              <a:solidFill>
                <a:srgbClr val="C00000"/>
              </a:solidFill>
            </a:endParaRPr>
          </a:p>
        </p:txBody>
      </p:sp>
      <p:sp>
        <p:nvSpPr>
          <p:cNvPr id="26" name="Bent Arrow 25"/>
          <p:cNvSpPr/>
          <p:nvPr/>
        </p:nvSpPr>
        <p:spPr bwMode="auto">
          <a:xfrm rot="10800000" flipV="1">
            <a:off x="6389078" y="4371976"/>
            <a:ext cx="1469781" cy="785813"/>
          </a:xfrm>
          <a:prstGeom prst="bentArrow">
            <a:avLst>
              <a:gd name="adj1" fmla="val 25000"/>
              <a:gd name="adj2" fmla="val 24436"/>
              <a:gd name="adj3" fmla="val 31708"/>
              <a:gd name="adj4" fmla="val 50123"/>
            </a:avLst>
          </a:prstGeom>
          <a:solidFill>
            <a:srgbClr val="07345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>
              <a:solidFill>
                <a:srgbClr val="C00000"/>
              </a:solidFill>
            </a:endParaRPr>
          </a:p>
        </p:txBody>
      </p:sp>
      <p:sp>
        <p:nvSpPr>
          <p:cNvPr id="7185" name="Rectangle 2"/>
          <p:cNvSpPr>
            <a:spLocks noChangeArrowheads="1"/>
          </p:cNvSpPr>
          <p:nvPr/>
        </p:nvSpPr>
        <p:spPr bwMode="auto">
          <a:xfrm>
            <a:off x="4060581" y="6577014"/>
            <a:ext cx="8132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D62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8" name="TextBox 20"/>
          <p:cNvSpPr txBox="1">
            <a:spLocks noChangeArrowheads="1"/>
          </p:cNvSpPr>
          <p:nvPr/>
        </p:nvSpPr>
        <p:spPr bwMode="auto">
          <a:xfrm>
            <a:off x="2020766" y="5935663"/>
            <a:ext cx="4648200" cy="4619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i="0" dirty="0">
                <a:solidFill>
                  <a:srgbClr val="941333"/>
                </a:solidFill>
                <a:latin typeface="+mn-lt"/>
                <a:cs typeface="Arial" charset="0"/>
              </a:rPr>
              <a:t>…added-value products</a:t>
            </a:r>
          </a:p>
        </p:txBody>
      </p:sp>
      <p:grpSp>
        <p:nvGrpSpPr>
          <p:cNvPr id="7187" name="Group 24"/>
          <p:cNvGrpSpPr>
            <a:grpSpLocks/>
          </p:cNvGrpSpPr>
          <p:nvPr/>
        </p:nvGrpSpPr>
        <p:grpSpPr bwMode="auto">
          <a:xfrm>
            <a:off x="2414954" y="3328989"/>
            <a:ext cx="3987312" cy="2020887"/>
            <a:chOff x="475928" y="4031580"/>
            <a:chExt cx="4221162" cy="1917700"/>
          </a:xfrm>
        </p:grpSpPr>
        <p:sp>
          <p:nvSpPr>
            <p:cNvPr id="7191" name="Rectangle 25"/>
            <p:cNvSpPr>
              <a:spLocks noChangeArrowheads="1"/>
            </p:cNvSpPr>
            <p:nvPr/>
          </p:nvSpPr>
          <p:spPr bwMode="auto">
            <a:xfrm>
              <a:off x="475928" y="4031580"/>
              <a:ext cx="4221162" cy="19177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 algn="l" eaLnBrk="0" hangingPunct="0">
                <a:spcBef>
                  <a:spcPct val="20000"/>
                </a:spcBef>
                <a:buClr>
                  <a:srgbClr val="941333"/>
                </a:buClr>
                <a:buFont typeface="Wingdings" pitchFamily="2" charset="2"/>
                <a:buChar char="«"/>
                <a:defRPr sz="1900">
                  <a:solidFill>
                    <a:srgbClr val="941333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900">
                  <a:solidFill>
                    <a:srgbClr val="941333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41333"/>
                </a:buClr>
                <a:buFont typeface="Wingdings" pitchFamily="2" charset="2"/>
                <a:buChar char="«"/>
                <a:defRPr sz="1900">
                  <a:solidFill>
                    <a:srgbClr val="941333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900">
                  <a:solidFill>
                    <a:srgbClr val="941333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41333"/>
                </a:buClr>
                <a:buFont typeface="Wingdings" pitchFamily="2" charset="2"/>
                <a:buChar char="«"/>
                <a:defRPr sz="1900">
                  <a:solidFill>
                    <a:srgbClr val="941333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41333"/>
                </a:buClr>
                <a:buFont typeface="Wingdings" pitchFamily="2" charset="2"/>
                <a:buChar char="«"/>
                <a:defRPr sz="1900">
                  <a:solidFill>
                    <a:srgbClr val="941333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41333"/>
                </a:buClr>
                <a:buFont typeface="Wingdings" pitchFamily="2" charset="2"/>
                <a:buChar char="«"/>
                <a:defRPr sz="1900">
                  <a:solidFill>
                    <a:srgbClr val="941333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41333"/>
                </a:buClr>
                <a:buFont typeface="Wingdings" pitchFamily="2" charset="2"/>
                <a:buChar char="«"/>
                <a:defRPr sz="1900">
                  <a:solidFill>
                    <a:srgbClr val="941333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41333"/>
                </a:buClr>
                <a:buFont typeface="Wingdings" pitchFamily="2" charset="2"/>
                <a:buChar char="«"/>
                <a:defRPr sz="1900">
                  <a:solidFill>
                    <a:srgbClr val="941333"/>
                  </a:solidFill>
                  <a:latin typeface="Verdana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 b="0">
                <a:solidFill>
                  <a:srgbClr val="0F5494"/>
                </a:solidFill>
                <a:ea typeface="MS PGothic" pitchFamily="34" charset="-128"/>
                <a:cs typeface="Arial" charset="0"/>
              </a:endParaRPr>
            </a:p>
          </p:txBody>
        </p:sp>
        <p:pic>
          <p:nvPicPr>
            <p:cNvPr id="7192" name="Picture 2" descr="http://www.mercator-ocean.fr/var/ezwebin_site/storage/images/media/images/logo-mercator-ocean/2522-1-fre-FR/Logo-Mercator-Ocea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939" y="5177149"/>
              <a:ext cx="1465451" cy="6287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3" name="Picture 2" descr="H:\My Documents\logo_en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562" y="5045448"/>
              <a:ext cx="1153710" cy="79820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5" descr="H:\My Documents\frontex_logo__europa.eu_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35" y="4247959"/>
              <a:ext cx="841248" cy="6400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5" name="Picture 6" descr="H:\My Documents\eea_immagine_280x210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769" y="4138997"/>
              <a:ext cx="1386840" cy="10401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7" descr="H:\My Documents\satce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23" y="5142981"/>
              <a:ext cx="822960" cy="68922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7" name="Picture 3" descr="H:\My Documents\EMS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285" y="4605419"/>
              <a:ext cx="1338303" cy="4774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8" descr="H:\My Documents\ecmwf_logo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076" y="4147020"/>
              <a:ext cx="1485900" cy="2674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8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9" r="14296" b="623"/>
          <a:stretch>
            <a:fillRect/>
          </a:stretch>
        </p:blipFill>
        <p:spPr>
          <a:xfrm>
            <a:off x="8002466" y="5157789"/>
            <a:ext cx="754673" cy="744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4" y="4340226"/>
            <a:ext cx="1242646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2" y="4867275"/>
            <a:ext cx="207205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289603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79511" y="304800"/>
            <a:ext cx="6370514" cy="1447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en-US" kern="1200" dirty="0" smtClean="0">
                <a:solidFill>
                  <a:srgbClr val="92D05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	Data 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2840" y="1340768"/>
            <a:ext cx="8229600" cy="45307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rgbClr val="92D050"/>
              </a:buClr>
              <a:buNone/>
              <a:defRPr/>
            </a:pPr>
            <a:r>
              <a:rPr lang="en-US" sz="3200" dirty="0" smtClean="0"/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Two complementary approaches:</a:t>
            </a:r>
          </a:p>
          <a:p>
            <a:pPr fontAlgn="auto">
              <a:spcAft>
                <a:spcPts val="0"/>
              </a:spcAft>
              <a:buClr>
                <a:srgbClr val="92D050"/>
              </a:buClr>
              <a:defRPr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the data to the user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web portal, mirroring of the data – high bandwidth connection needed (e.g.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Geant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 fontAlgn="auto">
              <a:spcAft>
                <a:spcPts val="0"/>
              </a:spcAft>
              <a:buClr>
                <a:srgbClr val="92D050"/>
              </a:buClr>
              <a:buNone/>
              <a:defRPr/>
            </a:pPr>
            <a:endParaRPr 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the user to the data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computing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('hosted computing‘) – upgrade of the Copernicus core ground segment needed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144463"/>
            <a:ext cx="219551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25204" y="6347012"/>
            <a:ext cx="1118795" cy="5109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	</a:t>
            </a:r>
            <a:fld id="{F2088A40-19DC-4E3F-A35C-459E230390D9}" type="slidenum">
              <a:rPr lang="en-GB" sz="1200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09" y="5887056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58053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79511" y="304800"/>
            <a:ext cx="6370514" cy="1447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en-US" kern="1200" dirty="0" smtClean="0">
                <a:solidFill>
                  <a:srgbClr val="92D05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	Data 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9144000" cy="506003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rgbClr val="92D050"/>
              </a:buClr>
              <a:buNone/>
              <a:defRPr/>
            </a:pPr>
            <a:r>
              <a:rPr lang="en-US" sz="3200" dirty="0" smtClean="0"/>
              <a:t> </a:t>
            </a: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sentinels.copernicus.eu</a:t>
            </a:r>
            <a:endParaRPr lang="en-US" sz="3200" dirty="0" smtClean="0"/>
          </a:p>
          <a:p>
            <a:pPr marL="0" indent="0" fontAlgn="auto">
              <a:spcAft>
                <a:spcPts val="0"/>
              </a:spcAft>
              <a:buClr>
                <a:srgbClr val="92D050"/>
              </a:buClr>
              <a:buNone/>
              <a:defRPr/>
            </a:pPr>
            <a:r>
              <a:rPr lang="en-US" dirty="0">
                <a:hlinkClick r:id="rId4"/>
              </a:rPr>
              <a:t>https://sentinels.copernicus.eu/web/sentinel/sentinel-data-</a:t>
            </a:r>
            <a:r>
              <a:rPr lang="en-US" dirty="0" smtClean="0">
                <a:hlinkClick r:id="rId4"/>
              </a:rPr>
              <a:t>access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Clr>
                <a:srgbClr val="92D050"/>
              </a:buClr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Clr>
                <a:srgbClr val="92D050"/>
              </a:buClr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144463"/>
            <a:ext cx="219551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25204" y="6347012"/>
            <a:ext cx="1118795" cy="5109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	</a:t>
            </a:r>
            <a:fld id="{F2088A40-19DC-4E3F-A35C-459E230390D9}" type="slidenum">
              <a:rPr lang="en-GB" sz="1200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09" y="5887056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entinel-data-acces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7747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2658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865</Words>
  <Application>Microsoft Macintosh PowerPoint</Application>
  <PresentationFormat>On-screen Show (4:3)</PresentationFormat>
  <Paragraphs>88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PowerPoint Presentation</vt:lpstr>
      <vt:lpstr>    Copernicus - current status</vt:lpstr>
      <vt:lpstr>PowerPoint Presentation</vt:lpstr>
      <vt:lpstr>PowerPoint Presentation</vt:lpstr>
      <vt:lpstr>PowerPoint Presentation</vt:lpstr>
      <vt:lpstr>PowerPoint Presentation</vt:lpstr>
      <vt:lpstr>             Copernicus services   </vt:lpstr>
      <vt:lpstr>  Data Dissemination</vt:lpstr>
      <vt:lpstr>  Data Dissemination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Copernicus</dc:title>
  <dc:creator>Astrid-Christina Koch</dc:creator>
  <cp:lastModifiedBy>Mark IES</cp:lastModifiedBy>
  <cp:revision>38</cp:revision>
  <dcterms:modified xsi:type="dcterms:W3CDTF">2015-11-05T05:20:12Z</dcterms:modified>
</cp:coreProperties>
</file>