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0" r:id="rId4"/>
    <p:sldId id="261" r:id="rId5"/>
    <p:sldId id="264" r:id="rId6"/>
    <p:sldId id="262" r:id="rId7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822-5B76-4584-9152-97072E48E658}" type="datetimeFigureOut">
              <a:rPr kumimoji="1" lang="ja-JP" altLang="en-US" smtClean="0"/>
              <a:t>2015/11/6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55A-6072-486E-98A3-2FD9B75B57D9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9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defTabSz="955675" eaLnBrk="0" hangingPunct="0">
              <a:defRPr sz="2000">
                <a:solidFill>
                  <a:srgbClr val="000066"/>
                </a:solidFill>
                <a:latin typeface="Arial Unicode MS" pitchFamily="34" charset="-128"/>
              </a:defRPr>
            </a:lvl1pPr>
            <a:lvl2pPr marL="742950" indent="-285750" defTabSz="955675" eaLnBrk="0" hangingPunct="0">
              <a:defRPr sz="2000">
                <a:solidFill>
                  <a:srgbClr val="000066"/>
                </a:solidFill>
                <a:latin typeface="Arial Unicode MS" pitchFamily="34" charset="-128"/>
              </a:defRPr>
            </a:lvl2pPr>
            <a:lvl3pPr marL="1143000" indent="-228600" defTabSz="955675" eaLnBrk="0" hangingPunct="0">
              <a:defRPr sz="2000">
                <a:solidFill>
                  <a:srgbClr val="000066"/>
                </a:solidFill>
                <a:latin typeface="Arial Unicode MS" pitchFamily="34" charset="-128"/>
              </a:defRPr>
            </a:lvl3pPr>
            <a:lvl4pPr marL="1600200" indent="-228600" defTabSz="955675" eaLnBrk="0" hangingPunct="0">
              <a:defRPr sz="2000">
                <a:solidFill>
                  <a:srgbClr val="000066"/>
                </a:solidFill>
                <a:latin typeface="Arial Unicode MS" pitchFamily="34" charset="-128"/>
              </a:defRPr>
            </a:lvl4pPr>
            <a:lvl5pPr marL="2057400" indent="-228600" defTabSz="955675" eaLnBrk="0" hangingPunct="0">
              <a:defRPr sz="2000">
                <a:solidFill>
                  <a:srgbClr val="000066"/>
                </a:solidFill>
                <a:latin typeface="Arial Unicode MS" pitchFamily="34" charset="-128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rgbClr val="000066"/>
                </a:solidFill>
                <a:latin typeface="Arial Unicode MS" pitchFamily="34" charset="-128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rgbClr val="000066"/>
                </a:solidFill>
                <a:latin typeface="Arial Unicode MS" pitchFamily="34" charset="-128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rgbClr val="000066"/>
                </a:solidFill>
                <a:latin typeface="Arial Unicode MS" pitchFamily="34" charset="-128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rgbClr val="000066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FD9977E9-1AF8-4151-AB9E-5A50427BA18C}" type="slidenum">
              <a:rPr lang="en-US" altLang="it-IT" sz="1300">
                <a:solidFill>
                  <a:schemeClr val="tx1"/>
                </a:solidFill>
              </a:rPr>
              <a:pPr eaLnBrk="1" hangingPunct="1"/>
              <a:t>6</a:t>
            </a:fld>
            <a:endParaRPr lang="en-US" altLang="it-IT" sz="130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342450"/>
            <a:ext cx="5483837" cy="4114361"/>
          </a:xfrm>
          <a:noFill/>
        </p:spPr>
        <p:txBody>
          <a:bodyPr/>
          <a:lstStyle/>
          <a:p>
            <a:pPr eaLnBrk="1" hangingPunct="1"/>
            <a:endParaRPr lang="en-CA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© ASI, 2013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887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D7B82F1-9A04-48D1-973B-79FA479F82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02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iming>
    <p:tnLst>
      <p:par>
        <p:cTn id="1" dur="indefinite" restart="never" nodeType="tmRoot"/>
      </p:par>
    </p:tnLst>
  </p:timing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jpeg"/><Relationship Id="rId2" Type="http://schemas.openxmlformats.org/officeDocument/2006/relationships/video" Target="file:///C:\Documents%20and%20Settings\Administrator\Impostazioni%20locali\Temporary%20Internet%20Files\Content.MSO\CEFB81D9.avi" TargetMode="External"/><Relationship Id="rId1" Type="http://schemas.microsoft.com/office/2007/relationships/media" Target="file:///C:\Documents%20and%20Settings\Administrator\Impostazioni%20locali\Temporary%20Internet%20Files\Content.MSO\CEFB81D9.avi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62000" y="3810000"/>
            <a:ext cx="4810858" cy="261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it-IT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Italian</a:t>
            </a:r>
            <a:r>
              <a:rPr lang="it-IT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Space Agency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Plenary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</a:t>
            </a:r>
            <a:r>
              <a:rPr lang="it-IT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30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29</a:t>
            </a:r>
            <a:r>
              <a:rPr lang="en-US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CEOS Plenary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Kyoto International Conference Center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Kyoto, Japan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5 – 6 November 2015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9600" y="2537938"/>
            <a:ext cx="5092211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altLang="ja-JP" sz="3600" b="1" dirty="0" smtClean="0">
                <a:solidFill>
                  <a:srgbClr val="FFFFFF"/>
                </a:solidFill>
                <a:latin typeface="Droid Serif"/>
              </a:rPr>
              <a:t>Update on </a:t>
            </a:r>
          </a:p>
          <a:p>
            <a:pPr algn="l" rtl="0" latinLnBrk="1" hangingPunct="0"/>
            <a:r>
              <a:rPr lang="en-US" altLang="ja-JP" sz="3600" b="1" dirty="0" smtClean="0">
                <a:solidFill>
                  <a:srgbClr val="FFFFFF"/>
                </a:solidFill>
                <a:latin typeface="Droid Serif"/>
              </a:rPr>
              <a:t>EO </a:t>
            </a:r>
            <a:r>
              <a:rPr lang="en-US" altLang="ja-JP" sz="3600" b="1" dirty="0" err="1" smtClean="0">
                <a:solidFill>
                  <a:srgbClr val="FFFFFF"/>
                </a:solidFill>
                <a:latin typeface="Droid Serif"/>
              </a:rPr>
              <a:t>Programmes</a:t>
            </a:r>
            <a:endParaRPr kumimoji="0" lang="ja-JP" altLang="en-US" sz="36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Droid Serif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81200" y="343989"/>
            <a:ext cx="71628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COSMO-</a:t>
            </a:r>
            <a:r>
              <a:rPr kumimoji="0" lang="it-IT" sz="2800" b="1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SkyMed</a:t>
            </a:r>
            <a:r>
              <a:rPr kumimoji="0" lang="it-IT" sz="28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 </a:t>
            </a:r>
            <a:r>
              <a:rPr kumimoji="0" lang="it-IT" sz="2800" b="1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Current</a:t>
            </a:r>
            <a:r>
              <a:rPr kumimoji="0" lang="it-IT" sz="28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 Status</a:t>
            </a:r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275" y="1143000"/>
            <a:ext cx="4784725" cy="57150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143000"/>
            <a:ext cx="4359275" cy="5715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 sz="44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07950" y="1524000"/>
            <a:ext cx="4464050" cy="51847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CA" altLang="it-IT" sz="2200" dirty="0">
                <a:solidFill>
                  <a:srgbClr val="FFFFFF"/>
                </a:solidFill>
              </a:rPr>
              <a:t>Largest Italian Investment in </a:t>
            </a:r>
            <a:r>
              <a:rPr lang="en-CA" altLang="it-IT" sz="2200" dirty="0" smtClean="0">
                <a:solidFill>
                  <a:srgbClr val="FFFFFF"/>
                </a:solidFill>
              </a:rPr>
              <a:t>EO</a:t>
            </a:r>
          </a:p>
          <a:p>
            <a:pPr algn="just"/>
            <a:r>
              <a:rPr lang="en-CA" altLang="it-IT" sz="2200" dirty="0" smtClean="0">
                <a:solidFill>
                  <a:srgbClr val="FFFFFF"/>
                </a:solidFill>
              </a:rPr>
              <a:t>4 </a:t>
            </a:r>
            <a:r>
              <a:rPr lang="en-CA" altLang="it-IT" sz="2200" dirty="0">
                <a:solidFill>
                  <a:srgbClr val="FFFFFF"/>
                </a:solidFill>
              </a:rPr>
              <a:t>Satellites, X-band SAR</a:t>
            </a:r>
          </a:p>
          <a:p>
            <a:pPr algn="just"/>
            <a:r>
              <a:rPr lang="en-CA" altLang="it-IT" sz="2200" dirty="0">
                <a:solidFill>
                  <a:srgbClr val="FFFFFF"/>
                </a:solidFill>
              </a:rPr>
              <a:t>No other </a:t>
            </a:r>
            <a:r>
              <a:rPr lang="en-US" altLang="it-IT" sz="2200" dirty="0">
                <a:solidFill>
                  <a:srgbClr val="FFFFFF"/>
                </a:solidFill>
              </a:rPr>
              <a:t>4 SAR satellites constellation today on the EO operational scenario</a:t>
            </a:r>
          </a:p>
          <a:p>
            <a:pPr algn="just"/>
            <a:r>
              <a:rPr lang="en-CA" altLang="it-IT" sz="2200" dirty="0">
                <a:solidFill>
                  <a:srgbClr val="FFFFFF"/>
                </a:solidFill>
              </a:rPr>
              <a:t>Fully operative since 2011</a:t>
            </a:r>
          </a:p>
          <a:p>
            <a:pPr algn="just"/>
            <a:r>
              <a:rPr lang="en-US" sz="2200" dirty="0" smtClean="0">
                <a:solidFill>
                  <a:srgbClr val="FFFFFF"/>
                </a:solidFill>
              </a:rPr>
              <a:t>COSMO-</a:t>
            </a:r>
            <a:r>
              <a:rPr lang="en-US" sz="2200" dirty="0" err="1" smtClean="0">
                <a:solidFill>
                  <a:srgbClr val="FFFFFF"/>
                </a:solidFill>
              </a:rPr>
              <a:t>SkyMed</a:t>
            </a:r>
            <a:r>
              <a:rPr lang="en-US" sz="2200" dirty="0" smtClean="0">
                <a:solidFill>
                  <a:srgbClr val="FFFFFF"/>
                </a:solidFill>
              </a:rPr>
              <a:t> highlights:</a:t>
            </a:r>
            <a:endParaRPr lang="en-US" sz="2200" dirty="0">
              <a:solidFill>
                <a:srgbClr val="FFFFFF"/>
              </a:solidFill>
            </a:endParaRP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Multiple </a:t>
            </a:r>
            <a:r>
              <a:rPr lang="en-US" sz="1800" dirty="0">
                <a:solidFill>
                  <a:srgbClr val="FFFFFF"/>
                </a:solidFill>
              </a:rPr>
              <a:t>imaging modes (variable resolution)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Very High Resolution and High quality images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Fast response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Large area collection     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Unmatched revisit  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Worldwide Accessibility                                     </a:t>
            </a:r>
          </a:p>
          <a:p>
            <a:pPr lvl="1"/>
            <a:r>
              <a:rPr lang="en-US" sz="1800" dirty="0" err="1">
                <a:solidFill>
                  <a:srgbClr val="FFFFFF"/>
                </a:solidFill>
              </a:rPr>
              <a:t>Interferometric</a:t>
            </a:r>
            <a:r>
              <a:rPr lang="en-US" sz="1800" dirty="0">
                <a:solidFill>
                  <a:srgbClr val="FFFFFF"/>
                </a:solidFill>
              </a:rPr>
              <a:t> and </a:t>
            </a:r>
            <a:r>
              <a:rPr lang="en-US" sz="1800" dirty="0" err="1">
                <a:solidFill>
                  <a:srgbClr val="FFFFFF"/>
                </a:solidFill>
              </a:rPr>
              <a:t>polarimetric</a:t>
            </a:r>
            <a:r>
              <a:rPr lang="en-US" sz="1800" dirty="0">
                <a:solidFill>
                  <a:srgbClr val="FFFFFF"/>
                </a:solidFill>
              </a:rPr>
              <a:t> capabilities</a:t>
            </a:r>
          </a:p>
          <a:p>
            <a:pPr algn="just"/>
            <a:endParaRPr lang="en-US" altLang="it-IT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29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95400" y="152400"/>
            <a:ext cx="716280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COSMO-</a:t>
            </a:r>
            <a:r>
              <a:rPr kumimoji="0" lang="it-IT" sz="2800" b="1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SkyMed</a:t>
            </a:r>
            <a:r>
              <a:rPr kumimoji="0" lang="it-IT" sz="28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 OPEN CALL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</a:rPr>
              <a:t>for SCIENCE</a:t>
            </a:r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950" y="1524001"/>
            <a:ext cx="8655050" cy="403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it-IT" sz="2400" dirty="0">
                <a:solidFill>
                  <a:schemeClr val="tx1"/>
                </a:solidFill>
              </a:rPr>
              <a:t>WHY</a:t>
            </a:r>
            <a:r>
              <a:rPr lang="en-US" altLang="it-IT" sz="2400" dirty="0" smtClean="0">
                <a:solidFill>
                  <a:schemeClr val="tx1"/>
                </a:solidFill>
              </a:rPr>
              <a:t>? Promote </a:t>
            </a:r>
            <a:r>
              <a:rPr lang="it-IT" altLang="it-IT" sz="2400" dirty="0" smtClean="0">
                <a:solidFill>
                  <a:schemeClr val="tx1"/>
                </a:solidFill>
              </a:rPr>
              <a:t>R&amp;D </a:t>
            </a:r>
            <a:r>
              <a:rPr lang="en-CA" altLang="it-IT" sz="2400" dirty="0" smtClean="0">
                <a:solidFill>
                  <a:schemeClr val="tx1"/>
                </a:solidFill>
              </a:rPr>
              <a:t>on</a:t>
            </a:r>
            <a:r>
              <a:rPr lang="en-CA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new technologies and </a:t>
            </a:r>
            <a:r>
              <a:rPr lang="en-CA" sz="2400" dirty="0">
                <a:solidFill>
                  <a:schemeClr val="tx1"/>
                </a:solidFill>
              </a:rPr>
              <a:t>algorithms, </a:t>
            </a:r>
            <a:r>
              <a:rPr lang="en-CA" sz="2400" dirty="0" smtClean="0">
                <a:solidFill>
                  <a:schemeClr val="tx1"/>
                </a:solidFill>
              </a:rPr>
              <a:t>methods, and </a:t>
            </a:r>
            <a:r>
              <a:rPr lang="en-US" sz="2400" dirty="0" smtClean="0">
                <a:solidFill>
                  <a:schemeClr val="tx1"/>
                </a:solidFill>
              </a:rPr>
              <a:t>applications </a:t>
            </a:r>
            <a:r>
              <a:rPr lang="en-US" sz="2400" dirty="0">
                <a:solidFill>
                  <a:schemeClr val="tx1"/>
                </a:solidFill>
              </a:rPr>
              <a:t>based on </a:t>
            </a:r>
            <a:r>
              <a:rPr lang="en-US" sz="2400" dirty="0" smtClean="0">
                <a:solidFill>
                  <a:schemeClr val="tx1"/>
                </a:solidFill>
              </a:rPr>
              <a:t>COSMO-</a:t>
            </a:r>
            <a:r>
              <a:rPr lang="en-US" sz="2400" dirty="0" err="1" smtClean="0">
                <a:solidFill>
                  <a:schemeClr val="tx1"/>
                </a:solidFill>
              </a:rPr>
              <a:t>SkyMed</a:t>
            </a:r>
            <a:r>
              <a:rPr lang="en-US" sz="2400" dirty="0" smtClean="0">
                <a:solidFill>
                  <a:schemeClr val="tx1"/>
                </a:solidFill>
              </a:rPr>
              <a:t> Constellation data</a:t>
            </a:r>
            <a:endParaRPr lang="it-IT" sz="2400" dirty="0">
              <a:solidFill>
                <a:schemeClr val="tx1"/>
              </a:solidFill>
            </a:endParaRPr>
          </a:p>
          <a:p>
            <a:pPr algn="just"/>
            <a:r>
              <a:rPr lang="en-CA" altLang="it-IT" sz="2400" dirty="0" smtClean="0">
                <a:solidFill>
                  <a:schemeClr val="tx1"/>
                </a:solidFill>
              </a:rPr>
              <a:t>WHO? International Community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WHAT? R&amp;D Projects on innovative exploitation, synergistic utilization with other missions, methods and algorithms new idea for system exploitation. 100 scenes/Project.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WHEN? Always open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WHERE? On the ASI web site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" y="5334000"/>
            <a:ext cx="84582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http://www.asi.it/en/agency/calls-and-opportunities/calls/cosmo-skymed-constellation-data-utilization</a:t>
            </a:r>
          </a:p>
        </p:txBody>
      </p:sp>
    </p:spTree>
    <p:extLst>
      <p:ext uri="{BB962C8B-B14F-4D97-AF65-F5344CB8AC3E}">
        <p14:creationId xmlns:p14="http://schemas.microsoft.com/office/powerpoint/2010/main" val="3907042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538912" cy="609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2600" b="1" dirty="0" smtClean="0"/>
              <a:t>COSMO-</a:t>
            </a:r>
            <a:r>
              <a:rPr lang="it-IT" sz="2600" b="1" dirty="0" err="1" smtClean="0"/>
              <a:t>SkyMed</a:t>
            </a:r>
            <a:r>
              <a:rPr lang="it-IT" sz="2600" b="1" dirty="0" smtClean="0"/>
              <a:t> Second Generation</a:t>
            </a:r>
            <a:endParaRPr lang="it-IT" sz="2600" b="1" dirty="0">
              <a:solidFill>
                <a:schemeClr val="tx1"/>
              </a:solidFill>
            </a:endParaRPr>
          </a:p>
        </p:txBody>
      </p:sp>
      <p:pic>
        <p:nvPicPr>
          <p:cNvPr id="15362" name="Picture 3" descr="cosmoIV_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499" y="1458119"/>
            <a:ext cx="1357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113" y="2843213"/>
            <a:ext cx="297180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 bwMode="auto">
          <a:xfrm>
            <a:off x="179388" y="5176838"/>
            <a:ext cx="38782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sz="1800" dirty="0">
                <a:latin typeface="+mn-lt"/>
                <a:ea typeface="ＭＳ Ｐゴシック"/>
                <a:cs typeface="ＭＳ Ｐゴシック"/>
              </a:rPr>
              <a:t>Full </a:t>
            </a:r>
            <a:r>
              <a:rPr lang="en-US" sz="1800" dirty="0" err="1">
                <a:latin typeface="+mn-lt"/>
                <a:ea typeface="ＭＳ Ｐゴシック"/>
                <a:cs typeface="ＭＳ Ｐゴシック"/>
              </a:rPr>
              <a:t>polarimetric</a:t>
            </a:r>
            <a:r>
              <a:rPr lang="en-US" sz="1800" dirty="0">
                <a:latin typeface="+mn-lt"/>
                <a:ea typeface="ＭＳ Ｐゴシック"/>
                <a:cs typeface="ＭＳ Ｐゴシック"/>
              </a:rPr>
              <a:t> capability (QUAD-</a:t>
            </a:r>
            <a:r>
              <a:rPr lang="en-US" sz="1800" dirty="0" err="1">
                <a:latin typeface="+mn-lt"/>
                <a:ea typeface="ＭＳ Ｐゴシック"/>
                <a:cs typeface="ＭＳ Ｐゴシック"/>
              </a:rPr>
              <a:t>pol</a:t>
            </a:r>
            <a:r>
              <a:rPr lang="en-US" sz="1800" dirty="0">
                <a:latin typeface="+mn-lt"/>
                <a:ea typeface="ＭＳ Ｐゴシック"/>
                <a:cs typeface="ＭＳ Ｐゴシック"/>
              </a:rPr>
              <a:t>)</a:t>
            </a:r>
          </a:p>
          <a:p>
            <a:pPr marL="0" lvl="1">
              <a:defRPr/>
            </a:pPr>
            <a:r>
              <a:rPr lang="it-IT" sz="1800" dirty="0" err="1">
                <a:latin typeface="+mn-lt"/>
                <a:ea typeface="ＭＳ Ｐゴシック"/>
                <a:cs typeface="ＭＳ Ｐゴシック"/>
              </a:rPr>
              <a:t>DUAL-pol</a:t>
            </a:r>
            <a:r>
              <a:rPr lang="it-IT" sz="1800" dirty="0">
                <a:latin typeface="+mn-lt"/>
                <a:ea typeface="ＭＳ Ｐゴシック"/>
                <a:cs typeface="ＭＳ Ｐゴシック"/>
              </a:rPr>
              <a:t> </a:t>
            </a:r>
            <a:r>
              <a:rPr lang="it-IT" sz="1800" dirty="0" err="1">
                <a:latin typeface="+mn-lt"/>
                <a:ea typeface="ＭＳ Ｐゴシック"/>
                <a:cs typeface="ＭＳ Ｐゴシック"/>
              </a:rPr>
              <a:t>currently</a:t>
            </a:r>
            <a:r>
              <a:rPr lang="it-IT" sz="1800" dirty="0">
                <a:latin typeface="+mn-lt"/>
                <a:ea typeface="ＭＳ Ｐゴシック"/>
                <a:cs typeface="ＭＳ Ｐゴシック"/>
              </a:rPr>
              <a:t> </a:t>
            </a:r>
            <a:r>
              <a:rPr lang="it-IT" sz="1800" dirty="0" err="1">
                <a:latin typeface="+mn-lt"/>
                <a:ea typeface="ＭＳ Ｐゴシック"/>
                <a:cs typeface="ＭＳ Ｐゴシック"/>
              </a:rPr>
              <a:t>available</a:t>
            </a:r>
            <a:r>
              <a:rPr lang="it-IT" sz="1800" dirty="0">
                <a:latin typeface="+mn-lt"/>
                <a:ea typeface="ＭＳ Ｐゴシック"/>
                <a:cs typeface="ＭＳ Ｐゴシック"/>
              </a:rPr>
              <a:t> in Ping-Pong on </a:t>
            </a:r>
            <a:r>
              <a:rPr lang="it-IT" sz="1800" dirty="0" err="1">
                <a:latin typeface="+mn-lt"/>
                <a:ea typeface="ＭＳ Ｐゴシック"/>
                <a:cs typeface="ＭＳ Ｐゴシック"/>
              </a:rPr>
              <a:t>COSMO-SkyMed</a:t>
            </a:r>
            <a:r>
              <a:rPr lang="it-IT" sz="1800" dirty="0">
                <a:latin typeface="+mn-lt"/>
                <a:ea typeface="ＭＳ Ｐゴシック"/>
                <a:cs typeface="ＭＳ Ｐゴシック"/>
              </a:rPr>
              <a:t>.</a:t>
            </a:r>
          </a:p>
        </p:txBody>
      </p:sp>
      <p:pic>
        <p:nvPicPr>
          <p:cNvPr id="15365" name="CEFB81D9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9" t="33955" r="58823" b="33604"/>
          <a:stretch>
            <a:fillRect/>
          </a:stretch>
        </p:blipFill>
        <p:spPr bwMode="auto">
          <a:xfrm>
            <a:off x="4098925" y="1655763"/>
            <a:ext cx="1831975" cy="1666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 bwMode="auto">
          <a:xfrm>
            <a:off x="6342063" y="2333625"/>
            <a:ext cx="22018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800" dirty="0">
                <a:latin typeface="+mn-lt"/>
                <a:ea typeface="ＭＳ Ｐゴシック"/>
                <a:cs typeface="ＭＳ Ｐゴシック"/>
              </a:rPr>
              <a:t>Satellite </a:t>
            </a:r>
            <a:r>
              <a:rPr lang="it-IT" sz="1800" dirty="0" err="1">
                <a:latin typeface="+mn-lt"/>
                <a:ea typeface="ＭＳ Ｐゴシック"/>
                <a:cs typeface="ＭＳ Ｐゴシック"/>
              </a:rPr>
              <a:t>agility</a:t>
            </a:r>
            <a:r>
              <a:rPr lang="it-IT" sz="1800" dirty="0">
                <a:latin typeface="+mn-lt"/>
                <a:ea typeface="ＭＳ Ｐゴシック"/>
                <a:cs typeface="ＭＳ Ｐゴシック"/>
              </a:rPr>
              <a:t>:</a:t>
            </a:r>
          </a:p>
          <a:p>
            <a:pPr>
              <a:defRPr/>
            </a:pPr>
            <a:r>
              <a:rPr lang="it-IT" sz="1800" dirty="0">
                <a:latin typeface="+mn-lt"/>
                <a:ea typeface="ＭＳ Ｐゴシック"/>
                <a:cs typeface="ＭＳ Ｐゴシック"/>
              </a:rPr>
              <a:t>Right2Left 6 -&gt; 3 min</a:t>
            </a:r>
          </a:p>
        </p:txBody>
      </p:sp>
      <p:pic>
        <p:nvPicPr>
          <p:cNvPr id="15367" name="Picture 9" descr="brain-76398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7063" y="1655763"/>
            <a:ext cx="13208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/>
          <p:cNvSpPr txBox="1"/>
          <p:nvPr/>
        </p:nvSpPr>
        <p:spPr bwMode="auto">
          <a:xfrm>
            <a:off x="265113" y="1614488"/>
            <a:ext cx="16859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  <a:ea typeface="ＭＳ Ｐゴシック"/>
                <a:cs typeface="ＭＳ Ｐゴシック"/>
              </a:rPr>
              <a:t>Robust and innovative planning algorithm</a:t>
            </a:r>
            <a:endParaRPr lang="it-IT" sz="1800" dirty="0">
              <a:latin typeface="+mn-lt"/>
              <a:ea typeface="ＭＳ Ｐゴシック"/>
              <a:cs typeface="ＭＳ Ｐゴシック"/>
            </a:endParaRPr>
          </a:p>
        </p:txBody>
      </p:sp>
      <p:pic>
        <p:nvPicPr>
          <p:cNvPr id="15369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638" y="3454400"/>
            <a:ext cx="27622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7005638" y="3916363"/>
            <a:ext cx="1995487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800" dirty="0" err="1">
                <a:latin typeface="+mn-lt"/>
                <a:ea typeface="ＭＳ Ｐゴシック"/>
                <a:cs typeface="ＭＳ Ｐゴシック"/>
              </a:rPr>
              <a:t>Spatial</a:t>
            </a:r>
            <a:r>
              <a:rPr lang="it-IT" sz="1800" dirty="0">
                <a:latin typeface="+mn-lt"/>
                <a:ea typeface="ＭＳ Ｐゴシック"/>
                <a:cs typeface="ＭＳ Ｐゴシック"/>
              </a:rPr>
              <a:t> </a:t>
            </a:r>
            <a:r>
              <a:rPr lang="it-IT" sz="1800" dirty="0" err="1">
                <a:latin typeface="+mn-lt"/>
                <a:ea typeface="ＭＳ Ｐゴシック"/>
                <a:cs typeface="ＭＳ Ｐゴシック"/>
              </a:rPr>
              <a:t>resolution</a:t>
            </a:r>
            <a:r>
              <a:rPr lang="it-IT" sz="1800" dirty="0">
                <a:latin typeface="+mn-lt"/>
                <a:ea typeface="ＭＳ Ｐゴシック"/>
                <a:cs typeface="ＭＳ Ｐゴシック"/>
              </a:rPr>
              <a:t> &amp; </a:t>
            </a:r>
            <a:r>
              <a:rPr lang="it-IT" sz="1800" dirty="0" err="1">
                <a:latin typeface="+mn-lt"/>
                <a:ea typeface="ＭＳ Ｐゴシック"/>
                <a:cs typeface="ＭＳ Ｐゴシック"/>
              </a:rPr>
              <a:t>Geolocation</a:t>
            </a:r>
            <a:endParaRPr lang="it-IT" sz="1800" dirty="0">
              <a:latin typeface="+mn-lt"/>
              <a:ea typeface="ＭＳ Ｐゴシック"/>
              <a:cs typeface="ＭＳ Ｐゴシック"/>
            </a:endParaRPr>
          </a:p>
          <a:p>
            <a:pPr>
              <a:defRPr/>
            </a:pPr>
            <a:r>
              <a:rPr lang="en-US" sz="1800" dirty="0">
                <a:latin typeface="+mn-lt"/>
                <a:ea typeface="ＭＳ Ｐゴシック"/>
                <a:cs typeface="ＭＳ Ｐゴシック"/>
              </a:rPr>
              <a:t>Up to 2 times better than </a:t>
            </a:r>
          </a:p>
          <a:p>
            <a:pPr>
              <a:defRPr/>
            </a:pPr>
            <a:r>
              <a:rPr lang="it-IT" sz="1800" dirty="0" err="1">
                <a:latin typeface="+mn-lt"/>
                <a:ea typeface="ＭＳ Ｐゴシック"/>
                <a:cs typeface="ＭＳ Ｐゴシック"/>
              </a:rPr>
              <a:t>COSMO-SkyMed</a:t>
            </a:r>
            <a:endParaRPr lang="it-IT" sz="1800" dirty="0">
              <a:latin typeface="+mn-lt"/>
              <a:ea typeface="ＭＳ Ｐゴシック"/>
              <a:cs typeface="ＭＳ Ｐゴシック"/>
            </a:endParaRPr>
          </a:p>
          <a:p>
            <a:pPr>
              <a:defRPr/>
            </a:pPr>
            <a:r>
              <a:rPr lang="it-IT" sz="1800" dirty="0" err="1">
                <a:latin typeface="+mn-lt"/>
                <a:ea typeface="ＭＳ Ｐゴシック"/>
                <a:cs typeface="ＭＳ Ｐゴシック"/>
              </a:rPr>
              <a:t>for</a:t>
            </a:r>
            <a:r>
              <a:rPr lang="it-IT" sz="1800" dirty="0">
                <a:latin typeface="+mn-lt"/>
                <a:ea typeface="ＭＳ Ｐゴシック"/>
                <a:cs typeface="ＭＳ Ｐゴシック"/>
              </a:rPr>
              <a:t> </a:t>
            </a:r>
            <a:r>
              <a:rPr lang="it-IT" sz="1800" dirty="0" err="1">
                <a:latin typeface="+mn-lt"/>
                <a:ea typeface="ＭＳ Ｐゴシック"/>
                <a:cs typeface="ＭＳ Ｐゴシック"/>
              </a:rPr>
              <a:t>specific</a:t>
            </a:r>
            <a:r>
              <a:rPr lang="it-IT" sz="1800" dirty="0">
                <a:latin typeface="+mn-lt"/>
                <a:ea typeface="ＭＳ Ｐゴシック"/>
                <a:cs typeface="ＭＳ Ｐゴシック"/>
              </a:rPr>
              <a:t> </a:t>
            </a:r>
            <a:r>
              <a:rPr lang="it-IT" sz="1800" dirty="0" err="1">
                <a:latin typeface="+mn-lt"/>
                <a:ea typeface="ＭＳ Ｐゴシック"/>
                <a:cs typeface="ＭＳ Ｐゴシック"/>
              </a:rPr>
              <a:t>acquisition</a:t>
            </a:r>
            <a:r>
              <a:rPr lang="it-IT" sz="1800" dirty="0">
                <a:latin typeface="+mn-lt"/>
                <a:ea typeface="ＭＳ Ｐゴシック"/>
                <a:cs typeface="ＭＳ Ｐゴシック"/>
              </a:rPr>
              <a:t> mode.</a:t>
            </a:r>
          </a:p>
        </p:txBody>
      </p:sp>
    </p:spTree>
    <p:extLst>
      <p:ext uri="{BB962C8B-B14F-4D97-AF65-F5344CB8AC3E}">
        <p14:creationId xmlns:p14="http://schemas.microsoft.com/office/powerpoint/2010/main" val="34087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9" name="Gruppo 2"/>
          <p:cNvGrpSpPr>
            <a:grpSpLocks/>
          </p:cNvGrpSpPr>
          <p:nvPr/>
        </p:nvGrpSpPr>
        <p:grpSpPr bwMode="auto">
          <a:xfrm>
            <a:off x="182563" y="322263"/>
            <a:ext cx="9013825" cy="5875337"/>
            <a:chOff x="179383" y="381003"/>
            <a:chExt cx="9015149" cy="5875391"/>
          </a:xfrm>
        </p:grpSpPr>
        <p:sp>
          <p:nvSpPr>
            <p:cNvPr id="80911" name="Rectangle 63"/>
            <p:cNvSpPr>
              <a:spLocks noChangeArrowheads="1"/>
            </p:cNvSpPr>
            <p:nvPr/>
          </p:nvSpPr>
          <p:spPr bwMode="auto">
            <a:xfrm>
              <a:off x="7634065" y="1309700"/>
              <a:ext cx="87309" cy="3128990"/>
            </a:xfrm>
            <a:prstGeom prst="rect">
              <a:avLst/>
            </a:prstGeom>
            <a:solidFill>
              <a:srgbClr val="D8D4DD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912" name="Rectangle 63"/>
            <p:cNvSpPr>
              <a:spLocks noChangeArrowheads="1"/>
            </p:cNvSpPr>
            <p:nvPr/>
          </p:nvSpPr>
          <p:spPr bwMode="auto">
            <a:xfrm>
              <a:off x="7808685" y="1297000"/>
              <a:ext cx="87309" cy="3128990"/>
            </a:xfrm>
            <a:prstGeom prst="rect">
              <a:avLst/>
            </a:prstGeom>
            <a:solidFill>
              <a:srgbClr val="D8D4DD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913" name="Rectangle 63"/>
            <p:cNvSpPr>
              <a:spLocks noChangeArrowheads="1"/>
            </p:cNvSpPr>
            <p:nvPr/>
          </p:nvSpPr>
          <p:spPr bwMode="auto">
            <a:xfrm>
              <a:off x="7461033" y="1301762"/>
              <a:ext cx="87310" cy="3128991"/>
            </a:xfrm>
            <a:prstGeom prst="rect">
              <a:avLst/>
            </a:prstGeom>
            <a:solidFill>
              <a:srgbClr val="D8D4DD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914" name="Rectangle 63"/>
            <p:cNvSpPr>
              <a:spLocks noChangeArrowheads="1"/>
            </p:cNvSpPr>
            <p:nvPr/>
          </p:nvSpPr>
          <p:spPr bwMode="auto">
            <a:xfrm>
              <a:off x="6905424" y="1297000"/>
              <a:ext cx="476236" cy="3170265"/>
            </a:xfrm>
            <a:prstGeom prst="rect">
              <a:avLst/>
            </a:prstGeom>
            <a:solidFill>
              <a:srgbClr val="D8D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915" name="Rectangle 63"/>
            <p:cNvSpPr>
              <a:spLocks noChangeArrowheads="1"/>
            </p:cNvSpPr>
            <p:nvPr/>
          </p:nvSpPr>
          <p:spPr bwMode="auto">
            <a:xfrm>
              <a:off x="7978542" y="1301762"/>
              <a:ext cx="477824" cy="3170266"/>
            </a:xfrm>
            <a:prstGeom prst="rect">
              <a:avLst/>
            </a:prstGeom>
            <a:solidFill>
              <a:srgbClr val="D8D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916" name="Rectangle 63"/>
            <p:cNvSpPr>
              <a:spLocks noChangeArrowheads="1"/>
            </p:cNvSpPr>
            <p:nvPr/>
          </p:nvSpPr>
          <p:spPr bwMode="auto">
            <a:xfrm>
              <a:off x="8516690" y="1309700"/>
              <a:ext cx="477823" cy="3170265"/>
            </a:xfrm>
            <a:prstGeom prst="rect">
              <a:avLst/>
            </a:prstGeom>
            <a:solidFill>
              <a:srgbClr val="D8D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917" name="Rectangle 36"/>
            <p:cNvSpPr>
              <a:spLocks noChangeArrowheads="1"/>
            </p:cNvSpPr>
            <p:nvPr/>
          </p:nvSpPr>
          <p:spPr bwMode="auto">
            <a:xfrm>
              <a:off x="2243073" y="381003"/>
              <a:ext cx="5138587" cy="533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it-IT" altLang="it-IT" sz="2800" b="1" dirty="0" smtClean="0">
                  <a:solidFill>
                    <a:srgbClr val="FFFFFF"/>
                  </a:solidFill>
                  <a:latin typeface="Tahoma" pitchFamily="34" charset="0"/>
                  <a:cs typeface="Arial" pitchFamily="34" charset="0"/>
                </a:rPr>
                <a:t>CSG Deployment </a:t>
              </a:r>
              <a:r>
                <a:rPr lang="it-IT" altLang="it-IT" sz="2800" b="1" dirty="0">
                  <a:solidFill>
                    <a:srgbClr val="FFFFFF"/>
                  </a:solidFill>
                  <a:latin typeface="Tahoma" pitchFamily="34" charset="0"/>
                  <a:cs typeface="Arial" pitchFamily="34" charset="0"/>
                </a:rPr>
                <a:t>Scenario</a:t>
              </a:r>
            </a:p>
          </p:txBody>
        </p:sp>
        <p:sp>
          <p:nvSpPr>
            <p:cNvPr id="80918" name="Rectangle 4"/>
            <p:cNvSpPr>
              <a:spLocks noChangeArrowheads="1"/>
            </p:cNvSpPr>
            <p:nvPr/>
          </p:nvSpPr>
          <p:spPr bwMode="auto">
            <a:xfrm>
              <a:off x="517266" y="4894319"/>
              <a:ext cx="8221663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C60215"/>
                </a:buClr>
                <a:buFont typeface="Arial" pitchFamily="34" charset="0"/>
                <a:buChar char="•"/>
              </a:pPr>
              <a:r>
                <a:rPr lang="en-US" altLang="it-IT" b="1" dirty="0" smtClean="0">
                  <a:latin typeface="Arial MT"/>
                  <a:ea typeface="Arial MT"/>
                  <a:cs typeface="Arial MT"/>
                </a:rPr>
                <a:t>CSG </a:t>
              </a:r>
              <a:r>
                <a:rPr lang="en-US" altLang="it-IT" b="1" dirty="0">
                  <a:latin typeface="Arial MT"/>
                  <a:ea typeface="Arial MT"/>
                  <a:cs typeface="Arial MT"/>
                </a:rPr>
                <a:t>satellites will replace the CSK satellites that reached the end of life</a:t>
              </a:r>
            </a:p>
            <a:p>
              <a:pPr eaLnBrk="1" hangingPunct="1">
                <a:spcBef>
                  <a:spcPct val="20000"/>
                </a:spcBef>
                <a:buClr>
                  <a:srgbClr val="C60215"/>
                </a:buClr>
                <a:buFont typeface="Arial" pitchFamily="34" charset="0"/>
                <a:buChar char="•"/>
              </a:pPr>
              <a:r>
                <a:rPr lang="en-US" altLang="it-IT" b="1" dirty="0">
                  <a:latin typeface="Arial MT"/>
                  <a:ea typeface="Arial MT"/>
                  <a:cs typeface="Arial MT"/>
                </a:rPr>
                <a:t>With the launch of the first CSG satellite planned in 2017 and the second one year later, CSG will provide operational continuity at least until 2025 </a:t>
              </a:r>
              <a:endParaRPr lang="en-GB" altLang="it-IT" b="1" dirty="0">
                <a:latin typeface="Arial MT"/>
                <a:ea typeface="Arial MT"/>
                <a:cs typeface="Arial MT"/>
              </a:endParaRPr>
            </a:p>
          </p:txBody>
        </p:sp>
        <p:sp>
          <p:nvSpPr>
            <p:cNvPr id="80919" name="Rectangle 63"/>
            <p:cNvSpPr>
              <a:spLocks noChangeArrowheads="1"/>
            </p:cNvSpPr>
            <p:nvPr/>
          </p:nvSpPr>
          <p:spPr bwMode="auto">
            <a:xfrm>
              <a:off x="6357753" y="1297000"/>
              <a:ext cx="476236" cy="3170265"/>
            </a:xfrm>
            <a:prstGeom prst="rect">
              <a:avLst/>
            </a:prstGeom>
            <a:solidFill>
              <a:srgbClr val="D8D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920" name="Rectangle 57"/>
            <p:cNvSpPr>
              <a:spLocks noChangeArrowheads="1"/>
            </p:cNvSpPr>
            <p:nvPr/>
          </p:nvSpPr>
          <p:spPr bwMode="auto">
            <a:xfrm>
              <a:off x="4735375" y="1309700"/>
              <a:ext cx="476236" cy="3170265"/>
            </a:xfrm>
            <a:prstGeom prst="rect">
              <a:avLst/>
            </a:prstGeom>
            <a:solidFill>
              <a:srgbClr val="D8D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921" name="Rectangle 59"/>
            <p:cNvSpPr>
              <a:spLocks noChangeArrowheads="1"/>
            </p:cNvSpPr>
            <p:nvPr/>
          </p:nvSpPr>
          <p:spPr bwMode="auto">
            <a:xfrm>
              <a:off x="5287809" y="1301762"/>
              <a:ext cx="477823" cy="3170266"/>
            </a:xfrm>
            <a:prstGeom prst="rect">
              <a:avLst/>
            </a:prstGeom>
            <a:solidFill>
              <a:srgbClr val="D8D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922" name="Rectangle 61"/>
            <p:cNvSpPr>
              <a:spLocks noChangeArrowheads="1"/>
            </p:cNvSpPr>
            <p:nvPr/>
          </p:nvSpPr>
          <p:spPr bwMode="auto">
            <a:xfrm>
              <a:off x="5832305" y="1301762"/>
              <a:ext cx="477824" cy="3170266"/>
            </a:xfrm>
            <a:prstGeom prst="rect">
              <a:avLst/>
            </a:prstGeom>
            <a:solidFill>
              <a:srgbClr val="D8D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923" name="Rectangle 3"/>
            <p:cNvSpPr>
              <a:spLocks noChangeArrowheads="1"/>
            </p:cNvSpPr>
            <p:nvPr/>
          </p:nvSpPr>
          <p:spPr bwMode="auto">
            <a:xfrm>
              <a:off x="471474" y="1316050"/>
              <a:ext cx="477823" cy="3170265"/>
            </a:xfrm>
            <a:prstGeom prst="rect">
              <a:avLst/>
            </a:prstGeom>
            <a:solidFill>
              <a:srgbClr val="D8D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924" name="Rectangle 5"/>
            <p:cNvSpPr>
              <a:spLocks noChangeArrowheads="1"/>
            </p:cNvSpPr>
            <p:nvPr/>
          </p:nvSpPr>
          <p:spPr bwMode="auto">
            <a:xfrm>
              <a:off x="1030258" y="1323987"/>
              <a:ext cx="477823" cy="3170266"/>
            </a:xfrm>
            <a:prstGeom prst="rect">
              <a:avLst/>
            </a:prstGeom>
            <a:solidFill>
              <a:srgbClr val="D8D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925" name="Rectangle 7"/>
            <p:cNvSpPr>
              <a:spLocks noChangeArrowheads="1"/>
            </p:cNvSpPr>
            <p:nvPr/>
          </p:nvSpPr>
          <p:spPr bwMode="auto">
            <a:xfrm>
              <a:off x="1576342" y="1323987"/>
              <a:ext cx="477823" cy="3170266"/>
            </a:xfrm>
            <a:prstGeom prst="rect">
              <a:avLst/>
            </a:prstGeom>
            <a:solidFill>
              <a:srgbClr val="D8D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GB" altLang="it-IT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926" name="Rectangle 9"/>
            <p:cNvSpPr>
              <a:spLocks noChangeArrowheads="1"/>
            </p:cNvSpPr>
            <p:nvPr/>
          </p:nvSpPr>
          <p:spPr bwMode="auto">
            <a:xfrm>
              <a:off x="2109727" y="1316050"/>
              <a:ext cx="476236" cy="3170265"/>
            </a:xfrm>
            <a:prstGeom prst="rect">
              <a:avLst/>
            </a:prstGeom>
            <a:solidFill>
              <a:srgbClr val="D8D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GB" altLang="it-IT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927" name="Rectangle 11"/>
            <p:cNvSpPr>
              <a:spLocks noChangeArrowheads="1"/>
            </p:cNvSpPr>
            <p:nvPr/>
          </p:nvSpPr>
          <p:spPr bwMode="auto">
            <a:xfrm>
              <a:off x="2646286" y="1316050"/>
              <a:ext cx="476236" cy="3170265"/>
            </a:xfrm>
            <a:prstGeom prst="rect">
              <a:avLst/>
            </a:prstGeom>
            <a:solidFill>
              <a:srgbClr val="D8D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928" name="Rectangle 13"/>
            <p:cNvSpPr>
              <a:spLocks noChangeArrowheads="1"/>
            </p:cNvSpPr>
            <p:nvPr/>
          </p:nvSpPr>
          <p:spPr bwMode="auto">
            <a:xfrm>
              <a:off x="3170146" y="1316050"/>
              <a:ext cx="477823" cy="3170265"/>
            </a:xfrm>
            <a:prstGeom prst="rect">
              <a:avLst/>
            </a:prstGeom>
            <a:solidFill>
              <a:srgbClr val="D8D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929" name="Rectangle 15"/>
            <p:cNvSpPr>
              <a:spLocks noChangeArrowheads="1"/>
            </p:cNvSpPr>
            <p:nvPr/>
          </p:nvSpPr>
          <p:spPr bwMode="auto">
            <a:xfrm>
              <a:off x="3692417" y="1316050"/>
              <a:ext cx="476236" cy="3170265"/>
            </a:xfrm>
            <a:prstGeom prst="rect">
              <a:avLst/>
            </a:prstGeom>
            <a:solidFill>
              <a:srgbClr val="D8D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930" name="Rectangle 17"/>
            <p:cNvSpPr>
              <a:spLocks noChangeArrowheads="1"/>
            </p:cNvSpPr>
            <p:nvPr/>
          </p:nvSpPr>
          <p:spPr bwMode="auto">
            <a:xfrm>
              <a:off x="4211515" y="1316050"/>
              <a:ext cx="477823" cy="3170265"/>
            </a:xfrm>
            <a:prstGeom prst="rect">
              <a:avLst/>
            </a:prstGeom>
            <a:solidFill>
              <a:srgbClr val="D8D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it-IT" altLang="it-IT" sz="1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385788" y="4168813"/>
              <a:ext cx="563645" cy="26193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defTabSz="457200" eaLnBrk="0" hangingPunct="0">
                <a:defRPr/>
              </a:pPr>
              <a:r>
                <a:rPr lang="en-US" sz="1050" dirty="0">
                  <a:solidFill>
                    <a:srgbClr val="414143"/>
                  </a:solidFill>
                  <a:latin typeface="Arial Black" pitchFamily="34" charset="0"/>
                  <a:ea typeface="ヒラギノ角ゴ Pro W3" pitchFamily="1" charset="-128"/>
                  <a:cs typeface="Arial" pitchFamily="34" charset="0"/>
                </a:rPr>
                <a:t>2007</a:t>
              </a: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960548" y="4168813"/>
              <a:ext cx="563645" cy="26193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defTabSz="457200" eaLnBrk="0" hangingPunct="0">
                <a:defRPr/>
              </a:pPr>
              <a:r>
                <a:rPr lang="en-US" sz="1050" dirty="0">
                  <a:solidFill>
                    <a:srgbClr val="414143"/>
                  </a:solidFill>
                  <a:latin typeface="Arial Black" pitchFamily="34" charset="0"/>
                  <a:ea typeface="ヒラギノ角ゴ Pro W3" pitchFamily="1" charset="-128"/>
                  <a:cs typeface="Arial" pitchFamily="34" charset="0"/>
                </a:rPr>
                <a:t>2008</a:t>
              </a: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1521017" y="4168813"/>
              <a:ext cx="563646" cy="26193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defTabSz="457200" eaLnBrk="0" hangingPunct="0">
                <a:defRPr/>
              </a:pPr>
              <a:r>
                <a:rPr lang="en-US" sz="1050">
                  <a:solidFill>
                    <a:srgbClr val="414143"/>
                  </a:solidFill>
                  <a:latin typeface="Arial Black" pitchFamily="34" charset="0"/>
                  <a:ea typeface="ヒラギノ角ゴ Pro W3" pitchFamily="1" charset="-128"/>
                  <a:cs typeface="Arial" pitchFamily="34" charset="0"/>
                </a:rPr>
                <a:t>2009</a:t>
              </a:r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2040206" y="4168813"/>
              <a:ext cx="563645" cy="26193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defTabSz="457200" eaLnBrk="0" hangingPunct="0">
                <a:defRPr/>
              </a:pPr>
              <a:r>
                <a:rPr lang="en-US" sz="1050">
                  <a:solidFill>
                    <a:srgbClr val="414143"/>
                  </a:solidFill>
                  <a:latin typeface="Arial Black" pitchFamily="34" charset="0"/>
                  <a:ea typeface="ヒラギノ角ゴ Pro W3" pitchFamily="1" charset="-128"/>
                  <a:cs typeface="Arial" pitchFamily="34" charset="0"/>
                </a:rPr>
                <a:t>2010</a:t>
              </a: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2597500" y="4168813"/>
              <a:ext cx="563646" cy="26193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defTabSz="457200" eaLnBrk="0" hangingPunct="0">
                <a:defRPr/>
              </a:pPr>
              <a:r>
                <a:rPr lang="en-US" sz="1050" dirty="0">
                  <a:solidFill>
                    <a:srgbClr val="414143"/>
                  </a:solidFill>
                  <a:latin typeface="Arial Black" pitchFamily="34" charset="0"/>
                  <a:ea typeface="ヒラギノ角ゴ Pro W3" pitchFamily="1" charset="-128"/>
                  <a:cs typeface="Arial" pitchFamily="34" charset="0"/>
                </a:rPr>
                <a:t>2011</a:t>
              </a:r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3134154" y="4168813"/>
              <a:ext cx="563646" cy="26193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defTabSz="457200" eaLnBrk="0" hangingPunct="0">
                <a:defRPr/>
              </a:pPr>
              <a:r>
                <a:rPr lang="en-US" sz="1050" dirty="0">
                  <a:solidFill>
                    <a:srgbClr val="414143"/>
                  </a:solidFill>
                  <a:latin typeface="Arial Black" pitchFamily="34" charset="0"/>
                  <a:ea typeface="ヒラギノ角ゴ Pro W3" pitchFamily="1" charset="-128"/>
                  <a:cs typeface="Arial" pitchFamily="34" charset="0"/>
                </a:rPr>
                <a:t>2012</a:t>
              </a:r>
            </a:p>
          </p:txBody>
        </p:sp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3646992" y="4168813"/>
              <a:ext cx="562058" cy="26193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defTabSz="457200" eaLnBrk="0" hangingPunct="0">
                <a:defRPr/>
              </a:pPr>
              <a:r>
                <a:rPr lang="en-US" sz="1050" dirty="0">
                  <a:solidFill>
                    <a:srgbClr val="414143"/>
                  </a:solidFill>
                  <a:latin typeface="Arial Black" pitchFamily="34" charset="0"/>
                  <a:ea typeface="ヒラギノ角ゴ Pro W3" pitchFamily="1" charset="-128"/>
                  <a:cs typeface="Arial" pitchFamily="34" charset="0"/>
                </a:rPr>
                <a:t>2013</a:t>
              </a:r>
            </a:p>
          </p:txBody>
        </p:sp>
        <p:sp>
          <p:nvSpPr>
            <p:cNvPr id="42" name="Rectangle 18"/>
            <p:cNvSpPr>
              <a:spLocks noChangeArrowheads="1"/>
            </p:cNvSpPr>
            <p:nvPr/>
          </p:nvSpPr>
          <p:spPr bwMode="auto">
            <a:xfrm>
              <a:off x="4045513" y="4168813"/>
              <a:ext cx="865315" cy="26193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defTabSz="457200" eaLnBrk="0" hangingPunct="0">
                <a:defRPr/>
              </a:pPr>
              <a:r>
                <a:rPr lang="en-US" sz="1050">
                  <a:solidFill>
                    <a:srgbClr val="414143"/>
                  </a:solidFill>
                  <a:latin typeface="Arial Black" pitchFamily="34" charset="0"/>
                  <a:ea typeface="ヒラギノ角ゴ Pro W3" pitchFamily="1" charset="-128"/>
                  <a:cs typeface="Arial" pitchFamily="34" charset="0"/>
                </a:rPr>
                <a:t>2014</a:t>
              </a:r>
            </a:p>
          </p:txBody>
        </p:sp>
        <p:sp>
          <p:nvSpPr>
            <p:cNvPr id="78891" name="Line 30"/>
            <p:cNvSpPr>
              <a:spLocks noChangeShapeType="1"/>
            </p:cNvSpPr>
            <p:nvPr/>
          </p:nvSpPr>
          <p:spPr bwMode="auto">
            <a:xfrm>
              <a:off x="4378937" y="1892317"/>
              <a:ext cx="1406732" cy="0"/>
            </a:xfrm>
            <a:prstGeom prst="line">
              <a:avLst/>
            </a:prstGeom>
            <a:noFill/>
            <a:ln w="76200">
              <a:solidFill>
                <a:srgbClr val="EE003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0940" name="Rectangle 32"/>
            <p:cNvSpPr>
              <a:spLocks noChangeArrowheads="1"/>
            </p:cNvSpPr>
            <p:nvPr/>
          </p:nvSpPr>
          <p:spPr bwMode="auto">
            <a:xfrm>
              <a:off x="179383" y="2484460"/>
              <a:ext cx="842937" cy="646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000" rIns="18000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it-IT" sz="1200">
                  <a:solidFill>
                    <a:srgbClr val="ED1B25"/>
                  </a:solidFill>
                  <a:latin typeface="Arial Black" pitchFamily="34" charset="0"/>
                  <a:ea typeface="ヒラギノ角ゴ Pro W3"/>
                  <a:cs typeface="Arial" pitchFamily="34" charset="0"/>
                </a:rPr>
                <a:t>CSK-1</a:t>
              </a:r>
              <a:r>
                <a:rPr lang="en-US" altLang="it-IT" sz="1000">
                  <a:solidFill>
                    <a:srgbClr val="ED1B25"/>
                  </a:solidFill>
                  <a:latin typeface="Arial Black" pitchFamily="34" charset="0"/>
                  <a:ea typeface="ヒラギノ角ゴ Pro W3"/>
                  <a:cs typeface="Arial" pitchFamily="34" charset="0"/>
                </a:rPr>
                <a:t>           </a:t>
              </a:r>
              <a:r>
                <a:rPr lang="en-US" altLang="it-IT" sz="1200" b="1">
                  <a:solidFill>
                    <a:srgbClr val="ED1B25"/>
                  </a:solidFill>
                  <a:ea typeface="ヒラギノ角ゴ Pro W3"/>
                  <a:cs typeface="Arial" pitchFamily="34" charset="0"/>
                </a:rPr>
                <a:t>launched    8 June 2007</a:t>
              </a:r>
            </a:p>
          </p:txBody>
        </p:sp>
        <p:sp>
          <p:nvSpPr>
            <p:cNvPr id="48" name="Rectangle 34"/>
            <p:cNvSpPr>
              <a:spLocks noChangeArrowheads="1"/>
            </p:cNvSpPr>
            <p:nvPr/>
          </p:nvSpPr>
          <p:spPr bwMode="auto">
            <a:xfrm>
              <a:off x="3375489" y="1587514"/>
              <a:ext cx="1632190" cy="27781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defTabSz="457200" eaLnBrk="0" hangingPunct="0">
                <a:defRPr/>
              </a:pPr>
              <a:r>
                <a:rPr lang="en-US" sz="1200" dirty="0">
                  <a:solidFill>
                    <a:srgbClr val="EE003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  <a:ea typeface="ヒラギノ角ゴ Pro W3" pitchFamily="1" charset="-128"/>
                  <a:cs typeface="Arial" pitchFamily="34" charset="0"/>
                </a:rPr>
                <a:t>COSMO-SkyMed </a:t>
              </a:r>
              <a:endParaRPr lang="en-US" sz="1200" b="1" dirty="0">
                <a:solidFill>
                  <a:srgbClr val="EE0030"/>
                </a:solidFill>
                <a:latin typeface="Arial" charset="0"/>
                <a:ea typeface="ヒラギノ角ゴ Pro W3" pitchFamily="1" charset="-128"/>
                <a:cs typeface="Arial" pitchFamily="34" charset="0"/>
              </a:endParaRPr>
            </a:p>
          </p:txBody>
        </p:sp>
        <p:sp>
          <p:nvSpPr>
            <p:cNvPr id="78894" name="Line 35"/>
            <p:cNvSpPr>
              <a:spLocks noChangeShapeType="1"/>
            </p:cNvSpPr>
            <p:nvPr/>
          </p:nvSpPr>
          <p:spPr bwMode="auto">
            <a:xfrm flipV="1">
              <a:off x="725563" y="1892317"/>
              <a:ext cx="4485346" cy="22225"/>
            </a:xfrm>
            <a:prstGeom prst="line">
              <a:avLst/>
            </a:prstGeom>
            <a:noFill/>
            <a:ln w="76200">
              <a:solidFill>
                <a:srgbClr val="EE003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8895" name="Line 38"/>
            <p:cNvSpPr>
              <a:spLocks noChangeShapeType="1"/>
            </p:cNvSpPr>
            <p:nvPr/>
          </p:nvSpPr>
          <p:spPr bwMode="auto">
            <a:xfrm>
              <a:off x="4966398" y="2317771"/>
              <a:ext cx="1524224" cy="0"/>
            </a:xfrm>
            <a:prstGeom prst="line">
              <a:avLst/>
            </a:prstGeom>
            <a:noFill/>
            <a:ln w="76200">
              <a:solidFill>
                <a:srgbClr val="EE003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0944" name="Rectangle 40"/>
            <p:cNvSpPr>
              <a:spLocks noChangeArrowheads="1"/>
            </p:cNvSpPr>
            <p:nvPr/>
          </p:nvSpPr>
          <p:spPr bwMode="auto">
            <a:xfrm>
              <a:off x="1379498" y="2571773"/>
              <a:ext cx="931835" cy="822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000" rIns="18000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it-IT" sz="1200" dirty="0">
                  <a:solidFill>
                    <a:srgbClr val="ED1B25"/>
                  </a:solidFill>
                  <a:latin typeface="Arial Black" pitchFamily="34" charset="0"/>
                  <a:ea typeface="ヒラギノ角ゴ Pro W3"/>
                  <a:cs typeface="Arial" pitchFamily="34" charset="0"/>
                </a:rPr>
                <a:t>CSK-3</a:t>
              </a:r>
              <a:r>
                <a:rPr lang="en-US" altLang="it-IT" sz="1000" dirty="0">
                  <a:solidFill>
                    <a:srgbClr val="ED1B25"/>
                  </a:solidFill>
                  <a:latin typeface="Arial Black" pitchFamily="34" charset="0"/>
                  <a:ea typeface="ヒラギノ角ゴ Pro W3"/>
                  <a:cs typeface="Arial" pitchFamily="34" charset="0"/>
                </a:rPr>
                <a:t>           </a:t>
              </a:r>
              <a:r>
                <a:rPr lang="en-US" altLang="it-IT" sz="1200" b="1" dirty="0">
                  <a:solidFill>
                    <a:srgbClr val="ED1B25"/>
                  </a:solidFill>
                  <a:ea typeface="ヒラギノ角ゴ Pro W3"/>
                  <a:cs typeface="Arial" pitchFamily="34" charset="0"/>
                </a:rPr>
                <a:t>launched    25 October</a:t>
              </a:r>
            </a:p>
            <a:p>
              <a:r>
                <a:rPr lang="en-US" altLang="it-IT" sz="1200" b="1" dirty="0">
                  <a:solidFill>
                    <a:srgbClr val="ED1B25"/>
                  </a:solidFill>
                  <a:ea typeface="ヒラギノ角ゴ Pro W3"/>
                  <a:cs typeface="Arial" pitchFamily="34" charset="0"/>
                </a:rPr>
                <a:t>2008</a:t>
              </a:r>
            </a:p>
          </p:txBody>
        </p:sp>
        <p:sp>
          <p:nvSpPr>
            <p:cNvPr id="78897" name="Line 41"/>
            <p:cNvSpPr>
              <a:spLocks noChangeShapeType="1"/>
            </p:cNvSpPr>
            <p:nvPr/>
          </p:nvSpPr>
          <p:spPr bwMode="auto">
            <a:xfrm flipV="1">
              <a:off x="1397174" y="2317771"/>
              <a:ext cx="4509162" cy="6350"/>
            </a:xfrm>
            <a:prstGeom prst="line">
              <a:avLst/>
            </a:prstGeom>
            <a:noFill/>
            <a:ln w="76200">
              <a:solidFill>
                <a:srgbClr val="EE003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8898" name="Line 43"/>
            <p:cNvSpPr>
              <a:spLocks noChangeShapeType="1"/>
            </p:cNvSpPr>
            <p:nvPr/>
          </p:nvSpPr>
          <p:spPr bwMode="auto">
            <a:xfrm>
              <a:off x="4734589" y="2108219"/>
              <a:ext cx="1352749" cy="0"/>
            </a:xfrm>
            <a:prstGeom prst="line">
              <a:avLst/>
            </a:prstGeom>
            <a:noFill/>
            <a:ln w="76200">
              <a:solidFill>
                <a:srgbClr val="EE003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8899" name="Line 45"/>
            <p:cNvSpPr>
              <a:spLocks noChangeShapeType="1"/>
            </p:cNvSpPr>
            <p:nvPr/>
          </p:nvSpPr>
          <p:spPr bwMode="auto">
            <a:xfrm flipV="1">
              <a:off x="901801" y="2108219"/>
              <a:ext cx="4623479" cy="0"/>
            </a:xfrm>
            <a:prstGeom prst="line">
              <a:avLst/>
            </a:prstGeom>
            <a:noFill/>
            <a:ln w="76200">
              <a:solidFill>
                <a:srgbClr val="EE003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0948" name="Rectangle 46"/>
            <p:cNvSpPr>
              <a:spLocks noChangeArrowheads="1"/>
            </p:cNvSpPr>
            <p:nvPr/>
          </p:nvSpPr>
          <p:spPr bwMode="auto">
            <a:xfrm>
              <a:off x="592121" y="3130578"/>
              <a:ext cx="1036607" cy="822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000" rIns="18000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it-IT" sz="1200">
                  <a:solidFill>
                    <a:srgbClr val="ED1B25"/>
                  </a:solidFill>
                  <a:latin typeface="Arial Black" pitchFamily="34" charset="0"/>
                  <a:ea typeface="ヒラギノ角ゴ Pro W3"/>
                  <a:cs typeface="Arial" pitchFamily="34" charset="0"/>
                </a:rPr>
                <a:t>CSK-2</a:t>
              </a:r>
              <a:r>
                <a:rPr lang="en-US" altLang="it-IT" sz="1000">
                  <a:solidFill>
                    <a:srgbClr val="ED1B25"/>
                  </a:solidFill>
                  <a:latin typeface="Arial Black" pitchFamily="34" charset="0"/>
                  <a:ea typeface="ヒラギノ角ゴ Pro W3"/>
                  <a:cs typeface="Arial" pitchFamily="34" charset="0"/>
                </a:rPr>
                <a:t> </a:t>
              </a:r>
              <a:r>
                <a:rPr lang="en-US" altLang="it-IT" sz="1200" b="1">
                  <a:solidFill>
                    <a:srgbClr val="ED1B25"/>
                  </a:solidFill>
                  <a:ea typeface="ヒラギノ角ゴ Pro W3"/>
                  <a:cs typeface="Arial" pitchFamily="34" charset="0"/>
                </a:rPr>
                <a:t>launched</a:t>
              </a:r>
            </a:p>
            <a:p>
              <a:r>
                <a:rPr lang="en-US" altLang="it-IT" sz="1200" b="1">
                  <a:solidFill>
                    <a:srgbClr val="ED1B25"/>
                  </a:solidFill>
                  <a:ea typeface="ヒラギノ角ゴ Pro W3"/>
                  <a:cs typeface="Arial" pitchFamily="34" charset="0"/>
                </a:rPr>
                <a:t>9 December  2007</a:t>
              </a:r>
            </a:p>
          </p:txBody>
        </p:sp>
        <p:sp>
          <p:nvSpPr>
            <p:cNvPr id="80949" name="Rectangle 56"/>
            <p:cNvSpPr>
              <a:spLocks noChangeArrowheads="1"/>
            </p:cNvSpPr>
            <p:nvPr/>
          </p:nvSpPr>
          <p:spPr bwMode="auto">
            <a:xfrm>
              <a:off x="2311333" y="2757513"/>
              <a:ext cx="1058832" cy="822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000" rIns="18000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it-IT" sz="1200">
                  <a:solidFill>
                    <a:srgbClr val="ED1B25"/>
                  </a:solidFill>
                  <a:latin typeface="Arial Black" pitchFamily="34" charset="0"/>
                  <a:ea typeface="ヒラギノ角ゴ Pro W3"/>
                  <a:cs typeface="Arial" pitchFamily="34" charset="0"/>
                </a:rPr>
                <a:t>CSK-4</a:t>
              </a:r>
              <a:r>
                <a:rPr lang="en-US" altLang="it-IT" sz="1000">
                  <a:solidFill>
                    <a:srgbClr val="ED1B25"/>
                  </a:solidFill>
                  <a:latin typeface="Arial Black" pitchFamily="34" charset="0"/>
                  <a:ea typeface="ヒラギノ角ゴ Pro W3"/>
                  <a:cs typeface="Arial" pitchFamily="34" charset="0"/>
                </a:rPr>
                <a:t> </a:t>
              </a:r>
              <a:r>
                <a:rPr lang="en-US" altLang="it-IT" sz="1200" b="1">
                  <a:solidFill>
                    <a:srgbClr val="ED1B25"/>
                  </a:solidFill>
                  <a:ea typeface="ヒラギノ角ゴ Pro W3"/>
                  <a:cs typeface="Arial" pitchFamily="34" charset="0"/>
                </a:rPr>
                <a:t>launched</a:t>
              </a:r>
            </a:p>
            <a:p>
              <a:r>
                <a:rPr lang="en-US" altLang="it-IT" sz="1200" b="1">
                  <a:solidFill>
                    <a:srgbClr val="ED1B25"/>
                  </a:solidFill>
                  <a:ea typeface="ヒラギノ角ゴ Pro W3"/>
                  <a:cs typeface="Arial" pitchFamily="34" charset="0"/>
                </a:rPr>
                <a:t>6 November  2010</a:t>
              </a:r>
            </a:p>
          </p:txBody>
        </p:sp>
        <p:sp>
          <p:nvSpPr>
            <p:cNvPr id="57" name="Rectangle 58"/>
            <p:cNvSpPr>
              <a:spLocks noChangeArrowheads="1"/>
            </p:cNvSpPr>
            <p:nvPr/>
          </p:nvSpPr>
          <p:spPr bwMode="auto">
            <a:xfrm>
              <a:off x="4567878" y="4162463"/>
              <a:ext cx="865314" cy="26193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defTabSz="457200" eaLnBrk="0" hangingPunct="0">
                <a:defRPr/>
              </a:pPr>
              <a:r>
                <a:rPr lang="en-US" sz="1050">
                  <a:solidFill>
                    <a:srgbClr val="414143"/>
                  </a:solidFill>
                  <a:latin typeface="Arial Black" pitchFamily="34" charset="0"/>
                  <a:ea typeface="ヒラギノ角ゴ Pro W3" pitchFamily="1" charset="-128"/>
                  <a:cs typeface="Arial" pitchFamily="34" charset="0"/>
                </a:rPr>
                <a:t>2015</a:t>
              </a:r>
            </a:p>
          </p:txBody>
        </p:sp>
        <p:sp>
          <p:nvSpPr>
            <p:cNvPr id="58" name="Rectangle 60"/>
            <p:cNvSpPr>
              <a:spLocks noChangeArrowheads="1"/>
            </p:cNvSpPr>
            <p:nvPr/>
          </p:nvSpPr>
          <p:spPr bwMode="auto">
            <a:xfrm>
              <a:off x="5118820" y="4154525"/>
              <a:ext cx="866902" cy="26194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defTabSz="457200" eaLnBrk="0" hangingPunct="0">
                <a:defRPr/>
              </a:pPr>
              <a:r>
                <a:rPr lang="en-US" sz="1050">
                  <a:solidFill>
                    <a:srgbClr val="414143"/>
                  </a:solidFill>
                  <a:latin typeface="Arial Black" pitchFamily="34" charset="0"/>
                  <a:ea typeface="ヒラギノ角ゴ Pro W3" pitchFamily="1" charset="-128"/>
                  <a:cs typeface="Arial" pitchFamily="34" charset="0"/>
                </a:rPr>
                <a:t>2016</a:t>
              </a:r>
            </a:p>
          </p:txBody>
        </p:sp>
        <p:sp>
          <p:nvSpPr>
            <p:cNvPr id="59" name="Rectangle 62"/>
            <p:cNvSpPr>
              <a:spLocks noChangeArrowheads="1"/>
            </p:cNvSpPr>
            <p:nvPr/>
          </p:nvSpPr>
          <p:spPr bwMode="auto">
            <a:xfrm>
              <a:off x="5653887" y="4154525"/>
              <a:ext cx="866902" cy="26194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defTabSz="457200" eaLnBrk="0" hangingPunct="0">
                <a:defRPr/>
              </a:pPr>
              <a:r>
                <a:rPr lang="en-US" sz="1050" dirty="0">
                  <a:solidFill>
                    <a:srgbClr val="414143"/>
                  </a:solidFill>
                  <a:latin typeface="Arial Black" pitchFamily="34" charset="0"/>
                  <a:ea typeface="ヒラギノ角ゴ Pro W3" pitchFamily="1" charset="-128"/>
                  <a:cs typeface="Arial" pitchFamily="34" charset="0"/>
                </a:rPr>
                <a:t>2017</a:t>
              </a:r>
            </a:p>
          </p:txBody>
        </p:sp>
        <p:sp>
          <p:nvSpPr>
            <p:cNvPr id="60" name="Rectangle 64"/>
            <p:cNvSpPr>
              <a:spLocks noChangeArrowheads="1"/>
            </p:cNvSpPr>
            <p:nvPr/>
          </p:nvSpPr>
          <p:spPr bwMode="auto">
            <a:xfrm>
              <a:off x="6168313" y="4149763"/>
              <a:ext cx="866902" cy="26193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defTabSz="457200" eaLnBrk="0" hangingPunct="0">
                <a:defRPr/>
              </a:pPr>
              <a:r>
                <a:rPr lang="en-US" sz="1050" dirty="0">
                  <a:solidFill>
                    <a:srgbClr val="414143"/>
                  </a:solidFill>
                  <a:latin typeface="Arial Black" pitchFamily="34" charset="0"/>
                  <a:ea typeface="ヒラギノ角ゴ Pro W3" pitchFamily="1" charset="-128"/>
                  <a:cs typeface="Arial" pitchFamily="34" charset="0"/>
                </a:rPr>
                <a:t>2018</a:t>
              </a:r>
            </a:p>
          </p:txBody>
        </p:sp>
        <p:sp>
          <p:nvSpPr>
            <p:cNvPr id="78906" name="Line 65"/>
            <p:cNvSpPr>
              <a:spLocks noChangeShapeType="1"/>
            </p:cNvSpPr>
            <p:nvPr/>
          </p:nvSpPr>
          <p:spPr bwMode="auto">
            <a:xfrm flipV="1">
              <a:off x="6287392" y="2533673"/>
              <a:ext cx="758936" cy="6350"/>
            </a:xfrm>
            <a:prstGeom prst="line">
              <a:avLst/>
            </a:prstGeom>
            <a:noFill/>
            <a:ln w="76200">
              <a:solidFill>
                <a:srgbClr val="EE003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8907" name="Line 36"/>
            <p:cNvSpPr>
              <a:spLocks noChangeShapeType="1"/>
            </p:cNvSpPr>
            <p:nvPr/>
          </p:nvSpPr>
          <p:spPr bwMode="auto">
            <a:xfrm flipV="1">
              <a:off x="2503824" y="2533673"/>
              <a:ext cx="3908999" cy="19050"/>
            </a:xfrm>
            <a:prstGeom prst="line">
              <a:avLst/>
            </a:prstGeom>
            <a:noFill/>
            <a:ln w="76200">
              <a:solidFill>
                <a:srgbClr val="EE003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pic>
          <p:nvPicPr>
            <p:cNvPr id="80956" name="Picture 3" descr="COSMO_SkyMed_satellite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3131132">
              <a:off x="147232" y="1677614"/>
              <a:ext cx="1034528" cy="45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57" name="Picture 3" descr="COSMO_SkyMed_satellite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3131132">
              <a:off x="364369" y="1910694"/>
              <a:ext cx="1034528" cy="45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58" name="Picture 3" descr="COSMO_SkyMed_satellite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3131132">
              <a:off x="880018" y="2091337"/>
              <a:ext cx="1034528" cy="45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59" name="Picture 3" descr="COSMO_SkyMed_satellite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3131132">
              <a:off x="1972552" y="2314205"/>
              <a:ext cx="1034528" cy="45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6716080" y="4149763"/>
              <a:ext cx="866902" cy="26193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defTabSz="457200" eaLnBrk="0" hangingPunct="0">
                <a:defRPr/>
              </a:pPr>
              <a:r>
                <a:rPr lang="en-US" sz="1050" dirty="0">
                  <a:solidFill>
                    <a:srgbClr val="414143"/>
                  </a:solidFill>
                  <a:latin typeface="Arial Black" pitchFamily="34" charset="0"/>
                  <a:ea typeface="ヒラギノ角ゴ Pro W3" pitchFamily="1" charset="-128"/>
                  <a:cs typeface="Arial" pitchFamily="34" charset="0"/>
                </a:rPr>
                <a:t>2019</a:t>
              </a:r>
            </a:p>
          </p:txBody>
        </p:sp>
        <p:sp>
          <p:nvSpPr>
            <p:cNvPr id="72" name="Rectangle 64"/>
            <p:cNvSpPr>
              <a:spLocks noChangeArrowheads="1"/>
            </p:cNvSpPr>
            <p:nvPr/>
          </p:nvSpPr>
          <p:spPr bwMode="auto">
            <a:xfrm>
              <a:off x="7789388" y="4154525"/>
              <a:ext cx="866902" cy="26194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defTabSz="457200" eaLnBrk="0" hangingPunct="0">
                <a:defRPr/>
              </a:pPr>
              <a:r>
                <a:rPr lang="en-US" sz="1050" dirty="0">
                  <a:solidFill>
                    <a:srgbClr val="414143"/>
                  </a:solidFill>
                  <a:latin typeface="Arial Black" pitchFamily="34" charset="0"/>
                  <a:ea typeface="ヒラギノ角ゴ Pro W3" pitchFamily="1" charset="-128"/>
                  <a:cs typeface="Arial" pitchFamily="34" charset="0"/>
                </a:rPr>
                <a:t>2024</a:t>
              </a:r>
            </a:p>
          </p:txBody>
        </p:sp>
        <p:sp>
          <p:nvSpPr>
            <p:cNvPr id="74" name="Rectangle 64"/>
            <p:cNvSpPr>
              <a:spLocks noChangeArrowheads="1"/>
            </p:cNvSpPr>
            <p:nvPr/>
          </p:nvSpPr>
          <p:spPr bwMode="auto">
            <a:xfrm>
              <a:off x="8327630" y="4162463"/>
              <a:ext cx="866902" cy="26193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defTabSz="457200" eaLnBrk="0" hangingPunct="0">
                <a:defRPr/>
              </a:pPr>
              <a:r>
                <a:rPr lang="en-US" sz="1050" dirty="0">
                  <a:solidFill>
                    <a:srgbClr val="414143"/>
                  </a:solidFill>
                  <a:latin typeface="Arial Black" pitchFamily="34" charset="0"/>
                  <a:ea typeface="ヒラギノ角ゴ Pro W3" pitchFamily="1" charset="-128"/>
                  <a:cs typeface="Arial" pitchFamily="34" charset="0"/>
                </a:rPr>
                <a:t>2025</a:t>
              </a:r>
            </a:p>
          </p:txBody>
        </p:sp>
        <p:sp>
          <p:nvSpPr>
            <p:cNvPr id="78915" name="Line 65"/>
            <p:cNvSpPr>
              <a:spLocks noChangeShapeType="1"/>
            </p:cNvSpPr>
            <p:nvPr/>
          </p:nvSpPr>
          <p:spPr bwMode="auto">
            <a:xfrm flipV="1">
              <a:off x="7694124" y="3394106"/>
              <a:ext cx="1198739" cy="7937"/>
            </a:xfrm>
            <a:prstGeom prst="line">
              <a:avLst/>
            </a:prstGeom>
            <a:noFill/>
            <a:ln w="76200">
              <a:solidFill>
                <a:srgbClr val="EE003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8916" name="Line 21"/>
            <p:cNvSpPr>
              <a:spLocks noChangeShapeType="1"/>
            </p:cNvSpPr>
            <p:nvPr/>
          </p:nvSpPr>
          <p:spPr bwMode="auto">
            <a:xfrm>
              <a:off x="6287392" y="3394106"/>
              <a:ext cx="1817955" cy="158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8917" name="Line 65"/>
            <p:cNvSpPr>
              <a:spLocks noChangeShapeType="1"/>
            </p:cNvSpPr>
            <p:nvPr/>
          </p:nvSpPr>
          <p:spPr bwMode="auto">
            <a:xfrm flipV="1">
              <a:off x="8073592" y="3627470"/>
              <a:ext cx="920885" cy="0"/>
            </a:xfrm>
            <a:prstGeom prst="line">
              <a:avLst/>
            </a:prstGeom>
            <a:noFill/>
            <a:ln w="76200">
              <a:solidFill>
                <a:srgbClr val="EE003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8918" name="Line 22"/>
            <p:cNvSpPr>
              <a:spLocks noChangeShapeType="1"/>
            </p:cNvSpPr>
            <p:nvPr/>
          </p:nvSpPr>
          <p:spPr bwMode="auto">
            <a:xfrm flipV="1">
              <a:off x="6716080" y="3616358"/>
              <a:ext cx="174015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43" name="Rectangle 20"/>
            <p:cNvSpPr>
              <a:spLocks noChangeArrowheads="1"/>
            </p:cNvSpPr>
            <p:nvPr/>
          </p:nvSpPr>
          <p:spPr bwMode="auto">
            <a:xfrm>
              <a:off x="6498561" y="2984527"/>
              <a:ext cx="2100570" cy="27464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defTabSz="457200" eaLnBrk="0" hangingPunct="0">
                <a:defRPr/>
              </a:pPr>
              <a:r>
                <a:rPr lang="en-US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  <a:ea typeface="ヒラギノ角ゴ Pro W3" pitchFamily="1" charset="-128"/>
                  <a:cs typeface="Arial" pitchFamily="34" charset="0"/>
                </a:rPr>
                <a:t>COSMO 2</a:t>
              </a:r>
              <a:r>
                <a:rPr lang="en-US" sz="12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  <a:ea typeface="ヒラギノ角ゴ Pro W3" pitchFamily="1" charset="-128"/>
                  <a:cs typeface="Arial" pitchFamily="34" charset="0"/>
                </a:rPr>
                <a:t>nd </a:t>
              </a:r>
              <a:r>
                <a:rPr lang="en-US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ヒラギノ角ゴ Pro W3" pitchFamily="1" charset="-128"/>
                  <a:cs typeface="Arial" pitchFamily="34" charset="0"/>
                </a:rPr>
                <a:t> </a:t>
              </a:r>
              <a:r>
                <a:rPr lang="en-US" sz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Black" pitchFamily="34" charset="0"/>
                  <a:ea typeface="ヒラギノ角ゴ Pro W3" pitchFamily="1" charset="-128"/>
                  <a:cs typeface="Arial" pitchFamily="34" charset="0"/>
                </a:rPr>
                <a:t>Generation</a:t>
              </a:r>
            </a:p>
          </p:txBody>
        </p:sp>
      </p:grpSp>
      <p:pic>
        <p:nvPicPr>
          <p:cNvPr id="78852" name="Picture 18" descr="cosmo-skym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674594">
            <a:off x="5738813" y="3141663"/>
            <a:ext cx="762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78853" name="Picture 18" descr="cosmo-skym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674594">
            <a:off x="6164263" y="3427413"/>
            <a:ext cx="7683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703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 descr="Carta di giornale"/>
          <p:cNvSpPr>
            <a:spLocks noGrp="1" noChangeArrowheads="1"/>
          </p:cNvSpPr>
          <p:nvPr>
            <p:ph type="title"/>
          </p:nvPr>
        </p:nvSpPr>
        <p:spPr>
          <a:xfrm>
            <a:off x="1248508" y="333375"/>
            <a:ext cx="6592766" cy="381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it-IT" b="1" dirty="0" smtClean="0"/>
              <a:t>PRISMA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273504" y="1268412"/>
            <a:ext cx="4678973" cy="4824413"/>
          </a:xfrm>
        </p:spPr>
        <p:txBody>
          <a:bodyPr>
            <a:normAutofit fontScale="85000" lnSpcReduction="20000"/>
          </a:bodyPr>
          <a:lstStyle/>
          <a:p>
            <a:pPr algn="just" eaLnBrk="1" hangingPunct="1"/>
            <a:r>
              <a:rPr lang="en-CA" altLang="it-IT" dirty="0" smtClean="0"/>
              <a:t>Orbit and lifetime:</a:t>
            </a:r>
          </a:p>
          <a:p>
            <a:pPr lvl="1" eaLnBrk="1" hangingPunct="1"/>
            <a:r>
              <a:rPr lang="it-IT" altLang="it-IT" dirty="0" smtClean="0"/>
              <a:t>LEO SSO, 620km, 10.30 LTDN</a:t>
            </a:r>
          </a:p>
          <a:p>
            <a:pPr lvl="1" eaLnBrk="1" hangingPunct="1"/>
            <a:r>
              <a:rPr lang="it-IT" altLang="it-IT" dirty="0" smtClean="0"/>
              <a:t>5 </a:t>
            </a:r>
            <a:r>
              <a:rPr lang="it-IT" altLang="it-IT" dirty="0" err="1" smtClean="0"/>
              <a:t>years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lifetime</a:t>
            </a:r>
            <a:endParaRPr lang="it-IT" altLang="it-IT" dirty="0" smtClean="0"/>
          </a:p>
          <a:p>
            <a:pPr lvl="1" eaLnBrk="1" hangingPunct="1"/>
            <a:endParaRPr lang="en-CA" altLang="it-IT" dirty="0" smtClean="0"/>
          </a:p>
          <a:p>
            <a:pPr algn="just" eaLnBrk="1" hangingPunct="1"/>
            <a:r>
              <a:rPr lang="en-CA" altLang="it-IT" dirty="0" smtClean="0"/>
              <a:t>System elements:</a:t>
            </a:r>
          </a:p>
          <a:p>
            <a:pPr lvl="1" eaLnBrk="1" hangingPunct="1"/>
            <a:r>
              <a:rPr lang="en-CA" altLang="it-IT" dirty="0" smtClean="0"/>
              <a:t>1 “small” Satellite</a:t>
            </a:r>
            <a:endParaRPr lang="en-CA" altLang="it-IT" dirty="0" smtClean="0">
              <a:sym typeface="Symbol" pitchFamily="18" charset="2"/>
            </a:endParaRPr>
          </a:p>
          <a:p>
            <a:pPr lvl="2" eaLnBrk="1" hangingPunct="1"/>
            <a:r>
              <a:rPr lang="en-CA" altLang="it-IT" dirty="0" smtClean="0"/>
              <a:t>Platform</a:t>
            </a:r>
          </a:p>
          <a:p>
            <a:pPr lvl="2" eaLnBrk="1" hangingPunct="1"/>
            <a:r>
              <a:rPr lang="en-CA" altLang="it-IT" dirty="0" smtClean="0"/>
              <a:t>Pan/</a:t>
            </a:r>
            <a:r>
              <a:rPr lang="en-CA" altLang="it-IT" dirty="0" err="1" smtClean="0"/>
              <a:t>Hyp</a:t>
            </a:r>
            <a:r>
              <a:rPr lang="en-CA" altLang="it-IT" dirty="0" smtClean="0"/>
              <a:t> Payload</a:t>
            </a:r>
          </a:p>
          <a:p>
            <a:pPr lvl="2" eaLnBrk="1" hangingPunct="1"/>
            <a:r>
              <a:rPr lang="en-CA" altLang="it-IT" dirty="0" smtClean="0"/>
              <a:t>PDHT</a:t>
            </a:r>
          </a:p>
          <a:p>
            <a:pPr lvl="1" eaLnBrk="1" hangingPunct="1"/>
            <a:r>
              <a:rPr lang="en-CA" altLang="it-IT" dirty="0" smtClean="0"/>
              <a:t>Ground Segment</a:t>
            </a:r>
          </a:p>
          <a:p>
            <a:pPr lvl="2" eaLnBrk="1" hangingPunct="1"/>
            <a:r>
              <a:rPr lang="en-CA" altLang="it-IT" dirty="0" smtClean="0"/>
              <a:t>MCC/SCC/FDS: </a:t>
            </a:r>
            <a:r>
              <a:rPr lang="en-CA" altLang="it-IT" dirty="0" err="1" smtClean="0"/>
              <a:t>Fucino</a:t>
            </a:r>
            <a:endParaRPr lang="en-CA" altLang="it-IT" dirty="0" smtClean="0"/>
          </a:p>
          <a:p>
            <a:pPr lvl="2" eaLnBrk="1" hangingPunct="1"/>
            <a:r>
              <a:rPr lang="en-CA" altLang="it-IT" dirty="0" smtClean="0"/>
              <a:t>Image Data Handling System: Matera</a:t>
            </a:r>
          </a:p>
          <a:p>
            <a:pPr lvl="1" eaLnBrk="1" hangingPunct="1"/>
            <a:r>
              <a:rPr lang="en-CA" altLang="it-IT" dirty="0" smtClean="0"/>
              <a:t>Launch Segment</a:t>
            </a:r>
          </a:p>
          <a:p>
            <a:pPr lvl="2" eaLnBrk="1" hangingPunct="1"/>
            <a:r>
              <a:rPr lang="en-CA" altLang="it-IT" dirty="0" smtClean="0"/>
              <a:t>VEGA (baseline)</a:t>
            </a:r>
          </a:p>
        </p:txBody>
      </p:sp>
      <p:pic>
        <p:nvPicPr>
          <p:cNvPr id="5" name="Picture 2" descr="DISEGNO-3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5067" y="3738009"/>
            <a:ext cx="3513138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2792" y="1227890"/>
            <a:ext cx="2937688" cy="251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272686"/>
            <a:ext cx="1246187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1" y="6092825"/>
            <a:ext cx="9144000" cy="792163"/>
            <a:chOff x="0" y="2432"/>
            <a:chExt cx="6250" cy="499"/>
          </a:xfrm>
        </p:grpSpPr>
        <p:sp>
          <p:nvSpPr>
            <p:cNvPr id="9" name="Rectangle 41"/>
            <p:cNvSpPr>
              <a:spLocks noChangeArrowheads="1"/>
            </p:cNvSpPr>
            <p:nvPr userDrawn="1"/>
          </p:nvSpPr>
          <p:spPr bwMode="auto">
            <a:xfrm>
              <a:off x="0" y="2432"/>
              <a:ext cx="893" cy="499"/>
            </a:xfrm>
            <a:prstGeom prst="rect">
              <a:avLst/>
            </a:prstGeom>
            <a:gradFill rotWithShape="1">
              <a:gsLst>
                <a:gs pos="0">
                  <a:srgbClr val="CC00B9"/>
                </a:gs>
                <a:gs pos="100000">
                  <a:srgbClr val="4E00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" name="Rectangle 42"/>
            <p:cNvSpPr>
              <a:spLocks noChangeArrowheads="1"/>
            </p:cNvSpPr>
            <p:nvPr userDrawn="1"/>
          </p:nvSpPr>
          <p:spPr bwMode="auto">
            <a:xfrm>
              <a:off x="893" y="2432"/>
              <a:ext cx="893" cy="499"/>
            </a:xfrm>
            <a:prstGeom prst="rect">
              <a:avLst/>
            </a:prstGeom>
            <a:gradFill rotWithShape="1">
              <a:gsLst>
                <a:gs pos="0">
                  <a:srgbClr val="4E00CC"/>
                </a:gs>
                <a:gs pos="100000">
                  <a:srgbClr val="0049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1" name="Rectangle 44"/>
            <p:cNvSpPr>
              <a:spLocks noChangeArrowheads="1"/>
            </p:cNvSpPr>
            <p:nvPr userDrawn="1"/>
          </p:nvSpPr>
          <p:spPr bwMode="auto">
            <a:xfrm>
              <a:off x="1786" y="2432"/>
              <a:ext cx="893" cy="499"/>
            </a:xfrm>
            <a:prstGeom prst="rect">
              <a:avLst/>
            </a:prstGeom>
            <a:gradFill rotWithShape="1">
              <a:gsLst>
                <a:gs pos="0">
                  <a:srgbClr val="0049CC"/>
                </a:gs>
                <a:gs pos="100000">
                  <a:srgbClr val="00CCB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2" name="Rectangle 45"/>
            <p:cNvSpPr>
              <a:spLocks noChangeArrowheads="1"/>
            </p:cNvSpPr>
            <p:nvPr userDrawn="1"/>
          </p:nvSpPr>
          <p:spPr bwMode="auto">
            <a:xfrm>
              <a:off x="2679" y="2432"/>
              <a:ext cx="893" cy="499"/>
            </a:xfrm>
            <a:prstGeom prst="rect">
              <a:avLst/>
            </a:prstGeom>
            <a:gradFill rotWithShape="1">
              <a:gsLst>
                <a:gs pos="0">
                  <a:srgbClr val="00CCBD"/>
                </a:gs>
                <a:gs pos="100000">
                  <a:srgbClr val="00CC27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3" name="Rectangle 46"/>
            <p:cNvSpPr>
              <a:spLocks noChangeArrowheads="1"/>
            </p:cNvSpPr>
            <p:nvPr userDrawn="1"/>
          </p:nvSpPr>
          <p:spPr bwMode="auto">
            <a:xfrm>
              <a:off x="3571" y="2432"/>
              <a:ext cx="893" cy="499"/>
            </a:xfrm>
            <a:prstGeom prst="rect">
              <a:avLst/>
            </a:prstGeom>
            <a:gradFill rotWithShape="1">
              <a:gsLst>
                <a:gs pos="0">
                  <a:srgbClr val="00CC27"/>
                </a:gs>
                <a:gs pos="100000">
                  <a:srgbClr val="70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" name="Rectangle 47"/>
            <p:cNvSpPr>
              <a:spLocks noChangeArrowheads="1"/>
            </p:cNvSpPr>
            <p:nvPr userDrawn="1"/>
          </p:nvSpPr>
          <p:spPr bwMode="auto">
            <a:xfrm>
              <a:off x="4464" y="2432"/>
              <a:ext cx="893" cy="499"/>
            </a:xfrm>
            <a:prstGeom prst="rect">
              <a:avLst/>
            </a:prstGeom>
            <a:gradFill rotWithShape="1">
              <a:gsLst>
                <a:gs pos="0">
                  <a:srgbClr val="70CC00"/>
                </a:gs>
                <a:gs pos="100000">
                  <a:srgbClr val="CC97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5" name="Rectangle 48"/>
            <p:cNvSpPr>
              <a:spLocks noChangeArrowheads="1"/>
            </p:cNvSpPr>
            <p:nvPr userDrawn="1"/>
          </p:nvSpPr>
          <p:spPr bwMode="auto">
            <a:xfrm>
              <a:off x="5357" y="2432"/>
              <a:ext cx="893" cy="499"/>
            </a:xfrm>
            <a:prstGeom prst="rect">
              <a:avLst/>
            </a:prstGeom>
            <a:gradFill rotWithShape="1">
              <a:gsLst>
                <a:gs pos="0">
                  <a:srgbClr val="CC9700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q"/>
                <a:defRPr sz="2000">
                  <a:solidFill>
                    <a:srgbClr val="000066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</p:spTree>
    <p:extLst>
      <p:ext uri="{BB962C8B-B14F-4D97-AF65-F5344CB8AC3E}">
        <p14:creationId xmlns:p14="http://schemas.microsoft.com/office/powerpoint/2010/main" val="2405549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8982</TotalTime>
  <Words>332</Words>
  <Application>Microsoft Office PowerPoint</Application>
  <PresentationFormat>Presentazione su schermo (4:3)</PresentationFormat>
  <Paragraphs>83</Paragraphs>
  <Slides>6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Default</vt:lpstr>
      <vt:lpstr>Presentazione standard di PowerPoint</vt:lpstr>
      <vt:lpstr>Presentazione standard di PowerPoint</vt:lpstr>
      <vt:lpstr>Presentazione standard di PowerPoint</vt:lpstr>
      <vt:lpstr>COSMO-SkyMed Second Generation</vt:lpstr>
      <vt:lpstr>Presentazione standard di PowerPoint</vt:lpstr>
      <vt:lpstr>PRISMA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Candela Laura</cp:lastModifiedBy>
  <cp:revision>35</cp:revision>
  <dcterms:modified xsi:type="dcterms:W3CDTF">2015-11-05T23:18:33Z</dcterms:modified>
</cp:coreProperties>
</file>