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79" r:id="rId3"/>
    <p:sldMasterId id="2147483691" r:id="rId4"/>
    <p:sldMasterId id="2147483703" r:id="rId5"/>
    <p:sldMasterId id="2147483727" r:id="rId6"/>
    <p:sldMasterId id="2147483786" r:id="rId7"/>
    <p:sldMasterId id="2147483793" r:id="rId8"/>
  </p:sldMasterIdLst>
  <p:notesMasterIdLst>
    <p:notesMasterId r:id="rId31"/>
  </p:notesMasterIdLst>
  <p:sldIdLst>
    <p:sldId id="289" r:id="rId9"/>
    <p:sldId id="293" r:id="rId10"/>
    <p:sldId id="292" r:id="rId11"/>
    <p:sldId id="294" r:id="rId12"/>
    <p:sldId id="331" r:id="rId13"/>
    <p:sldId id="295" r:id="rId14"/>
    <p:sldId id="297" r:id="rId15"/>
    <p:sldId id="328" r:id="rId16"/>
    <p:sldId id="329" r:id="rId17"/>
    <p:sldId id="327" r:id="rId18"/>
    <p:sldId id="337" r:id="rId19"/>
    <p:sldId id="298" r:id="rId20"/>
    <p:sldId id="299" r:id="rId21"/>
    <p:sldId id="309" r:id="rId22"/>
    <p:sldId id="300" r:id="rId23"/>
    <p:sldId id="301" r:id="rId24"/>
    <p:sldId id="334" r:id="rId25"/>
    <p:sldId id="318" r:id="rId26"/>
    <p:sldId id="302" r:id="rId27"/>
    <p:sldId id="317" r:id="rId28"/>
    <p:sldId id="315" r:id="rId29"/>
    <p:sldId id="316"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xmlns="">
        <p15:guide id="1" orient="horz" pos="4277">
          <p15:clr>
            <a:srgbClr val="A4A3A4"/>
          </p15:clr>
        </p15:guide>
        <p15:guide id="2" pos="28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06" autoAdjust="0"/>
    <p:restoredTop sz="87690" autoAdjust="0"/>
  </p:normalViewPr>
  <p:slideViewPr>
    <p:cSldViewPr snapToGrid="0" snapToObjects="1">
      <p:cViewPr>
        <p:scale>
          <a:sx n="102" d="100"/>
          <a:sy n="102" d="100"/>
        </p:scale>
        <p:origin x="224" y="-80"/>
      </p:cViewPr>
      <p:guideLst>
        <p:guide orient="horz" pos="4277"/>
        <p:guide pos="2893"/>
      </p:guideLst>
    </p:cSldViewPr>
  </p:slideViewPr>
  <p:outlineViewPr>
    <p:cViewPr>
      <p:scale>
        <a:sx n="33" d="100"/>
        <a:sy n="33" d="100"/>
      </p:scale>
      <p:origin x="0" y="0"/>
    </p:cViewPr>
  </p:outlineViewPr>
  <p:notesTextViewPr>
    <p:cViewPr>
      <p:scale>
        <a:sx n="30" d="100"/>
        <a:sy n="3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2.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11/5/15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dirty="0"/>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a:t>
            </a:fld>
            <a:endParaRPr lang="en-US" dirty="0"/>
          </a:p>
        </p:txBody>
      </p:sp>
    </p:spTree>
    <p:extLst>
      <p:ext uri="{BB962C8B-B14F-4D97-AF65-F5344CB8AC3E}">
        <p14:creationId xmlns:p14="http://schemas.microsoft.com/office/powerpoint/2010/main" val="389683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It was agreed at the Cairns Blue Planet Symposium that the Mission should be more focussed on user engagement than it had been previously.</a:t>
            </a:r>
          </a:p>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smtClean="0"/>
              <a:t>Under the auspices of GEO, Blue Planet envisions</a:t>
            </a:r>
            <a:r>
              <a:rPr lang="en-US" b="0" baseline="0" dirty="0" smtClean="0"/>
              <a:t> an</a:t>
            </a:r>
            <a:r>
              <a:rPr lang="is-IS" b="0" baseline="0" dirty="0" smtClean="0"/>
              <a:t>…</a:t>
            </a:r>
            <a:endParaRPr lang="fr-FR" dirty="0" smtClean="0"/>
          </a:p>
          <a:p>
            <a:endParaRPr lang="en-US" dirty="0"/>
          </a:p>
        </p:txBody>
      </p:sp>
      <p:sp>
        <p:nvSpPr>
          <p:cNvPr id="4" name="Slide Number Placeholder 3"/>
          <p:cNvSpPr>
            <a:spLocks noGrp="1"/>
          </p:cNvSpPr>
          <p:nvPr>
            <p:ph type="sldNum" sz="quarter" idx="10"/>
          </p:nvPr>
        </p:nvSpPr>
        <p:spPr/>
        <p:txBody>
          <a:bodyPr/>
          <a:lstStyle/>
          <a:p>
            <a:fld id="{7B1C5737-D79C-2646-BBAE-689091A3AAA8}"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887705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was agreed at the 2</a:t>
            </a:r>
            <a:r>
              <a:rPr lang="en-GB" baseline="30000" dirty="0" smtClean="0"/>
              <a:t>nd</a:t>
            </a:r>
            <a:r>
              <a:rPr lang="en-GB" dirty="0" smtClean="0"/>
              <a:t> Blue Planet Symposium in Cairns, May 2015, that Blue Planet would apply to be an Initiative in the 2016 GEO Transitional Work Programme (and beyond). This Initiative would</a:t>
            </a:r>
            <a:r>
              <a:rPr lang="en-GB" baseline="0" dirty="0" smtClean="0"/>
              <a:t> then, as it developed, be able to spin off operational services as GEO Flagships. </a:t>
            </a:r>
            <a:endParaRPr lang="fr-FR" dirty="0"/>
          </a:p>
        </p:txBody>
      </p:sp>
      <p:sp>
        <p:nvSpPr>
          <p:cNvPr id="4" name="Slide Number Placeholder 3"/>
          <p:cNvSpPr>
            <a:spLocks noGrp="1"/>
          </p:cNvSpPr>
          <p:nvPr>
            <p:ph type="sldNum" sz="quarter" idx="10"/>
          </p:nvPr>
        </p:nvSpPr>
        <p:spPr/>
        <p:txBody>
          <a:bodyPr/>
          <a:lstStyle/>
          <a:p>
            <a:fld id="{7B1C5737-D79C-2646-BBAE-689091A3AAA8}"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436550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It was agreed at the Cairns Blue Planet Symposium that the Mission should be more focussed on user engagement than it had been previously.</a:t>
            </a:r>
          </a:p>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smtClean="0"/>
              <a:t>Under the auspices of GEO, Blue Planet envisions</a:t>
            </a:r>
            <a:r>
              <a:rPr lang="en-US" b="0" baseline="0" dirty="0" smtClean="0"/>
              <a:t> an</a:t>
            </a:r>
            <a:r>
              <a:rPr lang="is-IS" b="0" baseline="0" dirty="0" smtClean="0"/>
              <a:t>…</a:t>
            </a:r>
            <a:endParaRPr lang="fr-FR" dirty="0" smtClean="0"/>
          </a:p>
          <a:p>
            <a:endParaRPr lang="en-US" dirty="0"/>
          </a:p>
        </p:txBody>
      </p:sp>
      <p:sp>
        <p:nvSpPr>
          <p:cNvPr id="4" name="Slide Number Placeholder 3"/>
          <p:cNvSpPr>
            <a:spLocks noGrp="1"/>
          </p:cNvSpPr>
          <p:nvPr>
            <p:ph type="sldNum" sz="quarter" idx="10"/>
          </p:nvPr>
        </p:nvSpPr>
        <p:spPr/>
        <p:txBody>
          <a:bodyPr/>
          <a:lstStyle/>
          <a:p>
            <a:fld id="{7B1C5737-D79C-2646-BBAE-689091A3AAA8}"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1851835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0"/>
            <a:r>
              <a:rPr lang="en-GB" sz="1200" kern="1200" dirty="0" smtClean="0">
                <a:solidFill>
                  <a:schemeClr val="tx1"/>
                </a:solidFill>
                <a:effectLst/>
                <a:latin typeface="+mn-lt"/>
                <a:ea typeface="ＭＳ Ｐゴシック" pitchFamily="-106" charset="-128"/>
                <a:cs typeface="ＭＳ Ｐゴシック" pitchFamily="-106" charset="-128"/>
              </a:rPr>
              <a:t>Providing new platforms to demonstrate the importance of sustained in situ and satellite observations of marine and freshwater environments, and the value of integrating these with models;</a:t>
            </a:r>
            <a:endParaRPr lang="en-US" sz="1200" kern="1200" dirty="0" smtClean="0">
              <a:solidFill>
                <a:schemeClr val="tx1"/>
              </a:solidFill>
              <a:effectLst/>
              <a:latin typeface="+mn-lt"/>
              <a:ea typeface="ＭＳ Ｐゴシック" pitchFamily="-106" charset="-128"/>
              <a:cs typeface="ＭＳ Ｐゴシック" pitchFamily="-106" charset="-128"/>
            </a:endParaRPr>
          </a:p>
          <a:p>
            <a:pPr lvl="0"/>
            <a:r>
              <a:rPr lang="en-GB" sz="1200" kern="1200" dirty="0" smtClean="0">
                <a:solidFill>
                  <a:schemeClr val="tx1"/>
                </a:solidFill>
                <a:effectLst/>
                <a:latin typeface="+mn-lt"/>
                <a:ea typeface="ＭＳ Ｐゴシック" pitchFamily="-106" charset="-128"/>
                <a:cs typeface="ＭＳ Ｐゴシック" pitchFamily="-106" charset="-128"/>
              </a:rPr>
              <a:t>Bringing together a wide and diverse community of governmental and academic researchers and providing new platforms for integration of multiple streams of data into products that provide the real value to users;</a:t>
            </a:r>
            <a:endParaRPr lang="en-US" sz="1200" kern="1200" dirty="0" smtClean="0">
              <a:solidFill>
                <a:schemeClr val="tx1"/>
              </a:solidFill>
              <a:effectLst/>
              <a:latin typeface="+mn-lt"/>
              <a:ea typeface="ＭＳ Ｐゴシック" pitchFamily="-106" charset="-128"/>
              <a:cs typeface="ＭＳ Ｐゴシック" pitchFamily="-106" charset="-128"/>
            </a:endParaRPr>
          </a:p>
          <a:p>
            <a:pPr lvl="0"/>
            <a:r>
              <a:rPr lang="en-GB" sz="1200" kern="1200" dirty="0" smtClean="0">
                <a:solidFill>
                  <a:schemeClr val="tx1"/>
                </a:solidFill>
                <a:effectLst/>
                <a:latin typeface="+mn-lt"/>
                <a:ea typeface="ＭＳ Ｐゴシック" pitchFamily="-106" charset="-128"/>
                <a:cs typeface="ＭＳ Ｐゴシック" pitchFamily="-106" charset="-128"/>
              </a:rPr>
              <a:t>Provides opportunities to </a:t>
            </a:r>
            <a:r>
              <a:rPr lang="en-GB" sz="1200" kern="1200" dirty="0" err="1" smtClean="0">
                <a:solidFill>
                  <a:schemeClr val="tx1"/>
                </a:solidFill>
                <a:effectLst/>
                <a:latin typeface="+mn-lt"/>
                <a:ea typeface="ＭＳ Ｐゴシック" pitchFamily="-106" charset="-128"/>
                <a:cs typeface="ＭＳ Ｐゴシック" pitchFamily="-106" charset="-128"/>
              </a:rPr>
              <a:t>buildon</a:t>
            </a:r>
            <a:r>
              <a:rPr lang="en-GB" sz="1200" kern="1200" dirty="0" smtClean="0">
                <a:solidFill>
                  <a:schemeClr val="tx1"/>
                </a:solidFill>
                <a:effectLst/>
                <a:latin typeface="+mn-lt"/>
                <a:ea typeface="ＭＳ Ｐゴシック" pitchFamily="-106" charset="-128"/>
                <a:cs typeface="ＭＳ Ｐゴシック" pitchFamily="-106" charset="-128"/>
              </a:rPr>
              <a:t> GEOSS infrastructure from other domains (ocean </a:t>
            </a:r>
            <a:r>
              <a:rPr lang="en-GB" sz="1200" kern="1200" dirty="0" err="1" smtClean="0">
                <a:solidFill>
                  <a:schemeClr val="tx1"/>
                </a:solidFill>
                <a:effectLst/>
                <a:latin typeface="+mn-lt"/>
                <a:ea typeface="ＭＳ Ｐゴシック" pitchFamily="-106" charset="-128"/>
                <a:cs typeface="ＭＳ Ｐゴシック" pitchFamily="-106" charset="-128"/>
              </a:rPr>
              <a:t>datahave</a:t>
            </a:r>
            <a:r>
              <a:rPr lang="en-GB" sz="1200" kern="1200" dirty="0" smtClean="0">
                <a:solidFill>
                  <a:schemeClr val="tx1"/>
                </a:solidFill>
                <a:effectLst/>
                <a:latin typeface="+mn-lt"/>
                <a:ea typeface="ＭＳ Ｐゴシック" pitchFamily="-106" charset="-128"/>
                <a:cs typeface="ＭＳ Ｐゴシック" pitchFamily="-106" charset="-128"/>
              </a:rPr>
              <a:t> their greatest value when combined with information from other domains, including socio-economic data);</a:t>
            </a:r>
            <a:endParaRPr lang="en-US" sz="1200" kern="1200" dirty="0" smtClean="0">
              <a:solidFill>
                <a:schemeClr val="tx1"/>
              </a:solidFill>
              <a:effectLst/>
              <a:latin typeface="+mn-lt"/>
              <a:ea typeface="ＭＳ Ｐゴシック" pitchFamily="-106" charset="-128"/>
              <a:cs typeface="ＭＳ Ｐゴシック" pitchFamily="-106" charset="-128"/>
            </a:endParaRPr>
          </a:p>
          <a:p>
            <a:pPr lvl="0"/>
            <a:r>
              <a:rPr lang="en-GB" sz="1200" kern="1200" dirty="0" smtClean="0">
                <a:solidFill>
                  <a:schemeClr val="tx1"/>
                </a:solidFill>
                <a:effectLst/>
                <a:latin typeface="+mn-lt"/>
                <a:ea typeface="ＭＳ Ｐゴシック" pitchFamily="-106" charset="-128"/>
                <a:cs typeface="ＭＳ Ｐゴシック" pitchFamily="-106" charset="-128"/>
              </a:rPr>
              <a:t>Coordinate with other GEO elements that have a marine component (or not)</a:t>
            </a:r>
            <a:endParaRPr lang="en-US" sz="1200" kern="1200" dirty="0" smtClean="0">
              <a:solidFill>
                <a:schemeClr val="tx1"/>
              </a:solidFill>
              <a:effectLst/>
              <a:latin typeface="+mn-lt"/>
              <a:ea typeface="ＭＳ Ｐゴシック" pitchFamily="-106" charset="-128"/>
              <a:cs typeface="ＭＳ Ｐゴシック" pitchFamily="-106" charset="-128"/>
            </a:endParaRPr>
          </a:p>
          <a:p>
            <a:pPr lvl="0"/>
            <a:r>
              <a:rPr lang="en-GB" sz="1200" kern="1200" dirty="0" smtClean="0">
                <a:solidFill>
                  <a:schemeClr val="tx1"/>
                </a:solidFill>
                <a:effectLst/>
                <a:latin typeface="+mn-lt"/>
                <a:ea typeface="ＭＳ Ｐゴシック" pitchFamily="-106" charset="-128"/>
                <a:cs typeface="ＭＳ Ｐゴシック" pitchFamily="-106" charset="-128"/>
              </a:rPr>
              <a:t>Including cross-cutting elements focussing on capacity building, social awareness and user engagement, that have the knowledge and expertise to help the research- and observation-focussed programmes with their training and communication activities;</a:t>
            </a:r>
            <a:endParaRPr lang="en-US" sz="1200" kern="1200" dirty="0" smtClean="0">
              <a:solidFill>
                <a:schemeClr val="tx1"/>
              </a:solidFill>
              <a:effectLst/>
              <a:latin typeface="+mn-lt"/>
              <a:ea typeface="ＭＳ Ｐゴシック" pitchFamily="-106" charset="-128"/>
              <a:cs typeface="ＭＳ Ｐゴシック" pitchFamily="-106" charset="-128"/>
            </a:endParaRPr>
          </a:p>
          <a:p>
            <a:pPr lvl="0"/>
            <a:r>
              <a:rPr lang="en-GB" sz="1200" kern="1200" dirty="0" smtClean="0">
                <a:solidFill>
                  <a:schemeClr val="tx1"/>
                </a:solidFill>
                <a:effectLst/>
                <a:latin typeface="+mn-lt"/>
                <a:ea typeface="ＭＳ Ｐゴシック" pitchFamily="-106" charset="-128"/>
                <a:cs typeface="ＭＳ Ｐゴシック" pitchFamily="-106" charset="-128"/>
              </a:rPr>
              <a:t>Bringing the ocean observing community’s efforts to the view of GEO decision-makers and funders;</a:t>
            </a:r>
            <a:endParaRPr lang="en-US" sz="1200" kern="1200" dirty="0" smtClean="0">
              <a:solidFill>
                <a:schemeClr val="tx1"/>
              </a:solidFill>
              <a:effectLst/>
              <a:latin typeface="+mn-lt"/>
              <a:ea typeface="ＭＳ Ｐゴシック" pitchFamily="-106" charset="-128"/>
              <a:cs typeface="ＭＳ Ｐゴシック" pitchFamily="-106" charset="-128"/>
            </a:endParaRPr>
          </a:p>
          <a:p>
            <a:pPr lvl="0"/>
            <a:r>
              <a:rPr lang="en-GB" sz="1200" kern="1200" dirty="0" smtClean="0">
                <a:solidFill>
                  <a:schemeClr val="tx1"/>
                </a:solidFill>
                <a:effectLst/>
                <a:latin typeface="+mn-lt"/>
                <a:ea typeface="ＭＳ Ｐゴシック" pitchFamily="-106" charset="-128"/>
                <a:cs typeface="ＭＳ Ｐゴシック" pitchFamily="-106" charset="-128"/>
              </a:rPr>
              <a:t>Building a community where best practices are shared, and new programmes can benefiting from experience of established programmes; </a:t>
            </a:r>
            <a:endParaRPr lang="en-US" sz="1200" kern="1200" dirty="0" smtClean="0">
              <a:solidFill>
                <a:schemeClr val="tx1"/>
              </a:solidFill>
              <a:effectLst/>
              <a:latin typeface="+mn-lt"/>
              <a:ea typeface="ＭＳ Ｐゴシック" pitchFamily="-106" charset="-128"/>
              <a:cs typeface="ＭＳ Ｐゴシック" pitchFamily="-106" charset="-128"/>
            </a:endParaRPr>
          </a:p>
          <a:p>
            <a:pPr lvl="0"/>
            <a:r>
              <a:rPr lang="en-GB" sz="1200" kern="1200" dirty="0" smtClean="0">
                <a:solidFill>
                  <a:schemeClr val="tx1"/>
                </a:solidFill>
                <a:effectLst/>
                <a:latin typeface="+mn-lt"/>
                <a:ea typeface="ＭＳ Ｐゴシック" pitchFamily="-106" charset="-128"/>
                <a:cs typeface="ＭＳ Ｐゴシック" pitchFamily="-106" charset="-128"/>
              </a:rPr>
              <a:t>Avoiding duplication and “reinventing the wheel” therefore making more efficient use of limited resources.</a:t>
            </a:r>
            <a:endParaRPr lang="en-US" sz="1200" kern="1200" dirty="0" smtClean="0">
              <a:solidFill>
                <a:schemeClr val="tx1"/>
              </a:solidFill>
              <a:effectLst/>
              <a:latin typeface="+mn-lt"/>
              <a:ea typeface="ＭＳ Ｐゴシック" pitchFamily="-106" charset="-128"/>
              <a:cs typeface="ＭＳ Ｐゴシック" pitchFamily="-106" charset="-128"/>
            </a:endParaRPr>
          </a:p>
          <a:p>
            <a:r>
              <a:rPr lang="en-GB" sz="1200" kern="1200" dirty="0" smtClean="0">
                <a:solidFill>
                  <a:schemeClr val="tx1"/>
                </a:solidFill>
                <a:effectLst/>
                <a:latin typeface="+mn-lt"/>
                <a:ea typeface="ＭＳ Ｐゴシック" pitchFamily="-106" charset="-128"/>
                <a:cs typeface="ＭＳ Ｐゴシック" pitchFamily="-106" charset="-128"/>
              </a:rPr>
              <a:t>There are also a number of benefits to the partners and stakeholders. These include:</a:t>
            </a:r>
            <a:endParaRPr lang="en-US" sz="1200" kern="1200" dirty="0" smtClean="0">
              <a:solidFill>
                <a:schemeClr val="tx1"/>
              </a:solidFill>
              <a:effectLst/>
              <a:latin typeface="+mn-lt"/>
              <a:ea typeface="ＭＳ Ｐゴシック" pitchFamily="-106" charset="-128"/>
              <a:cs typeface="ＭＳ Ｐゴシック" pitchFamily="-106" charset="-128"/>
            </a:endParaRPr>
          </a:p>
          <a:p>
            <a:pPr lvl="0"/>
            <a:r>
              <a:rPr lang="en-GB" sz="1200" kern="1200" dirty="0" smtClean="0">
                <a:solidFill>
                  <a:schemeClr val="tx1"/>
                </a:solidFill>
                <a:effectLst/>
                <a:latin typeface="+mn-lt"/>
                <a:ea typeface="ＭＳ Ｐゴシック" pitchFamily="-106" charset="-128"/>
                <a:cs typeface="ＭＳ Ｐゴシック" pitchFamily="-106" charset="-128"/>
              </a:rPr>
              <a:t>Providing an entry point to a vast community of observation programmes for potential data and information users who are not familiar with the ocean observing community and may not know exactly what they want or need; </a:t>
            </a:r>
            <a:endParaRPr lang="en-US" sz="1200" kern="1200" dirty="0" smtClean="0">
              <a:solidFill>
                <a:schemeClr val="tx1"/>
              </a:solidFill>
              <a:effectLst/>
              <a:latin typeface="+mn-lt"/>
              <a:ea typeface="ＭＳ Ｐゴシック" pitchFamily="-106" charset="-128"/>
              <a:cs typeface="ＭＳ Ｐゴシック" pitchFamily="-106" charset="-128"/>
            </a:endParaRPr>
          </a:p>
          <a:p>
            <a:pPr lvl="0"/>
            <a:r>
              <a:rPr lang="en-GB" sz="1200" kern="1200" dirty="0" smtClean="0">
                <a:solidFill>
                  <a:schemeClr val="tx1"/>
                </a:solidFill>
                <a:effectLst/>
                <a:latin typeface="+mn-lt"/>
                <a:ea typeface="ＭＳ Ｐゴシック" pitchFamily="-106" charset="-128"/>
                <a:cs typeface="ＭＳ Ｐゴシック" pitchFamily="-106" charset="-128"/>
              </a:rPr>
              <a:t>Providing access to reliable, trustworthy sources of scientific information and advice for decision makers;</a:t>
            </a:r>
            <a:endParaRPr lang="en-US" sz="1200" kern="1200" dirty="0" smtClean="0">
              <a:solidFill>
                <a:schemeClr val="tx1"/>
              </a:solidFill>
              <a:effectLst/>
              <a:latin typeface="+mn-lt"/>
              <a:ea typeface="ＭＳ Ｐゴシック" pitchFamily="-106" charset="-128"/>
              <a:cs typeface="ＭＳ Ｐゴシック" pitchFamily="-106" charset="-128"/>
            </a:endParaRPr>
          </a:p>
          <a:p>
            <a:pPr lvl="0"/>
            <a:r>
              <a:rPr lang="en-GB" sz="1200" kern="1200" dirty="0" smtClean="0">
                <a:solidFill>
                  <a:schemeClr val="tx1"/>
                </a:solidFill>
                <a:effectLst/>
                <a:latin typeface="+mn-lt"/>
                <a:ea typeface="ＭＳ Ｐゴシック" pitchFamily="-106" charset="-128"/>
                <a:cs typeface="ＭＳ Ｐゴシック" pitchFamily="-106" charset="-128"/>
              </a:rPr>
              <a:t>Providing clarity on who is doing what within the ocean observing community, for the benefit of all stakeholders;</a:t>
            </a:r>
            <a:endParaRPr lang="en-US" sz="1200" kern="1200" dirty="0" smtClean="0">
              <a:solidFill>
                <a:schemeClr val="tx1"/>
              </a:solidFill>
              <a:effectLst/>
              <a:latin typeface="+mn-lt"/>
              <a:ea typeface="ＭＳ Ｐゴシック" pitchFamily="-106" charset="-128"/>
              <a:cs typeface="ＭＳ Ｐゴシック" pitchFamily="-106" charset="-128"/>
            </a:endParaRPr>
          </a:p>
          <a:p>
            <a:pPr lvl="0"/>
            <a:r>
              <a:rPr lang="en-GB" sz="1200" kern="1200" dirty="0" smtClean="0">
                <a:solidFill>
                  <a:schemeClr val="tx1"/>
                </a:solidFill>
                <a:effectLst/>
                <a:latin typeface="+mn-lt"/>
                <a:ea typeface="ＭＳ Ｐゴシック" pitchFamily="-106" charset="-128"/>
                <a:cs typeface="ＭＳ Ｐゴシック" pitchFamily="-106" charset="-128"/>
              </a:rPr>
              <a:t>Providing information to the general public on the importance of oceans and ocean observations.</a:t>
            </a:r>
            <a:endParaRPr lang="en-US" sz="1200" kern="1200" dirty="0" smtClean="0">
              <a:solidFill>
                <a:schemeClr val="tx1"/>
              </a:solidFill>
              <a:effectLst/>
              <a:latin typeface="+mn-lt"/>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fld id="{7B1C5737-D79C-2646-BBAE-689091A3AAA8}"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1049168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3 new components (C3, C8, C9) added as a result of Cairns</a:t>
            </a:r>
            <a:r>
              <a:rPr lang="en-GB" baseline="0" dirty="0" smtClean="0"/>
              <a:t> Symposium</a:t>
            </a:r>
            <a:endParaRPr lang="fr-FR" dirty="0" smtClean="0"/>
          </a:p>
          <a:p>
            <a:endParaRPr lang="en-US" dirty="0"/>
          </a:p>
        </p:txBody>
      </p:sp>
      <p:sp>
        <p:nvSpPr>
          <p:cNvPr id="4" name="Slide Number Placeholder 3"/>
          <p:cNvSpPr>
            <a:spLocks noGrp="1"/>
          </p:cNvSpPr>
          <p:nvPr>
            <p:ph type="sldNum" sz="quarter" idx="10"/>
          </p:nvPr>
        </p:nvSpPr>
        <p:spPr/>
        <p:txBody>
          <a:bodyPr/>
          <a:lstStyle/>
          <a:p>
            <a:fld id="{7B1C5737-D79C-2646-BBAE-689091A3AAA8}"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1499752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diagram shows how the different Components contribute to the overall Blue Planet vision and mission.</a:t>
            </a:r>
            <a:endParaRPr lang="fr-FR" dirty="0"/>
          </a:p>
        </p:txBody>
      </p:sp>
      <p:sp>
        <p:nvSpPr>
          <p:cNvPr id="4" name="Slide Number Placeholder 3"/>
          <p:cNvSpPr>
            <a:spLocks noGrp="1"/>
          </p:cNvSpPr>
          <p:nvPr>
            <p:ph type="sldNum" sz="quarter" idx="10"/>
          </p:nvPr>
        </p:nvSpPr>
        <p:spPr/>
        <p:txBody>
          <a:bodyPr/>
          <a:lstStyle/>
          <a:p>
            <a:fld id="{42FE8D50-06E7-4840-BF31-8CC4F88EC459}"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61813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MBON: </a:t>
            </a:r>
            <a:r>
              <a:rPr lang="en-US" b="0" dirty="0" smtClean="0"/>
              <a:t>It may be envisioned as one of the pillars of GEO BON which requires the observing infrastructure and human ca </a:t>
            </a:r>
            <a:r>
              <a:rPr lang="en-US" b="0" dirty="0" err="1" smtClean="0"/>
              <a:t>pacity</a:t>
            </a:r>
            <a:r>
              <a:rPr lang="en-US" b="0" dirty="0" smtClean="0"/>
              <a:t> developed under Blue Planet.</a:t>
            </a:r>
            <a:br>
              <a:rPr lang="en-US" b="0" dirty="0" smtClean="0"/>
            </a:br>
            <a:endParaRPr lang="en-US" dirty="0"/>
          </a:p>
        </p:txBody>
      </p:sp>
      <p:sp>
        <p:nvSpPr>
          <p:cNvPr id="4" name="Slide Number Placeholder 3"/>
          <p:cNvSpPr>
            <a:spLocks noGrp="1"/>
          </p:cNvSpPr>
          <p:nvPr>
            <p:ph type="sldNum" sz="quarter" idx="10"/>
          </p:nvPr>
        </p:nvSpPr>
        <p:spPr/>
        <p:txBody>
          <a:bodyPr/>
          <a:lstStyle/>
          <a:p>
            <a:fld id="{7B1C5737-D79C-2646-BBAE-689091A3AAA8}"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1070171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MBON: </a:t>
            </a:r>
            <a:r>
              <a:rPr lang="en-US" b="0" dirty="0" smtClean="0"/>
              <a:t>It may be envisioned as one of the pillars of GEO BON which requires the observing infrastructure and human ca </a:t>
            </a:r>
            <a:r>
              <a:rPr lang="en-US" b="0" dirty="0" err="1" smtClean="0"/>
              <a:t>pacity</a:t>
            </a:r>
            <a:r>
              <a:rPr lang="en-US" b="0" dirty="0" smtClean="0"/>
              <a:t> developed under Blue Planet.</a:t>
            </a:r>
            <a:br>
              <a:rPr lang="en-US" b="0" dirty="0" smtClean="0"/>
            </a:br>
            <a:endParaRPr lang="en-US" dirty="0"/>
          </a:p>
        </p:txBody>
      </p:sp>
      <p:sp>
        <p:nvSpPr>
          <p:cNvPr id="4" name="Slide Number Placeholder 3"/>
          <p:cNvSpPr>
            <a:spLocks noGrp="1"/>
          </p:cNvSpPr>
          <p:nvPr>
            <p:ph type="sldNum" sz="quarter" idx="10"/>
          </p:nvPr>
        </p:nvSpPr>
        <p:spPr/>
        <p:txBody>
          <a:bodyPr/>
          <a:lstStyle/>
          <a:p>
            <a:fld id="{7B1C5737-D79C-2646-BBAE-689091A3AAA8}"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190329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C5737-D79C-2646-BBAE-689091A3AAA8}"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61148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C5737-D79C-2646-BBAE-689091A3AAA8}"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69618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its first ten-year implementation plan GEO </a:t>
            </a:r>
            <a:r>
              <a:rPr lang="en-US" baseline="0" dirty="0" err="1" smtClean="0"/>
              <a:t>focussed</a:t>
            </a:r>
            <a:r>
              <a:rPr lang="en-US" baseline="0" dirty="0" smtClean="0"/>
              <a:t> on 9 societal benefit areas impacted/supported by Earth obs. Historically the ocean domain was much less visible than land and atmosphere, despite the fact that </a:t>
            </a:r>
            <a:r>
              <a:rPr lang="en-US" dirty="0" smtClean="0"/>
              <a:t>Oceans affect all the societal benefit areas of GEO.</a:t>
            </a:r>
          </a:p>
        </p:txBody>
      </p:sp>
      <p:sp>
        <p:nvSpPr>
          <p:cNvPr id="4" name="Slide Number Placeholder 3"/>
          <p:cNvSpPr>
            <a:spLocks noGrp="1"/>
          </p:cNvSpPr>
          <p:nvPr>
            <p:ph type="sldNum" sz="quarter" idx="10"/>
          </p:nvPr>
        </p:nvSpPr>
        <p:spPr/>
        <p:txBody>
          <a:bodyPr/>
          <a:lstStyle/>
          <a:p>
            <a:fld id="{29EED6A7-A73C-4B1D-80B4-CD00DFA004F8}" type="slidenum">
              <a:rPr lang="en-IE" smtClean="0">
                <a:solidFill>
                  <a:prstClr val="black"/>
                </a:solidFill>
                <a:latin typeface="Calibri"/>
              </a:rPr>
              <a:pPr/>
              <a:t>2</a:t>
            </a:fld>
            <a:endParaRPr lang="en-IE">
              <a:solidFill>
                <a:prstClr val="black"/>
              </a:solidFill>
              <a:latin typeface="Calibri"/>
            </a:endParaRPr>
          </a:p>
        </p:txBody>
      </p:sp>
    </p:spTree>
    <p:extLst>
      <p:ext uri="{BB962C8B-B14F-4D97-AF65-F5344CB8AC3E}">
        <p14:creationId xmlns:p14="http://schemas.microsoft.com/office/powerpoint/2010/main" val="434555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vast and</a:t>
            </a:r>
            <a:r>
              <a:rPr lang="en-US" baseline="0" dirty="0" smtClean="0"/>
              <a:t> growing</a:t>
            </a:r>
            <a:r>
              <a:rPr lang="en-US" dirty="0" smtClean="0"/>
              <a:t> network of existing observing system elements and </a:t>
            </a:r>
            <a:r>
              <a:rPr lang="en-US" dirty="0" err="1" smtClean="0"/>
              <a:t>programmes</a:t>
            </a:r>
            <a:r>
              <a:rPr lang="en-US" dirty="0" smtClean="0"/>
              <a:t>, governance bodies and data management systems, which are shown here in the outer ring (this is just a subset). This proliferation of acronyms, fondly known as the “Acronym Soup”, is creating confusion within the scientific community and especially outside of it. The role of Blue Planet is to facilitate communication between these </a:t>
            </a:r>
            <a:r>
              <a:rPr lang="en-US" dirty="0" err="1" smtClean="0"/>
              <a:t>programmes</a:t>
            </a:r>
            <a:r>
              <a:rPr lang="en-US" dirty="0" smtClean="0"/>
              <a:t>, most of which are connected in some way to the 5 main </a:t>
            </a:r>
            <a:r>
              <a:rPr lang="en-US" dirty="0" err="1" smtClean="0"/>
              <a:t>organisations</a:t>
            </a:r>
            <a:r>
              <a:rPr lang="en-US" dirty="0" smtClean="0"/>
              <a:t> leading Blue Planet.</a:t>
            </a:r>
            <a:r>
              <a:rPr lang="en-US" baseline="0" dirty="0" smtClean="0"/>
              <a:t> The u</a:t>
            </a:r>
            <a:r>
              <a:rPr lang="en-US" dirty="0" smtClean="0"/>
              <a:t>ltimate</a:t>
            </a:r>
            <a:r>
              <a:rPr lang="en-US" baseline="0" dirty="0" smtClean="0"/>
              <a:t> goal is</a:t>
            </a:r>
            <a:r>
              <a:rPr lang="en-US" dirty="0" smtClean="0"/>
              <a:t> to integrate </a:t>
            </a:r>
            <a:r>
              <a:rPr lang="en-US" baseline="0" dirty="0" smtClean="0"/>
              <a:t>and explore synergies. Blue Planet does not seek to duplicate or compete with work that is already being done. Rather it seeks to raise the visibility of existing </a:t>
            </a:r>
            <a:r>
              <a:rPr lang="en-US" baseline="0" dirty="0" err="1" smtClean="0"/>
              <a:t>programmes</a:t>
            </a:r>
            <a:r>
              <a:rPr lang="en-US" baseline="0" dirty="0" smtClean="0"/>
              <a:t> and add value to them.</a:t>
            </a:r>
          </a:p>
          <a:p>
            <a:endParaRPr lang="en-US" dirty="0" smtClean="0"/>
          </a:p>
        </p:txBody>
      </p:sp>
      <p:sp>
        <p:nvSpPr>
          <p:cNvPr id="4" name="Slide Number Placeholder 3"/>
          <p:cNvSpPr>
            <a:spLocks noGrp="1"/>
          </p:cNvSpPr>
          <p:nvPr>
            <p:ph type="sldNum" sz="quarter" idx="10"/>
          </p:nvPr>
        </p:nvSpPr>
        <p:spPr/>
        <p:txBody>
          <a:bodyPr/>
          <a:lstStyle/>
          <a:p>
            <a:fld id="{29EED6A7-A73C-4B1D-80B4-CD00DFA004F8}" type="slidenum">
              <a:rPr lang="en-IE" smtClean="0">
                <a:solidFill>
                  <a:prstClr val="black"/>
                </a:solidFill>
                <a:latin typeface="Calibri"/>
              </a:rPr>
              <a:pPr/>
              <a:t>3</a:t>
            </a:fld>
            <a:endParaRPr lang="en-IE">
              <a:solidFill>
                <a:prstClr val="black"/>
              </a:solidFill>
              <a:latin typeface="Calibri"/>
            </a:endParaRPr>
          </a:p>
        </p:txBody>
      </p:sp>
    </p:spTree>
    <p:extLst>
      <p:ext uri="{BB962C8B-B14F-4D97-AF65-F5344CB8AC3E}">
        <p14:creationId xmlns:p14="http://schemas.microsoft.com/office/powerpoint/2010/main" val="77279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C5737-D79C-2646-BBAE-689091A3AAA8}"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1750926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Blue Planet is currently structured around these 6 Components, which are being led by the organisations shown here.</a:t>
            </a:r>
            <a:endParaRPr lang="fr-FR" dirty="0"/>
          </a:p>
        </p:txBody>
      </p:sp>
      <p:sp>
        <p:nvSpPr>
          <p:cNvPr id="4" name="Slide Number Placeholder 3"/>
          <p:cNvSpPr>
            <a:spLocks noGrp="1"/>
          </p:cNvSpPr>
          <p:nvPr>
            <p:ph type="sldNum" sz="quarter" idx="10"/>
          </p:nvPr>
        </p:nvSpPr>
        <p:spPr/>
        <p:txBody>
          <a:bodyPr/>
          <a:lstStyle/>
          <a:p>
            <a:fld id="{42FE8D50-06E7-4840-BF31-8CC4F88EC45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83873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shows how capacity building and societal awareness are the foundations on which sustained ocean </a:t>
            </a:r>
            <a:r>
              <a:rPr lang="en-GB" dirty="0" err="1" smtClean="0"/>
              <a:t>obs</a:t>
            </a:r>
            <a:r>
              <a:rPr lang="en-GB" dirty="0" smtClean="0"/>
              <a:t> can be implemented globally. Data collection and analysis, data and</a:t>
            </a:r>
            <a:r>
              <a:rPr lang="en-GB" baseline="0" dirty="0" smtClean="0"/>
              <a:t> info management and models provide products and services (such as forecasts) </a:t>
            </a:r>
            <a:r>
              <a:rPr lang="en-GB" dirty="0" smtClean="0"/>
              <a:t>and for a variety of societal applications that ultimately result in societal benefits.</a:t>
            </a:r>
            <a:endParaRPr lang="fr-FR" dirty="0"/>
          </a:p>
        </p:txBody>
      </p:sp>
      <p:sp>
        <p:nvSpPr>
          <p:cNvPr id="4" name="Slide Number Placeholder 3"/>
          <p:cNvSpPr>
            <a:spLocks noGrp="1"/>
          </p:cNvSpPr>
          <p:nvPr>
            <p:ph type="sldNum" sz="quarter" idx="10"/>
          </p:nvPr>
        </p:nvSpPr>
        <p:spPr/>
        <p:txBody>
          <a:bodyPr/>
          <a:lstStyle/>
          <a:p>
            <a:fld id="{42FE8D50-06E7-4840-BF31-8CC4F88EC45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22544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This shows how capacity building and societal awareness are the foundations on which sustained ocean </a:t>
            </a:r>
            <a:r>
              <a:rPr lang="en-GB" dirty="0" err="1" smtClean="0"/>
              <a:t>obs</a:t>
            </a:r>
            <a:r>
              <a:rPr lang="en-GB" dirty="0" smtClean="0"/>
              <a:t> can be implemented globally. Data collection and analysis, data and</a:t>
            </a:r>
            <a:r>
              <a:rPr lang="en-GB" baseline="0" dirty="0" smtClean="0"/>
              <a:t> info management and models provide products and services (such as forecasts) </a:t>
            </a:r>
            <a:r>
              <a:rPr lang="en-GB" dirty="0" smtClean="0"/>
              <a:t>and for a variety of societal applications that ultimately result in societal benefits.</a:t>
            </a:r>
            <a:endParaRPr lang="fr-FR" dirty="0" smtClean="0"/>
          </a:p>
          <a:p>
            <a:endParaRPr lang="en-US" dirty="0"/>
          </a:p>
        </p:txBody>
      </p:sp>
      <p:sp>
        <p:nvSpPr>
          <p:cNvPr id="4" name="Slide Number Placeholder 3"/>
          <p:cNvSpPr>
            <a:spLocks noGrp="1"/>
          </p:cNvSpPr>
          <p:nvPr>
            <p:ph type="sldNum" sz="quarter" idx="10"/>
          </p:nvPr>
        </p:nvSpPr>
        <p:spPr/>
        <p:txBody>
          <a:bodyPr/>
          <a:lstStyle/>
          <a:p>
            <a:fld id="{7B1C5737-D79C-2646-BBAE-689091A3AAA8}"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86869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67 presentations</a:t>
            </a:r>
          </a:p>
          <a:p>
            <a:r>
              <a:rPr lang="en-US" dirty="0" smtClean="0"/>
              <a:t>40 posters </a:t>
            </a:r>
          </a:p>
          <a:p>
            <a:r>
              <a:rPr lang="en-US" dirty="0" smtClean="0"/>
              <a:t>104 participants</a:t>
            </a:r>
          </a:p>
          <a:p>
            <a:r>
              <a:rPr lang="en-US" dirty="0" smtClean="0"/>
              <a:t>20 countries</a:t>
            </a:r>
          </a:p>
          <a:p>
            <a:endParaRPr lang="en-US" dirty="0" smtClean="0"/>
          </a:p>
          <a:p>
            <a:endParaRPr lang="en-US" dirty="0" smtClean="0"/>
          </a:p>
          <a:p>
            <a:r>
              <a:rPr lang="en-US" dirty="0" smtClean="0"/>
              <a:t>125 tweets on #BluePlanet15 with 225 retweets and 187 favorites</a:t>
            </a:r>
          </a:p>
          <a:p>
            <a:r>
              <a:rPr lang="en-US" dirty="0" smtClean="0"/>
              <a:t>One tweet alone reached &gt;340,000 people</a:t>
            </a:r>
          </a:p>
          <a:p>
            <a:r>
              <a:rPr lang="en-US" dirty="0" smtClean="0"/>
              <a:t>themes</a:t>
            </a:r>
          </a:p>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8</a:t>
            </a:fld>
            <a:endParaRPr lang="en-US" dirty="0"/>
          </a:p>
        </p:txBody>
      </p:sp>
    </p:spTree>
    <p:extLst>
      <p:ext uri="{BB962C8B-B14F-4D97-AF65-F5344CB8AC3E}">
        <p14:creationId xmlns:p14="http://schemas.microsoft.com/office/powerpoint/2010/main" val="484534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altLang="ja-JP" b="0" dirty="0" smtClean="0">
                <a:solidFill>
                  <a:srgbClr val="002569"/>
                </a:solidFill>
                <a:latin typeface="Arial Bold" panose="020B0704020202020204" pitchFamily="34" charset="0"/>
                <a:cs typeface="Arial Bold" panose="020B0704020202020204" pitchFamily="34" charset="0"/>
              </a:rPr>
              <a:t>CEOS provides coordinated Earth observations, products and services, to support Blue Planet</a:t>
            </a:r>
          </a:p>
          <a:p>
            <a:endParaRPr lang="en-US" dirty="0"/>
          </a:p>
        </p:txBody>
      </p:sp>
      <p:sp>
        <p:nvSpPr>
          <p:cNvPr id="4" name="Slide Number Placeholder 3"/>
          <p:cNvSpPr>
            <a:spLocks noGrp="1"/>
          </p:cNvSpPr>
          <p:nvPr>
            <p:ph type="sldNum" sz="quarter" idx="10"/>
          </p:nvPr>
        </p:nvSpPr>
        <p:spPr/>
        <p:txBody>
          <a:bodyPr/>
          <a:lstStyle/>
          <a:p>
            <a:fld id="{7B1C5737-D79C-2646-BBAE-689091A3AAA8}"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00346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C3AFB6A-3822-7C49-B493-A4E418EE877F}" type="datetimeFigureOut">
              <a:rPr lang="en-US" smtClean="0"/>
              <a:t>11/5/15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772179-10D9-3A42-B2FA-5644175ABA27}" type="slidenum">
              <a:rPr lang="en-US" smtClean="0"/>
              <a:t>‹#›</a:t>
            </a:fld>
            <a:endParaRPr lang="en-US"/>
          </a:p>
        </p:txBody>
      </p:sp>
    </p:spTree>
    <p:extLst>
      <p:ext uri="{BB962C8B-B14F-4D97-AF65-F5344CB8AC3E}">
        <p14:creationId xmlns:p14="http://schemas.microsoft.com/office/powerpoint/2010/main" val="126178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906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7741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2767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8964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905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580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049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647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310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CD58B19-F628-9A43-8A44-7295D88F9379}" type="datetimeFigureOut">
              <a:rPr lang="en-US" smtClean="0">
                <a:solidFill>
                  <a:prstClr val="black">
                    <a:tint val="75000"/>
                  </a:prstClr>
                </a:solidFill>
                <a:latin typeface="Calibri"/>
              </a:rPr>
              <a:pPr/>
              <a:t>11/5/15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F07E63-02CB-C04B-A0DE-D0D2EDD5458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0946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201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463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496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59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450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899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37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860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730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72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0269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509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298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645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197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116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4995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CD58B19-F628-9A43-8A44-7295D88F9379}" type="datetimeFigureOut">
              <a:rPr lang="en-US" smtClean="0">
                <a:solidFill>
                  <a:prstClr val="black">
                    <a:tint val="75000"/>
                  </a:prstClr>
                </a:solidFill>
              </a:rPr>
              <a:pPr/>
              <a:t>11/5/15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F07E63-02CB-C04B-A0DE-D0D2EDD54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76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114665"/>
      </p:ext>
    </p:extLst>
  </p:cSld>
  <p:clrMapOvr>
    <a:masterClrMapping/>
  </p:clrMapOvr>
  <p:transition xmlns:p14="http://schemas.microsoft.com/office/powerpoint/2010/mai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2130871" y="190714"/>
            <a:ext cx="2822129" cy="69249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defTabSz="914400" fontAlgn="auto">
              <a:spcBef>
                <a:spcPts val="0"/>
              </a:spcBef>
              <a:spcAft>
                <a:spcPts val="0"/>
              </a:spcAft>
              <a:defRPr>
                <a:solidFill>
                  <a:srgbClr val="000000"/>
                </a:solidFill>
              </a:defRPr>
            </a:pPr>
            <a:r>
              <a:rPr sz="1500" kern="0" dirty="0">
                <a:solidFill>
                  <a:srgbClr val="FFFFFF"/>
                </a:solidFill>
                <a:latin typeface="Proxima Nova Regular"/>
                <a:ea typeface="Proxima Nova Regular"/>
                <a:cs typeface="Proxima Nova Regular"/>
                <a:sym typeface="Proxima Nova Regular"/>
              </a:rPr>
              <a:t>SIT Tech. Workshop </a:t>
            </a:r>
            <a:r>
              <a:rPr sz="1500" kern="0" dirty="0" smtClean="0">
                <a:solidFill>
                  <a:srgbClr val="FFFFFF"/>
                </a:solidFill>
                <a:latin typeface="Proxima Nova Regular"/>
                <a:ea typeface="Proxima Nova Regular"/>
                <a:cs typeface="Proxima Nova Regular"/>
                <a:sym typeface="Proxima Nova Regular"/>
              </a:rPr>
              <a:t>201</a:t>
            </a:r>
            <a:r>
              <a:rPr lang="en-AU" sz="1500" kern="0" dirty="0" smtClean="0">
                <a:solidFill>
                  <a:srgbClr val="FFFFFF"/>
                </a:solidFill>
                <a:latin typeface="Proxima Nova Regular"/>
                <a:ea typeface="Proxima Nova Regular"/>
                <a:cs typeface="Proxima Nova Regular"/>
                <a:sym typeface="Proxima Nova Regular"/>
              </a:rPr>
              <a:t>5</a:t>
            </a:r>
            <a:endParaRPr sz="1500" kern="0" dirty="0">
              <a:solidFill>
                <a:srgbClr val="FFFFFF"/>
              </a:solidFill>
              <a:latin typeface="Proxima Nova Regular"/>
              <a:ea typeface="Proxima Nova Regular"/>
              <a:cs typeface="Proxima Nova Regular"/>
              <a:sym typeface="Proxima Nova Regular"/>
            </a:endParaRPr>
          </a:p>
          <a:p>
            <a:pPr defTabSz="914400" fontAlgn="auto">
              <a:spcBef>
                <a:spcPts val="0"/>
              </a:spcBef>
              <a:spcAft>
                <a:spcPts val="0"/>
              </a:spcAft>
              <a:defRPr>
                <a:solidFill>
                  <a:srgbClr val="000000"/>
                </a:solidFill>
              </a:defRPr>
            </a:pPr>
            <a:r>
              <a:rPr lang="en-AU" sz="1500" kern="0" dirty="0" smtClean="0">
                <a:solidFill>
                  <a:srgbClr val="FFFFFF"/>
                </a:solidFill>
                <a:latin typeface="Proxima Nova Regular"/>
                <a:ea typeface="Proxima Nova Regular"/>
                <a:cs typeface="Proxima Nova Regular"/>
                <a:sym typeface="Proxima Nova Regular"/>
              </a:rPr>
              <a:t>EUMETSAT, Darmstadt, Germany</a:t>
            </a:r>
            <a:r>
              <a:rPr sz="1500" kern="0" dirty="0">
                <a:solidFill>
                  <a:srgbClr val="FFFFFF"/>
                </a:solidFill>
                <a:latin typeface="Proxima Nova Regular"/>
                <a:ea typeface="Proxima Nova Regular"/>
                <a:cs typeface="Proxima Nova Regular"/>
                <a:sym typeface="Proxima Nova Regular"/>
              </a:rPr>
              <a:t/>
            </a:r>
            <a:br>
              <a:rPr sz="1500" kern="0" dirty="0">
                <a:solidFill>
                  <a:srgbClr val="FFFFFF"/>
                </a:solidFill>
                <a:latin typeface="Proxima Nova Regular"/>
                <a:ea typeface="Proxima Nova Regular"/>
                <a:cs typeface="Proxima Nova Regular"/>
                <a:sym typeface="Proxima Nova Regular"/>
              </a:rPr>
            </a:br>
            <a:r>
              <a:rPr sz="1500" kern="0" dirty="0">
                <a:solidFill>
                  <a:srgbClr val="FFFFFF"/>
                </a:solidFill>
                <a:latin typeface="Proxima Nova Regular"/>
                <a:ea typeface="Proxima Nova Regular"/>
                <a:cs typeface="Proxima Nova Regular"/>
                <a:sym typeface="Proxima Nova Regular"/>
              </a:rPr>
              <a:t>17</a:t>
            </a:r>
            <a:r>
              <a:rPr sz="1500" kern="0" baseline="30666" dirty="0">
                <a:solidFill>
                  <a:srgbClr val="FFFFFF"/>
                </a:solidFill>
                <a:latin typeface="Proxima Nova Regular"/>
                <a:ea typeface="Proxima Nova Regular"/>
                <a:cs typeface="Proxima Nova Regular"/>
                <a:sym typeface="Proxima Nova Regular"/>
              </a:rPr>
              <a:t>th</a:t>
            </a:r>
            <a:r>
              <a:rPr sz="1500" kern="0" dirty="0">
                <a:solidFill>
                  <a:srgbClr val="FFFFFF"/>
                </a:solidFill>
                <a:latin typeface="Proxima Nova Regular"/>
                <a:ea typeface="Proxima Nova Regular"/>
                <a:cs typeface="Proxima Nova Regular"/>
                <a:sym typeface="Proxima Nova Regular"/>
              </a:rPr>
              <a:t>-18</a:t>
            </a:r>
            <a:r>
              <a:rPr sz="1500" kern="0" baseline="30666" dirty="0">
                <a:solidFill>
                  <a:srgbClr val="FFFFFF"/>
                </a:solidFill>
                <a:latin typeface="Proxima Nova Regular"/>
                <a:ea typeface="Proxima Nova Regular"/>
                <a:cs typeface="Proxima Nova Regular"/>
                <a:sym typeface="Proxima Nova Regular"/>
              </a:rPr>
              <a:t>th</a:t>
            </a:r>
            <a:r>
              <a:rPr sz="1500" kern="0" dirty="0">
                <a:solidFill>
                  <a:srgbClr val="FFFFFF"/>
                </a:solidFill>
                <a:latin typeface="Proxima Nova Regular"/>
                <a:ea typeface="Proxima Nova Regular"/>
                <a:cs typeface="Proxima Nova Regular"/>
                <a:sym typeface="Proxima Nova Regular"/>
              </a:rPr>
              <a:t> </a:t>
            </a:r>
            <a:r>
              <a:rPr sz="1500" kern="0" dirty="0" smtClean="0">
                <a:solidFill>
                  <a:srgbClr val="FFFFFF"/>
                </a:solidFill>
                <a:latin typeface="Proxima Nova Regular"/>
                <a:ea typeface="Proxima Nova Regular"/>
                <a:cs typeface="Proxima Nova Regular"/>
                <a:sym typeface="Proxima Nova Regular"/>
              </a:rPr>
              <a:t>September</a:t>
            </a:r>
            <a:endParaRPr sz="1500" kern="0"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1023141531"/>
      </p:ext>
    </p:extLst>
  </p:cSld>
  <p:clrMapOvr>
    <a:masterClrMapping/>
  </p:clrMapOvr>
  <p:transition xmlns:p14="http://schemas.microsoft.com/office/powerpoint/2010/main" spd="med"/>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extLst>
      <p:ext uri="{BB962C8B-B14F-4D97-AF65-F5344CB8AC3E}">
        <p14:creationId xmlns:p14="http://schemas.microsoft.com/office/powerpoint/2010/main" val="2029700088"/>
      </p:ext>
    </p:extLst>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459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121733"/>
      </p:ext>
    </p:extLst>
  </p:cSld>
  <p:clrMapOvr>
    <a:masterClrMapping/>
  </p:clrMapOvr>
  <p:transition xmlns:p14="http://schemas.microsoft.com/office/powerpoint/2010/mai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61502835"/>
      </p:ext>
    </p:extLst>
  </p:cSld>
  <p:clrMapOvr>
    <a:masterClrMapping/>
  </p:clrMapOvr>
  <p:transition xmlns:p14="http://schemas.microsoft.com/office/powerpoint/2010/mai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a:xfrm>
            <a:off x="457200" y="6492898"/>
            <a:ext cx="2133600" cy="365125"/>
          </a:xfrm>
          <a:prstGeom prst="rect">
            <a:avLst/>
          </a:prstGeom>
        </p:spPr>
        <p:txBody>
          <a:bodyPr/>
          <a:lstStyle>
            <a:lvl1pPr>
              <a:defRPr smtClean="0">
                <a:ea typeface="ＭＳ Ｐゴシック" charset="-128"/>
              </a:defRPr>
            </a:lvl1pPr>
          </a:lstStyle>
          <a:p>
            <a:pPr fontAlgn="auto">
              <a:spcBef>
                <a:spcPts val="0"/>
              </a:spcBef>
              <a:spcAft>
                <a:spcPts val="0"/>
              </a:spcAft>
              <a:defRPr/>
            </a:pPr>
            <a:fld id="{48971358-4D77-4214-BD30-22B07F4BF0EA}" type="datetime1">
              <a:rPr lang="ja-JP" altLang="en-US" kern="0">
                <a:solidFill>
                  <a:srgbClr val="002569"/>
                </a:solidFill>
              </a:rPr>
              <a:pPr fontAlgn="auto">
                <a:spcBef>
                  <a:spcPts val="0"/>
                </a:spcBef>
                <a:spcAft>
                  <a:spcPts val="0"/>
                </a:spcAft>
                <a:defRPr/>
              </a:pPr>
              <a:t>11/5/15</a:t>
            </a:fld>
            <a:endParaRPr lang="ja-JP" altLang="en-US" kern="0" dirty="0">
              <a:solidFill>
                <a:srgbClr val="002569"/>
              </a:solidFill>
            </a:endParaRPr>
          </a:p>
        </p:txBody>
      </p:sp>
      <p:sp>
        <p:nvSpPr>
          <p:cNvPr id="3" name="フッター プレースホルダ 4"/>
          <p:cNvSpPr>
            <a:spLocks noGrp="1"/>
          </p:cNvSpPr>
          <p:nvPr>
            <p:ph type="ftr" sz="quarter" idx="11"/>
          </p:nvPr>
        </p:nvSpPr>
        <p:spPr>
          <a:xfrm>
            <a:off x="3124200" y="6492898"/>
            <a:ext cx="2895600" cy="365125"/>
          </a:xfrm>
          <a:prstGeom prst="rect">
            <a:avLst/>
          </a:prstGeom>
        </p:spPr>
        <p:txBody>
          <a:bodyPr/>
          <a:lstStyle>
            <a:lvl1pPr>
              <a:defRPr/>
            </a:lvl1pPr>
          </a:lstStyle>
          <a:p>
            <a:pPr fontAlgn="auto">
              <a:spcBef>
                <a:spcPts val="0"/>
              </a:spcBef>
              <a:spcAft>
                <a:spcPts val="0"/>
              </a:spcAft>
              <a:defRPr/>
            </a:pPr>
            <a:endParaRPr lang="ja-JP" altLang="en-US" kern="0" dirty="0">
              <a:solidFill>
                <a:srgbClr val="002569"/>
              </a:solidFill>
            </a:endParaRPr>
          </a:p>
        </p:txBody>
      </p:sp>
      <p:sp>
        <p:nvSpPr>
          <p:cNvPr id="4" name="スライド番号プレースホルダ 5"/>
          <p:cNvSpPr>
            <a:spLocks noGrp="1"/>
          </p:cNvSpPr>
          <p:nvPr>
            <p:ph type="sldNum" sz="quarter" idx="12"/>
          </p:nvPr>
        </p:nvSpPr>
        <p:spPr>
          <a:xfrm>
            <a:off x="7239000" y="6546852"/>
            <a:ext cx="1905000" cy="246221"/>
          </a:xfrm>
        </p:spPr>
        <p:txBody>
          <a:bodyPr/>
          <a:lstStyle>
            <a:lvl1pPr>
              <a:defRPr>
                <a:ea typeface="ＭＳ Ｐゴシック" charset="-128"/>
              </a:defRPr>
            </a:lvl1pPr>
          </a:lstStyle>
          <a:p>
            <a:pPr>
              <a:defRPr/>
            </a:pPr>
            <a:fld id="{8B147C64-2E29-4FB1-986B-2C1B27F806DA}" type="slidenum">
              <a:rPr lang="ja-JP" altLang="en-US"/>
              <a:pPr>
                <a:defRPr/>
              </a:pPr>
              <a:t>‹#›</a:t>
            </a:fld>
            <a:endParaRPr lang="ja-JP" altLang="en-US" dirty="0"/>
          </a:p>
        </p:txBody>
      </p:sp>
    </p:spTree>
    <p:extLst>
      <p:ext uri="{BB962C8B-B14F-4D97-AF65-F5344CB8AC3E}">
        <p14:creationId xmlns:p14="http://schemas.microsoft.com/office/powerpoint/2010/main" val="10932138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dirty="0"/>
          </a:p>
        </p:txBody>
      </p:sp>
    </p:spTree>
    <p:extLst>
      <p:ext uri="{BB962C8B-B14F-4D97-AF65-F5344CB8AC3E}">
        <p14:creationId xmlns:p14="http://schemas.microsoft.com/office/powerpoint/2010/main" val="1655937507"/>
      </p:ext>
    </p:extLst>
  </p:cSld>
  <p:clrMapOvr>
    <a:masterClrMapping/>
  </p:clrMapOvr>
  <p:transition xmlns:p14="http://schemas.microsoft.com/office/powerpoint/2010/main" spd="slow"/>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dirty="0"/>
          </a:p>
        </p:txBody>
      </p:sp>
    </p:spTree>
    <p:extLst>
      <p:ext uri="{BB962C8B-B14F-4D97-AF65-F5344CB8AC3E}">
        <p14:creationId xmlns:p14="http://schemas.microsoft.com/office/powerpoint/2010/main" val="2091839911"/>
      </p:ext>
    </p:extLst>
  </p:cSld>
  <p:clrMapOvr>
    <a:masterClrMapping/>
  </p:clrMapOvr>
  <p:transition xmlns:p14="http://schemas.microsoft.com/office/powerpoint/2010/mai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15069" y="26988"/>
            <a:ext cx="8488973" cy="615950"/>
          </a:xfrm>
          <a:prstGeom prst="rect">
            <a:avLst/>
          </a:prstGeom>
        </p:spPr>
        <p:txBody>
          <a:bodyPr/>
          <a:lstStyle>
            <a:lvl1pPr>
              <a:defRPr sz="2800" b="1" baseline="0">
                <a:latin typeface="Calibri" pitchFamily="34" charset="0"/>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37392" y="857251"/>
            <a:ext cx="8686800" cy="5643563"/>
          </a:xfrm>
          <a:prstGeom prst="rect">
            <a:avLst/>
          </a:prstGeom>
        </p:spPr>
        <p:txBody>
          <a:bodyPr/>
          <a:lstStyle>
            <a:lvl1pPr marL="179388" indent="-179388">
              <a:spcBef>
                <a:spcPts val="800"/>
              </a:spcBef>
              <a:defRPr sz="1800" baseline="0">
                <a:latin typeface="Calibri" pitchFamily="34" charset="0"/>
              </a:defRPr>
            </a:lvl1pPr>
            <a:lvl2pPr marL="536575" indent="-179388">
              <a:spcBef>
                <a:spcPts val="800"/>
              </a:spcBef>
              <a:buFont typeface="Wingdings" pitchFamily="2" charset="2"/>
              <a:buChar char="Ø"/>
              <a:defRPr sz="1800" baseline="0">
                <a:latin typeface="Calibri" pitchFamily="34" charset="0"/>
              </a:defRPr>
            </a:lvl2pPr>
            <a:lvl3pPr marL="893763" indent="-177800">
              <a:spcBef>
                <a:spcPts val="800"/>
              </a:spcBef>
              <a:buFont typeface="Wingdings" pitchFamily="2" charset="2"/>
              <a:buChar char="ü"/>
              <a:defRPr sz="1800" baseline="0">
                <a:latin typeface="Calibri" pitchFamily="34" charset="0"/>
              </a:defRPr>
            </a:lvl3pPr>
            <a:lvl4pPr marL="1252538" indent="-179388">
              <a:spcBef>
                <a:spcPts val="800"/>
              </a:spcBef>
              <a:defRPr sz="1800" baseline="0">
                <a:latin typeface="Calibri" pitchFamily="34" charset="0"/>
              </a:defRPr>
            </a:lvl4pPr>
            <a:lvl5pPr marL="1609725" indent="-177800">
              <a:spcBef>
                <a:spcPts val="800"/>
              </a:spcBef>
              <a:defRPr sz="1800" baseline="0">
                <a:latin typeface="Calibri" pitchFamily="34"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a:xfrm>
            <a:off x="457200" y="6492898"/>
            <a:ext cx="2133600" cy="365125"/>
          </a:xfrm>
          <a:prstGeom prst="rect">
            <a:avLst/>
          </a:prstGeom>
        </p:spPr>
        <p:txBody>
          <a:bodyPr/>
          <a:lstStyle>
            <a:lvl1pPr>
              <a:defRPr smtClean="0">
                <a:ea typeface="ＭＳ Ｐゴシック" charset="-128"/>
              </a:defRPr>
            </a:lvl1pPr>
          </a:lstStyle>
          <a:p>
            <a:pPr fontAlgn="auto">
              <a:spcBef>
                <a:spcPts val="0"/>
              </a:spcBef>
              <a:spcAft>
                <a:spcPts val="0"/>
              </a:spcAft>
              <a:defRPr/>
            </a:pPr>
            <a:fld id="{85E197BD-C8CA-42D8-97D6-1ACB0B982045}" type="datetime1">
              <a:rPr lang="ja-JP" altLang="en-US" kern="0">
                <a:solidFill>
                  <a:srgbClr val="002569"/>
                </a:solidFill>
              </a:rPr>
              <a:pPr fontAlgn="auto">
                <a:spcBef>
                  <a:spcPts val="0"/>
                </a:spcBef>
                <a:spcAft>
                  <a:spcPts val="0"/>
                </a:spcAft>
                <a:defRPr/>
              </a:pPr>
              <a:t>11/5/15</a:t>
            </a:fld>
            <a:endParaRPr lang="ja-JP" altLang="en-US" kern="0" dirty="0">
              <a:solidFill>
                <a:srgbClr val="002569"/>
              </a:solidFill>
            </a:endParaRPr>
          </a:p>
        </p:txBody>
      </p:sp>
      <p:sp>
        <p:nvSpPr>
          <p:cNvPr id="5" name="フッター プレースホルダ 4"/>
          <p:cNvSpPr>
            <a:spLocks noGrp="1"/>
          </p:cNvSpPr>
          <p:nvPr>
            <p:ph type="ftr" sz="quarter" idx="11"/>
          </p:nvPr>
        </p:nvSpPr>
        <p:spPr>
          <a:xfrm>
            <a:off x="3124200" y="6492898"/>
            <a:ext cx="2895600" cy="365125"/>
          </a:xfrm>
          <a:prstGeom prst="rect">
            <a:avLst/>
          </a:prstGeom>
        </p:spPr>
        <p:txBody>
          <a:bodyPr/>
          <a:lstStyle>
            <a:lvl1pPr>
              <a:defRPr/>
            </a:lvl1pPr>
          </a:lstStyle>
          <a:p>
            <a:pPr fontAlgn="auto">
              <a:spcBef>
                <a:spcPts val="0"/>
              </a:spcBef>
              <a:spcAft>
                <a:spcPts val="0"/>
              </a:spcAft>
              <a:defRPr/>
            </a:pPr>
            <a:endParaRPr lang="ja-JP" altLang="en-US" kern="0" dirty="0">
              <a:solidFill>
                <a:srgbClr val="002569"/>
              </a:solidFill>
            </a:endParaRPr>
          </a:p>
        </p:txBody>
      </p:sp>
      <p:sp>
        <p:nvSpPr>
          <p:cNvPr id="6" name="スライド番号プレースホルダ 5"/>
          <p:cNvSpPr>
            <a:spLocks noGrp="1"/>
          </p:cNvSpPr>
          <p:nvPr>
            <p:ph type="sldNum" sz="quarter" idx="12"/>
          </p:nvPr>
        </p:nvSpPr>
        <p:spPr/>
        <p:txBody>
          <a:bodyPr/>
          <a:lstStyle>
            <a:lvl1pPr>
              <a:defRPr>
                <a:ea typeface="ＭＳ Ｐゴシック" charset="-128"/>
              </a:defRPr>
            </a:lvl1pPr>
          </a:lstStyle>
          <a:p>
            <a:pPr>
              <a:defRPr/>
            </a:pPr>
            <a:fld id="{296D2FCC-4FC9-45F6-935D-14F3D19536A0}" type="slidenum">
              <a:rPr lang="ja-JP" altLang="en-US"/>
              <a:pPr>
                <a:defRPr/>
              </a:pPr>
              <a:t>‹#›</a:t>
            </a:fld>
            <a:endParaRPr lang="ja-JP" altLang="en-US" dirty="0"/>
          </a:p>
        </p:txBody>
      </p:sp>
    </p:spTree>
    <p:extLst>
      <p:ext uri="{BB962C8B-B14F-4D97-AF65-F5344CB8AC3E}">
        <p14:creationId xmlns:p14="http://schemas.microsoft.com/office/powerpoint/2010/main" val="913490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658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08613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5956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736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42468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1429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86658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4836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13942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3144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07480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0445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639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678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234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C92E471-0887-441C-8D0A-9E83AAED49F5}" type="datetimeFigureOut">
              <a:rPr lang="en-GB" smtClean="0">
                <a:solidFill>
                  <a:prstClr val="black">
                    <a:tint val="75000"/>
                  </a:prstClr>
                </a:solidFill>
              </a:rPr>
              <a:pPr/>
              <a:t>11/5/15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DF54031-2D64-45DB-B4EA-4F2F7AE7220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8331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 Id="rId3"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theme" Target="../theme/theme3.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4.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5.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4" Type="http://schemas.openxmlformats.org/officeDocument/2006/relationships/theme" Target="../theme/theme6.xml"/><Relationship Id="rId5" Type="http://schemas.openxmlformats.org/officeDocument/2006/relationships/image" Target="../media/image3.jpeg"/><Relationship Id="rId1" Type="http://schemas.openxmlformats.org/officeDocument/2006/relationships/slideLayout" Target="../slideLayouts/slideLayout37.xml"/><Relationship Id="rId2"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theme" Target="../theme/theme7.xml"/><Relationship Id="rId8" Type="http://schemas.openxmlformats.org/officeDocument/2006/relationships/image" Target="../media/image3.jpeg"/><Relationship Id="rId1" Type="http://schemas.openxmlformats.org/officeDocument/2006/relationships/slideLayout" Target="../slideLayouts/slideLayout40.xml"/><Relationship Id="rId2"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8.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559230"/>
            <a:ext cx="1444626" cy="707886"/>
          </a:xfrm>
          <a:prstGeom prst="rect">
            <a:avLst/>
          </a:prstGeom>
          <a:noFill/>
        </p:spPr>
        <p:txBody>
          <a:bodyPr wrap="none">
            <a:spAutoFit/>
          </a:bodyPr>
          <a:lstStyle/>
          <a:p>
            <a:pPr lvl="0" defTabSz="914400">
              <a:lnSpc>
                <a:spcPct val="100000"/>
              </a:lnSpc>
              <a:defRPr>
                <a:solidFill>
                  <a:srgbClr val="000000"/>
                </a:solidFill>
              </a:defRPr>
            </a:pPr>
            <a:r>
              <a:rPr lang="en-US" altLang="ja-JP" sz="1000" b="0" smtClean="0">
                <a:solidFill>
                  <a:srgbClr val="FFFFFF"/>
                </a:solidFill>
                <a:latin typeface="Arial Bold"/>
                <a:ea typeface="Arial Bold"/>
                <a:cs typeface="Arial Bold"/>
                <a:sym typeface="Arial Bold"/>
              </a:rPr>
              <a:t>29</a:t>
            </a:r>
            <a:r>
              <a:rPr lang="en-US" altLang="ja-JP" sz="1000" b="0" baseline="30000" smtClean="0">
                <a:solidFill>
                  <a:srgbClr val="FFFFFF"/>
                </a:solidFill>
                <a:latin typeface="Arial Bold"/>
                <a:ea typeface="Arial Bold"/>
                <a:cs typeface="Arial Bold"/>
                <a:sym typeface="Arial Bold"/>
              </a:rPr>
              <a:t>th</a:t>
            </a:r>
            <a:r>
              <a:rPr lang="en-US" altLang="ja-JP" sz="1000" b="0" smtClean="0">
                <a:solidFill>
                  <a:srgbClr val="FFFFFF"/>
                </a:solidFill>
                <a:latin typeface="Arial Bold"/>
                <a:ea typeface="Arial Bold"/>
                <a:cs typeface="Arial Bold"/>
                <a:sym typeface="Arial Bold"/>
              </a:rPr>
              <a:t> CEOS Plenary</a:t>
            </a:r>
          </a:p>
          <a:p>
            <a:pPr lvl="0" defTabSz="914400">
              <a:lnSpc>
                <a:spcPct val="100000"/>
              </a:lnSpc>
              <a:defRPr>
                <a:solidFill>
                  <a:srgbClr val="000000"/>
                </a:solidFill>
              </a:defRPr>
            </a:pPr>
            <a:r>
              <a:rPr lang="en-US" altLang="ja-JP" sz="1000" b="0" smtClean="0">
                <a:solidFill>
                  <a:srgbClr val="FFFFFF"/>
                </a:solidFill>
                <a:latin typeface="Arial Bold"/>
                <a:ea typeface="Arial Bold"/>
                <a:cs typeface="Arial Bold"/>
                <a:sym typeface="Arial Bold"/>
              </a:rPr>
              <a:t>Kyoto, Japan</a:t>
            </a:r>
          </a:p>
          <a:p>
            <a:pPr lvl="0" defTabSz="914400">
              <a:lnSpc>
                <a:spcPct val="100000"/>
              </a:lnSpc>
              <a:defRPr>
                <a:solidFill>
                  <a:srgbClr val="000000"/>
                </a:solidFill>
              </a:defRPr>
            </a:pPr>
            <a:r>
              <a:rPr lang="en-US" altLang="ja-JP" sz="1000" b="0" smtClean="0">
                <a:solidFill>
                  <a:srgbClr val="FFFFFF"/>
                </a:solidFill>
                <a:latin typeface="Arial Bold"/>
                <a:ea typeface="Arial Bold"/>
                <a:cs typeface="Arial Bold"/>
                <a:sym typeface="Arial Bold"/>
              </a:rPr>
              <a:t>5 – 6 November 2015</a:t>
            </a:r>
          </a:p>
          <a:p>
            <a:pPr defTabSz="914400" eaLnBrk="0" hangingPunct="0">
              <a:spcBef>
                <a:spcPts val="0"/>
              </a:spcBef>
              <a:defRPr/>
            </a:pP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dirty="0"/>
          </a:p>
        </p:txBody>
      </p:sp>
      <p:pic>
        <p:nvPicPr>
          <p:cNvPr id="5" name="Picture 4" descr="CEOS_logo_trans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Lst>
  <p:transition xmlns:p14="http://schemas.microsoft.com/office/powerpoint/2010/mai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fontAlgn="auto">
              <a:spcAft>
                <a:spcPts val="0"/>
              </a:spcAft>
            </a:pPr>
            <a:fld id="{86CB4B4D-7CA3-9044-876B-883B54F8677D}" type="slidenum">
              <a:rPr kern="0">
                <a:solidFill>
                  <a:srgbClr val="002569"/>
                </a:solidFill>
              </a:rPr>
              <a:pPr fontAlgn="auto">
                <a:spcAft>
                  <a:spcPts val="0"/>
                </a:spcAft>
              </a:pPr>
              <a:t>‹#›</a:t>
            </a:fld>
            <a:endParaRPr kern="0">
              <a:solidFill>
                <a:srgbClr val="002569"/>
              </a:solidFill>
            </a:endParaRPr>
          </a:p>
        </p:txBody>
      </p:sp>
    </p:spTree>
    <p:extLst>
      <p:ext uri="{BB962C8B-B14F-4D97-AF65-F5344CB8AC3E}">
        <p14:creationId xmlns:p14="http://schemas.microsoft.com/office/powerpoint/2010/main" val="3397617499"/>
      </p:ext>
    </p:extLst>
  </p:cSld>
  <p:clrMap bg1="lt1" tx1="dk1" bg2="lt2" tx2="dk2" accent1="accent1" accent2="accent2" accent3="accent3" accent4="accent4" accent5="accent5" accent6="accent6" hlink="hlink" folHlink="folHlink"/>
  <p:sldLayoutIdLst>
    <p:sldLayoutId id="2147483676" r:id="rId1"/>
  </p:sldLayoutIdLst>
  <p:transition xmlns:p14="http://schemas.microsoft.com/office/powerpoint/2010/main" spd="med"/>
  <p:timing>
    <p:tnLst>
      <p:par>
        <p:cTn xmlns:p14="http://schemas.microsoft.com/office/powerpoint/2010/main" id="1" dur="indefinite" restart="never" nodeType="tmRoot"/>
      </p:par>
    </p:tnLst>
  </p:timing>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4C92E471-0887-441C-8D0A-9E83AAED49F5}" type="datetimeFigureOut">
              <a:rPr lang="en-GB" smtClean="0">
                <a:solidFill>
                  <a:prstClr val="black">
                    <a:tint val="75000"/>
                  </a:prstClr>
                </a:solidFill>
                <a:latin typeface="Calibri"/>
                <a:ea typeface=""/>
              </a:rPr>
              <a:pPr defTabSz="914400" fontAlgn="auto">
                <a:spcBef>
                  <a:spcPts val="0"/>
                </a:spcBef>
                <a:spcAft>
                  <a:spcPts val="0"/>
                </a:spcAft>
              </a:pPr>
              <a:t>11/5/15</a:t>
            </a:fld>
            <a:endParaRPr lang="en-GB">
              <a:solidFill>
                <a:prstClr val="black">
                  <a:tint val="75000"/>
                </a:prstClr>
              </a:solidFill>
              <a:latin typeface="Calibri"/>
              <a:ea typeface=""/>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GB">
              <a:solidFill>
                <a:prstClr val="black">
                  <a:tint val="75000"/>
                </a:prstClr>
              </a:solidFill>
              <a:latin typeface="Calibri"/>
              <a:ea typeface=""/>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FDF54031-2D64-45DB-B4EA-4F2F7AE7220F}" type="slidenum">
              <a:rPr lang="en-GB" smtClean="0">
                <a:solidFill>
                  <a:prstClr val="black">
                    <a:tint val="75000"/>
                  </a:prstClr>
                </a:solidFill>
                <a:latin typeface="Calibri"/>
                <a:ea typeface=""/>
              </a:rPr>
              <a:pPr defTabSz="914400" fontAlgn="auto">
                <a:spcBef>
                  <a:spcPts val="0"/>
                </a:spcBef>
                <a:spcAft>
                  <a:spcPts val="0"/>
                </a:spcAft>
              </a:pPr>
              <a:t>‹#›</a:t>
            </a:fld>
            <a:endParaRPr lang="en-GB">
              <a:solidFill>
                <a:prstClr val="black">
                  <a:tint val="75000"/>
                </a:prstClr>
              </a:solidFill>
              <a:latin typeface="Calibri"/>
              <a:ea typeface=""/>
            </a:endParaRPr>
          </a:p>
        </p:txBody>
      </p:sp>
    </p:spTree>
    <p:extLst>
      <p:ext uri="{BB962C8B-B14F-4D97-AF65-F5344CB8AC3E}">
        <p14:creationId xmlns:p14="http://schemas.microsoft.com/office/powerpoint/2010/main" val="107733037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CD58B19-F628-9A43-8A44-7295D88F9379}" type="datetimeFigureOut">
              <a:rPr lang="en-US" smtClean="0">
                <a:solidFill>
                  <a:prstClr val="black">
                    <a:tint val="75000"/>
                  </a:prstClr>
                </a:solidFill>
                <a:latin typeface="Calibri"/>
                <a:ea typeface=""/>
              </a:rPr>
              <a:pPr fontAlgn="auto">
                <a:spcBef>
                  <a:spcPts val="0"/>
                </a:spcBef>
                <a:spcAft>
                  <a:spcPts val="0"/>
                </a:spcAft>
              </a:pPr>
              <a:t>11/5/15</a:t>
            </a:fld>
            <a:endParaRPr lang="en-US">
              <a:solidFill>
                <a:prstClr val="black">
                  <a:tint val="75000"/>
                </a:prstClr>
              </a:solidFill>
              <a:latin typeface="Calibri"/>
              <a:ea typeface=""/>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8F07E63-02CB-C04B-A0DE-D0D2EDD54580}" type="slidenum">
              <a:rPr lang="en-US" smtClean="0">
                <a:solidFill>
                  <a:prstClr val="black">
                    <a:tint val="75000"/>
                  </a:prstClr>
                </a:solidFill>
                <a:latin typeface="Calibri"/>
                <a:ea typeface=""/>
              </a:rPr>
              <a:pPr fontAlgn="auto">
                <a:spcBef>
                  <a:spcPts val="0"/>
                </a:spcBef>
                <a:spcAft>
                  <a:spcPts val="0"/>
                </a:spcAft>
              </a:pPr>
              <a:t>‹#›</a:t>
            </a:fld>
            <a:endParaRPr lang="en-US">
              <a:solidFill>
                <a:prstClr val="black">
                  <a:tint val="75000"/>
                </a:prstClr>
              </a:solidFill>
              <a:latin typeface="Calibri"/>
              <a:ea typeface=""/>
            </a:endParaRPr>
          </a:p>
        </p:txBody>
      </p:sp>
    </p:spTree>
    <p:extLst>
      <p:ext uri="{BB962C8B-B14F-4D97-AF65-F5344CB8AC3E}">
        <p14:creationId xmlns:p14="http://schemas.microsoft.com/office/powerpoint/2010/main" val="147363103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CD58B19-F628-9A43-8A44-7295D88F9379}" type="datetimeFigureOut">
              <a:rPr lang="en-US" smtClean="0">
                <a:solidFill>
                  <a:prstClr val="black">
                    <a:tint val="75000"/>
                  </a:prstClr>
                </a:solidFill>
                <a:latin typeface="Calibri"/>
                <a:ea typeface=""/>
              </a:rPr>
              <a:pPr fontAlgn="auto">
                <a:spcBef>
                  <a:spcPts val="0"/>
                </a:spcBef>
                <a:spcAft>
                  <a:spcPts val="0"/>
                </a:spcAft>
              </a:pPr>
              <a:t>11/5/15</a:t>
            </a:fld>
            <a:endParaRPr lang="en-US">
              <a:solidFill>
                <a:prstClr val="black">
                  <a:tint val="75000"/>
                </a:prstClr>
              </a:solidFill>
              <a:latin typeface="Calibri"/>
              <a:ea typeface=""/>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8F07E63-02CB-C04B-A0DE-D0D2EDD54580}" type="slidenum">
              <a:rPr lang="en-US" smtClean="0">
                <a:solidFill>
                  <a:prstClr val="black">
                    <a:tint val="75000"/>
                  </a:prstClr>
                </a:solidFill>
                <a:latin typeface="Calibri"/>
                <a:ea typeface=""/>
              </a:rPr>
              <a:pPr fontAlgn="auto">
                <a:spcBef>
                  <a:spcPts val="0"/>
                </a:spcBef>
                <a:spcAft>
                  <a:spcPts val="0"/>
                </a:spcAft>
              </a:pPr>
              <a:t>‹#›</a:t>
            </a:fld>
            <a:endParaRPr lang="en-US">
              <a:solidFill>
                <a:prstClr val="black">
                  <a:tint val="75000"/>
                </a:prstClr>
              </a:solidFill>
              <a:latin typeface="Calibri"/>
              <a:ea typeface=""/>
            </a:endParaRPr>
          </a:p>
        </p:txBody>
      </p:sp>
    </p:spTree>
    <p:extLst>
      <p:ext uri="{BB962C8B-B14F-4D97-AF65-F5344CB8AC3E}">
        <p14:creationId xmlns:p14="http://schemas.microsoft.com/office/powerpoint/2010/main" val="153684516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5"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fontAlgn="auto">
              <a:spcAft>
                <a:spcPts val="0"/>
              </a:spcAft>
            </a:pPr>
            <a:fld id="{86CB4B4D-7CA3-9044-876B-883B54F8677D}" type="slidenum">
              <a:rPr kern="0">
                <a:solidFill>
                  <a:srgbClr val="002569"/>
                </a:solidFill>
              </a:rPr>
              <a:pPr fontAlgn="auto">
                <a:spcAft>
                  <a:spcPts val="0"/>
                </a:spcAft>
              </a:pPr>
              <a:t>‹#›</a:t>
            </a:fld>
            <a:endParaRPr kern="0">
              <a:solidFill>
                <a:srgbClr val="002569"/>
              </a:solidFill>
            </a:endParaRPr>
          </a:p>
        </p:txBody>
      </p:sp>
    </p:spTree>
    <p:extLst>
      <p:ext uri="{BB962C8B-B14F-4D97-AF65-F5344CB8AC3E}">
        <p14:creationId xmlns:p14="http://schemas.microsoft.com/office/powerpoint/2010/main" val="121398233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Lst>
  <p:transition xmlns:p14="http://schemas.microsoft.com/office/powerpoint/2010/mai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8"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1"/>
            <a:ext cx="1905000" cy="246221"/>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fontAlgn="auto">
              <a:spcAft>
                <a:spcPts val="0"/>
              </a:spcAft>
            </a:pPr>
            <a:fld id="{86CB4B4D-7CA3-9044-876B-883B54F8677D}" type="slidenum">
              <a:rPr kern="0">
                <a:solidFill>
                  <a:srgbClr val="002569"/>
                </a:solidFill>
              </a:rPr>
              <a:pPr fontAlgn="auto">
                <a:spcAft>
                  <a:spcPts val="0"/>
                </a:spcAft>
              </a:pPr>
              <a:t>‹#›</a:t>
            </a:fld>
            <a:endParaRPr kern="0" dirty="0">
              <a:solidFill>
                <a:srgbClr val="002569"/>
              </a:solidFill>
            </a:endParaRPr>
          </a:p>
        </p:txBody>
      </p:sp>
    </p:spTree>
    <p:extLst>
      <p:ext uri="{BB962C8B-B14F-4D97-AF65-F5344CB8AC3E}">
        <p14:creationId xmlns:p14="http://schemas.microsoft.com/office/powerpoint/2010/main" val="95278832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Lst>
  <p:transition xmlns:p14="http://schemas.microsoft.com/office/powerpoint/2010/mai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4C92E471-0887-441C-8D0A-9E83AAED49F5}" type="datetimeFigureOut">
              <a:rPr lang="en-GB" smtClean="0">
                <a:solidFill>
                  <a:prstClr val="black">
                    <a:tint val="75000"/>
                  </a:prstClr>
                </a:solidFill>
                <a:latin typeface="Calibri"/>
                <a:ea typeface=""/>
              </a:rPr>
              <a:pPr defTabSz="914400" fontAlgn="auto">
                <a:spcBef>
                  <a:spcPts val="0"/>
                </a:spcBef>
                <a:spcAft>
                  <a:spcPts val="0"/>
                </a:spcAft>
              </a:pPr>
              <a:t>11/5/15</a:t>
            </a:fld>
            <a:endParaRPr lang="en-GB">
              <a:solidFill>
                <a:prstClr val="black">
                  <a:tint val="75000"/>
                </a:prstClr>
              </a:solidFill>
              <a:latin typeface="Calibri"/>
              <a:ea typeface=""/>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GB">
              <a:solidFill>
                <a:prstClr val="black">
                  <a:tint val="75000"/>
                </a:prstClr>
              </a:solidFill>
              <a:latin typeface="Calibri"/>
              <a:ea typeface=""/>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FDF54031-2D64-45DB-B4EA-4F2F7AE7220F}" type="slidenum">
              <a:rPr lang="en-GB" smtClean="0">
                <a:solidFill>
                  <a:prstClr val="black">
                    <a:tint val="75000"/>
                  </a:prstClr>
                </a:solidFill>
                <a:latin typeface="Calibri"/>
                <a:ea typeface=""/>
              </a:rPr>
              <a:pPr defTabSz="914400" fontAlgn="auto">
                <a:spcBef>
                  <a:spcPts val="0"/>
                </a:spcBef>
                <a:spcAft>
                  <a:spcPts val="0"/>
                </a:spcAft>
              </a:pPr>
              <a:t>‹#›</a:t>
            </a:fld>
            <a:endParaRPr lang="en-GB">
              <a:solidFill>
                <a:prstClr val="black">
                  <a:tint val="75000"/>
                </a:prstClr>
              </a:solidFill>
              <a:latin typeface="Calibri"/>
              <a:ea typeface=""/>
            </a:endParaRPr>
          </a:p>
        </p:txBody>
      </p:sp>
    </p:spTree>
    <p:extLst>
      <p:ext uri="{BB962C8B-B14F-4D97-AF65-F5344CB8AC3E}">
        <p14:creationId xmlns:p14="http://schemas.microsoft.com/office/powerpoint/2010/main" val="69338204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gif"/><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cambridgescholars.com/oceans-and-society" TargetMode="External"/><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8.png"/><Relationship Id="rId5" Type="http://schemas.openxmlformats.org/officeDocument/2006/relationships/image" Target="../media/image22.jpg"/><Relationship Id="rId6" Type="http://schemas.openxmlformats.org/officeDocument/2006/relationships/image" Target="../media/image39.png"/><Relationship Id="rId7" Type="http://schemas.openxmlformats.org/officeDocument/2006/relationships/image" Target="../media/image21.png"/><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8.gif"/><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39.xml"/><Relationship Id="rId2"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5" Type="http://schemas.openxmlformats.org/officeDocument/2006/relationships/image" Target="../media/image15.jpg"/><Relationship Id="rId6" Type="http://schemas.openxmlformats.org/officeDocument/2006/relationships/image" Target="../media/image16.png"/><Relationship Id="rId7" Type="http://schemas.openxmlformats.org/officeDocument/2006/relationships/image" Target="../media/image17.jpg"/><Relationship Id="rId8" Type="http://schemas.openxmlformats.org/officeDocument/2006/relationships/image" Target="../media/image18.jpe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jpg"/><Relationship Id="rId7" Type="http://schemas.openxmlformats.org/officeDocument/2006/relationships/image" Target="../media/image23.jpg"/><Relationship Id="rId1" Type="http://schemas.openxmlformats.org/officeDocument/2006/relationships/slideLayout" Target="../slideLayouts/slideLayout5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1" Type="http://schemas.openxmlformats.org/officeDocument/2006/relationships/image" Target="../media/image28.jpeg"/><Relationship Id="rId12" Type="http://schemas.openxmlformats.org/officeDocument/2006/relationships/image" Target="../media/image21.png"/><Relationship Id="rId13" Type="http://schemas.openxmlformats.org/officeDocument/2006/relationships/image" Target="../media/image8.gif"/><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4.jpeg"/><Relationship Id="rId5" Type="http://schemas.openxmlformats.org/officeDocument/2006/relationships/image" Target="../media/image25.png"/><Relationship Id="rId6" Type="http://schemas.openxmlformats.org/officeDocument/2006/relationships/hyperlink" Target="http://www.cambridgescholars.com/oceans-and-society" TargetMode="External"/><Relationship Id="rId7" Type="http://schemas.openxmlformats.org/officeDocument/2006/relationships/image" Target="../media/image26.jpg"/><Relationship Id="rId8" Type="http://schemas.openxmlformats.org/officeDocument/2006/relationships/hyperlink" Target="http://www.blueplanetsymposium.com/" TargetMode="External"/><Relationship Id="rId9" Type="http://schemas.openxmlformats.org/officeDocument/2006/relationships/image" Target="../media/image27.jpeg"/><Relationship Id="rId10" Type="http://schemas.openxmlformats.org/officeDocument/2006/relationships/hyperlink" Target="http://www.oceansandsociety.org/files/white-paper.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9.tiff"/><Relationship Id="rId4" Type="http://schemas.openxmlformats.org/officeDocument/2006/relationships/image" Target="../media/image30.jpeg"/><Relationship Id="rId5" Type="http://schemas.openxmlformats.org/officeDocument/2006/relationships/image" Target="../media/image7.png"/><Relationship Id="rId6"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9"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fontAlgn="auto">
              <a:spcBef>
                <a:spcPts val="0"/>
              </a:spcBef>
              <a:spcAft>
                <a:spcPts val="0"/>
              </a:spcAft>
              <a:defRPr sz="1800" b="0">
                <a:solidFill>
                  <a:srgbClr val="000000"/>
                </a:solidFill>
              </a:defRPr>
            </a:pPr>
            <a:r>
              <a:rPr lang="en-US" sz="1050" b="0" kern="0" dirty="0" smtClean="0">
                <a:solidFill>
                  <a:srgbClr val="696969">
                    <a:lumMod val="20000"/>
                    <a:lumOff val="80000"/>
                  </a:srgbClr>
                </a:solidFill>
              </a:rPr>
              <a:t>Committee on Earth Observation Satellites</a:t>
            </a:r>
            <a:endParaRPr lang="en-US" sz="1050" b="0" kern="0" dirty="0">
              <a:solidFill>
                <a:srgbClr val="696969">
                  <a:lumMod val="20000"/>
                  <a:lumOff val="80000"/>
                </a:srgbClr>
              </a:solidFill>
            </a:endParaRPr>
          </a:p>
        </p:txBody>
      </p:sp>
      <p:sp>
        <p:nvSpPr>
          <p:cNvPr id="11" name="Shape 11"/>
          <p:cNvSpPr/>
          <p:nvPr/>
        </p:nvSpPr>
        <p:spPr>
          <a:xfrm>
            <a:off x="781594" y="3918577"/>
            <a:ext cx="4810858" cy="26177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a:solidFill>
                  <a:srgbClr val="FFFFFF"/>
                </a:solidFill>
                <a:latin typeface="Arial Bold"/>
                <a:ea typeface="Arial Bold"/>
                <a:cs typeface="Arial Bold"/>
                <a:sym typeface="Arial Bold"/>
              </a:rPr>
              <a:t>Andy Steven, CSIRO, Australia</a:t>
            </a:r>
          </a:p>
          <a:p>
            <a:pPr defTabSz="914400" fontAlgn="auto">
              <a:lnSpc>
                <a:spcPct val="150000"/>
              </a:lnSpc>
              <a:spcBef>
                <a:spcPts val="0"/>
              </a:spcBef>
              <a:spcAft>
                <a:spcPts val="0"/>
              </a:spcAft>
              <a:defRPr>
                <a:solidFill>
                  <a:srgbClr val="000000"/>
                </a:solidFill>
              </a:defRPr>
            </a:pPr>
            <a:r>
              <a:rPr lang="en-US" kern="0" dirty="0" smtClean="0">
                <a:solidFill>
                  <a:srgbClr val="FFFFFF"/>
                </a:solidFill>
                <a:latin typeface="Arial Bold"/>
                <a:ea typeface="Arial Bold"/>
                <a:cs typeface="Arial Bold"/>
                <a:sym typeface="Arial Bold"/>
              </a:rPr>
              <a:t>Plenary </a:t>
            </a:r>
            <a:r>
              <a:rPr kern="0" dirty="0" smtClean="0">
                <a:solidFill>
                  <a:srgbClr val="FFFFFF"/>
                </a:solidFill>
                <a:latin typeface="Arial Bold"/>
                <a:ea typeface="Arial Bold"/>
                <a:cs typeface="Arial Bold"/>
                <a:sym typeface="Arial Bold"/>
              </a:rPr>
              <a:t>Agenda </a:t>
            </a:r>
            <a:r>
              <a:rPr kern="0" dirty="0">
                <a:solidFill>
                  <a:srgbClr val="FFFFFF"/>
                </a:solidFill>
                <a:latin typeface="Arial Bold"/>
                <a:ea typeface="Arial Bold"/>
                <a:cs typeface="Arial Bold"/>
                <a:sym typeface="Arial Bold"/>
              </a:rPr>
              <a:t>Item </a:t>
            </a:r>
            <a:r>
              <a:rPr lang="en-AU" kern="0" dirty="0" smtClean="0">
                <a:solidFill>
                  <a:srgbClr val="FFFFFF"/>
                </a:solidFill>
                <a:latin typeface="Arial Bold"/>
                <a:ea typeface="Arial Bold"/>
                <a:cs typeface="Arial Bold"/>
                <a:sym typeface="Arial Bold"/>
              </a:rPr>
              <a:t>25</a:t>
            </a:r>
            <a:endParaRPr kern="0" dirty="0">
              <a:solidFill>
                <a:srgbClr val="FFFFFF"/>
              </a:solidFill>
              <a:latin typeface="Arial Bold"/>
              <a:ea typeface="Arial Bold"/>
              <a:cs typeface="Arial Bold"/>
              <a:sym typeface="Arial Bold"/>
            </a:endParaRPr>
          </a:p>
          <a:p>
            <a:pPr defTabSz="914400" fontAlgn="auto">
              <a:lnSpc>
                <a:spcPct val="150000"/>
              </a:lnSpc>
              <a:spcBef>
                <a:spcPts val="0"/>
              </a:spcBef>
              <a:spcAft>
                <a:spcPts val="0"/>
              </a:spcAft>
              <a:defRPr>
                <a:solidFill>
                  <a:srgbClr val="000000"/>
                </a:solidFill>
              </a:defRPr>
            </a:pPr>
            <a:r>
              <a:rPr lang="en-US" kern="0" dirty="0" smtClean="0">
                <a:solidFill>
                  <a:srgbClr val="FFFFFF"/>
                </a:solidFill>
                <a:latin typeface="Arial Bold"/>
                <a:ea typeface="Arial Bold"/>
                <a:cs typeface="Arial Bold"/>
                <a:sym typeface="Arial Bold"/>
              </a:rPr>
              <a:t>29</a:t>
            </a:r>
            <a:r>
              <a:rPr lang="en-US" kern="0" baseline="30000" dirty="0" smtClean="0">
                <a:solidFill>
                  <a:srgbClr val="FFFFFF"/>
                </a:solidFill>
                <a:latin typeface="Arial Bold"/>
                <a:ea typeface="Arial Bold"/>
                <a:cs typeface="Arial Bold"/>
                <a:sym typeface="Arial Bold"/>
              </a:rPr>
              <a:t>th</a:t>
            </a:r>
            <a:r>
              <a:rPr lang="en-US" kern="0" dirty="0" smtClean="0">
                <a:solidFill>
                  <a:srgbClr val="FFFFFF"/>
                </a:solidFill>
                <a:latin typeface="Arial Bold"/>
                <a:ea typeface="Arial Bold"/>
                <a:cs typeface="Arial Bold"/>
                <a:sym typeface="Arial Bold"/>
              </a:rPr>
              <a:t> CEOS Plenary</a:t>
            </a:r>
            <a:endParaRPr kern="0" dirty="0">
              <a:solidFill>
                <a:srgbClr val="FFFFFF"/>
              </a:solidFill>
              <a:latin typeface="Arial Bold"/>
              <a:ea typeface="Arial Bold"/>
              <a:cs typeface="Arial Bold"/>
              <a:sym typeface="Arial Bold"/>
            </a:endParaRPr>
          </a:p>
          <a:p>
            <a:pPr defTabSz="914400" fontAlgn="auto">
              <a:lnSpc>
                <a:spcPct val="150000"/>
              </a:lnSpc>
              <a:spcBef>
                <a:spcPts val="0"/>
              </a:spcBef>
              <a:spcAft>
                <a:spcPts val="0"/>
              </a:spcAft>
              <a:defRPr>
                <a:solidFill>
                  <a:srgbClr val="000000"/>
                </a:solidFill>
              </a:defRPr>
            </a:pPr>
            <a:r>
              <a:rPr lang="en-US" kern="0" dirty="0" smtClean="0">
                <a:solidFill>
                  <a:srgbClr val="FFFFFF"/>
                </a:solidFill>
                <a:latin typeface="Arial Bold"/>
                <a:ea typeface="Arial Bold"/>
                <a:cs typeface="Arial Bold"/>
                <a:sym typeface="Arial Bold"/>
              </a:rPr>
              <a:t>Kyoto International Conference Center</a:t>
            </a:r>
            <a:endParaRPr kern="0" dirty="0">
              <a:solidFill>
                <a:srgbClr val="FFFFFF"/>
              </a:solidFill>
              <a:latin typeface="Arial Bold"/>
              <a:ea typeface="Arial Bold"/>
              <a:cs typeface="Arial Bold"/>
              <a:sym typeface="Arial Bold"/>
            </a:endParaRPr>
          </a:p>
          <a:p>
            <a:pPr defTabSz="914400" fontAlgn="auto">
              <a:lnSpc>
                <a:spcPct val="150000"/>
              </a:lnSpc>
              <a:spcBef>
                <a:spcPts val="0"/>
              </a:spcBef>
              <a:spcAft>
                <a:spcPts val="0"/>
              </a:spcAft>
              <a:defRPr>
                <a:solidFill>
                  <a:srgbClr val="000000"/>
                </a:solidFill>
              </a:defRPr>
            </a:pPr>
            <a:r>
              <a:rPr lang="en-AU" kern="0" dirty="0" smtClean="0">
                <a:solidFill>
                  <a:srgbClr val="FFFFFF"/>
                </a:solidFill>
                <a:latin typeface="Arial Bold"/>
                <a:ea typeface="Arial Bold"/>
                <a:cs typeface="Arial Bold"/>
                <a:sym typeface="Arial Bold"/>
              </a:rPr>
              <a:t>Kyoto, Japan</a:t>
            </a:r>
          </a:p>
          <a:p>
            <a:pPr defTabSz="914400" fontAlgn="auto">
              <a:lnSpc>
                <a:spcPct val="150000"/>
              </a:lnSpc>
              <a:spcBef>
                <a:spcPts val="0"/>
              </a:spcBef>
              <a:spcAft>
                <a:spcPts val="0"/>
              </a:spcAft>
              <a:defRPr>
                <a:solidFill>
                  <a:srgbClr val="000000"/>
                </a:solidFill>
              </a:defRPr>
            </a:pPr>
            <a:r>
              <a:rPr lang="en-AU" kern="0" dirty="0" smtClean="0">
                <a:solidFill>
                  <a:srgbClr val="FFFFFF"/>
                </a:solidFill>
                <a:latin typeface="Arial Bold"/>
                <a:ea typeface="Arial Bold"/>
                <a:cs typeface="Arial Bold"/>
                <a:sym typeface="Arial Bold"/>
              </a:rPr>
              <a:t>5 – 6 November 2015</a:t>
            </a:r>
            <a:endParaRPr kern="0" dirty="0">
              <a:solidFill>
                <a:srgbClr val="FFFFFF"/>
              </a:solidFill>
              <a:latin typeface="Arial Bold"/>
              <a:ea typeface="Arial Bold"/>
              <a:cs typeface="Arial Bold"/>
              <a:sym typeface="Arial Bold"/>
            </a:endParaRPr>
          </a:p>
        </p:txBody>
      </p:sp>
      <p:sp>
        <p:nvSpPr>
          <p:cNvPr id="2" name="テキスト ボックス 1"/>
          <p:cNvSpPr txBox="1"/>
          <p:nvPr/>
        </p:nvSpPr>
        <p:spPr>
          <a:xfrm>
            <a:off x="609600" y="2537938"/>
            <a:ext cx="8001000" cy="1384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atinLnBrk="1" hangingPunct="0"/>
            <a:r>
              <a:rPr lang="en-US" altLang="ja-JP" sz="4200" b="1" dirty="0">
                <a:solidFill>
                  <a:srgbClr val="FFFFFF"/>
                </a:solidFill>
                <a:latin typeface="Droid Serif"/>
              </a:rPr>
              <a:t>Blue Planet Symposium:</a:t>
            </a:r>
          </a:p>
          <a:p>
            <a:pPr latinLnBrk="1" hangingPunct="0"/>
            <a:r>
              <a:rPr lang="en-US" altLang="ja-JP" sz="4200" b="1" dirty="0">
                <a:solidFill>
                  <a:srgbClr val="FFFFFF"/>
                </a:solidFill>
                <a:latin typeface="Droid Serif"/>
              </a:rPr>
              <a:t>Outcomes &amp;  Future Plans</a:t>
            </a:r>
            <a:endParaRPr lang="ja-JP" altLang="en-US" sz="4200" dirty="0">
              <a:solidFill>
                <a:srgbClr val="002569"/>
              </a:solidFill>
              <a:latin typeface="Droid Serif"/>
            </a:endParaRP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0" y="91244"/>
            <a:ext cx="1676266" cy="738742"/>
          </a:xfrm>
          <a:prstGeom prst="rect">
            <a:avLst/>
          </a:prstGeom>
          <a:solidFill>
            <a:schemeClr val="bg1">
              <a:lumMod val="20000"/>
              <a:lumOff val="80000"/>
            </a:schemeClr>
          </a:solidFill>
        </p:spPr>
      </p:pic>
      <p:pic>
        <p:nvPicPr>
          <p:cNvPr id="12" name="Picture 11" descr="GEO_logo_full.gif"/>
          <p:cNvPicPr>
            <a:picLocks noChangeAspect="1"/>
          </p:cNvPicPr>
          <p:nvPr/>
        </p:nvPicPr>
        <p:blipFill>
          <a:blip r:embed="rId5"/>
          <a:stretch>
            <a:fillRect/>
          </a:stretch>
        </p:blipFill>
        <p:spPr>
          <a:xfrm>
            <a:off x="2379635" y="91244"/>
            <a:ext cx="2703353" cy="541319"/>
          </a:xfrm>
          <a:prstGeom prst="rect">
            <a:avLst/>
          </a:prstGeom>
        </p:spPr>
      </p:pic>
    </p:spTree>
    <p:extLst>
      <p:ext uri="{BB962C8B-B14F-4D97-AF65-F5344CB8AC3E}">
        <p14:creationId xmlns:p14="http://schemas.microsoft.com/office/powerpoint/2010/main" val="57215191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19300" y="152398"/>
            <a:ext cx="5486400" cy="954107"/>
          </a:xfrm>
          <a:prstGeom prst="rect">
            <a:avLst/>
          </a:prstGeom>
        </p:spPr>
        <p:txBody>
          <a:bodyPr wrap="square">
            <a:spAutoFit/>
          </a:bodyPr>
          <a:lstStyle/>
          <a:p>
            <a:pPr algn="r" fontAlgn="auto">
              <a:spcBef>
                <a:spcPts val="0"/>
              </a:spcBef>
              <a:spcAft>
                <a:spcPts val="0"/>
              </a:spcAft>
            </a:pPr>
            <a:r>
              <a:rPr lang="en-AU" sz="2800" kern="0" dirty="0" smtClean="0">
                <a:solidFill>
                  <a:srgbClr val="FFFFFF"/>
                </a:solidFill>
                <a:latin typeface="Arial Bold"/>
                <a:cs typeface="Arial Bold"/>
                <a:sym typeface="Arial Bold"/>
              </a:rPr>
              <a:t>How could CEOS Contribute to</a:t>
            </a:r>
          </a:p>
          <a:p>
            <a:pPr algn="r" fontAlgn="auto">
              <a:spcBef>
                <a:spcPts val="0"/>
              </a:spcBef>
              <a:spcAft>
                <a:spcPts val="0"/>
              </a:spcAft>
            </a:pPr>
            <a:r>
              <a:rPr lang="en-AU" sz="2800" kern="0" dirty="0" smtClean="0">
                <a:solidFill>
                  <a:srgbClr val="FFFFFF"/>
                </a:solidFill>
                <a:latin typeface="Arial Bold"/>
                <a:cs typeface="Arial Bold"/>
                <a:sym typeface="Arial Bold"/>
              </a:rPr>
              <a:t>GEO Blue Planet ?</a:t>
            </a:r>
          </a:p>
        </p:txBody>
      </p:sp>
      <p:sp>
        <p:nvSpPr>
          <p:cNvPr id="5" name="テキスト ボックス 4"/>
          <p:cNvSpPr txBox="1"/>
          <p:nvPr/>
        </p:nvSpPr>
        <p:spPr>
          <a:xfrm>
            <a:off x="76200" y="1219200"/>
            <a:ext cx="8991600" cy="366253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auto" latinLnBrk="1" hangingPunct="0">
              <a:spcBef>
                <a:spcPts val="0"/>
              </a:spcBef>
              <a:spcAft>
                <a:spcPts val="0"/>
              </a:spcAft>
            </a:pPr>
            <a:r>
              <a:rPr lang="en-US" sz="2400" b="1" kern="0" dirty="0" smtClean="0">
                <a:solidFill>
                  <a:srgbClr val="002569"/>
                </a:solidFill>
                <a:latin typeface="Arial" panose="020B0604020202020204" pitchFamily="34" charset="0"/>
                <a:cs typeface="Arial" panose="020B0604020202020204" pitchFamily="34" charset="0"/>
              </a:rPr>
              <a:t>CEOS could contribute to GEO Blue Planet by:</a:t>
            </a:r>
          </a:p>
          <a:p>
            <a:pPr fontAlgn="auto" latinLnBrk="1" hangingPunct="0">
              <a:spcBef>
                <a:spcPts val="0"/>
              </a:spcBef>
              <a:spcAft>
                <a:spcPts val="0"/>
              </a:spcAft>
            </a:pPr>
            <a:endParaRPr lang="en-US" sz="1600" b="1" kern="0" dirty="0">
              <a:solidFill>
                <a:srgbClr val="002569"/>
              </a:solidFill>
              <a:latin typeface="Arial" panose="020B0604020202020204" pitchFamily="34" charset="0"/>
              <a:cs typeface="Arial" panose="020B0604020202020204" pitchFamily="34" charset="0"/>
            </a:endParaRPr>
          </a:p>
          <a:p>
            <a:pPr marL="342900" indent="-342900" fontAlgn="auto" latinLnBrk="1" hangingPunct="0">
              <a:spcBef>
                <a:spcPts val="0"/>
              </a:spcBef>
              <a:spcAft>
                <a:spcPts val="0"/>
              </a:spcAft>
              <a:buFontTx/>
              <a:buAutoNum type="arabicPeriod"/>
            </a:pPr>
            <a:r>
              <a:rPr lang="en-US" sz="2400" b="1" kern="0" dirty="0" smtClean="0">
                <a:solidFill>
                  <a:srgbClr val="002569"/>
                </a:solidFill>
                <a:latin typeface="Arial" panose="020B0604020202020204" pitchFamily="34" charset="0"/>
                <a:cs typeface="Arial" panose="020B0604020202020204" pitchFamily="34" charset="0"/>
              </a:rPr>
              <a:t>Providing increased coordination on satellite observation data to respond to ocean ECV requirements/priorities.</a:t>
            </a:r>
            <a:br>
              <a:rPr lang="en-US" sz="2400" b="1" kern="0" dirty="0" smtClean="0">
                <a:solidFill>
                  <a:srgbClr val="002569"/>
                </a:solidFill>
                <a:latin typeface="Arial" panose="020B0604020202020204" pitchFamily="34" charset="0"/>
                <a:cs typeface="Arial" panose="020B0604020202020204" pitchFamily="34" charset="0"/>
              </a:rPr>
            </a:br>
            <a:endParaRPr lang="en-US" sz="2400" b="1" kern="0" dirty="0" smtClean="0">
              <a:solidFill>
                <a:srgbClr val="002569"/>
              </a:solidFill>
              <a:latin typeface="Arial" panose="020B0604020202020204" pitchFamily="34" charset="0"/>
              <a:cs typeface="Arial" panose="020B0604020202020204" pitchFamily="34" charset="0"/>
            </a:endParaRPr>
          </a:p>
          <a:p>
            <a:pPr marL="342900" indent="-342900" fontAlgn="auto" latinLnBrk="1" hangingPunct="0">
              <a:spcBef>
                <a:spcPts val="0"/>
              </a:spcBef>
              <a:spcAft>
                <a:spcPts val="0"/>
              </a:spcAft>
              <a:buFontTx/>
              <a:buAutoNum type="arabicPeriod"/>
            </a:pPr>
            <a:r>
              <a:rPr lang="en-US" sz="2400" b="1" kern="0" dirty="0" smtClean="0">
                <a:solidFill>
                  <a:srgbClr val="002569"/>
                </a:solidFill>
                <a:latin typeface="Arial" panose="020B0604020202020204" pitchFamily="34" charset="0"/>
                <a:cs typeface="Arial" panose="020B0604020202020204" pitchFamily="34" charset="0"/>
              </a:rPr>
              <a:t>Providing coordination on missions, calibration/validation,</a:t>
            </a:r>
            <a:br>
              <a:rPr lang="en-US" sz="2400" b="1" kern="0" dirty="0" smtClean="0">
                <a:solidFill>
                  <a:srgbClr val="002569"/>
                </a:solidFill>
                <a:latin typeface="Arial" panose="020B0604020202020204" pitchFamily="34" charset="0"/>
                <a:cs typeface="Arial" panose="020B0604020202020204" pitchFamily="34" charset="0"/>
              </a:rPr>
            </a:br>
            <a:r>
              <a:rPr lang="en-US" sz="2400" b="1" kern="0" dirty="0" smtClean="0">
                <a:solidFill>
                  <a:srgbClr val="002569"/>
                </a:solidFill>
                <a:latin typeface="Arial" panose="020B0604020202020204" pitchFamily="34" charset="0"/>
                <a:cs typeface="Arial" panose="020B0604020202020204" pitchFamily="34" charset="0"/>
              </a:rPr>
              <a:t>products and services by Virtual </a:t>
            </a:r>
            <a:r>
              <a:rPr lang="en-US" sz="2400" b="1" kern="0" dirty="0">
                <a:solidFill>
                  <a:srgbClr val="002569"/>
                </a:solidFill>
                <a:latin typeface="Arial" panose="020B0604020202020204" pitchFamily="34" charset="0"/>
                <a:cs typeface="Arial" panose="020B0604020202020204" pitchFamily="34" charset="0"/>
              </a:rPr>
              <a:t>C</a:t>
            </a:r>
            <a:r>
              <a:rPr lang="en-US" sz="2400" b="1" kern="0" dirty="0" smtClean="0">
                <a:solidFill>
                  <a:srgbClr val="002569"/>
                </a:solidFill>
                <a:latin typeface="Arial" panose="020B0604020202020204" pitchFamily="34" charset="0"/>
                <a:cs typeface="Arial" panose="020B0604020202020204" pitchFamily="34" charset="0"/>
              </a:rPr>
              <a:t>onstellations.</a:t>
            </a:r>
            <a:br>
              <a:rPr lang="en-US" sz="2400" b="1" kern="0" dirty="0" smtClean="0">
                <a:solidFill>
                  <a:srgbClr val="002569"/>
                </a:solidFill>
                <a:latin typeface="Arial" panose="020B0604020202020204" pitchFamily="34" charset="0"/>
                <a:cs typeface="Arial" panose="020B0604020202020204" pitchFamily="34" charset="0"/>
              </a:rPr>
            </a:br>
            <a:endParaRPr lang="en-US" sz="2400" b="1" kern="0" dirty="0" smtClean="0">
              <a:solidFill>
                <a:srgbClr val="002569"/>
              </a:solidFill>
              <a:latin typeface="Arial" panose="020B0604020202020204" pitchFamily="34" charset="0"/>
              <a:cs typeface="Arial" panose="020B0604020202020204" pitchFamily="34" charset="0"/>
            </a:endParaRPr>
          </a:p>
          <a:p>
            <a:pPr marL="342900" indent="-342900" fontAlgn="auto" latinLnBrk="1" hangingPunct="0">
              <a:spcBef>
                <a:spcPts val="0"/>
              </a:spcBef>
              <a:spcAft>
                <a:spcPts val="0"/>
              </a:spcAft>
              <a:buFontTx/>
              <a:buAutoNum type="arabicPeriod"/>
            </a:pPr>
            <a:r>
              <a:rPr lang="en-US" sz="2400" b="1" kern="0" dirty="0" smtClean="0">
                <a:solidFill>
                  <a:srgbClr val="002569"/>
                </a:solidFill>
                <a:latin typeface="Arial" panose="020B0604020202020204" pitchFamily="34" charset="0"/>
                <a:cs typeface="Arial" panose="020B0604020202020204" pitchFamily="34" charset="0"/>
              </a:rPr>
              <a:t>Helping </a:t>
            </a:r>
            <a:r>
              <a:rPr lang="en-US" sz="2400" b="1" kern="0" dirty="0">
                <a:solidFill>
                  <a:srgbClr val="002569"/>
                </a:solidFill>
                <a:latin typeface="Arial" panose="020B0604020202020204" pitchFamily="34" charset="0"/>
                <a:cs typeface="Arial" panose="020B0604020202020204" pitchFamily="34" charset="0"/>
              </a:rPr>
              <a:t>coordinate </a:t>
            </a:r>
            <a:r>
              <a:rPr lang="en-US" sz="2400" b="1" kern="0" dirty="0" smtClean="0">
                <a:solidFill>
                  <a:srgbClr val="002569"/>
                </a:solidFill>
                <a:latin typeface="Arial" panose="020B0604020202020204" pitchFamily="34" charset="0"/>
                <a:cs typeface="Arial" panose="020B0604020202020204" pitchFamily="34" charset="0"/>
              </a:rPr>
              <a:t>and optimize satellite observations      across key </a:t>
            </a:r>
            <a:r>
              <a:rPr lang="en-US" sz="2400" b="1" kern="0" dirty="0">
                <a:solidFill>
                  <a:srgbClr val="002569"/>
                </a:solidFill>
                <a:latin typeface="Arial" panose="020B0604020202020204" pitchFamily="34" charset="0"/>
                <a:cs typeface="Arial" panose="020B0604020202020204" pitchFamily="34" charset="0"/>
              </a:rPr>
              <a:t>communities: Carbon, Climate and Water</a:t>
            </a:r>
            <a:r>
              <a:rPr lang="en-US" sz="2400" b="1" kern="0" dirty="0" smtClean="0">
                <a:solidFill>
                  <a:srgbClr val="002569"/>
                </a:solidFill>
                <a:latin typeface="Arial" panose="020B0604020202020204" pitchFamily="34" charset="0"/>
                <a:cs typeface="Arial" panose="020B0604020202020204" pitchFamily="34" charset="0"/>
              </a:rPr>
              <a:t>.</a:t>
            </a:r>
            <a:endParaRPr lang="en-US" b="1" kern="0" dirty="0" smtClean="0">
              <a:solidFill>
                <a:srgbClr val="002569"/>
              </a:solidFill>
            </a:endParaRPr>
          </a:p>
        </p:txBody>
      </p:sp>
      <p:sp>
        <p:nvSpPr>
          <p:cNvPr id="6" name="TextBox 3"/>
          <p:cNvSpPr txBox="1"/>
          <p:nvPr/>
        </p:nvSpPr>
        <p:spPr>
          <a:xfrm>
            <a:off x="457199" y="5562600"/>
            <a:ext cx="8409709" cy="1200329"/>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sz="1400">
                <a:solidFill>
                  <a:schemeClr val="accent6">
                    <a:lumMod val="50000"/>
                  </a:schemeClr>
                </a:solidFill>
                <a:latin typeface="Arial Black" pitchFamily="34" charset="0"/>
              </a:defRPr>
            </a:lvl1pPr>
          </a:lstStyle>
          <a:p>
            <a:pPr fontAlgn="auto">
              <a:spcBef>
                <a:spcPts val="0"/>
              </a:spcBef>
              <a:spcAft>
                <a:spcPts val="0"/>
              </a:spcAft>
            </a:pPr>
            <a:r>
              <a:rPr lang="en-US" sz="2400" b="1" i="1" kern="0" dirty="0" smtClean="0">
                <a:solidFill>
                  <a:srgbClr val="002060"/>
                </a:solidFill>
                <a:cs typeface="Arial" panose="020B0604020202020204" pitchFamily="34" charset="0"/>
              </a:rPr>
              <a:t>GEO Blue Planet  identifies observation requirements/priorities for ocean-related services.</a:t>
            </a:r>
            <a:endParaRPr lang="en-US" sz="2400" b="1" i="1" kern="0" dirty="0">
              <a:solidFill>
                <a:srgbClr val="002060"/>
              </a:solidFill>
              <a:cs typeface="Arial" panose="020B0604020202020204" pitchFamily="34" charset="0"/>
            </a:endParaRPr>
          </a:p>
        </p:txBody>
      </p:sp>
      <p:sp>
        <p:nvSpPr>
          <p:cNvPr id="2" name="Slide Number Placeholder 1"/>
          <p:cNvSpPr>
            <a:spLocks noGrp="1"/>
          </p:cNvSpPr>
          <p:nvPr>
            <p:ph type="sldNum" sz="quarter" idx="2"/>
          </p:nvPr>
        </p:nvSpPr>
        <p:spPr/>
        <p:txBody>
          <a:bodyPr/>
          <a:lstStyle/>
          <a:p>
            <a:fld id="{86CB4B4D-7CA3-9044-876B-883B54F8677D}" type="slidenum">
              <a:rPr lang="en-US" smtClean="0"/>
              <a:pPr/>
              <a:t>10</a:t>
            </a:fld>
            <a:endParaRPr lang="en-US" dirty="0"/>
          </a:p>
        </p:txBody>
      </p:sp>
    </p:spTree>
    <p:extLst>
      <p:ext uri="{BB962C8B-B14F-4D97-AF65-F5344CB8AC3E}">
        <p14:creationId xmlns:p14="http://schemas.microsoft.com/office/powerpoint/2010/main" val="200056276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Outcomes from Cairns </a:t>
            </a:r>
            <a:r>
              <a:rPr lang="en-US" dirty="0" err="1" smtClean="0"/>
              <a:t>Symp</a:t>
            </a:r>
            <a:r>
              <a:rPr lang="en-US" dirty="0" smtClean="0"/>
              <a:t>.</a:t>
            </a:r>
            <a:endParaRPr lang="en-US" dirty="0"/>
          </a:p>
        </p:txBody>
      </p:sp>
      <p:sp>
        <p:nvSpPr>
          <p:cNvPr id="2" name="Content Placeholder 1"/>
          <p:cNvSpPr>
            <a:spLocks noGrp="1"/>
          </p:cNvSpPr>
          <p:nvPr>
            <p:ph idx="1"/>
          </p:nvPr>
        </p:nvSpPr>
        <p:spPr>
          <a:xfrm>
            <a:off x="262848" y="1576078"/>
            <a:ext cx="8445500" cy="5002852"/>
          </a:xfrm>
        </p:spPr>
        <p:txBody>
          <a:bodyPr/>
          <a:lstStyle/>
          <a:p>
            <a:r>
              <a:rPr lang="en-GB" sz="2800" b="0" dirty="0"/>
              <a:t>Blue Planet </a:t>
            </a:r>
            <a:r>
              <a:rPr lang="en-GB" sz="2800" b="0" dirty="0" smtClean="0"/>
              <a:t>would apply </a:t>
            </a:r>
            <a:r>
              <a:rPr lang="en-GB" sz="2800" b="0" dirty="0"/>
              <a:t>to be an Initiative in the new GEO Work Programme</a:t>
            </a:r>
          </a:p>
          <a:p>
            <a:r>
              <a:rPr lang="en-GB" sz="2800" b="0" dirty="0"/>
              <a:t>This will require development of a Strategy and Implementation Plan</a:t>
            </a:r>
          </a:p>
          <a:p>
            <a:r>
              <a:rPr lang="en-GB" sz="2800" b="0" dirty="0"/>
              <a:t>Blue Planet Mission updated, to include stronger emphasis on user engagement</a:t>
            </a:r>
          </a:p>
          <a:p>
            <a:r>
              <a:rPr lang="en-GB" sz="2800" b="0" dirty="0"/>
              <a:t>Better articulation of the value of Blue Planet</a:t>
            </a:r>
          </a:p>
          <a:p>
            <a:r>
              <a:rPr lang="en-GB" sz="2800" b="0" dirty="0"/>
              <a:t>Funding/support for Secretariat</a:t>
            </a:r>
          </a:p>
          <a:p>
            <a:r>
              <a:rPr lang="en-GB" sz="2800" b="0" dirty="0"/>
              <a:t>Explored synergies</a:t>
            </a:r>
          </a:p>
          <a:p>
            <a:pPr marL="0" indent="0">
              <a:buNone/>
            </a:pPr>
            <a:endParaRPr lang="en-US" b="0"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7697710" y="0"/>
            <a:ext cx="1446290" cy="637390"/>
          </a:xfrm>
          <a:prstGeom prst="rect">
            <a:avLst/>
          </a:prstGeom>
          <a:solidFill>
            <a:schemeClr val="bg1">
              <a:lumMod val="20000"/>
              <a:lumOff val="80000"/>
            </a:schemeClr>
          </a:solidFill>
        </p:spPr>
      </p:pic>
    </p:spTree>
    <p:extLst>
      <p:ext uri="{BB962C8B-B14F-4D97-AF65-F5344CB8AC3E}">
        <p14:creationId xmlns:p14="http://schemas.microsoft.com/office/powerpoint/2010/main" val="17290793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9123" y="135740"/>
            <a:ext cx="7396162" cy="501650"/>
          </a:xfrm>
        </p:spPr>
        <p:txBody>
          <a:bodyPr/>
          <a:lstStyle/>
          <a:p>
            <a:pPr algn="l"/>
            <a:r>
              <a:rPr lang="en-US" dirty="0"/>
              <a:t>P</a:t>
            </a:r>
            <a:r>
              <a:rPr lang="en-US" dirty="0" smtClean="0"/>
              <a:t>ost-2015 </a:t>
            </a:r>
            <a:r>
              <a:rPr lang="en-US" dirty="0"/>
              <a:t>GEO Work </a:t>
            </a:r>
            <a:r>
              <a:rPr lang="en-US" dirty="0" err="1"/>
              <a:t>Programme</a:t>
            </a: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7802088" y="0"/>
            <a:ext cx="1341912" cy="591390"/>
          </a:xfrm>
          <a:prstGeom prst="rect">
            <a:avLst/>
          </a:prstGeom>
          <a:solidFill>
            <a:schemeClr val="bg1">
              <a:lumMod val="20000"/>
              <a:lumOff val="80000"/>
            </a:schemeClr>
          </a:solidFill>
        </p:spPr>
      </p:pic>
      <p:sp>
        <p:nvSpPr>
          <p:cNvPr id="13" name="Rectangle 12"/>
          <p:cNvSpPr/>
          <p:nvPr/>
        </p:nvSpPr>
        <p:spPr>
          <a:xfrm>
            <a:off x="5032721" y="6819780"/>
            <a:ext cx="2987793" cy="523220"/>
          </a:xfrm>
          <a:prstGeom prst="rect">
            <a:avLst/>
          </a:prstGeom>
        </p:spPr>
        <p:txBody>
          <a:bodyPr wrap="square">
            <a:spAutoFit/>
          </a:bodyPr>
          <a:lstStyle/>
          <a:p>
            <a:pPr fontAlgn="auto">
              <a:spcBef>
                <a:spcPts val="0"/>
              </a:spcBef>
              <a:spcAft>
                <a:spcPts val="0"/>
              </a:spcAft>
            </a:pPr>
            <a:r>
              <a:rPr lang="en-GB" sz="1400" dirty="0">
                <a:solidFill>
                  <a:prstClr val="black"/>
                </a:solidFill>
                <a:latin typeface="Calibri" panose="020F0502020204030204" pitchFamily="34" charset="0"/>
                <a:ea typeface=""/>
                <a:hlinkClick r:id="rId4"/>
              </a:rPr>
              <a:t>http://</a:t>
            </a:r>
            <a:r>
              <a:rPr lang="en-GB" sz="1400" dirty="0" smtClean="0">
                <a:solidFill>
                  <a:prstClr val="black"/>
                </a:solidFill>
                <a:latin typeface="Calibri" panose="020F0502020204030204" pitchFamily="34" charset="0"/>
                <a:ea typeface=""/>
                <a:hlinkClick r:id=""/>
              </a:rPr>
              <a:t>www.cambridgescholars.com/</a:t>
            </a:r>
          </a:p>
          <a:p>
            <a:pPr fontAlgn="auto">
              <a:spcBef>
                <a:spcPts val="0"/>
              </a:spcBef>
              <a:spcAft>
                <a:spcPts val="0"/>
              </a:spcAft>
            </a:pPr>
            <a:r>
              <a:rPr lang="en-GB" sz="1400" dirty="0" smtClean="0">
                <a:solidFill>
                  <a:prstClr val="black"/>
                </a:solidFill>
                <a:latin typeface="Calibri" panose="020F0502020204030204" pitchFamily="34" charset="0"/>
                <a:ea typeface=""/>
                <a:hlinkClick r:id=""/>
              </a:rPr>
              <a:t>oceans-and-society</a:t>
            </a:r>
            <a:r>
              <a:rPr lang="en-GB" sz="1400" dirty="0" smtClean="0">
                <a:solidFill>
                  <a:prstClr val="black"/>
                </a:solidFill>
                <a:latin typeface="Calibri" panose="020F0502020204030204" pitchFamily="34" charset="0"/>
                <a:ea typeface=""/>
              </a:rPr>
              <a:t> </a:t>
            </a:r>
            <a:endParaRPr lang="en-GB" sz="1400" dirty="0">
              <a:solidFill>
                <a:prstClr val="black"/>
              </a:solidFill>
              <a:latin typeface="Calibri" panose="020F0502020204030204" pitchFamily="34" charset="0"/>
              <a:ea typeface=""/>
            </a:endParaRPr>
          </a:p>
        </p:txBody>
      </p:sp>
      <p:sp>
        <p:nvSpPr>
          <p:cNvPr id="83" name="Rectangle 82"/>
          <p:cNvSpPr/>
          <p:nvPr/>
        </p:nvSpPr>
        <p:spPr>
          <a:xfrm>
            <a:off x="6588224" y="1556791"/>
            <a:ext cx="2555776" cy="53012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Isosceles Triangle 55"/>
          <p:cNvSpPr/>
          <p:nvPr/>
        </p:nvSpPr>
        <p:spPr>
          <a:xfrm rot="5400000">
            <a:off x="4265380" y="3887085"/>
            <a:ext cx="5301208" cy="640623"/>
          </a:xfrm>
          <a:prstGeom prst="triangle">
            <a:avLst>
              <a:gd name="adj" fmla="val 4748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Isosceles Triangle 52"/>
          <p:cNvSpPr/>
          <p:nvPr/>
        </p:nvSpPr>
        <p:spPr>
          <a:xfrm rot="5400000">
            <a:off x="2169700" y="3887085"/>
            <a:ext cx="5301208" cy="640623"/>
          </a:xfrm>
          <a:prstGeom prst="triangle">
            <a:avLst>
              <a:gd name="adj" fmla="val 4748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Rectangle 85"/>
          <p:cNvSpPr/>
          <p:nvPr/>
        </p:nvSpPr>
        <p:spPr>
          <a:xfrm>
            <a:off x="1619672" y="1556792"/>
            <a:ext cx="2880320" cy="530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Isosceles Triangle 50"/>
          <p:cNvSpPr/>
          <p:nvPr/>
        </p:nvSpPr>
        <p:spPr>
          <a:xfrm rot="5400000">
            <a:off x="-566605" y="3887084"/>
            <a:ext cx="5301208" cy="640623"/>
          </a:xfrm>
          <a:prstGeom prst="triangle">
            <a:avLst>
              <a:gd name="adj" fmla="val 4748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Rectangle 87"/>
          <p:cNvSpPr/>
          <p:nvPr/>
        </p:nvSpPr>
        <p:spPr>
          <a:xfrm>
            <a:off x="0" y="1556792"/>
            <a:ext cx="1763688" cy="5301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9" name="Group 88"/>
          <p:cNvGrpSpPr/>
          <p:nvPr/>
        </p:nvGrpSpPr>
        <p:grpSpPr>
          <a:xfrm>
            <a:off x="899592" y="2708920"/>
            <a:ext cx="1049399" cy="954408"/>
            <a:chOff x="270252" y="1700808"/>
            <a:chExt cx="1187624" cy="1080120"/>
          </a:xfrm>
        </p:grpSpPr>
        <p:sp>
          <p:nvSpPr>
            <p:cNvPr id="90" name="Oval 89"/>
            <p:cNvSpPr/>
            <p:nvPr/>
          </p:nvSpPr>
          <p:spPr>
            <a:xfrm>
              <a:off x="323528" y="1700808"/>
              <a:ext cx="1080120" cy="1080120"/>
            </a:xfrm>
            <a:prstGeom prst="ellipse">
              <a:avLst/>
            </a:prstGeom>
            <a:solidFill>
              <a:srgbClr val="095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1" name="TextBox 90"/>
            <p:cNvSpPr txBox="1"/>
            <p:nvPr/>
          </p:nvSpPr>
          <p:spPr>
            <a:xfrm>
              <a:off x="270252" y="2026779"/>
              <a:ext cx="1187624" cy="338554"/>
            </a:xfrm>
            <a:prstGeom prst="rect">
              <a:avLst/>
            </a:prstGeom>
            <a:noFill/>
          </p:spPr>
          <p:txBody>
            <a:bodyPr wrap="square" rtlCol="0">
              <a:spAutoFit/>
            </a:bodyPr>
            <a:lstStyle/>
            <a:p>
              <a:pPr algn="ctr"/>
              <a:r>
                <a:rPr lang="en-AU" sz="1600" b="1" dirty="0" smtClean="0">
                  <a:solidFill>
                    <a:schemeClr val="bg1"/>
                  </a:solidFill>
                  <a:latin typeface="Arial" pitchFamily="34" charset="0"/>
                  <a:cs typeface="Arial" pitchFamily="34" charset="0"/>
                </a:rPr>
                <a:t>program</a:t>
              </a:r>
              <a:endParaRPr lang="en-AU" sz="1600" b="1" dirty="0">
                <a:solidFill>
                  <a:schemeClr val="bg1"/>
                </a:solidFill>
                <a:latin typeface="Arial" pitchFamily="34" charset="0"/>
                <a:cs typeface="Arial" pitchFamily="34" charset="0"/>
              </a:endParaRPr>
            </a:p>
          </p:txBody>
        </p:sp>
      </p:grpSp>
      <p:grpSp>
        <p:nvGrpSpPr>
          <p:cNvPr id="92" name="Group 91"/>
          <p:cNvGrpSpPr/>
          <p:nvPr/>
        </p:nvGrpSpPr>
        <p:grpSpPr>
          <a:xfrm>
            <a:off x="0" y="3789040"/>
            <a:ext cx="1336171" cy="890780"/>
            <a:chOff x="1108164" y="2521976"/>
            <a:chExt cx="1512168" cy="1008112"/>
          </a:xfrm>
        </p:grpSpPr>
        <p:sp>
          <p:nvSpPr>
            <p:cNvPr id="93" name="Rectangle 92"/>
            <p:cNvSpPr/>
            <p:nvPr/>
          </p:nvSpPr>
          <p:spPr>
            <a:xfrm rot="2700000">
              <a:off x="1349804" y="2521976"/>
              <a:ext cx="1008112" cy="1008112"/>
            </a:xfrm>
            <a:prstGeom prst="rect">
              <a:avLst/>
            </a:prstGeom>
            <a:solidFill>
              <a:srgbClr val="7F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4" name="TextBox 93"/>
            <p:cNvSpPr txBox="1"/>
            <p:nvPr/>
          </p:nvSpPr>
          <p:spPr>
            <a:xfrm>
              <a:off x="1108164" y="2825145"/>
              <a:ext cx="1512168" cy="338554"/>
            </a:xfrm>
            <a:prstGeom prst="rect">
              <a:avLst/>
            </a:prstGeom>
            <a:noFill/>
          </p:spPr>
          <p:txBody>
            <a:bodyPr wrap="square" rtlCol="0">
              <a:spAutoFit/>
            </a:bodyPr>
            <a:lstStyle/>
            <a:p>
              <a:pPr algn="ctr"/>
              <a:r>
                <a:rPr lang="en-AU" sz="1600" b="1" dirty="0" smtClean="0">
                  <a:solidFill>
                    <a:schemeClr val="bg1"/>
                  </a:solidFill>
                  <a:latin typeface="Arial" pitchFamily="34" charset="0"/>
                  <a:cs typeface="Arial" pitchFamily="34" charset="0"/>
                </a:rPr>
                <a:t>community</a:t>
              </a:r>
              <a:endParaRPr lang="en-AU" sz="1600" b="1" dirty="0">
                <a:solidFill>
                  <a:schemeClr val="bg1"/>
                </a:solidFill>
                <a:latin typeface="Arial" pitchFamily="34" charset="0"/>
                <a:cs typeface="Arial" pitchFamily="34" charset="0"/>
              </a:endParaRPr>
            </a:p>
          </p:txBody>
        </p:sp>
      </p:grpSp>
      <p:grpSp>
        <p:nvGrpSpPr>
          <p:cNvPr id="95" name="Group 94"/>
          <p:cNvGrpSpPr/>
          <p:nvPr/>
        </p:nvGrpSpPr>
        <p:grpSpPr>
          <a:xfrm>
            <a:off x="1043608" y="4293096"/>
            <a:ext cx="1049399" cy="954408"/>
            <a:chOff x="270252" y="1700808"/>
            <a:chExt cx="1187624" cy="1080120"/>
          </a:xfrm>
        </p:grpSpPr>
        <p:sp>
          <p:nvSpPr>
            <p:cNvPr id="96" name="Oval 95"/>
            <p:cNvSpPr/>
            <p:nvPr/>
          </p:nvSpPr>
          <p:spPr>
            <a:xfrm>
              <a:off x="323528" y="1700808"/>
              <a:ext cx="1080120" cy="1080120"/>
            </a:xfrm>
            <a:prstGeom prst="ellipse">
              <a:avLst/>
            </a:prstGeom>
            <a:solidFill>
              <a:srgbClr val="095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TextBox 96"/>
            <p:cNvSpPr txBox="1"/>
            <p:nvPr/>
          </p:nvSpPr>
          <p:spPr>
            <a:xfrm>
              <a:off x="270252" y="2044422"/>
              <a:ext cx="1187624" cy="383147"/>
            </a:xfrm>
            <a:prstGeom prst="rect">
              <a:avLst/>
            </a:prstGeom>
            <a:noFill/>
          </p:spPr>
          <p:txBody>
            <a:bodyPr wrap="square" rtlCol="0">
              <a:spAutoFit/>
            </a:bodyPr>
            <a:lstStyle/>
            <a:p>
              <a:pPr algn="ctr"/>
              <a:r>
                <a:rPr lang="en-AU" sz="1600" b="1" dirty="0" smtClean="0">
                  <a:solidFill>
                    <a:schemeClr val="bg1"/>
                  </a:solidFill>
                  <a:latin typeface="Arial" pitchFamily="34" charset="0"/>
                  <a:cs typeface="Arial" pitchFamily="34" charset="0"/>
                </a:rPr>
                <a:t>users</a:t>
              </a:r>
              <a:endParaRPr lang="en-AU" sz="1600" b="1" dirty="0">
                <a:solidFill>
                  <a:schemeClr val="bg1"/>
                </a:solidFill>
                <a:latin typeface="Arial" pitchFamily="34" charset="0"/>
                <a:cs typeface="Arial" pitchFamily="34" charset="0"/>
              </a:endParaRPr>
            </a:p>
          </p:txBody>
        </p:sp>
      </p:grpSp>
      <p:grpSp>
        <p:nvGrpSpPr>
          <p:cNvPr id="98" name="Group 97"/>
          <p:cNvGrpSpPr/>
          <p:nvPr/>
        </p:nvGrpSpPr>
        <p:grpSpPr>
          <a:xfrm>
            <a:off x="323528" y="5517232"/>
            <a:ext cx="1336171" cy="890780"/>
            <a:chOff x="1141016" y="2557667"/>
            <a:chExt cx="1512168" cy="1008112"/>
          </a:xfrm>
        </p:grpSpPr>
        <p:sp>
          <p:nvSpPr>
            <p:cNvPr id="99" name="Rectangle 98"/>
            <p:cNvSpPr/>
            <p:nvPr/>
          </p:nvSpPr>
          <p:spPr>
            <a:xfrm rot="2700000">
              <a:off x="1396411" y="2557667"/>
              <a:ext cx="1008112" cy="1008112"/>
            </a:xfrm>
            <a:prstGeom prst="rect">
              <a:avLst/>
            </a:prstGeom>
            <a:solidFill>
              <a:srgbClr val="7F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0" name="TextBox 99"/>
            <p:cNvSpPr txBox="1"/>
            <p:nvPr/>
          </p:nvSpPr>
          <p:spPr>
            <a:xfrm>
              <a:off x="1141016" y="2841571"/>
              <a:ext cx="1512168" cy="383148"/>
            </a:xfrm>
            <a:prstGeom prst="rect">
              <a:avLst/>
            </a:prstGeom>
            <a:noFill/>
          </p:spPr>
          <p:txBody>
            <a:bodyPr wrap="square" rtlCol="0">
              <a:spAutoFit/>
            </a:bodyPr>
            <a:lstStyle/>
            <a:p>
              <a:pPr algn="ctr"/>
              <a:r>
                <a:rPr lang="en-AU" sz="1600" b="1" dirty="0" smtClean="0">
                  <a:solidFill>
                    <a:schemeClr val="bg1"/>
                  </a:solidFill>
                  <a:latin typeface="Arial" pitchFamily="34" charset="0"/>
                  <a:cs typeface="Arial" pitchFamily="34" charset="0"/>
                </a:rPr>
                <a:t>providers</a:t>
              </a:r>
              <a:endParaRPr lang="en-AU" sz="1600" b="1" dirty="0">
                <a:solidFill>
                  <a:schemeClr val="bg1"/>
                </a:solidFill>
                <a:latin typeface="Arial" pitchFamily="34" charset="0"/>
                <a:cs typeface="Arial" pitchFamily="34" charset="0"/>
              </a:endParaRPr>
            </a:p>
          </p:txBody>
        </p:sp>
      </p:grpSp>
      <p:pic>
        <p:nvPicPr>
          <p:cNvPr id="101" name="Picture 3"/>
          <p:cNvPicPr>
            <a:picLocks noChangeAspect="1" noChangeArrowheads="1"/>
          </p:cNvPicPr>
          <p:nvPr/>
        </p:nvPicPr>
        <p:blipFill>
          <a:blip r:embed="rId5" cstate="print"/>
          <a:srcRect l="35252" t="27561" r="36135" b="17789"/>
          <a:stretch>
            <a:fillRect/>
          </a:stretch>
        </p:blipFill>
        <p:spPr bwMode="auto">
          <a:xfrm>
            <a:off x="2457711" y="3994398"/>
            <a:ext cx="721343" cy="734225"/>
          </a:xfrm>
          <a:prstGeom prst="ellipse">
            <a:avLst/>
          </a:prstGeom>
          <a:noFill/>
          <a:ln w="9525">
            <a:noFill/>
            <a:miter lim="800000"/>
            <a:headEnd/>
            <a:tailEnd/>
          </a:ln>
        </p:spPr>
      </p:pic>
      <p:pic>
        <p:nvPicPr>
          <p:cNvPr id="102" name="Picture 4"/>
          <p:cNvPicPr>
            <a:picLocks noChangeAspect="1" noChangeArrowheads="1"/>
          </p:cNvPicPr>
          <p:nvPr/>
        </p:nvPicPr>
        <p:blipFill>
          <a:blip r:embed="rId6" cstate="print"/>
          <a:srcRect l="34799" t="27708" r="35755" b="17040"/>
          <a:stretch>
            <a:fillRect/>
          </a:stretch>
        </p:blipFill>
        <p:spPr bwMode="auto">
          <a:xfrm>
            <a:off x="3241768" y="4001510"/>
            <a:ext cx="720000" cy="720000"/>
          </a:xfrm>
          <a:prstGeom prst="ellipse">
            <a:avLst/>
          </a:prstGeom>
          <a:noFill/>
          <a:ln w="9525">
            <a:noFill/>
            <a:miter lim="800000"/>
            <a:headEnd/>
            <a:tailEnd/>
          </a:ln>
        </p:spPr>
      </p:pic>
      <p:pic>
        <p:nvPicPr>
          <p:cNvPr id="103" name="Picture 5"/>
          <p:cNvPicPr>
            <a:picLocks noChangeAspect="1" noChangeArrowheads="1"/>
          </p:cNvPicPr>
          <p:nvPr/>
        </p:nvPicPr>
        <p:blipFill>
          <a:blip r:embed="rId7" cstate="print"/>
          <a:srcRect l="35648" t="27708" r="35955" b="18273"/>
          <a:stretch>
            <a:fillRect/>
          </a:stretch>
        </p:blipFill>
        <p:spPr bwMode="auto">
          <a:xfrm>
            <a:off x="4024482" y="3996540"/>
            <a:ext cx="720000" cy="729941"/>
          </a:xfrm>
          <a:prstGeom prst="ellipse">
            <a:avLst/>
          </a:prstGeom>
          <a:noFill/>
          <a:ln w="9525">
            <a:noFill/>
            <a:miter lim="800000"/>
            <a:headEnd/>
            <a:tailEnd/>
          </a:ln>
        </p:spPr>
      </p:pic>
      <p:pic>
        <p:nvPicPr>
          <p:cNvPr id="104" name="Picture 6"/>
          <p:cNvPicPr>
            <a:picLocks noChangeAspect="1" noChangeArrowheads="1"/>
          </p:cNvPicPr>
          <p:nvPr/>
        </p:nvPicPr>
        <p:blipFill>
          <a:blip r:embed="rId8" cstate="print"/>
          <a:srcRect l="34775" t="22169" r="36296" b="24501"/>
          <a:stretch>
            <a:fillRect/>
          </a:stretch>
        </p:blipFill>
        <p:spPr bwMode="auto">
          <a:xfrm>
            <a:off x="2457711" y="4864810"/>
            <a:ext cx="720000" cy="707369"/>
          </a:xfrm>
          <a:prstGeom prst="ellipse">
            <a:avLst/>
          </a:prstGeom>
          <a:noFill/>
          <a:ln w="9525">
            <a:noFill/>
            <a:miter lim="800000"/>
            <a:headEnd/>
            <a:tailEnd/>
          </a:ln>
        </p:spPr>
      </p:pic>
      <p:pic>
        <p:nvPicPr>
          <p:cNvPr id="105" name="Picture 7"/>
          <p:cNvPicPr>
            <a:picLocks noChangeAspect="1" noChangeArrowheads="1"/>
          </p:cNvPicPr>
          <p:nvPr/>
        </p:nvPicPr>
        <p:blipFill>
          <a:blip r:embed="rId9" cstate="print"/>
          <a:srcRect l="34636" t="31556" r="36435" b="14162"/>
          <a:stretch>
            <a:fillRect/>
          </a:stretch>
        </p:blipFill>
        <p:spPr bwMode="auto">
          <a:xfrm>
            <a:off x="3241097" y="4858494"/>
            <a:ext cx="720000" cy="720000"/>
          </a:xfrm>
          <a:prstGeom prst="ellipse">
            <a:avLst/>
          </a:prstGeom>
          <a:noFill/>
          <a:ln w="9525">
            <a:noFill/>
            <a:miter lim="800000"/>
            <a:headEnd/>
            <a:tailEnd/>
          </a:ln>
        </p:spPr>
      </p:pic>
      <p:pic>
        <p:nvPicPr>
          <p:cNvPr id="106" name="Picture 8"/>
          <p:cNvPicPr>
            <a:picLocks noChangeAspect="1" noChangeArrowheads="1"/>
          </p:cNvPicPr>
          <p:nvPr/>
        </p:nvPicPr>
        <p:blipFill>
          <a:blip r:embed="rId10" cstate="print"/>
          <a:srcRect l="35329" t="32855" r="35742" b="12863"/>
          <a:stretch>
            <a:fillRect/>
          </a:stretch>
        </p:blipFill>
        <p:spPr bwMode="auto">
          <a:xfrm>
            <a:off x="4024482" y="4858494"/>
            <a:ext cx="720000" cy="720000"/>
          </a:xfrm>
          <a:prstGeom prst="ellipse">
            <a:avLst/>
          </a:prstGeom>
          <a:noFill/>
          <a:ln w="9525">
            <a:noFill/>
            <a:miter lim="800000"/>
            <a:headEnd/>
            <a:tailEnd/>
          </a:ln>
        </p:spPr>
      </p:pic>
      <p:pic>
        <p:nvPicPr>
          <p:cNvPr id="107" name="Picture 106" descr="blue-planet rev.png"/>
          <p:cNvPicPr>
            <a:picLocks noChangeAspect="1"/>
          </p:cNvPicPr>
          <p:nvPr/>
        </p:nvPicPr>
        <p:blipFill>
          <a:blip r:embed="rId3" cstate="print"/>
          <a:stretch>
            <a:fillRect/>
          </a:stretch>
        </p:blipFill>
        <p:spPr>
          <a:xfrm>
            <a:off x="2312410" y="2842270"/>
            <a:ext cx="2520279" cy="1019488"/>
          </a:xfrm>
          <a:prstGeom prst="rect">
            <a:avLst/>
          </a:prstGeom>
        </p:spPr>
      </p:pic>
      <p:sp>
        <p:nvSpPr>
          <p:cNvPr id="108" name="TextBox 107"/>
          <p:cNvSpPr txBox="1"/>
          <p:nvPr/>
        </p:nvSpPr>
        <p:spPr>
          <a:xfrm>
            <a:off x="-50464" y="1715322"/>
            <a:ext cx="1979712" cy="923330"/>
          </a:xfrm>
          <a:prstGeom prst="rect">
            <a:avLst/>
          </a:prstGeom>
          <a:noFill/>
        </p:spPr>
        <p:txBody>
          <a:bodyPr wrap="square" rtlCol="0">
            <a:spAutoFit/>
          </a:bodyPr>
          <a:lstStyle/>
          <a:p>
            <a:pPr algn="ctr"/>
            <a:r>
              <a:rPr lang="en-AU" b="1" dirty="0" smtClean="0">
                <a:solidFill>
                  <a:srgbClr val="09537C"/>
                </a:solidFill>
                <a:latin typeface="Arial" pitchFamily="34" charset="0"/>
                <a:cs typeface="Arial" pitchFamily="34" charset="0"/>
              </a:rPr>
              <a:t>Various oceanic programs and communities</a:t>
            </a:r>
            <a:endParaRPr lang="en-AU" b="1" dirty="0">
              <a:solidFill>
                <a:srgbClr val="09537C"/>
              </a:solidFill>
              <a:latin typeface="Arial" pitchFamily="34" charset="0"/>
              <a:cs typeface="Arial" pitchFamily="34" charset="0"/>
            </a:endParaRPr>
          </a:p>
        </p:txBody>
      </p:sp>
      <p:sp>
        <p:nvSpPr>
          <p:cNvPr id="109" name="TextBox 108"/>
          <p:cNvSpPr txBox="1"/>
          <p:nvPr/>
        </p:nvSpPr>
        <p:spPr>
          <a:xfrm>
            <a:off x="1979712" y="2269320"/>
            <a:ext cx="2808312" cy="369332"/>
          </a:xfrm>
          <a:prstGeom prst="rect">
            <a:avLst/>
          </a:prstGeom>
          <a:noFill/>
        </p:spPr>
        <p:txBody>
          <a:bodyPr wrap="square" rtlCol="0">
            <a:spAutoFit/>
          </a:bodyPr>
          <a:lstStyle/>
          <a:p>
            <a:pPr algn="ctr"/>
            <a:r>
              <a:rPr lang="en-AU" b="1" dirty="0" smtClean="0">
                <a:solidFill>
                  <a:srgbClr val="09537C"/>
                </a:solidFill>
                <a:latin typeface="Arial" pitchFamily="34" charset="0"/>
                <a:cs typeface="Arial" pitchFamily="34" charset="0"/>
              </a:rPr>
              <a:t>Blue Planet Initiative</a:t>
            </a:r>
            <a:endParaRPr lang="en-AU" b="1" dirty="0">
              <a:solidFill>
                <a:srgbClr val="09537C"/>
              </a:solidFill>
              <a:latin typeface="Arial" pitchFamily="34" charset="0"/>
              <a:cs typeface="Arial" pitchFamily="34" charset="0"/>
            </a:endParaRPr>
          </a:p>
        </p:txBody>
      </p:sp>
      <p:sp>
        <p:nvSpPr>
          <p:cNvPr id="110" name="Rectangle 109"/>
          <p:cNvSpPr/>
          <p:nvPr/>
        </p:nvSpPr>
        <p:spPr>
          <a:xfrm>
            <a:off x="7200800" y="3140968"/>
            <a:ext cx="1835696" cy="3600400"/>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buFont typeface="Arial" pitchFamily="34" charset="0"/>
              <a:buChar char="•"/>
            </a:pPr>
            <a:r>
              <a:rPr lang="en-AU" sz="1600" dirty="0" smtClean="0">
                <a:solidFill>
                  <a:srgbClr val="09537C"/>
                </a:solidFill>
                <a:latin typeface="Arial" pitchFamily="34" charset="0"/>
                <a:cs typeface="Arial" pitchFamily="34" charset="0"/>
              </a:rPr>
              <a:t>Implementation Plan</a:t>
            </a:r>
          </a:p>
          <a:p>
            <a:pPr marL="174625" indent="-174625">
              <a:buFont typeface="Arial" pitchFamily="34" charset="0"/>
              <a:buChar char="•"/>
            </a:pPr>
            <a:r>
              <a:rPr lang="en-AU" sz="1600" dirty="0" smtClean="0">
                <a:solidFill>
                  <a:srgbClr val="09537C"/>
                </a:solidFill>
                <a:latin typeface="Arial" pitchFamily="34" charset="0"/>
                <a:cs typeface="Arial" pitchFamily="34" charset="0"/>
              </a:rPr>
              <a:t>Resource Plan</a:t>
            </a:r>
          </a:p>
          <a:p>
            <a:pPr marL="174625" indent="-174625">
              <a:buFont typeface="Arial" pitchFamily="34" charset="0"/>
              <a:buChar char="•"/>
            </a:pPr>
            <a:r>
              <a:rPr lang="en-AU" sz="1600" dirty="0" smtClean="0">
                <a:solidFill>
                  <a:srgbClr val="09537C"/>
                </a:solidFill>
                <a:latin typeface="Arial" pitchFamily="34" charset="0"/>
                <a:cs typeface="Arial" pitchFamily="34" charset="0"/>
              </a:rPr>
              <a:t>Timeline for development</a:t>
            </a:r>
          </a:p>
          <a:p>
            <a:pPr marL="174625" indent="-174625">
              <a:buFont typeface="Arial" pitchFamily="34" charset="0"/>
              <a:buChar char="•"/>
            </a:pPr>
            <a:r>
              <a:rPr lang="en-AU" sz="1600" dirty="0" smtClean="0">
                <a:solidFill>
                  <a:srgbClr val="09537C"/>
                </a:solidFill>
                <a:latin typeface="Arial" pitchFamily="34" charset="0"/>
                <a:cs typeface="Arial" pitchFamily="34" charset="0"/>
              </a:rPr>
              <a:t>Key partners, participants, stakeholders</a:t>
            </a:r>
          </a:p>
          <a:p>
            <a:pPr marL="174625" indent="-174625">
              <a:buFont typeface="Arial" pitchFamily="34" charset="0"/>
              <a:buChar char="•"/>
            </a:pPr>
            <a:endParaRPr lang="en-AU" dirty="0" smtClean="0">
              <a:solidFill>
                <a:srgbClr val="09537C"/>
              </a:solidFill>
              <a:latin typeface="Arial" pitchFamily="34" charset="0"/>
              <a:cs typeface="Arial" pitchFamily="34" charset="0"/>
            </a:endParaRPr>
          </a:p>
          <a:p>
            <a:pPr marL="174625" indent="-174625">
              <a:buFont typeface="Arial" pitchFamily="34" charset="0"/>
              <a:buChar char="•"/>
            </a:pPr>
            <a:endParaRPr lang="en-AU" dirty="0" smtClean="0">
              <a:solidFill>
                <a:srgbClr val="09537C"/>
              </a:solidFill>
              <a:latin typeface="Arial" pitchFamily="34" charset="0"/>
              <a:cs typeface="Arial" pitchFamily="34" charset="0"/>
            </a:endParaRPr>
          </a:p>
          <a:p>
            <a:pPr algn="ctr"/>
            <a:endParaRPr lang="en-AU" b="1" dirty="0">
              <a:solidFill>
                <a:srgbClr val="09537C"/>
              </a:solidFill>
              <a:latin typeface="Arial" pitchFamily="34" charset="0"/>
              <a:cs typeface="Arial" pitchFamily="34" charset="0"/>
            </a:endParaRPr>
          </a:p>
        </p:txBody>
      </p:sp>
      <p:sp>
        <p:nvSpPr>
          <p:cNvPr id="111" name="TextBox 110"/>
          <p:cNvSpPr txBox="1"/>
          <p:nvPr/>
        </p:nvSpPr>
        <p:spPr>
          <a:xfrm>
            <a:off x="6912768" y="2132856"/>
            <a:ext cx="2411760" cy="923330"/>
          </a:xfrm>
          <a:prstGeom prst="rect">
            <a:avLst/>
          </a:prstGeom>
          <a:noFill/>
        </p:spPr>
        <p:txBody>
          <a:bodyPr wrap="square" rtlCol="0">
            <a:spAutoFit/>
          </a:bodyPr>
          <a:lstStyle/>
          <a:p>
            <a:pPr algn="ctr"/>
            <a:r>
              <a:rPr lang="en-AU" b="1" dirty="0" smtClean="0">
                <a:solidFill>
                  <a:srgbClr val="09537C"/>
                </a:solidFill>
                <a:latin typeface="Arial" pitchFamily="34" charset="0"/>
                <a:cs typeface="Arial" pitchFamily="34" charset="0"/>
              </a:rPr>
              <a:t>Pathway to </a:t>
            </a:r>
            <a:br>
              <a:rPr lang="en-AU" b="1" dirty="0" smtClean="0">
                <a:solidFill>
                  <a:srgbClr val="09537C"/>
                </a:solidFill>
                <a:latin typeface="Arial" pitchFamily="34" charset="0"/>
                <a:cs typeface="Arial" pitchFamily="34" charset="0"/>
              </a:rPr>
            </a:br>
            <a:r>
              <a:rPr lang="en-AU" b="1" dirty="0" smtClean="0">
                <a:solidFill>
                  <a:srgbClr val="09537C"/>
                </a:solidFill>
                <a:latin typeface="Arial" pitchFamily="34" charset="0"/>
                <a:cs typeface="Arial" pitchFamily="34" charset="0"/>
              </a:rPr>
              <a:t>GEO Flagship Implementation</a:t>
            </a:r>
            <a:endParaRPr lang="en-AU" b="1" dirty="0">
              <a:solidFill>
                <a:srgbClr val="09537C"/>
              </a:solidFill>
              <a:latin typeface="Arial" pitchFamily="34" charset="0"/>
              <a:cs typeface="Arial" pitchFamily="34" charset="0"/>
            </a:endParaRPr>
          </a:p>
        </p:txBody>
      </p:sp>
      <p:sp>
        <p:nvSpPr>
          <p:cNvPr id="112" name="TextBox 111"/>
          <p:cNvSpPr txBox="1"/>
          <p:nvPr/>
        </p:nvSpPr>
        <p:spPr>
          <a:xfrm>
            <a:off x="4355976" y="6228020"/>
            <a:ext cx="2411760" cy="369332"/>
          </a:xfrm>
          <a:prstGeom prst="rect">
            <a:avLst/>
          </a:prstGeom>
          <a:noFill/>
        </p:spPr>
        <p:txBody>
          <a:bodyPr wrap="square" rtlCol="0">
            <a:spAutoFit/>
          </a:bodyPr>
          <a:lstStyle/>
          <a:p>
            <a:pPr algn="ctr"/>
            <a:r>
              <a:rPr lang="en-AU" b="1" dirty="0" smtClean="0">
                <a:solidFill>
                  <a:srgbClr val="09537C"/>
                </a:solidFill>
                <a:latin typeface="Arial" pitchFamily="34" charset="0"/>
                <a:cs typeface="Arial" pitchFamily="34" charset="0"/>
              </a:rPr>
              <a:t>Potential Flagships</a:t>
            </a:r>
            <a:endParaRPr lang="en-AU" b="1" dirty="0">
              <a:solidFill>
                <a:srgbClr val="09537C"/>
              </a:solidFill>
              <a:latin typeface="Arial" pitchFamily="34" charset="0"/>
              <a:cs typeface="Arial" pitchFamily="34" charset="0"/>
            </a:endParaRPr>
          </a:p>
        </p:txBody>
      </p:sp>
      <p:pic>
        <p:nvPicPr>
          <p:cNvPr id="114" name="Picture 5"/>
          <p:cNvPicPr>
            <a:picLocks noChangeAspect="1" noChangeArrowheads="1"/>
          </p:cNvPicPr>
          <p:nvPr/>
        </p:nvPicPr>
        <p:blipFill>
          <a:blip r:embed="rId7" cstate="print"/>
          <a:srcRect l="35648" t="27708" r="35955" b="18273"/>
          <a:stretch>
            <a:fillRect/>
          </a:stretch>
        </p:blipFill>
        <p:spPr bwMode="auto">
          <a:xfrm>
            <a:off x="5364088" y="4427251"/>
            <a:ext cx="720000" cy="729941"/>
          </a:xfrm>
          <a:prstGeom prst="ellipse">
            <a:avLst/>
          </a:prstGeom>
          <a:noFill/>
          <a:ln w="9525">
            <a:noFill/>
            <a:miter lim="800000"/>
            <a:headEnd/>
            <a:tailEnd/>
          </a:ln>
        </p:spPr>
      </p:pic>
      <p:sp>
        <p:nvSpPr>
          <p:cNvPr id="116" name="Rectangle 115"/>
          <p:cNvSpPr/>
          <p:nvPr/>
        </p:nvSpPr>
        <p:spPr>
          <a:xfrm>
            <a:off x="4860032" y="2348880"/>
            <a:ext cx="1872208" cy="3024336"/>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ctr">
              <a:buFont typeface="Arial" pitchFamily="34" charset="0"/>
              <a:buChar char="•"/>
            </a:pPr>
            <a:r>
              <a:rPr lang="en-AU" dirty="0" smtClean="0">
                <a:solidFill>
                  <a:srgbClr val="09537C"/>
                </a:solidFill>
                <a:latin typeface="Arial" pitchFamily="34" charset="0"/>
                <a:cs typeface="Arial" pitchFamily="34" charset="0"/>
              </a:rPr>
              <a:t>Water quality service</a:t>
            </a:r>
          </a:p>
        </p:txBody>
      </p:sp>
      <p:sp>
        <p:nvSpPr>
          <p:cNvPr id="117" name="Rectangle 116"/>
          <p:cNvSpPr/>
          <p:nvPr/>
        </p:nvSpPr>
        <p:spPr>
          <a:xfrm>
            <a:off x="4788024" y="3789040"/>
            <a:ext cx="1872208" cy="3024336"/>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lgn="ctr">
              <a:buFont typeface="Arial" pitchFamily="34" charset="0"/>
              <a:buChar char="•"/>
            </a:pPr>
            <a:r>
              <a:rPr lang="en-AU" dirty="0" smtClean="0">
                <a:solidFill>
                  <a:srgbClr val="09537C"/>
                </a:solidFill>
                <a:latin typeface="Arial" pitchFamily="34" charset="0"/>
                <a:cs typeface="Arial" pitchFamily="34" charset="0"/>
              </a:rPr>
              <a:t>Sea level rise service</a:t>
            </a:r>
          </a:p>
        </p:txBody>
      </p:sp>
      <p:sp>
        <p:nvSpPr>
          <p:cNvPr id="2" name="Rectangle 1"/>
          <p:cNvSpPr/>
          <p:nvPr/>
        </p:nvSpPr>
        <p:spPr>
          <a:xfrm>
            <a:off x="5017188" y="5255214"/>
            <a:ext cx="1470980" cy="646331"/>
          </a:xfrm>
          <a:prstGeom prst="rect">
            <a:avLst/>
          </a:prstGeom>
        </p:spPr>
        <p:txBody>
          <a:bodyPr wrap="square">
            <a:spAutoFit/>
          </a:bodyPr>
          <a:lstStyle/>
          <a:p>
            <a:pPr marL="174625" indent="-174625" algn="ctr">
              <a:buFont typeface="Arial" pitchFamily="34" charset="0"/>
              <a:buChar char="•"/>
            </a:pPr>
            <a:r>
              <a:rPr lang="en-AU" dirty="0" smtClean="0">
                <a:solidFill>
                  <a:srgbClr val="09537C"/>
                </a:solidFill>
                <a:latin typeface="Arial" pitchFamily="34" charset="0"/>
                <a:cs typeface="Arial" pitchFamily="34" charset="0"/>
              </a:rPr>
              <a:t>Mangrove</a:t>
            </a:r>
          </a:p>
          <a:p>
            <a:pPr algn="ctr"/>
            <a:r>
              <a:rPr lang="en-AU" dirty="0" smtClean="0">
                <a:solidFill>
                  <a:srgbClr val="09537C"/>
                </a:solidFill>
                <a:latin typeface="Arial" pitchFamily="34" charset="0"/>
                <a:cs typeface="Arial" pitchFamily="34" charset="0"/>
              </a:rPr>
              <a:t>service</a:t>
            </a:r>
            <a:endParaRPr lang="en-AU" dirty="0">
              <a:solidFill>
                <a:srgbClr val="09537C"/>
              </a:solidFill>
              <a:latin typeface="Arial" pitchFamily="34" charset="0"/>
              <a:cs typeface="Arial" pitchFamily="34" charset="0"/>
            </a:endParaRPr>
          </a:p>
        </p:txBody>
      </p:sp>
      <p:pic>
        <p:nvPicPr>
          <p:cNvPr id="41" name="Picture 3"/>
          <p:cNvPicPr>
            <a:picLocks noChangeAspect="1" noChangeArrowheads="1"/>
          </p:cNvPicPr>
          <p:nvPr/>
        </p:nvPicPr>
        <p:blipFill>
          <a:blip r:embed="rId5" cstate="print"/>
          <a:srcRect l="35252" t="27561" r="36135" b="17789"/>
          <a:stretch>
            <a:fillRect/>
          </a:stretch>
        </p:blipFill>
        <p:spPr bwMode="auto">
          <a:xfrm>
            <a:off x="5341901" y="1547453"/>
            <a:ext cx="721343" cy="734225"/>
          </a:xfrm>
          <a:prstGeom prst="ellipse">
            <a:avLst/>
          </a:prstGeom>
          <a:noFill/>
          <a:ln w="9525">
            <a:noFill/>
            <a:miter lim="800000"/>
            <a:headEnd/>
            <a:tailEnd/>
          </a:ln>
        </p:spPr>
      </p:pic>
      <p:pic>
        <p:nvPicPr>
          <p:cNvPr id="42" name="Picture 4"/>
          <p:cNvPicPr>
            <a:picLocks noChangeAspect="1" noChangeArrowheads="1"/>
          </p:cNvPicPr>
          <p:nvPr/>
        </p:nvPicPr>
        <p:blipFill>
          <a:blip r:embed="rId6" cstate="print"/>
          <a:srcRect l="34799" t="27708" r="35755" b="17040"/>
          <a:stretch>
            <a:fillRect/>
          </a:stretch>
        </p:blipFill>
        <p:spPr bwMode="auto">
          <a:xfrm>
            <a:off x="5436136" y="3005123"/>
            <a:ext cx="720000" cy="720000"/>
          </a:xfrm>
          <a:prstGeom prst="ellipse">
            <a:avLst/>
          </a:prstGeom>
          <a:noFill/>
          <a:ln w="9525">
            <a:noFill/>
            <a:miter lim="800000"/>
            <a:headEnd/>
            <a:tailEnd/>
          </a:ln>
        </p:spPr>
      </p:pic>
    </p:spTree>
    <p:extLst>
      <p:ext uri="{BB962C8B-B14F-4D97-AF65-F5344CB8AC3E}">
        <p14:creationId xmlns:p14="http://schemas.microsoft.com/office/powerpoint/2010/main" val="216345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New Vision and Mission</a:t>
            </a:r>
          </a:p>
        </p:txBody>
      </p:sp>
      <p:sp>
        <p:nvSpPr>
          <p:cNvPr id="2" name="Content Placeholder 1"/>
          <p:cNvSpPr>
            <a:spLocks noGrp="1"/>
          </p:cNvSpPr>
          <p:nvPr>
            <p:ph idx="1"/>
          </p:nvPr>
        </p:nvSpPr>
        <p:spPr>
          <a:xfrm>
            <a:off x="262848" y="1576078"/>
            <a:ext cx="8445500" cy="5002852"/>
          </a:xfrm>
        </p:spPr>
        <p:txBody>
          <a:bodyPr/>
          <a:lstStyle/>
          <a:p>
            <a:pPr marL="0" indent="0">
              <a:buNone/>
            </a:pPr>
            <a:r>
              <a:rPr lang="en-US" dirty="0"/>
              <a:t>Vision </a:t>
            </a:r>
          </a:p>
          <a:p>
            <a:pPr marL="400050" lvl="1" indent="0">
              <a:buNone/>
            </a:pPr>
            <a:r>
              <a:rPr lang="en-US" b="0" dirty="0" smtClean="0"/>
              <a:t>An informed </a:t>
            </a:r>
            <a:r>
              <a:rPr lang="en-US" b="0" dirty="0"/>
              <a:t>society that </a:t>
            </a:r>
            <a:r>
              <a:rPr lang="en-US" b="0" dirty="0" err="1"/>
              <a:t>recognises</a:t>
            </a:r>
            <a:r>
              <a:rPr lang="en-US" b="0" dirty="0"/>
              <a:t> the oceans’ crucial role in Earth's life-support system and is committed to stewardship of the oceans for a healthy, safe and prosperous future for all. </a:t>
            </a:r>
          </a:p>
          <a:p>
            <a:pPr marL="0" indent="0">
              <a:buNone/>
            </a:pPr>
            <a:r>
              <a:rPr lang="en-US" dirty="0"/>
              <a:t> </a:t>
            </a:r>
          </a:p>
          <a:p>
            <a:pPr marL="0" indent="0">
              <a:buNone/>
            </a:pPr>
            <a:r>
              <a:rPr lang="en-US" dirty="0"/>
              <a:t>Mission</a:t>
            </a:r>
          </a:p>
          <a:p>
            <a:pPr lvl="1" indent="-342900"/>
            <a:r>
              <a:rPr lang="en-US" b="0" dirty="0"/>
              <a:t>To advance and exploit synergies among the many observational </a:t>
            </a:r>
            <a:r>
              <a:rPr lang="en-US" b="0" dirty="0" err="1"/>
              <a:t>programmes</a:t>
            </a:r>
            <a:r>
              <a:rPr lang="en-US" b="0" dirty="0"/>
              <a:t> devoted to ocean, coastal and inland waters; </a:t>
            </a:r>
            <a:endParaRPr lang="en-US" b="0" dirty="0" smtClean="0"/>
          </a:p>
          <a:p>
            <a:pPr lvl="1" indent="-342900"/>
            <a:r>
              <a:rPr lang="en-US" b="0" dirty="0" smtClean="0"/>
              <a:t>to </a:t>
            </a:r>
            <a:r>
              <a:rPr lang="en-US" b="0" dirty="0"/>
              <a:t>improve engagement with a variety of users for enhancing the timeliness, quality and range of services delivered; and </a:t>
            </a:r>
            <a:endParaRPr lang="en-US" b="0" dirty="0" smtClean="0"/>
          </a:p>
          <a:p>
            <a:pPr lvl="1" indent="-342900"/>
            <a:r>
              <a:rPr lang="en-US" b="0" dirty="0" smtClean="0"/>
              <a:t>to </a:t>
            </a:r>
            <a:r>
              <a:rPr lang="en-US" b="0" dirty="0"/>
              <a:t>raise awareness of the societal benefits of ocean observations at the public and policy levels. </a:t>
            </a:r>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7697710" y="0"/>
            <a:ext cx="1446290" cy="637390"/>
          </a:xfrm>
          <a:prstGeom prst="rect">
            <a:avLst/>
          </a:prstGeom>
          <a:solidFill>
            <a:schemeClr val="bg1">
              <a:lumMod val="20000"/>
              <a:lumOff val="80000"/>
            </a:schemeClr>
          </a:solidFill>
        </p:spPr>
      </p:pic>
    </p:spTree>
    <p:extLst>
      <p:ext uri="{BB962C8B-B14F-4D97-AF65-F5344CB8AC3E}">
        <p14:creationId xmlns:p14="http://schemas.microsoft.com/office/powerpoint/2010/main" val="5624398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Value Proposition</a:t>
            </a:r>
            <a:endParaRPr lang="en-US" dirty="0"/>
          </a:p>
        </p:txBody>
      </p:sp>
      <p:sp>
        <p:nvSpPr>
          <p:cNvPr id="2" name="Content Placeholder 1"/>
          <p:cNvSpPr>
            <a:spLocks noGrp="1"/>
          </p:cNvSpPr>
          <p:nvPr>
            <p:ph idx="1"/>
          </p:nvPr>
        </p:nvSpPr>
        <p:spPr>
          <a:xfrm>
            <a:off x="262847" y="1518020"/>
            <a:ext cx="8655521" cy="5002852"/>
          </a:xfrm>
        </p:spPr>
        <p:txBody>
          <a:bodyPr/>
          <a:lstStyle/>
          <a:p>
            <a:pPr marL="0" indent="0">
              <a:buNone/>
            </a:pPr>
            <a:r>
              <a:rPr lang="en-US" dirty="0"/>
              <a:t>...will add value to existing observational  </a:t>
            </a:r>
            <a:r>
              <a:rPr lang="en-US" dirty="0" err="1"/>
              <a:t>programmes</a:t>
            </a:r>
            <a:r>
              <a:rPr lang="en-US" dirty="0"/>
              <a:t> by</a:t>
            </a:r>
            <a:r>
              <a:rPr lang="en-US" dirty="0" smtClean="0"/>
              <a:t>:</a:t>
            </a:r>
            <a:endParaRPr lang="en-US" dirty="0"/>
          </a:p>
          <a:p>
            <a:r>
              <a:rPr lang="en-US" b="0" dirty="0"/>
              <a:t> </a:t>
            </a:r>
            <a:r>
              <a:rPr lang="en-US" b="0" dirty="0" smtClean="0"/>
              <a:t>Facilitate </a:t>
            </a:r>
            <a:r>
              <a:rPr lang="en-US" b="0" dirty="0"/>
              <a:t>and </a:t>
            </a:r>
            <a:r>
              <a:rPr lang="en-US" b="0" dirty="0" smtClean="0"/>
              <a:t>encourage collaboration</a:t>
            </a:r>
          </a:p>
          <a:p>
            <a:r>
              <a:rPr lang="en-GB" b="0" kern="1200" dirty="0" smtClean="0">
                <a:solidFill>
                  <a:schemeClr val="tx1"/>
                </a:solidFill>
                <a:ea typeface="ＭＳ Ｐゴシック" pitchFamily="-106" charset="-128"/>
                <a:cs typeface="ＭＳ Ｐゴシック" pitchFamily="-106" charset="-128"/>
              </a:rPr>
              <a:t>Provide </a:t>
            </a:r>
            <a:r>
              <a:rPr lang="en-GB" b="0" kern="1200" dirty="0">
                <a:solidFill>
                  <a:schemeClr val="tx1"/>
                </a:solidFill>
                <a:ea typeface="ＭＳ Ｐゴシック" pitchFamily="-106" charset="-128"/>
                <a:cs typeface="ＭＳ Ｐゴシック" pitchFamily="-106" charset="-128"/>
              </a:rPr>
              <a:t>new platforms to demonstrate the importance of sustained in situ and satellite </a:t>
            </a:r>
            <a:r>
              <a:rPr lang="en-GB" b="0" kern="1200" dirty="0" smtClean="0">
                <a:solidFill>
                  <a:schemeClr val="tx1"/>
                </a:solidFill>
                <a:ea typeface="ＭＳ Ｐゴシック" pitchFamily="-106" charset="-128"/>
                <a:cs typeface="ＭＳ Ｐゴシック" pitchFamily="-106" charset="-128"/>
              </a:rPr>
              <a:t>observations</a:t>
            </a:r>
          </a:p>
          <a:p>
            <a:r>
              <a:rPr lang="en-GB" b="0" kern="1200" dirty="0" smtClean="0">
                <a:solidFill>
                  <a:schemeClr val="tx1"/>
                </a:solidFill>
                <a:ea typeface="ＭＳ Ｐゴシック" pitchFamily="-106" charset="-128"/>
                <a:cs typeface="ＭＳ Ｐゴシック" pitchFamily="-106" charset="-128"/>
              </a:rPr>
              <a:t>Build-on and add to GEOSS </a:t>
            </a:r>
            <a:r>
              <a:rPr lang="en-GB" b="0" kern="1200" dirty="0">
                <a:solidFill>
                  <a:schemeClr val="tx1"/>
                </a:solidFill>
                <a:ea typeface="ＭＳ Ｐゴシック" pitchFamily="-106" charset="-128"/>
                <a:cs typeface="ＭＳ Ｐゴシック" pitchFamily="-106" charset="-128"/>
              </a:rPr>
              <a:t>infrastructure </a:t>
            </a:r>
            <a:endParaRPr lang="en-GB" b="0" kern="1200" dirty="0" smtClean="0">
              <a:solidFill>
                <a:schemeClr val="tx1"/>
              </a:solidFill>
              <a:ea typeface="ＭＳ Ｐゴシック" pitchFamily="-106" charset="-128"/>
              <a:cs typeface="ＭＳ Ｐゴシック" pitchFamily="-106" charset="-128"/>
            </a:endParaRPr>
          </a:p>
          <a:p>
            <a:r>
              <a:rPr lang="en-GB" b="0" kern="1200" dirty="0" smtClean="0">
                <a:solidFill>
                  <a:schemeClr val="tx1"/>
                </a:solidFill>
                <a:ea typeface="ＭＳ Ｐゴシック" pitchFamily="-106" charset="-128"/>
                <a:cs typeface="ＭＳ Ｐゴシック" pitchFamily="-106" charset="-128"/>
              </a:rPr>
              <a:t>Build a </a:t>
            </a:r>
            <a:r>
              <a:rPr lang="en-GB" b="0" kern="1200" dirty="0">
                <a:solidFill>
                  <a:schemeClr val="tx1"/>
                </a:solidFill>
                <a:ea typeface="ＭＳ Ｐゴシック" pitchFamily="-106" charset="-128"/>
                <a:cs typeface="ＭＳ Ｐゴシック" pitchFamily="-106" charset="-128"/>
              </a:rPr>
              <a:t>community where best practices are shared, and new programmes </a:t>
            </a:r>
            <a:r>
              <a:rPr lang="en-GB" b="0" kern="1200" dirty="0" smtClean="0">
                <a:solidFill>
                  <a:schemeClr val="tx1"/>
                </a:solidFill>
                <a:ea typeface="ＭＳ Ｐゴシック" pitchFamily="-106" charset="-128"/>
                <a:cs typeface="ＭＳ Ｐゴシック" pitchFamily="-106" charset="-128"/>
              </a:rPr>
              <a:t>benefit </a:t>
            </a:r>
            <a:r>
              <a:rPr lang="en-GB" b="0" kern="1200" dirty="0">
                <a:solidFill>
                  <a:schemeClr val="tx1"/>
                </a:solidFill>
                <a:ea typeface="ＭＳ Ｐゴシック" pitchFamily="-106" charset="-128"/>
                <a:cs typeface="ＭＳ Ｐゴシック" pitchFamily="-106" charset="-128"/>
              </a:rPr>
              <a:t>from </a:t>
            </a:r>
            <a:r>
              <a:rPr lang="en-GB" b="0" kern="1200" dirty="0" smtClean="0">
                <a:solidFill>
                  <a:schemeClr val="tx1"/>
                </a:solidFill>
                <a:ea typeface="ＭＳ Ｐゴシック" pitchFamily="-106" charset="-128"/>
                <a:cs typeface="ＭＳ Ｐゴシック" pitchFamily="-106" charset="-128"/>
              </a:rPr>
              <a:t>experience</a:t>
            </a:r>
          </a:p>
          <a:p>
            <a:r>
              <a:rPr lang="en-GB" b="0" kern="1200" dirty="0">
                <a:solidFill>
                  <a:schemeClr val="tx1"/>
                </a:solidFill>
                <a:ea typeface="ＭＳ Ｐゴシック" pitchFamily="-106" charset="-128"/>
                <a:cs typeface="ＭＳ Ｐゴシック" pitchFamily="-106" charset="-128"/>
              </a:rPr>
              <a:t>Coordinate with other GEO elements </a:t>
            </a:r>
            <a:r>
              <a:rPr lang="en-GB" b="0" kern="1200" dirty="0" smtClean="0">
                <a:solidFill>
                  <a:schemeClr val="tx1"/>
                </a:solidFill>
                <a:ea typeface="ＭＳ Ｐゴシック" pitchFamily="-106" charset="-128"/>
                <a:cs typeface="ＭＳ Ｐゴシック" pitchFamily="-106" charset="-128"/>
              </a:rPr>
              <a:t>with marine component</a:t>
            </a:r>
          </a:p>
          <a:p>
            <a:r>
              <a:rPr lang="en-US" b="0" dirty="0"/>
              <a:t>Improve connections with the users of ocean observation-derived products,  information and knowledge; </a:t>
            </a:r>
            <a:endParaRPr lang="en-GB" b="0" kern="1200" dirty="0" smtClean="0">
              <a:solidFill>
                <a:schemeClr val="tx1"/>
              </a:solidFill>
              <a:ea typeface="ＭＳ Ｐゴシック" pitchFamily="-106" charset="-128"/>
              <a:cs typeface="ＭＳ Ｐゴシック" pitchFamily="-106" charset="-128"/>
            </a:endParaRPr>
          </a:p>
          <a:p>
            <a:r>
              <a:rPr lang="en-US" b="0" dirty="0" smtClean="0"/>
              <a:t>Promote communication </a:t>
            </a:r>
            <a:r>
              <a:rPr lang="en-US" b="0" dirty="0"/>
              <a:t>with decision makers and with the general public </a:t>
            </a:r>
            <a:r>
              <a:rPr lang="en-US" b="0" dirty="0" smtClean="0"/>
              <a:t>  on societal </a:t>
            </a:r>
            <a:r>
              <a:rPr lang="en-US" b="0" dirty="0"/>
              <a:t>benefits of ocean observations.</a:t>
            </a:r>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7697710" y="0"/>
            <a:ext cx="1446290" cy="637390"/>
          </a:xfrm>
          <a:prstGeom prst="rect">
            <a:avLst/>
          </a:prstGeom>
          <a:solidFill>
            <a:schemeClr val="bg1">
              <a:lumMod val="20000"/>
              <a:lumOff val="80000"/>
            </a:schemeClr>
          </a:solidFill>
        </p:spPr>
      </p:pic>
    </p:spTree>
    <p:extLst>
      <p:ext uri="{BB962C8B-B14F-4D97-AF65-F5344CB8AC3E}">
        <p14:creationId xmlns:p14="http://schemas.microsoft.com/office/powerpoint/2010/main" val="17473605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Components revisited</a:t>
            </a:r>
          </a:p>
        </p:txBody>
      </p:sp>
      <p:sp>
        <p:nvSpPr>
          <p:cNvPr id="2" name="Content Placeholder 1"/>
          <p:cNvSpPr>
            <a:spLocks noGrp="1"/>
          </p:cNvSpPr>
          <p:nvPr>
            <p:ph idx="1"/>
          </p:nvPr>
        </p:nvSpPr>
        <p:spPr>
          <a:xfrm>
            <a:off x="262848" y="1576078"/>
            <a:ext cx="8445500" cy="5002852"/>
          </a:xfrm>
        </p:spPr>
        <p:txBody>
          <a:bodyPr/>
          <a:lstStyle/>
          <a:p>
            <a:r>
              <a:rPr lang="en-US" sz="2800" b="0" dirty="0"/>
              <a:t>C1: Developing capacity and societal awareness </a:t>
            </a:r>
          </a:p>
          <a:p>
            <a:r>
              <a:rPr lang="en-US" sz="2800" b="0" dirty="0"/>
              <a:t>C2: Sustained ocean observations</a:t>
            </a:r>
          </a:p>
          <a:p>
            <a:r>
              <a:rPr lang="en-US" sz="2800" dirty="0"/>
              <a:t>C3: Data access and </a:t>
            </a:r>
            <a:r>
              <a:rPr lang="en-US" sz="2800" dirty="0" err="1"/>
              <a:t>visualisation</a:t>
            </a:r>
            <a:endParaRPr lang="en-US" sz="2800" dirty="0"/>
          </a:p>
          <a:p>
            <a:r>
              <a:rPr lang="en-US" sz="2800" b="0" dirty="0"/>
              <a:t>C4: Ocean forecasting and services</a:t>
            </a:r>
          </a:p>
          <a:p>
            <a:r>
              <a:rPr lang="en-US" sz="2800" b="0" dirty="0"/>
              <a:t>C5: Healthy ecosystems and food security</a:t>
            </a:r>
          </a:p>
          <a:p>
            <a:r>
              <a:rPr lang="en-US" sz="2800" b="0" dirty="0"/>
              <a:t>C6: Services for the coastal zone</a:t>
            </a:r>
          </a:p>
          <a:p>
            <a:r>
              <a:rPr lang="en-US" sz="2800" b="0" dirty="0"/>
              <a:t>C7: Ocean climate and carbon</a:t>
            </a:r>
          </a:p>
          <a:p>
            <a:r>
              <a:rPr lang="en-US" sz="2800" dirty="0"/>
              <a:t>C8: Integrated maritime services</a:t>
            </a:r>
          </a:p>
          <a:p>
            <a:r>
              <a:rPr lang="en-US" sz="2800" dirty="0"/>
              <a:t>C9: User engagement</a:t>
            </a:r>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7697710" y="0"/>
            <a:ext cx="1446290" cy="637390"/>
          </a:xfrm>
          <a:prstGeom prst="rect">
            <a:avLst/>
          </a:prstGeom>
          <a:solidFill>
            <a:schemeClr val="bg1">
              <a:lumMod val="20000"/>
              <a:lumOff val="80000"/>
            </a:schemeClr>
          </a:solidFill>
        </p:spPr>
      </p:pic>
    </p:spTree>
    <p:extLst>
      <p:ext uri="{BB962C8B-B14F-4D97-AF65-F5344CB8AC3E}">
        <p14:creationId xmlns:p14="http://schemas.microsoft.com/office/powerpoint/2010/main" val="729199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5949360"/>
            <a:ext cx="5616624"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prstClr val="white"/>
                </a:solidFill>
              </a:rPr>
              <a:t>Developing capacity and societal awareness</a:t>
            </a:r>
            <a:endParaRPr lang="fr-FR" dirty="0">
              <a:solidFill>
                <a:prstClr val="white"/>
              </a:solidFill>
            </a:endParaRPr>
          </a:p>
        </p:txBody>
      </p:sp>
      <p:sp>
        <p:nvSpPr>
          <p:cNvPr id="5" name="Rectangle 4"/>
          <p:cNvSpPr/>
          <p:nvPr/>
        </p:nvSpPr>
        <p:spPr>
          <a:xfrm>
            <a:off x="1691680" y="5013256"/>
            <a:ext cx="5616624"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prstClr val="white"/>
                </a:solidFill>
              </a:rPr>
              <a:t>Sustained ocean observations</a:t>
            </a:r>
            <a:endParaRPr lang="fr-FR" dirty="0">
              <a:solidFill>
                <a:prstClr val="white"/>
              </a:solidFill>
            </a:endParaRPr>
          </a:p>
        </p:txBody>
      </p:sp>
      <p:sp>
        <p:nvSpPr>
          <p:cNvPr id="11" name="Rectangle 10"/>
          <p:cNvSpPr/>
          <p:nvPr/>
        </p:nvSpPr>
        <p:spPr>
          <a:xfrm>
            <a:off x="1691680" y="3573016"/>
            <a:ext cx="561662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prstClr val="white"/>
                </a:solidFill>
              </a:rPr>
              <a:t>Transforming data </a:t>
            </a:r>
          </a:p>
          <a:p>
            <a:pPr algn="ctr" fontAlgn="auto">
              <a:spcBef>
                <a:spcPts val="0"/>
              </a:spcBef>
              <a:spcAft>
                <a:spcPts val="0"/>
              </a:spcAft>
            </a:pPr>
            <a:r>
              <a:rPr lang="en-GB" dirty="0" smtClean="0">
                <a:solidFill>
                  <a:prstClr val="white"/>
                </a:solidFill>
              </a:rPr>
              <a:t>into information &amp; </a:t>
            </a:r>
          </a:p>
          <a:p>
            <a:pPr algn="ctr" fontAlgn="auto">
              <a:spcBef>
                <a:spcPts val="0"/>
              </a:spcBef>
              <a:spcAft>
                <a:spcPts val="0"/>
              </a:spcAft>
            </a:pPr>
            <a:r>
              <a:rPr lang="en-GB" dirty="0" smtClean="0">
                <a:solidFill>
                  <a:prstClr val="white"/>
                </a:solidFill>
              </a:rPr>
              <a:t>knowledge</a:t>
            </a:r>
          </a:p>
          <a:p>
            <a:pPr algn="ctr" fontAlgn="auto">
              <a:spcBef>
                <a:spcPts val="0"/>
              </a:spcBef>
              <a:spcAft>
                <a:spcPts val="0"/>
              </a:spcAft>
            </a:pPr>
            <a:endParaRPr lang="fr-FR" dirty="0">
              <a:solidFill>
                <a:prstClr val="white"/>
              </a:solidFill>
            </a:endParaRPr>
          </a:p>
        </p:txBody>
      </p:sp>
      <p:sp>
        <p:nvSpPr>
          <p:cNvPr id="12" name="Rectangle 11"/>
          <p:cNvSpPr/>
          <p:nvPr/>
        </p:nvSpPr>
        <p:spPr>
          <a:xfrm>
            <a:off x="5724128" y="3635732"/>
            <a:ext cx="1440000" cy="10801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Ocean forecasting</a:t>
            </a:r>
            <a:endParaRPr lang="fr-FR" sz="1200" dirty="0">
              <a:solidFill>
                <a:srgbClr val="1F497D"/>
              </a:solidFill>
            </a:endParaRPr>
          </a:p>
        </p:txBody>
      </p:sp>
      <p:sp>
        <p:nvSpPr>
          <p:cNvPr id="23" name="Isosceles Triangle 22"/>
          <p:cNvSpPr/>
          <p:nvPr/>
        </p:nvSpPr>
        <p:spPr>
          <a:xfrm>
            <a:off x="1691680" y="1907460"/>
            <a:ext cx="5616624" cy="1440160"/>
          </a:xfrm>
          <a:prstGeom prst="triangle">
            <a:avLst>
              <a:gd name="adj" fmla="val 501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dirty="0" smtClean="0">
                <a:solidFill>
                  <a:prstClr val="white"/>
                </a:solidFill>
              </a:rPr>
              <a:t>Bringing knowledge to users</a:t>
            </a:r>
          </a:p>
          <a:p>
            <a:pPr algn="ctr" fontAlgn="auto">
              <a:spcBef>
                <a:spcPts val="0"/>
              </a:spcBef>
              <a:spcAft>
                <a:spcPts val="0"/>
              </a:spcAft>
            </a:pPr>
            <a:endParaRPr lang="en-GB" sz="1200" dirty="0">
              <a:solidFill>
                <a:prstClr val="white"/>
              </a:solidFill>
            </a:endParaRPr>
          </a:p>
          <a:p>
            <a:pPr algn="ctr" fontAlgn="auto">
              <a:spcBef>
                <a:spcPts val="0"/>
              </a:spcBef>
              <a:spcAft>
                <a:spcPts val="0"/>
              </a:spcAft>
            </a:pPr>
            <a:endParaRPr lang="en-GB" sz="1150" dirty="0">
              <a:solidFill>
                <a:prstClr val="white"/>
              </a:solidFill>
            </a:endParaRPr>
          </a:p>
          <a:p>
            <a:pPr algn="ctr" fontAlgn="auto">
              <a:spcBef>
                <a:spcPts val="0"/>
              </a:spcBef>
              <a:spcAft>
                <a:spcPts val="0"/>
              </a:spcAft>
            </a:pPr>
            <a:endParaRPr lang="en-GB" sz="1200" dirty="0" smtClean="0">
              <a:solidFill>
                <a:prstClr val="white"/>
              </a:solidFill>
            </a:endParaRPr>
          </a:p>
        </p:txBody>
      </p:sp>
      <p:sp>
        <p:nvSpPr>
          <p:cNvPr id="24" name="Rectangle 23"/>
          <p:cNvSpPr/>
          <p:nvPr/>
        </p:nvSpPr>
        <p:spPr>
          <a:xfrm>
            <a:off x="1835856" y="3635732"/>
            <a:ext cx="1440000" cy="10801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Data access &amp; visualisation</a:t>
            </a:r>
            <a:endParaRPr lang="fr-FR" sz="1200" dirty="0">
              <a:solidFill>
                <a:srgbClr val="1F497D"/>
              </a:solidFill>
            </a:endParaRPr>
          </a:p>
        </p:txBody>
      </p:sp>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3522712" y="134644"/>
            <a:ext cx="2057400" cy="832247"/>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3645104"/>
            <a:ext cx="1224137" cy="717041"/>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3339" y="4581209"/>
            <a:ext cx="1253118" cy="788420"/>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9507" y="5373296"/>
            <a:ext cx="1298957" cy="514386"/>
          </a:xfrm>
          <a:prstGeom prst="rect">
            <a:avLst/>
          </a:prstGeom>
        </p:spPr>
      </p:pic>
      <p:sp>
        <p:nvSpPr>
          <p:cNvPr id="14" name="TextBox 13"/>
          <p:cNvSpPr txBox="1"/>
          <p:nvPr/>
        </p:nvSpPr>
        <p:spPr>
          <a:xfrm>
            <a:off x="6228184" y="4283804"/>
            <a:ext cx="425116" cy="369332"/>
          </a:xfrm>
          <a:prstGeom prst="rect">
            <a:avLst/>
          </a:prstGeom>
          <a:noFill/>
        </p:spPr>
        <p:txBody>
          <a:bodyPr wrap="none" rtlCol="0">
            <a:spAutoFit/>
          </a:bodyPr>
          <a:lstStyle/>
          <a:p>
            <a:pPr fontAlgn="auto">
              <a:spcBef>
                <a:spcPts val="0"/>
              </a:spcBef>
              <a:spcAft>
                <a:spcPts val="0"/>
              </a:spcAft>
            </a:pPr>
            <a:r>
              <a:rPr lang="en-GB" dirty="0" smtClean="0">
                <a:solidFill>
                  <a:srgbClr val="1F497D"/>
                </a:solidFill>
                <a:latin typeface="Calibri"/>
                <a:ea typeface=""/>
              </a:rPr>
              <a:t>C4</a:t>
            </a:r>
            <a:endParaRPr lang="fr-FR" dirty="0">
              <a:solidFill>
                <a:srgbClr val="1F497D"/>
              </a:solidFill>
              <a:latin typeface="Calibri"/>
              <a:ea typeface=""/>
            </a:endParaRPr>
          </a:p>
        </p:txBody>
      </p:sp>
      <p:sp>
        <p:nvSpPr>
          <p:cNvPr id="30" name="TextBox 29"/>
          <p:cNvSpPr txBox="1"/>
          <p:nvPr/>
        </p:nvSpPr>
        <p:spPr>
          <a:xfrm>
            <a:off x="6380584" y="5075972"/>
            <a:ext cx="425116" cy="369332"/>
          </a:xfrm>
          <a:prstGeom prst="rect">
            <a:avLst/>
          </a:prstGeom>
          <a:noFill/>
        </p:spPr>
        <p:txBody>
          <a:bodyPr wrap="none" rtlCol="0">
            <a:spAutoFit/>
          </a:bodyPr>
          <a:lstStyle/>
          <a:p>
            <a:pPr fontAlgn="auto">
              <a:spcBef>
                <a:spcPts val="0"/>
              </a:spcBef>
              <a:spcAft>
                <a:spcPts val="0"/>
              </a:spcAft>
            </a:pPr>
            <a:r>
              <a:rPr lang="en-GB" dirty="0" smtClean="0">
                <a:solidFill>
                  <a:prstClr val="white"/>
                </a:solidFill>
                <a:latin typeface="Calibri"/>
                <a:ea typeface=""/>
              </a:rPr>
              <a:t>C2</a:t>
            </a:r>
            <a:endParaRPr lang="fr-FR" dirty="0">
              <a:solidFill>
                <a:prstClr val="white"/>
              </a:solidFill>
              <a:latin typeface="Calibri"/>
              <a:ea typeface=""/>
            </a:endParaRPr>
          </a:p>
        </p:txBody>
      </p:sp>
      <p:sp>
        <p:nvSpPr>
          <p:cNvPr id="31" name="TextBox 30"/>
          <p:cNvSpPr txBox="1"/>
          <p:nvPr/>
        </p:nvSpPr>
        <p:spPr>
          <a:xfrm>
            <a:off x="6739172" y="6084084"/>
            <a:ext cx="425116" cy="369332"/>
          </a:xfrm>
          <a:prstGeom prst="rect">
            <a:avLst/>
          </a:prstGeom>
          <a:noFill/>
        </p:spPr>
        <p:txBody>
          <a:bodyPr wrap="none" rtlCol="0">
            <a:spAutoFit/>
          </a:bodyPr>
          <a:lstStyle/>
          <a:p>
            <a:pPr fontAlgn="auto">
              <a:spcBef>
                <a:spcPts val="0"/>
              </a:spcBef>
              <a:spcAft>
                <a:spcPts val="0"/>
              </a:spcAft>
            </a:pPr>
            <a:r>
              <a:rPr lang="en-GB" dirty="0" smtClean="0">
                <a:solidFill>
                  <a:prstClr val="white"/>
                </a:solidFill>
                <a:latin typeface="Calibri"/>
                <a:ea typeface=""/>
              </a:rPr>
              <a:t>C1</a:t>
            </a:r>
            <a:endParaRPr lang="fr-FR" dirty="0">
              <a:solidFill>
                <a:prstClr val="white"/>
              </a:solidFill>
              <a:latin typeface="Calibri"/>
              <a:ea typeface=""/>
            </a:endParaRPr>
          </a:p>
        </p:txBody>
      </p:sp>
      <p:sp>
        <p:nvSpPr>
          <p:cNvPr id="32" name="TextBox 31"/>
          <p:cNvSpPr txBox="1"/>
          <p:nvPr/>
        </p:nvSpPr>
        <p:spPr>
          <a:xfrm>
            <a:off x="3635896" y="2834272"/>
            <a:ext cx="1829347" cy="369332"/>
          </a:xfrm>
          <a:prstGeom prst="rect">
            <a:avLst/>
          </a:prstGeom>
          <a:noFill/>
        </p:spPr>
        <p:txBody>
          <a:bodyPr wrap="none" rtlCol="0">
            <a:spAutoFit/>
          </a:bodyPr>
          <a:lstStyle/>
          <a:p>
            <a:pPr fontAlgn="auto">
              <a:spcBef>
                <a:spcPts val="0"/>
              </a:spcBef>
              <a:spcAft>
                <a:spcPts val="0"/>
              </a:spcAft>
            </a:pPr>
            <a:r>
              <a:rPr lang="en-GB" dirty="0" smtClean="0">
                <a:solidFill>
                  <a:prstClr val="white"/>
                </a:solidFill>
                <a:latin typeface="Calibri"/>
                <a:ea typeface=""/>
              </a:rPr>
              <a:t>C5, C6, C7, C8, C9</a:t>
            </a:r>
            <a:endParaRPr lang="fr-FR" dirty="0">
              <a:solidFill>
                <a:prstClr val="white"/>
              </a:solidFill>
              <a:latin typeface="Calibri"/>
              <a:ea typeface=""/>
            </a:endParaRPr>
          </a:p>
        </p:txBody>
      </p:sp>
      <p:sp>
        <p:nvSpPr>
          <p:cNvPr id="34" name="TextBox 33"/>
          <p:cNvSpPr txBox="1"/>
          <p:nvPr/>
        </p:nvSpPr>
        <p:spPr>
          <a:xfrm>
            <a:off x="2346684" y="4355812"/>
            <a:ext cx="425116" cy="369332"/>
          </a:xfrm>
          <a:prstGeom prst="rect">
            <a:avLst/>
          </a:prstGeom>
          <a:noFill/>
        </p:spPr>
        <p:txBody>
          <a:bodyPr wrap="none" rtlCol="0">
            <a:spAutoFit/>
          </a:bodyPr>
          <a:lstStyle/>
          <a:p>
            <a:pPr fontAlgn="auto">
              <a:spcBef>
                <a:spcPts val="0"/>
              </a:spcBef>
              <a:spcAft>
                <a:spcPts val="0"/>
              </a:spcAft>
            </a:pPr>
            <a:r>
              <a:rPr lang="en-GB" dirty="0" smtClean="0">
                <a:solidFill>
                  <a:srgbClr val="1F497D"/>
                </a:solidFill>
                <a:latin typeface="Calibri"/>
                <a:ea typeface=""/>
              </a:rPr>
              <a:t>C3</a:t>
            </a:r>
            <a:endParaRPr lang="fr-FR" dirty="0">
              <a:solidFill>
                <a:srgbClr val="1F497D"/>
              </a:solidFill>
              <a:latin typeface="Calibri"/>
              <a:ea typeface=""/>
            </a:endParaRPr>
          </a:p>
        </p:txBody>
      </p:sp>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1073" y="6021368"/>
            <a:ext cx="1279399" cy="483382"/>
          </a:xfrm>
          <a:prstGeom prst="rect">
            <a:avLst/>
          </a:prstGeom>
        </p:spPr>
      </p:pic>
      <p:sp>
        <p:nvSpPr>
          <p:cNvPr id="36" name="Oval 35"/>
          <p:cNvSpPr/>
          <p:nvPr/>
        </p:nvSpPr>
        <p:spPr>
          <a:xfrm>
            <a:off x="1619672" y="1043364"/>
            <a:ext cx="2088232" cy="84425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dirty="0" smtClean="0">
                <a:solidFill>
                  <a:srgbClr val="1F497D"/>
                </a:solidFill>
              </a:rPr>
              <a:t>Blue Economy &amp; sustainable livelihoods</a:t>
            </a:r>
            <a:endParaRPr lang="fr-FR" sz="1600" dirty="0">
              <a:solidFill>
                <a:srgbClr val="1F497D"/>
              </a:solidFill>
            </a:endParaRPr>
          </a:p>
        </p:txBody>
      </p:sp>
      <p:sp>
        <p:nvSpPr>
          <p:cNvPr id="37" name="Oval 36"/>
          <p:cNvSpPr/>
          <p:nvPr/>
        </p:nvSpPr>
        <p:spPr>
          <a:xfrm>
            <a:off x="3491880" y="991199"/>
            <a:ext cx="2088232" cy="84425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dirty="0" smtClean="0">
                <a:solidFill>
                  <a:srgbClr val="1F497D"/>
                </a:solidFill>
              </a:rPr>
              <a:t>Ocean stewardship</a:t>
            </a:r>
            <a:endParaRPr lang="fr-FR" sz="1600" dirty="0">
              <a:solidFill>
                <a:srgbClr val="1F497D"/>
              </a:solidFill>
            </a:endParaRPr>
          </a:p>
        </p:txBody>
      </p:sp>
      <p:sp>
        <p:nvSpPr>
          <p:cNvPr id="38" name="Oval 37"/>
          <p:cNvSpPr/>
          <p:nvPr/>
        </p:nvSpPr>
        <p:spPr>
          <a:xfrm>
            <a:off x="5220072" y="991199"/>
            <a:ext cx="2088232" cy="84425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600" dirty="0" smtClean="0">
                <a:solidFill>
                  <a:srgbClr val="1F497D"/>
                </a:solidFill>
              </a:rPr>
              <a:t>Human health &amp; safety</a:t>
            </a:r>
            <a:endParaRPr lang="fr-FR" sz="1600" dirty="0">
              <a:solidFill>
                <a:srgbClr val="1F497D"/>
              </a:solidFill>
            </a:endParaRPr>
          </a:p>
        </p:txBody>
      </p:sp>
    </p:spTree>
    <p:extLst>
      <p:ext uri="{BB962C8B-B14F-4D97-AF65-F5344CB8AC3E}">
        <p14:creationId xmlns:p14="http://schemas.microsoft.com/office/powerpoint/2010/main" val="1844798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1352" y="135740"/>
            <a:ext cx="7396162" cy="501650"/>
          </a:xfrm>
        </p:spPr>
        <p:txBody>
          <a:bodyPr/>
          <a:lstStyle/>
          <a:p>
            <a:pPr algn="l"/>
            <a:r>
              <a:rPr lang="en-US" dirty="0" smtClean="0"/>
              <a:t>Activities relevant to CEOS</a:t>
            </a:r>
            <a:endParaRPr lang="en-US" dirty="0"/>
          </a:p>
        </p:txBody>
      </p:sp>
      <p:sp>
        <p:nvSpPr>
          <p:cNvPr id="2" name="Content Placeholder 1"/>
          <p:cNvSpPr>
            <a:spLocks noGrp="1"/>
          </p:cNvSpPr>
          <p:nvPr>
            <p:ph idx="1"/>
          </p:nvPr>
        </p:nvSpPr>
        <p:spPr>
          <a:xfrm>
            <a:off x="262847" y="1576078"/>
            <a:ext cx="8804953" cy="5002852"/>
          </a:xfrm>
        </p:spPr>
        <p:txBody>
          <a:bodyPr/>
          <a:lstStyle/>
          <a:p>
            <a:pPr marL="0" indent="0">
              <a:buNone/>
            </a:pPr>
            <a:r>
              <a:rPr lang="en-US" dirty="0"/>
              <a:t>Continue support and </a:t>
            </a:r>
            <a:r>
              <a:rPr lang="en-US" dirty="0" smtClean="0"/>
              <a:t>development </a:t>
            </a:r>
            <a:r>
              <a:rPr lang="en-US" dirty="0"/>
              <a:t>of: </a:t>
            </a:r>
          </a:p>
          <a:p>
            <a:pPr marL="857250" lvl="1" indent="-457200"/>
            <a:r>
              <a:rPr lang="en-US" b="0" dirty="0"/>
              <a:t>Chlorophyll Global Integrated Network (</a:t>
            </a:r>
            <a:r>
              <a:rPr lang="en-US" b="0" i="1" dirty="0" err="1"/>
              <a:t>ChloroGIN</a:t>
            </a:r>
            <a:r>
              <a:rPr lang="en-US" b="0" i="1" dirty="0"/>
              <a:t> )</a:t>
            </a:r>
          </a:p>
          <a:p>
            <a:pPr marL="857250" lvl="1" indent="-457200"/>
            <a:r>
              <a:rPr lang="en-US" b="0" dirty="0"/>
              <a:t>Societal Applications in Fisheries and Aquaculture (</a:t>
            </a:r>
            <a:r>
              <a:rPr lang="en-US" b="0" i="1" dirty="0"/>
              <a:t>SAFARI)</a:t>
            </a:r>
          </a:p>
          <a:p>
            <a:pPr marL="0" indent="0">
              <a:buNone/>
            </a:pPr>
            <a:r>
              <a:rPr lang="en-US" dirty="0" smtClean="0"/>
              <a:t>New Components and Services</a:t>
            </a:r>
          </a:p>
          <a:p>
            <a:pPr lvl="1"/>
            <a:r>
              <a:rPr lang="en-US" b="0" dirty="0" smtClean="0"/>
              <a:t>Mangrove Mapping and Monitoring Service</a:t>
            </a:r>
            <a:endParaRPr lang="en-US" b="0" dirty="0"/>
          </a:p>
          <a:p>
            <a:pPr lvl="1"/>
            <a:r>
              <a:rPr lang="en-US" b="0" dirty="0" smtClean="0"/>
              <a:t>Sea Level Service</a:t>
            </a:r>
          </a:p>
          <a:p>
            <a:pPr lvl="1"/>
            <a:r>
              <a:rPr lang="en-US" b="0" dirty="0"/>
              <a:t>Maritime services- EO for real-time monitoring, short-term forecasts and climate predictions- in coastal polar and environmentally sensitive </a:t>
            </a:r>
            <a:r>
              <a:rPr lang="en-US" b="0" dirty="0" smtClean="0"/>
              <a:t>regions</a:t>
            </a:r>
          </a:p>
          <a:p>
            <a:pPr lvl="1"/>
            <a:r>
              <a:rPr lang="en-US" sz="2400" dirty="0" smtClean="0">
                <a:cs typeface="ＭＳ Ｐゴシック" charset="-128"/>
              </a:rPr>
              <a:t>Data </a:t>
            </a:r>
            <a:r>
              <a:rPr lang="en-US" sz="2400" dirty="0">
                <a:cs typeface="ＭＳ Ｐゴシック" charset="-128"/>
              </a:rPr>
              <a:t>interoperability and </a:t>
            </a:r>
            <a:r>
              <a:rPr lang="en-US" sz="2400" dirty="0" smtClean="0">
                <a:cs typeface="ＭＳ Ｐゴシック" charset="-128"/>
              </a:rPr>
              <a:t>Discovery</a:t>
            </a:r>
            <a:endParaRPr lang="en-US" sz="2400" dirty="0">
              <a:cs typeface="ＭＳ Ｐゴシック" charset="-128"/>
            </a:endParaRPr>
          </a:p>
          <a:p>
            <a:r>
              <a:rPr lang="en-US" b="0" dirty="0" smtClean="0"/>
              <a:t>Network </a:t>
            </a:r>
            <a:r>
              <a:rPr lang="en-US" b="0" dirty="0"/>
              <a:t>existing regional and international efforts in improving data interoperability </a:t>
            </a:r>
            <a:r>
              <a:rPr lang="en-US" b="0" dirty="0" smtClean="0"/>
              <a:t>&amp; access </a:t>
            </a:r>
            <a:r>
              <a:rPr lang="en-US" b="0" dirty="0"/>
              <a:t>(e.g. ODIP, IODE</a:t>
            </a:r>
            <a:r>
              <a:rPr lang="en-US" b="0" i="1" dirty="0" smtClean="0"/>
              <a:t>)</a:t>
            </a:r>
          </a:p>
          <a:p>
            <a:r>
              <a:rPr lang="en-US" b="0" dirty="0"/>
              <a:t>A Regional Asia-Pacific </a:t>
            </a:r>
            <a:r>
              <a:rPr lang="en-US" b="0" i="1" dirty="0"/>
              <a:t>My Ocean Portal</a:t>
            </a:r>
          </a:p>
          <a:p>
            <a:pPr marL="457200" indent="-457200">
              <a:buFont typeface="+mj-lt"/>
              <a:buAutoNum type="arabicPeriod" startAt="2"/>
            </a:pPr>
            <a:endParaRPr lang="en-US" b="0" i="1" dirty="0" smtClean="0"/>
          </a:p>
          <a:p>
            <a:pPr marL="457200" indent="-457200">
              <a:buFont typeface="+mj-lt"/>
              <a:buAutoNum type="arabicPeriod" startAt="5"/>
            </a:pPr>
            <a:r>
              <a:rPr lang="en-US" b="0" dirty="0" smtClean="0"/>
              <a:t>Addressing </a:t>
            </a:r>
            <a:r>
              <a:rPr lang="en-US" b="0" dirty="0"/>
              <a:t>the interface between the relevant Climate and Carbon communities for </a:t>
            </a:r>
            <a:r>
              <a:rPr lang="en-US" b="0" dirty="0" smtClean="0"/>
              <a:t>ocean</a:t>
            </a:r>
            <a:endParaRPr lang="en-US" b="0"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7697710" y="0"/>
            <a:ext cx="1446290" cy="637390"/>
          </a:xfrm>
          <a:prstGeom prst="rect">
            <a:avLst/>
          </a:prstGeom>
          <a:solidFill>
            <a:schemeClr val="bg1">
              <a:lumMod val="20000"/>
              <a:lumOff val="80000"/>
            </a:schemeClr>
          </a:solidFill>
        </p:spPr>
      </p:pic>
    </p:spTree>
    <p:extLst>
      <p:ext uri="{BB962C8B-B14F-4D97-AF65-F5344CB8AC3E}">
        <p14:creationId xmlns:p14="http://schemas.microsoft.com/office/powerpoint/2010/main" val="3725224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1352" y="135740"/>
            <a:ext cx="7396162" cy="501650"/>
          </a:xfrm>
        </p:spPr>
        <p:txBody>
          <a:bodyPr/>
          <a:lstStyle/>
          <a:p>
            <a:pPr algn="l"/>
            <a:r>
              <a:rPr lang="en-US" dirty="0" smtClean="0"/>
              <a:t>GEO and Other Linkages</a:t>
            </a:r>
            <a:endParaRPr lang="en-US" dirty="0"/>
          </a:p>
        </p:txBody>
      </p:sp>
      <p:sp>
        <p:nvSpPr>
          <p:cNvPr id="2" name="Content Placeholder 1"/>
          <p:cNvSpPr>
            <a:spLocks noGrp="1"/>
          </p:cNvSpPr>
          <p:nvPr>
            <p:ph idx="1"/>
          </p:nvPr>
        </p:nvSpPr>
        <p:spPr>
          <a:xfrm>
            <a:off x="262847" y="1576078"/>
            <a:ext cx="8804953" cy="5002852"/>
          </a:xfrm>
        </p:spPr>
        <p:txBody>
          <a:bodyPr/>
          <a:lstStyle/>
          <a:p>
            <a:pPr marL="457200" indent="-457200">
              <a:buFont typeface="+mj-lt"/>
              <a:buAutoNum type="arabicPeriod"/>
            </a:pPr>
            <a:r>
              <a:rPr lang="en-US" dirty="0" smtClean="0"/>
              <a:t>Other GEO  Initiatives and Community Activities</a:t>
            </a:r>
          </a:p>
          <a:p>
            <a:pPr lvl="1"/>
            <a:r>
              <a:rPr lang="en-US" b="0" dirty="0" smtClean="0"/>
              <a:t>GEOBON – MBON (GI02)</a:t>
            </a:r>
            <a:endParaRPr lang="en-US" b="0" dirty="0"/>
          </a:p>
          <a:p>
            <a:pPr lvl="1"/>
            <a:r>
              <a:rPr lang="en-US" b="0" dirty="0"/>
              <a:t>GEO Water </a:t>
            </a:r>
            <a:r>
              <a:rPr lang="en-US" b="0" dirty="0" smtClean="0"/>
              <a:t>Quality (CA14)</a:t>
            </a:r>
          </a:p>
          <a:p>
            <a:pPr lvl="1"/>
            <a:r>
              <a:rPr lang="en-GB" b="0" dirty="0" smtClean="0"/>
              <a:t>GEO-DARMA (GI16)</a:t>
            </a:r>
            <a:endParaRPr lang="en-US" b="0" dirty="0" smtClean="0"/>
          </a:p>
          <a:p>
            <a:pPr lvl="1"/>
            <a:r>
              <a:rPr lang="en-US" b="0" dirty="0"/>
              <a:t>Global Carbon Observation and Analysis </a:t>
            </a:r>
            <a:r>
              <a:rPr lang="en-US" b="0" dirty="0" smtClean="0"/>
              <a:t>System (GI05)</a:t>
            </a:r>
          </a:p>
          <a:p>
            <a:pPr lvl="1"/>
            <a:r>
              <a:rPr lang="en-US" b="0" dirty="0" smtClean="0"/>
              <a:t>Harmful </a:t>
            </a:r>
            <a:r>
              <a:rPr lang="en-US" b="0" dirty="0"/>
              <a:t>Algal </a:t>
            </a:r>
            <a:r>
              <a:rPr lang="en-US" b="0" dirty="0" smtClean="0"/>
              <a:t>Bloom  </a:t>
            </a:r>
            <a:r>
              <a:rPr lang="en-US" b="0" dirty="0"/>
              <a:t>Early Warning </a:t>
            </a:r>
            <a:r>
              <a:rPr lang="en-US" b="0" dirty="0" smtClean="0"/>
              <a:t>System (CA30)</a:t>
            </a:r>
          </a:p>
          <a:p>
            <a:pPr lvl="1"/>
            <a:r>
              <a:rPr lang="en-US" b="0" dirty="0" smtClean="0"/>
              <a:t>For Global Mangrove Monitoring (CA31)</a:t>
            </a:r>
          </a:p>
          <a:p>
            <a:pPr marL="457200" lvl="0" indent="-457200">
              <a:buFont typeface="+mj-lt"/>
              <a:buAutoNum type="arabicPeriod"/>
            </a:pPr>
            <a:r>
              <a:rPr lang="en-GB" dirty="0"/>
              <a:t>Foundational Tasks: </a:t>
            </a:r>
          </a:p>
          <a:p>
            <a:pPr marL="857250" lvl="1" indent="-457200"/>
            <a:r>
              <a:rPr lang="en-GB" b="0" dirty="0" smtClean="0"/>
              <a:t>Knowledge </a:t>
            </a:r>
            <a:r>
              <a:rPr lang="en-GB" b="0" dirty="0"/>
              <a:t>Base development (GD-07), </a:t>
            </a:r>
            <a:endParaRPr lang="en-GB" b="0" dirty="0" smtClean="0"/>
          </a:p>
          <a:p>
            <a:pPr marL="857250" lvl="1" indent="-457200"/>
            <a:r>
              <a:rPr lang="en-GB" b="0" dirty="0" smtClean="0"/>
              <a:t>Capacity </a:t>
            </a:r>
            <a:r>
              <a:rPr lang="en-GB" b="0" dirty="0"/>
              <a:t>Building coordination (</a:t>
            </a:r>
            <a:r>
              <a:rPr lang="en-GB" b="0" dirty="0" smtClean="0"/>
              <a:t>CD-01)</a:t>
            </a:r>
          </a:p>
          <a:p>
            <a:pPr marL="857250" lvl="1" indent="-457200"/>
            <a:r>
              <a:rPr lang="en-GB" b="0" dirty="0"/>
              <a:t>D</a:t>
            </a:r>
            <a:r>
              <a:rPr lang="en-GB" b="0" dirty="0" smtClean="0"/>
              <a:t>etermination </a:t>
            </a:r>
            <a:r>
              <a:rPr lang="en-GB" b="0" dirty="0"/>
              <a:t>of user needs and observational gaps (</a:t>
            </a:r>
            <a:r>
              <a:rPr lang="en-GB" b="0" dirty="0" smtClean="0"/>
              <a:t>G06)</a:t>
            </a:r>
            <a:endParaRPr lang="en-US" b="0" dirty="0"/>
          </a:p>
          <a:p>
            <a:pPr marL="457200" indent="-457200">
              <a:buFont typeface="+mj-lt"/>
              <a:buAutoNum type="arabicPeriod"/>
            </a:pPr>
            <a:r>
              <a:rPr lang="en-US" dirty="0"/>
              <a:t>Other Activities:</a:t>
            </a:r>
          </a:p>
          <a:p>
            <a:pPr lvl="1"/>
            <a:r>
              <a:rPr lang="en-US" b="0" dirty="0" err="1" smtClean="0"/>
              <a:t>Atlantos</a:t>
            </a:r>
            <a:r>
              <a:rPr lang="en-US" b="0" dirty="0" smtClean="0"/>
              <a:t>, TOP, Quiet Ocean</a:t>
            </a:r>
            <a:endParaRPr lang="en-US" b="0" dirty="0"/>
          </a:p>
          <a:p>
            <a:pPr marL="0" indent="0">
              <a:buNone/>
            </a:pPr>
            <a:endParaRPr lang="en-US" b="0"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7697710" y="0"/>
            <a:ext cx="1446290" cy="637390"/>
          </a:xfrm>
          <a:prstGeom prst="rect">
            <a:avLst/>
          </a:prstGeom>
          <a:solidFill>
            <a:schemeClr val="bg1">
              <a:lumMod val="20000"/>
              <a:lumOff val="80000"/>
            </a:schemeClr>
          </a:solidFill>
        </p:spPr>
      </p:pic>
    </p:spTree>
    <p:extLst>
      <p:ext uri="{BB962C8B-B14F-4D97-AF65-F5344CB8AC3E}">
        <p14:creationId xmlns:p14="http://schemas.microsoft.com/office/powerpoint/2010/main" val="16294766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5589240"/>
            <a:ext cx="8640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dirty="0">
                <a:solidFill>
                  <a:prstClr val="white"/>
                </a:solidFill>
              </a:rPr>
              <a:t>Developing capacity  &amp; societal </a:t>
            </a:r>
            <a:r>
              <a:rPr lang="en-GB" sz="1100" dirty="0" smtClean="0">
                <a:solidFill>
                  <a:prstClr val="white"/>
                </a:solidFill>
              </a:rPr>
              <a:t>awareness</a:t>
            </a:r>
            <a:endParaRPr lang="fr-FR" sz="1100" dirty="0">
              <a:solidFill>
                <a:prstClr val="white"/>
              </a:solidFill>
            </a:endParaRPr>
          </a:p>
        </p:txBody>
      </p:sp>
      <p:sp>
        <p:nvSpPr>
          <p:cNvPr id="5" name="Rectangle 4"/>
          <p:cNvSpPr/>
          <p:nvPr/>
        </p:nvSpPr>
        <p:spPr>
          <a:xfrm>
            <a:off x="1115616" y="5589240"/>
            <a:ext cx="8640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a:solidFill>
                  <a:prstClr val="white"/>
                </a:solidFill>
              </a:rPr>
              <a:t>Sustained ocean </a:t>
            </a:r>
            <a:r>
              <a:rPr lang="en-GB" sz="1050" dirty="0" err="1">
                <a:solidFill>
                  <a:prstClr val="white"/>
                </a:solidFill>
              </a:rPr>
              <a:t>obs</a:t>
            </a:r>
            <a:endParaRPr lang="fr-FR" sz="1050" dirty="0">
              <a:solidFill>
                <a:prstClr val="white"/>
              </a:solidFill>
            </a:endParaRPr>
          </a:p>
          <a:p>
            <a:pPr algn="ctr" fontAlgn="auto">
              <a:spcBef>
                <a:spcPts val="0"/>
              </a:spcBef>
              <a:spcAft>
                <a:spcPts val="0"/>
              </a:spcAft>
            </a:pPr>
            <a:endParaRPr lang="fr-FR" sz="1050" dirty="0">
              <a:solidFill>
                <a:prstClr val="white"/>
              </a:solidFill>
            </a:endParaRPr>
          </a:p>
        </p:txBody>
      </p:sp>
      <p:sp>
        <p:nvSpPr>
          <p:cNvPr id="6" name="Rectangle 5"/>
          <p:cNvSpPr/>
          <p:nvPr/>
        </p:nvSpPr>
        <p:spPr>
          <a:xfrm>
            <a:off x="2123728" y="5589240"/>
            <a:ext cx="8640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dirty="0">
                <a:solidFill>
                  <a:prstClr val="white"/>
                </a:solidFill>
              </a:rPr>
              <a:t>Data access &amp; </a:t>
            </a:r>
            <a:r>
              <a:rPr lang="en-GB" sz="1100" dirty="0" smtClean="0">
                <a:solidFill>
                  <a:prstClr val="white"/>
                </a:solidFill>
              </a:rPr>
              <a:t>visualisation</a:t>
            </a:r>
            <a:endParaRPr lang="fr-FR" sz="1100" dirty="0">
              <a:solidFill>
                <a:prstClr val="white"/>
              </a:solidFill>
            </a:endParaRPr>
          </a:p>
        </p:txBody>
      </p:sp>
      <p:sp>
        <p:nvSpPr>
          <p:cNvPr id="7" name="Rectangle 6"/>
          <p:cNvSpPr/>
          <p:nvPr/>
        </p:nvSpPr>
        <p:spPr>
          <a:xfrm>
            <a:off x="4139952" y="5589240"/>
            <a:ext cx="8640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dirty="0">
                <a:solidFill>
                  <a:prstClr val="white"/>
                </a:solidFill>
              </a:rPr>
              <a:t>Healthy ecosystems &amp; food </a:t>
            </a:r>
            <a:r>
              <a:rPr lang="en-GB" sz="1100" dirty="0" smtClean="0">
                <a:solidFill>
                  <a:prstClr val="white"/>
                </a:solidFill>
              </a:rPr>
              <a:t>security</a:t>
            </a:r>
            <a:endParaRPr lang="fr-FR" sz="1100" dirty="0">
              <a:solidFill>
                <a:prstClr val="white"/>
              </a:solidFill>
            </a:endParaRPr>
          </a:p>
        </p:txBody>
      </p:sp>
      <p:sp>
        <p:nvSpPr>
          <p:cNvPr id="8" name="Rectangle 7"/>
          <p:cNvSpPr/>
          <p:nvPr/>
        </p:nvSpPr>
        <p:spPr>
          <a:xfrm>
            <a:off x="5148064" y="5589240"/>
            <a:ext cx="8640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dirty="0">
                <a:solidFill>
                  <a:prstClr val="white"/>
                </a:solidFill>
              </a:rPr>
              <a:t>Services for the coastal </a:t>
            </a:r>
            <a:r>
              <a:rPr lang="en-GB" sz="1100" dirty="0" smtClean="0">
                <a:solidFill>
                  <a:prstClr val="white"/>
                </a:solidFill>
              </a:rPr>
              <a:t>zone</a:t>
            </a:r>
            <a:endParaRPr lang="fr-FR" sz="1100" dirty="0">
              <a:solidFill>
                <a:prstClr val="white"/>
              </a:solidFill>
            </a:endParaRPr>
          </a:p>
        </p:txBody>
      </p:sp>
      <p:sp>
        <p:nvSpPr>
          <p:cNvPr id="9" name="Rectangle 8"/>
          <p:cNvSpPr/>
          <p:nvPr/>
        </p:nvSpPr>
        <p:spPr>
          <a:xfrm>
            <a:off x="6156176" y="5589240"/>
            <a:ext cx="8640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dirty="0">
                <a:solidFill>
                  <a:prstClr val="white"/>
                </a:solidFill>
              </a:rPr>
              <a:t>Ocean climate &amp; </a:t>
            </a:r>
            <a:r>
              <a:rPr lang="en-GB" sz="1100" dirty="0" smtClean="0">
                <a:solidFill>
                  <a:prstClr val="white"/>
                </a:solidFill>
              </a:rPr>
              <a:t>carbon</a:t>
            </a:r>
            <a:endParaRPr lang="fr-FR" sz="1100" dirty="0">
              <a:solidFill>
                <a:prstClr val="white"/>
              </a:solidFill>
            </a:endParaRPr>
          </a:p>
        </p:txBody>
      </p:sp>
      <p:sp>
        <p:nvSpPr>
          <p:cNvPr id="10" name="Rectangle 9"/>
          <p:cNvSpPr/>
          <p:nvPr/>
        </p:nvSpPr>
        <p:spPr>
          <a:xfrm>
            <a:off x="7164288" y="5589240"/>
            <a:ext cx="8640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a:solidFill>
                  <a:prstClr val="white"/>
                </a:solidFill>
              </a:rPr>
              <a:t>Integrated maritime services</a:t>
            </a:r>
            <a:endParaRPr lang="fr-FR" sz="1050" dirty="0">
              <a:solidFill>
                <a:prstClr val="white"/>
              </a:solidFill>
            </a:endParaRPr>
          </a:p>
        </p:txBody>
      </p:sp>
      <p:sp>
        <p:nvSpPr>
          <p:cNvPr id="11" name="Rectangle 10"/>
          <p:cNvSpPr/>
          <p:nvPr/>
        </p:nvSpPr>
        <p:spPr>
          <a:xfrm>
            <a:off x="8172400" y="5589240"/>
            <a:ext cx="8640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050" dirty="0" smtClean="0">
                <a:solidFill>
                  <a:prstClr val="white"/>
                </a:solidFill>
              </a:rPr>
              <a:t>User engagement</a:t>
            </a:r>
            <a:endParaRPr lang="fr-FR" sz="1050" dirty="0">
              <a:solidFill>
                <a:prstClr val="white"/>
              </a:solidFill>
            </a:endParaRPr>
          </a:p>
        </p:txBody>
      </p:sp>
      <p:sp>
        <p:nvSpPr>
          <p:cNvPr id="12" name="Rectangle 11"/>
          <p:cNvSpPr/>
          <p:nvPr/>
        </p:nvSpPr>
        <p:spPr>
          <a:xfrm>
            <a:off x="107504" y="6237312"/>
            <a:ext cx="864096" cy="3240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C1 leader</a:t>
            </a:r>
            <a:endParaRPr lang="fr-FR" sz="1200" dirty="0">
              <a:solidFill>
                <a:srgbClr val="1F497D"/>
              </a:solidFill>
            </a:endParaRPr>
          </a:p>
        </p:txBody>
      </p:sp>
      <p:sp>
        <p:nvSpPr>
          <p:cNvPr id="13" name="Rectangle 12"/>
          <p:cNvSpPr/>
          <p:nvPr/>
        </p:nvSpPr>
        <p:spPr>
          <a:xfrm>
            <a:off x="1115616" y="6237312"/>
            <a:ext cx="864096" cy="3240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C2 leader</a:t>
            </a:r>
            <a:endParaRPr lang="fr-FR" sz="1200" dirty="0">
              <a:solidFill>
                <a:srgbClr val="1F497D"/>
              </a:solidFill>
            </a:endParaRPr>
          </a:p>
        </p:txBody>
      </p:sp>
      <p:sp>
        <p:nvSpPr>
          <p:cNvPr id="14" name="Rectangle 13"/>
          <p:cNvSpPr/>
          <p:nvPr/>
        </p:nvSpPr>
        <p:spPr>
          <a:xfrm>
            <a:off x="2123728" y="6237312"/>
            <a:ext cx="864096" cy="3240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C3 leader</a:t>
            </a:r>
            <a:endParaRPr lang="fr-FR" sz="1200" dirty="0">
              <a:solidFill>
                <a:srgbClr val="1F497D"/>
              </a:solidFill>
            </a:endParaRPr>
          </a:p>
        </p:txBody>
      </p:sp>
      <p:sp>
        <p:nvSpPr>
          <p:cNvPr id="15" name="Rectangle 14"/>
          <p:cNvSpPr/>
          <p:nvPr/>
        </p:nvSpPr>
        <p:spPr>
          <a:xfrm>
            <a:off x="4139952" y="6237312"/>
            <a:ext cx="864096" cy="3240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C5 leader</a:t>
            </a:r>
            <a:endParaRPr lang="fr-FR" sz="1200" dirty="0">
              <a:solidFill>
                <a:srgbClr val="1F497D"/>
              </a:solidFill>
            </a:endParaRPr>
          </a:p>
        </p:txBody>
      </p:sp>
      <p:sp>
        <p:nvSpPr>
          <p:cNvPr id="16" name="Rectangle 15"/>
          <p:cNvSpPr/>
          <p:nvPr/>
        </p:nvSpPr>
        <p:spPr>
          <a:xfrm>
            <a:off x="5148064" y="6237312"/>
            <a:ext cx="864096" cy="3240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C6 leader</a:t>
            </a:r>
            <a:endParaRPr lang="fr-FR" sz="1200" dirty="0">
              <a:solidFill>
                <a:srgbClr val="1F497D"/>
              </a:solidFill>
            </a:endParaRPr>
          </a:p>
        </p:txBody>
      </p:sp>
      <p:sp>
        <p:nvSpPr>
          <p:cNvPr id="17" name="Rectangle 16"/>
          <p:cNvSpPr/>
          <p:nvPr/>
        </p:nvSpPr>
        <p:spPr>
          <a:xfrm>
            <a:off x="6156176" y="6237312"/>
            <a:ext cx="864096" cy="3240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C7 leader</a:t>
            </a:r>
            <a:endParaRPr lang="fr-FR" sz="1200" dirty="0">
              <a:solidFill>
                <a:srgbClr val="1F497D"/>
              </a:solidFill>
            </a:endParaRPr>
          </a:p>
        </p:txBody>
      </p:sp>
      <p:sp>
        <p:nvSpPr>
          <p:cNvPr id="18" name="Rectangle 17"/>
          <p:cNvSpPr/>
          <p:nvPr/>
        </p:nvSpPr>
        <p:spPr>
          <a:xfrm>
            <a:off x="7164288" y="6237312"/>
            <a:ext cx="864096" cy="3240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C8 leader</a:t>
            </a:r>
            <a:endParaRPr lang="fr-FR" sz="1200" dirty="0">
              <a:solidFill>
                <a:srgbClr val="1F497D"/>
              </a:solidFill>
            </a:endParaRPr>
          </a:p>
        </p:txBody>
      </p:sp>
      <p:sp>
        <p:nvSpPr>
          <p:cNvPr id="19" name="Rectangle 18"/>
          <p:cNvSpPr/>
          <p:nvPr/>
        </p:nvSpPr>
        <p:spPr>
          <a:xfrm>
            <a:off x="8172400" y="6237312"/>
            <a:ext cx="864096" cy="3240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C9 leader</a:t>
            </a:r>
            <a:endParaRPr lang="fr-FR" sz="1200" dirty="0">
              <a:solidFill>
                <a:srgbClr val="1F497D"/>
              </a:solidFill>
            </a:endParaRPr>
          </a:p>
        </p:txBody>
      </p:sp>
      <p:sp>
        <p:nvSpPr>
          <p:cNvPr id="20" name="Rectangle 19"/>
          <p:cNvSpPr/>
          <p:nvPr/>
        </p:nvSpPr>
        <p:spPr>
          <a:xfrm>
            <a:off x="3131840" y="5589240"/>
            <a:ext cx="8640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100" dirty="0">
                <a:solidFill>
                  <a:prstClr val="white"/>
                </a:solidFill>
              </a:rPr>
              <a:t>Ocean forecasting &amp; </a:t>
            </a:r>
            <a:r>
              <a:rPr lang="en-GB" sz="1100" dirty="0" smtClean="0">
                <a:solidFill>
                  <a:prstClr val="white"/>
                </a:solidFill>
              </a:rPr>
              <a:t>services</a:t>
            </a:r>
            <a:endParaRPr lang="fr-FR" sz="1100" dirty="0">
              <a:solidFill>
                <a:prstClr val="white"/>
              </a:solidFill>
            </a:endParaRPr>
          </a:p>
        </p:txBody>
      </p:sp>
      <p:sp>
        <p:nvSpPr>
          <p:cNvPr id="21" name="Rectangle 20"/>
          <p:cNvSpPr/>
          <p:nvPr/>
        </p:nvSpPr>
        <p:spPr>
          <a:xfrm>
            <a:off x="3131840" y="6237312"/>
            <a:ext cx="864096" cy="3240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C4 leader</a:t>
            </a:r>
            <a:endParaRPr lang="fr-FR" sz="1200" dirty="0">
              <a:solidFill>
                <a:srgbClr val="1F497D"/>
              </a:solidFill>
            </a:endParaRPr>
          </a:p>
        </p:txBody>
      </p:sp>
      <p:sp>
        <p:nvSpPr>
          <p:cNvPr id="22" name="Rectangle 21"/>
          <p:cNvSpPr/>
          <p:nvPr/>
        </p:nvSpPr>
        <p:spPr>
          <a:xfrm>
            <a:off x="107504" y="4941168"/>
            <a:ext cx="89289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prstClr val="white"/>
                </a:solidFill>
              </a:rPr>
              <a:t>Blue Planet community</a:t>
            </a:r>
            <a:endParaRPr lang="fr-FR" dirty="0">
              <a:solidFill>
                <a:prstClr val="white"/>
              </a:solidFill>
            </a:endParaRPr>
          </a:p>
        </p:txBody>
      </p:sp>
      <p:sp>
        <p:nvSpPr>
          <p:cNvPr id="23" name="Rectangle 22"/>
          <p:cNvSpPr/>
          <p:nvPr/>
        </p:nvSpPr>
        <p:spPr>
          <a:xfrm>
            <a:off x="1331640" y="1988840"/>
            <a:ext cx="2232248" cy="1260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prstClr val="white"/>
                </a:solidFill>
              </a:rPr>
              <a:t>Advisory Board</a:t>
            </a:r>
          </a:p>
          <a:p>
            <a:pPr algn="ctr" fontAlgn="auto">
              <a:spcBef>
                <a:spcPts val="0"/>
              </a:spcBef>
              <a:spcAft>
                <a:spcPts val="0"/>
              </a:spcAft>
            </a:pPr>
            <a:r>
              <a:rPr lang="en-GB" sz="1200" dirty="0" smtClean="0">
                <a:solidFill>
                  <a:srgbClr val="1F497D">
                    <a:lumMod val="20000"/>
                    <a:lumOff val="80000"/>
                  </a:srgbClr>
                </a:solidFill>
              </a:rPr>
              <a:t>Representatives of Endorsing Organisations (e.g. CEOS, CZCP, GEO, GOOS, GODAE </a:t>
            </a:r>
            <a:r>
              <a:rPr lang="en-GB" sz="1200" dirty="0" err="1" smtClean="0">
                <a:solidFill>
                  <a:srgbClr val="1F497D">
                    <a:lumMod val="20000"/>
                    <a:lumOff val="80000"/>
                  </a:srgbClr>
                </a:solidFill>
              </a:rPr>
              <a:t>OceanView</a:t>
            </a:r>
            <a:r>
              <a:rPr lang="en-GB" sz="1200" dirty="0" smtClean="0">
                <a:solidFill>
                  <a:srgbClr val="1F497D">
                    <a:lumMod val="20000"/>
                    <a:lumOff val="80000"/>
                  </a:srgbClr>
                </a:solidFill>
              </a:rPr>
              <a:t>, POGO, </a:t>
            </a:r>
            <a:r>
              <a:rPr lang="en-GB" sz="1200" dirty="0" err="1" smtClean="0">
                <a:solidFill>
                  <a:srgbClr val="1F497D">
                    <a:lumMod val="20000"/>
                    <a:lumOff val="80000"/>
                  </a:srgbClr>
                </a:solidFill>
              </a:rPr>
              <a:t>etc</a:t>
            </a:r>
            <a:r>
              <a:rPr lang="en-GB" sz="1200" dirty="0" smtClean="0">
                <a:solidFill>
                  <a:srgbClr val="1F497D">
                    <a:lumMod val="20000"/>
                    <a:lumOff val="80000"/>
                  </a:srgbClr>
                </a:solidFill>
              </a:rPr>
              <a:t>) + Component/Current leaders</a:t>
            </a:r>
            <a:endParaRPr lang="fr-FR" sz="1200" dirty="0">
              <a:solidFill>
                <a:srgbClr val="1F497D">
                  <a:lumMod val="20000"/>
                  <a:lumOff val="80000"/>
                </a:srgbClr>
              </a:solidFill>
            </a:endParaRPr>
          </a:p>
        </p:txBody>
      </p:sp>
      <p:sp>
        <p:nvSpPr>
          <p:cNvPr id="24" name="Rectangle 23"/>
          <p:cNvSpPr/>
          <p:nvPr/>
        </p:nvSpPr>
        <p:spPr>
          <a:xfrm>
            <a:off x="3995936" y="1988840"/>
            <a:ext cx="223224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prstClr val="white"/>
                </a:solidFill>
              </a:rPr>
              <a:t>Executive Committee</a:t>
            </a:r>
          </a:p>
          <a:p>
            <a:pPr algn="ctr" fontAlgn="auto">
              <a:spcBef>
                <a:spcPts val="0"/>
              </a:spcBef>
              <a:spcAft>
                <a:spcPts val="0"/>
              </a:spcAft>
            </a:pPr>
            <a:r>
              <a:rPr lang="en-GB" sz="1200" dirty="0" smtClean="0">
                <a:solidFill>
                  <a:srgbClr val="1F497D">
                    <a:lumMod val="20000"/>
                    <a:lumOff val="80000"/>
                  </a:srgbClr>
                </a:solidFill>
              </a:rPr>
              <a:t>Representatives of Sponsoring Organisations</a:t>
            </a:r>
            <a:endParaRPr lang="fr-FR" sz="1200" dirty="0">
              <a:solidFill>
                <a:srgbClr val="1F497D">
                  <a:lumMod val="20000"/>
                  <a:lumOff val="80000"/>
                </a:srgbClr>
              </a:solidFill>
            </a:endParaRPr>
          </a:p>
        </p:txBody>
      </p:sp>
      <p:sp>
        <p:nvSpPr>
          <p:cNvPr id="25" name="Rectangle 24"/>
          <p:cNvSpPr/>
          <p:nvPr/>
        </p:nvSpPr>
        <p:spPr>
          <a:xfrm>
            <a:off x="3995936" y="3429000"/>
            <a:ext cx="223224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prstClr val="white"/>
                </a:solidFill>
              </a:rPr>
              <a:t>Distributed Secretariat</a:t>
            </a:r>
          </a:p>
          <a:p>
            <a:pPr algn="ctr" fontAlgn="auto">
              <a:spcBef>
                <a:spcPts val="0"/>
              </a:spcBef>
              <a:spcAft>
                <a:spcPts val="0"/>
              </a:spcAft>
            </a:pPr>
            <a:r>
              <a:rPr lang="en-GB" sz="1200" dirty="0" smtClean="0">
                <a:solidFill>
                  <a:srgbClr val="1F497D">
                    <a:lumMod val="20000"/>
                    <a:lumOff val="80000"/>
                  </a:srgbClr>
                </a:solidFill>
              </a:rPr>
              <a:t>Nodes in Australia, India, UK, USA</a:t>
            </a:r>
            <a:endParaRPr lang="fr-FR" sz="1200" dirty="0">
              <a:solidFill>
                <a:srgbClr val="1F497D">
                  <a:lumMod val="20000"/>
                  <a:lumOff val="80000"/>
                </a:srgbClr>
              </a:solidFill>
            </a:endParaRPr>
          </a:p>
        </p:txBody>
      </p:sp>
      <p:cxnSp>
        <p:nvCxnSpPr>
          <p:cNvPr id="27" name="Straight Connector 26"/>
          <p:cNvCxnSpPr>
            <a:stCxn id="24" idx="2"/>
            <a:endCxn id="25" idx="0"/>
          </p:cNvCxnSpPr>
          <p:nvPr/>
        </p:nvCxnSpPr>
        <p:spPr>
          <a:xfrm>
            <a:off x="5112060" y="3068960"/>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5" idx="2"/>
          </p:cNvCxnSpPr>
          <p:nvPr/>
        </p:nvCxnSpPr>
        <p:spPr>
          <a:xfrm>
            <a:off x="5112060" y="4509120"/>
            <a:ext cx="0" cy="4320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2" idx="2"/>
          </p:cNvCxnSpPr>
          <p:nvPr/>
        </p:nvCxnSpPr>
        <p:spPr>
          <a:xfrm>
            <a:off x="4572000" y="5373216"/>
            <a:ext cx="0"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580112" y="5373216"/>
            <a:ext cx="0"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88224" y="5373216"/>
            <a:ext cx="0"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596336" y="5373216"/>
            <a:ext cx="0"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604448" y="5373216"/>
            <a:ext cx="0"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63888" y="5373216"/>
            <a:ext cx="0"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555776" y="5373216"/>
            <a:ext cx="0"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547664" y="5373216"/>
            <a:ext cx="0"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39552" y="5373216"/>
            <a:ext cx="0"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3" idx="2"/>
          </p:cNvCxnSpPr>
          <p:nvPr/>
        </p:nvCxnSpPr>
        <p:spPr>
          <a:xfrm>
            <a:off x="2447764" y="3248980"/>
            <a:ext cx="0" cy="16921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63888" y="2564904"/>
            <a:ext cx="43204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Title 1"/>
          <p:cNvSpPr>
            <a:spLocks noGrp="1"/>
          </p:cNvSpPr>
          <p:nvPr>
            <p:ph type="title"/>
          </p:nvPr>
        </p:nvSpPr>
        <p:spPr>
          <a:xfrm>
            <a:off x="0" y="116632"/>
            <a:ext cx="9143999" cy="1066130"/>
          </a:xfrm>
        </p:spPr>
        <p:txBody>
          <a:bodyPr>
            <a:noAutofit/>
          </a:bodyPr>
          <a:lstStyle/>
          <a:p>
            <a:r>
              <a:rPr lang="en-US" sz="3200" dirty="0" smtClean="0">
                <a:solidFill>
                  <a:schemeClr val="tx2"/>
                </a:solidFill>
                <a:latin typeface="+mn-lt"/>
                <a:cs typeface="Trajan Pro"/>
              </a:rPr>
              <a:t>New Governance Structure</a:t>
            </a:r>
            <a:br>
              <a:rPr lang="en-US" sz="3200" dirty="0" smtClean="0">
                <a:solidFill>
                  <a:schemeClr val="tx2"/>
                </a:solidFill>
                <a:latin typeface="+mn-lt"/>
                <a:cs typeface="Trajan Pro"/>
              </a:rPr>
            </a:br>
            <a:r>
              <a:rPr lang="en-US" sz="3200" dirty="0" smtClean="0">
                <a:solidFill>
                  <a:schemeClr val="tx2"/>
                </a:solidFill>
                <a:latin typeface="+mn-lt"/>
                <a:cs typeface="Trajan Pro"/>
              </a:rPr>
              <a:t>for Blue Planet</a:t>
            </a:r>
            <a:endParaRPr lang="en-US" sz="3200" dirty="0">
              <a:solidFill>
                <a:schemeClr val="tx2"/>
              </a:solidFill>
              <a:latin typeface="+mn-lt"/>
              <a:cs typeface="Trajan Pro"/>
            </a:endParaRPr>
          </a:p>
        </p:txBody>
      </p:sp>
      <p:sp>
        <p:nvSpPr>
          <p:cNvPr id="52" name="TextBox 51"/>
          <p:cNvSpPr txBox="1"/>
          <p:nvPr/>
        </p:nvSpPr>
        <p:spPr>
          <a:xfrm>
            <a:off x="1798266" y="1484784"/>
            <a:ext cx="1117550" cy="369332"/>
          </a:xfrm>
          <a:prstGeom prst="rect">
            <a:avLst/>
          </a:prstGeom>
          <a:noFill/>
        </p:spPr>
        <p:txBody>
          <a:bodyPr wrap="none" rtlCol="0">
            <a:spAutoFit/>
          </a:bodyPr>
          <a:lstStyle/>
          <a:p>
            <a:pPr fontAlgn="auto">
              <a:spcBef>
                <a:spcPts val="0"/>
              </a:spcBef>
              <a:spcAft>
                <a:spcPts val="0"/>
              </a:spcAft>
            </a:pPr>
            <a:r>
              <a:rPr lang="en-GB" dirty="0" smtClean="0">
                <a:solidFill>
                  <a:srgbClr val="1F497D"/>
                </a:solidFill>
                <a:latin typeface="Calibri"/>
                <a:ea typeface=""/>
              </a:rPr>
              <a:t>STRATEGY</a:t>
            </a:r>
            <a:endParaRPr lang="fr-FR" dirty="0">
              <a:solidFill>
                <a:srgbClr val="1F497D"/>
              </a:solidFill>
              <a:latin typeface="Calibri"/>
              <a:ea typeface=""/>
            </a:endParaRPr>
          </a:p>
        </p:txBody>
      </p:sp>
      <p:sp>
        <p:nvSpPr>
          <p:cNvPr id="53" name="TextBox 52"/>
          <p:cNvSpPr txBox="1"/>
          <p:nvPr/>
        </p:nvSpPr>
        <p:spPr>
          <a:xfrm>
            <a:off x="4211960" y="1484784"/>
            <a:ext cx="1907125" cy="369332"/>
          </a:xfrm>
          <a:prstGeom prst="rect">
            <a:avLst/>
          </a:prstGeom>
          <a:noFill/>
        </p:spPr>
        <p:txBody>
          <a:bodyPr wrap="none" rtlCol="0">
            <a:spAutoFit/>
          </a:bodyPr>
          <a:lstStyle/>
          <a:p>
            <a:pPr fontAlgn="auto">
              <a:spcBef>
                <a:spcPts val="0"/>
              </a:spcBef>
              <a:spcAft>
                <a:spcPts val="0"/>
              </a:spcAft>
            </a:pPr>
            <a:r>
              <a:rPr lang="en-GB" dirty="0" smtClean="0">
                <a:solidFill>
                  <a:srgbClr val="1F497D"/>
                </a:solidFill>
                <a:latin typeface="Calibri"/>
                <a:ea typeface=""/>
              </a:rPr>
              <a:t>IMPLEMENTATION</a:t>
            </a:r>
            <a:endParaRPr lang="fr-FR" dirty="0">
              <a:solidFill>
                <a:srgbClr val="1F497D"/>
              </a:solidFill>
              <a:latin typeface="Calibri"/>
              <a:ea typeface=""/>
            </a:endParaRPr>
          </a:p>
        </p:txBody>
      </p:sp>
    </p:spTree>
    <p:extLst>
      <p:ext uri="{BB962C8B-B14F-4D97-AF65-F5344CB8AC3E}">
        <p14:creationId xmlns:p14="http://schemas.microsoft.com/office/powerpoint/2010/main" val="19919338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Planet-GEO-SBA-1.jpg"/>
          <p:cNvPicPr>
            <a:picLocks noChangeAspect="1"/>
          </p:cNvPicPr>
          <p:nvPr/>
        </p:nvPicPr>
        <p:blipFill>
          <a:blip r:embed="rId3"/>
          <a:stretch>
            <a:fillRect/>
          </a:stretch>
        </p:blipFill>
        <p:spPr>
          <a:xfrm>
            <a:off x="0" y="0"/>
            <a:ext cx="9144000" cy="6858000"/>
          </a:xfrm>
          <a:prstGeom prst="rect">
            <a:avLst/>
          </a:prstGeom>
        </p:spPr>
      </p:pic>
      <p:pic>
        <p:nvPicPr>
          <p:cNvPr id="6" name="Picture 5" descr="Blue-Planet-GEO-SBA-2.jpg"/>
          <p:cNvPicPr>
            <a:picLocks noChangeAspect="1"/>
          </p:cNvPicPr>
          <p:nvPr/>
        </p:nvPicPr>
        <p:blipFill>
          <a:blip r:embed="rId4"/>
          <a:stretch>
            <a:fillRect/>
          </a:stretch>
        </p:blipFill>
        <p:spPr>
          <a:xfrm>
            <a:off x="0" y="0"/>
            <a:ext cx="9144000" cy="6858000"/>
          </a:xfrm>
          <a:prstGeom prst="rect">
            <a:avLst/>
          </a:prstGeom>
        </p:spPr>
      </p:pic>
      <p:pic>
        <p:nvPicPr>
          <p:cNvPr id="12" name="Picture 11" descr="Blue-Planet-GEO-SBA-3.jpg"/>
          <p:cNvPicPr>
            <a:picLocks noChangeAspect="1"/>
          </p:cNvPicPr>
          <p:nvPr/>
        </p:nvPicPr>
        <p:blipFill>
          <a:blip r:embed="rId5"/>
          <a:stretch>
            <a:fillRect/>
          </a:stretch>
        </p:blipFill>
        <p:spPr>
          <a:xfrm>
            <a:off x="0" y="0"/>
            <a:ext cx="9144000" cy="6858000"/>
          </a:xfrm>
          <a:prstGeom prst="rect">
            <a:avLst/>
          </a:prstGeom>
        </p:spPr>
      </p:pic>
      <p:pic>
        <p:nvPicPr>
          <p:cNvPr id="15" name="Picture 14" descr="Blue-Planet-GEO-SBA-6.jpg"/>
          <p:cNvPicPr>
            <a:picLocks noChangeAspect="1"/>
          </p:cNvPicPr>
          <p:nvPr/>
        </p:nvPicPr>
        <p:blipFill>
          <a:blip r:embed="rId6"/>
          <a:stretch>
            <a:fillRect/>
          </a:stretch>
        </p:blipFill>
        <p:spPr>
          <a:xfrm>
            <a:off x="0" y="0"/>
            <a:ext cx="9144000" cy="6858000"/>
          </a:xfrm>
          <a:prstGeom prst="rect">
            <a:avLst/>
          </a:prstGeom>
        </p:spPr>
      </p:pic>
      <p:pic>
        <p:nvPicPr>
          <p:cNvPr id="17" name="Picture 16" descr="GEO_logo_full.gif"/>
          <p:cNvPicPr>
            <a:picLocks noChangeAspect="1"/>
          </p:cNvPicPr>
          <p:nvPr/>
        </p:nvPicPr>
        <p:blipFill>
          <a:blip r:embed="rId7"/>
          <a:stretch>
            <a:fillRect/>
          </a:stretch>
        </p:blipFill>
        <p:spPr>
          <a:xfrm>
            <a:off x="272164" y="274564"/>
            <a:ext cx="2714755" cy="543602"/>
          </a:xfrm>
          <a:prstGeom prst="rect">
            <a:avLst/>
          </a:prstGeom>
        </p:spPr>
      </p:pic>
      <p:pic>
        <p:nvPicPr>
          <p:cNvPr id="18" name="Picture 17"/>
          <p:cNvPicPr/>
          <p:nvPr/>
        </p:nvPicPr>
        <p:blipFill>
          <a:blip r:embed="rId8">
            <a:extLst>
              <a:ext uri="{28A0092B-C50C-407E-A947-70E740481C1C}">
                <a14:useLocalDpi xmlns:a14="http://schemas.microsoft.com/office/drawing/2010/main" val="0"/>
              </a:ext>
            </a:extLst>
          </a:blip>
          <a:stretch>
            <a:fillRect/>
          </a:stretch>
        </p:blipFill>
        <p:spPr>
          <a:xfrm>
            <a:off x="6629400" y="152400"/>
            <a:ext cx="2057400" cy="832247"/>
          </a:xfrm>
          <a:prstGeom prst="rect">
            <a:avLst/>
          </a:prstGeom>
        </p:spPr>
      </p:pic>
      <p:sp>
        <p:nvSpPr>
          <p:cNvPr id="8" name="TextBox 7"/>
          <p:cNvSpPr txBox="1"/>
          <p:nvPr/>
        </p:nvSpPr>
        <p:spPr>
          <a:xfrm>
            <a:off x="6500948" y="6488668"/>
            <a:ext cx="2489977" cy="307777"/>
          </a:xfrm>
          <a:prstGeom prst="rect">
            <a:avLst/>
          </a:prstGeom>
          <a:noFill/>
        </p:spPr>
        <p:txBody>
          <a:bodyPr wrap="none" rtlCol="0">
            <a:spAutoFit/>
          </a:bodyPr>
          <a:lstStyle/>
          <a:p>
            <a:r>
              <a:rPr lang="en-GB" sz="1400" dirty="0" smtClean="0"/>
              <a:t>Figure courtesy GEO Secretariat</a:t>
            </a:r>
            <a:endParaRPr lang="fr-FR" sz="1400" dirty="0"/>
          </a:p>
        </p:txBody>
      </p:sp>
    </p:spTree>
    <p:extLst>
      <p:ext uri="{BB962C8B-B14F-4D97-AF65-F5344CB8AC3E}">
        <p14:creationId xmlns:p14="http://schemas.microsoft.com/office/powerpoint/2010/main" val="1267152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1352" y="135740"/>
            <a:ext cx="7396162" cy="501650"/>
          </a:xfrm>
        </p:spPr>
        <p:txBody>
          <a:bodyPr/>
          <a:lstStyle/>
          <a:p>
            <a:pPr algn="l"/>
            <a:r>
              <a:rPr lang="en-US" dirty="0" smtClean="0"/>
              <a:t>Executive Committee Support</a:t>
            </a:r>
            <a:endParaRPr lang="en-US" dirty="0"/>
          </a:p>
        </p:txBody>
      </p:sp>
      <p:sp>
        <p:nvSpPr>
          <p:cNvPr id="2" name="Content Placeholder 1"/>
          <p:cNvSpPr>
            <a:spLocks noGrp="1"/>
          </p:cNvSpPr>
          <p:nvPr>
            <p:ph idx="1"/>
          </p:nvPr>
        </p:nvSpPr>
        <p:spPr>
          <a:xfrm>
            <a:off x="262847" y="1576078"/>
            <a:ext cx="8804953" cy="5002852"/>
          </a:xfrm>
        </p:spPr>
        <p:txBody>
          <a:bodyPr/>
          <a:lstStyle/>
          <a:p>
            <a:pPr marL="457200" indent="-457200">
              <a:buFont typeface="+mj-lt"/>
              <a:buAutoNum type="arabicPeriod"/>
            </a:pPr>
            <a:r>
              <a:rPr lang="en-US" dirty="0"/>
              <a:t>POGO </a:t>
            </a:r>
            <a:r>
              <a:rPr lang="en-US" dirty="0" smtClean="0"/>
              <a:t>Secretariat (Plymouth Marine Laboratories) </a:t>
            </a:r>
            <a:endParaRPr lang="en-US" dirty="0"/>
          </a:p>
          <a:p>
            <a:r>
              <a:rPr lang="en-US" b="0" dirty="0"/>
              <a:t>continues as liaison with GEO and support with overall coordination/communication, in close cooperation with </a:t>
            </a:r>
            <a:r>
              <a:rPr lang="en-US" b="0" dirty="0" smtClean="0"/>
              <a:t>nodes</a:t>
            </a:r>
          </a:p>
          <a:p>
            <a:endParaRPr lang="en-US" b="0" dirty="0"/>
          </a:p>
          <a:p>
            <a:pPr marL="457200" indent="-457200">
              <a:buFont typeface="+mj-lt"/>
              <a:buAutoNum type="arabicPeriod" startAt="2"/>
            </a:pPr>
            <a:r>
              <a:rPr lang="en-US" dirty="0" smtClean="0"/>
              <a:t>Scientific Coordination </a:t>
            </a:r>
          </a:p>
          <a:p>
            <a:r>
              <a:rPr lang="en-US" b="0" dirty="0" smtClean="0"/>
              <a:t>full </a:t>
            </a:r>
            <a:r>
              <a:rPr lang="en-US" b="0" dirty="0"/>
              <a:t>time PhD </a:t>
            </a:r>
            <a:r>
              <a:rPr lang="en-US" b="0" dirty="0" smtClean="0"/>
              <a:t>professional (NOAA NESDIS, Maryland USA)</a:t>
            </a:r>
          </a:p>
          <a:p>
            <a:r>
              <a:rPr lang="en-US" b="0" dirty="0" smtClean="0"/>
              <a:t>Masters </a:t>
            </a:r>
            <a:r>
              <a:rPr lang="en-US" b="0" dirty="0"/>
              <a:t>level professional </a:t>
            </a:r>
            <a:r>
              <a:rPr lang="en-US" b="0" dirty="0" smtClean="0"/>
              <a:t>(ICAR </a:t>
            </a:r>
            <a:r>
              <a:rPr lang="en-US" b="0" dirty="0"/>
              <a:t>(India) –pending </a:t>
            </a:r>
            <a:endParaRPr lang="en-US" b="0" dirty="0" smtClean="0"/>
          </a:p>
          <a:p>
            <a:endParaRPr lang="en-US" b="0" dirty="0" smtClean="0"/>
          </a:p>
          <a:p>
            <a:pPr marL="457200" indent="-457200">
              <a:buFont typeface="+mj-lt"/>
              <a:buAutoNum type="arabicPeriod" startAt="3"/>
            </a:pPr>
            <a:r>
              <a:rPr lang="en-US" dirty="0" smtClean="0"/>
              <a:t>IT and Support </a:t>
            </a:r>
            <a:r>
              <a:rPr lang="en-US" dirty="0"/>
              <a:t>(CSIRO, Australia</a:t>
            </a:r>
            <a:r>
              <a:rPr lang="en-US" dirty="0" smtClean="0"/>
              <a:t>)</a:t>
            </a:r>
            <a:endParaRPr lang="en-US" dirty="0"/>
          </a:p>
          <a:p>
            <a:r>
              <a:rPr lang="en-US" b="0" dirty="0"/>
              <a:t>One IT expert and infrastructure for website/databases, communication and outreach </a:t>
            </a:r>
            <a:r>
              <a:rPr lang="en-US" b="0" dirty="0" smtClean="0"/>
              <a:t>services</a:t>
            </a:r>
            <a:endParaRPr lang="en-US" b="0"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7697710" y="0"/>
            <a:ext cx="1446290" cy="637390"/>
          </a:xfrm>
          <a:prstGeom prst="rect">
            <a:avLst/>
          </a:prstGeom>
          <a:solidFill>
            <a:schemeClr val="bg1">
              <a:lumMod val="20000"/>
              <a:lumOff val="80000"/>
            </a:schemeClr>
          </a:solidFill>
        </p:spPr>
      </p:pic>
    </p:spTree>
    <p:extLst>
      <p:ext uri="{BB962C8B-B14F-4D97-AF65-F5344CB8AC3E}">
        <p14:creationId xmlns:p14="http://schemas.microsoft.com/office/powerpoint/2010/main" val="13523667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Third Blue Planet Symposium</a:t>
            </a:r>
          </a:p>
        </p:txBody>
      </p:sp>
      <p:sp>
        <p:nvSpPr>
          <p:cNvPr id="2" name="Content Placeholder 1"/>
          <p:cNvSpPr>
            <a:spLocks noGrp="1"/>
          </p:cNvSpPr>
          <p:nvPr>
            <p:ph idx="1"/>
          </p:nvPr>
        </p:nvSpPr>
        <p:spPr>
          <a:xfrm>
            <a:off x="262847" y="1576078"/>
            <a:ext cx="8804953" cy="3924390"/>
          </a:xfrm>
        </p:spPr>
        <p:txBody>
          <a:bodyPr/>
          <a:lstStyle/>
          <a:p>
            <a:r>
              <a:rPr lang="en-US" b="0" dirty="0"/>
              <a:t>Venue: USA</a:t>
            </a:r>
          </a:p>
          <a:p>
            <a:r>
              <a:rPr lang="en-US" b="0" dirty="0"/>
              <a:t>Date: March/April 2017</a:t>
            </a:r>
          </a:p>
          <a:p>
            <a:r>
              <a:rPr lang="en-US" b="0" dirty="0"/>
              <a:t>Theme: “The Role of the Oceans in Earth's Life Support System”:</a:t>
            </a:r>
          </a:p>
          <a:p>
            <a:pPr lvl="1">
              <a:buFont typeface="Wingdings" charset="2"/>
              <a:buChar char="q"/>
            </a:pPr>
            <a:r>
              <a:rPr lang="en-US" b="0" dirty="0"/>
              <a:t>Sustainable use of ocean resources</a:t>
            </a:r>
          </a:p>
          <a:p>
            <a:pPr lvl="1">
              <a:buFont typeface="Wingdings" charset="2"/>
              <a:buChar char="q"/>
            </a:pPr>
            <a:r>
              <a:rPr lang="en-US" b="0" dirty="0"/>
              <a:t>Threats from pollution, warming and acidification</a:t>
            </a:r>
          </a:p>
          <a:p>
            <a:pPr lvl="1">
              <a:buFont typeface="Wingdings" charset="2"/>
              <a:buChar char="q"/>
            </a:pPr>
            <a:r>
              <a:rPr lang="en-US" b="0" dirty="0"/>
              <a:t>The changing oceans</a:t>
            </a:r>
          </a:p>
          <a:p>
            <a:pPr lvl="1">
              <a:buFont typeface="Wingdings" charset="2"/>
              <a:buChar char="q"/>
            </a:pPr>
            <a:r>
              <a:rPr lang="en-US" b="0" dirty="0"/>
              <a:t>Processes and life at the Interfaces with the oceans</a:t>
            </a:r>
          </a:p>
          <a:p>
            <a:r>
              <a:rPr lang="en-US" b="0" dirty="0"/>
              <a:t>A Program Committee has been formed</a:t>
            </a:r>
            <a:r>
              <a:rPr lang="en-US" b="0" dirty="0" smtClean="0"/>
              <a:t>.</a:t>
            </a:r>
            <a:endParaRPr lang="en-US" b="0" dirty="0"/>
          </a:p>
          <a:p>
            <a:pPr marL="400050" lvl="1" indent="0">
              <a:buNone/>
            </a:pPr>
            <a:endParaRPr lang="en-US" b="0"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7697710" y="0"/>
            <a:ext cx="1446290" cy="637390"/>
          </a:xfrm>
          <a:prstGeom prst="rect">
            <a:avLst/>
          </a:prstGeom>
          <a:solidFill>
            <a:schemeClr val="bg1">
              <a:lumMod val="20000"/>
              <a:lumOff val="80000"/>
            </a:schemeClr>
          </a:solidFill>
        </p:spPr>
      </p:pic>
      <p:graphicFrame>
        <p:nvGraphicFramePr>
          <p:cNvPr id="3" name="Table 2"/>
          <p:cNvGraphicFramePr>
            <a:graphicFrameLocks noGrp="1"/>
          </p:cNvGraphicFramePr>
          <p:nvPr>
            <p:extLst>
              <p:ext uri="{D42A27DB-BD31-4B8C-83A1-F6EECF244321}">
                <p14:modId xmlns:p14="http://schemas.microsoft.com/office/powerpoint/2010/main" val="3907984814"/>
              </p:ext>
            </p:extLst>
          </p:nvPr>
        </p:nvGraphicFramePr>
        <p:xfrm>
          <a:off x="336989" y="5500468"/>
          <a:ext cx="8384980" cy="1097280"/>
        </p:xfrm>
        <a:graphic>
          <a:graphicData uri="http://schemas.openxmlformats.org/drawingml/2006/table">
            <a:tbl>
              <a:tblPr/>
              <a:tblGrid>
                <a:gridCol w="859735"/>
                <a:gridCol w="1334986"/>
                <a:gridCol w="4323739"/>
                <a:gridCol w="1866520"/>
              </a:tblGrid>
              <a:tr h="985861">
                <a:tc>
                  <a:txBody>
                    <a:bodyPr/>
                    <a:lstStyle/>
                    <a:p>
                      <a:pPr marL="0" marR="0" algn="ctr">
                        <a:spcBef>
                          <a:spcPts val="200"/>
                        </a:spcBef>
                        <a:spcAft>
                          <a:spcPts val="200"/>
                        </a:spcAft>
                      </a:pPr>
                      <a:r>
                        <a:rPr lang="en-AU" sz="1800" b="1" dirty="0">
                          <a:solidFill>
                            <a:srgbClr val="DBE5F1"/>
                          </a:solidFill>
                          <a:effectLst/>
                          <a:latin typeface="Calibri"/>
                          <a:ea typeface="MS ??"/>
                        </a:rPr>
                        <a:t>SITWS-2015-12</a:t>
                      </a:r>
                      <a:endParaRPr lang="en-US" sz="1600" b="1" dirty="0">
                        <a:effectLst/>
                        <a:latin typeface="Arial"/>
                        <a:ea typeface="MS ??"/>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l">
                        <a:spcBef>
                          <a:spcPts val="200"/>
                        </a:spcBef>
                        <a:spcAft>
                          <a:spcPts val="200"/>
                        </a:spcAft>
                      </a:pPr>
                      <a:r>
                        <a:rPr lang="en-AU" sz="1800" b="1">
                          <a:effectLst/>
                          <a:latin typeface="Calibri"/>
                          <a:ea typeface="MS ??"/>
                        </a:rPr>
                        <a:t>SIT Chair</a:t>
                      </a:r>
                      <a:endParaRPr lang="en-US" sz="1600" b="1">
                        <a:effectLst/>
                        <a:latin typeface="Arial"/>
                        <a:ea typeface="MS ??"/>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200"/>
                        </a:spcBef>
                        <a:spcAft>
                          <a:spcPts val="200"/>
                        </a:spcAft>
                      </a:pPr>
                      <a:r>
                        <a:rPr lang="en-AU" sz="1800" b="1">
                          <a:effectLst/>
                          <a:latin typeface="Calibri"/>
                          <a:ea typeface="MS ??"/>
                        </a:rPr>
                        <a:t>Seek a CEOS representative to serve on the planning committee for the 3</a:t>
                      </a:r>
                      <a:r>
                        <a:rPr lang="en-AU" sz="1800" b="1" baseline="30000">
                          <a:effectLst/>
                          <a:latin typeface="Calibri"/>
                          <a:ea typeface="MS ??"/>
                        </a:rPr>
                        <a:t>rd</a:t>
                      </a:r>
                      <a:r>
                        <a:rPr lang="en-AU" sz="1800" b="1">
                          <a:effectLst/>
                          <a:latin typeface="Calibri"/>
                          <a:ea typeface="MS ??"/>
                        </a:rPr>
                        <a:t> Blue Planet Symposium to be held September 2016 in Monterey, California</a:t>
                      </a:r>
                      <a:endParaRPr lang="en-US" sz="1600" b="1">
                        <a:effectLst/>
                        <a:latin typeface="Arial"/>
                        <a:ea typeface="MS ??"/>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200"/>
                        </a:spcAft>
                      </a:pPr>
                      <a:r>
                        <a:rPr lang="en-AU" sz="1800" b="1" dirty="0">
                          <a:effectLst/>
                          <a:latin typeface="Calibri"/>
                          <a:ea typeface="MS ??"/>
                        </a:rPr>
                        <a:t>CEOS Plenary</a:t>
                      </a:r>
                      <a:endParaRPr lang="en-US" sz="1600" b="1" dirty="0">
                        <a:effectLst/>
                        <a:latin typeface="Arial"/>
                        <a:ea typeface="MS ??"/>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381439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unny-potato.com/blog/wp-content/uploads/2008/05/wa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3"/>
          <a:srcRect l="62126"/>
          <a:stretch/>
        </p:blipFill>
        <p:spPr bwMode="auto">
          <a:xfrm>
            <a:off x="2538248" y="324116"/>
            <a:ext cx="2932385" cy="1015953"/>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1" y="2510434"/>
            <a:ext cx="9144001" cy="20621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fontAlgn="auto" latinLnBrk="1" hangingPunct="0">
              <a:spcBef>
                <a:spcPts val="0"/>
              </a:spcBef>
              <a:spcAft>
                <a:spcPts val="0"/>
              </a:spcAft>
            </a:pPr>
            <a:r>
              <a:rPr lang="en-US" sz="3200" b="1" kern="0" dirty="0" smtClean="0">
                <a:solidFill>
                  <a:srgbClr val="002569"/>
                </a:solidFill>
              </a:rPr>
              <a:t>How can/should CEOS</a:t>
            </a:r>
          </a:p>
          <a:p>
            <a:pPr algn="ctr" fontAlgn="auto" latinLnBrk="1" hangingPunct="0">
              <a:spcBef>
                <a:spcPts val="0"/>
              </a:spcBef>
              <a:spcAft>
                <a:spcPts val="0"/>
              </a:spcAft>
            </a:pPr>
            <a:r>
              <a:rPr lang="en-US" sz="3200" b="1" kern="0" dirty="0" smtClean="0">
                <a:solidFill>
                  <a:srgbClr val="002569"/>
                </a:solidFill>
              </a:rPr>
              <a:t>engage with Blue Planet to achieve </a:t>
            </a:r>
          </a:p>
          <a:p>
            <a:pPr algn="ctr" fontAlgn="auto" latinLnBrk="1" hangingPunct="0">
              <a:spcBef>
                <a:spcPts val="0"/>
              </a:spcBef>
              <a:spcAft>
                <a:spcPts val="0"/>
              </a:spcAft>
            </a:pPr>
            <a:r>
              <a:rPr lang="en-US" sz="3200" b="1" kern="0" dirty="0" smtClean="0">
                <a:solidFill>
                  <a:srgbClr val="002569"/>
                </a:solidFill>
              </a:rPr>
              <a:t>increased visibility within </a:t>
            </a:r>
          </a:p>
          <a:p>
            <a:pPr algn="ctr" fontAlgn="auto" latinLnBrk="1" hangingPunct="0">
              <a:spcBef>
                <a:spcPts val="0"/>
              </a:spcBef>
              <a:spcAft>
                <a:spcPts val="0"/>
              </a:spcAft>
            </a:pPr>
            <a:r>
              <a:rPr lang="en-US" sz="3200" b="1" kern="0" dirty="0" smtClean="0">
                <a:solidFill>
                  <a:srgbClr val="002569"/>
                </a:solidFill>
              </a:rPr>
              <a:t>GEO 2016 Framework?</a:t>
            </a:r>
            <a:endParaRPr lang="en-US" sz="3200" b="1" kern="0" dirty="0">
              <a:solidFill>
                <a:srgbClr val="002569"/>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4748" y="4800600"/>
            <a:ext cx="2667000" cy="141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464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488" y="1971395"/>
            <a:ext cx="7307140" cy="4871426"/>
          </a:xfrm>
          <a:prstGeom prst="rect">
            <a:avLst/>
          </a:prstGeom>
        </p:spPr>
      </p:pic>
      <p:sp>
        <p:nvSpPr>
          <p:cNvPr id="11" name="Title 1"/>
          <p:cNvSpPr txBox="1">
            <a:spLocks/>
          </p:cNvSpPr>
          <p:nvPr/>
        </p:nvSpPr>
        <p:spPr>
          <a:xfrm>
            <a:off x="535211" y="984647"/>
            <a:ext cx="7941568" cy="62461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smtClean="0">
              <a:solidFill>
                <a:srgbClr val="005FAA"/>
              </a:solidFill>
              <a:effectLst>
                <a:outerShdw blurRad="38100" dist="38100" dir="2700000" algn="tl">
                  <a:srgbClr val="C0C0C0"/>
                </a:outerShdw>
              </a:effectLst>
              <a:latin typeface="Calibri"/>
              <a:ea typeface="SimSun" pitchFamily="2" charset="-122"/>
            </a:endParaRPr>
          </a:p>
        </p:txBody>
      </p:sp>
      <p:sp>
        <p:nvSpPr>
          <p:cNvPr id="3" name="TextBox 2"/>
          <p:cNvSpPr txBox="1"/>
          <p:nvPr/>
        </p:nvSpPr>
        <p:spPr>
          <a:xfrm>
            <a:off x="7076620" y="4837685"/>
            <a:ext cx="916533" cy="338554"/>
          </a:xfrm>
          <a:prstGeom prst="rect">
            <a:avLst/>
          </a:prstGeom>
          <a:noFill/>
        </p:spPr>
        <p:txBody>
          <a:bodyPr wrap="none" rtlCol="0">
            <a:spAutoFit/>
          </a:bodyPr>
          <a:lstStyle/>
          <a:p>
            <a:r>
              <a:rPr lang="en-GB" sz="1600" dirty="0" err="1" smtClean="0">
                <a:cs typeface="Arial" panose="020B0604020202020204" pitchFamily="34" charset="0"/>
              </a:rPr>
              <a:t>AtlantOS</a:t>
            </a:r>
            <a:endParaRPr lang="fr-FR" sz="1600" dirty="0">
              <a:cs typeface="Arial" panose="020B0604020202020204" pitchFamily="34" charset="0"/>
            </a:endParaRPr>
          </a:p>
        </p:txBody>
      </p:sp>
      <p:sp>
        <p:nvSpPr>
          <p:cNvPr id="8" name="Flowchart: Connector 7"/>
          <p:cNvSpPr/>
          <p:nvPr/>
        </p:nvSpPr>
        <p:spPr>
          <a:xfrm>
            <a:off x="2323856" y="2178488"/>
            <a:ext cx="4464496" cy="4248472"/>
          </a:xfrm>
          <a:prstGeom prst="flowChartConnector">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3341" y="3521397"/>
            <a:ext cx="1031495" cy="60073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7509" y="4849828"/>
            <a:ext cx="1062607" cy="62693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5909" y="3582644"/>
            <a:ext cx="1265182" cy="458173"/>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66990" y="4910335"/>
            <a:ext cx="1377089" cy="522168"/>
          </a:xfrm>
          <a:prstGeom prst="rect">
            <a:avLst/>
          </a:prstGeom>
        </p:spPr>
      </p:pic>
      <p:sp>
        <p:nvSpPr>
          <p:cNvPr id="17" name="TextBox 16"/>
          <p:cNvSpPr txBox="1"/>
          <p:nvPr/>
        </p:nvSpPr>
        <p:spPr>
          <a:xfrm>
            <a:off x="2439693" y="4053609"/>
            <a:ext cx="1778379" cy="461665"/>
          </a:xfrm>
          <a:prstGeom prst="rect">
            <a:avLst/>
          </a:prstGeom>
          <a:solidFill>
            <a:schemeClr val="bg1"/>
          </a:solidFill>
        </p:spPr>
        <p:txBody>
          <a:bodyPr wrap="square" rtlCol="0">
            <a:spAutoFit/>
          </a:bodyPr>
          <a:lstStyle/>
          <a:p>
            <a:pPr algn="ctr"/>
            <a:r>
              <a:rPr lang="en-GB" sz="1200" b="1" dirty="0" smtClean="0"/>
              <a:t>Coastal Zone Community of Practice</a:t>
            </a:r>
            <a:endParaRPr lang="en-GB" sz="1200" b="1" dirty="0"/>
          </a:p>
        </p:txBody>
      </p:sp>
      <p:sp>
        <p:nvSpPr>
          <p:cNvPr id="21" name="TextBox 20"/>
          <p:cNvSpPr txBox="1"/>
          <p:nvPr/>
        </p:nvSpPr>
        <p:spPr>
          <a:xfrm>
            <a:off x="6135817" y="2358508"/>
            <a:ext cx="1261307" cy="338554"/>
          </a:xfrm>
          <a:prstGeom prst="rect">
            <a:avLst/>
          </a:prstGeom>
          <a:noFill/>
        </p:spPr>
        <p:txBody>
          <a:bodyPr wrap="none" rtlCol="0">
            <a:spAutoFit/>
          </a:bodyPr>
          <a:lstStyle/>
          <a:p>
            <a:r>
              <a:rPr lang="en-GB" sz="1600" dirty="0" smtClean="0"/>
              <a:t>IOC/UNESCO</a:t>
            </a:r>
            <a:endParaRPr lang="en-GB" sz="1600" dirty="0"/>
          </a:p>
        </p:txBody>
      </p:sp>
      <p:sp>
        <p:nvSpPr>
          <p:cNvPr id="22" name="TextBox 21"/>
          <p:cNvSpPr txBox="1"/>
          <p:nvPr/>
        </p:nvSpPr>
        <p:spPr>
          <a:xfrm>
            <a:off x="6444208" y="2632022"/>
            <a:ext cx="843308" cy="338554"/>
          </a:xfrm>
          <a:prstGeom prst="rect">
            <a:avLst/>
          </a:prstGeom>
          <a:noFill/>
        </p:spPr>
        <p:txBody>
          <a:bodyPr wrap="none" rtlCol="0">
            <a:spAutoFit/>
          </a:bodyPr>
          <a:lstStyle/>
          <a:p>
            <a:r>
              <a:rPr lang="en-GB" sz="1600" dirty="0" smtClean="0"/>
              <a:t>JCOMM</a:t>
            </a:r>
            <a:endParaRPr lang="en-GB" sz="1600" dirty="0"/>
          </a:p>
        </p:txBody>
      </p:sp>
      <p:sp>
        <p:nvSpPr>
          <p:cNvPr id="23" name="TextBox 22"/>
          <p:cNvSpPr txBox="1"/>
          <p:nvPr/>
        </p:nvSpPr>
        <p:spPr>
          <a:xfrm>
            <a:off x="6732240" y="2898568"/>
            <a:ext cx="599844" cy="338554"/>
          </a:xfrm>
          <a:prstGeom prst="rect">
            <a:avLst/>
          </a:prstGeom>
          <a:noFill/>
        </p:spPr>
        <p:txBody>
          <a:bodyPr wrap="none" rtlCol="0">
            <a:spAutoFit/>
          </a:bodyPr>
          <a:lstStyle/>
          <a:p>
            <a:r>
              <a:rPr lang="en-GB" sz="1600" dirty="0" smtClean="0"/>
              <a:t>IODE</a:t>
            </a:r>
            <a:endParaRPr lang="en-GB" sz="1600" dirty="0"/>
          </a:p>
        </p:txBody>
      </p:sp>
      <p:sp>
        <p:nvSpPr>
          <p:cNvPr id="24" name="TextBox 23"/>
          <p:cNvSpPr txBox="1"/>
          <p:nvPr/>
        </p:nvSpPr>
        <p:spPr>
          <a:xfrm>
            <a:off x="6876256" y="3136078"/>
            <a:ext cx="579005" cy="338554"/>
          </a:xfrm>
          <a:prstGeom prst="rect">
            <a:avLst/>
          </a:prstGeom>
          <a:noFill/>
        </p:spPr>
        <p:txBody>
          <a:bodyPr wrap="none" rtlCol="0">
            <a:spAutoFit/>
          </a:bodyPr>
          <a:lstStyle/>
          <a:p>
            <a:r>
              <a:rPr lang="en-GB" sz="1600" dirty="0" smtClean="0"/>
              <a:t>OBIS</a:t>
            </a:r>
            <a:endParaRPr lang="en-GB" sz="1600" dirty="0"/>
          </a:p>
        </p:txBody>
      </p:sp>
      <p:sp>
        <p:nvSpPr>
          <p:cNvPr id="25" name="TextBox 24"/>
          <p:cNvSpPr txBox="1"/>
          <p:nvPr/>
        </p:nvSpPr>
        <p:spPr>
          <a:xfrm>
            <a:off x="7020272" y="3402624"/>
            <a:ext cx="638316" cy="338554"/>
          </a:xfrm>
          <a:prstGeom prst="rect">
            <a:avLst/>
          </a:prstGeom>
          <a:noFill/>
        </p:spPr>
        <p:txBody>
          <a:bodyPr wrap="none" rtlCol="0">
            <a:spAutoFit/>
          </a:bodyPr>
          <a:lstStyle/>
          <a:p>
            <a:r>
              <a:rPr lang="en-GB" sz="1600" dirty="0" smtClean="0"/>
              <a:t>DBCP</a:t>
            </a:r>
            <a:endParaRPr lang="en-GB" sz="1600" dirty="0"/>
          </a:p>
        </p:txBody>
      </p:sp>
      <p:sp>
        <p:nvSpPr>
          <p:cNvPr id="26" name="TextBox 25"/>
          <p:cNvSpPr txBox="1"/>
          <p:nvPr/>
        </p:nvSpPr>
        <p:spPr>
          <a:xfrm>
            <a:off x="7086966" y="3618648"/>
            <a:ext cx="509370" cy="338554"/>
          </a:xfrm>
          <a:prstGeom prst="rect">
            <a:avLst/>
          </a:prstGeom>
          <a:noFill/>
        </p:spPr>
        <p:txBody>
          <a:bodyPr wrap="none" rtlCol="0">
            <a:spAutoFit/>
          </a:bodyPr>
          <a:lstStyle/>
          <a:p>
            <a:r>
              <a:rPr lang="en-GB" sz="1600" dirty="0" smtClean="0"/>
              <a:t>SOT</a:t>
            </a:r>
            <a:endParaRPr lang="en-GB" sz="1600" dirty="0"/>
          </a:p>
        </p:txBody>
      </p:sp>
      <p:sp>
        <p:nvSpPr>
          <p:cNvPr id="27" name="TextBox 26"/>
          <p:cNvSpPr txBox="1"/>
          <p:nvPr/>
        </p:nvSpPr>
        <p:spPr>
          <a:xfrm>
            <a:off x="7072565" y="3856158"/>
            <a:ext cx="721993" cy="338554"/>
          </a:xfrm>
          <a:prstGeom prst="rect">
            <a:avLst/>
          </a:prstGeom>
          <a:noFill/>
        </p:spPr>
        <p:txBody>
          <a:bodyPr wrap="none" rtlCol="0">
            <a:spAutoFit/>
          </a:bodyPr>
          <a:lstStyle/>
          <a:p>
            <a:r>
              <a:rPr lang="en-GB" sz="1600" dirty="0" smtClean="0"/>
              <a:t>GLOSS</a:t>
            </a:r>
            <a:endParaRPr lang="en-GB" sz="1600" dirty="0"/>
          </a:p>
        </p:txBody>
      </p:sp>
      <p:sp>
        <p:nvSpPr>
          <p:cNvPr id="28" name="TextBox 27"/>
          <p:cNvSpPr txBox="1"/>
          <p:nvPr/>
        </p:nvSpPr>
        <p:spPr>
          <a:xfrm>
            <a:off x="7092280" y="4122704"/>
            <a:ext cx="576376" cy="338554"/>
          </a:xfrm>
          <a:prstGeom prst="rect">
            <a:avLst/>
          </a:prstGeom>
          <a:noFill/>
        </p:spPr>
        <p:txBody>
          <a:bodyPr wrap="none" rtlCol="0">
            <a:spAutoFit/>
          </a:bodyPr>
          <a:lstStyle/>
          <a:p>
            <a:r>
              <a:rPr lang="en-GB" sz="1600" dirty="0" smtClean="0"/>
              <a:t>Argo</a:t>
            </a:r>
            <a:endParaRPr lang="en-GB" sz="1600" dirty="0"/>
          </a:p>
        </p:txBody>
      </p:sp>
      <p:sp>
        <p:nvSpPr>
          <p:cNvPr id="29" name="TextBox 28"/>
          <p:cNvSpPr txBox="1"/>
          <p:nvPr/>
        </p:nvSpPr>
        <p:spPr>
          <a:xfrm>
            <a:off x="6966513" y="4311432"/>
            <a:ext cx="1154098" cy="338554"/>
          </a:xfrm>
          <a:prstGeom prst="rect">
            <a:avLst/>
          </a:prstGeom>
          <a:noFill/>
        </p:spPr>
        <p:txBody>
          <a:bodyPr wrap="none" rtlCol="0">
            <a:spAutoFit/>
          </a:bodyPr>
          <a:lstStyle/>
          <a:p>
            <a:r>
              <a:rPr lang="en-GB" sz="1600" dirty="0" err="1" smtClean="0"/>
              <a:t>OceanSITES</a:t>
            </a:r>
            <a:endParaRPr lang="en-GB" sz="1600" dirty="0"/>
          </a:p>
        </p:txBody>
      </p:sp>
      <p:sp>
        <p:nvSpPr>
          <p:cNvPr id="30" name="TextBox 29"/>
          <p:cNvSpPr txBox="1"/>
          <p:nvPr/>
        </p:nvSpPr>
        <p:spPr>
          <a:xfrm>
            <a:off x="7044328" y="4576238"/>
            <a:ext cx="696024" cy="338554"/>
          </a:xfrm>
          <a:prstGeom prst="rect">
            <a:avLst/>
          </a:prstGeom>
          <a:noFill/>
        </p:spPr>
        <p:txBody>
          <a:bodyPr wrap="none" rtlCol="0">
            <a:spAutoFit/>
          </a:bodyPr>
          <a:lstStyle/>
          <a:p>
            <a:r>
              <a:rPr lang="en-GB" sz="1600" dirty="0" smtClean="0"/>
              <a:t>IOCCP</a:t>
            </a:r>
            <a:endParaRPr lang="en-GB" sz="1600" dirty="0"/>
          </a:p>
        </p:txBody>
      </p:sp>
      <p:sp>
        <p:nvSpPr>
          <p:cNvPr id="31" name="TextBox 30"/>
          <p:cNvSpPr txBox="1"/>
          <p:nvPr/>
        </p:nvSpPr>
        <p:spPr>
          <a:xfrm>
            <a:off x="5867519" y="2106480"/>
            <a:ext cx="907621" cy="338554"/>
          </a:xfrm>
          <a:prstGeom prst="rect">
            <a:avLst/>
          </a:prstGeom>
          <a:noFill/>
        </p:spPr>
        <p:txBody>
          <a:bodyPr wrap="none" rtlCol="0">
            <a:spAutoFit/>
          </a:bodyPr>
          <a:lstStyle/>
          <a:p>
            <a:r>
              <a:rPr lang="en-GB" sz="1600" dirty="0" smtClean="0"/>
              <a:t>GEOHAB</a:t>
            </a:r>
            <a:endParaRPr lang="en-GB" sz="1600" dirty="0"/>
          </a:p>
        </p:txBody>
      </p:sp>
      <p:sp>
        <p:nvSpPr>
          <p:cNvPr id="32" name="TextBox 31"/>
          <p:cNvSpPr txBox="1"/>
          <p:nvPr/>
        </p:nvSpPr>
        <p:spPr>
          <a:xfrm>
            <a:off x="6954857" y="5088448"/>
            <a:ext cx="1043747" cy="338554"/>
          </a:xfrm>
          <a:prstGeom prst="rect">
            <a:avLst/>
          </a:prstGeom>
          <a:noFill/>
        </p:spPr>
        <p:txBody>
          <a:bodyPr wrap="none" rtlCol="0">
            <a:spAutoFit/>
          </a:bodyPr>
          <a:lstStyle/>
          <a:p>
            <a:r>
              <a:rPr lang="en-GB" sz="1600" dirty="0" smtClean="0"/>
              <a:t>GEOWOW</a:t>
            </a:r>
            <a:endParaRPr lang="en-GB" sz="1600" dirty="0"/>
          </a:p>
        </p:txBody>
      </p:sp>
      <p:sp>
        <p:nvSpPr>
          <p:cNvPr id="33" name="TextBox 32"/>
          <p:cNvSpPr txBox="1"/>
          <p:nvPr/>
        </p:nvSpPr>
        <p:spPr>
          <a:xfrm>
            <a:off x="6683739" y="5280944"/>
            <a:ext cx="2003062" cy="584775"/>
          </a:xfrm>
          <a:prstGeom prst="rect">
            <a:avLst/>
          </a:prstGeom>
          <a:noFill/>
        </p:spPr>
        <p:txBody>
          <a:bodyPr wrap="square" rtlCol="0">
            <a:spAutoFit/>
          </a:bodyPr>
          <a:lstStyle/>
          <a:p>
            <a:r>
              <a:rPr lang="en-GB" sz="1600" dirty="0" smtClean="0"/>
              <a:t>GEO Integrated Water </a:t>
            </a:r>
          </a:p>
          <a:p>
            <a:r>
              <a:rPr lang="en-GB" sz="1600" dirty="0" smtClean="0"/>
              <a:t>Information Task</a:t>
            </a:r>
            <a:endParaRPr lang="en-GB" sz="1600" dirty="0"/>
          </a:p>
        </p:txBody>
      </p:sp>
      <p:sp>
        <p:nvSpPr>
          <p:cNvPr id="34" name="TextBox 33"/>
          <p:cNvSpPr txBox="1"/>
          <p:nvPr/>
        </p:nvSpPr>
        <p:spPr>
          <a:xfrm>
            <a:off x="6552589" y="5705735"/>
            <a:ext cx="617092" cy="338554"/>
          </a:xfrm>
          <a:prstGeom prst="rect">
            <a:avLst/>
          </a:prstGeom>
          <a:noFill/>
        </p:spPr>
        <p:txBody>
          <a:bodyPr wrap="none" rtlCol="0">
            <a:spAutoFit/>
          </a:bodyPr>
          <a:lstStyle/>
          <a:p>
            <a:r>
              <a:rPr lang="en-GB" sz="1600" dirty="0" smtClean="0"/>
              <a:t>IV-TT</a:t>
            </a:r>
            <a:endParaRPr lang="en-GB" sz="1600" dirty="0"/>
          </a:p>
        </p:txBody>
      </p:sp>
      <p:sp>
        <p:nvSpPr>
          <p:cNvPr id="35" name="TextBox 34"/>
          <p:cNvSpPr txBox="1"/>
          <p:nvPr/>
        </p:nvSpPr>
        <p:spPr>
          <a:xfrm>
            <a:off x="6300192" y="5922904"/>
            <a:ext cx="780598" cy="338554"/>
          </a:xfrm>
          <a:prstGeom prst="rect">
            <a:avLst/>
          </a:prstGeom>
          <a:noFill/>
        </p:spPr>
        <p:txBody>
          <a:bodyPr wrap="none" rtlCol="0">
            <a:spAutoFit/>
          </a:bodyPr>
          <a:lstStyle/>
          <a:p>
            <a:r>
              <a:rPr lang="en-GB" sz="1600" dirty="0" smtClean="0"/>
              <a:t>OSE-TT</a:t>
            </a:r>
            <a:endParaRPr lang="en-GB" sz="1600" dirty="0"/>
          </a:p>
        </p:txBody>
      </p:sp>
      <p:sp>
        <p:nvSpPr>
          <p:cNvPr id="36" name="TextBox 35"/>
          <p:cNvSpPr txBox="1"/>
          <p:nvPr/>
        </p:nvSpPr>
        <p:spPr>
          <a:xfrm>
            <a:off x="5973333" y="6138928"/>
            <a:ext cx="881395" cy="338554"/>
          </a:xfrm>
          <a:prstGeom prst="rect">
            <a:avLst/>
          </a:prstGeom>
          <a:noFill/>
        </p:spPr>
        <p:txBody>
          <a:bodyPr wrap="none" rtlCol="0">
            <a:spAutoFit/>
          </a:bodyPr>
          <a:lstStyle/>
          <a:p>
            <a:r>
              <a:rPr lang="en-GB" sz="1600" dirty="0" smtClean="0"/>
              <a:t>COSS-TT</a:t>
            </a:r>
            <a:endParaRPr lang="en-GB" sz="1600" dirty="0"/>
          </a:p>
        </p:txBody>
      </p:sp>
      <p:sp>
        <p:nvSpPr>
          <p:cNvPr id="37" name="TextBox 36"/>
          <p:cNvSpPr txBox="1"/>
          <p:nvPr/>
        </p:nvSpPr>
        <p:spPr>
          <a:xfrm>
            <a:off x="5582372" y="6331750"/>
            <a:ext cx="830292" cy="338554"/>
          </a:xfrm>
          <a:prstGeom prst="rect">
            <a:avLst/>
          </a:prstGeom>
          <a:noFill/>
        </p:spPr>
        <p:txBody>
          <a:bodyPr wrap="none" rtlCol="0">
            <a:spAutoFit/>
          </a:bodyPr>
          <a:lstStyle/>
          <a:p>
            <a:r>
              <a:rPr lang="en-GB" sz="1600" dirty="0" smtClean="0"/>
              <a:t>MEP-TT</a:t>
            </a:r>
            <a:endParaRPr lang="en-GB" sz="1600" dirty="0"/>
          </a:p>
        </p:txBody>
      </p:sp>
      <p:sp>
        <p:nvSpPr>
          <p:cNvPr id="38" name="TextBox 37"/>
          <p:cNvSpPr txBox="1"/>
          <p:nvPr/>
        </p:nvSpPr>
        <p:spPr>
          <a:xfrm>
            <a:off x="3131840" y="6426960"/>
            <a:ext cx="761555" cy="338554"/>
          </a:xfrm>
          <a:prstGeom prst="rect">
            <a:avLst/>
          </a:prstGeom>
          <a:noFill/>
        </p:spPr>
        <p:txBody>
          <a:bodyPr wrap="none" rtlCol="0">
            <a:spAutoFit/>
          </a:bodyPr>
          <a:lstStyle/>
          <a:p>
            <a:r>
              <a:rPr lang="en-GB" sz="1600" dirty="0" smtClean="0"/>
              <a:t>SAFARI</a:t>
            </a:r>
            <a:endParaRPr lang="en-GB" sz="1600" dirty="0"/>
          </a:p>
        </p:txBody>
      </p:sp>
      <p:sp>
        <p:nvSpPr>
          <p:cNvPr id="39" name="TextBox 38"/>
          <p:cNvSpPr txBox="1"/>
          <p:nvPr/>
        </p:nvSpPr>
        <p:spPr>
          <a:xfrm>
            <a:off x="1763688" y="6160414"/>
            <a:ext cx="1608133" cy="338554"/>
          </a:xfrm>
          <a:prstGeom prst="rect">
            <a:avLst/>
          </a:prstGeom>
          <a:noFill/>
        </p:spPr>
        <p:txBody>
          <a:bodyPr wrap="none" rtlCol="0">
            <a:spAutoFit/>
          </a:bodyPr>
          <a:lstStyle/>
          <a:p>
            <a:r>
              <a:rPr lang="en-GB" sz="1600" dirty="0" smtClean="0"/>
              <a:t>Capacity Building</a:t>
            </a:r>
            <a:endParaRPr lang="en-GB" sz="1600" dirty="0"/>
          </a:p>
        </p:txBody>
      </p:sp>
      <p:sp>
        <p:nvSpPr>
          <p:cNvPr id="40" name="TextBox 39"/>
          <p:cNvSpPr txBox="1"/>
          <p:nvPr/>
        </p:nvSpPr>
        <p:spPr>
          <a:xfrm>
            <a:off x="2232743" y="5872382"/>
            <a:ext cx="611065" cy="338554"/>
          </a:xfrm>
          <a:prstGeom prst="rect">
            <a:avLst/>
          </a:prstGeom>
          <a:noFill/>
        </p:spPr>
        <p:txBody>
          <a:bodyPr wrap="none" rtlCol="0">
            <a:spAutoFit/>
          </a:bodyPr>
          <a:lstStyle/>
          <a:p>
            <a:r>
              <a:rPr lang="en-GB" sz="1600" dirty="0" smtClean="0"/>
              <a:t>IQOE</a:t>
            </a:r>
            <a:endParaRPr lang="en-GB" sz="1600" dirty="0"/>
          </a:p>
        </p:txBody>
      </p:sp>
      <p:sp>
        <p:nvSpPr>
          <p:cNvPr id="41" name="TextBox 40"/>
          <p:cNvSpPr txBox="1"/>
          <p:nvPr/>
        </p:nvSpPr>
        <p:spPr>
          <a:xfrm>
            <a:off x="1600942" y="4763944"/>
            <a:ext cx="635239" cy="338554"/>
          </a:xfrm>
          <a:prstGeom prst="rect">
            <a:avLst/>
          </a:prstGeom>
          <a:noFill/>
        </p:spPr>
        <p:txBody>
          <a:bodyPr wrap="none" rtlCol="0">
            <a:spAutoFit/>
          </a:bodyPr>
          <a:lstStyle/>
          <a:p>
            <a:r>
              <a:rPr lang="en-GB" sz="1600" dirty="0" smtClean="0"/>
              <a:t>GACS</a:t>
            </a:r>
            <a:endParaRPr lang="en-GB" sz="1600" dirty="0"/>
          </a:p>
        </p:txBody>
      </p:sp>
      <p:sp>
        <p:nvSpPr>
          <p:cNvPr id="42" name="TextBox 41"/>
          <p:cNvSpPr txBox="1"/>
          <p:nvPr/>
        </p:nvSpPr>
        <p:spPr>
          <a:xfrm>
            <a:off x="1444818" y="5012061"/>
            <a:ext cx="825162" cy="338554"/>
          </a:xfrm>
          <a:prstGeom prst="rect">
            <a:avLst/>
          </a:prstGeom>
          <a:noFill/>
        </p:spPr>
        <p:txBody>
          <a:bodyPr wrap="none" rtlCol="0">
            <a:spAutoFit/>
          </a:bodyPr>
          <a:lstStyle/>
          <a:p>
            <a:r>
              <a:rPr lang="en-GB" sz="1600" dirty="0" smtClean="0"/>
              <a:t>Antares</a:t>
            </a:r>
            <a:endParaRPr lang="en-GB" sz="1600" dirty="0"/>
          </a:p>
        </p:txBody>
      </p:sp>
      <p:sp>
        <p:nvSpPr>
          <p:cNvPr id="43" name="TextBox 42"/>
          <p:cNvSpPr txBox="1"/>
          <p:nvPr/>
        </p:nvSpPr>
        <p:spPr>
          <a:xfrm>
            <a:off x="1489718" y="5356712"/>
            <a:ext cx="1048557" cy="338554"/>
          </a:xfrm>
          <a:prstGeom prst="rect">
            <a:avLst/>
          </a:prstGeom>
          <a:noFill/>
        </p:spPr>
        <p:txBody>
          <a:bodyPr wrap="none" rtlCol="0">
            <a:spAutoFit/>
          </a:bodyPr>
          <a:lstStyle/>
          <a:p>
            <a:r>
              <a:rPr lang="en-GB" sz="1600" dirty="0" err="1" smtClean="0"/>
              <a:t>ChloroGIN</a:t>
            </a:r>
            <a:endParaRPr lang="en-GB" sz="1600" dirty="0"/>
          </a:p>
        </p:txBody>
      </p:sp>
      <p:sp>
        <p:nvSpPr>
          <p:cNvPr id="44" name="TextBox 43"/>
          <p:cNvSpPr txBox="1"/>
          <p:nvPr/>
        </p:nvSpPr>
        <p:spPr>
          <a:xfrm>
            <a:off x="1979712" y="2394512"/>
            <a:ext cx="718274" cy="338554"/>
          </a:xfrm>
          <a:prstGeom prst="rect">
            <a:avLst/>
          </a:prstGeom>
          <a:noFill/>
        </p:spPr>
        <p:txBody>
          <a:bodyPr wrap="none" rtlCol="0">
            <a:spAutoFit/>
          </a:bodyPr>
          <a:lstStyle/>
          <a:p>
            <a:r>
              <a:rPr lang="en-GB" sz="1600" dirty="0" smtClean="0"/>
              <a:t>IOCCG</a:t>
            </a:r>
            <a:endParaRPr lang="en-GB" sz="1600" dirty="0"/>
          </a:p>
        </p:txBody>
      </p:sp>
      <p:sp>
        <p:nvSpPr>
          <p:cNvPr id="45" name="TextBox 44"/>
          <p:cNvSpPr txBox="1"/>
          <p:nvPr/>
        </p:nvSpPr>
        <p:spPr>
          <a:xfrm>
            <a:off x="1619672" y="2826560"/>
            <a:ext cx="652551" cy="338554"/>
          </a:xfrm>
          <a:prstGeom prst="rect">
            <a:avLst/>
          </a:prstGeom>
          <a:noFill/>
        </p:spPr>
        <p:txBody>
          <a:bodyPr wrap="none" rtlCol="0">
            <a:spAutoFit/>
          </a:bodyPr>
          <a:lstStyle/>
          <a:p>
            <a:r>
              <a:rPr lang="en-GB" sz="1600" dirty="0" smtClean="0"/>
              <a:t>GCOS</a:t>
            </a:r>
            <a:endParaRPr lang="en-GB" sz="1600" dirty="0"/>
          </a:p>
        </p:txBody>
      </p:sp>
      <p:cxnSp>
        <p:nvCxnSpPr>
          <p:cNvPr id="46" name="Straight Connector 45"/>
          <p:cNvCxnSpPr/>
          <p:nvPr/>
        </p:nvCxnSpPr>
        <p:spPr>
          <a:xfrm flipH="1">
            <a:off x="5681767" y="2445034"/>
            <a:ext cx="291566" cy="95759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5867519" y="2602896"/>
            <a:ext cx="432673" cy="799728"/>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6083855" y="2847284"/>
            <a:ext cx="468734" cy="55534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3" idx="1"/>
          </p:cNvCxnSpPr>
          <p:nvPr/>
        </p:nvCxnSpPr>
        <p:spPr>
          <a:xfrm flipH="1">
            <a:off x="6318222" y="3067845"/>
            <a:ext cx="414018" cy="334779"/>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6525231" y="3330616"/>
            <a:ext cx="414017" cy="97269"/>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5" idx="1"/>
          </p:cNvCxnSpPr>
          <p:nvPr/>
        </p:nvCxnSpPr>
        <p:spPr>
          <a:xfrm flipH="1">
            <a:off x="6651091" y="3571901"/>
            <a:ext cx="369181" cy="23373"/>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6" idx="1"/>
          </p:cNvCxnSpPr>
          <p:nvPr/>
        </p:nvCxnSpPr>
        <p:spPr>
          <a:xfrm flipH="1">
            <a:off x="6683738" y="3787925"/>
            <a:ext cx="403228" cy="33841"/>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7" idx="1"/>
          </p:cNvCxnSpPr>
          <p:nvPr/>
        </p:nvCxnSpPr>
        <p:spPr>
          <a:xfrm flipH="1" flipV="1">
            <a:off x="6690491" y="3985075"/>
            <a:ext cx="382074" cy="4036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28" idx="1"/>
          </p:cNvCxnSpPr>
          <p:nvPr/>
        </p:nvCxnSpPr>
        <p:spPr>
          <a:xfrm flipH="1" flipV="1">
            <a:off x="6300192" y="4053609"/>
            <a:ext cx="792088" cy="238372"/>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9" idx="1"/>
          </p:cNvCxnSpPr>
          <p:nvPr/>
        </p:nvCxnSpPr>
        <p:spPr>
          <a:xfrm flipH="1" flipV="1">
            <a:off x="6300192" y="4122136"/>
            <a:ext cx="666321" cy="358573"/>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8" idx="1"/>
          </p:cNvCxnSpPr>
          <p:nvPr/>
        </p:nvCxnSpPr>
        <p:spPr>
          <a:xfrm flipH="1">
            <a:off x="4212063" y="4291981"/>
            <a:ext cx="2880217" cy="536466"/>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30" idx="1"/>
          </p:cNvCxnSpPr>
          <p:nvPr/>
        </p:nvCxnSpPr>
        <p:spPr>
          <a:xfrm flipH="1" flipV="1">
            <a:off x="6159346" y="4122136"/>
            <a:ext cx="884982" cy="623379"/>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5973333" y="4122704"/>
            <a:ext cx="981525" cy="1053134"/>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5867519" y="4172795"/>
            <a:ext cx="832013" cy="1076776"/>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6318222" y="5368326"/>
            <a:ext cx="414018"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135817" y="5525989"/>
            <a:ext cx="515274" cy="244797"/>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5" idx="1"/>
          </p:cNvCxnSpPr>
          <p:nvPr/>
        </p:nvCxnSpPr>
        <p:spPr>
          <a:xfrm flipH="1" flipV="1">
            <a:off x="6018500" y="5537603"/>
            <a:ext cx="281692" cy="554578"/>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5867519" y="5537603"/>
            <a:ext cx="216336" cy="673333"/>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5681767" y="5537603"/>
            <a:ext cx="127045" cy="794147"/>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3668628" y="5474596"/>
            <a:ext cx="133105" cy="952364"/>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131840" y="5432503"/>
            <a:ext cx="540060" cy="778435"/>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0" idx="3"/>
          </p:cNvCxnSpPr>
          <p:nvPr/>
        </p:nvCxnSpPr>
        <p:spPr>
          <a:xfrm flipV="1">
            <a:off x="2843808" y="5474596"/>
            <a:ext cx="528013" cy="567063"/>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43" idx="3"/>
          </p:cNvCxnSpPr>
          <p:nvPr/>
        </p:nvCxnSpPr>
        <p:spPr>
          <a:xfrm flipV="1">
            <a:off x="2538275" y="5280944"/>
            <a:ext cx="557561" cy="245045"/>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42" idx="3"/>
          </p:cNvCxnSpPr>
          <p:nvPr/>
        </p:nvCxnSpPr>
        <p:spPr>
          <a:xfrm flipV="1">
            <a:off x="2269980" y="5102498"/>
            <a:ext cx="717844" cy="7884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42" idx="3"/>
          </p:cNvCxnSpPr>
          <p:nvPr/>
        </p:nvCxnSpPr>
        <p:spPr>
          <a:xfrm flipV="1">
            <a:off x="2269980" y="4215907"/>
            <a:ext cx="3111288" cy="965431"/>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41" idx="3"/>
          </p:cNvCxnSpPr>
          <p:nvPr/>
        </p:nvCxnSpPr>
        <p:spPr>
          <a:xfrm>
            <a:off x="2236181" y="4933221"/>
            <a:ext cx="823651" cy="7884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41" idx="3"/>
          </p:cNvCxnSpPr>
          <p:nvPr/>
        </p:nvCxnSpPr>
        <p:spPr>
          <a:xfrm flipV="1">
            <a:off x="2236181" y="4194712"/>
            <a:ext cx="3005712" cy="738509"/>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411760" y="3042584"/>
            <a:ext cx="1389973" cy="34265"/>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411760" y="3042584"/>
            <a:ext cx="2830133" cy="576064"/>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771800" y="2610537"/>
            <a:ext cx="864096" cy="72007"/>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547664" y="3186600"/>
            <a:ext cx="665567" cy="338554"/>
          </a:xfrm>
          <a:prstGeom prst="rect">
            <a:avLst/>
          </a:prstGeom>
          <a:noFill/>
        </p:spPr>
        <p:txBody>
          <a:bodyPr wrap="none" rtlCol="0">
            <a:spAutoFit/>
          </a:bodyPr>
          <a:lstStyle/>
          <a:p>
            <a:r>
              <a:rPr lang="en-GB" sz="1600" dirty="0" smtClean="0"/>
              <a:t>GCZIS</a:t>
            </a:r>
            <a:endParaRPr lang="en-GB" sz="1600" dirty="0"/>
          </a:p>
        </p:txBody>
      </p:sp>
      <p:cxnSp>
        <p:nvCxnSpPr>
          <p:cNvPr id="78" name="Straight Connector 77"/>
          <p:cNvCxnSpPr>
            <a:stCxn id="77" idx="3"/>
          </p:cNvCxnSpPr>
          <p:nvPr/>
        </p:nvCxnSpPr>
        <p:spPr>
          <a:xfrm>
            <a:off x="2213231" y="3355877"/>
            <a:ext cx="598049" cy="379786"/>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259632" y="3618648"/>
            <a:ext cx="814454" cy="338554"/>
          </a:xfrm>
          <a:prstGeom prst="rect">
            <a:avLst/>
          </a:prstGeom>
          <a:noFill/>
        </p:spPr>
        <p:txBody>
          <a:bodyPr wrap="none" rtlCol="0">
            <a:spAutoFit/>
          </a:bodyPr>
          <a:lstStyle/>
          <a:p>
            <a:r>
              <a:rPr lang="en-GB" sz="1600" dirty="0" err="1" smtClean="0"/>
              <a:t>CLRCoP</a:t>
            </a:r>
            <a:endParaRPr lang="en-GB" sz="1600" dirty="0"/>
          </a:p>
        </p:txBody>
      </p:sp>
      <p:cxnSp>
        <p:nvCxnSpPr>
          <p:cNvPr id="80" name="Straight Connector 79"/>
          <p:cNvCxnSpPr>
            <a:stCxn id="77" idx="3"/>
          </p:cNvCxnSpPr>
          <p:nvPr/>
        </p:nvCxnSpPr>
        <p:spPr>
          <a:xfrm>
            <a:off x="2213231" y="3355877"/>
            <a:ext cx="2996134" cy="599567"/>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9" idx="3"/>
          </p:cNvCxnSpPr>
          <p:nvPr/>
        </p:nvCxnSpPr>
        <p:spPr>
          <a:xfrm>
            <a:off x="2074086" y="3787925"/>
            <a:ext cx="495305" cy="216024"/>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116192" y="2106480"/>
            <a:ext cx="841897" cy="338554"/>
          </a:xfrm>
          <a:prstGeom prst="rect">
            <a:avLst/>
          </a:prstGeom>
          <a:noFill/>
        </p:spPr>
        <p:txBody>
          <a:bodyPr wrap="none" rtlCol="0">
            <a:spAutoFit/>
          </a:bodyPr>
          <a:lstStyle/>
          <a:p>
            <a:r>
              <a:rPr lang="en-GB" sz="1600" dirty="0" smtClean="0"/>
              <a:t>GHRSST</a:t>
            </a:r>
            <a:endParaRPr lang="en-GB" sz="1600" dirty="0"/>
          </a:p>
        </p:txBody>
      </p:sp>
      <p:sp>
        <p:nvSpPr>
          <p:cNvPr id="83" name="TextBox 82"/>
          <p:cNvSpPr txBox="1"/>
          <p:nvPr/>
        </p:nvSpPr>
        <p:spPr>
          <a:xfrm>
            <a:off x="611560" y="2610536"/>
            <a:ext cx="1967506" cy="338554"/>
          </a:xfrm>
          <a:prstGeom prst="rect">
            <a:avLst/>
          </a:prstGeom>
          <a:noFill/>
        </p:spPr>
        <p:txBody>
          <a:bodyPr wrap="none" rtlCol="0">
            <a:spAutoFit/>
          </a:bodyPr>
          <a:lstStyle/>
          <a:p>
            <a:r>
              <a:rPr lang="en-GB" sz="1600" dirty="0" smtClean="0"/>
              <a:t>Virtual Constellations</a:t>
            </a:r>
            <a:endParaRPr lang="en-GB" sz="1600" dirty="0"/>
          </a:p>
        </p:txBody>
      </p:sp>
      <p:sp>
        <p:nvSpPr>
          <p:cNvPr id="84" name="TextBox 83"/>
          <p:cNvSpPr txBox="1"/>
          <p:nvPr/>
        </p:nvSpPr>
        <p:spPr>
          <a:xfrm>
            <a:off x="1840419" y="1890456"/>
            <a:ext cx="1715133" cy="338554"/>
          </a:xfrm>
          <a:prstGeom prst="rect">
            <a:avLst/>
          </a:prstGeom>
          <a:noFill/>
        </p:spPr>
        <p:txBody>
          <a:bodyPr wrap="none" rtlCol="0">
            <a:spAutoFit/>
          </a:bodyPr>
          <a:lstStyle/>
          <a:p>
            <a:r>
              <a:rPr lang="en-GB" sz="1600" dirty="0" smtClean="0"/>
              <a:t>Carbon Task Force</a:t>
            </a:r>
            <a:endParaRPr lang="en-GB" sz="1600" dirty="0"/>
          </a:p>
        </p:txBody>
      </p:sp>
      <p:sp>
        <p:nvSpPr>
          <p:cNvPr id="85" name="TextBox 84"/>
          <p:cNvSpPr txBox="1"/>
          <p:nvPr/>
        </p:nvSpPr>
        <p:spPr>
          <a:xfrm>
            <a:off x="2787841" y="1563036"/>
            <a:ext cx="1133243" cy="338554"/>
          </a:xfrm>
          <a:prstGeom prst="rect">
            <a:avLst/>
          </a:prstGeom>
          <a:noFill/>
        </p:spPr>
        <p:txBody>
          <a:bodyPr wrap="none" rtlCol="0">
            <a:spAutoFit/>
          </a:bodyPr>
          <a:lstStyle/>
          <a:p>
            <a:r>
              <a:rPr lang="en-GB" sz="1600" dirty="0" err="1" smtClean="0"/>
              <a:t>WGClimate</a:t>
            </a:r>
            <a:endParaRPr lang="en-GB" sz="1600" dirty="0"/>
          </a:p>
        </p:txBody>
      </p:sp>
      <p:cxnSp>
        <p:nvCxnSpPr>
          <p:cNvPr id="86" name="Straight Connector 85"/>
          <p:cNvCxnSpPr/>
          <p:nvPr/>
        </p:nvCxnSpPr>
        <p:spPr>
          <a:xfrm>
            <a:off x="3275856" y="1890456"/>
            <a:ext cx="792088" cy="504056"/>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555776" y="2826560"/>
            <a:ext cx="1080120" cy="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068216" y="2474904"/>
            <a:ext cx="783704" cy="20764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212232" y="2330888"/>
            <a:ext cx="864096" cy="36004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3" idx="1"/>
          </p:cNvCxnSpPr>
          <p:nvPr/>
        </p:nvCxnSpPr>
        <p:spPr>
          <a:xfrm flipH="1" flipV="1">
            <a:off x="5973333" y="4122136"/>
            <a:ext cx="1103287" cy="884826"/>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487647" y="1863088"/>
            <a:ext cx="758541" cy="338554"/>
          </a:xfrm>
          <a:prstGeom prst="rect">
            <a:avLst/>
          </a:prstGeom>
          <a:noFill/>
        </p:spPr>
        <p:txBody>
          <a:bodyPr wrap="none" rtlCol="0">
            <a:spAutoFit/>
          </a:bodyPr>
          <a:lstStyle/>
          <a:p>
            <a:r>
              <a:rPr lang="en-GB" sz="1600" dirty="0" smtClean="0"/>
              <a:t>PIRATA</a:t>
            </a:r>
            <a:endParaRPr lang="en-GB" sz="1600" dirty="0"/>
          </a:p>
        </p:txBody>
      </p:sp>
      <p:sp>
        <p:nvSpPr>
          <p:cNvPr id="95" name="TextBox 94"/>
          <p:cNvSpPr txBox="1"/>
          <p:nvPr/>
        </p:nvSpPr>
        <p:spPr>
          <a:xfrm>
            <a:off x="4793871" y="1633344"/>
            <a:ext cx="708848" cy="338554"/>
          </a:xfrm>
          <a:prstGeom prst="rect">
            <a:avLst/>
          </a:prstGeom>
          <a:noFill/>
        </p:spPr>
        <p:txBody>
          <a:bodyPr wrap="none" rtlCol="0">
            <a:spAutoFit/>
          </a:bodyPr>
          <a:lstStyle/>
          <a:p>
            <a:r>
              <a:rPr lang="en-GB" sz="1600" dirty="0" smtClean="0"/>
              <a:t>RAMA</a:t>
            </a:r>
            <a:endParaRPr lang="en-GB" sz="1600" dirty="0"/>
          </a:p>
        </p:txBody>
      </p:sp>
      <p:sp>
        <p:nvSpPr>
          <p:cNvPr id="96" name="TextBox 95"/>
          <p:cNvSpPr txBox="1"/>
          <p:nvPr/>
        </p:nvSpPr>
        <p:spPr>
          <a:xfrm>
            <a:off x="4263871" y="1621968"/>
            <a:ext cx="520592" cy="338554"/>
          </a:xfrm>
          <a:prstGeom prst="rect">
            <a:avLst/>
          </a:prstGeom>
          <a:noFill/>
        </p:spPr>
        <p:txBody>
          <a:bodyPr wrap="none" rtlCol="0">
            <a:spAutoFit/>
          </a:bodyPr>
          <a:lstStyle/>
          <a:p>
            <a:r>
              <a:rPr lang="en-GB" sz="1600" dirty="0" smtClean="0"/>
              <a:t>TAO</a:t>
            </a:r>
            <a:endParaRPr lang="en-GB" sz="1600" dirty="0"/>
          </a:p>
        </p:txBody>
      </p:sp>
      <p:cxnSp>
        <p:nvCxnSpPr>
          <p:cNvPr id="97" name="Straight Connector 96"/>
          <p:cNvCxnSpPr/>
          <p:nvPr/>
        </p:nvCxnSpPr>
        <p:spPr>
          <a:xfrm>
            <a:off x="5277509" y="1960522"/>
            <a:ext cx="270050" cy="1471670"/>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556104" y="1890456"/>
            <a:ext cx="857247" cy="1571304"/>
          </a:xfrm>
          <a:prstGeom prst="line">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35" y="2358508"/>
            <a:ext cx="1084257" cy="488776"/>
          </a:xfrm>
          <a:prstGeom prst="rect">
            <a:avLst/>
          </a:prstGeom>
        </p:spPr>
      </p:pic>
      <p:sp>
        <p:nvSpPr>
          <p:cNvPr id="2" name="Title 1"/>
          <p:cNvSpPr>
            <a:spLocks noGrp="1"/>
          </p:cNvSpPr>
          <p:nvPr>
            <p:ph type="title"/>
          </p:nvPr>
        </p:nvSpPr>
        <p:spPr>
          <a:xfrm>
            <a:off x="1395511" y="593227"/>
            <a:ext cx="7396162" cy="501650"/>
          </a:xfrm>
        </p:spPr>
        <p:txBody>
          <a:bodyPr/>
          <a:lstStyle/>
          <a:p>
            <a:pPr algn="l"/>
            <a:r>
              <a:rPr lang="en-US" sz="2800" dirty="0"/>
              <a:t>Blue Planet: Seeking integration in a complex and crowded scene</a:t>
            </a:r>
            <a:r>
              <a:rPr lang="en-US" dirty="0"/>
              <a:t/>
            </a:r>
            <a:br>
              <a:rPr lang="en-US" dirty="0"/>
            </a:br>
            <a:endParaRPr lang="en-US" dirty="0"/>
          </a:p>
        </p:txBody>
      </p:sp>
      <p:pic>
        <p:nvPicPr>
          <p:cNvPr id="90" name="Picture 89"/>
          <p:cNvPicPr/>
          <p:nvPr/>
        </p:nvPicPr>
        <p:blipFill>
          <a:blip r:embed="rId9">
            <a:extLst>
              <a:ext uri="{28A0092B-C50C-407E-A947-70E740481C1C}">
                <a14:useLocalDpi xmlns:a14="http://schemas.microsoft.com/office/drawing/2010/main" val="0"/>
              </a:ext>
            </a:extLst>
          </a:blip>
          <a:stretch>
            <a:fillRect/>
          </a:stretch>
        </p:blipFill>
        <p:spPr>
          <a:xfrm>
            <a:off x="7794558" y="34741"/>
            <a:ext cx="1446290" cy="637390"/>
          </a:xfrm>
          <a:prstGeom prst="rect">
            <a:avLst/>
          </a:prstGeom>
          <a:solidFill>
            <a:schemeClr val="bg1">
              <a:lumMod val="20000"/>
              <a:lumOff val="80000"/>
            </a:schemeClr>
          </a:solidFill>
        </p:spPr>
      </p:pic>
    </p:spTree>
    <p:extLst>
      <p:ext uri="{BB962C8B-B14F-4D97-AF65-F5344CB8AC3E}">
        <p14:creationId xmlns:p14="http://schemas.microsoft.com/office/powerpoint/2010/main" val="1819919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fade">
                                      <p:cBhvr>
                                        <p:cTn id="35" dur="500"/>
                                        <p:tgtEl>
                                          <p:spTgt spid="86"/>
                                        </p:tgtEl>
                                      </p:cBhvr>
                                    </p:animEffect>
                                  </p:childTnLst>
                                </p:cTn>
                              </p:par>
                              <p:par>
                                <p:cTn id="36" presetID="10" presetClass="entr" presetSubtype="0" fill="hold" nodeType="with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fade">
                                      <p:cBhvr>
                                        <p:cTn id="38" dur="500"/>
                                        <p:tgtEl>
                                          <p:spTgt spid="89"/>
                                        </p:tgtEl>
                                      </p:cBhvr>
                                    </p:animEffect>
                                  </p:childTnLst>
                                </p:cTn>
                              </p:par>
                              <p:par>
                                <p:cTn id="39" presetID="10"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500"/>
                                        <p:tgtEl>
                                          <p:spTgt spid="88"/>
                                        </p:tgtEl>
                                      </p:cBhvr>
                                    </p:animEffect>
                                  </p:childTnLst>
                                </p:cTn>
                              </p:par>
                              <p:par>
                                <p:cTn id="42" presetID="10"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par>
                                <p:cTn id="45" presetID="10" presetClass="entr" presetSubtype="0"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0"/>
                                        <p:tgtEl>
                                          <p:spTgt spid="87"/>
                                        </p:tgtEl>
                                      </p:cBhvr>
                                    </p:animEffect>
                                  </p:childTnLst>
                                </p:cTn>
                              </p:par>
                              <p:par>
                                <p:cTn id="48" presetID="10" presetClass="entr" presetSubtype="0" fill="hold" nodeType="with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fade">
                                      <p:cBhvr>
                                        <p:cTn id="50" dur="500"/>
                                        <p:tgtEl>
                                          <p:spTgt spid="75"/>
                                        </p:tgtEl>
                                      </p:cBhvr>
                                    </p:animEffect>
                                  </p:childTnLst>
                                </p:cTn>
                              </p:par>
                              <p:par>
                                <p:cTn id="51" presetID="10" presetClass="entr" presetSubtype="0" fill="hold" nodeType="with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fade">
                                      <p:cBhvr>
                                        <p:cTn id="53" dur="500"/>
                                        <p:tgtEl>
                                          <p:spTgt spid="74"/>
                                        </p:tgtEl>
                                      </p:cBhvr>
                                    </p:animEffect>
                                  </p:childTnLst>
                                </p:cTn>
                              </p:par>
                              <p:par>
                                <p:cTn id="54" presetID="10" presetClass="entr" presetSubtype="0" fill="hold" nodeType="with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fade">
                                      <p:cBhvr>
                                        <p:cTn id="56" dur="500"/>
                                        <p:tgtEl>
                                          <p:spTgt spid="80"/>
                                        </p:tgtEl>
                                      </p:cBhvr>
                                    </p:animEffect>
                                  </p:childTnLst>
                                </p:cTn>
                              </p:par>
                              <p:par>
                                <p:cTn id="57" presetID="10" presetClass="entr" presetSubtype="0" fill="hold" nodeType="with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fade">
                                      <p:cBhvr>
                                        <p:cTn id="59" dur="500"/>
                                        <p:tgtEl>
                                          <p:spTgt spid="78"/>
                                        </p:tgtEl>
                                      </p:cBhvr>
                                    </p:animEffect>
                                  </p:childTnLst>
                                </p:cTn>
                              </p:par>
                              <p:par>
                                <p:cTn id="60" presetID="10" presetClass="entr" presetSubtype="0" fill="hold" nodeType="with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fade">
                                      <p:cBhvr>
                                        <p:cTn id="62" dur="500"/>
                                        <p:tgtEl>
                                          <p:spTgt spid="81"/>
                                        </p:tgtEl>
                                      </p:cBhvr>
                                    </p:animEffect>
                                  </p:childTnLst>
                                </p:cTn>
                              </p:par>
                              <p:par>
                                <p:cTn id="63" presetID="10" presetClass="entr" presetSubtype="0" fill="hold" nodeType="with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500"/>
                                        <p:tgtEl>
                                          <p:spTgt spid="73"/>
                                        </p:tgtEl>
                                      </p:cBhvr>
                                    </p:animEffect>
                                  </p:childTnLst>
                                </p:cTn>
                              </p:par>
                              <p:par>
                                <p:cTn id="66" presetID="10" presetClass="entr" presetSubtype="0" fill="hold"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fade">
                                      <p:cBhvr>
                                        <p:cTn id="68" dur="500"/>
                                        <p:tgtEl>
                                          <p:spTgt spid="72"/>
                                        </p:tgtEl>
                                      </p:cBhvr>
                                    </p:animEffect>
                                  </p:childTnLst>
                                </p:cTn>
                              </p:par>
                              <p:par>
                                <p:cTn id="69" presetID="10" presetClass="entr" presetSubtype="0" fill="hold" nodeType="with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500"/>
                                        <p:tgtEl>
                                          <p:spTgt spid="71"/>
                                        </p:tgtEl>
                                      </p:cBhvr>
                                    </p:animEffect>
                                  </p:childTnLst>
                                </p:cTn>
                              </p:par>
                              <p:par>
                                <p:cTn id="72" presetID="10" presetClass="entr" presetSubtype="0" fill="hold" nodeType="with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fade">
                                      <p:cBhvr>
                                        <p:cTn id="74" dur="500"/>
                                        <p:tgtEl>
                                          <p:spTgt spid="70"/>
                                        </p:tgtEl>
                                      </p:cBhvr>
                                    </p:animEffect>
                                  </p:childTnLst>
                                </p:cTn>
                              </p:par>
                              <p:par>
                                <p:cTn id="75" presetID="10" presetClass="entr" presetSubtype="0" fill="hold"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500"/>
                                        <p:tgtEl>
                                          <p:spTgt spid="69"/>
                                        </p:tgtEl>
                                      </p:cBhvr>
                                    </p:animEffect>
                                  </p:childTnLst>
                                </p:cTn>
                              </p:par>
                              <p:par>
                                <p:cTn id="78" presetID="10" presetClass="entr" presetSubtype="0" fill="hold" nodeType="with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fade">
                                      <p:cBhvr>
                                        <p:cTn id="80" dur="500"/>
                                        <p:tgtEl>
                                          <p:spTgt spid="67"/>
                                        </p:tgtEl>
                                      </p:cBhvr>
                                    </p:animEffect>
                                  </p:childTnLst>
                                </p:cTn>
                              </p:par>
                              <p:par>
                                <p:cTn id="81" presetID="10" presetClass="entr" presetSubtype="0" fill="hold" nodeType="with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fade">
                                      <p:cBhvr>
                                        <p:cTn id="83" dur="500"/>
                                        <p:tgtEl>
                                          <p:spTgt spid="65"/>
                                        </p:tgtEl>
                                      </p:cBhvr>
                                    </p:animEffect>
                                  </p:childTnLst>
                                </p:cTn>
                              </p:par>
                              <p:par>
                                <p:cTn id="84" presetID="10" presetClass="entr" presetSubtype="0" fill="hold" nodeType="with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fade">
                                      <p:cBhvr>
                                        <p:cTn id="86" dur="500"/>
                                        <p:tgtEl>
                                          <p:spTgt spid="66"/>
                                        </p:tgtEl>
                                      </p:cBhvr>
                                    </p:animEffect>
                                  </p:childTnLst>
                                </p:cTn>
                              </p:par>
                              <p:par>
                                <p:cTn id="87" presetID="10" presetClass="entr" presetSubtype="0" fill="hold" nodeType="with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fade">
                                      <p:cBhvr>
                                        <p:cTn id="89" dur="500"/>
                                        <p:tgtEl>
                                          <p:spTgt spid="64"/>
                                        </p:tgtEl>
                                      </p:cBhvr>
                                    </p:animEffect>
                                  </p:childTnLst>
                                </p:cTn>
                              </p:par>
                              <p:par>
                                <p:cTn id="90" presetID="10" presetClass="entr" presetSubtype="0" fill="hold" nodeType="with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500"/>
                                        <p:tgtEl>
                                          <p:spTgt spid="63"/>
                                        </p:tgtEl>
                                      </p:cBhvr>
                                    </p:animEffect>
                                  </p:childTnLst>
                                </p:cTn>
                              </p:par>
                              <p:par>
                                <p:cTn id="93" presetID="10" presetClass="entr" presetSubtype="0" fill="hold" nodeType="with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500"/>
                                        <p:tgtEl>
                                          <p:spTgt spid="62"/>
                                        </p:tgtEl>
                                      </p:cBhvr>
                                    </p:animEffect>
                                  </p:childTnLst>
                                </p:cTn>
                              </p:par>
                              <p:par>
                                <p:cTn id="96" presetID="10" presetClass="entr" presetSubtype="0" fill="hold" nodeType="with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500"/>
                                        <p:tgtEl>
                                          <p:spTgt spid="61"/>
                                        </p:tgtEl>
                                      </p:cBhvr>
                                    </p:animEffect>
                                  </p:childTnLst>
                                </p:cTn>
                              </p:par>
                              <p:par>
                                <p:cTn id="99" presetID="10" presetClass="entr" presetSubtype="0" fill="hold" nodeType="with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fade">
                                      <p:cBhvr>
                                        <p:cTn id="101" dur="500"/>
                                        <p:tgtEl>
                                          <p:spTgt spid="60"/>
                                        </p:tgtEl>
                                      </p:cBhvr>
                                    </p:animEffect>
                                  </p:childTnLst>
                                </p:cTn>
                              </p:par>
                              <p:par>
                                <p:cTn id="102" presetID="10" presetClass="entr" presetSubtype="0" fill="hold" nodeType="with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fade">
                                      <p:cBhvr>
                                        <p:cTn id="104" dur="500"/>
                                        <p:tgtEl>
                                          <p:spTgt spid="59"/>
                                        </p:tgtEl>
                                      </p:cBhvr>
                                    </p:animEffect>
                                  </p:childTnLst>
                                </p:cTn>
                              </p:par>
                              <p:par>
                                <p:cTn id="105" presetID="10" presetClass="entr" presetSubtype="0" fill="hold" nodeType="with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fade">
                                      <p:cBhvr>
                                        <p:cTn id="107" dur="500"/>
                                        <p:tgtEl>
                                          <p:spTgt spid="58"/>
                                        </p:tgtEl>
                                      </p:cBhvr>
                                    </p:animEffect>
                                  </p:childTnLst>
                                </p:cTn>
                              </p:par>
                              <p:par>
                                <p:cTn id="108" presetID="10" presetClass="entr" presetSubtype="0" fill="hold" nodeType="withEffect">
                                  <p:stCondLst>
                                    <p:cond delay="0"/>
                                  </p:stCondLst>
                                  <p:childTnLst>
                                    <p:set>
                                      <p:cBhvr>
                                        <p:cTn id="109" dur="1" fill="hold">
                                          <p:stCondLst>
                                            <p:cond delay="0"/>
                                          </p:stCondLst>
                                        </p:cTn>
                                        <p:tgtEl>
                                          <p:spTgt spid="91"/>
                                        </p:tgtEl>
                                        <p:attrNameLst>
                                          <p:attrName>style.visibility</p:attrName>
                                        </p:attrNameLst>
                                      </p:cBhvr>
                                      <p:to>
                                        <p:strVal val="visible"/>
                                      </p:to>
                                    </p:set>
                                    <p:animEffect transition="in" filter="fade">
                                      <p:cBhvr>
                                        <p:cTn id="110" dur="500"/>
                                        <p:tgtEl>
                                          <p:spTgt spid="91"/>
                                        </p:tgtEl>
                                      </p:cBhvr>
                                    </p:animEffect>
                                  </p:childTnLst>
                                </p:cTn>
                              </p:par>
                              <p:par>
                                <p:cTn id="111" presetID="10" presetClass="entr" presetSubtype="0" fill="hold"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fade">
                                      <p:cBhvr>
                                        <p:cTn id="113" dur="500"/>
                                        <p:tgtEl>
                                          <p:spTgt spid="57"/>
                                        </p:tgtEl>
                                      </p:cBhvr>
                                    </p:animEffect>
                                  </p:childTnLst>
                                </p:cTn>
                              </p:par>
                              <p:par>
                                <p:cTn id="114" presetID="10" presetClass="entr" presetSubtype="0" fill="hold" nodeType="with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fade">
                                      <p:cBhvr>
                                        <p:cTn id="116" dur="500"/>
                                        <p:tgtEl>
                                          <p:spTgt spid="55"/>
                                        </p:tgtEl>
                                      </p:cBhvr>
                                    </p:animEffect>
                                  </p:childTnLst>
                                </p:cTn>
                              </p:par>
                              <p:par>
                                <p:cTn id="117" presetID="10" presetClass="entr" presetSubtype="0" fill="hold" nodeType="with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fade">
                                      <p:cBhvr>
                                        <p:cTn id="119" dur="500"/>
                                        <p:tgtEl>
                                          <p:spTgt spid="56"/>
                                        </p:tgtEl>
                                      </p:cBhvr>
                                    </p:animEffect>
                                  </p:childTnLst>
                                </p:cTn>
                              </p:par>
                              <p:par>
                                <p:cTn id="120" presetID="10" presetClass="entr" presetSubtype="0" fill="hold" nodeType="withEffect">
                                  <p:stCondLst>
                                    <p:cond delay="0"/>
                                  </p:stCondLst>
                                  <p:childTnLst>
                                    <p:set>
                                      <p:cBhvr>
                                        <p:cTn id="121" dur="1" fill="hold">
                                          <p:stCondLst>
                                            <p:cond delay="0"/>
                                          </p:stCondLst>
                                        </p:cTn>
                                        <p:tgtEl>
                                          <p:spTgt spid="54"/>
                                        </p:tgtEl>
                                        <p:attrNameLst>
                                          <p:attrName>style.visibility</p:attrName>
                                        </p:attrNameLst>
                                      </p:cBhvr>
                                      <p:to>
                                        <p:strVal val="visible"/>
                                      </p:to>
                                    </p:set>
                                    <p:animEffect transition="in" filter="fade">
                                      <p:cBhvr>
                                        <p:cTn id="122" dur="500"/>
                                        <p:tgtEl>
                                          <p:spTgt spid="54"/>
                                        </p:tgtEl>
                                      </p:cBhvr>
                                    </p:animEffect>
                                  </p:childTnLst>
                                </p:cTn>
                              </p:par>
                              <p:par>
                                <p:cTn id="123" presetID="10" presetClass="entr" presetSubtype="0" fill="hold" nodeType="with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fade">
                                      <p:cBhvr>
                                        <p:cTn id="125" dur="500"/>
                                        <p:tgtEl>
                                          <p:spTgt spid="53"/>
                                        </p:tgtEl>
                                      </p:cBhvr>
                                    </p:animEffect>
                                  </p:childTnLst>
                                </p:cTn>
                              </p:par>
                              <p:par>
                                <p:cTn id="126" presetID="10" presetClass="entr" presetSubtype="0" fill="hold"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fade">
                                      <p:cBhvr>
                                        <p:cTn id="128" dur="500"/>
                                        <p:tgtEl>
                                          <p:spTgt spid="52"/>
                                        </p:tgtEl>
                                      </p:cBhvr>
                                    </p:animEffect>
                                  </p:childTnLst>
                                </p:cTn>
                              </p:par>
                              <p:par>
                                <p:cTn id="129" presetID="10" presetClass="entr" presetSubtype="0"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Effect transition="in" filter="fade">
                                      <p:cBhvr>
                                        <p:cTn id="131" dur="500"/>
                                        <p:tgtEl>
                                          <p:spTgt spid="51"/>
                                        </p:tgtEl>
                                      </p:cBhvr>
                                    </p:animEffect>
                                  </p:childTnLst>
                                </p:cTn>
                              </p:par>
                              <p:par>
                                <p:cTn id="132" presetID="10" presetClass="entr" presetSubtype="0" fill="hold" nodeType="with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500"/>
                                        <p:tgtEl>
                                          <p:spTgt spid="50"/>
                                        </p:tgtEl>
                                      </p:cBhvr>
                                    </p:animEffect>
                                  </p:childTnLst>
                                </p:cTn>
                              </p:par>
                              <p:par>
                                <p:cTn id="135" presetID="10" presetClass="entr" presetSubtype="0" fill="hold" nodeType="withEffect">
                                  <p:stCondLst>
                                    <p:cond delay="0"/>
                                  </p:stCondLst>
                                  <p:childTnLst>
                                    <p:set>
                                      <p:cBhvr>
                                        <p:cTn id="136" dur="1" fill="hold">
                                          <p:stCondLst>
                                            <p:cond delay="0"/>
                                          </p:stCondLst>
                                        </p:cTn>
                                        <p:tgtEl>
                                          <p:spTgt spid="49"/>
                                        </p:tgtEl>
                                        <p:attrNameLst>
                                          <p:attrName>style.visibility</p:attrName>
                                        </p:attrNameLst>
                                      </p:cBhvr>
                                      <p:to>
                                        <p:strVal val="visible"/>
                                      </p:to>
                                    </p:set>
                                    <p:animEffect transition="in" filter="fade">
                                      <p:cBhvr>
                                        <p:cTn id="137" dur="500"/>
                                        <p:tgtEl>
                                          <p:spTgt spid="49"/>
                                        </p:tgtEl>
                                      </p:cBhvr>
                                    </p:animEffect>
                                  </p:childTnLst>
                                </p:cTn>
                              </p:par>
                              <p:par>
                                <p:cTn id="138" presetID="10" presetClass="entr" presetSubtype="0" fill="hold" nodeType="with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fade">
                                      <p:cBhvr>
                                        <p:cTn id="140" dur="500"/>
                                        <p:tgtEl>
                                          <p:spTgt spid="48"/>
                                        </p:tgtEl>
                                      </p:cBhvr>
                                    </p:animEffect>
                                  </p:childTnLst>
                                </p:cTn>
                              </p:par>
                              <p:par>
                                <p:cTn id="141" presetID="10" presetClass="entr" presetSubtype="0" fill="hold" nodeType="withEffect">
                                  <p:stCondLst>
                                    <p:cond delay="0"/>
                                  </p:stCondLst>
                                  <p:childTnLst>
                                    <p:set>
                                      <p:cBhvr>
                                        <p:cTn id="142" dur="1" fill="hold">
                                          <p:stCondLst>
                                            <p:cond delay="0"/>
                                          </p:stCondLst>
                                        </p:cTn>
                                        <p:tgtEl>
                                          <p:spTgt spid="47"/>
                                        </p:tgtEl>
                                        <p:attrNameLst>
                                          <p:attrName>style.visibility</p:attrName>
                                        </p:attrNameLst>
                                      </p:cBhvr>
                                      <p:to>
                                        <p:strVal val="visible"/>
                                      </p:to>
                                    </p:set>
                                    <p:animEffect transition="in" filter="fade">
                                      <p:cBhvr>
                                        <p:cTn id="143" dur="500"/>
                                        <p:tgtEl>
                                          <p:spTgt spid="47"/>
                                        </p:tgtEl>
                                      </p:cBhvr>
                                    </p:animEffect>
                                  </p:childTnLst>
                                </p:cTn>
                              </p:par>
                              <p:par>
                                <p:cTn id="144" presetID="10" presetClass="entr" presetSubtype="0"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Effect transition="in" filter="fade">
                                      <p:cBhvr>
                                        <p:cTn id="146" dur="500"/>
                                        <p:tgtEl>
                                          <p:spTgt spid="46"/>
                                        </p:tgtEl>
                                      </p:cBhvr>
                                    </p:animEffect>
                                  </p:childTnLst>
                                </p:cTn>
                              </p:par>
                              <p:par>
                                <p:cTn id="147" presetID="10" presetClass="entr" presetSubtype="0" fill="hold" nodeType="withEffect">
                                  <p:stCondLst>
                                    <p:cond delay="0"/>
                                  </p:stCondLst>
                                  <p:childTnLst>
                                    <p:set>
                                      <p:cBhvr>
                                        <p:cTn id="148" dur="1" fill="hold">
                                          <p:stCondLst>
                                            <p:cond delay="0"/>
                                          </p:stCondLst>
                                        </p:cTn>
                                        <p:tgtEl>
                                          <p:spTgt spid="97"/>
                                        </p:tgtEl>
                                        <p:attrNameLst>
                                          <p:attrName>style.visibility</p:attrName>
                                        </p:attrNameLst>
                                      </p:cBhvr>
                                      <p:to>
                                        <p:strVal val="visible"/>
                                      </p:to>
                                    </p:set>
                                    <p:animEffect transition="in" filter="fade">
                                      <p:cBhvr>
                                        <p:cTn id="149" dur="500"/>
                                        <p:tgtEl>
                                          <p:spTgt spid="97"/>
                                        </p:tgtEl>
                                      </p:cBhvr>
                                    </p:animEffect>
                                  </p:childTnLst>
                                </p:cTn>
                              </p:par>
                              <p:par>
                                <p:cTn id="150" presetID="10" presetClass="entr" presetSubtype="0" fill="hold" nodeType="withEffect">
                                  <p:stCondLst>
                                    <p:cond delay="0"/>
                                  </p:stCondLst>
                                  <p:childTnLst>
                                    <p:set>
                                      <p:cBhvr>
                                        <p:cTn id="151" dur="1" fill="hold">
                                          <p:stCondLst>
                                            <p:cond delay="0"/>
                                          </p:stCondLst>
                                        </p:cTn>
                                        <p:tgtEl>
                                          <p:spTgt spid="99"/>
                                        </p:tgtEl>
                                        <p:attrNameLst>
                                          <p:attrName>style.visibility</p:attrName>
                                        </p:attrNameLst>
                                      </p:cBhvr>
                                      <p:to>
                                        <p:strVal val="visible"/>
                                      </p:to>
                                    </p:set>
                                    <p:animEffect transition="in" filter="fade">
                                      <p:cBhvr>
                                        <p:cTn id="15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Building on Existing Efforts</a:t>
            </a:r>
          </a:p>
        </p:txBody>
      </p:sp>
      <p:sp>
        <p:nvSpPr>
          <p:cNvPr id="2" name="Content Placeholder 1"/>
          <p:cNvSpPr>
            <a:spLocks noGrp="1"/>
          </p:cNvSpPr>
          <p:nvPr>
            <p:ph idx="1"/>
          </p:nvPr>
        </p:nvSpPr>
        <p:spPr>
          <a:xfrm>
            <a:off x="262848" y="1576078"/>
            <a:ext cx="8445500" cy="5002852"/>
          </a:xfrm>
        </p:spPr>
        <p:txBody>
          <a:bodyPr/>
          <a:lstStyle/>
          <a:p>
            <a:r>
              <a:rPr lang="en-US" dirty="0"/>
              <a:t>Blue Planet </a:t>
            </a:r>
            <a:r>
              <a:rPr lang="en-US" u="sng" dirty="0"/>
              <a:t>builds o</a:t>
            </a:r>
            <a:r>
              <a:rPr lang="en-US" dirty="0"/>
              <a:t>n existing </a:t>
            </a:r>
            <a:r>
              <a:rPr lang="en-US" dirty="0" err="1"/>
              <a:t>programmes</a:t>
            </a:r>
            <a:r>
              <a:rPr lang="en-US" dirty="0"/>
              <a:t> and coordinating mechanisms addressing ocean observations and their societal applications. </a:t>
            </a:r>
          </a:p>
          <a:p>
            <a:r>
              <a:rPr lang="en-US" dirty="0"/>
              <a:t>Blue Planet </a:t>
            </a:r>
            <a:r>
              <a:rPr lang="en-US" u="sng" dirty="0"/>
              <a:t>adds value </a:t>
            </a:r>
            <a:r>
              <a:rPr lang="en-US" dirty="0"/>
              <a:t>by:</a:t>
            </a:r>
          </a:p>
          <a:p>
            <a:pPr lvl="1"/>
            <a:r>
              <a:rPr lang="en-US" dirty="0"/>
              <a:t>Providing additional exposure and visibility to these </a:t>
            </a:r>
            <a:r>
              <a:rPr lang="en-US" dirty="0" err="1"/>
              <a:t>programmes</a:t>
            </a:r>
            <a:endParaRPr lang="en-US" dirty="0"/>
          </a:p>
          <a:p>
            <a:pPr lvl="1"/>
            <a:r>
              <a:rPr lang="en-US" dirty="0"/>
              <a:t>Identifying synergies between </a:t>
            </a:r>
            <a:r>
              <a:rPr lang="en-US" dirty="0" err="1"/>
              <a:t>programmes</a:t>
            </a:r>
            <a:r>
              <a:rPr lang="en-US" dirty="0"/>
              <a:t>, both within Blue Planet and with related activities across the GEO community and beyond</a:t>
            </a:r>
          </a:p>
          <a:p>
            <a:pPr lvl="1"/>
            <a:r>
              <a:rPr lang="en-US" dirty="0"/>
              <a:t>Linking data to products to information to knowledge</a:t>
            </a:r>
          </a:p>
          <a:p>
            <a:pPr lvl="1"/>
            <a:r>
              <a:rPr lang="en-US" dirty="0"/>
              <a:t>Demonstrating societal benefits</a:t>
            </a:r>
          </a:p>
          <a:p>
            <a:pPr lvl="1"/>
            <a:r>
              <a:rPr lang="en-US" dirty="0"/>
              <a:t>Where possible, making a concerted effort to link to relevant policies and policy frameworks</a:t>
            </a:r>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7697710" y="0"/>
            <a:ext cx="1446290" cy="637390"/>
          </a:xfrm>
          <a:prstGeom prst="rect">
            <a:avLst/>
          </a:prstGeom>
          <a:solidFill>
            <a:schemeClr val="bg1">
              <a:lumMod val="20000"/>
              <a:lumOff val="80000"/>
            </a:schemeClr>
          </a:solidFill>
        </p:spPr>
      </p:pic>
    </p:spTree>
    <p:extLst>
      <p:ext uri="{BB962C8B-B14F-4D97-AF65-F5344CB8AC3E}">
        <p14:creationId xmlns:p14="http://schemas.microsoft.com/office/powerpoint/2010/main" val="12287709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820225" y="3466531"/>
            <a:ext cx="3501456" cy="1008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prstClr val="white"/>
              </a:solidFill>
            </a:endParaRPr>
          </a:p>
        </p:txBody>
      </p:sp>
      <p:sp>
        <p:nvSpPr>
          <p:cNvPr id="18" name="Rectangle 6"/>
          <p:cNvSpPr txBox="1">
            <a:spLocks noChangeArrowheads="1"/>
          </p:cNvSpPr>
          <p:nvPr/>
        </p:nvSpPr>
        <p:spPr>
          <a:xfrm>
            <a:off x="775227" y="198035"/>
            <a:ext cx="7770813" cy="907433"/>
          </a:xfrm>
          <a:prstGeom prst="rect">
            <a:avLst/>
          </a:prstGeom>
          <a:solidFill>
            <a:schemeClr val="bg1"/>
          </a:solidFill>
          <a:ln/>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smtClean="0">
                <a:solidFill>
                  <a:srgbClr val="31859C"/>
                </a:solidFill>
              </a:rPr>
              <a:t>Blue Planet Structure</a:t>
            </a:r>
          </a:p>
          <a:p>
            <a:pPr fontAlgn="auto">
              <a:spcAft>
                <a:spcPts val="0"/>
              </a:spcAft>
            </a:pPr>
            <a:r>
              <a:rPr lang="en-US" sz="3200" b="1" dirty="0" smtClean="0">
                <a:solidFill>
                  <a:srgbClr val="31859C"/>
                </a:solidFill>
              </a:rPr>
              <a:t>&amp; Partners</a:t>
            </a:r>
            <a:endParaRPr lang="en-US" sz="3200" b="1" dirty="0">
              <a:solidFill>
                <a:srgbClr val="31859C"/>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74" y="5811054"/>
            <a:ext cx="2221151" cy="87957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75" y="1233184"/>
            <a:ext cx="1777363" cy="1041094"/>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1681" y="5753850"/>
            <a:ext cx="2319627" cy="87640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0192" y="1233185"/>
            <a:ext cx="1711556" cy="1076854"/>
          </a:xfrm>
          <a:prstGeom prst="rect">
            <a:avLst/>
          </a:prstGeom>
        </p:spPr>
      </p:pic>
      <p:sp>
        <p:nvSpPr>
          <p:cNvPr id="24" name="Rounded Rectangle 23"/>
          <p:cNvSpPr/>
          <p:nvPr/>
        </p:nvSpPr>
        <p:spPr>
          <a:xfrm>
            <a:off x="3419872" y="1186368"/>
            <a:ext cx="2232248" cy="1224136"/>
          </a:xfrm>
          <a:prstGeom prst="roundRect">
            <a:avLst/>
          </a:prstGeom>
          <a:solidFill>
            <a:srgbClr val="FAE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srgbClr val="1F497D"/>
                </a:solidFill>
              </a:rPr>
              <a:t>Sustained Ocean Observations</a:t>
            </a:r>
          </a:p>
          <a:p>
            <a:pPr algn="ctr" fontAlgn="auto">
              <a:spcBef>
                <a:spcPts val="0"/>
              </a:spcBef>
              <a:spcAft>
                <a:spcPts val="0"/>
              </a:spcAft>
            </a:pPr>
            <a:r>
              <a:rPr lang="en-GB" b="1" dirty="0" smtClean="0">
                <a:solidFill>
                  <a:srgbClr val="1F497D"/>
                </a:solidFill>
              </a:rPr>
              <a:t>C1</a:t>
            </a:r>
            <a:endParaRPr lang="en-GB" b="1" dirty="0">
              <a:solidFill>
                <a:srgbClr val="1F497D"/>
              </a:solidFill>
            </a:endParaRPr>
          </a:p>
        </p:txBody>
      </p:sp>
      <p:sp>
        <p:nvSpPr>
          <p:cNvPr id="25" name="Rounded Rectangle 24"/>
          <p:cNvSpPr/>
          <p:nvPr/>
        </p:nvSpPr>
        <p:spPr>
          <a:xfrm>
            <a:off x="3455876" y="5434840"/>
            <a:ext cx="2232248" cy="1224136"/>
          </a:xfrm>
          <a:prstGeom prst="roundRect">
            <a:avLst/>
          </a:prstGeom>
          <a:solidFill>
            <a:srgbClr val="FAE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srgbClr val="1F497D"/>
                </a:solidFill>
              </a:rPr>
              <a:t>Developing Capacity &amp; Societal Awareness</a:t>
            </a:r>
          </a:p>
          <a:p>
            <a:pPr algn="ctr" fontAlgn="auto">
              <a:spcBef>
                <a:spcPts val="0"/>
              </a:spcBef>
              <a:spcAft>
                <a:spcPts val="0"/>
              </a:spcAft>
            </a:pPr>
            <a:r>
              <a:rPr lang="en-GB" b="1" dirty="0" smtClean="0">
                <a:solidFill>
                  <a:srgbClr val="1F497D"/>
                </a:solidFill>
              </a:rPr>
              <a:t>C6</a:t>
            </a:r>
            <a:endParaRPr lang="en-GB" b="1" dirty="0">
              <a:solidFill>
                <a:srgbClr val="1F497D"/>
              </a:solidFill>
            </a:endParaRPr>
          </a:p>
        </p:txBody>
      </p:sp>
      <p:sp>
        <p:nvSpPr>
          <p:cNvPr id="26" name="Rounded Rectangle 25"/>
          <p:cNvSpPr/>
          <p:nvPr/>
        </p:nvSpPr>
        <p:spPr>
          <a:xfrm>
            <a:off x="568016" y="2438968"/>
            <a:ext cx="2232248" cy="122413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srgbClr val="1F497D"/>
                </a:solidFill>
              </a:rPr>
              <a:t>Ocean Forecasting</a:t>
            </a:r>
          </a:p>
          <a:p>
            <a:pPr algn="ctr" fontAlgn="auto">
              <a:spcBef>
                <a:spcPts val="0"/>
              </a:spcBef>
              <a:spcAft>
                <a:spcPts val="0"/>
              </a:spcAft>
            </a:pPr>
            <a:r>
              <a:rPr lang="en-GB" b="1" dirty="0" smtClean="0">
                <a:solidFill>
                  <a:srgbClr val="1F497D"/>
                </a:solidFill>
              </a:rPr>
              <a:t>C3</a:t>
            </a:r>
            <a:endParaRPr lang="en-GB" b="1" dirty="0">
              <a:solidFill>
                <a:srgbClr val="1F497D"/>
              </a:solidFill>
            </a:endParaRPr>
          </a:p>
        </p:txBody>
      </p:sp>
      <p:sp>
        <p:nvSpPr>
          <p:cNvPr id="27" name="Rounded Rectangle 26"/>
          <p:cNvSpPr/>
          <p:nvPr/>
        </p:nvSpPr>
        <p:spPr>
          <a:xfrm>
            <a:off x="570499" y="4354720"/>
            <a:ext cx="2232248" cy="122413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srgbClr val="1F497D"/>
                </a:solidFill>
              </a:rPr>
              <a:t>Ocean Climate &amp; Carbon</a:t>
            </a:r>
          </a:p>
          <a:p>
            <a:pPr algn="ctr" fontAlgn="auto">
              <a:spcBef>
                <a:spcPts val="0"/>
              </a:spcBef>
              <a:spcAft>
                <a:spcPts val="0"/>
              </a:spcAft>
            </a:pPr>
            <a:r>
              <a:rPr lang="en-GB" b="1" dirty="0" smtClean="0">
                <a:solidFill>
                  <a:srgbClr val="1F497D"/>
                </a:solidFill>
              </a:rPr>
              <a:t>C5</a:t>
            </a:r>
            <a:endParaRPr lang="en-GB" b="1" dirty="0">
              <a:solidFill>
                <a:srgbClr val="1F497D"/>
              </a:solidFill>
            </a:endParaRPr>
          </a:p>
        </p:txBody>
      </p:sp>
      <p:sp>
        <p:nvSpPr>
          <p:cNvPr id="28" name="Rounded Rectangle 27"/>
          <p:cNvSpPr/>
          <p:nvPr/>
        </p:nvSpPr>
        <p:spPr>
          <a:xfrm>
            <a:off x="6332850" y="2438968"/>
            <a:ext cx="2232248" cy="122413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srgbClr val="1F497D"/>
                </a:solidFill>
              </a:rPr>
              <a:t>Sustained Ecosystems &amp; Food Security</a:t>
            </a:r>
          </a:p>
          <a:p>
            <a:pPr algn="ctr" fontAlgn="auto">
              <a:spcBef>
                <a:spcPts val="0"/>
              </a:spcBef>
              <a:spcAft>
                <a:spcPts val="0"/>
              </a:spcAft>
            </a:pPr>
            <a:r>
              <a:rPr lang="en-GB" b="1" dirty="0" smtClean="0">
                <a:solidFill>
                  <a:srgbClr val="1F497D"/>
                </a:solidFill>
              </a:rPr>
              <a:t>C2</a:t>
            </a:r>
            <a:endParaRPr lang="en-GB" b="1" dirty="0">
              <a:solidFill>
                <a:srgbClr val="1F497D"/>
              </a:solidFill>
            </a:endParaRPr>
          </a:p>
        </p:txBody>
      </p:sp>
      <p:sp>
        <p:nvSpPr>
          <p:cNvPr id="29" name="Rounded Rectangle 28"/>
          <p:cNvSpPr/>
          <p:nvPr/>
        </p:nvSpPr>
        <p:spPr>
          <a:xfrm>
            <a:off x="6339542" y="4354720"/>
            <a:ext cx="2232248" cy="122413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srgbClr val="1F497D"/>
                </a:solidFill>
              </a:rPr>
              <a:t>Services for the Coastal Zone</a:t>
            </a:r>
          </a:p>
          <a:p>
            <a:pPr algn="ctr" fontAlgn="auto">
              <a:spcBef>
                <a:spcPts val="0"/>
              </a:spcBef>
              <a:spcAft>
                <a:spcPts val="0"/>
              </a:spcAft>
            </a:pPr>
            <a:r>
              <a:rPr lang="en-GB" b="1" dirty="0" smtClean="0">
                <a:solidFill>
                  <a:srgbClr val="1F497D"/>
                </a:solidFill>
              </a:rPr>
              <a:t>C4</a:t>
            </a:r>
            <a:endParaRPr lang="en-GB" b="1" dirty="0">
              <a:solidFill>
                <a:srgbClr val="1F497D"/>
              </a:solidFill>
            </a:endParaRPr>
          </a:p>
        </p:txBody>
      </p:sp>
      <p:sp>
        <p:nvSpPr>
          <p:cNvPr id="30" name="Up-Down Arrow 29"/>
          <p:cNvSpPr/>
          <p:nvPr/>
        </p:nvSpPr>
        <p:spPr>
          <a:xfrm>
            <a:off x="4395326" y="2438968"/>
            <a:ext cx="324036" cy="2952328"/>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31" name="Left-Right Arrow 30"/>
          <p:cNvSpPr/>
          <p:nvPr/>
        </p:nvSpPr>
        <p:spPr>
          <a:xfrm>
            <a:off x="2800265" y="2842552"/>
            <a:ext cx="3532586" cy="340737"/>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32" name="Up-Down Arrow 31"/>
          <p:cNvSpPr/>
          <p:nvPr/>
        </p:nvSpPr>
        <p:spPr>
          <a:xfrm>
            <a:off x="1557134" y="3663104"/>
            <a:ext cx="258977" cy="674913"/>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34" name="Left-Right Arrow 33"/>
          <p:cNvSpPr/>
          <p:nvPr/>
        </p:nvSpPr>
        <p:spPr>
          <a:xfrm>
            <a:off x="2796070" y="4796419"/>
            <a:ext cx="3532586" cy="340737"/>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35" name="Up-Down Arrow 34"/>
          <p:cNvSpPr/>
          <p:nvPr/>
        </p:nvSpPr>
        <p:spPr>
          <a:xfrm>
            <a:off x="7326177" y="3663104"/>
            <a:ext cx="258977" cy="674913"/>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0046" y="3660627"/>
            <a:ext cx="3679015" cy="736685"/>
          </a:xfrm>
          <a:prstGeom prst="rect">
            <a:avLst/>
          </a:prstGeom>
        </p:spPr>
      </p:pic>
    </p:spTree>
    <p:extLst>
      <p:ext uri="{BB962C8B-B14F-4D97-AF65-F5344CB8AC3E}">
        <p14:creationId xmlns:p14="http://schemas.microsoft.com/office/powerpoint/2010/main" val="938900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696" y="6309320"/>
            <a:ext cx="56166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prstClr val="white"/>
                </a:solidFill>
              </a:rPr>
              <a:t>Developing capacity and societal awareness</a:t>
            </a:r>
            <a:endParaRPr lang="fr-FR" dirty="0">
              <a:solidFill>
                <a:prstClr val="white"/>
              </a:solidFill>
            </a:endParaRPr>
          </a:p>
        </p:txBody>
      </p:sp>
      <p:sp>
        <p:nvSpPr>
          <p:cNvPr id="5" name="Rectangle 4"/>
          <p:cNvSpPr/>
          <p:nvPr/>
        </p:nvSpPr>
        <p:spPr>
          <a:xfrm>
            <a:off x="1835696" y="5733256"/>
            <a:ext cx="56166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prstClr val="white"/>
                </a:solidFill>
              </a:rPr>
              <a:t>Sustained ocean observations</a:t>
            </a:r>
            <a:endParaRPr lang="fr-FR" dirty="0">
              <a:solidFill>
                <a:prstClr val="white"/>
              </a:solidFill>
            </a:endParaRPr>
          </a:p>
        </p:txBody>
      </p:sp>
      <p:sp>
        <p:nvSpPr>
          <p:cNvPr id="6" name="Up Arrow 5"/>
          <p:cNvSpPr/>
          <p:nvPr/>
        </p:nvSpPr>
        <p:spPr>
          <a:xfrm>
            <a:off x="1835696" y="4149080"/>
            <a:ext cx="1008112" cy="14401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en-GB" sz="1400" dirty="0" smtClean="0">
                <a:solidFill>
                  <a:srgbClr val="FFFF66"/>
                </a:solidFill>
              </a:rPr>
              <a:t>Data collection </a:t>
            </a:r>
            <a:endParaRPr lang="fr-FR" sz="1400" dirty="0">
              <a:solidFill>
                <a:srgbClr val="FFFF66"/>
              </a:solidFill>
            </a:endParaRPr>
          </a:p>
        </p:txBody>
      </p:sp>
      <p:sp>
        <p:nvSpPr>
          <p:cNvPr id="7" name="Up Arrow 6"/>
          <p:cNvSpPr/>
          <p:nvPr/>
        </p:nvSpPr>
        <p:spPr>
          <a:xfrm>
            <a:off x="4139952" y="4149080"/>
            <a:ext cx="1008000" cy="14401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en-GB" sz="1400" dirty="0" smtClean="0">
                <a:solidFill>
                  <a:srgbClr val="FFFF66"/>
                </a:solidFill>
              </a:rPr>
              <a:t>Data/info management </a:t>
            </a:r>
            <a:endParaRPr lang="fr-FR" sz="1400" dirty="0">
              <a:solidFill>
                <a:srgbClr val="FFFF66"/>
              </a:solidFill>
            </a:endParaRPr>
          </a:p>
        </p:txBody>
      </p:sp>
      <p:sp>
        <p:nvSpPr>
          <p:cNvPr id="8" name="Up Arrow 7"/>
          <p:cNvSpPr/>
          <p:nvPr/>
        </p:nvSpPr>
        <p:spPr>
          <a:xfrm>
            <a:off x="6444208" y="4149080"/>
            <a:ext cx="1008000" cy="14401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en-GB" sz="1400" dirty="0" smtClean="0">
                <a:solidFill>
                  <a:srgbClr val="FFFF66"/>
                </a:solidFill>
              </a:rPr>
              <a:t>Models </a:t>
            </a:r>
            <a:endParaRPr lang="fr-FR" sz="1400" dirty="0">
              <a:solidFill>
                <a:srgbClr val="FFFF66"/>
              </a:solidFill>
            </a:endParaRPr>
          </a:p>
        </p:txBody>
      </p:sp>
      <p:sp>
        <p:nvSpPr>
          <p:cNvPr id="9" name="Rectangle 8"/>
          <p:cNvSpPr/>
          <p:nvPr/>
        </p:nvSpPr>
        <p:spPr>
          <a:xfrm>
            <a:off x="1835696" y="3140968"/>
            <a:ext cx="273630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prstClr val="white"/>
                </a:solidFill>
              </a:rPr>
              <a:t>Data products and services</a:t>
            </a:r>
            <a:endParaRPr lang="fr-FR" dirty="0">
              <a:solidFill>
                <a:prstClr val="white"/>
              </a:solidFill>
            </a:endParaRPr>
          </a:p>
        </p:txBody>
      </p:sp>
      <p:sp>
        <p:nvSpPr>
          <p:cNvPr id="11" name="Rectangle 10"/>
          <p:cNvSpPr/>
          <p:nvPr/>
        </p:nvSpPr>
        <p:spPr>
          <a:xfrm>
            <a:off x="1835696" y="1772816"/>
            <a:ext cx="561662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prstClr val="white"/>
                </a:solidFill>
              </a:rPr>
              <a:t>Societal applications</a:t>
            </a:r>
          </a:p>
          <a:p>
            <a:pPr algn="ctr" fontAlgn="auto">
              <a:spcBef>
                <a:spcPts val="0"/>
              </a:spcBef>
              <a:spcAft>
                <a:spcPts val="0"/>
              </a:spcAft>
            </a:pPr>
            <a:endParaRPr lang="en-GB" dirty="0">
              <a:solidFill>
                <a:prstClr val="white"/>
              </a:solidFill>
            </a:endParaRPr>
          </a:p>
          <a:p>
            <a:pPr algn="ctr" fontAlgn="auto">
              <a:spcBef>
                <a:spcPts val="0"/>
              </a:spcBef>
              <a:spcAft>
                <a:spcPts val="0"/>
              </a:spcAft>
            </a:pPr>
            <a:endParaRPr lang="en-GB" dirty="0" smtClean="0">
              <a:solidFill>
                <a:prstClr val="white"/>
              </a:solidFill>
            </a:endParaRPr>
          </a:p>
          <a:p>
            <a:pPr algn="ctr" fontAlgn="auto">
              <a:spcBef>
                <a:spcPts val="0"/>
              </a:spcBef>
              <a:spcAft>
                <a:spcPts val="0"/>
              </a:spcAft>
            </a:pPr>
            <a:endParaRPr lang="fr-FR" dirty="0">
              <a:solidFill>
                <a:prstClr val="white"/>
              </a:solidFill>
            </a:endParaRPr>
          </a:p>
        </p:txBody>
      </p:sp>
      <p:sp>
        <p:nvSpPr>
          <p:cNvPr id="12" name="Rectangle 11"/>
          <p:cNvSpPr/>
          <p:nvPr/>
        </p:nvSpPr>
        <p:spPr>
          <a:xfrm>
            <a:off x="6660232" y="1844824"/>
            <a:ext cx="720000" cy="10801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Sustain-able fisheries</a:t>
            </a:r>
            <a:endParaRPr lang="fr-FR" sz="1200" dirty="0">
              <a:solidFill>
                <a:srgbClr val="1F497D"/>
              </a:solidFill>
            </a:endParaRPr>
          </a:p>
        </p:txBody>
      </p:sp>
      <p:sp>
        <p:nvSpPr>
          <p:cNvPr id="13" name="Rectangle 12"/>
          <p:cNvSpPr/>
          <p:nvPr/>
        </p:nvSpPr>
        <p:spPr>
          <a:xfrm>
            <a:off x="4788024" y="3140968"/>
            <a:ext cx="266429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prstClr val="white"/>
                </a:solidFill>
              </a:rPr>
              <a:t>Ocean forecasting</a:t>
            </a:r>
            <a:endParaRPr lang="fr-FR" dirty="0">
              <a:solidFill>
                <a:prstClr val="white"/>
              </a:solidFill>
            </a:endParaRPr>
          </a:p>
        </p:txBody>
      </p:sp>
      <p:sp>
        <p:nvSpPr>
          <p:cNvPr id="15" name="Rectangle 14"/>
          <p:cNvSpPr/>
          <p:nvPr/>
        </p:nvSpPr>
        <p:spPr>
          <a:xfrm>
            <a:off x="2843808" y="1844824"/>
            <a:ext cx="720080" cy="5040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Tsunami warning</a:t>
            </a:r>
            <a:endParaRPr lang="fr-FR" sz="1200" dirty="0">
              <a:solidFill>
                <a:srgbClr val="1F497D"/>
              </a:solidFill>
            </a:endParaRPr>
          </a:p>
        </p:txBody>
      </p:sp>
      <p:sp>
        <p:nvSpPr>
          <p:cNvPr id="16" name="Rectangle 15"/>
          <p:cNvSpPr/>
          <p:nvPr/>
        </p:nvSpPr>
        <p:spPr>
          <a:xfrm>
            <a:off x="2843808" y="2420888"/>
            <a:ext cx="756000" cy="5040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Flood forecasts</a:t>
            </a:r>
            <a:endParaRPr lang="fr-FR" sz="1200" dirty="0">
              <a:solidFill>
                <a:srgbClr val="1F497D"/>
              </a:solidFill>
            </a:endParaRPr>
          </a:p>
        </p:txBody>
      </p:sp>
      <p:sp>
        <p:nvSpPr>
          <p:cNvPr id="17" name="Rectangle 16"/>
          <p:cNvSpPr/>
          <p:nvPr/>
        </p:nvSpPr>
        <p:spPr>
          <a:xfrm>
            <a:off x="1907704" y="2420888"/>
            <a:ext cx="792088" cy="5040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Sea level forecasts</a:t>
            </a:r>
            <a:endParaRPr lang="fr-FR" sz="1200" dirty="0">
              <a:solidFill>
                <a:srgbClr val="1F497D"/>
              </a:solidFill>
            </a:endParaRPr>
          </a:p>
        </p:txBody>
      </p:sp>
      <p:sp>
        <p:nvSpPr>
          <p:cNvPr id="18" name="Rectangle 17"/>
          <p:cNvSpPr/>
          <p:nvPr/>
        </p:nvSpPr>
        <p:spPr>
          <a:xfrm>
            <a:off x="3707904" y="2494800"/>
            <a:ext cx="864096" cy="432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Oil spill response</a:t>
            </a:r>
            <a:endParaRPr lang="fr-FR" sz="1200" dirty="0">
              <a:solidFill>
                <a:srgbClr val="1F497D"/>
              </a:solidFill>
            </a:endParaRPr>
          </a:p>
        </p:txBody>
      </p:sp>
      <p:sp>
        <p:nvSpPr>
          <p:cNvPr id="19" name="Rectangle 18"/>
          <p:cNvSpPr/>
          <p:nvPr/>
        </p:nvSpPr>
        <p:spPr>
          <a:xfrm>
            <a:off x="4680112" y="2492944"/>
            <a:ext cx="900000" cy="432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HAB monitoring</a:t>
            </a:r>
            <a:endParaRPr lang="fr-FR" sz="1200" dirty="0">
              <a:solidFill>
                <a:srgbClr val="1F497D"/>
              </a:solidFill>
            </a:endParaRPr>
          </a:p>
        </p:txBody>
      </p:sp>
      <p:sp>
        <p:nvSpPr>
          <p:cNvPr id="20" name="Rectangle 19"/>
          <p:cNvSpPr/>
          <p:nvPr/>
        </p:nvSpPr>
        <p:spPr>
          <a:xfrm>
            <a:off x="5652224" y="2422800"/>
            <a:ext cx="936000" cy="5040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Biodiversity monitoring</a:t>
            </a:r>
            <a:endParaRPr lang="fr-FR" sz="1200" dirty="0">
              <a:solidFill>
                <a:srgbClr val="1F497D"/>
              </a:solidFill>
            </a:endParaRPr>
          </a:p>
        </p:txBody>
      </p:sp>
      <p:sp>
        <p:nvSpPr>
          <p:cNvPr id="21" name="Rectangle 20"/>
          <p:cNvSpPr/>
          <p:nvPr/>
        </p:nvSpPr>
        <p:spPr>
          <a:xfrm>
            <a:off x="5652120" y="1844824"/>
            <a:ext cx="936000" cy="5040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Pollution monitoring</a:t>
            </a:r>
            <a:endParaRPr lang="fr-FR" sz="1200" dirty="0">
              <a:solidFill>
                <a:srgbClr val="1F497D"/>
              </a:solidFill>
            </a:endParaRPr>
          </a:p>
        </p:txBody>
      </p:sp>
      <p:sp>
        <p:nvSpPr>
          <p:cNvPr id="23" name="Isosceles Triangle 22"/>
          <p:cNvSpPr/>
          <p:nvPr/>
        </p:nvSpPr>
        <p:spPr>
          <a:xfrm>
            <a:off x="1835696" y="188640"/>
            <a:ext cx="5616624" cy="1440160"/>
          </a:xfrm>
          <a:prstGeom prst="triangle">
            <a:avLst>
              <a:gd name="adj" fmla="val 501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dirty="0" smtClean="0">
                <a:solidFill>
                  <a:prstClr val="white"/>
                </a:solidFill>
              </a:rPr>
              <a:t>Societal benefits</a:t>
            </a:r>
          </a:p>
          <a:p>
            <a:pPr algn="ctr" fontAlgn="auto">
              <a:spcBef>
                <a:spcPts val="0"/>
              </a:spcBef>
              <a:spcAft>
                <a:spcPts val="0"/>
              </a:spcAft>
            </a:pPr>
            <a:r>
              <a:rPr lang="en-GB" sz="1150" dirty="0" smtClean="0">
                <a:solidFill>
                  <a:srgbClr val="FFFF66"/>
                </a:solidFill>
              </a:rPr>
              <a:t>Improved human health and safety, Sustainably managed coastal zones, </a:t>
            </a:r>
          </a:p>
          <a:p>
            <a:pPr algn="ctr" fontAlgn="auto">
              <a:spcBef>
                <a:spcPts val="0"/>
              </a:spcBef>
              <a:spcAft>
                <a:spcPts val="0"/>
              </a:spcAft>
            </a:pPr>
            <a:r>
              <a:rPr lang="en-GB" sz="1150" dirty="0" smtClean="0">
                <a:solidFill>
                  <a:srgbClr val="FFFF66"/>
                </a:solidFill>
              </a:rPr>
              <a:t>Climate change adaptation/mitigation,</a:t>
            </a:r>
          </a:p>
          <a:p>
            <a:pPr algn="ctr" fontAlgn="auto">
              <a:spcBef>
                <a:spcPts val="0"/>
              </a:spcBef>
              <a:spcAft>
                <a:spcPts val="0"/>
              </a:spcAft>
            </a:pPr>
            <a:endParaRPr lang="en-GB" sz="1150" dirty="0" smtClean="0">
              <a:solidFill>
                <a:prstClr val="white"/>
              </a:solidFill>
            </a:endParaRPr>
          </a:p>
          <a:p>
            <a:pPr algn="ctr" fontAlgn="auto">
              <a:spcBef>
                <a:spcPts val="0"/>
              </a:spcBef>
              <a:spcAft>
                <a:spcPts val="0"/>
              </a:spcAft>
            </a:pPr>
            <a:endParaRPr lang="fr-FR" sz="1200" dirty="0" smtClean="0">
              <a:solidFill>
                <a:prstClr val="white"/>
              </a:solidFill>
            </a:endParaRPr>
          </a:p>
          <a:p>
            <a:pPr algn="ctr" fontAlgn="auto">
              <a:spcBef>
                <a:spcPts val="0"/>
              </a:spcBef>
              <a:spcAft>
                <a:spcPts val="0"/>
              </a:spcAft>
            </a:pPr>
            <a:r>
              <a:rPr lang="en-GB" sz="1200" dirty="0" smtClean="0">
                <a:solidFill>
                  <a:prstClr val="white"/>
                </a:solidFill>
              </a:rPr>
              <a:t> </a:t>
            </a:r>
            <a:endParaRPr lang="fr-FR" dirty="0">
              <a:solidFill>
                <a:prstClr val="white"/>
              </a:solidFill>
            </a:endParaRPr>
          </a:p>
        </p:txBody>
      </p:sp>
      <p:sp>
        <p:nvSpPr>
          <p:cNvPr id="24" name="Rectangle 23"/>
          <p:cNvSpPr/>
          <p:nvPr/>
        </p:nvSpPr>
        <p:spPr>
          <a:xfrm>
            <a:off x="1907704" y="1844824"/>
            <a:ext cx="792088" cy="5040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Climate forecasts</a:t>
            </a:r>
            <a:endParaRPr lang="fr-FR" sz="1200" dirty="0">
              <a:solidFill>
                <a:srgbClr val="1F497D"/>
              </a:solidFill>
            </a:endParaRPr>
          </a:p>
        </p:txBody>
      </p:sp>
      <p:sp>
        <p:nvSpPr>
          <p:cNvPr id="25" name="Rectangle 24"/>
          <p:cNvSpPr/>
          <p:nvPr/>
        </p:nvSpPr>
        <p:spPr>
          <a:xfrm>
            <a:off x="3707904" y="2204864"/>
            <a:ext cx="1872208" cy="21602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200" dirty="0" smtClean="0">
                <a:solidFill>
                  <a:srgbClr val="1F497D"/>
                </a:solidFill>
              </a:rPr>
              <a:t>Search and rescue</a:t>
            </a:r>
            <a:endParaRPr lang="fr-FR" sz="1200" dirty="0">
              <a:solidFill>
                <a:srgbClr val="1F497D"/>
              </a:solidFill>
            </a:endParaRPr>
          </a:p>
        </p:txBody>
      </p:sp>
      <p:sp>
        <p:nvSpPr>
          <p:cNvPr id="26" name="TextBox 25"/>
          <p:cNvSpPr txBox="1"/>
          <p:nvPr/>
        </p:nvSpPr>
        <p:spPr>
          <a:xfrm>
            <a:off x="2483768" y="1359496"/>
            <a:ext cx="4320480" cy="269304"/>
          </a:xfrm>
          <a:prstGeom prst="rect">
            <a:avLst/>
          </a:prstGeom>
          <a:noFill/>
        </p:spPr>
        <p:txBody>
          <a:bodyPr wrap="square" rtlCol="0">
            <a:spAutoFit/>
          </a:bodyPr>
          <a:lstStyle/>
          <a:p>
            <a:pPr algn="ctr" fontAlgn="auto">
              <a:spcBef>
                <a:spcPts val="0"/>
              </a:spcBef>
              <a:spcAft>
                <a:spcPts val="0"/>
              </a:spcAft>
            </a:pPr>
            <a:r>
              <a:rPr lang="en-GB" sz="1150" dirty="0" smtClean="0">
                <a:solidFill>
                  <a:srgbClr val="FFFF66"/>
                </a:solidFill>
                <a:latin typeface="Calibri"/>
                <a:ea typeface=""/>
              </a:rPr>
              <a:t>Improved ecosystem services and food security</a:t>
            </a:r>
          </a:p>
        </p:txBody>
      </p:sp>
      <p:pic>
        <p:nvPicPr>
          <p:cNvPr id="22" name="Picture 21"/>
          <p:cNvPicPr/>
          <p:nvPr/>
        </p:nvPicPr>
        <p:blipFill>
          <a:blip r:embed="rId3">
            <a:extLst>
              <a:ext uri="{28A0092B-C50C-407E-A947-70E740481C1C}">
                <a14:useLocalDpi xmlns:a14="http://schemas.microsoft.com/office/drawing/2010/main" val="0"/>
              </a:ext>
            </a:extLst>
          </a:blip>
          <a:stretch>
            <a:fillRect/>
          </a:stretch>
        </p:blipFill>
        <p:spPr>
          <a:xfrm>
            <a:off x="6997896" y="152400"/>
            <a:ext cx="2057400" cy="832247"/>
          </a:xfrm>
          <a:prstGeom prst="rect">
            <a:avLst/>
          </a:prstGeom>
        </p:spPr>
      </p:pic>
    </p:spTree>
    <p:extLst>
      <p:ext uri="{BB962C8B-B14F-4D97-AF65-F5344CB8AC3E}">
        <p14:creationId xmlns:p14="http://schemas.microsoft.com/office/powerpoint/2010/main" val="3420560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Key Milestones &amp; future plans</a:t>
            </a:r>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7697710" y="0"/>
            <a:ext cx="1446290" cy="637390"/>
          </a:xfrm>
          <a:prstGeom prst="rect">
            <a:avLst/>
          </a:prstGeom>
          <a:solidFill>
            <a:schemeClr val="bg1">
              <a:lumMod val="20000"/>
              <a:lumOff val="80000"/>
            </a:schemeClr>
          </a:solidFill>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22325" y="5483109"/>
            <a:ext cx="2408238" cy="161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214496" y="4711621"/>
            <a:ext cx="17956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rgbClr val="005FAA"/>
                </a:solidFill>
                <a:latin typeface="Arial Narrow" pitchFamily="34" charset="0"/>
                <a:cs typeface="Arial" charset="0"/>
              </a:defRPr>
            </a:lvl1pPr>
            <a:lvl2pPr marL="742950" indent="-285750" eaLnBrk="0" hangingPunct="0">
              <a:spcBef>
                <a:spcPct val="20000"/>
              </a:spcBef>
              <a:buChar char="–"/>
              <a:defRPr sz="2400" b="1">
                <a:solidFill>
                  <a:srgbClr val="005FAA"/>
                </a:solidFill>
                <a:latin typeface="Arial Narrow" pitchFamily="34" charset="0"/>
                <a:cs typeface="Arial" charset="0"/>
              </a:defRPr>
            </a:lvl2pPr>
            <a:lvl3pPr marL="1143000" indent="-228600" eaLnBrk="0" hangingPunct="0">
              <a:spcBef>
                <a:spcPct val="20000"/>
              </a:spcBef>
              <a:buChar char="•"/>
              <a:defRPr sz="2000" b="1" i="1">
                <a:solidFill>
                  <a:srgbClr val="005FAA"/>
                </a:solidFill>
                <a:latin typeface="Arial Narrow" pitchFamily="34" charset="0"/>
                <a:cs typeface="Arial" charset="0"/>
              </a:defRPr>
            </a:lvl3pPr>
            <a:lvl4pPr marL="1600200" indent="-228600" eaLnBrk="0" hangingPunct="0">
              <a:spcBef>
                <a:spcPct val="20000"/>
              </a:spcBef>
              <a:buChar char="–"/>
              <a:defRPr sz="2400" b="1">
                <a:solidFill>
                  <a:srgbClr val="005FAA"/>
                </a:solidFill>
                <a:latin typeface="Arial Narrow" pitchFamily="34" charset="0"/>
                <a:cs typeface="Arial" charset="0"/>
              </a:defRPr>
            </a:lvl4pPr>
            <a:lvl5pPr marL="2057400" indent="-228600" eaLnBrk="0" hangingPunct="0">
              <a:spcBef>
                <a:spcPct val="20000"/>
              </a:spcBef>
              <a:buChar char="»"/>
              <a:defRPr sz="2400" b="1">
                <a:solidFill>
                  <a:srgbClr val="005FAA"/>
                </a:solidFill>
                <a:latin typeface="Arial Narrow" pitchFamily="34" charset="0"/>
                <a:cs typeface="Arial" charset="0"/>
              </a:defRPr>
            </a:lvl5pPr>
            <a:lvl6pPr marL="2514600" indent="-228600" eaLnBrk="0" fontAlgn="base" hangingPunct="0">
              <a:spcBef>
                <a:spcPct val="20000"/>
              </a:spcBef>
              <a:spcAft>
                <a:spcPct val="0"/>
              </a:spcAft>
              <a:buChar char="»"/>
              <a:defRPr sz="2400" b="1">
                <a:solidFill>
                  <a:srgbClr val="005FAA"/>
                </a:solidFill>
                <a:latin typeface="Arial Narrow" pitchFamily="34" charset="0"/>
                <a:cs typeface="Arial" charset="0"/>
              </a:defRPr>
            </a:lvl6pPr>
            <a:lvl7pPr marL="2971800" indent="-228600" eaLnBrk="0" fontAlgn="base" hangingPunct="0">
              <a:spcBef>
                <a:spcPct val="20000"/>
              </a:spcBef>
              <a:spcAft>
                <a:spcPct val="0"/>
              </a:spcAft>
              <a:buChar char="»"/>
              <a:defRPr sz="2400" b="1">
                <a:solidFill>
                  <a:srgbClr val="005FAA"/>
                </a:solidFill>
                <a:latin typeface="Arial Narrow" pitchFamily="34" charset="0"/>
                <a:cs typeface="Arial" charset="0"/>
              </a:defRPr>
            </a:lvl7pPr>
            <a:lvl8pPr marL="3429000" indent="-228600" eaLnBrk="0" fontAlgn="base" hangingPunct="0">
              <a:spcBef>
                <a:spcPct val="20000"/>
              </a:spcBef>
              <a:spcAft>
                <a:spcPct val="0"/>
              </a:spcAft>
              <a:buChar char="»"/>
              <a:defRPr sz="2400" b="1">
                <a:solidFill>
                  <a:srgbClr val="005FAA"/>
                </a:solidFill>
                <a:latin typeface="Arial Narrow" pitchFamily="34" charset="0"/>
                <a:cs typeface="Arial" charset="0"/>
              </a:defRPr>
            </a:lvl8pPr>
            <a:lvl9pPr marL="3886200" indent="-228600" eaLnBrk="0" fontAlgn="base" hangingPunct="0">
              <a:spcBef>
                <a:spcPct val="20000"/>
              </a:spcBef>
              <a:spcAft>
                <a:spcPct val="0"/>
              </a:spcAft>
              <a:buChar char="»"/>
              <a:defRPr sz="2400" b="1">
                <a:solidFill>
                  <a:srgbClr val="005FAA"/>
                </a:solidFill>
                <a:latin typeface="Arial Narrow" pitchFamily="34" charset="0"/>
                <a:cs typeface="Arial" charset="0"/>
              </a:defRPr>
            </a:lvl9pPr>
          </a:lstStyle>
          <a:p>
            <a:pPr eaLnBrk="1" fontAlgn="auto" hangingPunct="1">
              <a:spcBef>
                <a:spcPct val="0"/>
              </a:spcBef>
              <a:spcAft>
                <a:spcPts val="0"/>
              </a:spcAft>
              <a:buFontTx/>
              <a:buNone/>
            </a:pPr>
            <a:r>
              <a:rPr lang="en-GB" altLang="fr-FR" sz="1400" dirty="0" smtClean="0">
                <a:latin typeface="Tahoma" pitchFamily="34" charset="0"/>
                <a:ea typeface=""/>
              </a:rPr>
              <a:t>Website launched</a:t>
            </a:r>
            <a:endParaRPr lang="fr-FR" altLang="fr-FR" sz="1400" dirty="0">
              <a:latin typeface="Tahoma" pitchFamily="34" charset="0"/>
              <a:ea typeface=""/>
            </a:endParaRPr>
          </a:p>
        </p:txBody>
      </p:sp>
      <p:sp>
        <p:nvSpPr>
          <p:cNvPr id="8" name="TextBox 7"/>
          <p:cNvSpPr txBox="1">
            <a:spLocks noChangeArrowheads="1"/>
          </p:cNvSpPr>
          <p:nvPr/>
        </p:nvSpPr>
        <p:spPr bwMode="auto">
          <a:xfrm>
            <a:off x="4890744" y="1394496"/>
            <a:ext cx="12987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rgbClr val="005FAA"/>
                </a:solidFill>
                <a:latin typeface="Arial Narrow" pitchFamily="34" charset="0"/>
                <a:cs typeface="Arial" charset="0"/>
              </a:defRPr>
            </a:lvl1pPr>
            <a:lvl2pPr marL="742950" indent="-285750" eaLnBrk="0" hangingPunct="0">
              <a:spcBef>
                <a:spcPct val="20000"/>
              </a:spcBef>
              <a:buChar char="–"/>
              <a:defRPr sz="2400" b="1">
                <a:solidFill>
                  <a:srgbClr val="005FAA"/>
                </a:solidFill>
                <a:latin typeface="Arial Narrow" pitchFamily="34" charset="0"/>
                <a:cs typeface="Arial" charset="0"/>
              </a:defRPr>
            </a:lvl2pPr>
            <a:lvl3pPr marL="1143000" indent="-228600" eaLnBrk="0" hangingPunct="0">
              <a:spcBef>
                <a:spcPct val="20000"/>
              </a:spcBef>
              <a:buChar char="•"/>
              <a:defRPr sz="2000" b="1" i="1">
                <a:solidFill>
                  <a:srgbClr val="005FAA"/>
                </a:solidFill>
                <a:latin typeface="Arial Narrow" pitchFamily="34" charset="0"/>
                <a:cs typeface="Arial" charset="0"/>
              </a:defRPr>
            </a:lvl3pPr>
            <a:lvl4pPr marL="1600200" indent="-228600" eaLnBrk="0" hangingPunct="0">
              <a:spcBef>
                <a:spcPct val="20000"/>
              </a:spcBef>
              <a:buChar char="–"/>
              <a:defRPr sz="2400" b="1">
                <a:solidFill>
                  <a:srgbClr val="005FAA"/>
                </a:solidFill>
                <a:latin typeface="Arial Narrow" pitchFamily="34" charset="0"/>
                <a:cs typeface="Arial" charset="0"/>
              </a:defRPr>
            </a:lvl4pPr>
            <a:lvl5pPr marL="2057400" indent="-228600" eaLnBrk="0" hangingPunct="0">
              <a:spcBef>
                <a:spcPct val="20000"/>
              </a:spcBef>
              <a:buChar char="»"/>
              <a:defRPr sz="2400" b="1">
                <a:solidFill>
                  <a:srgbClr val="005FAA"/>
                </a:solidFill>
                <a:latin typeface="Arial Narrow" pitchFamily="34" charset="0"/>
                <a:cs typeface="Arial" charset="0"/>
              </a:defRPr>
            </a:lvl5pPr>
            <a:lvl6pPr marL="2514600" indent="-228600" eaLnBrk="0" fontAlgn="base" hangingPunct="0">
              <a:spcBef>
                <a:spcPct val="20000"/>
              </a:spcBef>
              <a:spcAft>
                <a:spcPct val="0"/>
              </a:spcAft>
              <a:buChar char="»"/>
              <a:defRPr sz="2400" b="1">
                <a:solidFill>
                  <a:srgbClr val="005FAA"/>
                </a:solidFill>
                <a:latin typeface="Arial Narrow" pitchFamily="34" charset="0"/>
                <a:cs typeface="Arial" charset="0"/>
              </a:defRPr>
            </a:lvl6pPr>
            <a:lvl7pPr marL="2971800" indent="-228600" eaLnBrk="0" fontAlgn="base" hangingPunct="0">
              <a:spcBef>
                <a:spcPct val="20000"/>
              </a:spcBef>
              <a:spcAft>
                <a:spcPct val="0"/>
              </a:spcAft>
              <a:buChar char="»"/>
              <a:defRPr sz="2400" b="1">
                <a:solidFill>
                  <a:srgbClr val="005FAA"/>
                </a:solidFill>
                <a:latin typeface="Arial Narrow" pitchFamily="34" charset="0"/>
                <a:cs typeface="Arial" charset="0"/>
              </a:defRPr>
            </a:lvl7pPr>
            <a:lvl8pPr marL="3429000" indent="-228600" eaLnBrk="0" fontAlgn="base" hangingPunct="0">
              <a:spcBef>
                <a:spcPct val="20000"/>
              </a:spcBef>
              <a:spcAft>
                <a:spcPct val="0"/>
              </a:spcAft>
              <a:buChar char="»"/>
              <a:defRPr sz="2400" b="1">
                <a:solidFill>
                  <a:srgbClr val="005FAA"/>
                </a:solidFill>
                <a:latin typeface="Arial Narrow" pitchFamily="34" charset="0"/>
                <a:cs typeface="Arial" charset="0"/>
              </a:defRPr>
            </a:lvl8pPr>
            <a:lvl9pPr marL="3886200" indent="-228600" eaLnBrk="0" fontAlgn="base" hangingPunct="0">
              <a:spcBef>
                <a:spcPct val="20000"/>
              </a:spcBef>
              <a:spcAft>
                <a:spcPct val="0"/>
              </a:spcAft>
              <a:buChar char="»"/>
              <a:defRPr sz="2400" b="1">
                <a:solidFill>
                  <a:srgbClr val="005FAA"/>
                </a:solidFill>
                <a:latin typeface="Arial Narrow" pitchFamily="34" charset="0"/>
                <a:cs typeface="Arial" charset="0"/>
              </a:defRPr>
            </a:lvl9pPr>
          </a:lstStyle>
          <a:p>
            <a:pPr eaLnBrk="1" fontAlgn="auto" hangingPunct="1">
              <a:spcBef>
                <a:spcPct val="0"/>
              </a:spcBef>
              <a:spcAft>
                <a:spcPts val="0"/>
              </a:spcAft>
              <a:buFontTx/>
              <a:buNone/>
            </a:pPr>
            <a:r>
              <a:rPr lang="en-GB" altLang="fr-FR" sz="1400" dirty="0">
                <a:latin typeface="Tahoma" pitchFamily="34" charset="0"/>
                <a:ea typeface=""/>
              </a:rPr>
              <a:t>White Paper</a:t>
            </a:r>
            <a:endParaRPr lang="fr-FR" altLang="fr-FR" sz="1400" dirty="0">
              <a:latin typeface="Tahoma" pitchFamily="34" charset="0"/>
              <a:ea typeface=""/>
            </a:endParaRPr>
          </a:p>
        </p:txBody>
      </p:sp>
      <p:sp>
        <p:nvSpPr>
          <p:cNvPr id="9" name="TextBox 8"/>
          <p:cNvSpPr txBox="1">
            <a:spLocks noChangeArrowheads="1"/>
          </p:cNvSpPr>
          <p:nvPr/>
        </p:nvSpPr>
        <p:spPr bwMode="auto">
          <a:xfrm>
            <a:off x="5087313" y="4624426"/>
            <a:ext cx="1568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rgbClr val="005FAA"/>
                </a:solidFill>
                <a:latin typeface="Arial Narrow" pitchFamily="34" charset="0"/>
                <a:cs typeface="Arial" charset="0"/>
              </a:defRPr>
            </a:lvl1pPr>
            <a:lvl2pPr marL="742950" indent="-285750" eaLnBrk="0" hangingPunct="0">
              <a:spcBef>
                <a:spcPct val="20000"/>
              </a:spcBef>
              <a:buChar char="–"/>
              <a:defRPr sz="2400" b="1">
                <a:solidFill>
                  <a:srgbClr val="005FAA"/>
                </a:solidFill>
                <a:latin typeface="Arial Narrow" pitchFamily="34" charset="0"/>
                <a:cs typeface="Arial" charset="0"/>
              </a:defRPr>
            </a:lvl2pPr>
            <a:lvl3pPr marL="1143000" indent="-228600" eaLnBrk="0" hangingPunct="0">
              <a:spcBef>
                <a:spcPct val="20000"/>
              </a:spcBef>
              <a:buChar char="•"/>
              <a:defRPr sz="2000" b="1" i="1">
                <a:solidFill>
                  <a:srgbClr val="005FAA"/>
                </a:solidFill>
                <a:latin typeface="Arial Narrow" pitchFamily="34" charset="0"/>
                <a:cs typeface="Arial" charset="0"/>
              </a:defRPr>
            </a:lvl3pPr>
            <a:lvl4pPr marL="1600200" indent="-228600" eaLnBrk="0" hangingPunct="0">
              <a:spcBef>
                <a:spcPct val="20000"/>
              </a:spcBef>
              <a:buChar char="–"/>
              <a:defRPr sz="2400" b="1">
                <a:solidFill>
                  <a:srgbClr val="005FAA"/>
                </a:solidFill>
                <a:latin typeface="Arial Narrow" pitchFamily="34" charset="0"/>
                <a:cs typeface="Arial" charset="0"/>
              </a:defRPr>
            </a:lvl4pPr>
            <a:lvl5pPr marL="2057400" indent="-228600" eaLnBrk="0" hangingPunct="0">
              <a:spcBef>
                <a:spcPct val="20000"/>
              </a:spcBef>
              <a:buChar char="»"/>
              <a:defRPr sz="2400" b="1">
                <a:solidFill>
                  <a:srgbClr val="005FAA"/>
                </a:solidFill>
                <a:latin typeface="Arial Narrow" pitchFamily="34" charset="0"/>
                <a:cs typeface="Arial" charset="0"/>
              </a:defRPr>
            </a:lvl5pPr>
            <a:lvl6pPr marL="2514600" indent="-228600" eaLnBrk="0" fontAlgn="base" hangingPunct="0">
              <a:spcBef>
                <a:spcPct val="20000"/>
              </a:spcBef>
              <a:spcAft>
                <a:spcPct val="0"/>
              </a:spcAft>
              <a:buChar char="»"/>
              <a:defRPr sz="2400" b="1">
                <a:solidFill>
                  <a:srgbClr val="005FAA"/>
                </a:solidFill>
                <a:latin typeface="Arial Narrow" pitchFamily="34" charset="0"/>
                <a:cs typeface="Arial" charset="0"/>
              </a:defRPr>
            </a:lvl6pPr>
            <a:lvl7pPr marL="2971800" indent="-228600" eaLnBrk="0" fontAlgn="base" hangingPunct="0">
              <a:spcBef>
                <a:spcPct val="20000"/>
              </a:spcBef>
              <a:spcAft>
                <a:spcPct val="0"/>
              </a:spcAft>
              <a:buChar char="»"/>
              <a:defRPr sz="2400" b="1">
                <a:solidFill>
                  <a:srgbClr val="005FAA"/>
                </a:solidFill>
                <a:latin typeface="Arial Narrow" pitchFamily="34" charset="0"/>
                <a:cs typeface="Arial" charset="0"/>
              </a:defRPr>
            </a:lvl7pPr>
            <a:lvl8pPr marL="3429000" indent="-228600" eaLnBrk="0" fontAlgn="base" hangingPunct="0">
              <a:spcBef>
                <a:spcPct val="20000"/>
              </a:spcBef>
              <a:spcAft>
                <a:spcPct val="0"/>
              </a:spcAft>
              <a:buChar char="»"/>
              <a:defRPr sz="2400" b="1">
                <a:solidFill>
                  <a:srgbClr val="005FAA"/>
                </a:solidFill>
                <a:latin typeface="Arial Narrow" pitchFamily="34" charset="0"/>
                <a:cs typeface="Arial" charset="0"/>
              </a:defRPr>
            </a:lvl8pPr>
            <a:lvl9pPr marL="3886200" indent="-228600" eaLnBrk="0" fontAlgn="base" hangingPunct="0">
              <a:spcBef>
                <a:spcPct val="20000"/>
              </a:spcBef>
              <a:spcAft>
                <a:spcPct val="0"/>
              </a:spcAft>
              <a:buChar char="»"/>
              <a:defRPr sz="2400" b="1">
                <a:solidFill>
                  <a:srgbClr val="005FAA"/>
                </a:solidFill>
                <a:latin typeface="Arial Narrow" pitchFamily="34" charset="0"/>
                <a:cs typeface="Arial" charset="0"/>
              </a:defRPr>
            </a:lvl9pPr>
          </a:lstStyle>
          <a:p>
            <a:pPr eaLnBrk="1" fontAlgn="auto" hangingPunct="1">
              <a:spcBef>
                <a:spcPct val="0"/>
              </a:spcBef>
              <a:spcAft>
                <a:spcPts val="0"/>
              </a:spcAft>
              <a:buFontTx/>
              <a:buNone/>
            </a:pPr>
            <a:r>
              <a:rPr lang="en-GB" altLang="fr-FR" sz="1400" dirty="0" smtClean="0">
                <a:latin typeface="Tahoma" pitchFamily="34" charset="0"/>
                <a:ea typeface=""/>
              </a:rPr>
              <a:t>Book published</a:t>
            </a:r>
            <a:endParaRPr lang="fr-FR" altLang="fr-FR" sz="1400" dirty="0">
              <a:latin typeface="Tahoma" pitchFamily="34" charset="0"/>
              <a:ea typeface=""/>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1103" y="4992092"/>
            <a:ext cx="1501111" cy="1816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a:spLocks noChangeArrowheads="1"/>
          </p:cNvSpPr>
          <p:nvPr/>
        </p:nvSpPr>
        <p:spPr bwMode="auto">
          <a:xfrm>
            <a:off x="2143660" y="5015628"/>
            <a:ext cx="26805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rgbClr val="005FAA"/>
                </a:solidFill>
                <a:latin typeface="Arial Narrow" pitchFamily="34" charset="0"/>
                <a:cs typeface="Arial" charset="0"/>
              </a:defRPr>
            </a:lvl1pPr>
            <a:lvl2pPr marL="742950" indent="-285750" eaLnBrk="0" hangingPunct="0">
              <a:spcBef>
                <a:spcPct val="20000"/>
              </a:spcBef>
              <a:buChar char="–"/>
              <a:defRPr sz="2400" b="1">
                <a:solidFill>
                  <a:srgbClr val="005FAA"/>
                </a:solidFill>
                <a:latin typeface="Arial Narrow" pitchFamily="34" charset="0"/>
                <a:cs typeface="Arial" charset="0"/>
              </a:defRPr>
            </a:lvl2pPr>
            <a:lvl3pPr marL="1143000" indent="-228600" eaLnBrk="0" hangingPunct="0">
              <a:spcBef>
                <a:spcPct val="20000"/>
              </a:spcBef>
              <a:buChar char="•"/>
              <a:defRPr sz="2000" b="1" i="1">
                <a:solidFill>
                  <a:srgbClr val="005FAA"/>
                </a:solidFill>
                <a:latin typeface="Arial Narrow" pitchFamily="34" charset="0"/>
                <a:cs typeface="Arial" charset="0"/>
              </a:defRPr>
            </a:lvl3pPr>
            <a:lvl4pPr marL="1600200" indent="-228600" eaLnBrk="0" hangingPunct="0">
              <a:spcBef>
                <a:spcPct val="20000"/>
              </a:spcBef>
              <a:buChar char="–"/>
              <a:defRPr sz="2400" b="1">
                <a:solidFill>
                  <a:srgbClr val="005FAA"/>
                </a:solidFill>
                <a:latin typeface="Arial Narrow" pitchFamily="34" charset="0"/>
                <a:cs typeface="Arial" charset="0"/>
              </a:defRPr>
            </a:lvl4pPr>
            <a:lvl5pPr marL="2057400" indent="-228600" eaLnBrk="0" hangingPunct="0">
              <a:spcBef>
                <a:spcPct val="20000"/>
              </a:spcBef>
              <a:buChar char="»"/>
              <a:defRPr sz="2400" b="1">
                <a:solidFill>
                  <a:srgbClr val="005FAA"/>
                </a:solidFill>
                <a:latin typeface="Arial Narrow" pitchFamily="34" charset="0"/>
                <a:cs typeface="Arial" charset="0"/>
              </a:defRPr>
            </a:lvl5pPr>
            <a:lvl6pPr marL="2514600" indent="-228600" eaLnBrk="0" fontAlgn="base" hangingPunct="0">
              <a:spcBef>
                <a:spcPct val="20000"/>
              </a:spcBef>
              <a:spcAft>
                <a:spcPct val="0"/>
              </a:spcAft>
              <a:buChar char="»"/>
              <a:defRPr sz="2400" b="1">
                <a:solidFill>
                  <a:srgbClr val="005FAA"/>
                </a:solidFill>
                <a:latin typeface="Arial Narrow" pitchFamily="34" charset="0"/>
                <a:cs typeface="Arial" charset="0"/>
              </a:defRPr>
            </a:lvl6pPr>
            <a:lvl7pPr marL="2971800" indent="-228600" eaLnBrk="0" fontAlgn="base" hangingPunct="0">
              <a:spcBef>
                <a:spcPct val="20000"/>
              </a:spcBef>
              <a:spcAft>
                <a:spcPct val="0"/>
              </a:spcAft>
              <a:buChar char="»"/>
              <a:defRPr sz="2400" b="1">
                <a:solidFill>
                  <a:srgbClr val="005FAA"/>
                </a:solidFill>
                <a:latin typeface="Arial Narrow" pitchFamily="34" charset="0"/>
                <a:cs typeface="Arial" charset="0"/>
              </a:defRPr>
            </a:lvl7pPr>
            <a:lvl8pPr marL="3429000" indent="-228600" eaLnBrk="0" fontAlgn="base" hangingPunct="0">
              <a:spcBef>
                <a:spcPct val="20000"/>
              </a:spcBef>
              <a:spcAft>
                <a:spcPct val="0"/>
              </a:spcAft>
              <a:buChar char="»"/>
              <a:defRPr sz="2400" b="1">
                <a:solidFill>
                  <a:srgbClr val="005FAA"/>
                </a:solidFill>
                <a:latin typeface="Arial Narrow" pitchFamily="34" charset="0"/>
                <a:cs typeface="Arial" charset="0"/>
              </a:defRPr>
            </a:lvl8pPr>
            <a:lvl9pPr marL="3886200" indent="-228600" eaLnBrk="0" fontAlgn="base" hangingPunct="0">
              <a:spcBef>
                <a:spcPct val="20000"/>
              </a:spcBef>
              <a:spcAft>
                <a:spcPct val="0"/>
              </a:spcAft>
              <a:buChar char="»"/>
              <a:defRPr sz="2400" b="1">
                <a:solidFill>
                  <a:srgbClr val="005FAA"/>
                </a:solidFill>
                <a:latin typeface="Arial Narrow" pitchFamily="34" charset="0"/>
                <a:cs typeface="Arial" charset="0"/>
              </a:defRPr>
            </a:lvl9pPr>
          </a:lstStyle>
          <a:p>
            <a:pPr eaLnBrk="1" fontAlgn="auto" hangingPunct="1">
              <a:spcBef>
                <a:spcPct val="0"/>
              </a:spcBef>
              <a:spcAft>
                <a:spcPts val="0"/>
              </a:spcAft>
              <a:buFontTx/>
              <a:buNone/>
            </a:pPr>
            <a:r>
              <a:rPr lang="en-GB" altLang="fr-FR" sz="1400" dirty="0">
                <a:solidFill>
                  <a:srgbClr val="3595B7"/>
                </a:solidFill>
                <a:latin typeface="Tahoma" pitchFamily="34" charset="0"/>
                <a:ea typeface=""/>
              </a:rPr>
              <a:t>www.oceansandsociety.org</a:t>
            </a:r>
            <a:endParaRPr lang="fr-FR" altLang="fr-FR" sz="1400" dirty="0">
              <a:solidFill>
                <a:srgbClr val="3595B7"/>
              </a:solidFill>
              <a:latin typeface="Tahoma" pitchFamily="34" charset="0"/>
              <a:ea typeface=""/>
            </a:endParaRPr>
          </a:p>
        </p:txBody>
      </p:sp>
      <p:sp>
        <p:nvSpPr>
          <p:cNvPr id="13" name="Rectangle 12"/>
          <p:cNvSpPr/>
          <p:nvPr/>
        </p:nvSpPr>
        <p:spPr>
          <a:xfrm>
            <a:off x="5032721" y="6819780"/>
            <a:ext cx="2987793" cy="523220"/>
          </a:xfrm>
          <a:prstGeom prst="rect">
            <a:avLst/>
          </a:prstGeom>
        </p:spPr>
        <p:txBody>
          <a:bodyPr wrap="square">
            <a:spAutoFit/>
          </a:bodyPr>
          <a:lstStyle/>
          <a:p>
            <a:pPr fontAlgn="auto">
              <a:spcBef>
                <a:spcPts val="0"/>
              </a:spcBef>
              <a:spcAft>
                <a:spcPts val="0"/>
              </a:spcAft>
            </a:pPr>
            <a:r>
              <a:rPr lang="en-GB" sz="1400" dirty="0">
                <a:solidFill>
                  <a:prstClr val="black"/>
                </a:solidFill>
                <a:latin typeface="Calibri" panose="020F0502020204030204" pitchFamily="34" charset="0"/>
                <a:ea typeface=""/>
                <a:hlinkClick r:id="rId6"/>
              </a:rPr>
              <a:t>http://</a:t>
            </a:r>
            <a:r>
              <a:rPr lang="en-GB" sz="1400" dirty="0" smtClean="0">
                <a:solidFill>
                  <a:prstClr val="black"/>
                </a:solidFill>
                <a:latin typeface="Calibri" panose="020F0502020204030204" pitchFamily="34" charset="0"/>
                <a:ea typeface=""/>
                <a:hlinkClick r:id=""/>
              </a:rPr>
              <a:t>www.cambridgescholars.com/</a:t>
            </a:r>
          </a:p>
          <a:p>
            <a:pPr fontAlgn="auto">
              <a:spcBef>
                <a:spcPts val="0"/>
              </a:spcBef>
              <a:spcAft>
                <a:spcPts val="0"/>
              </a:spcAft>
            </a:pPr>
            <a:r>
              <a:rPr lang="en-GB" sz="1400" dirty="0" smtClean="0">
                <a:solidFill>
                  <a:prstClr val="black"/>
                </a:solidFill>
                <a:latin typeface="Calibri" panose="020F0502020204030204" pitchFamily="34" charset="0"/>
                <a:ea typeface=""/>
                <a:hlinkClick r:id=""/>
              </a:rPr>
              <a:t>oceans-and-society</a:t>
            </a:r>
            <a:r>
              <a:rPr lang="en-GB" sz="1400" dirty="0" smtClean="0">
                <a:solidFill>
                  <a:prstClr val="black"/>
                </a:solidFill>
                <a:latin typeface="Calibri" panose="020F0502020204030204" pitchFamily="34" charset="0"/>
                <a:ea typeface=""/>
              </a:rPr>
              <a:t> </a:t>
            </a:r>
            <a:endParaRPr lang="en-GB" sz="1400" dirty="0">
              <a:solidFill>
                <a:prstClr val="black"/>
              </a:solidFill>
              <a:latin typeface="Calibri" panose="020F0502020204030204" pitchFamily="34" charset="0"/>
              <a:ea typeface=""/>
            </a:endParaRPr>
          </a:p>
        </p:txBody>
      </p:sp>
      <p:sp>
        <p:nvSpPr>
          <p:cNvPr id="14" name="Right Arrow 13"/>
          <p:cNvSpPr/>
          <p:nvPr/>
        </p:nvSpPr>
        <p:spPr>
          <a:xfrm>
            <a:off x="260549" y="3911217"/>
            <a:ext cx="8734568" cy="558492"/>
          </a:xfrm>
          <a:prstGeom prst="right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
              <a:cs typeface=""/>
            </a:endParaRPr>
          </a:p>
        </p:txBody>
      </p:sp>
      <p:sp>
        <p:nvSpPr>
          <p:cNvPr id="15" name="TextBox 14"/>
          <p:cNvSpPr txBox="1"/>
          <p:nvPr/>
        </p:nvSpPr>
        <p:spPr>
          <a:xfrm>
            <a:off x="274191" y="4020385"/>
            <a:ext cx="652743" cy="369332"/>
          </a:xfrm>
          <a:prstGeom prst="rect">
            <a:avLst/>
          </a:prstGeom>
          <a:noFill/>
        </p:spPr>
        <p:txBody>
          <a:bodyPr wrap="none" rtlCol="0">
            <a:spAutoFit/>
          </a:bodyPr>
          <a:lstStyle/>
          <a:p>
            <a:pPr fontAlgn="auto">
              <a:spcBef>
                <a:spcPts val="0"/>
              </a:spcBef>
              <a:spcAft>
                <a:spcPts val="0"/>
              </a:spcAft>
            </a:pPr>
            <a:r>
              <a:rPr lang="en-GB" dirty="0" smtClean="0">
                <a:solidFill>
                  <a:prstClr val="white"/>
                </a:solidFill>
                <a:latin typeface="Calibri"/>
                <a:ea typeface=""/>
              </a:rPr>
              <a:t>2011</a:t>
            </a:r>
            <a:endParaRPr lang="fr-FR" dirty="0">
              <a:solidFill>
                <a:prstClr val="white"/>
              </a:solidFill>
              <a:latin typeface="Calibri"/>
              <a:ea typeface=""/>
            </a:endParaRPr>
          </a:p>
        </p:txBody>
      </p:sp>
      <p:sp>
        <p:nvSpPr>
          <p:cNvPr id="16" name="TextBox 15"/>
          <p:cNvSpPr txBox="1"/>
          <p:nvPr/>
        </p:nvSpPr>
        <p:spPr>
          <a:xfrm>
            <a:off x="1927871" y="4022657"/>
            <a:ext cx="652743" cy="369332"/>
          </a:xfrm>
          <a:prstGeom prst="rect">
            <a:avLst/>
          </a:prstGeom>
          <a:noFill/>
        </p:spPr>
        <p:txBody>
          <a:bodyPr wrap="none" rtlCol="0">
            <a:spAutoFit/>
          </a:bodyPr>
          <a:lstStyle/>
          <a:p>
            <a:pPr fontAlgn="auto">
              <a:spcBef>
                <a:spcPts val="0"/>
              </a:spcBef>
              <a:spcAft>
                <a:spcPts val="0"/>
              </a:spcAft>
            </a:pPr>
            <a:r>
              <a:rPr lang="en-GB" dirty="0" smtClean="0">
                <a:solidFill>
                  <a:prstClr val="white"/>
                </a:solidFill>
                <a:latin typeface="Calibri"/>
                <a:ea typeface=""/>
              </a:rPr>
              <a:t>2012</a:t>
            </a:r>
            <a:endParaRPr lang="fr-FR" dirty="0">
              <a:solidFill>
                <a:prstClr val="white"/>
              </a:solidFill>
              <a:latin typeface="Calibri"/>
              <a:ea typeface=""/>
            </a:endParaRPr>
          </a:p>
        </p:txBody>
      </p:sp>
      <p:sp>
        <p:nvSpPr>
          <p:cNvPr id="17" name="TextBox 16"/>
          <p:cNvSpPr txBox="1"/>
          <p:nvPr/>
        </p:nvSpPr>
        <p:spPr>
          <a:xfrm>
            <a:off x="3540607" y="4011281"/>
            <a:ext cx="652743" cy="369332"/>
          </a:xfrm>
          <a:prstGeom prst="rect">
            <a:avLst/>
          </a:prstGeom>
          <a:noFill/>
        </p:spPr>
        <p:txBody>
          <a:bodyPr wrap="none" rtlCol="0">
            <a:spAutoFit/>
          </a:bodyPr>
          <a:lstStyle/>
          <a:p>
            <a:pPr fontAlgn="auto">
              <a:spcBef>
                <a:spcPts val="0"/>
              </a:spcBef>
              <a:spcAft>
                <a:spcPts val="0"/>
              </a:spcAft>
            </a:pPr>
            <a:r>
              <a:rPr lang="en-GB" dirty="0" smtClean="0">
                <a:solidFill>
                  <a:prstClr val="white"/>
                </a:solidFill>
                <a:latin typeface="Calibri"/>
                <a:ea typeface=""/>
              </a:rPr>
              <a:t>2013</a:t>
            </a:r>
            <a:endParaRPr lang="fr-FR" dirty="0">
              <a:solidFill>
                <a:prstClr val="white"/>
              </a:solidFill>
              <a:latin typeface="Calibri"/>
              <a:ea typeface=""/>
            </a:endParaRPr>
          </a:p>
        </p:txBody>
      </p:sp>
      <p:sp>
        <p:nvSpPr>
          <p:cNvPr id="18" name="TextBox 17"/>
          <p:cNvSpPr txBox="1"/>
          <p:nvPr/>
        </p:nvSpPr>
        <p:spPr>
          <a:xfrm>
            <a:off x="5140370" y="4013553"/>
            <a:ext cx="652743" cy="369332"/>
          </a:xfrm>
          <a:prstGeom prst="rect">
            <a:avLst/>
          </a:prstGeom>
          <a:noFill/>
        </p:spPr>
        <p:txBody>
          <a:bodyPr wrap="none" rtlCol="0">
            <a:spAutoFit/>
          </a:bodyPr>
          <a:lstStyle/>
          <a:p>
            <a:pPr fontAlgn="auto">
              <a:spcBef>
                <a:spcPts val="0"/>
              </a:spcBef>
              <a:spcAft>
                <a:spcPts val="0"/>
              </a:spcAft>
            </a:pPr>
            <a:r>
              <a:rPr lang="en-GB" dirty="0" smtClean="0">
                <a:solidFill>
                  <a:prstClr val="white"/>
                </a:solidFill>
                <a:latin typeface="Calibri"/>
                <a:ea typeface=""/>
              </a:rPr>
              <a:t>2014</a:t>
            </a:r>
            <a:endParaRPr lang="fr-FR" dirty="0">
              <a:solidFill>
                <a:prstClr val="white"/>
              </a:solidFill>
              <a:latin typeface="Calibri"/>
              <a:ea typeface=""/>
            </a:endParaRPr>
          </a:p>
        </p:txBody>
      </p:sp>
      <p:sp>
        <p:nvSpPr>
          <p:cNvPr id="19" name="TextBox 18"/>
          <p:cNvSpPr txBox="1"/>
          <p:nvPr/>
        </p:nvSpPr>
        <p:spPr>
          <a:xfrm>
            <a:off x="7994399" y="4015825"/>
            <a:ext cx="652743" cy="369332"/>
          </a:xfrm>
          <a:prstGeom prst="rect">
            <a:avLst/>
          </a:prstGeom>
          <a:noFill/>
        </p:spPr>
        <p:txBody>
          <a:bodyPr wrap="none" rtlCol="0">
            <a:spAutoFit/>
          </a:bodyPr>
          <a:lstStyle/>
          <a:p>
            <a:pPr fontAlgn="auto">
              <a:spcBef>
                <a:spcPts val="0"/>
              </a:spcBef>
              <a:spcAft>
                <a:spcPts val="0"/>
              </a:spcAft>
            </a:pPr>
            <a:r>
              <a:rPr lang="en-GB" dirty="0" smtClean="0">
                <a:solidFill>
                  <a:prstClr val="white"/>
                </a:solidFill>
                <a:latin typeface="Calibri"/>
                <a:ea typeface=""/>
              </a:rPr>
              <a:t>2016</a:t>
            </a:r>
            <a:endParaRPr lang="fr-FR" dirty="0">
              <a:solidFill>
                <a:prstClr val="white"/>
              </a:solidFill>
              <a:latin typeface="Calibri"/>
              <a:ea typeface=""/>
            </a:endParaRPr>
          </a:p>
        </p:txBody>
      </p:sp>
      <p:sp>
        <p:nvSpPr>
          <p:cNvPr id="20" name="TextBox 19"/>
          <p:cNvSpPr txBox="1">
            <a:spLocks noChangeArrowheads="1"/>
          </p:cNvSpPr>
          <p:nvPr/>
        </p:nvSpPr>
        <p:spPr bwMode="auto">
          <a:xfrm>
            <a:off x="2517995" y="1806208"/>
            <a:ext cx="20168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rgbClr val="005FAA"/>
                </a:solidFill>
                <a:latin typeface="Arial Narrow" pitchFamily="34" charset="0"/>
                <a:cs typeface="Arial" charset="0"/>
              </a:defRPr>
            </a:lvl1pPr>
            <a:lvl2pPr marL="742950" indent="-285750" eaLnBrk="0" hangingPunct="0">
              <a:spcBef>
                <a:spcPct val="20000"/>
              </a:spcBef>
              <a:buChar char="–"/>
              <a:defRPr sz="2400" b="1">
                <a:solidFill>
                  <a:srgbClr val="005FAA"/>
                </a:solidFill>
                <a:latin typeface="Arial Narrow" pitchFamily="34" charset="0"/>
                <a:cs typeface="Arial" charset="0"/>
              </a:defRPr>
            </a:lvl2pPr>
            <a:lvl3pPr marL="1143000" indent="-228600" eaLnBrk="0" hangingPunct="0">
              <a:spcBef>
                <a:spcPct val="20000"/>
              </a:spcBef>
              <a:buChar char="•"/>
              <a:defRPr sz="2000" b="1" i="1">
                <a:solidFill>
                  <a:srgbClr val="005FAA"/>
                </a:solidFill>
                <a:latin typeface="Arial Narrow" pitchFamily="34" charset="0"/>
                <a:cs typeface="Arial" charset="0"/>
              </a:defRPr>
            </a:lvl3pPr>
            <a:lvl4pPr marL="1600200" indent="-228600" eaLnBrk="0" hangingPunct="0">
              <a:spcBef>
                <a:spcPct val="20000"/>
              </a:spcBef>
              <a:buChar char="–"/>
              <a:defRPr sz="2400" b="1">
                <a:solidFill>
                  <a:srgbClr val="005FAA"/>
                </a:solidFill>
                <a:latin typeface="Arial Narrow" pitchFamily="34" charset="0"/>
                <a:cs typeface="Arial" charset="0"/>
              </a:defRPr>
            </a:lvl4pPr>
            <a:lvl5pPr marL="2057400" indent="-228600" eaLnBrk="0" hangingPunct="0">
              <a:spcBef>
                <a:spcPct val="20000"/>
              </a:spcBef>
              <a:buChar char="»"/>
              <a:defRPr sz="2400" b="1">
                <a:solidFill>
                  <a:srgbClr val="005FAA"/>
                </a:solidFill>
                <a:latin typeface="Arial Narrow" pitchFamily="34" charset="0"/>
                <a:cs typeface="Arial" charset="0"/>
              </a:defRPr>
            </a:lvl5pPr>
            <a:lvl6pPr marL="2514600" indent="-228600" eaLnBrk="0" fontAlgn="base" hangingPunct="0">
              <a:spcBef>
                <a:spcPct val="20000"/>
              </a:spcBef>
              <a:spcAft>
                <a:spcPct val="0"/>
              </a:spcAft>
              <a:buChar char="»"/>
              <a:defRPr sz="2400" b="1">
                <a:solidFill>
                  <a:srgbClr val="005FAA"/>
                </a:solidFill>
                <a:latin typeface="Arial Narrow" pitchFamily="34" charset="0"/>
                <a:cs typeface="Arial" charset="0"/>
              </a:defRPr>
            </a:lvl6pPr>
            <a:lvl7pPr marL="2971800" indent="-228600" eaLnBrk="0" fontAlgn="base" hangingPunct="0">
              <a:spcBef>
                <a:spcPct val="20000"/>
              </a:spcBef>
              <a:spcAft>
                <a:spcPct val="0"/>
              </a:spcAft>
              <a:buChar char="»"/>
              <a:defRPr sz="2400" b="1">
                <a:solidFill>
                  <a:srgbClr val="005FAA"/>
                </a:solidFill>
                <a:latin typeface="Arial Narrow" pitchFamily="34" charset="0"/>
                <a:cs typeface="Arial" charset="0"/>
              </a:defRPr>
            </a:lvl7pPr>
            <a:lvl8pPr marL="3429000" indent="-228600" eaLnBrk="0" fontAlgn="base" hangingPunct="0">
              <a:spcBef>
                <a:spcPct val="20000"/>
              </a:spcBef>
              <a:spcAft>
                <a:spcPct val="0"/>
              </a:spcAft>
              <a:buChar char="»"/>
              <a:defRPr sz="2400" b="1">
                <a:solidFill>
                  <a:srgbClr val="005FAA"/>
                </a:solidFill>
                <a:latin typeface="Arial Narrow" pitchFamily="34" charset="0"/>
                <a:cs typeface="Arial" charset="0"/>
              </a:defRPr>
            </a:lvl8pPr>
            <a:lvl9pPr marL="3886200" indent="-228600" eaLnBrk="0" fontAlgn="base" hangingPunct="0">
              <a:spcBef>
                <a:spcPct val="20000"/>
              </a:spcBef>
              <a:spcAft>
                <a:spcPct val="0"/>
              </a:spcAft>
              <a:buChar char="»"/>
              <a:defRPr sz="2400" b="1">
                <a:solidFill>
                  <a:srgbClr val="005FAA"/>
                </a:solidFill>
                <a:latin typeface="Arial Narrow" pitchFamily="34" charset="0"/>
                <a:cs typeface="Arial" charset="0"/>
              </a:defRPr>
            </a:lvl9pPr>
          </a:lstStyle>
          <a:p>
            <a:pPr eaLnBrk="1" fontAlgn="auto" hangingPunct="1">
              <a:spcBef>
                <a:spcPct val="0"/>
              </a:spcBef>
              <a:spcAft>
                <a:spcPts val="0"/>
              </a:spcAft>
              <a:buFontTx/>
              <a:buNone/>
            </a:pPr>
            <a:r>
              <a:rPr lang="en-GB" altLang="fr-FR" sz="1400" dirty="0" smtClean="0">
                <a:latin typeface="Tahoma" pitchFamily="34" charset="0"/>
                <a:ea typeface=""/>
              </a:rPr>
              <a:t>Kick-Off Symposium</a:t>
            </a:r>
          </a:p>
          <a:p>
            <a:pPr eaLnBrk="1" fontAlgn="auto" hangingPunct="1">
              <a:spcBef>
                <a:spcPct val="0"/>
              </a:spcBef>
              <a:spcAft>
                <a:spcPts val="0"/>
              </a:spcAft>
              <a:buFontTx/>
              <a:buNone/>
            </a:pPr>
            <a:r>
              <a:rPr lang="en-GB" altLang="fr-FR" sz="1400" dirty="0" smtClean="0">
                <a:latin typeface="Tahoma" pitchFamily="34" charset="0"/>
                <a:ea typeface=""/>
              </a:rPr>
              <a:t>in Brazil</a:t>
            </a:r>
            <a:endParaRPr lang="fr-FR" altLang="fr-FR" sz="1400" dirty="0">
              <a:latin typeface="Tahoma" pitchFamily="34" charset="0"/>
              <a:ea typeface=""/>
            </a:endParaRPr>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4348" y="2420013"/>
            <a:ext cx="2926165" cy="1177324"/>
          </a:xfrm>
          <a:prstGeom prst="rect">
            <a:avLst/>
          </a:prstGeom>
        </p:spPr>
      </p:pic>
      <p:sp>
        <p:nvSpPr>
          <p:cNvPr id="22" name="TextBox 21"/>
          <p:cNvSpPr txBox="1">
            <a:spLocks noChangeArrowheads="1"/>
          </p:cNvSpPr>
          <p:nvPr/>
        </p:nvSpPr>
        <p:spPr bwMode="auto">
          <a:xfrm>
            <a:off x="6655371" y="1342751"/>
            <a:ext cx="19845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b="1">
                <a:solidFill>
                  <a:srgbClr val="005FAA"/>
                </a:solidFill>
                <a:latin typeface="Arial Narrow" pitchFamily="34" charset="0"/>
                <a:cs typeface="Arial" charset="0"/>
              </a:defRPr>
            </a:lvl1pPr>
            <a:lvl2pPr marL="742950" indent="-285750" eaLnBrk="0" hangingPunct="0">
              <a:spcBef>
                <a:spcPct val="20000"/>
              </a:spcBef>
              <a:buChar char="–"/>
              <a:defRPr sz="2400" b="1">
                <a:solidFill>
                  <a:srgbClr val="005FAA"/>
                </a:solidFill>
                <a:latin typeface="Arial Narrow" pitchFamily="34" charset="0"/>
                <a:cs typeface="Arial" charset="0"/>
              </a:defRPr>
            </a:lvl2pPr>
            <a:lvl3pPr marL="1143000" indent="-228600" eaLnBrk="0" hangingPunct="0">
              <a:spcBef>
                <a:spcPct val="20000"/>
              </a:spcBef>
              <a:buChar char="•"/>
              <a:defRPr sz="2000" b="1" i="1">
                <a:solidFill>
                  <a:srgbClr val="005FAA"/>
                </a:solidFill>
                <a:latin typeface="Arial Narrow" pitchFamily="34" charset="0"/>
                <a:cs typeface="Arial" charset="0"/>
              </a:defRPr>
            </a:lvl3pPr>
            <a:lvl4pPr marL="1600200" indent="-228600" eaLnBrk="0" hangingPunct="0">
              <a:spcBef>
                <a:spcPct val="20000"/>
              </a:spcBef>
              <a:buChar char="–"/>
              <a:defRPr sz="2400" b="1">
                <a:solidFill>
                  <a:srgbClr val="005FAA"/>
                </a:solidFill>
                <a:latin typeface="Arial Narrow" pitchFamily="34" charset="0"/>
                <a:cs typeface="Arial" charset="0"/>
              </a:defRPr>
            </a:lvl4pPr>
            <a:lvl5pPr marL="2057400" indent="-228600" eaLnBrk="0" hangingPunct="0">
              <a:spcBef>
                <a:spcPct val="20000"/>
              </a:spcBef>
              <a:buChar char="»"/>
              <a:defRPr sz="2400" b="1">
                <a:solidFill>
                  <a:srgbClr val="005FAA"/>
                </a:solidFill>
                <a:latin typeface="Arial Narrow" pitchFamily="34" charset="0"/>
                <a:cs typeface="Arial" charset="0"/>
              </a:defRPr>
            </a:lvl5pPr>
            <a:lvl6pPr marL="2514600" indent="-228600" eaLnBrk="0" fontAlgn="base" hangingPunct="0">
              <a:spcBef>
                <a:spcPct val="20000"/>
              </a:spcBef>
              <a:spcAft>
                <a:spcPct val="0"/>
              </a:spcAft>
              <a:buChar char="»"/>
              <a:defRPr sz="2400" b="1">
                <a:solidFill>
                  <a:srgbClr val="005FAA"/>
                </a:solidFill>
                <a:latin typeface="Arial Narrow" pitchFamily="34" charset="0"/>
                <a:cs typeface="Arial" charset="0"/>
              </a:defRPr>
            </a:lvl6pPr>
            <a:lvl7pPr marL="2971800" indent="-228600" eaLnBrk="0" fontAlgn="base" hangingPunct="0">
              <a:spcBef>
                <a:spcPct val="20000"/>
              </a:spcBef>
              <a:spcAft>
                <a:spcPct val="0"/>
              </a:spcAft>
              <a:buChar char="»"/>
              <a:defRPr sz="2400" b="1">
                <a:solidFill>
                  <a:srgbClr val="005FAA"/>
                </a:solidFill>
                <a:latin typeface="Arial Narrow" pitchFamily="34" charset="0"/>
                <a:cs typeface="Arial" charset="0"/>
              </a:defRPr>
            </a:lvl7pPr>
            <a:lvl8pPr marL="3429000" indent="-228600" eaLnBrk="0" fontAlgn="base" hangingPunct="0">
              <a:spcBef>
                <a:spcPct val="20000"/>
              </a:spcBef>
              <a:spcAft>
                <a:spcPct val="0"/>
              </a:spcAft>
              <a:buChar char="»"/>
              <a:defRPr sz="2400" b="1">
                <a:solidFill>
                  <a:srgbClr val="005FAA"/>
                </a:solidFill>
                <a:latin typeface="Arial Narrow" pitchFamily="34" charset="0"/>
                <a:cs typeface="Arial" charset="0"/>
              </a:defRPr>
            </a:lvl8pPr>
            <a:lvl9pPr marL="3886200" indent="-228600" eaLnBrk="0" fontAlgn="base" hangingPunct="0">
              <a:spcBef>
                <a:spcPct val="20000"/>
              </a:spcBef>
              <a:spcAft>
                <a:spcPct val="0"/>
              </a:spcAft>
              <a:buChar char="»"/>
              <a:defRPr sz="2400" b="1">
                <a:solidFill>
                  <a:srgbClr val="005FAA"/>
                </a:solidFill>
                <a:latin typeface="Arial Narrow" pitchFamily="34" charset="0"/>
                <a:cs typeface="Arial" charset="0"/>
              </a:defRPr>
            </a:lvl9pPr>
          </a:lstStyle>
          <a:p>
            <a:pPr algn="ctr" eaLnBrk="1" fontAlgn="auto" hangingPunct="1">
              <a:spcBef>
                <a:spcPct val="0"/>
              </a:spcBef>
              <a:spcAft>
                <a:spcPts val="0"/>
              </a:spcAft>
              <a:buFontTx/>
              <a:buNone/>
            </a:pPr>
            <a:r>
              <a:rPr lang="en-GB" altLang="fr-FR" sz="1400" dirty="0" smtClean="0">
                <a:latin typeface="Tahoma" pitchFamily="34" charset="0"/>
                <a:ea typeface=""/>
              </a:rPr>
              <a:t>1</a:t>
            </a:r>
            <a:r>
              <a:rPr lang="en-GB" altLang="fr-FR" sz="1400" baseline="30000" dirty="0" smtClean="0">
                <a:latin typeface="Tahoma" pitchFamily="34" charset="0"/>
                <a:ea typeface=""/>
              </a:rPr>
              <a:t>st</a:t>
            </a:r>
            <a:r>
              <a:rPr lang="en-GB" altLang="fr-FR" sz="1400" dirty="0" smtClean="0">
                <a:latin typeface="Tahoma" pitchFamily="34" charset="0"/>
                <a:ea typeface=""/>
              </a:rPr>
              <a:t> Steering Committee Meeting</a:t>
            </a:r>
            <a:endParaRPr lang="fr-FR" altLang="fr-FR" sz="1400" dirty="0">
              <a:latin typeface="Tahoma" pitchFamily="34" charset="0"/>
              <a:ea typeface=""/>
            </a:endParaRPr>
          </a:p>
        </p:txBody>
      </p:sp>
      <p:pic>
        <p:nvPicPr>
          <p:cNvPr id="23" name="Picture 2" descr="D:\POGO archive\GEO\Blue Planet\Blue Planet Symposia\Cairns 2015\Website and announcements\OSSymposiumBanner.jpg">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316" r="15061"/>
          <a:stretch/>
        </p:blipFill>
        <p:spPr bwMode="auto">
          <a:xfrm>
            <a:off x="7246399" y="2705537"/>
            <a:ext cx="1694126" cy="83292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a:spLocks noChangeArrowheads="1"/>
          </p:cNvSpPr>
          <p:nvPr/>
        </p:nvSpPr>
        <p:spPr bwMode="auto">
          <a:xfrm>
            <a:off x="6889998" y="2087567"/>
            <a:ext cx="19845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b="1">
                <a:solidFill>
                  <a:srgbClr val="005FAA"/>
                </a:solidFill>
                <a:latin typeface="Arial Narrow" pitchFamily="34" charset="0"/>
                <a:cs typeface="Arial" charset="0"/>
              </a:defRPr>
            </a:lvl1pPr>
            <a:lvl2pPr marL="742950" indent="-285750" eaLnBrk="0" hangingPunct="0">
              <a:spcBef>
                <a:spcPct val="20000"/>
              </a:spcBef>
              <a:buChar char="–"/>
              <a:defRPr sz="2400" b="1">
                <a:solidFill>
                  <a:srgbClr val="005FAA"/>
                </a:solidFill>
                <a:latin typeface="Arial Narrow" pitchFamily="34" charset="0"/>
                <a:cs typeface="Arial" charset="0"/>
              </a:defRPr>
            </a:lvl2pPr>
            <a:lvl3pPr marL="1143000" indent="-228600" eaLnBrk="0" hangingPunct="0">
              <a:spcBef>
                <a:spcPct val="20000"/>
              </a:spcBef>
              <a:buChar char="•"/>
              <a:defRPr sz="2000" b="1" i="1">
                <a:solidFill>
                  <a:srgbClr val="005FAA"/>
                </a:solidFill>
                <a:latin typeface="Arial Narrow" pitchFamily="34" charset="0"/>
                <a:cs typeface="Arial" charset="0"/>
              </a:defRPr>
            </a:lvl3pPr>
            <a:lvl4pPr marL="1600200" indent="-228600" eaLnBrk="0" hangingPunct="0">
              <a:spcBef>
                <a:spcPct val="20000"/>
              </a:spcBef>
              <a:buChar char="–"/>
              <a:defRPr sz="2400" b="1">
                <a:solidFill>
                  <a:srgbClr val="005FAA"/>
                </a:solidFill>
                <a:latin typeface="Arial Narrow" pitchFamily="34" charset="0"/>
                <a:cs typeface="Arial" charset="0"/>
              </a:defRPr>
            </a:lvl4pPr>
            <a:lvl5pPr marL="2057400" indent="-228600" eaLnBrk="0" hangingPunct="0">
              <a:spcBef>
                <a:spcPct val="20000"/>
              </a:spcBef>
              <a:buChar char="»"/>
              <a:defRPr sz="2400" b="1">
                <a:solidFill>
                  <a:srgbClr val="005FAA"/>
                </a:solidFill>
                <a:latin typeface="Arial Narrow" pitchFamily="34" charset="0"/>
                <a:cs typeface="Arial" charset="0"/>
              </a:defRPr>
            </a:lvl5pPr>
            <a:lvl6pPr marL="2514600" indent="-228600" eaLnBrk="0" fontAlgn="base" hangingPunct="0">
              <a:spcBef>
                <a:spcPct val="20000"/>
              </a:spcBef>
              <a:spcAft>
                <a:spcPct val="0"/>
              </a:spcAft>
              <a:buChar char="»"/>
              <a:defRPr sz="2400" b="1">
                <a:solidFill>
                  <a:srgbClr val="005FAA"/>
                </a:solidFill>
                <a:latin typeface="Arial Narrow" pitchFamily="34" charset="0"/>
                <a:cs typeface="Arial" charset="0"/>
              </a:defRPr>
            </a:lvl6pPr>
            <a:lvl7pPr marL="2971800" indent="-228600" eaLnBrk="0" fontAlgn="base" hangingPunct="0">
              <a:spcBef>
                <a:spcPct val="20000"/>
              </a:spcBef>
              <a:spcAft>
                <a:spcPct val="0"/>
              </a:spcAft>
              <a:buChar char="»"/>
              <a:defRPr sz="2400" b="1">
                <a:solidFill>
                  <a:srgbClr val="005FAA"/>
                </a:solidFill>
                <a:latin typeface="Arial Narrow" pitchFamily="34" charset="0"/>
                <a:cs typeface="Arial" charset="0"/>
              </a:defRPr>
            </a:lvl7pPr>
            <a:lvl8pPr marL="3429000" indent="-228600" eaLnBrk="0" fontAlgn="base" hangingPunct="0">
              <a:spcBef>
                <a:spcPct val="20000"/>
              </a:spcBef>
              <a:spcAft>
                <a:spcPct val="0"/>
              </a:spcAft>
              <a:buChar char="»"/>
              <a:defRPr sz="2400" b="1">
                <a:solidFill>
                  <a:srgbClr val="005FAA"/>
                </a:solidFill>
                <a:latin typeface="Arial Narrow" pitchFamily="34" charset="0"/>
                <a:cs typeface="Arial" charset="0"/>
              </a:defRPr>
            </a:lvl8pPr>
            <a:lvl9pPr marL="3886200" indent="-228600" eaLnBrk="0" fontAlgn="base" hangingPunct="0">
              <a:spcBef>
                <a:spcPct val="20000"/>
              </a:spcBef>
              <a:spcAft>
                <a:spcPct val="0"/>
              </a:spcAft>
              <a:buChar char="»"/>
              <a:defRPr sz="2400" b="1">
                <a:solidFill>
                  <a:srgbClr val="005FAA"/>
                </a:solidFill>
                <a:latin typeface="Arial Narrow" pitchFamily="34" charset="0"/>
                <a:cs typeface="Arial" charset="0"/>
              </a:defRPr>
            </a:lvl9pPr>
          </a:lstStyle>
          <a:p>
            <a:pPr algn="ctr" eaLnBrk="1" fontAlgn="auto" hangingPunct="1">
              <a:spcBef>
                <a:spcPct val="0"/>
              </a:spcBef>
              <a:spcAft>
                <a:spcPts val="0"/>
              </a:spcAft>
              <a:buFontTx/>
              <a:buNone/>
            </a:pPr>
            <a:r>
              <a:rPr lang="en-GB" altLang="fr-FR" sz="1400" dirty="0" smtClean="0">
                <a:latin typeface="Tahoma" pitchFamily="34" charset="0"/>
                <a:ea typeface=""/>
              </a:rPr>
              <a:t>2</a:t>
            </a:r>
            <a:r>
              <a:rPr lang="en-GB" altLang="fr-FR" sz="1400" baseline="30000" dirty="0" smtClean="0">
                <a:latin typeface="Tahoma" pitchFamily="34" charset="0"/>
                <a:ea typeface=""/>
              </a:rPr>
              <a:t>nd</a:t>
            </a:r>
            <a:r>
              <a:rPr lang="en-GB" altLang="fr-FR" sz="1400" dirty="0" smtClean="0">
                <a:latin typeface="Tahoma" pitchFamily="34" charset="0"/>
                <a:ea typeface=""/>
              </a:rPr>
              <a:t> Symposium in Australia</a:t>
            </a:r>
            <a:endParaRPr lang="fr-FR" altLang="fr-FR" sz="1400" dirty="0">
              <a:latin typeface="Tahoma" pitchFamily="34" charset="0"/>
              <a:ea typeface=""/>
            </a:endParaRPr>
          </a:p>
        </p:txBody>
      </p:sp>
      <p:sp>
        <p:nvSpPr>
          <p:cNvPr id="25" name="TextBox 24"/>
          <p:cNvSpPr txBox="1">
            <a:spLocks noChangeArrowheads="1"/>
          </p:cNvSpPr>
          <p:nvPr/>
        </p:nvSpPr>
        <p:spPr bwMode="auto">
          <a:xfrm>
            <a:off x="274191" y="2333632"/>
            <a:ext cx="159790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b="1">
                <a:solidFill>
                  <a:srgbClr val="005FAA"/>
                </a:solidFill>
                <a:latin typeface="Arial Narrow" pitchFamily="34" charset="0"/>
                <a:cs typeface="Arial" charset="0"/>
              </a:defRPr>
            </a:lvl1pPr>
            <a:lvl2pPr marL="742950" indent="-285750" eaLnBrk="0" hangingPunct="0">
              <a:spcBef>
                <a:spcPct val="20000"/>
              </a:spcBef>
              <a:buChar char="–"/>
              <a:defRPr sz="2400" b="1">
                <a:solidFill>
                  <a:srgbClr val="005FAA"/>
                </a:solidFill>
                <a:latin typeface="Arial Narrow" pitchFamily="34" charset="0"/>
                <a:cs typeface="Arial" charset="0"/>
              </a:defRPr>
            </a:lvl2pPr>
            <a:lvl3pPr marL="1143000" indent="-228600" eaLnBrk="0" hangingPunct="0">
              <a:spcBef>
                <a:spcPct val="20000"/>
              </a:spcBef>
              <a:buChar char="•"/>
              <a:defRPr sz="2000" b="1" i="1">
                <a:solidFill>
                  <a:srgbClr val="005FAA"/>
                </a:solidFill>
                <a:latin typeface="Arial Narrow" pitchFamily="34" charset="0"/>
                <a:cs typeface="Arial" charset="0"/>
              </a:defRPr>
            </a:lvl3pPr>
            <a:lvl4pPr marL="1600200" indent="-228600" eaLnBrk="0" hangingPunct="0">
              <a:spcBef>
                <a:spcPct val="20000"/>
              </a:spcBef>
              <a:buChar char="–"/>
              <a:defRPr sz="2400" b="1">
                <a:solidFill>
                  <a:srgbClr val="005FAA"/>
                </a:solidFill>
                <a:latin typeface="Arial Narrow" pitchFamily="34" charset="0"/>
                <a:cs typeface="Arial" charset="0"/>
              </a:defRPr>
            </a:lvl4pPr>
            <a:lvl5pPr marL="2057400" indent="-228600" eaLnBrk="0" hangingPunct="0">
              <a:spcBef>
                <a:spcPct val="20000"/>
              </a:spcBef>
              <a:buChar char="»"/>
              <a:defRPr sz="2400" b="1">
                <a:solidFill>
                  <a:srgbClr val="005FAA"/>
                </a:solidFill>
                <a:latin typeface="Arial Narrow" pitchFamily="34" charset="0"/>
                <a:cs typeface="Arial" charset="0"/>
              </a:defRPr>
            </a:lvl5pPr>
            <a:lvl6pPr marL="2514600" indent="-228600" eaLnBrk="0" fontAlgn="base" hangingPunct="0">
              <a:spcBef>
                <a:spcPct val="20000"/>
              </a:spcBef>
              <a:spcAft>
                <a:spcPct val="0"/>
              </a:spcAft>
              <a:buChar char="»"/>
              <a:defRPr sz="2400" b="1">
                <a:solidFill>
                  <a:srgbClr val="005FAA"/>
                </a:solidFill>
                <a:latin typeface="Arial Narrow" pitchFamily="34" charset="0"/>
                <a:cs typeface="Arial" charset="0"/>
              </a:defRPr>
            </a:lvl6pPr>
            <a:lvl7pPr marL="2971800" indent="-228600" eaLnBrk="0" fontAlgn="base" hangingPunct="0">
              <a:spcBef>
                <a:spcPct val="20000"/>
              </a:spcBef>
              <a:spcAft>
                <a:spcPct val="0"/>
              </a:spcAft>
              <a:buChar char="»"/>
              <a:defRPr sz="2400" b="1">
                <a:solidFill>
                  <a:srgbClr val="005FAA"/>
                </a:solidFill>
                <a:latin typeface="Arial Narrow" pitchFamily="34" charset="0"/>
                <a:cs typeface="Arial" charset="0"/>
              </a:defRPr>
            </a:lvl7pPr>
            <a:lvl8pPr marL="3429000" indent="-228600" eaLnBrk="0" fontAlgn="base" hangingPunct="0">
              <a:spcBef>
                <a:spcPct val="20000"/>
              </a:spcBef>
              <a:spcAft>
                <a:spcPct val="0"/>
              </a:spcAft>
              <a:buChar char="»"/>
              <a:defRPr sz="2400" b="1">
                <a:solidFill>
                  <a:srgbClr val="005FAA"/>
                </a:solidFill>
                <a:latin typeface="Arial Narrow" pitchFamily="34" charset="0"/>
                <a:cs typeface="Arial" charset="0"/>
              </a:defRPr>
            </a:lvl8pPr>
            <a:lvl9pPr marL="3886200" indent="-228600" eaLnBrk="0" fontAlgn="base" hangingPunct="0">
              <a:spcBef>
                <a:spcPct val="20000"/>
              </a:spcBef>
              <a:spcAft>
                <a:spcPct val="0"/>
              </a:spcAft>
              <a:buChar char="»"/>
              <a:defRPr sz="2400" b="1">
                <a:solidFill>
                  <a:srgbClr val="005FAA"/>
                </a:solidFill>
                <a:latin typeface="Arial Narrow" pitchFamily="34" charset="0"/>
                <a:cs typeface="Arial" charset="0"/>
              </a:defRPr>
            </a:lvl9pPr>
          </a:lstStyle>
          <a:p>
            <a:pPr eaLnBrk="1" fontAlgn="auto" hangingPunct="1">
              <a:spcBef>
                <a:spcPct val="0"/>
              </a:spcBef>
              <a:spcAft>
                <a:spcPts val="0"/>
              </a:spcAft>
              <a:buFontTx/>
              <a:buNone/>
            </a:pPr>
            <a:r>
              <a:rPr lang="en-GB" altLang="fr-FR" sz="1400" dirty="0" smtClean="0">
                <a:latin typeface="Tahoma" pitchFamily="34" charset="0"/>
                <a:ea typeface=""/>
              </a:rPr>
              <a:t>POGO submits Task proposal to GEO for 2012-2015 Work Plan</a:t>
            </a:r>
            <a:endParaRPr lang="fr-FR" altLang="fr-FR" sz="1400" dirty="0">
              <a:latin typeface="Tahoma" pitchFamily="34" charset="0"/>
              <a:ea typeface=""/>
            </a:endParaRPr>
          </a:p>
        </p:txBody>
      </p:sp>
      <p:cxnSp>
        <p:nvCxnSpPr>
          <p:cNvPr id="26" name="Straight Connector 25"/>
          <p:cNvCxnSpPr>
            <a:endCxn id="14" idx="0"/>
          </p:cNvCxnSpPr>
          <p:nvPr/>
        </p:nvCxnSpPr>
        <p:spPr>
          <a:xfrm>
            <a:off x="600562" y="3538460"/>
            <a:ext cx="1" cy="4819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27" name="TextBox 26"/>
          <p:cNvSpPr txBox="1"/>
          <p:nvPr/>
        </p:nvSpPr>
        <p:spPr>
          <a:xfrm>
            <a:off x="6623333" y="4019445"/>
            <a:ext cx="652743" cy="369332"/>
          </a:xfrm>
          <a:prstGeom prst="rect">
            <a:avLst/>
          </a:prstGeom>
          <a:noFill/>
        </p:spPr>
        <p:txBody>
          <a:bodyPr wrap="none" rtlCol="0">
            <a:spAutoFit/>
          </a:bodyPr>
          <a:lstStyle/>
          <a:p>
            <a:pPr fontAlgn="auto">
              <a:spcBef>
                <a:spcPts val="0"/>
              </a:spcBef>
              <a:spcAft>
                <a:spcPts val="0"/>
              </a:spcAft>
            </a:pPr>
            <a:r>
              <a:rPr lang="en-GB" dirty="0" smtClean="0">
                <a:solidFill>
                  <a:prstClr val="white"/>
                </a:solidFill>
                <a:latin typeface="Calibri"/>
                <a:ea typeface=""/>
              </a:rPr>
              <a:t>2015</a:t>
            </a:r>
            <a:endParaRPr lang="fr-FR" dirty="0">
              <a:solidFill>
                <a:prstClr val="white"/>
              </a:solidFill>
              <a:latin typeface="Calibri"/>
              <a:ea typeface=""/>
            </a:endParaRPr>
          </a:p>
        </p:txBody>
      </p:sp>
      <p:sp>
        <p:nvSpPr>
          <p:cNvPr id="28" name="TextBox 27"/>
          <p:cNvSpPr txBox="1">
            <a:spLocks noChangeArrowheads="1"/>
          </p:cNvSpPr>
          <p:nvPr/>
        </p:nvSpPr>
        <p:spPr bwMode="auto">
          <a:xfrm>
            <a:off x="7677232" y="4907907"/>
            <a:ext cx="1594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b="1">
                <a:solidFill>
                  <a:srgbClr val="005FAA"/>
                </a:solidFill>
                <a:latin typeface="Arial Narrow" pitchFamily="34" charset="0"/>
                <a:cs typeface="Arial" charset="0"/>
              </a:defRPr>
            </a:lvl1pPr>
            <a:lvl2pPr marL="742950" indent="-285750" eaLnBrk="0" hangingPunct="0">
              <a:spcBef>
                <a:spcPct val="20000"/>
              </a:spcBef>
              <a:buChar char="–"/>
              <a:defRPr sz="2400" b="1">
                <a:solidFill>
                  <a:srgbClr val="005FAA"/>
                </a:solidFill>
                <a:latin typeface="Arial Narrow" pitchFamily="34" charset="0"/>
                <a:cs typeface="Arial" charset="0"/>
              </a:defRPr>
            </a:lvl2pPr>
            <a:lvl3pPr marL="1143000" indent="-228600" eaLnBrk="0" hangingPunct="0">
              <a:spcBef>
                <a:spcPct val="20000"/>
              </a:spcBef>
              <a:buChar char="•"/>
              <a:defRPr sz="2000" b="1" i="1">
                <a:solidFill>
                  <a:srgbClr val="005FAA"/>
                </a:solidFill>
                <a:latin typeface="Arial Narrow" pitchFamily="34" charset="0"/>
                <a:cs typeface="Arial" charset="0"/>
              </a:defRPr>
            </a:lvl3pPr>
            <a:lvl4pPr marL="1600200" indent="-228600" eaLnBrk="0" hangingPunct="0">
              <a:spcBef>
                <a:spcPct val="20000"/>
              </a:spcBef>
              <a:buChar char="–"/>
              <a:defRPr sz="2400" b="1">
                <a:solidFill>
                  <a:srgbClr val="005FAA"/>
                </a:solidFill>
                <a:latin typeface="Arial Narrow" pitchFamily="34" charset="0"/>
                <a:cs typeface="Arial" charset="0"/>
              </a:defRPr>
            </a:lvl4pPr>
            <a:lvl5pPr marL="2057400" indent="-228600" eaLnBrk="0" hangingPunct="0">
              <a:spcBef>
                <a:spcPct val="20000"/>
              </a:spcBef>
              <a:buChar char="»"/>
              <a:defRPr sz="2400" b="1">
                <a:solidFill>
                  <a:srgbClr val="005FAA"/>
                </a:solidFill>
                <a:latin typeface="Arial Narrow" pitchFamily="34" charset="0"/>
                <a:cs typeface="Arial" charset="0"/>
              </a:defRPr>
            </a:lvl5pPr>
            <a:lvl6pPr marL="2514600" indent="-228600" eaLnBrk="0" fontAlgn="base" hangingPunct="0">
              <a:spcBef>
                <a:spcPct val="20000"/>
              </a:spcBef>
              <a:spcAft>
                <a:spcPct val="0"/>
              </a:spcAft>
              <a:buChar char="»"/>
              <a:defRPr sz="2400" b="1">
                <a:solidFill>
                  <a:srgbClr val="005FAA"/>
                </a:solidFill>
                <a:latin typeface="Arial Narrow" pitchFamily="34" charset="0"/>
                <a:cs typeface="Arial" charset="0"/>
              </a:defRPr>
            </a:lvl6pPr>
            <a:lvl7pPr marL="2971800" indent="-228600" eaLnBrk="0" fontAlgn="base" hangingPunct="0">
              <a:spcBef>
                <a:spcPct val="20000"/>
              </a:spcBef>
              <a:spcAft>
                <a:spcPct val="0"/>
              </a:spcAft>
              <a:buChar char="»"/>
              <a:defRPr sz="2400" b="1">
                <a:solidFill>
                  <a:srgbClr val="005FAA"/>
                </a:solidFill>
                <a:latin typeface="Arial Narrow" pitchFamily="34" charset="0"/>
                <a:cs typeface="Arial" charset="0"/>
              </a:defRPr>
            </a:lvl7pPr>
            <a:lvl8pPr marL="3429000" indent="-228600" eaLnBrk="0" fontAlgn="base" hangingPunct="0">
              <a:spcBef>
                <a:spcPct val="20000"/>
              </a:spcBef>
              <a:spcAft>
                <a:spcPct val="0"/>
              </a:spcAft>
              <a:buChar char="»"/>
              <a:defRPr sz="2400" b="1">
                <a:solidFill>
                  <a:srgbClr val="005FAA"/>
                </a:solidFill>
                <a:latin typeface="Arial Narrow" pitchFamily="34" charset="0"/>
                <a:cs typeface="Arial" charset="0"/>
              </a:defRPr>
            </a:lvl8pPr>
            <a:lvl9pPr marL="3886200" indent="-228600" eaLnBrk="0" fontAlgn="base" hangingPunct="0">
              <a:spcBef>
                <a:spcPct val="20000"/>
              </a:spcBef>
              <a:spcAft>
                <a:spcPct val="0"/>
              </a:spcAft>
              <a:buChar char="»"/>
              <a:defRPr sz="2400" b="1">
                <a:solidFill>
                  <a:srgbClr val="005FAA"/>
                </a:solidFill>
                <a:latin typeface="Arial Narrow" pitchFamily="34" charset="0"/>
                <a:cs typeface="Arial" charset="0"/>
              </a:defRPr>
            </a:lvl9pPr>
          </a:lstStyle>
          <a:p>
            <a:pPr algn="ctr" eaLnBrk="1" fontAlgn="auto" hangingPunct="1">
              <a:spcBef>
                <a:spcPct val="0"/>
              </a:spcBef>
              <a:spcAft>
                <a:spcPts val="0"/>
              </a:spcAft>
              <a:buFontTx/>
              <a:buNone/>
            </a:pPr>
            <a:r>
              <a:rPr lang="en-GB" altLang="fr-FR" sz="1400" dirty="0" smtClean="0">
                <a:latin typeface="Tahoma" pitchFamily="34" charset="0"/>
                <a:ea typeface=""/>
              </a:rPr>
              <a:t>3</a:t>
            </a:r>
            <a:r>
              <a:rPr lang="en-GB" altLang="fr-FR" sz="1400" baseline="30000" dirty="0" smtClean="0">
                <a:latin typeface="Tahoma" pitchFamily="34" charset="0"/>
                <a:ea typeface=""/>
              </a:rPr>
              <a:t>rd</a:t>
            </a:r>
            <a:r>
              <a:rPr lang="en-GB" altLang="fr-FR" sz="1400" dirty="0" smtClean="0">
                <a:latin typeface="Tahoma" pitchFamily="34" charset="0"/>
                <a:ea typeface=""/>
              </a:rPr>
              <a:t> Symposium in USA</a:t>
            </a:r>
            <a:endParaRPr lang="fr-FR" altLang="fr-FR" sz="1400" dirty="0">
              <a:latin typeface="Tahoma" pitchFamily="34" charset="0"/>
              <a:ea typeface=""/>
            </a:endParaRPr>
          </a:p>
        </p:txBody>
      </p:sp>
      <p:cxnSp>
        <p:nvCxnSpPr>
          <p:cNvPr id="29" name="Straight Connector 28"/>
          <p:cNvCxnSpPr/>
          <p:nvPr/>
        </p:nvCxnSpPr>
        <p:spPr>
          <a:xfrm>
            <a:off x="8211333" y="4415683"/>
            <a:ext cx="1" cy="4819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30" name="Straight Connector 29"/>
          <p:cNvCxnSpPr/>
          <p:nvPr/>
        </p:nvCxnSpPr>
        <p:spPr>
          <a:xfrm>
            <a:off x="3976075" y="4398686"/>
            <a:ext cx="1" cy="4819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31" name="Straight Connector 30"/>
          <p:cNvCxnSpPr/>
          <p:nvPr/>
        </p:nvCxnSpPr>
        <p:spPr>
          <a:xfrm>
            <a:off x="2517994" y="3670254"/>
            <a:ext cx="1" cy="352403"/>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32" name="Straight Connector 31"/>
          <p:cNvCxnSpPr/>
          <p:nvPr/>
        </p:nvCxnSpPr>
        <p:spPr>
          <a:xfrm>
            <a:off x="1489941" y="4407909"/>
            <a:ext cx="1" cy="4819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33" name="TextBox 32"/>
          <p:cNvSpPr txBox="1">
            <a:spLocks noChangeArrowheads="1"/>
          </p:cNvSpPr>
          <p:nvPr/>
        </p:nvSpPr>
        <p:spPr bwMode="auto">
          <a:xfrm>
            <a:off x="303784" y="4955739"/>
            <a:ext cx="17457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b="1">
                <a:solidFill>
                  <a:srgbClr val="005FAA"/>
                </a:solidFill>
                <a:latin typeface="Arial Narrow" pitchFamily="34" charset="0"/>
                <a:cs typeface="Arial" charset="0"/>
              </a:defRPr>
            </a:lvl1pPr>
            <a:lvl2pPr marL="742950" indent="-285750" eaLnBrk="0" hangingPunct="0">
              <a:spcBef>
                <a:spcPct val="20000"/>
              </a:spcBef>
              <a:buChar char="–"/>
              <a:defRPr sz="2400" b="1">
                <a:solidFill>
                  <a:srgbClr val="005FAA"/>
                </a:solidFill>
                <a:latin typeface="Arial Narrow" pitchFamily="34" charset="0"/>
                <a:cs typeface="Arial" charset="0"/>
              </a:defRPr>
            </a:lvl2pPr>
            <a:lvl3pPr marL="1143000" indent="-228600" eaLnBrk="0" hangingPunct="0">
              <a:spcBef>
                <a:spcPct val="20000"/>
              </a:spcBef>
              <a:buChar char="•"/>
              <a:defRPr sz="2000" b="1" i="1">
                <a:solidFill>
                  <a:srgbClr val="005FAA"/>
                </a:solidFill>
                <a:latin typeface="Arial Narrow" pitchFamily="34" charset="0"/>
                <a:cs typeface="Arial" charset="0"/>
              </a:defRPr>
            </a:lvl3pPr>
            <a:lvl4pPr marL="1600200" indent="-228600" eaLnBrk="0" hangingPunct="0">
              <a:spcBef>
                <a:spcPct val="20000"/>
              </a:spcBef>
              <a:buChar char="–"/>
              <a:defRPr sz="2400" b="1">
                <a:solidFill>
                  <a:srgbClr val="005FAA"/>
                </a:solidFill>
                <a:latin typeface="Arial Narrow" pitchFamily="34" charset="0"/>
                <a:cs typeface="Arial" charset="0"/>
              </a:defRPr>
            </a:lvl4pPr>
            <a:lvl5pPr marL="2057400" indent="-228600" eaLnBrk="0" hangingPunct="0">
              <a:spcBef>
                <a:spcPct val="20000"/>
              </a:spcBef>
              <a:buChar char="»"/>
              <a:defRPr sz="2400" b="1">
                <a:solidFill>
                  <a:srgbClr val="005FAA"/>
                </a:solidFill>
                <a:latin typeface="Arial Narrow" pitchFamily="34" charset="0"/>
                <a:cs typeface="Arial" charset="0"/>
              </a:defRPr>
            </a:lvl5pPr>
            <a:lvl6pPr marL="2514600" indent="-228600" eaLnBrk="0" fontAlgn="base" hangingPunct="0">
              <a:spcBef>
                <a:spcPct val="20000"/>
              </a:spcBef>
              <a:spcAft>
                <a:spcPct val="0"/>
              </a:spcAft>
              <a:buChar char="»"/>
              <a:defRPr sz="2400" b="1">
                <a:solidFill>
                  <a:srgbClr val="005FAA"/>
                </a:solidFill>
                <a:latin typeface="Arial Narrow" pitchFamily="34" charset="0"/>
                <a:cs typeface="Arial" charset="0"/>
              </a:defRPr>
            </a:lvl6pPr>
            <a:lvl7pPr marL="2971800" indent="-228600" eaLnBrk="0" fontAlgn="base" hangingPunct="0">
              <a:spcBef>
                <a:spcPct val="20000"/>
              </a:spcBef>
              <a:spcAft>
                <a:spcPct val="0"/>
              </a:spcAft>
              <a:buChar char="»"/>
              <a:defRPr sz="2400" b="1">
                <a:solidFill>
                  <a:srgbClr val="005FAA"/>
                </a:solidFill>
                <a:latin typeface="Arial Narrow" pitchFamily="34" charset="0"/>
                <a:cs typeface="Arial" charset="0"/>
              </a:defRPr>
            </a:lvl7pPr>
            <a:lvl8pPr marL="3429000" indent="-228600" eaLnBrk="0" fontAlgn="base" hangingPunct="0">
              <a:spcBef>
                <a:spcPct val="20000"/>
              </a:spcBef>
              <a:spcAft>
                <a:spcPct val="0"/>
              </a:spcAft>
              <a:buChar char="»"/>
              <a:defRPr sz="2400" b="1">
                <a:solidFill>
                  <a:srgbClr val="005FAA"/>
                </a:solidFill>
                <a:latin typeface="Arial Narrow" pitchFamily="34" charset="0"/>
                <a:cs typeface="Arial" charset="0"/>
              </a:defRPr>
            </a:lvl8pPr>
            <a:lvl9pPr marL="3886200" indent="-228600" eaLnBrk="0" fontAlgn="base" hangingPunct="0">
              <a:spcBef>
                <a:spcPct val="20000"/>
              </a:spcBef>
              <a:spcAft>
                <a:spcPct val="0"/>
              </a:spcAft>
              <a:buChar char="»"/>
              <a:defRPr sz="2400" b="1">
                <a:solidFill>
                  <a:srgbClr val="005FAA"/>
                </a:solidFill>
                <a:latin typeface="Arial Narrow" pitchFamily="34" charset="0"/>
                <a:cs typeface="Arial" charset="0"/>
              </a:defRPr>
            </a:lvl9pPr>
          </a:lstStyle>
          <a:p>
            <a:pPr eaLnBrk="1" fontAlgn="auto" hangingPunct="1">
              <a:spcBef>
                <a:spcPct val="0"/>
              </a:spcBef>
              <a:spcAft>
                <a:spcPts val="0"/>
              </a:spcAft>
              <a:buFontTx/>
              <a:buNone/>
            </a:pPr>
            <a:r>
              <a:rPr lang="en-GB" altLang="fr-FR" sz="1400" dirty="0" smtClean="0">
                <a:latin typeface="Tahoma" pitchFamily="34" charset="0"/>
                <a:ea typeface=""/>
              </a:rPr>
              <a:t>Blue Planet Task SB-01 accepted by GEO Plenary and incorporated into 2012-2015 Work Plan</a:t>
            </a:r>
            <a:endParaRPr lang="fr-FR" altLang="fr-FR" sz="1400" dirty="0">
              <a:latin typeface="Tahoma" pitchFamily="34" charset="0"/>
              <a:ea typeface=""/>
            </a:endParaRPr>
          </a:p>
        </p:txBody>
      </p:sp>
      <p:cxnSp>
        <p:nvCxnSpPr>
          <p:cNvPr id="34" name="Straight Connector 33"/>
          <p:cNvCxnSpPr/>
          <p:nvPr/>
        </p:nvCxnSpPr>
        <p:spPr>
          <a:xfrm>
            <a:off x="5084596" y="4412928"/>
            <a:ext cx="1" cy="44961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35" name="Straight Connector 34"/>
          <p:cNvCxnSpPr/>
          <p:nvPr/>
        </p:nvCxnSpPr>
        <p:spPr>
          <a:xfrm>
            <a:off x="7135436" y="4415683"/>
            <a:ext cx="226" cy="1015444"/>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36" name="TextBox 35"/>
          <p:cNvSpPr txBox="1">
            <a:spLocks noChangeArrowheads="1"/>
          </p:cNvSpPr>
          <p:nvPr/>
        </p:nvSpPr>
        <p:spPr bwMode="auto">
          <a:xfrm>
            <a:off x="6499935" y="5433934"/>
            <a:ext cx="11230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b="1">
                <a:solidFill>
                  <a:srgbClr val="005FAA"/>
                </a:solidFill>
                <a:latin typeface="Arial Narrow" pitchFamily="34" charset="0"/>
                <a:cs typeface="Arial" charset="0"/>
              </a:defRPr>
            </a:lvl1pPr>
            <a:lvl2pPr marL="742950" indent="-285750" eaLnBrk="0" hangingPunct="0">
              <a:spcBef>
                <a:spcPct val="20000"/>
              </a:spcBef>
              <a:buChar char="–"/>
              <a:defRPr sz="2400" b="1">
                <a:solidFill>
                  <a:srgbClr val="005FAA"/>
                </a:solidFill>
                <a:latin typeface="Arial Narrow" pitchFamily="34" charset="0"/>
                <a:cs typeface="Arial" charset="0"/>
              </a:defRPr>
            </a:lvl2pPr>
            <a:lvl3pPr marL="1143000" indent="-228600" eaLnBrk="0" hangingPunct="0">
              <a:spcBef>
                <a:spcPct val="20000"/>
              </a:spcBef>
              <a:buChar char="•"/>
              <a:defRPr sz="2000" b="1" i="1">
                <a:solidFill>
                  <a:srgbClr val="005FAA"/>
                </a:solidFill>
                <a:latin typeface="Arial Narrow" pitchFamily="34" charset="0"/>
                <a:cs typeface="Arial" charset="0"/>
              </a:defRPr>
            </a:lvl3pPr>
            <a:lvl4pPr marL="1600200" indent="-228600" eaLnBrk="0" hangingPunct="0">
              <a:spcBef>
                <a:spcPct val="20000"/>
              </a:spcBef>
              <a:buChar char="–"/>
              <a:defRPr sz="2400" b="1">
                <a:solidFill>
                  <a:srgbClr val="005FAA"/>
                </a:solidFill>
                <a:latin typeface="Arial Narrow" pitchFamily="34" charset="0"/>
                <a:cs typeface="Arial" charset="0"/>
              </a:defRPr>
            </a:lvl4pPr>
            <a:lvl5pPr marL="2057400" indent="-228600" eaLnBrk="0" hangingPunct="0">
              <a:spcBef>
                <a:spcPct val="20000"/>
              </a:spcBef>
              <a:buChar char="»"/>
              <a:defRPr sz="2400" b="1">
                <a:solidFill>
                  <a:srgbClr val="005FAA"/>
                </a:solidFill>
                <a:latin typeface="Arial Narrow" pitchFamily="34" charset="0"/>
                <a:cs typeface="Arial" charset="0"/>
              </a:defRPr>
            </a:lvl5pPr>
            <a:lvl6pPr marL="2514600" indent="-228600" eaLnBrk="0" fontAlgn="base" hangingPunct="0">
              <a:spcBef>
                <a:spcPct val="20000"/>
              </a:spcBef>
              <a:spcAft>
                <a:spcPct val="0"/>
              </a:spcAft>
              <a:buChar char="»"/>
              <a:defRPr sz="2400" b="1">
                <a:solidFill>
                  <a:srgbClr val="005FAA"/>
                </a:solidFill>
                <a:latin typeface="Arial Narrow" pitchFamily="34" charset="0"/>
                <a:cs typeface="Arial" charset="0"/>
              </a:defRPr>
            </a:lvl6pPr>
            <a:lvl7pPr marL="2971800" indent="-228600" eaLnBrk="0" fontAlgn="base" hangingPunct="0">
              <a:spcBef>
                <a:spcPct val="20000"/>
              </a:spcBef>
              <a:spcAft>
                <a:spcPct val="0"/>
              </a:spcAft>
              <a:buChar char="»"/>
              <a:defRPr sz="2400" b="1">
                <a:solidFill>
                  <a:srgbClr val="005FAA"/>
                </a:solidFill>
                <a:latin typeface="Arial Narrow" pitchFamily="34" charset="0"/>
                <a:cs typeface="Arial" charset="0"/>
              </a:defRPr>
            </a:lvl7pPr>
            <a:lvl8pPr marL="3429000" indent="-228600" eaLnBrk="0" fontAlgn="base" hangingPunct="0">
              <a:spcBef>
                <a:spcPct val="20000"/>
              </a:spcBef>
              <a:spcAft>
                <a:spcPct val="0"/>
              </a:spcAft>
              <a:buChar char="»"/>
              <a:defRPr sz="2400" b="1">
                <a:solidFill>
                  <a:srgbClr val="005FAA"/>
                </a:solidFill>
                <a:latin typeface="Arial Narrow" pitchFamily="34" charset="0"/>
                <a:cs typeface="Arial" charset="0"/>
              </a:defRPr>
            </a:lvl8pPr>
            <a:lvl9pPr marL="3886200" indent="-228600" eaLnBrk="0" fontAlgn="base" hangingPunct="0">
              <a:spcBef>
                <a:spcPct val="20000"/>
              </a:spcBef>
              <a:spcAft>
                <a:spcPct val="0"/>
              </a:spcAft>
              <a:buChar char="»"/>
              <a:defRPr sz="2400" b="1">
                <a:solidFill>
                  <a:srgbClr val="005FAA"/>
                </a:solidFill>
                <a:latin typeface="Arial Narrow" pitchFamily="34" charset="0"/>
                <a:cs typeface="Arial" charset="0"/>
              </a:defRPr>
            </a:lvl9pPr>
          </a:lstStyle>
          <a:p>
            <a:pPr eaLnBrk="1" fontAlgn="auto" hangingPunct="1">
              <a:spcBef>
                <a:spcPct val="0"/>
              </a:spcBef>
              <a:spcAft>
                <a:spcPts val="0"/>
              </a:spcAft>
              <a:buFontTx/>
              <a:buNone/>
            </a:pPr>
            <a:r>
              <a:rPr lang="en-GB" altLang="fr-FR" sz="1400" dirty="0" smtClean="0">
                <a:latin typeface="Tahoma" pitchFamily="34" charset="0"/>
                <a:ea typeface=""/>
              </a:rPr>
              <a:t>Post-2015 GEO Work Program</a:t>
            </a:r>
            <a:endParaRPr lang="fr-FR" altLang="fr-FR" sz="1400" dirty="0">
              <a:latin typeface="Tahoma" pitchFamily="34" charset="0"/>
              <a:ea typeface=""/>
            </a:endParaRPr>
          </a:p>
        </p:txBody>
      </p:sp>
      <p:cxnSp>
        <p:nvCxnSpPr>
          <p:cNvPr id="37" name="Straight Connector 36"/>
          <p:cNvCxnSpPr/>
          <p:nvPr/>
        </p:nvCxnSpPr>
        <p:spPr>
          <a:xfrm flipH="1">
            <a:off x="5793113" y="1805020"/>
            <a:ext cx="1243432" cy="210619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38" name="Straight Connector 37"/>
          <p:cNvCxnSpPr/>
          <p:nvPr/>
        </p:nvCxnSpPr>
        <p:spPr>
          <a:xfrm>
            <a:off x="5022002" y="1805020"/>
            <a:ext cx="0" cy="216648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pic>
        <p:nvPicPr>
          <p:cNvPr id="39" name="Picture 38">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90731" y="1755021"/>
            <a:ext cx="1336412" cy="1737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40" name="Straight Connector 39"/>
          <p:cNvCxnSpPr/>
          <p:nvPr/>
        </p:nvCxnSpPr>
        <p:spPr>
          <a:xfrm flipH="1">
            <a:off x="6962043" y="2420013"/>
            <a:ext cx="173619" cy="1591268"/>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pic>
        <p:nvPicPr>
          <p:cNvPr id="41" name="Picture 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0129" y="1765157"/>
            <a:ext cx="1390729" cy="525444"/>
          </a:xfrm>
          <a:prstGeom prst="rect">
            <a:avLst/>
          </a:prstGeom>
        </p:spPr>
      </p:pic>
      <p:pic>
        <p:nvPicPr>
          <p:cNvPr id="42" name="Picture 41" descr="GEO_logo_full.gif"/>
          <p:cNvPicPr>
            <a:picLocks noChangeAspect="1"/>
          </p:cNvPicPr>
          <p:nvPr/>
        </p:nvPicPr>
        <p:blipFill rotWithShape="1">
          <a:blip r:embed="rId13"/>
          <a:srcRect r="63734"/>
          <a:stretch/>
        </p:blipFill>
        <p:spPr>
          <a:xfrm>
            <a:off x="434802" y="6340734"/>
            <a:ext cx="1087234" cy="600305"/>
          </a:xfrm>
          <a:prstGeom prst="rect">
            <a:avLst/>
          </a:prstGeom>
        </p:spPr>
      </p:pic>
      <p:sp>
        <p:nvSpPr>
          <p:cNvPr id="43" name="TextBox 42"/>
          <p:cNvSpPr txBox="1">
            <a:spLocks noChangeArrowheads="1"/>
          </p:cNvSpPr>
          <p:nvPr/>
        </p:nvSpPr>
        <p:spPr bwMode="auto">
          <a:xfrm>
            <a:off x="7034479" y="6241438"/>
            <a:ext cx="1594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b="1">
                <a:solidFill>
                  <a:srgbClr val="005FAA"/>
                </a:solidFill>
                <a:latin typeface="Arial Narrow" pitchFamily="34" charset="0"/>
                <a:cs typeface="Arial" charset="0"/>
              </a:defRPr>
            </a:lvl1pPr>
            <a:lvl2pPr marL="742950" indent="-285750" eaLnBrk="0" hangingPunct="0">
              <a:spcBef>
                <a:spcPct val="20000"/>
              </a:spcBef>
              <a:buChar char="–"/>
              <a:defRPr sz="2400" b="1">
                <a:solidFill>
                  <a:srgbClr val="005FAA"/>
                </a:solidFill>
                <a:latin typeface="Arial Narrow" pitchFamily="34" charset="0"/>
                <a:cs typeface="Arial" charset="0"/>
              </a:defRPr>
            </a:lvl2pPr>
            <a:lvl3pPr marL="1143000" indent="-228600" eaLnBrk="0" hangingPunct="0">
              <a:spcBef>
                <a:spcPct val="20000"/>
              </a:spcBef>
              <a:buChar char="•"/>
              <a:defRPr sz="2000" b="1" i="1">
                <a:solidFill>
                  <a:srgbClr val="005FAA"/>
                </a:solidFill>
                <a:latin typeface="Arial Narrow" pitchFamily="34" charset="0"/>
                <a:cs typeface="Arial" charset="0"/>
              </a:defRPr>
            </a:lvl3pPr>
            <a:lvl4pPr marL="1600200" indent="-228600" eaLnBrk="0" hangingPunct="0">
              <a:spcBef>
                <a:spcPct val="20000"/>
              </a:spcBef>
              <a:buChar char="–"/>
              <a:defRPr sz="2400" b="1">
                <a:solidFill>
                  <a:srgbClr val="005FAA"/>
                </a:solidFill>
                <a:latin typeface="Arial Narrow" pitchFamily="34" charset="0"/>
                <a:cs typeface="Arial" charset="0"/>
              </a:defRPr>
            </a:lvl4pPr>
            <a:lvl5pPr marL="2057400" indent="-228600" eaLnBrk="0" hangingPunct="0">
              <a:spcBef>
                <a:spcPct val="20000"/>
              </a:spcBef>
              <a:buChar char="»"/>
              <a:defRPr sz="2400" b="1">
                <a:solidFill>
                  <a:srgbClr val="005FAA"/>
                </a:solidFill>
                <a:latin typeface="Arial Narrow" pitchFamily="34" charset="0"/>
                <a:cs typeface="Arial" charset="0"/>
              </a:defRPr>
            </a:lvl5pPr>
            <a:lvl6pPr marL="2514600" indent="-228600" eaLnBrk="0" fontAlgn="base" hangingPunct="0">
              <a:spcBef>
                <a:spcPct val="20000"/>
              </a:spcBef>
              <a:spcAft>
                <a:spcPct val="0"/>
              </a:spcAft>
              <a:buChar char="»"/>
              <a:defRPr sz="2400" b="1">
                <a:solidFill>
                  <a:srgbClr val="005FAA"/>
                </a:solidFill>
                <a:latin typeface="Arial Narrow" pitchFamily="34" charset="0"/>
                <a:cs typeface="Arial" charset="0"/>
              </a:defRPr>
            </a:lvl6pPr>
            <a:lvl7pPr marL="2971800" indent="-228600" eaLnBrk="0" fontAlgn="base" hangingPunct="0">
              <a:spcBef>
                <a:spcPct val="20000"/>
              </a:spcBef>
              <a:spcAft>
                <a:spcPct val="0"/>
              </a:spcAft>
              <a:buChar char="»"/>
              <a:defRPr sz="2400" b="1">
                <a:solidFill>
                  <a:srgbClr val="005FAA"/>
                </a:solidFill>
                <a:latin typeface="Arial Narrow" pitchFamily="34" charset="0"/>
                <a:cs typeface="Arial" charset="0"/>
              </a:defRPr>
            </a:lvl7pPr>
            <a:lvl8pPr marL="3429000" indent="-228600" eaLnBrk="0" fontAlgn="base" hangingPunct="0">
              <a:spcBef>
                <a:spcPct val="20000"/>
              </a:spcBef>
              <a:spcAft>
                <a:spcPct val="0"/>
              </a:spcAft>
              <a:buChar char="»"/>
              <a:defRPr sz="2400" b="1">
                <a:solidFill>
                  <a:srgbClr val="005FAA"/>
                </a:solidFill>
                <a:latin typeface="Arial Narrow" pitchFamily="34" charset="0"/>
                <a:cs typeface="Arial" charset="0"/>
              </a:defRPr>
            </a:lvl8pPr>
            <a:lvl9pPr marL="3886200" indent="-228600" eaLnBrk="0" fontAlgn="base" hangingPunct="0">
              <a:spcBef>
                <a:spcPct val="20000"/>
              </a:spcBef>
              <a:spcAft>
                <a:spcPct val="0"/>
              </a:spcAft>
              <a:buChar char="»"/>
              <a:defRPr sz="2400" b="1">
                <a:solidFill>
                  <a:srgbClr val="005FAA"/>
                </a:solidFill>
                <a:latin typeface="Arial Narrow" pitchFamily="34" charset="0"/>
                <a:cs typeface="Arial" charset="0"/>
              </a:defRPr>
            </a:lvl9pPr>
          </a:lstStyle>
          <a:p>
            <a:pPr eaLnBrk="1" fontAlgn="auto" hangingPunct="1">
              <a:spcBef>
                <a:spcPct val="0"/>
              </a:spcBef>
              <a:spcAft>
                <a:spcPts val="0"/>
              </a:spcAft>
              <a:buFontTx/>
              <a:buNone/>
            </a:pPr>
            <a:r>
              <a:rPr lang="en-GB" altLang="fr-FR" sz="1400" dirty="0" smtClean="0">
                <a:latin typeface="Tahoma" pitchFamily="34" charset="0"/>
                <a:ea typeface=""/>
              </a:rPr>
              <a:t>GEO Ministerial in Mexico</a:t>
            </a:r>
            <a:endParaRPr lang="fr-FR" altLang="fr-FR" sz="1400" dirty="0">
              <a:latin typeface="Tahoma" pitchFamily="34" charset="0"/>
              <a:ea typeface=""/>
            </a:endParaRPr>
          </a:p>
        </p:txBody>
      </p:sp>
      <p:cxnSp>
        <p:nvCxnSpPr>
          <p:cNvPr id="44" name="Straight Connector 43"/>
          <p:cNvCxnSpPr/>
          <p:nvPr/>
        </p:nvCxnSpPr>
        <p:spPr>
          <a:xfrm>
            <a:off x="7629036" y="4445251"/>
            <a:ext cx="0" cy="179618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547002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par>
                                <p:cTn id="64" presetID="10" presetClass="entr" presetSubtype="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par>
                                <p:cTn id="67" presetID="10" presetClass="entr" presetSubtype="0" fill="hold"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par>
                                <p:cTn id="78" presetID="10" presetClass="entr" presetSubtype="0"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par>
                                <p:cTn id="86" presetID="10" presetClass="entr" presetSubtype="0" fill="hold"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500"/>
                                        <p:tgtEl>
                                          <p:spTgt spid="40"/>
                                        </p:tgtEl>
                                      </p:cBhvr>
                                    </p:animEffect>
                                  </p:childTnLst>
                                </p:cTn>
                              </p:par>
                              <p:par>
                                <p:cTn id="89" presetID="10" presetClass="entr" presetSubtype="0"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500"/>
                                        <p:tgtEl>
                                          <p:spTgt spid="2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500"/>
                                        <p:tgtEl>
                                          <p:spTgt spid="3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par>
                                <p:cTn id="105" presetID="10" presetClass="entr" presetSubtype="0" fill="hold" nodeType="with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500"/>
                                        <p:tgtEl>
                                          <p:spTgt spid="4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500"/>
                                        <p:tgtEl>
                                          <p:spTgt spid="28"/>
                                        </p:tgtEl>
                                      </p:cBhvr>
                                    </p:animEffect>
                                  </p:childTnLst>
                                </p:cTn>
                              </p:par>
                              <p:par>
                                <p:cTn id="113" presetID="10" presetClass="entr" presetSubtype="0" fill="hold" nodeType="with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fade">
                                      <p:cBhvr>
                                        <p:cTn id="1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p:bldP spid="20" grpId="0"/>
      <p:bldP spid="22" grpId="0"/>
      <p:bldP spid="24" grpId="0"/>
      <p:bldP spid="25" grpId="0"/>
      <p:bldP spid="28" grpId="0"/>
      <p:bldP spid="33" grpId="0"/>
      <p:bldP spid="36"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910877"/>
            <a:ext cx="9144000" cy="2563652"/>
          </a:xfrm>
          <a:prstGeom prst="rect">
            <a:avLst/>
          </a:prstGeom>
        </p:spPr>
      </p:pic>
      <p:sp>
        <p:nvSpPr>
          <p:cNvPr id="2" name="Title 1"/>
          <p:cNvSpPr>
            <a:spLocks noGrp="1"/>
          </p:cNvSpPr>
          <p:nvPr>
            <p:ph type="title"/>
          </p:nvPr>
        </p:nvSpPr>
        <p:spPr>
          <a:xfrm>
            <a:off x="1386631" y="34741"/>
            <a:ext cx="7396162" cy="501650"/>
          </a:xfrm>
        </p:spPr>
        <p:txBody>
          <a:bodyPr/>
          <a:lstStyle/>
          <a:p>
            <a:pPr algn="l"/>
            <a:r>
              <a:rPr lang="en-US" sz="2800" dirty="0" smtClean="0"/>
              <a:t>2</a:t>
            </a:r>
            <a:r>
              <a:rPr lang="en-US" sz="2800" baseline="30000" dirty="0" smtClean="0"/>
              <a:t>nd</a:t>
            </a:r>
            <a:r>
              <a:rPr lang="en-US" sz="2800" dirty="0" smtClean="0"/>
              <a:t> Blue Planet Symposium 2015</a:t>
            </a:r>
            <a:endParaRPr lang="en-US" sz="2800" dirty="0"/>
          </a:p>
        </p:txBody>
      </p:sp>
      <p:pic>
        <p:nvPicPr>
          <p:cNvPr id="4"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bwMode="auto">
          <a:xfrm>
            <a:off x="5234334" y="3278722"/>
            <a:ext cx="3909666" cy="2606444"/>
          </a:xfrm>
          <a:prstGeom prst="rect">
            <a:avLst/>
          </a:prstGeom>
          <a:noFill/>
          <a:ln w="9525">
            <a:noFill/>
            <a:miter lim="800000"/>
            <a:headEnd/>
            <a:tailEnd/>
          </a:ln>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7794558" y="0"/>
            <a:ext cx="1446290" cy="637390"/>
          </a:xfrm>
          <a:prstGeom prst="rect">
            <a:avLst/>
          </a:prstGeom>
          <a:solidFill>
            <a:schemeClr val="bg1">
              <a:lumMod val="20000"/>
              <a:lumOff val="80000"/>
            </a:schemeClr>
          </a:solidFill>
        </p:spPr>
      </p:pic>
      <p:pic>
        <p:nvPicPr>
          <p:cNvPr id="11" name="Picture 2" descr="C:\Hodge Environmental 2010\CSIRO\Blue Planet conference website\WIP\Presentations\Blue Planet attendees.png"/>
          <p:cNvPicPr>
            <a:picLocks noChangeAspect="1" noChangeArrowheads="1"/>
          </p:cNvPicPr>
          <p:nvPr/>
        </p:nvPicPr>
        <p:blipFill>
          <a:blip r:embed="rId6" cstate="print"/>
          <a:srcRect b="2458"/>
          <a:stretch>
            <a:fillRect/>
          </a:stretch>
        </p:blipFill>
        <p:spPr bwMode="auto">
          <a:xfrm>
            <a:off x="-39443" y="3321514"/>
            <a:ext cx="5273777" cy="3053056"/>
          </a:xfrm>
          <a:prstGeom prst="rect">
            <a:avLst/>
          </a:prstGeom>
          <a:noFill/>
        </p:spPr>
      </p:pic>
      <p:sp>
        <p:nvSpPr>
          <p:cNvPr id="5" name="Rectangle 4"/>
          <p:cNvSpPr/>
          <p:nvPr/>
        </p:nvSpPr>
        <p:spPr>
          <a:xfrm>
            <a:off x="2922494" y="6027003"/>
            <a:ext cx="7594801" cy="830997"/>
          </a:xfrm>
          <a:prstGeom prst="rect">
            <a:avLst/>
          </a:prstGeom>
        </p:spPr>
        <p:txBody>
          <a:bodyPr wrap="square">
            <a:spAutoFit/>
          </a:bodyPr>
          <a:lstStyle/>
          <a:p>
            <a:pPr marL="274638" indent="-274638" defTabSz="914400" eaLnBrk="0" hangingPunct="0">
              <a:buFontTx/>
              <a:buChar char="•"/>
            </a:pPr>
            <a:r>
              <a:rPr lang="en-AU" sz="2400" dirty="0">
                <a:solidFill>
                  <a:srgbClr val="09537C"/>
                </a:solidFill>
                <a:latin typeface="Arial" pitchFamily="34" charset="0"/>
                <a:ea typeface="Times New Roman" pitchFamily="18" charset="0"/>
                <a:cs typeface="Arial" pitchFamily="34" charset="0"/>
              </a:rPr>
              <a:t>67 </a:t>
            </a:r>
            <a:r>
              <a:rPr lang="en-AU" sz="2400" dirty="0" smtClean="0">
                <a:solidFill>
                  <a:srgbClr val="09537C"/>
                </a:solidFill>
                <a:latin typeface="Arial" pitchFamily="34" charset="0"/>
                <a:ea typeface="Times New Roman" pitchFamily="18" charset="0"/>
                <a:cs typeface="Arial" pitchFamily="34" charset="0"/>
              </a:rPr>
              <a:t>presentations and </a:t>
            </a:r>
            <a:r>
              <a:rPr lang="en-AU" sz="2400" dirty="0" smtClean="0">
                <a:solidFill>
                  <a:srgbClr val="09537C"/>
                </a:solidFill>
                <a:latin typeface="Arial" pitchFamily="34" charset="0"/>
                <a:ea typeface="Calibri" pitchFamily="34" charset="0"/>
                <a:cs typeface="Arial" pitchFamily="34" charset="0"/>
              </a:rPr>
              <a:t> </a:t>
            </a:r>
            <a:r>
              <a:rPr lang="en-AU" sz="2400" dirty="0" smtClean="0">
                <a:solidFill>
                  <a:srgbClr val="09537C"/>
                </a:solidFill>
                <a:latin typeface="Arial" pitchFamily="34" charset="0"/>
                <a:ea typeface="Times New Roman" pitchFamily="18" charset="0"/>
                <a:cs typeface="Arial" pitchFamily="34" charset="0"/>
              </a:rPr>
              <a:t>40 </a:t>
            </a:r>
            <a:r>
              <a:rPr lang="en-AU" sz="2400" dirty="0">
                <a:solidFill>
                  <a:srgbClr val="09537C"/>
                </a:solidFill>
                <a:latin typeface="Arial" pitchFamily="34" charset="0"/>
                <a:ea typeface="Times New Roman" pitchFamily="18" charset="0"/>
                <a:cs typeface="Arial" pitchFamily="34" charset="0"/>
              </a:rPr>
              <a:t>posters </a:t>
            </a:r>
            <a:endParaRPr lang="en-AU" sz="2400" dirty="0">
              <a:solidFill>
                <a:srgbClr val="09537C"/>
              </a:solidFill>
              <a:latin typeface="Arial" pitchFamily="34" charset="0"/>
              <a:ea typeface=""/>
              <a:cs typeface="Arial" pitchFamily="34" charset="0"/>
            </a:endParaRPr>
          </a:p>
          <a:p>
            <a:pPr marL="274638" indent="-274638" defTabSz="914400" eaLnBrk="0" hangingPunct="0">
              <a:buFontTx/>
              <a:buChar char="•"/>
            </a:pPr>
            <a:r>
              <a:rPr lang="en-AU" sz="2400" dirty="0">
                <a:solidFill>
                  <a:srgbClr val="09537C"/>
                </a:solidFill>
                <a:latin typeface="Arial" pitchFamily="34" charset="0"/>
                <a:ea typeface="Times New Roman" pitchFamily="18" charset="0"/>
                <a:cs typeface="Arial" pitchFamily="34" charset="0"/>
              </a:rPr>
              <a:t>162 registered attendees </a:t>
            </a:r>
            <a:r>
              <a:rPr lang="en-AU" sz="2400" dirty="0" smtClean="0">
                <a:solidFill>
                  <a:srgbClr val="09537C"/>
                </a:solidFill>
                <a:latin typeface="Arial" pitchFamily="34" charset="0"/>
                <a:ea typeface="Times New Roman" pitchFamily="18" charset="0"/>
                <a:cs typeface="Arial" pitchFamily="34" charset="0"/>
              </a:rPr>
              <a:t>from 36 </a:t>
            </a:r>
            <a:r>
              <a:rPr lang="en-AU" sz="2400" dirty="0">
                <a:solidFill>
                  <a:srgbClr val="09537C"/>
                </a:solidFill>
                <a:latin typeface="Arial" pitchFamily="34" charset="0"/>
                <a:ea typeface="Times New Roman" pitchFamily="18" charset="0"/>
                <a:cs typeface="Arial" pitchFamily="34" charset="0"/>
              </a:rPr>
              <a:t>countries</a:t>
            </a:r>
          </a:p>
        </p:txBody>
      </p:sp>
    </p:spTree>
    <p:extLst>
      <p:ext uri="{BB962C8B-B14F-4D97-AF65-F5344CB8AC3E}">
        <p14:creationId xmlns:p14="http://schemas.microsoft.com/office/powerpoint/2010/main" val="17501584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CEOS @ Blue  Planet </a:t>
            </a:r>
            <a:r>
              <a:rPr lang="en-US" dirty="0" err="1" smtClean="0"/>
              <a:t>Symp</a:t>
            </a:r>
            <a:r>
              <a:rPr lang="en-US" dirty="0" smtClean="0"/>
              <a:t>. </a:t>
            </a:r>
            <a:endParaRPr lang="en-US" dirty="0"/>
          </a:p>
        </p:txBody>
      </p:sp>
      <p:sp>
        <p:nvSpPr>
          <p:cNvPr id="2" name="Content Placeholder 1"/>
          <p:cNvSpPr>
            <a:spLocks noGrp="1"/>
          </p:cNvSpPr>
          <p:nvPr>
            <p:ph idx="1"/>
          </p:nvPr>
        </p:nvSpPr>
        <p:spPr>
          <a:xfrm>
            <a:off x="262847" y="1518020"/>
            <a:ext cx="8504635" cy="5002852"/>
          </a:xfrm>
        </p:spPr>
        <p:txBody>
          <a:bodyPr/>
          <a:lstStyle/>
          <a:p>
            <a:r>
              <a:rPr lang="en-AU" dirty="0" smtClean="0"/>
              <a:t>CEOS Keynote from Chu Ishida and Alex Held</a:t>
            </a:r>
          </a:p>
          <a:p>
            <a:r>
              <a:rPr lang="en-AU" dirty="0" smtClean="0"/>
              <a:t>Key Messages:</a:t>
            </a:r>
          </a:p>
          <a:p>
            <a:pPr lvl="1"/>
            <a:r>
              <a:rPr lang="en-AU" b="0" dirty="0"/>
              <a:t>CEOS will be best positioned to support Blue Planet when there is a clear understanding and rationale for requirements and priorities </a:t>
            </a:r>
            <a:endParaRPr lang="en-AU" dirty="0" smtClean="0"/>
          </a:p>
          <a:p>
            <a:pPr marL="0" indent="0" fontAlgn="auto" latinLnBrk="1">
              <a:spcBef>
                <a:spcPts val="0"/>
              </a:spcBef>
              <a:spcAft>
                <a:spcPts val="0"/>
              </a:spcAft>
              <a:buNone/>
            </a:pPr>
            <a:r>
              <a:rPr lang="en-US" altLang="ja-JP" b="0" dirty="0" smtClean="0">
                <a:solidFill>
                  <a:srgbClr val="002569"/>
                </a:solidFill>
                <a:latin typeface="Arial Bold" panose="020B0704020202020204" pitchFamily="34" charset="0"/>
                <a:cs typeface="Arial Bold" panose="020B0704020202020204" pitchFamily="34" charset="0"/>
              </a:rPr>
              <a:t>Specific </a:t>
            </a:r>
            <a:r>
              <a:rPr lang="en-US" altLang="ja-JP" b="0" dirty="0">
                <a:solidFill>
                  <a:srgbClr val="002569"/>
                </a:solidFill>
                <a:latin typeface="Arial Bold" panose="020B0704020202020204" pitchFamily="34" charset="0"/>
                <a:cs typeface="Arial Bold" panose="020B0704020202020204" pitchFamily="34" charset="0"/>
              </a:rPr>
              <a:t>topics </a:t>
            </a:r>
            <a:r>
              <a:rPr lang="en-US" altLang="ja-JP" b="0" dirty="0" smtClean="0">
                <a:solidFill>
                  <a:srgbClr val="002569"/>
                </a:solidFill>
                <a:latin typeface="Arial Bold" panose="020B0704020202020204" pitchFamily="34" charset="0"/>
                <a:cs typeface="Arial Bold" panose="020B0704020202020204" pitchFamily="34" charset="0"/>
              </a:rPr>
              <a:t>keen </a:t>
            </a:r>
            <a:r>
              <a:rPr lang="en-US" altLang="ja-JP" b="0" dirty="0">
                <a:solidFill>
                  <a:srgbClr val="002569"/>
                </a:solidFill>
                <a:latin typeface="Arial Bold" panose="020B0704020202020204" pitchFamily="34" charset="0"/>
                <a:cs typeface="Arial Bold" panose="020B0704020202020204" pitchFamily="34" charset="0"/>
              </a:rPr>
              <a:t>to explore:</a:t>
            </a:r>
          </a:p>
          <a:p>
            <a:r>
              <a:rPr lang="en-US" b="0" dirty="0"/>
              <a:t>Space-ocean alliance to develop ocean information services in cooperation with related organizations, responding to ocean needs</a:t>
            </a:r>
          </a:p>
          <a:p>
            <a:r>
              <a:rPr lang="en-US" b="0" dirty="0"/>
              <a:t>Opportunities to leverage next-generation GEO </a:t>
            </a:r>
            <a:r>
              <a:rPr lang="en-US" b="0" dirty="0" smtClean="0"/>
              <a:t>satellites, </a:t>
            </a:r>
            <a:r>
              <a:rPr lang="en-US" b="0" dirty="0"/>
              <a:t>including  in combination with LEO missions</a:t>
            </a:r>
          </a:p>
          <a:p>
            <a:r>
              <a:rPr lang="en-US" b="0" dirty="0"/>
              <a:t>Next generation architectures for distribution and analysis of ‘big space data’</a:t>
            </a:r>
          </a:p>
          <a:p>
            <a:pPr marL="0" indent="0">
              <a:buNone/>
            </a:pPr>
            <a:endParaRPr lang="en-US" b="0"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7697710" y="0"/>
            <a:ext cx="1446290" cy="637390"/>
          </a:xfrm>
          <a:prstGeom prst="rect">
            <a:avLst/>
          </a:prstGeom>
          <a:solidFill>
            <a:schemeClr val="bg1">
              <a:lumMod val="20000"/>
              <a:lumOff val="80000"/>
            </a:schemeClr>
          </a:solidFill>
        </p:spPr>
      </p:pic>
    </p:spTree>
    <p:extLst>
      <p:ext uri="{BB962C8B-B14F-4D97-AF65-F5344CB8AC3E}">
        <p14:creationId xmlns:p14="http://schemas.microsoft.com/office/powerpoint/2010/main" val="4233039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6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5270</TotalTime>
  <Words>2282</Words>
  <Application>Microsoft Macintosh PowerPoint</Application>
  <PresentationFormat>On-screen Show (4:3)</PresentationFormat>
  <Paragraphs>347</Paragraphs>
  <Slides>22</Slides>
  <Notes>19</Notes>
  <HiddenSlides>0</HiddenSlides>
  <MMClips>0</MMClips>
  <ScaleCrop>false</ScaleCrop>
  <HeadingPairs>
    <vt:vector size="4" baseType="variant">
      <vt:variant>
        <vt:lpstr>Theme</vt:lpstr>
      </vt:variant>
      <vt:variant>
        <vt:i4>8</vt:i4>
      </vt:variant>
      <vt:variant>
        <vt:lpstr>Slide Titles</vt:lpstr>
      </vt:variant>
      <vt:variant>
        <vt:i4>22</vt:i4>
      </vt:variant>
    </vt:vector>
  </HeadingPairs>
  <TitlesOfParts>
    <vt:vector size="30" baseType="lpstr">
      <vt:lpstr>4_EUM_template_v03</vt:lpstr>
      <vt:lpstr>Default</vt:lpstr>
      <vt:lpstr>3_Office Theme</vt:lpstr>
      <vt:lpstr>1_Office Theme</vt:lpstr>
      <vt:lpstr>2_Office Theme</vt:lpstr>
      <vt:lpstr>1_Default</vt:lpstr>
      <vt:lpstr>6_Default</vt:lpstr>
      <vt:lpstr>5_Office Theme</vt:lpstr>
      <vt:lpstr>PowerPoint Presentation</vt:lpstr>
      <vt:lpstr>PowerPoint Presentation</vt:lpstr>
      <vt:lpstr>Blue Planet: Seeking integration in a complex and crowded scene </vt:lpstr>
      <vt:lpstr>Building on Existing Efforts</vt:lpstr>
      <vt:lpstr>PowerPoint Presentation</vt:lpstr>
      <vt:lpstr>PowerPoint Presentation</vt:lpstr>
      <vt:lpstr>Key Milestones &amp; future plans</vt:lpstr>
      <vt:lpstr>2nd Blue Planet Symposium 2015</vt:lpstr>
      <vt:lpstr>CEOS @ Blue  Planet Symp. </vt:lpstr>
      <vt:lpstr>PowerPoint Presentation</vt:lpstr>
      <vt:lpstr>Outcomes from Cairns Symp.</vt:lpstr>
      <vt:lpstr>Post-2015 GEO Work Programme</vt:lpstr>
      <vt:lpstr>New Vision and Mission</vt:lpstr>
      <vt:lpstr>Value Proposition</vt:lpstr>
      <vt:lpstr>Components revisited</vt:lpstr>
      <vt:lpstr>PowerPoint Presentation</vt:lpstr>
      <vt:lpstr>Activities relevant to CEOS</vt:lpstr>
      <vt:lpstr>GEO and Other Linkages</vt:lpstr>
      <vt:lpstr>New Governance Structure for Blue Planet</vt:lpstr>
      <vt:lpstr>Executive Committee Support</vt:lpstr>
      <vt:lpstr>Third Blue Planet Symposium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Kim Holloway</cp:lastModifiedBy>
  <cp:revision>440</cp:revision>
  <dcterms:created xsi:type="dcterms:W3CDTF">2012-08-31T01:11:17Z</dcterms:created>
  <dcterms:modified xsi:type="dcterms:W3CDTF">2015-11-05T22:27:28Z</dcterms:modified>
</cp:coreProperties>
</file>