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6" r:id="rId2"/>
    <p:sldId id="273" r:id="rId3"/>
    <p:sldId id="274" r:id="rId4"/>
    <p:sldId id="263" r:id="rId5"/>
    <p:sldId id="275" r:id="rId6"/>
    <p:sldId id="269" r:id="rId7"/>
    <p:sldId id="270" r:id="rId8"/>
    <p:sldId id="288" r:id="rId9"/>
    <p:sldId id="289" r:id="rId10"/>
    <p:sldId id="290" r:id="rId11"/>
    <p:sldId id="271" r:id="rId12"/>
    <p:sldId id="276" r:id="rId13"/>
    <p:sldId id="277" r:id="rId14"/>
    <p:sldId id="293" r:id="rId15"/>
    <p:sldId id="294" r:id="rId16"/>
    <p:sldId id="295" r:id="rId17"/>
    <p:sldId id="296" r:id="rId18"/>
    <p:sldId id="297" r:id="rId19"/>
    <p:sldId id="298" r:id="rId20"/>
    <p:sldId id="299" r:id="rId21"/>
    <p:sldId id="291" r:id="rId22"/>
    <p:sldId id="292" r:id="rId23"/>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6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00" autoAdjust="0"/>
  </p:normalViewPr>
  <p:slideViewPr>
    <p:cSldViewPr>
      <p:cViewPr>
        <p:scale>
          <a:sx n="75" d="100"/>
          <a:sy n="75" d="100"/>
        </p:scale>
        <p:origin x="-876" y="-3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9" d="100"/>
          <a:sy n="59"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bar"/>
        <c:grouping val="clustered"/>
        <c:varyColors val="0"/>
        <c:ser>
          <c:idx val="0"/>
          <c:order val="0"/>
          <c:tx>
            <c:strRef>
              <c:f>Sheet1!$B$1</c:f>
              <c:strCache>
                <c:ptCount val="1"/>
                <c:pt idx="0">
                  <c:v>列1</c:v>
                </c:pt>
              </c:strCache>
            </c:strRef>
          </c:tx>
          <c:invertIfNegative val="0"/>
          <c:dLbls>
            <c:spPr>
              <a:noFill/>
              <a:ln>
                <a:noFill/>
              </a:ln>
              <a:effectLst/>
            </c:spPr>
            <c:txPr>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Global / Other </c:v>
                </c:pt>
                <c:pt idx="1">
                  <c:v>Africa</c:v>
                </c:pt>
                <c:pt idx="2">
                  <c:v>Europe</c:v>
                </c:pt>
                <c:pt idx="3">
                  <c:v>Americas</c:v>
                </c:pt>
                <c:pt idx="4">
                  <c:v>Asia/Oceania</c:v>
                </c:pt>
              </c:strCache>
            </c:strRef>
          </c:cat>
          <c:val>
            <c:numRef>
              <c:f>Sheet1!$B$2:$B$6</c:f>
              <c:numCache>
                <c:formatCode>General</c:formatCode>
                <c:ptCount val="5"/>
                <c:pt idx="0">
                  <c:v>7</c:v>
                </c:pt>
                <c:pt idx="1">
                  <c:v>4</c:v>
                </c:pt>
                <c:pt idx="2">
                  <c:v>13</c:v>
                </c:pt>
                <c:pt idx="3">
                  <c:v>13</c:v>
                </c:pt>
                <c:pt idx="4">
                  <c:v>12</c:v>
                </c:pt>
              </c:numCache>
            </c:numRef>
          </c:val>
        </c:ser>
        <c:dLbls>
          <c:dLblPos val="ctr"/>
          <c:showLegendKey val="0"/>
          <c:showVal val="1"/>
          <c:showCatName val="0"/>
          <c:showSerName val="0"/>
          <c:showPercent val="0"/>
          <c:showBubbleSize val="0"/>
        </c:dLbls>
        <c:gapWidth val="182"/>
        <c:axId val="63813888"/>
        <c:axId val="63825024"/>
      </c:barChart>
      <c:catAx>
        <c:axId val="63813888"/>
        <c:scaling>
          <c:orientation val="minMax"/>
        </c:scaling>
        <c:delete val="0"/>
        <c:axPos val="l"/>
        <c:numFmt formatCode="General" sourceLinked="1"/>
        <c:majorTickMark val="none"/>
        <c:minorTickMark val="none"/>
        <c:tickLblPos val="nextTo"/>
        <c:txPr>
          <a:bodyPr rot="-60000000" vert="horz"/>
          <a:lstStyle/>
          <a:p>
            <a:pPr>
              <a:defRPr lang="ja-JP"/>
            </a:pPr>
            <a:endParaRPr lang="ja-JP"/>
          </a:p>
        </c:txPr>
        <c:crossAx val="63825024"/>
        <c:crosses val="autoZero"/>
        <c:auto val="1"/>
        <c:lblAlgn val="ctr"/>
        <c:lblOffset val="100"/>
        <c:noMultiLvlLbl val="0"/>
      </c:catAx>
      <c:valAx>
        <c:axId val="63825024"/>
        <c:scaling>
          <c:orientation val="minMax"/>
        </c:scaling>
        <c:delete val="0"/>
        <c:axPos val="b"/>
        <c:majorGridlines/>
        <c:numFmt formatCode="General" sourceLinked="1"/>
        <c:majorTickMark val="none"/>
        <c:minorTickMark val="none"/>
        <c:tickLblPos val="nextTo"/>
        <c:txPr>
          <a:bodyPr rot="-60000000" vert="horz"/>
          <a:lstStyle/>
          <a:p>
            <a:pPr>
              <a:defRPr lang="ja-JP"/>
            </a:pPr>
            <a:endParaRPr lang="ja-JP"/>
          </a:p>
        </c:txPr>
        <c:crossAx val="63813888"/>
        <c:crosses val="autoZero"/>
        <c:crossBetween val="between"/>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bar"/>
        <c:grouping val="clustered"/>
        <c:varyColors val="0"/>
        <c:ser>
          <c:idx val="0"/>
          <c:order val="0"/>
          <c:tx>
            <c:strRef>
              <c:f>Sheet1!$B$1</c:f>
              <c:strCache>
                <c:ptCount val="1"/>
                <c:pt idx="0">
                  <c:v>列1</c:v>
                </c:pt>
              </c:strCache>
            </c:strRef>
          </c:tx>
          <c:invertIfNegative val="0"/>
          <c:dLbls>
            <c:spPr>
              <a:noFill/>
              <a:ln>
                <a:noFill/>
              </a:ln>
              <a:effectLst/>
            </c:spPr>
            <c:txPr>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Other</c:v>
                </c:pt>
                <c:pt idx="1">
                  <c:v>Forest</c:v>
                </c:pt>
                <c:pt idx="2">
                  <c:v>Agriculture</c:v>
                </c:pt>
                <c:pt idx="3">
                  <c:v>Ecosystem / Biodiversity</c:v>
                </c:pt>
                <c:pt idx="4">
                  <c:v>Weather</c:v>
                </c:pt>
                <c:pt idx="5">
                  <c:v>Water</c:v>
                </c:pt>
                <c:pt idx="6">
                  <c:v>Climate</c:v>
                </c:pt>
                <c:pt idx="7">
                  <c:v>Energy</c:v>
                </c:pt>
                <c:pt idx="8">
                  <c:v>Health</c:v>
                </c:pt>
                <c:pt idx="9">
                  <c:v>Disaster</c:v>
                </c:pt>
                <c:pt idx="10">
                  <c:v>Transportation</c:v>
                </c:pt>
              </c:strCache>
            </c:strRef>
          </c:cat>
          <c:val>
            <c:numRef>
              <c:f>Sheet1!$B$2:$B$12</c:f>
              <c:numCache>
                <c:formatCode>General</c:formatCode>
                <c:ptCount val="11"/>
                <c:pt idx="0">
                  <c:v>3</c:v>
                </c:pt>
                <c:pt idx="1">
                  <c:v>2</c:v>
                </c:pt>
                <c:pt idx="2">
                  <c:v>5</c:v>
                </c:pt>
                <c:pt idx="3">
                  <c:v>7</c:v>
                </c:pt>
                <c:pt idx="4">
                  <c:v>2</c:v>
                </c:pt>
                <c:pt idx="5">
                  <c:v>2</c:v>
                </c:pt>
                <c:pt idx="6">
                  <c:v>3</c:v>
                </c:pt>
                <c:pt idx="7">
                  <c:v>5</c:v>
                </c:pt>
                <c:pt idx="8">
                  <c:v>4</c:v>
                </c:pt>
                <c:pt idx="9">
                  <c:v>11</c:v>
                </c:pt>
                <c:pt idx="10">
                  <c:v>5</c:v>
                </c:pt>
              </c:numCache>
            </c:numRef>
          </c:val>
        </c:ser>
        <c:dLbls>
          <c:dLblPos val="ctr"/>
          <c:showLegendKey val="0"/>
          <c:showVal val="1"/>
          <c:showCatName val="0"/>
          <c:showSerName val="0"/>
          <c:showPercent val="0"/>
          <c:showBubbleSize val="0"/>
        </c:dLbls>
        <c:gapWidth val="182"/>
        <c:axId val="64295680"/>
        <c:axId val="64298368"/>
      </c:barChart>
      <c:catAx>
        <c:axId val="64295680"/>
        <c:scaling>
          <c:orientation val="minMax"/>
        </c:scaling>
        <c:delete val="0"/>
        <c:axPos val="l"/>
        <c:numFmt formatCode="General" sourceLinked="1"/>
        <c:majorTickMark val="none"/>
        <c:minorTickMark val="none"/>
        <c:tickLblPos val="nextTo"/>
        <c:txPr>
          <a:bodyPr rot="-60000000" vert="horz"/>
          <a:lstStyle/>
          <a:p>
            <a:pPr>
              <a:defRPr lang="ja-JP">
                <a:latin typeface="Arial" panose="020B0604020202020204" pitchFamily="34" charset="0"/>
                <a:cs typeface="Arial" panose="020B0604020202020204" pitchFamily="34" charset="0"/>
              </a:defRPr>
            </a:pPr>
            <a:endParaRPr lang="ja-JP"/>
          </a:p>
        </c:txPr>
        <c:crossAx val="64298368"/>
        <c:crosses val="autoZero"/>
        <c:auto val="1"/>
        <c:lblAlgn val="ctr"/>
        <c:lblOffset val="100"/>
        <c:noMultiLvlLbl val="0"/>
      </c:catAx>
      <c:valAx>
        <c:axId val="64298368"/>
        <c:scaling>
          <c:orientation val="minMax"/>
        </c:scaling>
        <c:delete val="0"/>
        <c:axPos val="b"/>
        <c:majorGridlines/>
        <c:numFmt formatCode="General" sourceLinked="1"/>
        <c:majorTickMark val="none"/>
        <c:minorTickMark val="none"/>
        <c:tickLblPos val="nextTo"/>
        <c:txPr>
          <a:bodyPr rot="-60000000" vert="horz"/>
          <a:lstStyle/>
          <a:p>
            <a:pPr>
              <a:defRPr lang="ja-JP"/>
            </a:pPr>
            <a:endParaRPr lang="ja-JP"/>
          </a:p>
        </c:txPr>
        <c:crossAx val="64295680"/>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AE822-5B76-4584-9152-97072E48E658}" type="datetimeFigureOut">
              <a:rPr kumimoji="1" lang="ja-JP" altLang="en-US" smtClean="0"/>
              <a:t>2015/11/6</a:t>
            </a:fld>
            <a:endParaRPr kumimoji="1" lang="ja-JP" altLang="en-US" dirty="0"/>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8F355A-6072-486E-98A3-2FD9B75B57D9}" type="slidenum">
              <a:rPr kumimoji="1" lang="ja-JP" altLang="en-US" smtClean="0"/>
              <a:t>‹#›</a:t>
            </a:fld>
            <a:endParaRPr kumimoji="1" lang="ja-JP" altLang="en-US" dirty="0"/>
          </a:p>
        </p:txBody>
      </p:sp>
    </p:spTree>
    <p:extLst>
      <p:ext uri="{BB962C8B-B14F-4D97-AF65-F5344CB8AC3E}">
        <p14:creationId xmlns:p14="http://schemas.microsoft.com/office/powerpoint/2010/main" val="351119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47D10890-62FC-4A72-AC60-97757228D65B}" type="slidenum">
              <a:rPr lang="en-US" smtClean="0">
                <a:solidFill>
                  <a:srgbClr val="000000"/>
                </a:solidFill>
              </a:rPr>
              <a:pPr/>
              <a:t>5</a:t>
            </a:fld>
            <a:endParaRPr lang="en-US" dirty="0" smtClean="0">
              <a:solidFill>
                <a:srgbClr val="000000"/>
              </a:solidFill>
            </a:endParaRPr>
          </a:p>
        </p:txBody>
      </p:sp>
      <p:sp>
        <p:nvSpPr>
          <p:cNvPr id="5125" name="Header Placeholder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428695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smtClean="0"/>
              <a:t>このような結果になりました。</a:t>
            </a:r>
            <a:endParaRPr kumimoji="1" lang="en-US" altLang="ja-JP" sz="1400" smtClean="0"/>
          </a:p>
          <a:p>
            <a:r>
              <a:rPr kumimoji="1" lang="ja-JP" altLang="en-US" sz="1400" smtClean="0"/>
              <a:t>地域別に各事例のステークホルダーの分類になります。</a:t>
            </a:r>
            <a:endParaRPr kumimoji="1" lang="en-US" altLang="ja-JP" sz="1400" smtClean="0"/>
          </a:p>
          <a:p>
            <a:r>
              <a:rPr kumimoji="1" lang="ja-JP" altLang="en-US" sz="1400" smtClean="0"/>
              <a:t>サービス提供者と最終ユーザが民間のケースを黄色で示しました。アジアが圧倒的に公共利用が多いの対して、欧州では民間利用が広がっていることが分かります。</a:t>
            </a:r>
            <a:endParaRPr kumimoji="1" lang="en-US" sz="1400"/>
          </a:p>
        </p:txBody>
      </p:sp>
    </p:spTree>
    <p:extLst>
      <p:ext uri="{BB962C8B-B14F-4D97-AF65-F5344CB8AC3E}">
        <p14:creationId xmlns:p14="http://schemas.microsoft.com/office/powerpoint/2010/main" val="2864077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smtClean="0"/>
              <a:t>データ利用の</a:t>
            </a:r>
            <a:r>
              <a:rPr kumimoji="1" lang="ja-JP" altLang="en-US" sz="1400"/>
              <a:t>特徴</a:t>
            </a:r>
            <a:r>
              <a:rPr kumimoji="1" lang="ja-JP" altLang="en-US" sz="1400" smtClean="0"/>
              <a:t>的な傾向について申し上げます。</a:t>
            </a:r>
            <a:endParaRPr kumimoji="1" lang="en-US" altLang="ja-JP" sz="1400" smtClean="0"/>
          </a:p>
          <a:p>
            <a:r>
              <a:rPr kumimoji="1" lang="ja-JP" altLang="en-US" sz="1400" smtClean="0"/>
              <a:t>事例の約半分がリスク評価に関する事例になっています。</a:t>
            </a:r>
            <a:endParaRPr kumimoji="1" lang="en-US" altLang="ja-JP" sz="1400" smtClean="0"/>
          </a:p>
          <a:p>
            <a:r>
              <a:rPr kumimoji="1" lang="ja-JP" altLang="en-US" sz="1400" smtClean="0"/>
              <a:t>災害に関するリスク評価が多いですが、さらに健康や農業に関するリスク評価が含まれます。</a:t>
            </a:r>
            <a:endParaRPr kumimoji="1" lang="en-US" altLang="ja-JP" sz="1400" smtClean="0"/>
          </a:p>
          <a:p>
            <a:r>
              <a:rPr kumimoji="1" lang="ja-JP" altLang="en-US" sz="1400" smtClean="0"/>
              <a:t>左の図は、ＡＬＯＳによるマニラの地盤沈下の変化を示したものです。右側は、米国カリフォルニア州における大気汚染の予測を示したものです。</a:t>
            </a:r>
            <a:endParaRPr kumimoji="1" lang="en-US" sz="1400"/>
          </a:p>
        </p:txBody>
      </p:sp>
    </p:spTree>
    <p:extLst>
      <p:ext uri="{BB962C8B-B14F-4D97-AF65-F5344CB8AC3E}">
        <p14:creationId xmlns:p14="http://schemas.microsoft.com/office/powerpoint/2010/main" val="86413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smtClean="0"/>
              <a:t>データ利用には、国全体の環境や資源の管理に利用しようとするものがあり、特に豪州は全国の森林や水のモニタリングに活用しているほか、セルビアにおいては、衛星だけで全国の地図を１年たらずで民間事業者が整備しています。</a:t>
            </a:r>
            <a:endParaRPr kumimoji="1" lang="en-US" sz="1400"/>
          </a:p>
        </p:txBody>
      </p:sp>
    </p:spTree>
    <p:extLst>
      <p:ext uri="{BB962C8B-B14F-4D97-AF65-F5344CB8AC3E}">
        <p14:creationId xmlns:p14="http://schemas.microsoft.com/office/powerpoint/2010/main" val="1745159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smtClean="0"/>
              <a:t>欧州においては、コペルニクスのダウンストリームサービスがバリューチェーンでも示されています。コペルニクスの海洋環境サービスでは、海氷予報データまでがコアサービスとして提供され、ダウンストリームで海氷分布図等が作成され漁船や海運業者等で活用されています。コペルニクスのダウンストリームサービスは他のサービスでも構築されており、新しいデータ利用のモデルとしてその成果が注目されます。</a:t>
            </a:r>
            <a:endParaRPr kumimoji="1" lang="en-US" sz="1400"/>
          </a:p>
        </p:txBody>
      </p:sp>
    </p:spTree>
    <p:extLst>
      <p:ext uri="{BB962C8B-B14F-4D97-AF65-F5344CB8AC3E}">
        <p14:creationId xmlns:p14="http://schemas.microsoft.com/office/powerpoint/2010/main" val="569247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smtClean="0"/>
              <a:t>この１０年間では、地球観測技術の進展による新たな利用が広がっています。特に、ＳＡＲ干渉技術による地殻変動の監視、重力の計測による地下水の変動の監視、さらには高精度の温室効果ガスの計測等が挙げられます。</a:t>
            </a:r>
            <a:endParaRPr kumimoji="1" lang="en-US" sz="1400"/>
          </a:p>
        </p:txBody>
      </p:sp>
    </p:spTree>
    <p:extLst>
      <p:ext uri="{BB962C8B-B14F-4D97-AF65-F5344CB8AC3E}">
        <p14:creationId xmlns:p14="http://schemas.microsoft.com/office/powerpoint/2010/main" val="206349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47D10890-62FC-4A72-AC60-97757228D65B}" type="slidenum">
              <a:rPr lang="en-US" smtClean="0">
                <a:solidFill>
                  <a:srgbClr val="000000"/>
                </a:solidFill>
              </a:rPr>
              <a:pPr/>
              <a:t>6</a:t>
            </a:fld>
            <a:endParaRPr lang="en-US" dirty="0" smtClean="0">
              <a:solidFill>
                <a:srgbClr val="000000"/>
              </a:solidFill>
            </a:endParaRPr>
          </a:p>
        </p:txBody>
      </p:sp>
      <p:sp>
        <p:nvSpPr>
          <p:cNvPr id="5125" name="Header Placeholder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42869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47D10890-62FC-4A72-AC60-97757228D65B}" type="slidenum">
              <a:rPr lang="en-US" smtClean="0">
                <a:solidFill>
                  <a:srgbClr val="000000"/>
                </a:solidFill>
              </a:rPr>
              <a:pPr/>
              <a:t>7</a:t>
            </a:fld>
            <a:endParaRPr lang="en-US" dirty="0" smtClean="0">
              <a:solidFill>
                <a:srgbClr val="000000"/>
              </a:solidFill>
            </a:endParaRPr>
          </a:p>
        </p:txBody>
      </p:sp>
      <p:sp>
        <p:nvSpPr>
          <p:cNvPr id="5125" name="Header Placeholder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42869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47D10890-62FC-4A72-AC60-97757228D65B}" type="slidenum">
              <a:rPr lang="en-US" smtClean="0">
                <a:solidFill>
                  <a:srgbClr val="000000"/>
                </a:solidFill>
              </a:rPr>
              <a:pPr/>
              <a:t>8</a:t>
            </a:fld>
            <a:endParaRPr lang="en-US" dirty="0" smtClean="0">
              <a:solidFill>
                <a:srgbClr val="000000"/>
              </a:solidFill>
            </a:endParaRPr>
          </a:p>
        </p:txBody>
      </p:sp>
      <p:sp>
        <p:nvSpPr>
          <p:cNvPr id="5125" name="Header Placeholder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428695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47D10890-62FC-4A72-AC60-97757228D65B}" type="slidenum">
              <a:rPr lang="en-US" smtClean="0">
                <a:solidFill>
                  <a:srgbClr val="000000"/>
                </a:solidFill>
              </a:rPr>
              <a:pPr/>
              <a:t>9</a:t>
            </a:fld>
            <a:endParaRPr lang="en-US" dirty="0" smtClean="0">
              <a:solidFill>
                <a:srgbClr val="000000"/>
              </a:solidFill>
            </a:endParaRPr>
          </a:p>
        </p:txBody>
      </p:sp>
      <p:sp>
        <p:nvSpPr>
          <p:cNvPr id="5125" name="Header Placeholder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42869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47D10890-62FC-4A72-AC60-97757228D65B}" type="slidenum">
              <a:rPr lang="en-US" smtClean="0">
                <a:solidFill>
                  <a:srgbClr val="000000"/>
                </a:solidFill>
              </a:rPr>
              <a:pPr/>
              <a:t>10</a:t>
            </a:fld>
            <a:endParaRPr lang="en-US" dirty="0" smtClean="0">
              <a:solidFill>
                <a:srgbClr val="000000"/>
              </a:solidFill>
            </a:endParaRPr>
          </a:p>
        </p:txBody>
      </p:sp>
      <p:sp>
        <p:nvSpPr>
          <p:cNvPr id="5125" name="Header Placeholder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428695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47D10890-62FC-4A72-AC60-97757228D65B}" type="slidenum">
              <a:rPr lang="en-US" smtClean="0">
                <a:solidFill>
                  <a:srgbClr val="000000"/>
                </a:solidFill>
              </a:rPr>
              <a:pPr/>
              <a:t>11</a:t>
            </a:fld>
            <a:endParaRPr lang="en-US" dirty="0" smtClean="0">
              <a:solidFill>
                <a:srgbClr val="000000"/>
              </a:solidFill>
            </a:endParaRPr>
          </a:p>
        </p:txBody>
      </p:sp>
      <p:sp>
        <p:nvSpPr>
          <p:cNvPr id="5125" name="Header Placeholder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428695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smtClean="0"/>
              <a:t>バリューチェーンを良く見ると、ほとんどのケースが複数の衛星データを地上データを統合し、さらにはモデルデータを統合していることが分かります。ここでは、米国におけるサンゴ礁の白化現象のモニターと予測について示していますが、多くの衛星データと現地データ、モデルデータから短期、長期のサンゴ礁の白化現象の予測を行い、それに基づき、各地域で管理が行われていることが分かります。</a:t>
            </a:r>
            <a:endParaRPr kumimoji="1" lang="en-US" sz="1400"/>
          </a:p>
        </p:txBody>
      </p:sp>
    </p:spTree>
    <p:extLst>
      <p:ext uri="{BB962C8B-B14F-4D97-AF65-F5344CB8AC3E}">
        <p14:creationId xmlns:p14="http://schemas.microsoft.com/office/powerpoint/2010/main" val="332696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smtClean="0"/>
              <a:t>４９件のうち、約９割が公共目的で、民間利用は１割と少なくなっています。実際の利用が少ないということではないと思いますが、民間利用の事例を報告するメリットが少ないのだと感じています。</a:t>
            </a:r>
            <a:endParaRPr kumimoji="1" lang="en-US" altLang="ja-JP" sz="1400" smtClean="0"/>
          </a:p>
          <a:p>
            <a:endParaRPr kumimoji="1" lang="en-US" sz="1400"/>
          </a:p>
          <a:p>
            <a:r>
              <a:rPr kumimoji="1" lang="ja-JP" altLang="en-US" sz="1400" smtClean="0"/>
              <a:t>データ提供者、サービス提供者、最終ユーザを政府、民間、市民で分類してみると、</a:t>
            </a:r>
            <a:endParaRPr kumimoji="1" lang="en-US" sz="1400"/>
          </a:p>
        </p:txBody>
      </p:sp>
    </p:spTree>
    <p:extLst>
      <p:ext uri="{BB962C8B-B14F-4D97-AF65-F5344CB8AC3E}">
        <p14:creationId xmlns:p14="http://schemas.microsoft.com/office/powerpoint/2010/main" val="2132660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dirty="0"/>
          </a:p>
        </p:txBody>
      </p:sp>
      <p:sp>
        <p:nvSpPr>
          <p:cNvPr id="2" name="タイトル 1"/>
          <p:cNvSpPr>
            <a:spLocks noGrp="1"/>
          </p:cNvSpPr>
          <p:nvPr>
            <p:ph type="title"/>
          </p:nvPr>
        </p:nvSpPr>
        <p:spPr>
          <a:xfrm>
            <a:off x="1905000" y="76201"/>
            <a:ext cx="6610350" cy="990600"/>
          </a:xfrm>
          <a:prstGeom prst="rect">
            <a:avLst/>
          </a:prstGeom>
        </p:spPr>
        <p:txBody>
          <a:bodyPr anchor="ctr"/>
          <a:lstStyle>
            <a:lvl1pPr algn="l">
              <a:defRPr/>
            </a:lvl1pPr>
          </a:lstStyle>
          <a:p>
            <a:r>
              <a:rPr kumimoji="1" lang="ja-JP" altLang="en-US" smtClean="0"/>
              <a:t>マスター タイトルの書式設定</a:t>
            </a:r>
            <a:endParaRPr kumimoji="1" lang="ja-JP" altLang="en-US"/>
          </a:p>
        </p:txBody>
      </p:sp>
      <p:sp>
        <p:nvSpPr>
          <p:cNvPr id="7" name="コンテンツ プレースホルダー 6"/>
          <p:cNvSpPr>
            <a:spLocks noGrp="1"/>
          </p:cNvSpPr>
          <p:nvPr>
            <p:ph sz="quarter" idx="10"/>
          </p:nvPr>
        </p:nvSpPr>
        <p:spPr>
          <a:xfrm>
            <a:off x="457200" y="1371600"/>
            <a:ext cx="8229600" cy="5175250"/>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dirty="0"/>
          </a:p>
        </p:txBody>
      </p:sp>
    </p:spTree>
    <p:extLst>
      <p:ext uri="{BB962C8B-B14F-4D97-AF65-F5344CB8AC3E}">
        <p14:creationId xmlns:p14="http://schemas.microsoft.com/office/powerpoint/2010/main" val="325014725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dirty="0"/>
          </a:p>
        </p:txBody>
      </p:sp>
    </p:spTree>
    <p:extLst>
      <p:ext uri="{BB962C8B-B14F-4D97-AF65-F5344CB8AC3E}">
        <p14:creationId xmlns:p14="http://schemas.microsoft.com/office/powerpoint/2010/main" val="390341344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dirty="0"/>
          </a:p>
        </p:txBody>
      </p:sp>
    </p:spTree>
    <p:extLst>
      <p:ext uri="{BB962C8B-B14F-4D97-AF65-F5344CB8AC3E}">
        <p14:creationId xmlns:p14="http://schemas.microsoft.com/office/powerpoint/2010/main" val="390341344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0"/>
          </p:nvPr>
        </p:nvSpPr>
        <p:spPr>
          <a:xfrm>
            <a:off x="7010400" y="6597352"/>
            <a:ext cx="2133600" cy="252711"/>
          </a:xfrm>
        </p:spPr>
        <p:txBody>
          <a:bodyPr/>
          <a:lstStyle>
            <a:lvl1pPr>
              <a:defRPr>
                <a:solidFill>
                  <a:schemeClr val="tx1"/>
                </a:solidFill>
              </a:defRPr>
            </a:lvl1pPr>
          </a:lstStyle>
          <a:p>
            <a:pPr>
              <a:defRPr/>
            </a:pPr>
            <a:fld id="{4152B0B7-EBFA-4099-B671-EE4591757CF4}" type="slidenum">
              <a:rPr lang="ja-JP" altLang="en-US" smtClean="0"/>
              <a:pPr>
                <a:defRPr/>
              </a:pPr>
              <a:t>‹#›</a:t>
            </a:fld>
            <a:endParaRPr lang="ja-JP" altLang="en-US" dirty="0"/>
          </a:p>
        </p:txBody>
      </p:sp>
      <p:sp>
        <p:nvSpPr>
          <p:cNvPr id="6" name="タイトル 5"/>
          <p:cNvSpPr>
            <a:spLocks noGrp="1"/>
          </p:cNvSpPr>
          <p:nvPr>
            <p:ph type="title"/>
          </p:nvPr>
        </p:nvSpPr>
        <p:spPr>
          <a:xfrm>
            <a:off x="0" y="0"/>
            <a:ext cx="8172450" cy="549275"/>
          </a:xfrm>
          <a:prstGeom prst="rect">
            <a:avLst/>
          </a:prstGeom>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6940253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ransition spd="med"/>
  <p:timing>
    <p:tnLst>
      <p:par>
        <p:cTn id="1" dur="indefinite" restart="never" nodeType="tmRoot"/>
      </p:par>
    </p:tnLst>
  </p:timing>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9"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
        <p:nvSpPr>
          <p:cNvPr id="11" name="Shape 11"/>
          <p:cNvSpPr/>
          <p:nvPr/>
        </p:nvSpPr>
        <p:spPr>
          <a:xfrm>
            <a:off x="762000" y="3810000"/>
            <a:ext cx="4810858" cy="26177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chorCtr="0"/>
          <a:lstStyle/>
          <a:p>
            <a:pPr lvl="0" defTabSz="914400">
              <a:defRPr>
                <a:solidFill>
                  <a:srgbClr val="000000"/>
                </a:solidFill>
              </a:defRPr>
            </a:pPr>
            <a:endParaRPr lang="en-US" altLang="ja-JP" dirty="0" smtClean="0">
              <a:solidFill>
                <a:srgbClr val="FFFFFF"/>
              </a:solidFill>
              <a:latin typeface="Arial Bold"/>
              <a:ea typeface="Arial Bold"/>
              <a:cs typeface="Arial Bold"/>
              <a:sym typeface="Arial Bold"/>
            </a:endParaRPr>
          </a:p>
          <a:p>
            <a:pPr lvl="0" defTabSz="914400">
              <a:defRPr>
                <a:solidFill>
                  <a:srgbClr val="000000"/>
                </a:solidFill>
              </a:defRPr>
            </a:pPr>
            <a:r>
              <a:rPr lang="en-US" altLang="ja-JP" sz="2400" dirty="0" smtClean="0">
                <a:solidFill>
                  <a:srgbClr val="FFFFFF"/>
                </a:solidFill>
                <a:latin typeface="Arial Bold"/>
                <a:ea typeface="Arial Bold"/>
                <a:cs typeface="Arial Bold"/>
                <a:sym typeface="Arial Bold"/>
              </a:rPr>
              <a:t>Chu Ishida, JAXA</a:t>
            </a:r>
          </a:p>
          <a:p>
            <a:pPr lvl="0" defTabSz="914400">
              <a:defRPr>
                <a:solidFill>
                  <a:srgbClr val="000000"/>
                </a:solidFill>
              </a:defRPr>
            </a:pPr>
            <a:r>
              <a:rPr lang="en-US" altLang="ja-JP" sz="2400" dirty="0" smtClean="0">
                <a:solidFill>
                  <a:srgbClr val="FFFFFF"/>
                </a:solidFill>
                <a:latin typeface="Arial Bold"/>
                <a:ea typeface="Arial Bold"/>
                <a:cs typeface="Arial Bold"/>
                <a:sym typeface="Arial Bold"/>
              </a:rPr>
              <a:t>Naoko Matsuo, JAXA</a:t>
            </a:r>
          </a:p>
          <a:p>
            <a:pPr lvl="0" defTabSz="914400">
              <a:defRPr>
                <a:solidFill>
                  <a:srgbClr val="000000"/>
                </a:solidFill>
              </a:defRPr>
            </a:pPr>
            <a:endParaRPr dirty="0">
              <a:solidFill>
                <a:srgbClr val="FFFFFF"/>
              </a:solidFill>
              <a:latin typeface="Arial Bold"/>
              <a:ea typeface="Arial Bold"/>
              <a:cs typeface="Arial Bold"/>
              <a:sym typeface="Arial Bold"/>
            </a:endParaRPr>
          </a:p>
          <a:p>
            <a:pPr lvl="0" defTabSz="914400">
              <a:defRPr>
                <a:solidFill>
                  <a:srgbClr val="000000"/>
                </a:solidFill>
              </a:defRPr>
            </a:pPr>
            <a:r>
              <a:rPr lang="en-US" dirty="0" smtClean="0">
                <a:solidFill>
                  <a:srgbClr val="FFFFFF"/>
                </a:solidFill>
                <a:latin typeface="Arial Bold"/>
                <a:ea typeface="Arial Bold"/>
                <a:cs typeface="Arial Bold"/>
                <a:sym typeface="Arial Bold"/>
              </a:rPr>
              <a:t>Plenary </a:t>
            </a:r>
            <a:r>
              <a:rPr dirty="0" smtClean="0">
                <a:solidFill>
                  <a:srgbClr val="FFFFFF"/>
                </a:solidFill>
                <a:latin typeface="Arial Bold"/>
                <a:ea typeface="Arial Bold"/>
                <a:cs typeface="Arial Bold"/>
                <a:sym typeface="Arial Bold"/>
              </a:rPr>
              <a:t>Agenda </a:t>
            </a:r>
            <a:r>
              <a:rPr dirty="0">
                <a:solidFill>
                  <a:srgbClr val="FFFFFF"/>
                </a:solidFill>
                <a:latin typeface="Arial Bold"/>
                <a:ea typeface="Arial Bold"/>
                <a:cs typeface="Arial Bold"/>
                <a:sym typeface="Arial Bold"/>
              </a:rPr>
              <a:t>Item </a:t>
            </a:r>
            <a:r>
              <a:rPr lang="en-US" altLang="ja-JP" dirty="0" smtClean="0">
                <a:solidFill>
                  <a:srgbClr val="FFFFFF"/>
                </a:solidFill>
                <a:latin typeface="Arial Bold"/>
                <a:ea typeface="Arial Bold"/>
                <a:cs typeface="Arial Bold"/>
                <a:sym typeface="Arial Bold"/>
              </a:rPr>
              <a:t>24</a:t>
            </a:r>
            <a:endParaRPr dirty="0">
              <a:solidFill>
                <a:srgbClr val="FFFFFF"/>
              </a:solidFill>
              <a:latin typeface="Arial Bold"/>
              <a:ea typeface="Arial Bold"/>
              <a:cs typeface="Arial Bold"/>
              <a:sym typeface="Arial Bold"/>
            </a:endParaRPr>
          </a:p>
          <a:p>
            <a:pPr lvl="0" defTabSz="914400">
              <a:defRPr>
                <a:solidFill>
                  <a:srgbClr val="000000"/>
                </a:solidFill>
              </a:defRPr>
            </a:pPr>
            <a:r>
              <a:rPr lang="en-US" dirty="0" smtClean="0">
                <a:solidFill>
                  <a:srgbClr val="FFFFFF"/>
                </a:solidFill>
                <a:latin typeface="Arial Bold"/>
                <a:ea typeface="Arial Bold"/>
                <a:cs typeface="Arial Bold"/>
                <a:sym typeface="Arial Bold"/>
              </a:rPr>
              <a:t>29</a:t>
            </a:r>
            <a:r>
              <a:rPr lang="en-US" baseline="30000" dirty="0" smtClean="0">
                <a:solidFill>
                  <a:srgbClr val="FFFFFF"/>
                </a:solidFill>
                <a:latin typeface="Arial Bold"/>
                <a:ea typeface="Arial Bold"/>
                <a:cs typeface="Arial Bold"/>
                <a:sym typeface="Arial Bold"/>
              </a:rPr>
              <a:t>th</a:t>
            </a:r>
            <a:r>
              <a:rPr lang="en-US" dirty="0" smtClean="0">
                <a:solidFill>
                  <a:srgbClr val="FFFFFF"/>
                </a:solidFill>
                <a:latin typeface="Arial Bold"/>
                <a:ea typeface="Arial Bold"/>
                <a:cs typeface="Arial Bold"/>
                <a:sym typeface="Arial Bold"/>
              </a:rPr>
              <a:t> CEOS Plenary</a:t>
            </a:r>
            <a:endParaRPr dirty="0">
              <a:solidFill>
                <a:srgbClr val="FFFFFF"/>
              </a:solidFill>
              <a:latin typeface="Arial Bold"/>
              <a:ea typeface="Arial Bold"/>
              <a:cs typeface="Arial Bold"/>
              <a:sym typeface="Arial Bold"/>
            </a:endParaRPr>
          </a:p>
          <a:p>
            <a:pPr lvl="0" defTabSz="914400">
              <a:defRPr>
                <a:solidFill>
                  <a:srgbClr val="000000"/>
                </a:solidFill>
              </a:defRPr>
            </a:pPr>
            <a:r>
              <a:rPr lang="en-US" dirty="0" smtClean="0">
                <a:solidFill>
                  <a:srgbClr val="FFFFFF"/>
                </a:solidFill>
                <a:latin typeface="Arial Bold"/>
                <a:ea typeface="Arial Bold"/>
                <a:cs typeface="Arial Bold"/>
                <a:sym typeface="Arial Bold"/>
              </a:rPr>
              <a:t>Kyoto International Conference Center</a:t>
            </a:r>
            <a:endParaRPr dirty="0">
              <a:solidFill>
                <a:srgbClr val="FFFFFF"/>
              </a:solidFill>
              <a:latin typeface="Arial Bold"/>
              <a:ea typeface="Arial Bold"/>
              <a:cs typeface="Arial Bold"/>
              <a:sym typeface="Arial Bold"/>
            </a:endParaRPr>
          </a:p>
          <a:p>
            <a:pPr lvl="0" defTabSz="914400">
              <a:defRPr>
                <a:solidFill>
                  <a:srgbClr val="000000"/>
                </a:solidFill>
              </a:defRPr>
            </a:pPr>
            <a:r>
              <a:rPr lang="en-AU" dirty="0" smtClean="0">
                <a:solidFill>
                  <a:srgbClr val="FFFFFF"/>
                </a:solidFill>
                <a:latin typeface="Arial Bold"/>
                <a:ea typeface="Arial Bold"/>
                <a:cs typeface="Arial Bold"/>
                <a:sym typeface="Arial Bold"/>
              </a:rPr>
              <a:t>Kyoto, Japan</a:t>
            </a:r>
          </a:p>
          <a:p>
            <a:pPr lvl="0" defTabSz="914400">
              <a:defRPr>
                <a:solidFill>
                  <a:srgbClr val="000000"/>
                </a:solidFill>
              </a:defRPr>
            </a:pPr>
            <a:r>
              <a:rPr lang="en-AU" dirty="0" smtClean="0">
                <a:solidFill>
                  <a:srgbClr val="FFFFFF"/>
                </a:solidFill>
                <a:latin typeface="Arial Bold"/>
                <a:ea typeface="Arial Bold"/>
                <a:cs typeface="Arial Bold"/>
                <a:sym typeface="Arial Bold"/>
              </a:rPr>
              <a:t>5 – 6 November 2015</a:t>
            </a:r>
            <a:endParaRPr dirty="0">
              <a:solidFill>
                <a:srgbClr val="FFFFFF"/>
              </a:solidFill>
              <a:latin typeface="Arial Bold"/>
              <a:ea typeface="Arial Bold"/>
              <a:cs typeface="Arial Bold"/>
              <a:sym typeface="Arial Bold"/>
            </a:endParaRPr>
          </a:p>
        </p:txBody>
      </p:sp>
      <p:sp>
        <p:nvSpPr>
          <p:cNvPr id="2" name="テキスト ボックス 1"/>
          <p:cNvSpPr txBox="1"/>
          <p:nvPr/>
        </p:nvSpPr>
        <p:spPr>
          <a:xfrm>
            <a:off x="609600" y="2537938"/>
            <a:ext cx="5943600"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sz="3600" b="1" dirty="0" smtClean="0">
                <a:solidFill>
                  <a:srgbClr val="FFFFFF"/>
                </a:solidFill>
                <a:latin typeface="Droid Serif"/>
              </a:rPr>
              <a:t>Data </a:t>
            </a:r>
            <a:r>
              <a:rPr lang="en-US" altLang="ja-JP" sz="3600" b="1" dirty="0">
                <a:solidFill>
                  <a:srgbClr val="FFFFFF"/>
                </a:solidFill>
                <a:latin typeface="Droid Serif"/>
              </a:rPr>
              <a:t>Applications </a:t>
            </a:r>
            <a:r>
              <a:rPr lang="en-US" altLang="ja-JP" sz="3600" b="1" dirty="0" smtClean="0">
                <a:solidFill>
                  <a:srgbClr val="FFFFFF"/>
                </a:solidFill>
                <a:latin typeface="Droid Serif"/>
              </a:rPr>
              <a:t>Report</a:t>
            </a:r>
          </a:p>
          <a:p>
            <a:pPr algn="l" rtl="0" latinLnBrk="1" hangingPunct="0"/>
            <a:r>
              <a:rPr kumimoji="0" lang="en-US" altLang="ja-JP" sz="3600" b="1" i="0" u="none" strike="noStrike" cap="none" spc="0" normalizeH="0" baseline="0" dirty="0" smtClean="0">
                <a:ln>
                  <a:noFill/>
                </a:ln>
                <a:solidFill>
                  <a:srgbClr val="FFFFFF"/>
                </a:solidFill>
                <a:effectLst/>
                <a:uFillTx/>
                <a:latin typeface="Droid Serif"/>
              </a:rPr>
              <a:t>&amp; EO Symposium</a:t>
            </a:r>
            <a:endParaRPr kumimoji="0" lang="ja-JP" altLang="en-US" sz="3600" b="0" i="0" u="none" strike="noStrike" cap="none" spc="0" normalizeH="0" baseline="0" dirty="0">
              <a:ln>
                <a:noFill/>
              </a:ln>
              <a:solidFill>
                <a:srgbClr val="002569"/>
              </a:solidFill>
              <a:effectLst/>
              <a:uFillTx/>
              <a:latin typeface="Droid Serif"/>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10</a:t>
            </a:fld>
            <a:endParaRPr lang="en-US" dirty="0" smtClean="0"/>
          </a:p>
        </p:txBody>
      </p:sp>
      <p:sp>
        <p:nvSpPr>
          <p:cNvPr id="6" name="Title 1"/>
          <p:cNvSpPr txBox="1">
            <a:spLocks/>
          </p:cNvSpPr>
          <p:nvPr/>
        </p:nvSpPr>
        <p:spPr bwMode="auto">
          <a:xfrm>
            <a:off x="1905000" y="228600"/>
            <a:ext cx="57964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3200" b="1" kern="0" noProof="0" dirty="0" smtClean="0">
                <a:solidFill>
                  <a:srgbClr val="FFFFFF"/>
                </a:solidFill>
                <a:latin typeface="Arial"/>
                <a:cs typeface="Arial"/>
              </a:rPr>
              <a:t>Outcomes</a:t>
            </a:r>
            <a:r>
              <a:rPr lang="ja-JP" altLang="en-US" sz="3200" b="1" kern="0" noProof="0" dirty="0" smtClean="0">
                <a:solidFill>
                  <a:srgbClr val="FFFFFF"/>
                </a:solidFill>
                <a:latin typeface="Arial"/>
                <a:cs typeface="Arial"/>
              </a:rPr>
              <a:t> </a:t>
            </a:r>
            <a:endParaRPr lang="en-US" altLang="ja-JP" sz="3200" b="1" kern="0" noProof="0" dirty="0" smtClean="0">
              <a:solidFill>
                <a:srgbClr val="FFFFFF"/>
              </a:solidFill>
              <a:latin typeface="Arial"/>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3200" b="1" kern="0" noProof="0" dirty="0" smtClean="0">
                <a:solidFill>
                  <a:srgbClr val="FFFFFF"/>
                </a:solidFill>
                <a:latin typeface="Arial"/>
                <a:cs typeface="Arial"/>
              </a:rPr>
              <a:t>from</a:t>
            </a:r>
            <a:r>
              <a:rPr lang="ja-JP" altLang="en-US" sz="3200" b="1" kern="0" noProof="0" dirty="0" smtClean="0">
                <a:solidFill>
                  <a:srgbClr val="FFFFFF"/>
                </a:solidFill>
                <a:latin typeface="Arial"/>
                <a:cs typeface="Arial"/>
              </a:rPr>
              <a:t> </a:t>
            </a:r>
            <a:r>
              <a:rPr lang="en-US" altLang="ja-JP" sz="3200" b="1" kern="0" noProof="0" dirty="0" smtClean="0">
                <a:solidFill>
                  <a:srgbClr val="FFFFFF"/>
                </a:solidFill>
                <a:latin typeface="Arial"/>
                <a:cs typeface="Arial"/>
              </a:rPr>
              <a:t>Tokyo Symposium</a:t>
            </a:r>
            <a:endParaRPr kumimoji="0" lang="en-US" sz="3200" b="1" u="none" strike="noStrike" kern="0" cap="none" spc="0" normalizeH="0" baseline="0" noProof="0" dirty="0" smtClean="0">
              <a:ln>
                <a:noFill/>
              </a:ln>
              <a:solidFill>
                <a:srgbClr val="FFFFFF"/>
              </a:solidFill>
              <a:effectLst/>
              <a:uLnTx/>
              <a:uFillTx/>
              <a:latin typeface="Arial"/>
              <a:ea typeface="ＭＳ Ｐゴシック" pitchFamily="-106" charset="-128"/>
              <a:cs typeface="Arial"/>
            </a:endParaRPr>
          </a:p>
        </p:txBody>
      </p:sp>
      <p:sp>
        <p:nvSpPr>
          <p:cNvPr id="5" name="コンテンツ プレースホルダー 2"/>
          <p:cNvSpPr txBox="1">
            <a:spLocks/>
          </p:cNvSpPr>
          <p:nvPr/>
        </p:nvSpPr>
        <p:spPr>
          <a:xfrm>
            <a:off x="139700" y="1040279"/>
            <a:ext cx="8915400" cy="5893921"/>
          </a:xfrm>
          <a:prstGeom prst="rect">
            <a:avLst/>
          </a:prstGeom>
          <a:ln w="12700">
            <a:miter lim="400000"/>
          </a:ln>
        </p:spPr>
        <p:txBody>
          <a:bodyPr wrap="square" lIns="45719" rIns="45719">
            <a:spAutoFit/>
          </a:bodyPr>
          <a:lstStyle>
            <a:lvl1pPr algn="r" defTabSz="457200">
              <a:spcBef>
                <a:spcPts val="600"/>
              </a:spcBef>
              <a:defRPr sz="1000">
                <a:solidFill>
                  <a:srgbClr val="002569"/>
                </a:solidFill>
                <a:latin typeface="Calibri"/>
                <a:ea typeface="Calibri"/>
                <a:cs typeface="Calibri"/>
                <a:sym typeface="Calibri"/>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marL="457200" indent="-457200" algn="l">
              <a:buFont typeface="Wingdings" charset="2"/>
              <a:buChar char="v"/>
            </a:pPr>
            <a:r>
              <a:rPr lang="en-AU" sz="2200" b="1" dirty="0"/>
              <a:t>Case Studies for Data Applications of Earth </a:t>
            </a:r>
            <a:r>
              <a:rPr lang="en-AU" sz="2200" b="1"/>
              <a:t>Observation </a:t>
            </a:r>
            <a:r>
              <a:rPr lang="en-AU" sz="2200" b="1" smtClean="0"/>
              <a:t>Satellites</a:t>
            </a:r>
          </a:p>
          <a:p>
            <a:pPr algn="l"/>
            <a:r>
              <a:rPr lang="en-AU" altLang="ja-JP" sz="2000" smtClean="0">
                <a:ea typeface="ＭＳ 明朝"/>
                <a:cs typeface="Times New Roman"/>
              </a:rPr>
              <a:t>Mr. Ishida reported analysis of DAR case studies. Although, majority of the 49 cases are of public use, but role of private sector as service providers is increasing.</a:t>
            </a:r>
            <a:endParaRPr lang="en-AU" altLang="ja-JP" sz="2000" dirty="0">
              <a:ea typeface="ＭＳ 明朝"/>
              <a:cs typeface="Times New Roman"/>
            </a:endParaRPr>
          </a:p>
          <a:p>
            <a:pPr marL="342900" indent="-342900" algn="l">
              <a:buFont typeface="+mj-ea"/>
              <a:buAutoNum type="circleNumDbPlain"/>
            </a:pPr>
            <a:r>
              <a:rPr lang="en-AU" altLang="ja-JP" sz="2000" b="1" u="sng" smtClean="0">
                <a:latin typeface="Cambria"/>
                <a:ea typeface="ＭＳ 明朝"/>
                <a:cs typeface="Times New Roman"/>
              </a:rPr>
              <a:t>Public </a:t>
            </a:r>
            <a:r>
              <a:rPr lang="en-AU" altLang="ja-JP" sz="2000" b="1" u="sng" dirty="0">
                <a:latin typeface="Cambria"/>
                <a:ea typeface="ＭＳ 明朝"/>
                <a:cs typeface="Times New Roman"/>
              </a:rPr>
              <a:t>Use #1: The Australian Data Cube and Carbon Accounting</a:t>
            </a:r>
          </a:p>
          <a:p>
            <a:pPr algn="l"/>
            <a:r>
              <a:rPr lang="en-AU" altLang="ja-JP" sz="2000" dirty="0" err="1">
                <a:latin typeface="Cambria"/>
                <a:ea typeface="ＭＳ 明朝"/>
                <a:cs typeface="Times New Roman"/>
              </a:rPr>
              <a:t>Dr.</a:t>
            </a:r>
            <a:r>
              <a:rPr lang="en-AU" altLang="ja-JP" sz="2000" dirty="0">
                <a:latin typeface="Cambria"/>
                <a:ea typeface="ＭＳ 明朝"/>
                <a:cs typeface="Times New Roman"/>
              </a:rPr>
              <a:t> </a:t>
            </a:r>
            <a:r>
              <a:rPr lang="en-AU" altLang="ja-JP" sz="2000" dirty="0" smtClean="0">
                <a:latin typeface="Cambria"/>
                <a:ea typeface="ＭＳ 明朝"/>
                <a:cs typeface="Times New Roman"/>
              </a:rPr>
              <a:t>Held (CSIRO</a:t>
            </a:r>
            <a:r>
              <a:rPr lang="en-AU" altLang="ja-JP" sz="2000" dirty="0">
                <a:latin typeface="Cambria"/>
                <a:ea typeface="ＭＳ 明朝"/>
                <a:cs typeface="Times New Roman"/>
              </a:rPr>
              <a:t>) spoke about the unique challenges related to Australia’s large landmass. A large amount of EO data is required for national carbon accounting and new, efficient ways to manage it are necessary.</a:t>
            </a:r>
          </a:p>
          <a:p>
            <a:pPr marL="342900" indent="-342900" algn="l">
              <a:buFont typeface="+mj-ea"/>
              <a:buAutoNum type="circleNumDbPlain" startAt="2"/>
            </a:pPr>
            <a:r>
              <a:rPr lang="en-US" altLang="ja-JP" sz="2000" b="1" u="sng" dirty="0" smtClean="0">
                <a:latin typeface="Cambria"/>
                <a:ea typeface="ＭＳ 明朝"/>
                <a:cs typeface="Times New Roman"/>
              </a:rPr>
              <a:t>Public </a:t>
            </a:r>
            <a:r>
              <a:rPr lang="en-US" altLang="ja-JP" sz="2000" b="1" u="sng" dirty="0">
                <a:latin typeface="Cambria"/>
                <a:ea typeface="ＭＳ 明朝"/>
                <a:cs typeface="Times New Roman"/>
              </a:rPr>
              <a:t>Use #2: </a:t>
            </a:r>
            <a:r>
              <a:rPr lang="en-US" altLang="ja-JP" sz="2000" b="1" u="sng" dirty="0" err="1">
                <a:latin typeface="Cambria"/>
                <a:ea typeface="ＭＳ 明朝"/>
                <a:cs typeface="Times New Roman"/>
              </a:rPr>
              <a:t>Geodata</a:t>
            </a:r>
            <a:r>
              <a:rPr lang="en-US" altLang="ja-JP" sz="2000" b="1" u="sng" dirty="0">
                <a:latin typeface="Cambria"/>
                <a:ea typeface="ＭＳ 明朝"/>
                <a:cs typeface="Times New Roman"/>
              </a:rPr>
              <a:t> Sets and the Global Health Facility Locator</a:t>
            </a:r>
            <a:endParaRPr lang="ja-JP" altLang="ja-JP" sz="2000" b="1" u="sng" dirty="0">
              <a:latin typeface="Cambria"/>
              <a:ea typeface="ＭＳ 明朝"/>
              <a:cs typeface="Times New Roman"/>
            </a:endParaRPr>
          </a:p>
          <a:p>
            <a:pPr lvl="0" algn="l">
              <a:spcBef>
                <a:spcPts val="300"/>
              </a:spcBef>
              <a:spcAft>
                <a:spcPts val="300"/>
              </a:spcAft>
            </a:pPr>
            <a:r>
              <a:rPr lang="en-US" altLang="ja-JP" sz="2000" dirty="0">
                <a:latin typeface="Cambria"/>
                <a:ea typeface="ＭＳ 明朝"/>
                <a:cs typeface="Times New Roman"/>
              </a:rPr>
              <a:t>Dr. </a:t>
            </a:r>
            <a:r>
              <a:rPr lang="en-US" altLang="ja-JP" sz="2000" dirty="0" smtClean="0">
                <a:latin typeface="Cambria"/>
                <a:ea typeface="ＭＳ 明朝"/>
                <a:cs typeface="Times New Roman"/>
              </a:rPr>
              <a:t>Krishnamurthy (WHO) </a:t>
            </a:r>
            <a:r>
              <a:rPr lang="en-US" altLang="ja-JP" sz="2000">
                <a:latin typeface="Cambria"/>
                <a:ea typeface="ＭＳ 明朝"/>
                <a:cs typeface="Times New Roman"/>
              </a:rPr>
              <a:t>explained </a:t>
            </a:r>
            <a:r>
              <a:rPr lang="en-US" altLang="ja-JP" sz="2000" smtClean="0">
                <a:latin typeface="Cambria"/>
                <a:ea typeface="ＭＳ 明朝"/>
                <a:cs typeface="Times New Roman"/>
              </a:rPr>
              <a:t>that </a:t>
            </a:r>
            <a:r>
              <a:rPr lang="en-US" altLang="ja-JP" sz="2000" smtClean="0">
                <a:latin typeface="Cambria"/>
                <a:ea typeface="ＭＳ 明朝"/>
                <a:cs typeface="Times New Roman"/>
              </a:rPr>
              <a:t>WHO </a:t>
            </a:r>
            <a:r>
              <a:rPr lang="en-US" altLang="ja-JP" sz="2000" dirty="0">
                <a:latin typeface="Cambria"/>
                <a:ea typeface="ＭＳ 明朝"/>
                <a:cs typeface="Times New Roman"/>
              </a:rPr>
              <a:t>is now working with space agencies to develop a health information platform, which aims to incorporate maps of healthcare facilities, DEMs, satellite imagery and layers with outbreak information to support response efforts.</a:t>
            </a:r>
            <a:endParaRPr lang="ja-JP" altLang="ja-JP" sz="2000" dirty="0">
              <a:latin typeface="Cambria"/>
              <a:ea typeface="ＭＳ 明朝"/>
              <a:cs typeface="Times New Roman"/>
            </a:endParaRPr>
          </a:p>
          <a:p>
            <a:pPr marL="342900" indent="-342900" algn="l">
              <a:buFont typeface="+mj-ea"/>
              <a:buAutoNum type="circleNumDbPlain" startAt="3"/>
            </a:pPr>
            <a:r>
              <a:rPr lang="en-US" altLang="ja-JP" sz="2000" b="1" u="sng" dirty="0">
                <a:latin typeface="Cambria"/>
                <a:ea typeface="ＭＳ 明朝"/>
                <a:cs typeface="Times New Roman"/>
              </a:rPr>
              <a:t>Public Use #3: Forest Monitoring</a:t>
            </a:r>
          </a:p>
          <a:p>
            <a:pPr algn="l"/>
            <a:r>
              <a:rPr lang="en-US" altLang="ja-JP" sz="2000" dirty="0">
                <a:latin typeface="Cambria"/>
                <a:ea typeface="ＭＳ 明朝"/>
                <a:cs typeface="Times New Roman"/>
              </a:rPr>
              <a:t>Mr. </a:t>
            </a:r>
            <a:r>
              <a:rPr lang="en-US" altLang="ja-JP" sz="2000" dirty="0" err="1" smtClean="0">
                <a:latin typeface="Cambria"/>
                <a:ea typeface="ＭＳ 明朝"/>
                <a:cs typeface="Times New Roman"/>
              </a:rPr>
              <a:t>Shishido</a:t>
            </a:r>
            <a:r>
              <a:rPr lang="en-US" altLang="ja-JP" sz="2000" dirty="0" smtClean="0">
                <a:latin typeface="Cambria"/>
                <a:ea typeface="ＭＳ 明朝"/>
                <a:cs typeface="Times New Roman"/>
              </a:rPr>
              <a:t> ( </a:t>
            </a:r>
            <a:r>
              <a:rPr lang="en-US" altLang="ja-JP" sz="2000" dirty="0">
                <a:latin typeface="Cambria"/>
                <a:ea typeface="ＭＳ 明朝"/>
                <a:cs typeface="Times New Roman"/>
              </a:rPr>
              <a:t>JICA) spoke about JICA’s satellite Earth observation based forest-monitoring efforts, including an early warning system for the Brazilian Amazon (in collaboration with JAXA), and the establishment of a forest monitoring system in Gabon and DRC (optical and SAR based for REDD+ activities). </a:t>
            </a:r>
            <a:endParaRPr lang="ja-JP" altLang="ja-JP" sz="2000" dirty="0" smtClean="0"/>
          </a:p>
        </p:txBody>
      </p:sp>
    </p:spTree>
    <p:extLst>
      <p:ext uri="{BB962C8B-B14F-4D97-AF65-F5344CB8AC3E}">
        <p14:creationId xmlns:p14="http://schemas.microsoft.com/office/powerpoint/2010/main" val="163868604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11</a:t>
            </a:fld>
            <a:endParaRPr lang="en-US" dirty="0" smtClean="0"/>
          </a:p>
        </p:txBody>
      </p:sp>
      <p:sp>
        <p:nvSpPr>
          <p:cNvPr id="6" name="Title 1"/>
          <p:cNvSpPr txBox="1">
            <a:spLocks/>
          </p:cNvSpPr>
          <p:nvPr/>
        </p:nvSpPr>
        <p:spPr bwMode="auto">
          <a:xfrm>
            <a:off x="1905000" y="228600"/>
            <a:ext cx="57964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3200" b="1" kern="0" noProof="0" dirty="0" smtClean="0">
                <a:solidFill>
                  <a:srgbClr val="FFFFFF"/>
                </a:solidFill>
                <a:latin typeface="Arial"/>
                <a:cs typeface="Arial"/>
              </a:rPr>
              <a:t>Outcomes</a:t>
            </a:r>
            <a:r>
              <a:rPr lang="ja-JP" altLang="en-US" sz="3200" b="1" kern="0" noProof="0" dirty="0" smtClean="0">
                <a:solidFill>
                  <a:srgbClr val="FFFFFF"/>
                </a:solidFill>
                <a:latin typeface="Arial"/>
                <a:cs typeface="Arial"/>
              </a:rPr>
              <a:t> </a:t>
            </a:r>
            <a:endParaRPr lang="en-US" altLang="ja-JP" sz="3200" b="1" kern="0" noProof="0" dirty="0" smtClean="0">
              <a:solidFill>
                <a:srgbClr val="FFFFFF"/>
              </a:solidFill>
              <a:latin typeface="Arial"/>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3200" b="1" kern="0" noProof="0" dirty="0" smtClean="0">
                <a:solidFill>
                  <a:srgbClr val="FFFFFF"/>
                </a:solidFill>
                <a:latin typeface="Arial"/>
                <a:cs typeface="Arial"/>
              </a:rPr>
              <a:t>from</a:t>
            </a:r>
            <a:r>
              <a:rPr lang="ja-JP" altLang="en-US" sz="3200" b="1" kern="0" noProof="0" dirty="0" smtClean="0">
                <a:solidFill>
                  <a:srgbClr val="FFFFFF"/>
                </a:solidFill>
                <a:latin typeface="Arial"/>
                <a:cs typeface="Arial"/>
              </a:rPr>
              <a:t> </a:t>
            </a:r>
            <a:r>
              <a:rPr lang="en-US" altLang="ja-JP" sz="3200" b="1" kern="0" noProof="0" dirty="0" smtClean="0">
                <a:solidFill>
                  <a:srgbClr val="FFFFFF"/>
                </a:solidFill>
                <a:latin typeface="Arial"/>
                <a:cs typeface="Arial"/>
              </a:rPr>
              <a:t>Tokyo Symposium</a:t>
            </a:r>
            <a:endParaRPr kumimoji="0" lang="en-US" sz="3200" b="1" u="none" strike="noStrike" kern="0" cap="none" spc="0" normalizeH="0" baseline="0" noProof="0" dirty="0" smtClean="0">
              <a:ln>
                <a:noFill/>
              </a:ln>
              <a:solidFill>
                <a:srgbClr val="FFFFFF"/>
              </a:solidFill>
              <a:effectLst/>
              <a:uLnTx/>
              <a:uFillTx/>
              <a:latin typeface="Arial"/>
              <a:ea typeface="ＭＳ Ｐゴシック" pitchFamily="-106" charset="-128"/>
              <a:cs typeface="Arial"/>
            </a:endParaRPr>
          </a:p>
        </p:txBody>
      </p:sp>
      <p:sp>
        <p:nvSpPr>
          <p:cNvPr id="5" name="コンテンツ プレースホルダー 2"/>
          <p:cNvSpPr txBox="1">
            <a:spLocks/>
          </p:cNvSpPr>
          <p:nvPr/>
        </p:nvSpPr>
        <p:spPr>
          <a:xfrm>
            <a:off x="152400" y="1295400"/>
            <a:ext cx="8839200" cy="5326243"/>
          </a:xfrm>
          <a:prstGeom prst="rect">
            <a:avLst/>
          </a:prstGeom>
          <a:ln w="12700">
            <a:miter lim="400000"/>
          </a:ln>
        </p:spPr>
        <p:txBody>
          <a:bodyPr wrap="square" lIns="45719" rIns="45719">
            <a:spAutoFit/>
          </a:bodyPr>
          <a:lstStyle>
            <a:lvl1pPr algn="r" defTabSz="457200">
              <a:spcBef>
                <a:spcPts val="600"/>
              </a:spcBef>
              <a:defRPr sz="1000">
                <a:solidFill>
                  <a:srgbClr val="002569"/>
                </a:solidFill>
                <a:latin typeface="Calibri"/>
                <a:ea typeface="Calibri"/>
                <a:cs typeface="Calibri"/>
                <a:sym typeface="Calibri"/>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marL="342900" indent="-342900" algn="l">
              <a:lnSpc>
                <a:spcPts val="2080"/>
              </a:lnSpc>
              <a:buFont typeface="Wingdings" charset="2"/>
              <a:buChar char="v"/>
            </a:pPr>
            <a:r>
              <a:rPr lang="en-US" sz="2400" b="1" dirty="0" smtClean="0"/>
              <a:t>Talking Sessions for Future Choices –Convening Power-</a:t>
            </a:r>
            <a:endParaRPr lang="en-US" sz="2400" b="1" dirty="0"/>
          </a:p>
          <a:p>
            <a:pPr marL="342900" indent="-342900" algn="l">
              <a:lnSpc>
                <a:spcPts val="2080"/>
              </a:lnSpc>
              <a:buFont typeface="Arial"/>
              <a:buChar char="•"/>
            </a:pPr>
            <a:r>
              <a:rPr lang="en-US" sz="2000" dirty="0" smtClean="0"/>
              <a:t>JAXA promote cross-cutting research.</a:t>
            </a:r>
          </a:p>
          <a:p>
            <a:pPr marL="342900" indent="-342900" algn="l">
              <a:lnSpc>
                <a:spcPts val="2080"/>
              </a:lnSpc>
              <a:buFont typeface="Arial"/>
              <a:buChar char="•"/>
            </a:pPr>
            <a:r>
              <a:rPr lang="en-US" sz="2000" dirty="0"/>
              <a:t>N</a:t>
            </a:r>
            <a:r>
              <a:rPr lang="en-US" sz="2000" dirty="0" smtClean="0"/>
              <a:t>eed satellites to know overall of water-cycle because data of water cycle is </a:t>
            </a:r>
            <a:r>
              <a:rPr lang="en-US" sz="2000" smtClean="0"/>
              <a:t>still </a:t>
            </a:r>
            <a:r>
              <a:rPr lang="en-US" sz="2000" smtClean="0"/>
              <a:t>uncertain.</a:t>
            </a:r>
            <a:endParaRPr lang="en-US" sz="2000" dirty="0" smtClean="0"/>
          </a:p>
          <a:p>
            <a:pPr marL="342900" indent="-342900" algn="l">
              <a:lnSpc>
                <a:spcPts val="2080"/>
              </a:lnSpc>
              <a:buFont typeface="Arial"/>
              <a:buChar char="•"/>
            </a:pPr>
            <a:r>
              <a:rPr lang="en-US" sz="2000" dirty="0" smtClean="0"/>
              <a:t>MILT built Water </a:t>
            </a:r>
            <a:r>
              <a:rPr lang="en-US" sz="2000" dirty="0"/>
              <a:t>Cycle Master </a:t>
            </a:r>
            <a:r>
              <a:rPr lang="en-US" sz="2000" dirty="0" smtClean="0"/>
              <a:t>Plan as policy gravity </a:t>
            </a:r>
            <a:r>
              <a:rPr lang="en-US" altLang="ja-JP" sz="2000" dirty="0"/>
              <a:t>in this </a:t>
            </a:r>
            <a:r>
              <a:rPr lang="en-US" altLang="ja-JP" sz="2000" dirty="0" smtClean="0"/>
              <a:t>year</a:t>
            </a:r>
            <a:r>
              <a:rPr lang="en-US" sz="2000" dirty="0" smtClean="0"/>
              <a:t>.</a:t>
            </a:r>
          </a:p>
          <a:p>
            <a:pPr marL="342900" indent="-342900" algn="l">
              <a:lnSpc>
                <a:spcPts val="2080"/>
              </a:lnSpc>
              <a:buFont typeface="Arial"/>
              <a:buChar char="•"/>
            </a:pPr>
            <a:r>
              <a:rPr lang="en-US" sz="2000" dirty="0" err="1" smtClean="0"/>
              <a:t>Sompo</a:t>
            </a:r>
            <a:r>
              <a:rPr lang="en-US" sz="2000" dirty="0" smtClean="0"/>
              <a:t> Japan explained the satellite data</a:t>
            </a:r>
            <a:r>
              <a:rPr lang="en-US" altLang="en-US" sz="2000" dirty="0"/>
              <a:t> </a:t>
            </a:r>
            <a:r>
              <a:rPr lang="en-US" altLang="en-US" sz="2000" dirty="0" smtClean="0"/>
              <a:t>is very useful for their weather index insurance in East Asia.</a:t>
            </a:r>
            <a:endParaRPr lang="en-US" sz="2000" dirty="0"/>
          </a:p>
          <a:p>
            <a:pPr marL="342900" indent="-342900" algn="l">
              <a:lnSpc>
                <a:spcPts val="2080"/>
              </a:lnSpc>
              <a:buFont typeface="Wingdings" charset="2"/>
              <a:buChar char="v"/>
            </a:pPr>
            <a:r>
              <a:rPr lang="en-US" sz="2400" b="1" dirty="0" smtClean="0"/>
              <a:t>Summary</a:t>
            </a:r>
          </a:p>
          <a:p>
            <a:pPr marL="342900" indent="-342900" algn="l">
              <a:lnSpc>
                <a:spcPts val="2080"/>
              </a:lnSpc>
              <a:buFont typeface="Arial"/>
              <a:buChar char="•"/>
            </a:pPr>
            <a:r>
              <a:rPr lang="en-US" sz="2000" dirty="0" smtClean="0"/>
              <a:t>Noted </a:t>
            </a:r>
            <a:r>
              <a:rPr lang="en-US" sz="2000" dirty="0"/>
              <a:t>the importance </a:t>
            </a:r>
            <a:r>
              <a:rPr lang="en-US" sz="2000" dirty="0" smtClean="0"/>
              <a:t>of strong </a:t>
            </a:r>
            <a:r>
              <a:rPr lang="en-US" sz="2000" dirty="0"/>
              <a:t>international </a:t>
            </a:r>
            <a:r>
              <a:rPr lang="en-US" sz="2000" dirty="0" smtClean="0"/>
              <a:t>collaboration </a:t>
            </a:r>
            <a:r>
              <a:rPr lang="en-US" sz="2000" dirty="0"/>
              <a:t>undertaken by bodies such as </a:t>
            </a:r>
            <a:r>
              <a:rPr lang="en-US" sz="2000" dirty="0" smtClean="0"/>
              <a:t>CEOS</a:t>
            </a:r>
          </a:p>
          <a:p>
            <a:pPr marL="342900" indent="-342900" algn="l">
              <a:lnSpc>
                <a:spcPts val="2080"/>
              </a:lnSpc>
              <a:buFont typeface="Arial"/>
              <a:buChar char="•"/>
            </a:pPr>
            <a:r>
              <a:rPr lang="en-AU" altLang="ja-JP" sz="2000" dirty="0" smtClean="0"/>
              <a:t>Stressed the need to be clear on the value to society of EO and to ensure space agencies understand the value chain</a:t>
            </a:r>
          </a:p>
          <a:p>
            <a:pPr marL="342900" indent="-342900" algn="l">
              <a:lnSpc>
                <a:spcPts val="2080"/>
              </a:lnSpc>
              <a:buFont typeface="Arial"/>
              <a:buChar char="•"/>
            </a:pPr>
            <a:r>
              <a:rPr lang="en-US" sz="2000" dirty="0"/>
              <a:t>Majority of economic benefits are derived from services rather than data supply – strong support for industry in </a:t>
            </a:r>
            <a:r>
              <a:rPr lang="en-US" sz="2000" dirty="0" smtClean="0"/>
              <a:t>Europe</a:t>
            </a:r>
            <a:endParaRPr lang="en-AU" altLang="ja-JP" sz="2000" dirty="0" smtClean="0"/>
          </a:p>
          <a:p>
            <a:pPr marL="342900" indent="-342900" algn="l">
              <a:lnSpc>
                <a:spcPts val="2080"/>
              </a:lnSpc>
              <a:buFont typeface="Arial"/>
              <a:buChar char="•"/>
            </a:pPr>
            <a:r>
              <a:rPr lang="en-US" sz="2000" dirty="0"/>
              <a:t>Research and refinement of methods/needs </a:t>
            </a:r>
            <a:r>
              <a:rPr lang="en-US" sz="2000" dirty="0" smtClean="0"/>
              <a:t>necessary </a:t>
            </a:r>
            <a:r>
              <a:rPr lang="en-US" sz="2000" dirty="0"/>
              <a:t>to allow non-technical users to make effective use of </a:t>
            </a:r>
            <a:r>
              <a:rPr lang="en-US" sz="2000" dirty="0" smtClean="0"/>
              <a:t>observations.</a:t>
            </a:r>
            <a:r>
              <a:rPr lang="en-AU" sz="2000" dirty="0" smtClean="0"/>
              <a:t> Technologies such as the Data Cube are expected to help in this direction</a:t>
            </a:r>
          </a:p>
        </p:txBody>
      </p:sp>
    </p:spTree>
    <p:extLst>
      <p:ext uri="{BB962C8B-B14F-4D97-AF65-F5344CB8AC3E}">
        <p14:creationId xmlns:p14="http://schemas.microsoft.com/office/powerpoint/2010/main" val="190504231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49 Articles - Split by Regions</a:t>
            </a:r>
            <a:endParaRPr kumimoji="1" lang="ja-JP" altLang="en-US" dirty="0"/>
          </a:p>
        </p:txBody>
      </p:sp>
      <p:graphicFrame>
        <p:nvGraphicFramePr>
          <p:cNvPr id="14" name="コンテンツ プレースホルダー 13"/>
          <p:cNvGraphicFramePr>
            <a:graphicFrameLocks noGrp="1"/>
          </p:cNvGraphicFramePr>
          <p:nvPr>
            <p:ph sz="quarter" idx="10"/>
            <p:extLst>
              <p:ext uri="{D42A27DB-BD31-4B8C-83A1-F6EECF244321}">
                <p14:modId xmlns:p14="http://schemas.microsoft.com/office/powerpoint/2010/main" val="1330675924"/>
              </p:ext>
            </p:extLst>
          </p:nvPr>
        </p:nvGraphicFramePr>
        <p:xfrm>
          <a:off x="457200" y="13716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60666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49 Articles </a:t>
            </a:r>
            <a:r>
              <a:rPr kumimoji="1" lang="en-US" altLang="ja-JP" dirty="0"/>
              <a:t>- </a:t>
            </a:r>
            <a:r>
              <a:rPr kumimoji="1" lang="en-US" altLang="ja-JP" dirty="0" smtClean="0"/>
              <a:t>Split by Applications</a:t>
            </a:r>
            <a:endParaRPr kumimoji="1" lang="ja-JP" altLang="en-US" dirty="0"/>
          </a:p>
        </p:txBody>
      </p:sp>
      <p:graphicFrame>
        <p:nvGraphicFramePr>
          <p:cNvPr id="14" name="コンテンツ プレースホルダー 13"/>
          <p:cNvGraphicFramePr>
            <a:graphicFrameLocks noGrp="1"/>
          </p:cNvGraphicFramePr>
          <p:nvPr>
            <p:ph sz="quarter" idx="10"/>
            <p:extLst>
              <p:ext uri="{D42A27DB-BD31-4B8C-83A1-F6EECF244321}">
                <p14:modId xmlns:p14="http://schemas.microsoft.com/office/powerpoint/2010/main" val="1292241655"/>
              </p:ext>
            </p:extLst>
          </p:nvPr>
        </p:nvGraphicFramePr>
        <p:xfrm>
          <a:off x="457200" y="1371600"/>
          <a:ext cx="82296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05741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smtClean="0"/>
              <a:t>Findings </a:t>
            </a:r>
            <a:r>
              <a:rPr kumimoji="1" lang="en-US" dirty="0" smtClean="0"/>
              <a:t>– </a:t>
            </a:r>
            <a:r>
              <a:rPr kumimoji="1" lang="en-US" altLang="ja-JP" dirty="0" smtClean="0"/>
              <a:t>Data Integration</a:t>
            </a:r>
            <a:endParaRPr kumimoji="1" lang="en-US" dirty="0"/>
          </a:p>
        </p:txBody>
      </p:sp>
      <p:sp>
        <p:nvSpPr>
          <p:cNvPr id="3" name="コンテンツ プレースホルダー 2"/>
          <p:cNvSpPr>
            <a:spLocks noGrp="1"/>
          </p:cNvSpPr>
          <p:nvPr>
            <p:ph sz="quarter" idx="10"/>
          </p:nvPr>
        </p:nvSpPr>
        <p:spPr>
          <a:xfrm>
            <a:off x="457200" y="1143000"/>
            <a:ext cx="8229600" cy="5175250"/>
          </a:xfrm>
        </p:spPr>
        <p:txBody>
          <a:bodyPr/>
          <a:lstStyle/>
          <a:p>
            <a:r>
              <a:rPr lang="en-US" altLang="ja-JP" dirty="0">
                <a:latin typeface="Arial Narrow" panose="020B0606020202030204" pitchFamily="34" charset="0"/>
              </a:rPr>
              <a:t>The value chains </a:t>
            </a:r>
            <a:r>
              <a:rPr lang="en-US" altLang="ja-JP" dirty="0" smtClean="0">
                <a:latin typeface="Arial Narrow" panose="020B0606020202030204" pitchFamily="34" charset="0"/>
              </a:rPr>
              <a:t>indicate </a:t>
            </a:r>
            <a:r>
              <a:rPr lang="en-US" altLang="ja-JP" dirty="0">
                <a:latin typeface="Arial Narrow" panose="020B0606020202030204" pitchFamily="34" charset="0"/>
              </a:rPr>
              <a:t>that </a:t>
            </a:r>
            <a:r>
              <a:rPr lang="en-US" altLang="ja-JP" dirty="0" smtClean="0">
                <a:latin typeface="Arial Narrow" panose="020B0606020202030204" pitchFamily="34" charset="0"/>
              </a:rPr>
              <a:t>multiple satellites data are integrated with in-situ data, </a:t>
            </a:r>
            <a:r>
              <a:rPr lang="en-US" altLang="ja-JP" smtClean="0">
                <a:latin typeface="Arial Narrow" panose="020B0606020202030204" pitchFamily="34" charset="0"/>
              </a:rPr>
              <a:t>model data and somtimes socio-economic data.</a:t>
            </a:r>
            <a:endParaRPr lang="en-US" altLang="ja-JP" dirty="0" smtClean="0">
              <a:latin typeface="Arial Narrow" panose="020B0606020202030204" pitchFamily="34" charset="0"/>
            </a:endParaRPr>
          </a:p>
          <a:p>
            <a:r>
              <a:rPr lang="en-US" altLang="ja-JP" dirty="0" smtClean="0">
                <a:latin typeface="Arial Narrow" panose="020B0606020202030204" pitchFamily="34" charset="0"/>
              </a:rPr>
              <a:t>Particular importance are to identify end-users and their requirements</a:t>
            </a:r>
            <a:r>
              <a:rPr lang="en-US" altLang="ja-JP" dirty="0">
                <a:latin typeface="Arial Narrow" panose="020B0606020202030204" pitchFamily="34" charset="0"/>
              </a:rPr>
              <a:t> </a:t>
            </a:r>
            <a:r>
              <a:rPr lang="en-US" altLang="ja-JP" dirty="0" smtClean="0">
                <a:latin typeface="Arial Narrow" panose="020B0606020202030204" pitchFamily="34" charset="0"/>
              </a:rPr>
              <a:t>and to </a:t>
            </a:r>
            <a:r>
              <a:rPr lang="en-US" altLang="ja-JP" smtClean="0">
                <a:latin typeface="Arial Narrow" panose="020B0606020202030204" pitchFamily="34" charset="0"/>
              </a:rPr>
              <a:t>find a service </a:t>
            </a:r>
            <a:r>
              <a:rPr lang="en-US" altLang="ja-JP" dirty="0" smtClean="0">
                <a:latin typeface="Arial Narrow" panose="020B0606020202030204" pitchFamily="34" charset="0"/>
              </a:rPr>
              <a:t>provider.</a:t>
            </a:r>
            <a:endParaRPr lang="ja-JP" altLang="ja-JP" dirty="0">
              <a:latin typeface="Arial Narrow" panose="020B0606020202030204" pitchFamily="34" charset="0"/>
            </a:endParaRPr>
          </a:p>
          <a:p>
            <a:pPr marL="0" indent="0">
              <a:buNone/>
            </a:pPr>
            <a:endParaRPr kumimoji="1" 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66" y="2654300"/>
            <a:ext cx="7235152" cy="2984500"/>
          </a:xfrm>
          <a:prstGeom prst="rect">
            <a:avLst/>
          </a:prstGeom>
          <a:noFill/>
          <a:ln>
            <a:noFill/>
          </a:ln>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932880"/>
            <a:ext cx="3530600" cy="192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4035467" y="5768956"/>
            <a:ext cx="1374733"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b="1" dirty="0" smtClean="0"/>
              <a:t>Daily coral</a:t>
            </a:r>
          </a:p>
          <a:p>
            <a:pPr marL="0" marR="0" indent="0" algn="l" defTabSz="457200" rtl="0" fontAlgn="auto" latinLnBrk="1" hangingPunct="0">
              <a:lnSpc>
                <a:spcPct val="100000"/>
              </a:lnSpc>
              <a:spcBef>
                <a:spcPts val="0"/>
              </a:spcBef>
              <a:spcAft>
                <a:spcPts val="0"/>
              </a:spcAft>
              <a:buClrTx/>
              <a:buSzTx/>
              <a:buFontTx/>
              <a:buNone/>
              <a:tabLst/>
            </a:pPr>
            <a:r>
              <a:rPr lang="en-US" b="1" dirty="0" smtClean="0"/>
              <a:t>bleach alert</a:t>
            </a:r>
          </a:p>
          <a:p>
            <a:pPr marL="0" marR="0" indent="0" algn="l" defTabSz="457200" rtl="0" fontAlgn="auto" latinLnBrk="1" hangingPunct="0">
              <a:lnSpc>
                <a:spcPct val="100000"/>
              </a:lnSpc>
              <a:spcBef>
                <a:spcPts val="0"/>
              </a:spcBef>
              <a:spcAft>
                <a:spcPts val="0"/>
              </a:spcAft>
              <a:buClrTx/>
              <a:buSzTx/>
              <a:buFontTx/>
              <a:buNone/>
              <a:tabLst/>
            </a:pPr>
            <a:r>
              <a:rPr kumimoji="0" lang="en-US" sz="1600" b="1" i="0" u="none" strike="noStrike" cap="none" spc="0" normalizeH="0" baseline="0" dirty="0" smtClean="0">
                <a:ln>
                  <a:noFill/>
                </a:ln>
                <a:solidFill>
                  <a:srgbClr val="002569"/>
                </a:solidFill>
                <a:effectLst/>
                <a:uFillTx/>
              </a:rPr>
              <a:t>3 Oct 2013</a:t>
            </a:r>
            <a:endParaRPr kumimoji="0" lang="en-US" sz="1600" b="1" i="0" u="none" strike="noStrike" cap="none" spc="0" normalizeH="0" baseline="0" dirty="0">
              <a:ln>
                <a:noFill/>
              </a:ln>
              <a:solidFill>
                <a:srgbClr val="002569"/>
              </a:solidFill>
              <a:effectLst/>
              <a:uFillTx/>
            </a:endParaRPr>
          </a:p>
        </p:txBody>
      </p:sp>
      <p:sp>
        <p:nvSpPr>
          <p:cNvPr id="14" name="スライド番号プレースホルダー 2"/>
          <p:cNvSpPr txBox="1">
            <a:spLocks/>
          </p:cNvSpPr>
          <p:nvPr/>
        </p:nvSpPr>
        <p:spPr>
          <a:xfrm>
            <a:off x="8940800" y="6546850"/>
            <a:ext cx="203200" cy="246221"/>
          </a:xfrm>
          <a:prstGeom prst="rect">
            <a:avLst/>
          </a:prstGeom>
          <a:solidFill>
            <a:srgbClr val="FFFFFF"/>
          </a:solidFill>
          <a:ln w="12700">
            <a:miter lim="400000"/>
          </a:ln>
        </p:spPr>
        <p:txBody>
          <a:bodyPr wrap="square" lIns="45719" rIns="45719">
            <a:spAutoFit/>
          </a:bodyPr>
          <a:lstStyle>
            <a:lvl1pPr algn="r" defTabSz="457200">
              <a:spcBef>
                <a:spcPts val="600"/>
              </a:spcBef>
              <a:defRPr sz="1000">
                <a:solidFill>
                  <a:srgbClr val="002569"/>
                </a:solidFill>
                <a:latin typeface="Calibri"/>
                <a:ea typeface="Calibri"/>
                <a:cs typeface="Calibri"/>
                <a:sym typeface="Calibri"/>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fld id="{86CB4B4D-7CA3-9044-876B-883B54F8677D}" type="slidenum">
              <a:rPr lang="en-US" altLang="ja-JP" smtClean="0"/>
              <a:pPr/>
              <a:t>14</a:t>
            </a:fld>
            <a:endParaRPr lang="ja-JP" altLang="en-US" dirty="0"/>
          </a:p>
        </p:txBody>
      </p:sp>
      <p:sp>
        <p:nvSpPr>
          <p:cNvPr id="15" name="正方形/長方形 14"/>
          <p:cNvSpPr/>
          <p:nvPr/>
        </p:nvSpPr>
        <p:spPr>
          <a:xfrm>
            <a:off x="5638800" y="4932880"/>
            <a:ext cx="3302000" cy="17252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09195226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Public </a:t>
            </a:r>
            <a:r>
              <a:rPr lang="en-US" altLang="ja-JP" dirty="0" smtClean="0"/>
              <a:t>Use vs. Commercial </a:t>
            </a:r>
            <a:r>
              <a:rPr lang="en-US" altLang="ja-JP" dirty="0"/>
              <a:t>U</a:t>
            </a:r>
            <a:r>
              <a:rPr lang="en-US" altLang="ja-JP" dirty="0" smtClean="0"/>
              <a:t>se</a:t>
            </a:r>
            <a:endParaRPr kumimoji="1" lang="en-US" dirty="0"/>
          </a:p>
        </p:txBody>
      </p:sp>
      <p:sp>
        <p:nvSpPr>
          <p:cNvPr id="3" name="コンテンツ プレースホルダー 2"/>
          <p:cNvSpPr>
            <a:spLocks noGrp="1"/>
          </p:cNvSpPr>
          <p:nvPr>
            <p:ph sz="quarter" idx="10"/>
          </p:nvPr>
        </p:nvSpPr>
        <p:spPr>
          <a:xfrm>
            <a:off x="457200" y="1219200"/>
            <a:ext cx="8229600" cy="5175250"/>
          </a:xfrm>
        </p:spPr>
        <p:txBody>
          <a:bodyPr/>
          <a:lstStyle/>
          <a:p>
            <a:r>
              <a:rPr lang="en-US" altLang="ja-JP" dirty="0"/>
              <a:t>P</a:t>
            </a:r>
            <a:r>
              <a:rPr lang="en-US" altLang="ja-JP" dirty="0" smtClean="0"/>
              <a:t>ublic </a:t>
            </a:r>
            <a:r>
              <a:rPr lang="en-US" altLang="ja-JP" dirty="0"/>
              <a:t>use cases dominate applications of the data provided by CEOS space agencies. </a:t>
            </a:r>
            <a:endParaRPr lang="en-US" altLang="ja-JP" dirty="0" smtClean="0"/>
          </a:p>
          <a:p>
            <a:r>
              <a:rPr lang="en-US" altLang="ja-JP" dirty="0" smtClean="0"/>
              <a:t> But, commercial services to government and other commercial sectors are growing. </a:t>
            </a:r>
            <a:endParaRPr kumimoji="1" lang="en-US" dirty="0"/>
          </a:p>
        </p:txBody>
      </p:sp>
      <p:pic>
        <p:nvPicPr>
          <p:cNvPr id="615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29" y="4088809"/>
            <a:ext cx="6357771" cy="1568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7010400" y="4401033"/>
            <a:ext cx="1841208" cy="21852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2569"/>
                </a:solidFill>
                <a:effectLst/>
                <a:uFillTx/>
              </a:rPr>
              <a:t>G-G-B/R</a:t>
            </a:r>
          </a:p>
          <a:p>
            <a:pPr marL="0" marR="0" indent="0" algn="l" defTabSz="457200" rtl="0" fontAlgn="auto" latinLnBrk="1" hangingPunct="0">
              <a:lnSpc>
                <a:spcPct val="100000"/>
              </a:lnSpc>
              <a:spcBef>
                <a:spcPts val="0"/>
              </a:spcBef>
              <a:spcAft>
                <a:spcPts val="0"/>
              </a:spcAft>
              <a:buClrTx/>
              <a:buSzTx/>
              <a:buFontTx/>
              <a:buNone/>
              <a:tabLst/>
            </a:pPr>
            <a:endParaRPr lang="en-US" sz="2800" dirty="0"/>
          </a:p>
          <a:p>
            <a:pPr marL="0" marR="0" indent="0" algn="l"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2569"/>
                </a:solidFill>
                <a:effectLst/>
                <a:uFillTx/>
              </a:rPr>
              <a:t>G: Government</a:t>
            </a:r>
          </a:p>
          <a:p>
            <a:pPr marL="0" marR="0" indent="0" algn="l" defTabSz="457200" rtl="0" fontAlgn="auto" latinLnBrk="1" hangingPunct="0">
              <a:lnSpc>
                <a:spcPct val="100000"/>
              </a:lnSpc>
              <a:spcBef>
                <a:spcPts val="0"/>
              </a:spcBef>
              <a:spcAft>
                <a:spcPts val="0"/>
              </a:spcAft>
              <a:buClrTx/>
              <a:buSzTx/>
              <a:buFontTx/>
              <a:buNone/>
              <a:tabLst/>
            </a:pPr>
            <a:r>
              <a:rPr lang="en-US" sz="2000" dirty="0"/>
              <a:t>B</a:t>
            </a:r>
            <a:r>
              <a:rPr lang="en-US" sz="2000" dirty="0" smtClean="0"/>
              <a:t>: Business</a:t>
            </a:r>
          </a:p>
          <a:p>
            <a:pPr marL="0" marR="0" indent="0" algn="l"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2569"/>
                </a:solidFill>
                <a:effectLst/>
                <a:uFillTx/>
              </a:rPr>
              <a:t>R: Researcher</a:t>
            </a:r>
          </a:p>
          <a:p>
            <a:pPr marL="0" marR="0" indent="0" algn="l" defTabSz="457200" rtl="0" fontAlgn="auto" latinLnBrk="1" hangingPunct="0">
              <a:lnSpc>
                <a:spcPct val="100000"/>
              </a:lnSpc>
              <a:spcBef>
                <a:spcPts val="0"/>
              </a:spcBef>
              <a:spcAft>
                <a:spcPts val="0"/>
              </a:spcAft>
              <a:buClrTx/>
              <a:buSzTx/>
              <a:buFontTx/>
              <a:buNone/>
              <a:tabLst/>
            </a:pPr>
            <a:r>
              <a:rPr lang="en-US" sz="2000" dirty="0"/>
              <a:t>C</a:t>
            </a:r>
            <a:r>
              <a:rPr lang="en-US" sz="2000" dirty="0" smtClean="0"/>
              <a:t>: Citizen</a:t>
            </a:r>
            <a:endParaRPr kumimoji="0" lang="en-US" sz="2000" b="0" i="0" u="none" strike="noStrike" cap="none" spc="0" normalizeH="0" baseline="0" dirty="0">
              <a:ln>
                <a:noFill/>
              </a:ln>
              <a:solidFill>
                <a:srgbClr val="002569"/>
              </a:solidFill>
              <a:effectLst/>
              <a:uFillTx/>
            </a:endParaRPr>
          </a:p>
        </p:txBody>
      </p:sp>
      <p:sp>
        <p:nvSpPr>
          <p:cNvPr id="5" name="右矢印 4"/>
          <p:cNvSpPr/>
          <p:nvPr/>
        </p:nvSpPr>
        <p:spPr>
          <a:xfrm>
            <a:off x="6400800" y="4288863"/>
            <a:ext cx="457200" cy="747558"/>
          </a:xfrm>
          <a:prstGeom prst="rightArrow">
            <a:avLst/>
          </a:prstGeom>
          <a:solidFill>
            <a:srgbClr val="92D05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6" name="テキスト ボックス 5"/>
          <p:cNvSpPr txBox="1"/>
          <p:nvPr/>
        </p:nvSpPr>
        <p:spPr>
          <a:xfrm>
            <a:off x="1828800" y="3777059"/>
            <a:ext cx="3275895"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600" b="1" i="0" u="none" strike="noStrike" cap="none" spc="0" normalizeH="0" baseline="0" dirty="0" smtClean="0">
                <a:ln>
                  <a:noFill/>
                </a:ln>
                <a:solidFill>
                  <a:srgbClr val="002569"/>
                </a:solidFill>
                <a:effectLst/>
                <a:uFillTx/>
              </a:rPr>
              <a:t>Ground Deformation Monitoring</a:t>
            </a:r>
            <a:r>
              <a:rPr kumimoji="0" lang="en-US" sz="1600" b="1" i="0" u="none" strike="noStrike" cap="none" spc="0" normalizeH="0" dirty="0" smtClean="0">
                <a:ln>
                  <a:noFill/>
                </a:ln>
                <a:solidFill>
                  <a:srgbClr val="002569"/>
                </a:solidFill>
                <a:effectLst/>
                <a:uFillTx/>
              </a:rPr>
              <a:t> </a:t>
            </a:r>
            <a:endParaRPr kumimoji="0" lang="en-US" sz="1600" b="1" i="0" u="none" strike="noStrike" cap="none" spc="0" normalizeH="0" baseline="0" dirty="0">
              <a:ln>
                <a:noFill/>
              </a:ln>
              <a:solidFill>
                <a:srgbClr val="002569"/>
              </a:solidFill>
              <a:effectLst/>
              <a:uFillTx/>
            </a:endParaRPr>
          </a:p>
        </p:txBody>
      </p:sp>
      <p:sp>
        <p:nvSpPr>
          <p:cNvPr id="7" name="テキスト ボックス 6"/>
          <p:cNvSpPr txBox="1"/>
          <p:nvPr/>
        </p:nvSpPr>
        <p:spPr>
          <a:xfrm>
            <a:off x="7338182" y="3573049"/>
            <a:ext cx="1793118"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2569"/>
                </a:solidFill>
                <a:effectLst/>
                <a:uFillTx/>
              </a:rPr>
              <a:t>Data provider</a:t>
            </a:r>
          </a:p>
          <a:p>
            <a:pPr marL="0" marR="0" indent="0" algn="l" defTabSz="457200" rtl="0" fontAlgn="auto" latinLnBrk="1" hangingPunct="0">
              <a:lnSpc>
                <a:spcPct val="100000"/>
              </a:lnSpc>
              <a:spcBef>
                <a:spcPts val="0"/>
              </a:spcBef>
              <a:spcAft>
                <a:spcPts val="0"/>
              </a:spcAft>
              <a:buClrTx/>
              <a:buSzTx/>
              <a:buFontTx/>
              <a:buNone/>
              <a:tabLst/>
            </a:pPr>
            <a:r>
              <a:rPr lang="en-US" sz="1600" dirty="0" smtClean="0"/>
              <a:t>     Service provide</a:t>
            </a:r>
          </a:p>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2569"/>
                </a:solidFill>
                <a:effectLst/>
                <a:uFillTx/>
              </a:rPr>
              <a:t>              End User</a:t>
            </a:r>
            <a:endParaRPr kumimoji="0" lang="en-US" sz="1600" b="0" i="0" u="none" strike="noStrike" cap="none" spc="0" normalizeH="0" baseline="0" dirty="0">
              <a:ln>
                <a:noFill/>
              </a:ln>
              <a:solidFill>
                <a:srgbClr val="002569"/>
              </a:solidFill>
              <a:effectLst/>
              <a:uFillTx/>
            </a:endParaRPr>
          </a:p>
        </p:txBody>
      </p:sp>
      <p:cxnSp>
        <p:nvCxnSpPr>
          <p:cNvPr id="14" name="直線矢印コネクタ 13"/>
          <p:cNvCxnSpPr/>
          <p:nvPr/>
        </p:nvCxnSpPr>
        <p:spPr>
          <a:xfrm flipH="1">
            <a:off x="7627864" y="4156866"/>
            <a:ext cx="76200" cy="328891"/>
          </a:xfrm>
          <a:prstGeom prst="straightConnector1">
            <a:avLst/>
          </a:prstGeom>
          <a:noFill/>
          <a:ln w="25400" cap="flat">
            <a:solidFill>
              <a:srgbClr val="FF9A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8" name="直線矢印コネクタ 17"/>
          <p:cNvCxnSpPr/>
          <p:nvPr/>
        </p:nvCxnSpPr>
        <p:spPr>
          <a:xfrm flipH="1">
            <a:off x="8077200" y="4169566"/>
            <a:ext cx="76200" cy="352225"/>
          </a:xfrm>
          <a:prstGeom prst="straightConnector1">
            <a:avLst/>
          </a:prstGeom>
          <a:noFill/>
          <a:ln w="25400" cap="flat">
            <a:solidFill>
              <a:srgbClr val="FF9A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5" name="直線矢印コネクタ 24"/>
          <p:cNvCxnSpPr>
            <a:stCxn id="7" idx="1"/>
          </p:cNvCxnSpPr>
          <p:nvPr/>
        </p:nvCxnSpPr>
        <p:spPr>
          <a:xfrm flipH="1">
            <a:off x="7239000" y="3988547"/>
            <a:ext cx="99182" cy="455144"/>
          </a:xfrm>
          <a:prstGeom prst="straightConnector1">
            <a:avLst/>
          </a:prstGeom>
          <a:noFill/>
          <a:ln w="25400" cap="flat">
            <a:solidFill>
              <a:srgbClr val="FF9A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8" name="スライド番号プレースホルダー 7"/>
          <p:cNvSpPr>
            <a:spLocks noGrp="1"/>
          </p:cNvSpPr>
          <p:nvPr>
            <p:ph type="sldNum" sz="quarter" idx="4294967295"/>
          </p:nvPr>
        </p:nvSpPr>
        <p:spPr>
          <a:xfrm>
            <a:off x="7239000" y="6546850"/>
            <a:ext cx="1905000" cy="256540"/>
          </a:xfrm>
        </p:spPr>
        <p:txBody>
          <a:bodyPr/>
          <a:lstStyle/>
          <a:p>
            <a:pPr lvl="0"/>
            <a:fld id="{86CB4B4D-7CA3-9044-876B-883B54F8677D}" type="slidenum">
              <a:rPr lang="en-US" altLang="ja-JP" smtClean="0"/>
              <a:t>15</a:t>
            </a:fld>
            <a:endParaRPr lang="ja-JP" altLang="en-US" dirty="0"/>
          </a:p>
        </p:txBody>
      </p:sp>
    </p:spTree>
    <p:extLst>
      <p:ext uri="{BB962C8B-B14F-4D97-AF65-F5344CB8AC3E}">
        <p14:creationId xmlns:p14="http://schemas.microsoft.com/office/powerpoint/2010/main" val="369664383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2600" y="0"/>
            <a:ext cx="6610350" cy="990600"/>
          </a:xfrm>
        </p:spPr>
        <p:txBody>
          <a:bodyPr/>
          <a:lstStyle/>
          <a:p>
            <a:r>
              <a:rPr kumimoji="1" lang="en-US" sz="2400" smtClean="0"/>
              <a:t>Data </a:t>
            </a:r>
            <a:r>
              <a:rPr kumimoji="1" lang="en-US" sz="2400" dirty="0" smtClean="0"/>
              <a:t>Provider - Service Provider - End user</a:t>
            </a:r>
            <a:endParaRPr kumimoji="1" lang="en-US" sz="2400" dirty="0"/>
          </a:p>
        </p:txBody>
      </p:sp>
      <p:graphicFrame>
        <p:nvGraphicFramePr>
          <p:cNvPr id="6" name="表 5"/>
          <p:cNvGraphicFramePr>
            <a:graphicFrameLocks noGrp="1"/>
          </p:cNvGraphicFramePr>
          <p:nvPr>
            <p:extLst>
              <p:ext uri="{D42A27DB-BD31-4B8C-83A1-F6EECF244321}">
                <p14:modId xmlns:p14="http://schemas.microsoft.com/office/powerpoint/2010/main" val="1558140253"/>
              </p:ext>
            </p:extLst>
          </p:nvPr>
        </p:nvGraphicFramePr>
        <p:xfrm>
          <a:off x="513861" y="1219200"/>
          <a:ext cx="8024226" cy="5054954"/>
        </p:xfrm>
        <a:graphic>
          <a:graphicData uri="http://schemas.openxmlformats.org/drawingml/2006/table">
            <a:tbl>
              <a:tblPr>
                <a:tableStyleId>{5940675A-B579-460E-94D1-54222C63F5DA}</a:tableStyleId>
              </a:tblPr>
              <a:tblGrid>
                <a:gridCol w="1391139"/>
                <a:gridCol w="1828800"/>
                <a:gridCol w="1600200"/>
                <a:gridCol w="1676400"/>
                <a:gridCol w="1527687"/>
              </a:tblGrid>
              <a:tr h="403828">
                <a:tc>
                  <a:txBody>
                    <a:bodyPr/>
                    <a:lstStyle/>
                    <a:p>
                      <a:pPr algn="ctr" fontAlgn="ctr"/>
                      <a:endParaRPr lang="ja-JP" altLang="en-US" sz="1100" b="0"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2000" b="1" u="none" strike="noStrike">
                          <a:solidFill>
                            <a:srgbClr val="00B050"/>
                          </a:solidFill>
                          <a:effectLst/>
                          <a:latin typeface="Arial" panose="020B0604020202020204" pitchFamily="34" charset="0"/>
                          <a:cs typeface="Arial" panose="020B0604020202020204" pitchFamily="34" charset="0"/>
                        </a:rPr>
                        <a:t>Asia/Oceania</a:t>
                      </a:r>
                      <a:endParaRPr lang="fr-FR" sz="2000" b="1" i="0" u="none" strike="noStrike">
                        <a:solidFill>
                          <a:srgbClr val="00B05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2000" b="1" u="none" strike="noStrike">
                          <a:solidFill>
                            <a:srgbClr val="00B050"/>
                          </a:solidFill>
                          <a:effectLst/>
                          <a:latin typeface="Arial" panose="020B0604020202020204" pitchFamily="34" charset="0"/>
                          <a:cs typeface="Arial" panose="020B0604020202020204" pitchFamily="34" charset="0"/>
                        </a:rPr>
                        <a:t>Americas</a:t>
                      </a:r>
                      <a:endParaRPr lang="fr-FR" sz="2000" b="1" i="0" u="none" strike="noStrike">
                        <a:solidFill>
                          <a:srgbClr val="00B05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2000" b="1" u="none" strike="noStrike">
                          <a:solidFill>
                            <a:srgbClr val="00B050"/>
                          </a:solidFill>
                          <a:effectLst/>
                          <a:latin typeface="Arial" panose="020B0604020202020204" pitchFamily="34" charset="0"/>
                          <a:cs typeface="Arial" panose="020B0604020202020204" pitchFamily="34" charset="0"/>
                        </a:rPr>
                        <a:t>Europe</a:t>
                      </a:r>
                      <a:endParaRPr lang="fr-FR" sz="2000" b="1" i="0" u="none" strike="noStrike">
                        <a:solidFill>
                          <a:srgbClr val="00B05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2000" b="1" u="none" strike="noStrike">
                          <a:solidFill>
                            <a:srgbClr val="00B050"/>
                          </a:solidFill>
                          <a:effectLst/>
                          <a:latin typeface="Arial" panose="020B0604020202020204" pitchFamily="34" charset="0"/>
                          <a:cs typeface="Arial" panose="020B0604020202020204" pitchFamily="34" charset="0"/>
                        </a:rPr>
                        <a:t>Africa</a:t>
                      </a:r>
                      <a:endParaRPr lang="fr-FR" sz="2000" b="1" i="0" u="none" strike="noStrike">
                        <a:solidFill>
                          <a:srgbClr val="00B05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49294">
                <a:tc>
                  <a:txBody>
                    <a:bodyPr/>
                    <a:lstStyle/>
                    <a:p>
                      <a:pPr algn="ctr" fontAlgn="ctr"/>
                      <a:r>
                        <a:rPr lang="en-US" altLang="ja-JP" sz="1100" u="none" strike="noStrike" dirty="0">
                          <a:effectLst/>
                        </a:rPr>
                        <a:t>1</a:t>
                      </a:r>
                      <a:endParaRPr lang="en-US" altLang="ja-JP" sz="1100" b="0"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G-G-B/C</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a:effectLst/>
                        </a:rPr>
                        <a:t>G-G-G</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G-B-G/C</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pPr algn="l" fontAlgn="ctr"/>
                      <a:r>
                        <a:rPr lang="fr-FR" sz="1400" b="1" u="none" strike="noStrike">
                          <a:effectLst/>
                        </a:rPr>
                        <a:t>G-R-G</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49294">
                <a:tc>
                  <a:txBody>
                    <a:bodyPr/>
                    <a:lstStyle/>
                    <a:p>
                      <a:pPr algn="ctr" fontAlgn="ctr"/>
                      <a:r>
                        <a:rPr lang="en-US" altLang="ja-JP" sz="1100" u="none" strike="noStrike" dirty="0">
                          <a:effectLst/>
                        </a:rPr>
                        <a:t>2</a:t>
                      </a:r>
                      <a:endParaRPr lang="en-US" altLang="ja-JP" sz="1100" b="0"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a:effectLst/>
                        </a:rPr>
                        <a:t>G-G-G</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a:effectLst/>
                        </a:rPr>
                        <a:t>G-G-G</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G-G-G/B</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G/B-G-G</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49294">
                <a:tc>
                  <a:txBody>
                    <a:bodyPr/>
                    <a:lstStyle/>
                    <a:p>
                      <a:pPr algn="ctr" fontAlgn="ctr"/>
                      <a:r>
                        <a:rPr lang="en-US" altLang="ja-JP" sz="1100" u="none" strike="noStrike" dirty="0">
                          <a:effectLst/>
                        </a:rPr>
                        <a:t>3</a:t>
                      </a:r>
                      <a:endParaRPr lang="en-US" altLang="ja-JP" sz="1100" b="0"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G-G-G/C</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a:effectLst/>
                        </a:rPr>
                        <a:t>G-G-G</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B-B-G/B</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pPr algn="l" fontAlgn="ctr"/>
                      <a:r>
                        <a:rPr lang="fr-FR" sz="1400" b="1" u="none" strike="noStrike" smtClean="0">
                          <a:effectLst/>
                        </a:rPr>
                        <a:t>G-G/B-C</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49294">
                <a:tc>
                  <a:txBody>
                    <a:bodyPr/>
                    <a:lstStyle/>
                    <a:p>
                      <a:pPr algn="ctr" fontAlgn="ctr"/>
                      <a:r>
                        <a:rPr lang="en-US" altLang="ja-JP" sz="1100" u="none" strike="noStrike" dirty="0">
                          <a:effectLst/>
                        </a:rPr>
                        <a:t>4</a:t>
                      </a:r>
                      <a:endParaRPr lang="en-US" altLang="ja-JP" sz="1100" b="0"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G-G-G/C</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a:effectLst/>
                        </a:rPr>
                        <a:t>G/C-G-G</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B-B-G/B/C</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pPr algn="l" fontAlgn="ctr"/>
                      <a:r>
                        <a:rPr lang="fr-FR" sz="1400" b="1" u="none" strike="noStrike" smtClean="0">
                          <a:effectLst/>
                        </a:rPr>
                        <a:t>B-B-G/B</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49294">
                <a:tc>
                  <a:txBody>
                    <a:bodyPr/>
                    <a:lstStyle/>
                    <a:p>
                      <a:pPr algn="ctr" fontAlgn="ctr"/>
                      <a:r>
                        <a:rPr lang="en-US" altLang="ja-JP" sz="1100" u="none" strike="noStrike" dirty="0">
                          <a:effectLst/>
                        </a:rPr>
                        <a:t>5</a:t>
                      </a:r>
                      <a:endParaRPr lang="en-US" altLang="ja-JP" sz="1100" b="0"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G-G-G/B/C</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G-G-G/C</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G-B-G</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pPr algn="l" fontAlgn="ctr"/>
                      <a:endParaRPr lang="ja-JP" altLang="en-US" sz="1400" b="1"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49294">
                <a:tc>
                  <a:txBody>
                    <a:bodyPr/>
                    <a:lstStyle/>
                    <a:p>
                      <a:pPr algn="ctr" fontAlgn="ctr"/>
                      <a:r>
                        <a:rPr lang="en-US" altLang="ja-JP" sz="1100" u="none" strike="noStrike" dirty="0">
                          <a:effectLst/>
                        </a:rPr>
                        <a:t>6</a:t>
                      </a:r>
                      <a:endParaRPr lang="en-US" altLang="ja-JP" sz="1100" b="0"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G-G-G/C</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G/B-B-B</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pPr algn="l" fontAlgn="ctr"/>
                      <a:r>
                        <a:rPr lang="fr-FR" sz="1400" b="1" u="none" strike="noStrike" smtClean="0">
                          <a:effectLst/>
                        </a:rPr>
                        <a:t>G-G-B/R</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1"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49294">
                <a:tc>
                  <a:txBody>
                    <a:bodyPr/>
                    <a:lstStyle/>
                    <a:p>
                      <a:pPr algn="ctr" fontAlgn="ctr"/>
                      <a:r>
                        <a:rPr lang="en-US" altLang="ja-JP" sz="1100" u="none" strike="noStrike" dirty="0">
                          <a:effectLst/>
                        </a:rPr>
                        <a:t>7</a:t>
                      </a:r>
                      <a:endParaRPr lang="en-US" altLang="ja-JP" sz="1100" b="0"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G-G-G/B/C</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G-B-B</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pPr algn="l" fontAlgn="ctr"/>
                      <a:r>
                        <a:rPr lang="fr-FR" sz="1400" b="1" u="none" strike="noStrike">
                          <a:effectLst/>
                        </a:rPr>
                        <a:t>G-G-G/R</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1"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49294">
                <a:tc>
                  <a:txBody>
                    <a:bodyPr/>
                    <a:lstStyle/>
                    <a:p>
                      <a:pPr algn="ctr" fontAlgn="ctr"/>
                      <a:r>
                        <a:rPr lang="en-US" altLang="ja-JP" sz="1100" u="none" strike="noStrike" dirty="0">
                          <a:effectLst/>
                        </a:rPr>
                        <a:t>8</a:t>
                      </a:r>
                      <a:endParaRPr lang="en-US" altLang="ja-JP" sz="1100" b="0"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a:effectLst/>
                        </a:rPr>
                        <a:t>G-G-G</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a:effectLst/>
                        </a:rPr>
                        <a:t>G-G-G</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B-B-B</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pPr algn="l" fontAlgn="ctr"/>
                      <a:endParaRPr lang="ja-JP" altLang="en-US" sz="1400" b="1"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04446">
                <a:tc>
                  <a:txBody>
                    <a:bodyPr/>
                    <a:lstStyle/>
                    <a:p>
                      <a:pPr algn="ctr" fontAlgn="ctr"/>
                      <a:r>
                        <a:rPr lang="en-US" altLang="ja-JP" sz="1100" u="none" strike="noStrike" dirty="0">
                          <a:effectLst/>
                        </a:rPr>
                        <a:t>9</a:t>
                      </a:r>
                      <a:endParaRPr lang="en-US" altLang="ja-JP" sz="1100" b="0"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a:effectLst/>
                        </a:rPr>
                        <a:t>G-G-G</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G-G-G/C</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G-B/R-G/B</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pPr algn="l" fontAlgn="ctr"/>
                      <a:endParaRPr lang="ja-JP" altLang="en-US" sz="1400" b="1"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04446">
                <a:tc>
                  <a:txBody>
                    <a:bodyPr/>
                    <a:lstStyle/>
                    <a:p>
                      <a:pPr algn="ctr" fontAlgn="ctr"/>
                      <a:r>
                        <a:rPr lang="en-US" altLang="ja-JP" sz="1100" u="none" strike="noStrike" dirty="0">
                          <a:effectLst/>
                        </a:rPr>
                        <a:t>10</a:t>
                      </a:r>
                      <a:endParaRPr lang="en-US" altLang="ja-JP" sz="1100" b="0"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G-G-G/B/C</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a:effectLst/>
                        </a:rPr>
                        <a:t>G-G-G/R</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G/B-B-G/B</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pPr algn="l" fontAlgn="ctr"/>
                      <a:endParaRPr lang="ja-JP" altLang="en-US" sz="1400" b="1"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49294">
                <a:tc>
                  <a:txBody>
                    <a:bodyPr/>
                    <a:lstStyle/>
                    <a:p>
                      <a:pPr algn="ctr" fontAlgn="ctr"/>
                      <a:r>
                        <a:rPr lang="en-US" altLang="ja-JP" sz="1100" u="none" strike="noStrike" dirty="0">
                          <a:effectLst/>
                        </a:rPr>
                        <a:t>11</a:t>
                      </a:r>
                      <a:endParaRPr lang="en-US" altLang="ja-JP" sz="1100" b="0"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G-G-G/C/R</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a:effectLst/>
                        </a:rPr>
                        <a:t>G-G/R-G</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a:effectLst/>
                        </a:rPr>
                        <a:t>G-G-G</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1"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49294">
                <a:tc>
                  <a:txBody>
                    <a:bodyPr/>
                    <a:lstStyle/>
                    <a:p>
                      <a:pPr algn="ctr" fontAlgn="ctr"/>
                      <a:r>
                        <a:rPr lang="en-US" altLang="ja-JP" sz="1100" u="none" strike="noStrike" dirty="0">
                          <a:effectLst/>
                        </a:rPr>
                        <a:t>12</a:t>
                      </a:r>
                      <a:endParaRPr lang="en-US" altLang="ja-JP" sz="1100" b="0"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G-B-G/B</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pPr algn="l" fontAlgn="ctr"/>
                      <a:endParaRPr lang="ja-JP" altLang="en-US" sz="1400" b="1"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G-G-B</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1"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49294">
                <a:tc>
                  <a:txBody>
                    <a:bodyPr/>
                    <a:lstStyle/>
                    <a:p>
                      <a:pPr algn="ctr" fontAlgn="ctr"/>
                      <a:r>
                        <a:rPr lang="en-US" altLang="ja-JP" sz="1100" u="none" strike="noStrike" dirty="0">
                          <a:effectLst/>
                        </a:rPr>
                        <a:t>13</a:t>
                      </a:r>
                      <a:endParaRPr lang="en-US" altLang="ja-JP" sz="1100" b="0"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1"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1"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400" b="1" u="none" strike="noStrike" smtClean="0">
                          <a:effectLst/>
                        </a:rPr>
                        <a:t>G-B-B/C</a:t>
                      </a:r>
                      <a:endParaRPr lang="fr-FR" sz="1400" b="1" i="0" u="none" strike="noStrike">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pPr algn="l" fontAlgn="ctr"/>
                      <a:endParaRPr lang="ja-JP" altLang="en-US" sz="1400" b="1" i="0" u="none" strike="noStrike" dirty="0">
                        <a:solidFill>
                          <a:srgbClr val="000000"/>
                        </a:solidFill>
                        <a:effectLst/>
                        <a:latin typeface="ＭＳ Ｐゴシック"/>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7" name="テキスト ボックス 6"/>
          <p:cNvSpPr txBox="1"/>
          <p:nvPr/>
        </p:nvSpPr>
        <p:spPr>
          <a:xfrm>
            <a:off x="7315200" y="5029199"/>
            <a:ext cx="1587933" cy="1384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altLang="ja-JP" sz="1600" b="1" dirty="0"/>
              <a:t>G: Government</a:t>
            </a:r>
          </a:p>
          <a:p>
            <a:pPr algn="l" rtl="0" latinLnBrk="1" hangingPunct="0"/>
            <a:r>
              <a:rPr lang="en-US" altLang="ja-JP" sz="1600" b="1" dirty="0"/>
              <a:t>B</a:t>
            </a:r>
            <a:r>
              <a:rPr lang="en-US" altLang="ja-JP" sz="1600" b="1" dirty="0" smtClean="0"/>
              <a:t>: Business</a:t>
            </a:r>
            <a:endParaRPr lang="en-US" altLang="ja-JP" sz="1600" b="1" dirty="0"/>
          </a:p>
          <a:p>
            <a:pPr algn="l" rtl="0" latinLnBrk="1" hangingPunct="0"/>
            <a:r>
              <a:rPr lang="en-US" altLang="ja-JP" sz="1600" b="1" dirty="0"/>
              <a:t>R: </a:t>
            </a:r>
            <a:r>
              <a:rPr lang="en-US" altLang="ja-JP" sz="1600" b="1" dirty="0" smtClean="0"/>
              <a:t>Researcher</a:t>
            </a:r>
          </a:p>
          <a:p>
            <a:pPr algn="l" rtl="0" latinLnBrk="1" hangingPunct="0"/>
            <a:r>
              <a:rPr lang="en-US" altLang="ja-JP" sz="1600" b="1" dirty="0"/>
              <a:t>C</a:t>
            </a:r>
            <a:r>
              <a:rPr lang="en-US" altLang="ja-JP" sz="1600" b="1" dirty="0" smtClean="0"/>
              <a:t>: Citizen</a:t>
            </a:r>
            <a:endParaRPr lang="en-US" altLang="ja-JP" sz="1600" b="1" dirty="0"/>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3" name="スライド番号プレースホルダー 2"/>
          <p:cNvSpPr>
            <a:spLocks noGrp="1"/>
          </p:cNvSpPr>
          <p:nvPr>
            <p:ph type="sldNum" sz="quarter" idx="4294967295"/>
          </p:nvPr>
        </p:nvSpPr>
        <p:spPr>
          <a:xfrm>
            <a:off x="7239000" y="6546850"/>
            <a:ext cx="1905000" cy="256540"/>
          </a:xfrm>
        </p:spPr>
        <p:txBody>
          <a:bodyPr/>
          <a:lstStyle/>
          <a:p>
            <a:pPr lvl="0"/>
            <a:fld id="{86CB4B4D-7CA3-9044-876B-883B54F8677D}" type="slidenum">
              <a:rPr lang="en-US" altLang="ja-JP" smtClean="0"/>
              <a:t>16</a:t>
            </a:fld>
            <a:endParaRPr lang="ja-JP" altLang="en-US" dirty="0"/>
          </a:p>
        </p:txBody>
      </p:sp>
      <p:sp>
        <p:nvSpPr>
          <p:cNvPr id="4" name="テキスト ボックス 3"/>
          <p:cNvSpPr txBox="1"/>
          <p:nvPr/>
        </p:nvSpPr>
        <p:spPr>
          <a:xfrm>
            <a:off x="533400" y="6027005"/>
            <a:ext cx="7209664"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ja-JP" altLang="en-US" sz="2400" i="1" smtClean="0">
                <a:solidFill>
                  <a:srgbClr val="FF3399"/>
                </a:solidFill>
              </a:rPr>
              <a:t>民間サービス提供者の役割が増大</a:t>
            </a:r>
            <a:endParaRPr lang="en-US" altLang="ja-JP" sz="2400" i="1" smtClean="0">
              <a:solidFill>
                <a:srgbClr val="FF3399"/>
              </a:solidFill>
            </a:endParaRPr>
          </a:p>
          <a:p>
            <a:pPr marL="0" marR="0" indent="0" algn="l" defTabSz="457200" rtl="0" fontAlgn="auto" latinLnBrk="1" hangingPunct="0">
              <a:lnSpc>
                <a:spcPct val="100000"/>
              </a:lnSpc>
              <a:spcBef>
                <a:spcPts val="0"/>
              </a:spcBef>
              <a:spcAft>
                <a:spcPts val="0"/>
              </a:spcAft>
              <a:buClrTx/>
              <a:buSzTx/>
              <a:buFontTx/>
              <a:buNone/>
              <a:tabLst/>
            </a:pPr>
            <a:r>
              <a:rPr kumimoji="0" lang="en-US" sz="2400" b="0" i="1" u="none" strike="noStrike" cap="none" spc="0" normalizeH="0" baseline="0" smtClean="0">
                <a:ln>
                  <a:noFill/>
                </a:ln>
                <a:solidFill>
                  <a:srgbClr val="FF3399"/>
                </a:solidFill>
                <a:effectLst/>
                <a:uFillTx/>
              </a:rPr>
              <a:t>Role</a:t>
            </a:r>
            <a:r>
              <a:rPr kumimoji="0" lang="en-US" sz="2400" b="0" i="1" u="none" strike="noStrike" cap="none" spc="0" normalizeH="0" smtClean="0">
                <a:ln>
                  <a:noFill/>
                </a:ln>
                <a:solidFill>
                  <a:srgbClr val="FF3399"/>
                </a:solidFill>
                <a:effectLst/>
                <a:uFillTx/>
              </a:rPr>
              <a:t> </a:t>
            </a:r>
            <a:r>
              <a:rPr kumimoji="0" lang="en-US" sz="2400" b="0" i="1" u="none" strike="noStrike" cap="none" spc="0" normalizeH="0" dirty="0" smtClean="0">
                <a:ln>
                  <a:noFill/>
                </a:ln>
                <a:solidFill>
                  <a:srgbClr val="FF3399"/>
                </a:solidFill>
                <a:effectLst/>
                <a:uFillTx/>
              </a:rPr>
              <a:t>of private sector as service provider is growin</a:t>
            </a:r>
            <a:r>
              <a:rPr lang="en-US" sz="2400" i="1" dirty="0" smtClean="0">
                <a:solidFill>
                  <a:srgbClr val="FF3399"/>
                </a:solidFill>
              </a:rPr>
              <a:t>g</a:t>
            </a:r>
            <a:r>
              <a:rPr kumimoji="0" lang="en-US" sz="1800" b="0" i="1" u="none" strike="noStrike" cap="none" spc="0" normalizeH="0" dirty="0" smtClean="0">
                <a:ln>
                  <a:noFill/>
                </a:ln>
                <a:solidFill>
                  <a:srgbClr val="FF3399"/>
                </a:solidFill>
                <a:effectLst/>
                <a:uFillTx/>
              </a:rPr>
              <a:t>.</a:t>
            </a:r>
            <a:endParaRPr kumimoji="0" lang="en-US" sz="1800" b="0" i="1" u="none" strike="noStrike" cap="none" spc="0" normalizeH="0" baseline="0" dirty="0">
              <a:ln>
                <a:noFill/>
              </a:ln>
              <a:solidFill>
                <a:srgbClr val="FF3399"/>
              </a:solidFill>
              <a:effectLst/>
              <a:uFillTx/>
            </a:endParaRPr>
          </a:p>
        </p:txBody>
      </p:sp>
    </p:spTree>
    <p:extLst>
      <p:ext uri="{BB962C8B-B14F-4D97-AF65-F5344CB8AC3E}">
        <p14:creationId xmlns:p14="http://schemas.microsoft.com/office/powerpoint/2010/main" val="170270878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smtClean="0"/>
              <a:t>Finding </a:t>
            </a:r>
            <a:r>
              <a:rPr kumimoji="1" lang="en-US" dirty="0" smtClean="0"/>
              <a:t>- </a:t>
            </a:r>
            <a:r>
              <a:rPr lang="en-US" altLang="ja-JP" dirty="0"/>
              <a:t>Risk </a:t>
            </a:r>
            <a:r>
              <a:rPr lang="en-US" altLang="ja-JP" dirty="0" smtClean="0"/>
              <a:t>assessment</a:t>
            </a:r>
            <a:endParaRPr kumimoji="1"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700" y="2743200"/>
            <a:ext cx="3839124" cy="2933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715000" y="6362091"/>
            <a:ext cx="3037048" cy="4770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ts val="1500"/>
              </a:lnSpc>
              <a:spcBef>
                <a:spcPts val="0"/>
              </a:spcBef>
              <a:spcAft>
                <a:spcPts val="0"/>
              </a:spcAft>
              <a:buClrTx/>
              <a:buSzTx/>
              <a:buFontTx/>
              <a:buNone/>
              <a:tabLst/>
            </a:pPr>
            <a:r>
              <a:rPr kumimoji="0" lang="en-US" sz="1400" b="1" i="0" u="none" strike="noStrike" cap="none" spc="0" normalizeH="0" baseline="0" dirty="0" smtClean="0">
                <a:ln>
                  <a:noFill/>
                </a:ln>
                <a:solidFill>
                  <a:srgbClr val="002569"/>
                </a:solidFill>
                <a:effectLst/>
                <a:uFillTx/>
              </a:rPr>
              <a:t>Air quality</a:t>
            </a:r>
            <a:r>
              <a:rPr kumimoji="0" lang="en-US" sz="1400" b="1" i="0" u="none" strike="noStrike" cap="none" spc="0" normalizeH="0" dirty="0" smtClean="0">
                <a:ln>
                  <a:noFill/>
                </a:ln>
                <a:solidFill>
                  <a:srgbClr val="002569"/>
                </a:solidFill>
                <a:effectLst/>
                <a:uFillTx/>
              </a:rPr>
              <a:t> map of San Bernardino,</a:t>
            </a:r>
          </a:p>
          <a:p>
            <a:pPr marL="0" marR="0" indent="0" algn="l" defTabSz="457200" rtl="0" fontAlgn="auto" latinLnBrk="1" hangingPunct="0">
              <a:lnSpc>
                <a:spcPts val="1500"/>
              </a:lnSpc>
              <a:spcBef>
                <a:spcPts val="0"/>
              </a:spcBef>
              <a:spcAft>
                <a:spcPts val="0"/>
              </a:spcAft>
              <a:buClrTx/>
              <a:buSzTx/>
              <a:buFontTx/>
              <a:buNone/>
              <a:tabLst/>
            </a:pPr>
            <a:r>
              <a:rPr lang="en-US" sz="1400" b="1" baseline="0" dirty="0" smtClean="0"/>
              <a:t>CA,</a:t>
            </a:r>
            <a:r>
              <a:rPr lang="en-US" sz="1400" b="1" dirty="0" smtClean="0"/>
              <a:t> US, Oct 24, 2013</a:t>
            </a:r>
            <a:endParaRPr kumimoji="0" lang="en-US" sz="1400" b="1" i="0" u="none" strike="noStrike" cap="none" spc="0" normalizeH="0" baseline="0" dirty="0">
              <a:ln>
                <a:noFill/>
              </a:ln>
              <a:solidFill>
                <a:srgbClr val="002569"/>
              </a:solidFill>
              <a:effectLst/>
              <a:uFillTx/>
            </a:endParaRPr>
          </a:p>
        </p:txBody>
      </p:sp>
      <p:sp>
        <p:nvSpPr>
          <p:cNvPr id="5" name="テキスト ボックス 4"/>
          <p:cNvSpPr txBox="1"/>
          <p:nvPr/>
        </p:nvSpPr>
        <p:spPr>
          <a:xfrm>
            <a:off x="386467" y="6077399"/>
            <a:ext cx="4372349"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002569"/>
                </a:solidFill>
                <a:effectLst/>
                <a:uFillTx/>
              </a:rPr>
              <a:t>Land subsidence </a:t>
            </a:r>
            <a:r>
              <a:rPr lang="en-US" sz="1400" b="1" dirty="0" smtClean="0"/>
              <a:t>near Manila, Feb 2007- Feb  2010</a:t>
            </a:r>
          </a:p>
          <a:p>
            <a:pPr marL="0" marR="0" indent="0" algn="l"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002569"/>
                </a:solidFill>
                <a:effectLst/>
                <a:uFillTx/>
              </a:rPr>
              <a:t>Upper circle: 12 cm subsidence, lower circle: 4 cm</a:t>
            </a:r>
            <a:endParaRPr kumimoji="0" lang="en-US" sz="1400" b="1" i="0" u="none" strike="noStrike" cap="none" spc="0" normalizeH="0" baseline="0" dirty="0">
              <a:ln>
                <a:noFill/>
              </a:ln>
              <a:solidFill>
                <a:srgbClr val="002569"/>
              </a:solidFill>
              <a:effectLst/>
              <a:uFillTx/>
            </a:endParaRPr>
          </a:p>
        </p:txBody>
      </p:sp>
      <p:sp>
        <p:nvSpPr>
          <p:cNvPr id="6" name="スライド番号プレースホルダー 5"/>
          <p:cNvSpPr>
            <a:spLocks noGrp="1"/>
          </p:cNvSpPr>
          <p:nvPr>
            <p:ph type="sldNum" sz="quarter" idx="4294967295"/>
          </p:nvPr>
        </p:nvSpPr>
        <p:spPr>
          <a:xfrm>
            <a:off x="8534038" y="6546849"/>
            <a:ext cx="609961" cy="292293"/>
          </a:xfrm>
        </p:spPr>
        <p:txBody>
          <a:bodyPr/>
          <a:lstStyle/>
          <a:p>
            <a:pPr lvl="0"/>
            <a:fld id="{86CB4B4D-7CA3-9044-876B-883B54F8677D}" type="slidenum">
              <a:rPr lang="en-US" altLang="ja-JP" smtClean="0"/>
              <a:t>17</a:t>
            </a:fld>
            <a:endParaRPr lang="ja-JP" altLang="en-US" dirty="0"/>
          </a:p>
        </p:txBody>
      </p:sp>
      <p:pic>
        <p:nvPicPr>
          <p:cNvPr id="79" name="Picture 2" desc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43198"/>
            <a:ext cx="5413700" cy="317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正方形/長方形 76"/>
          <p:cNvSpPr/>
          <p:nvPr/>
        </p:nvSpPr>
        <p:spPr>
          <a:xfrm>
            <a:off x="-152400" y="2590800"/>
            <a:ext cx="5566100" cy="9906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3" name="コンテンツ プレースホルダー 2"/>
          <p:cNvSpPr>
            <a:spLocks noGrp="1"/>
          </p:cNvSpPr>
          <p:nvPr>
            <p:ph sz="quarter" idx="10"/>
          </p:nvPr>
        </p:nvSpPr>
        <p:spPr>
          <a:xfrm>
            <a:off x="411868" y="1186841"/>
            <a:ext cx="8229600" cy="5175250"/>
          </a:xfrm>
        </p:spPr>
        <p:txBody>
          <a:bodyPr/>
          <a:lstStyle/>
          <a:p>
            <a:r>
              <a:rPr lang="en-US" altLang="ja-JP" smtClean="0"/>
              <a:t>Data applications </a:t>
            </a:r>
            <a:r>
              <a:rPr lang="en-US" altLang="ja-JP" dirty="0"/>
              <a:t>for risk assessment is </a:t>
            </a:r>
            <a:r>
              <a:rPr lang="en-US" altLang="ja-JP" dirty="0" smtClean="0"/>
              <a:t>increasing, </a:t>
            </a:r>
            <a:r>
              <a:rPr lang="en-US" altLang="ja-JP" dirty="0"/>
              <a:t>with data being used to evaluate </a:t>
            </a:r>
            <a:r>
              <a:rPr lang="en-US" altLang="ja-JP" dirty="0" smtClean="0"/>
              <a:t>risks related </a:t>
            </a:r>
            <a:r>
              <a:rPr lang="en-US" altLang="ja-JP" dirty="0"/>
              <a:t>to natural disasters, agriculture and public </a:t>
            </a:r>
            <a:r>
              <a:rPr lang="en-US" altLang="ja-JP"/>
              <a:t>health</a:t>
            </a:r>
            <a:r>
              <a:rPr lang="en-US" altLang="ja-JP" smtClean="0"/>
              <a:t>.</a:t>
            </a:r>
          </a:p>
          <a:p>
            <a:r>
              <a:rPr lang="en-US" altLang="ja-JP" smtClean="0"/>
              <a:t>A simple hazard map to complex </a:t>
            </a:r>
            <a:br>
              <a:rPr lang="en-US" altLang="ja-JP" smtClean="0"/>
            </a:br>
            <a:r>
              <a:rPr lang="en-US" altLang="ja-JP" smtClean="0"/>
              <a:t>models are used to provide </a:t>
            </a:r>
            <a:br>
              <a:rPr lang="en-US" altLang="ja-JP" smtClean="0"/>
            </a:br>
            <a:r>
              <a:rPr lang="en-US" altLang="ja-JP" smtClean="0"/>
              <a:t>a new-term to long term risks.</a:t>
            </a:r>
          </a:p>
          <a:p>
            <a:pPr marL="0" indent="0">
              <a:buNone/>
            </a:pPr>
            <a:r>
              <a:rPr lang="en-US" altLang="ja-JP" smtClean="0"/>
              <a:t> </a:t>
            </a:r>
            <a:endParaRPr kumimoji="1" lang="en-US" dirty="0"/>
          </a:p>
        </p:txBody>
      </p:sp>
    </p:spTree>
    <p:extLst>
      <p:ext uri="{BB962C8B-B14F-4D97-AF65-F5344CB8AC3E}">
        <p14:creationId xmlns:p14="http://schemas.microsoft.com/office/powerpoint/2010/main" val="30007749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5000" y="76201"/>
            <a:ext cx="7543800" cy="990600"/>
          </a:xfrm>
        </p:spPr>
        <p:txBody>
          <a:bodyPr/>
          <a:lstStyle/>
          <a:p>
            <a:r>
              <a:rPr kumimoji="1" lang="en-US" sz="2400" smtClean="0"/>
              <a:t>Finding – </a:t>
            </a:r>
            <a:br>
              <a:rPr kumimoji="1" lang="en-US" sz="2400" smtClean="0"/>
            </a:br>
            <a:r>
              <a:rPr lang="en-US" altLang="ja-JP" sz="2400" smtClean="0"/>
              <a:t>National </a:t>
            </a:r>
            <a:r>
              <a:rPr lang="en-US" altLang="ja-JP" sz="2400" dirty="0"/>
              <a:t>accounting/infrastructure </a:t>
            </a:r>
            <a:r>
              <a:rPr lang="en-US" altLang="ja-JP" sz="2400" dirty="0" smtClean="0"/>
              <a:t>use</a:t>
            </a:r>
            <a:endParaRPr kumimoji="1" lang="en-US" sz="2000" dirty="0"/>
          </a:p>
        </p:txBody>
      </p:sp>
      <p:sp>
        <p:nvSpPr>
          <p:cNvPr id="3" name="コンテンツ プレースホルダー 2"/>
          <p:cNvSpPr>
            <a:spLocks noGrp="1"/>
          </p:cNvSpPr>
          <p:nvPr>
            <p:ph sz="quarter" idx="10"/>
          </p:nvPr>
        </p:nvSpPr>
        <p:spPr>
          <a:xfrm>
            <a:off x="457200" y="1295400"/>
            <a:ext cx="8229600" cy="5175250"/>
          </a:xfrm>
        </p:spPr>
        <p:txBody>
          <a:bodyPr/>
          <a:lstStyle/>
          <a:p>
            <a:r>
              <a:rPr lang="en-US" altLang="ja-JP" dirty="0" smtClean="0"/>
              <a:t>Australia uses satellite </a:t>
            </a:r>
            <a:r>
              <a:rPr lang="en-US" altLang="ja-JP" dirty="0"/>
              <a:t>data to monitor and manage water and carbon resources on a </a:t>
            </a:r>
            <a:r>
              <a:rPr lang="en-US" altLang="ja-JP" dirty="0" smtClean="0"/>
              <a:t>national-scale.</a:t>
            </a:r>
          </a:p>
          <a:p>
            <a:r>
              <a:rPr lang="en-US" altLang="ja-JP" dirty="0" smtClean="0"/>
              <a:t>Airbus produced national map of Servia with SPOT data.</a:t>
            </a:r>
            <a:endParaRPr lang="ja-JP" altLang="ja-JP" dirty="0"/>
          </a:p>
          <a:p>
            <a:pPr marL="0" indent="0">
              <a:buNone/>
            </a:pPr>
            <a:endParaRPr kumimoji="1"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91" y="3145794"/>
            <a:ext cx="4159773" cy="311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487" y="3114155"/>
            <a:ext cx="4354513" cy="3181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16838" y="6339550"/>
            <a:ext cx="4333877" cy="5027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ts val="1600"/>
              </a:lnSpc>
              <a:spcBef>
                <a:spcPts val="0"/>
              </a:spcBef>
              <a:spcAft>
                <a:spcPts val="0"/>
              </a:spcAft>
              <a:buClrTx/>
              <a:buSzTx/>
              <a:buFontTx/>
              <a:buNone/>
              <a:tabLst/>
            </a:pPr>
            <a:r>
              <a:rPr lang="en-US" sz="1600" b="1" dirty="0" smtClean="0"/>
              <a:t>Land-use changes by Landsat in Australia: </a:t>
            </a:r>
          </a:p>
          <a:p>
            <a:pPr marL="0" marR="0" indent="0" algn="l" defTabSz="457200" rtl="0" fontAlgn="auto" latinLnBrk="1" hangingPunct="0">
              <a:lnSpc>
                <a:spcPts val="1600"/>
              </a:lnSpc>
              <a:spcBef>
                <a:spcPts val="0"/>
              </a:spcBef>
              <a:spcAft>
                <a:spcPts val="0"/>
              </a:spcAft>
              <a:buClrTx/>
              <a:buSzTx/>
              <a:buFontTx/>
              <a:buNone/>
              <a:tabLst/>
            </a:pPr>
            <a:r>
              <a:rPr lang="en-US" sz="1600" b="1" dirty="0" smtClean="0"/>
              <a:t>regrowth (yellow), forest fire (red)</a:t>
            </a:r>
            <a:endParaRPr kumimoji="0" lang="en-US" sz="1600" b="1" i="0" u="none" strike="noStrike" cap="none" spc="0" normalizeH="0" baseline="0" dirty="0">
              <a:ln>
                <a:noFill/>
              </a:ln>
              <a:solidFill>
                <a:srgbClr val="002569"/>
              </a:solidFill>
              <a:effectLst/>
              <a:uFillTx/>
            </a:endParaRPr>
          </a:p>
        </p:txBody>
      </p:sp>
      <p:sp>
        <p:nvSpPr>
          <p:cNvPr id="4" name="スライド番号プレースホルダー 3"/>
          <p:cNvSpPr>
            <a:spLocks noGrp="1"/>
          </p:cNvSpPr>
          <p:nvPr>
            <p:ph type="sldNum" sz="quarter" idx="4294967295"/>
          </p:nvPr>
        </p:nvSpPr>
        <p:spPr>
          <a:xfrm>
            <a:off x="8458200" y="6546850"/>
            <a:ext cx="685800" cy="204965"/>
          </a:xfrm>
        </p:spPr>
        <p:txBody>
          <a:bodyPr/>
          <a:lstStyle/>
          <a:p>
            <a:pPr lvl="0"/>
            <a:fld id="{86CB4B4D-7CA3-9044-876B-883B54F8677D}" type="slidenum">
              <a:rPr lang="en-US" altLang="ja-JP" smtClean="0"/>
              <a:t>18</a:t>
            </a:fld>
            <a:endParaRPr lang="ja-JP" altLang="en-US" dirty="0"/>
          </a:p>
        </p:txBody>
      </p:sp>
      <p:sp>
        <p:nvSpPr>
          <p:cNvPr id="8" name="テキスト ボックス 7"/>
          <p:cNvSpPr txBox="1"/>
          <p:nvPr/>
        </p:nvSpPr>
        <p:spPr>
          <a:xfrm>
            <a:off x="4789487" y="6333239"/>
            <a:ext cx="4202113" cy="5027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ts val="1600"/>
              </a:lnSpc>
              <a:spcBef>
                <a:spcPts val="0"/>
              </a:spcBef>
              <a:spcAft>
                <a:spcPts val="0"/>
              </a:spcAft>
              <a:buClrTx/>
              <a:buSzTx/>
              <a:buFontTx/>
              <a:buNone/>
              <a:tabLst/>
            </a:pPr>
            <a:r>
              <a:rPr lang="en-US" sz="1600" b="1" dirty="0" smtClean="0"/>
              <a:t>Land-use map by SPOT in Serbia:</a:t>
            </a:r>
          </a:p>
          <a:p>
            <a:pPr marL="0" marR="0" indent="0" algn="l" defTabSz="457200" rtl="0" fontAlgn="auto" latinLnBrk="1" hangingPunct="0">
              <a:lnSpc>
                <a:spcPts val="1600"/>
              </a:lnSpc>
              <a:spcBef>
                <a:spcPts val="0"/>
              </a:spcBef>
              <a:spcAft>
                <a:spcPts val="0"/>
              </a:spcAft>
              <a:buClrTx/>
              <a:buSzTx/>
              <a:buFontTx/>
              <a:buNone/>
              <a:tabLst/>
            </a:pPr>
            <a:r>
              <a:rPr lang="en-US" sz="1400" b="1" dirty="0" smtClean="0"/>
              <a:t>urban (red), potatoes(purple), sunflower (brown)</a:t>
            </a:r>
          </a:p>
        </p:txBody>
      </p:sp>
    </p:spTree>
    <p:extLst>
      <p:ext uri="{BB962C8B-B14F-4D97-AF65-F5344CB8AC3E}">
        <p14:creationId xmlns:p14="http://schemas.microsoft.com/office/powerpoint/2010/main" val="414296315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4781" y="30480"/>
            <a:ext cx="7459219" cy="990600"/>
          </a:xfrm>
        </p:spPr>
        <p:txBody>
          <a:bodyPr/>
          <a:lstStyle/>
          <a:p>
            <a:r>
              <a:rPr kumimoji="1" lang="en-US" altLang="ja-JP" sz="2800" smtClean="0"/>
              <a:t>Finding </a:t>
            </a:r>
            <a:r>
              <a:rPr kumimoji="1" lang="en-US" altLang="ja-JP" sz="2800" smtClean="0"/>
              <a:t>– Copernicus </a:t>
            </a:r>
            <a:r>
              <a:rPr lang="en-US" altLang="ja-JP" sz="2800" smtClean="0"/>
              <a:t>Downstream service</a:t>
            </a:r>
            <a:endParaRPr kumimoji="1" lang="en-US" sz="2800"/>
          </a:p>
        </p:txBody>
      </p:sp>
      <p:sp>
        <p:nvSpPr>
          <p:cNvPr id="3" name="コンテンツ プレースホルダー 2"/>
          <p:cNvSpPr>
            <a:spLocks noGrp="1"/>
          </p:cNvSpPr>
          <p:nvPr>
            <p:ph sz="quarter" idx="10"/>
          </p:nvPr>
        </p:nvSpPr>
        <p:spPr>
          <a:xfrm>
            <a:off x="549320" y="1235027"/>
            <a:ext cx="8229600" cy="5175250"/>
          </a:xfrm>
        </p:spPr>
        <p:txBody>
          <a:bodyPr/>
          <a:lstStyle/>
          <a:p>
            <a:pPr marL="0" indent="0">
              <a:buNone/>
            </a:pPr>
            <a:r>
              <a:rPr kumimoji="1" lang="en-US" smtClean="0"/>
              <a:t>The Copernicus Sentinels downstream service is clearly shown in the value chain.</a:t>
            </a:r>
            <a:endParaRPr kumimoji="1"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41" y="3617685"/>
            <a:ext cx="8350159" cy="308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4953000" y="3822652"/>
            <a:ext cx="1676400" cy="1066800"/>
          </a:xfrm>
          <a:prstGeom prst="rect">
            <a:avLst/>
          </a:prstGeom>
          <a:noFill/>
          <a:ln w="381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7628" y="1905000"/>
            <a:ext cx="1257735" cy="1841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2362200"/>
            <a:ext cx="1391077" cy="176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317516" y="6238581"/>
            <a:ext cx="3631761"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i="0" u="none" strike="noStrike" cap="none" spc="0" normalizeH="0" baseline="0" smtClean="0">
                <a:ln>
                  <a:noFill/>
                </a:ln>
                <a:solidFill>
                  <a:srgbClr val="0070C0"/>
                </a:solidFill>
                <a:effectLst/>
                <a:uFillTx/>
              </a:rPr>
              <a:t>Copernicus Marine Environmental </a:t>
            </a:r>
          </a:p>
          <a:p>
            <a:pPr marL="0" marR="0" indent="0" algn="l" defTabSz="457200" rtl="0" fontAlgn="auto" latinLnBrk="1" hangingPunct="0">
              <a:lnSpc>
                <a:spcPct val="100000"/>
              </a:lnSpc>
              <a:spcBef>
                <a:spcPts val="0"/>
              </a:spcBef>
              <a:spcAft>
                <a:spcPts val="0"/>
              </a:spcAft>
              <a:buClrTx/>
              <a:buSzTx/>
              <a:buFontTx/>
              <a:buNone/>
              <a:tabLst/>
            </a:pPr>
            <a:r>
              <a:rPr kumimoji="0" lang="en-US" sz="1800" i="0" u="none" strike="noStrike" cap="none" spc="0" normalizeH="0" baseline="0" smtClean="0">
                <a:ln>
                  <a:noFill/>
                </a:ln>
                <a:solidFill>
                  <a:srgbClr val="0070C0"/>
                </a:solidFill>
                <a:effectLst/>
                <a:uFillTx/>
              </a:rPr>
              <a:t>Monitoring Services</a:t>
            </a:r>
            <a:endParaRPr kumimoji="0" lang="en-US" sz="1800" i="0" u="none" strike="noStrike" cap="none" spc="0" normalizeH="0" baseline="0">
              <a:ln>
                <a:noFill/>
              </a:ln>
              <a:solidFill>
                <a:srgbClr val="0070C0"/>
              </a:solidFill>
              <a:effectLst/>
              <a:uFillTx/>
            </a:endParaRPr>
          </a:p>
        </p:txBody>
      </p:sp>
    </p:spTree>
    <p:extLst>
      <p:ext uri="{BB962C8B-B14F-4D97-AF65-F5344CB8AC3E}">
        <p14:creationId xmlns:p14="http://schemas.microsoft.com/office/powerpoint/2010/main" val="177919494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152B0B7-EBFA-4099-B671-EE4591757CF4}" type="slidenum">
              <a:rPr lang="ja-JP" altLang="en-US" smtClean="0"/>
              <a:pPr>
                <a:defRPr/>
              </a:pPr>
              <a:t>2</a:t>
            </a:fld>
            <a:endParaRPr lang="ja-JP" altLang="en-US" dirty="0"/>
          </a:p>
        </p:txBody>
      </p:sp>
      <p:sp>
        <p:nvSpPr>
          <p:cNvPr id="3" name="タイトル 2"/>
          <p:cNvSpPr>
            <a:spLocks noGrp="1"/>
          </p:cNvSpPr>
          <p:nvPr>
            <p:ph type="title"/>
          </p:nvPr>
        </p:nvSpPr>
        <p:spPr>
          <a:xfrm>
            <a:off x="1828800" y="381000"/>
            <a:ext cx="6419850" cy="549275"/>
          </a:xfrm>
        </p:spPr>
        <p:txBody>
          <a:bodyPr/>
          <a:lstStyle/>
          <a:p>
            <a:pPr algn="ctr"/>
            <a:r>
              <a:rPr kumimoji="1" lang="en-US" altLang="ja-JP" b="1" dirty="0" smtClean="0">
                <a:latin typeface="Arial"/>
                <a:ea typeface="+mn-ea"/>
                <a:cs typeface="Arial"/>
              </a:rPr>
              <a:t>Editorial</a:t>
            </a:r>
            <a:r>
              <a:rPr kumimoji="1" lang="ja-JP" altLang="en-US" b="1" dirty="0" smtClean="0">
                <a:latin typeface="Arial"/>
                <a:ea typeface="+mn-ea"/>
                <a:cs typeface="Arial"/>
              </a:rPr>
              <a:t> </a:t>
            </a:r>
            <a:r>
              <a:rPr kumimoji="1" lang="en-US" altLang="ja-JP" b="1" dirty="0" smtClean="0">
                <a:latin typeface="Arial"/>
                <a:ea typeface="+mn-ea"/>
                <a:cs typeface="Arial"/>
              </a:rPr>
              <a:t>Committee</a:t>
            </a:r>
            <a:endParaRPr kumimoji="1" lang="ja-JP" altLang="en-US" b="1" dirty="0">
              <a:latin typeface="Arial"/>
              <a:ea typeface="+mn-ea"/>
              <a:cs typeface="Arial"/>
            </a:endParaRPr>
          </a:p>
        </p:txBody>
      </p:sp>
      <p:graphicFrame>
        <p:nvGraphicFramePr>
          <p:cNvPr id="4" name="表 3"/>
          <p:cNvGraphicFramePr>
            <a:graphicFrameLocks noGrp="1"/>
          </p:cNvGraphicFramePr>
          <p:nvPr>
            <p:extLst>
              <p:ext uri="{D42A27DB-BD31-4B8C-83A1-F6EECF244321}">
                <p14:modId xmlns:p14="http://schemas.microsoft.com/office/powerpoint/2010/main" val="3260431543"/>
              </p:ext>
            </p:extLst>
          </p:nvPr>
        </p:nvGraphicFramePr>
        <p:xfrm>
          <a:off x="685800" y="1219200"/>
          <a:ext cx="8077200" cy="5378085"/>
        </p:xfrm>
        <a:graphic>
          <a:graphicData uri="http://schemas.openxmlformats.org/drawingml/2006/table">
            <a:tbl>
              <a:tblPr/>
              <a:tblGrid>
                <a:gridCol w="2057399"/>
                <a:gridCol w="6019801"/>
              </a:tblGrid>
              <a:tr h="226380">
                <a:tc>
                  <a:txBody>
                    <a:bodyPr/>
                    <a:lstStyle/>
                    <a:p>
                      <a:pPr algn="ctr" fontAlgn="ctr"/>
                      <a:r>
                        <a:rPr lang="en-US" sz="1600" b="1" i="0" u="none" strike="noStrike" dirty="0">
                          <a:solidFill>
                            <a:schemeClr val="tx1">
                              <a:lumMod val="50000"/>
                            </a:schemeClr>
                          </a:solidFill>
                          <a:effectLst/>
                          <a:latin typeface="ＭＳ Ｐゴシック"/>
                        </a:rPr>
                        <a:t>Name</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0000"/>
                        <a:lumOff val="40000"/>
                      </a:schemeClr>
                    </a:solidFill>
                  </a:tcPr>
                </a:tc>
                <a:tc>
                  <a:txBody>
                    <a:bodyPr/>
                    <a:lstStyle/>
                    <a:p>
                      <a:pPr algn="ctr" fontAlgn="ctr"/>
                      <a:r>
                        <a:rPr lang="en-US" sz="1600" b="1" i="0" u="none" strike="noStrike" dirty="0" smtClean="0">
                          <a:solidFill>
                            <a:schemeClr val="tx1">
                              <a:lumMod val="50000"/>
                            </a:schemeClr>
                          </a:solidFill>
                          <a:effectLst/>
                          <a:latin typeface="ＭＳ Ｐゴシック"/>
                        </a:rPr>
                        <a:t>Organization</a:t>
                      </a:r>
                      <a:endParaRPr lang="en-US" sz="1600" b="1" i="0" u="none" strike="noStrike" dirty="0">
                        <a:solidFill>
                          <a:schemeClr val="tx1">
                            <a:lumMod val="50000"/>
                          </a:schemeClr>
                        </a:solidFill>
                        <a:effectLst/>
                        <a:latin typeface="ＭＳ Ｐゴシック"/>
                      </a:endParaRP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0000"/>
                        <a:lumOff val="40000"/>
                      </a:schemeClr>
                    </a:solidFill>
                  </a:tcPr>
                </a:tc>
              </a:tr>
              <a:tr h="318330">
                <a:tc>
                  <a:txBody>
                    <a:bodyPr/>
                    <a:lstStyle/>
                    <a:p>
                      <a:pPr algn="l" fontAlgn="t"/>
                      <a:r>
                        <a:rPr lang="en-US" sz="1600" b="1" i="0" u="none" strike="noStrike" dirty="0">
                          <a:solidFill>
                            <a:schemeClr val="tx1">
                              <a:lumMod val="50000"/>
                            </a:schemeClr>
                          </a:solidFill>
                          <a:effectLst/>
                          <a:latin typeface="ＭＳ Ｐゴシック"/>
                        </a:rPr>
                        <a:t>Paul Briand</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t"/>
                      <a:r>
                        <a:rPr lang="en-US" sz="1600" b="1" i="0" u="none" strike="noStrike" dirty="0">
                          <a:solidFill>
                            <a:schemeClr val="tx1">
                              <a:lumMod val="50000"/>
                            </a:schemeClr>
                          </a:solidFill>
                          <a:effectLst/>
                          <a:latin typeface="ＭＳ Ｐゴシック"/>
                        </a:rPr>
                        <a:t>Canadian Space Agency (CSA)</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8330">
                <a:tc>
                  <a:txBody>
                    <a:bodyPr/>
                    <a:lstStyle/>
                    <a:p>
                      <a:pPr algn="l" fontAlgn="t"/>
                      <a:r>
                        <a:rPr lang="en-US" sz="1600" b="1" i="0" u="none" strike="noStrike" dirty="0">
                          <a:solidFill>
                            <a:schemeClr val="tx1">
                              <a:lumMod val="50000"/>
                            </a:schemeClr>
                          </a:solidFill>
                          <a:effectLst/>
                          <a:latin typeface="ＭＳ Ｐゴシック"/>
                        </a:rPr>
                        <a:t>Marie-Josee Bourassa</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t"/>
                      <a:r>
                        <a:rPr lang="en-US" sz="1600" b="1" i="0" u="none" strike="noStrike" dirty="0">
                          <a:solidFill>
                            <a:schemeClr val="tx1">
                              <a:lumMod val="50000"/>
                            </a:schemeClr>
                          </a:solidFill>
                          <a:effectLst/>
                          <a:latin typeface="ＭＳ Ｐゴシック"/>
                        </a:rPr>
                        <a:t>Canadian Space Agency (CSA)</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8330">
                <a:tc>
                  <a:txBody>
                    <a:bodyPr/>
                    <a:lstStyle/>
                    <a:p>
                      <a:pPr algn="l" fontAlgn="t"/>
                      <a:r>
                        <a:rPr lang="en-US" sz="1600" b="1" i="0" u="none" strike="noStrike" dirty="0">
                          <a:solidFill>
                            <a:schemeClr val="tx1">
                              <a:lumMod val="50000"/>
                            </a:schemeClr>
                          </a:solidFill>
                          <a:effectLst/>
                          <a:latin typeface="ＭＳ Ｐゴシック"/>
                        </a:rPr>
                        <a:t>Brent Smith</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t"/>
                      <a:r>
                        <a:rPr lang="en-US" sz="1600" b="1" i="0" u="none" strike="noStrike" dirty="0">
                          <a:solidFill>
                            <a:schemeClr val="tx1">
                              <a:lumMod val="50000"/>
                            </a:schemeClr>
                          </a:solidFill>
                          <a:effectLst/>
                          <a:latin typeface="ＭＳ Ｐゴシック"/>
                        </a:rPr>
                        <a:t>National Oceanic and Atmospheric Administration (NOAA)</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8330">
                <a:tc>
                  <a:txBody>
                    <a:bodyPr/>
                    <a:lstStyle/>
                    <a:p>
                      <a:pPr algn="l" fontAlgn="t"/>
                      <a:r>
                        <a:rPr lang="en-US" sz="1600" b="1" i="0" u="none" strike="noStrike" dirty="0">
                          <a:solidFill>
                            <a:schemeClr val="tx1">
                              <a:lumMod val="50000"/>
                            </a:schemeClr>
                          </a:solidFill>
                          <a:effectLst/>
                          <a:latin typeface="ＭＳ Ｐゴシック"/>
                        </a:rPr>
                        <a:t>Joost Carpay</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t"/>
                      <a:r>
                        <a:rPr lang="en-US" sz="1600" b="1" i="0" u="none" strike="noStrike" dirty="0">
                          <a:solidFill>
                            <a:schemeClr val="tx1">
                              <a:lumMod val="50000"/>
                            </a:schemeClr>
                          </a:solidFill>
                          <a:effectLst/>
                          <a:latin typeface="ＭＳ Ｐゴシック"/>
                        </a:rPr>
                        <a:t>Netherland Space Office (NSO)</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46562">
                <a:tc>
                  <a:txBody>
                    <a:bodyPr/>
                    <a:lstStyle/>
                    <a:p>
                      <a:pPr algn="l" fontAlgn="t"/>
                      <a:r>
                        <a:rPr lang="en-US" sz="1600" b="1" i="0" u="none" strike="noStrike" dirty="0">
                          <a:solidFill>
                            <a:schemeClr val="tx1">
                              <a:lumMod val="50000"/>
                            </a:schemeClr>
                          </a:solidFill>
                          <a:effectLst/>
                          <a:latin typeface="ＭＳ Ｐゴシック"/>
                        </a:rPr>
                        <a:t>Andre (Alex) Held</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t"/>
                      <a:r>
                        <a:rPr lang="en-US" sz="1600" b="1" i="0" u="none" strike="noStrike" dirty="0">
                          <a:solidFill>
                            <a:schemeClr val="tx1">
                              <a:lumMod val="50000"/>
                            </a:schemeClr>
                          </a:solidFill>
                          <a:effectLst/>
                          <a:latin typeface="ＭＳ Ｐゴシック"/>
                        </a:rPr>
                        <a:t>Landscape Observation and Simulation Group, The Commonwealth Scientific and Industrial Research </a:t>
                      </a:r>
                      <a:r>
                        <a:rPr lang="en-US" sz="1600" b="1" i="0" u="none" strike="noStrike" dirty="0" smtClean="0">
                          <a:solidFill>
                            <a:schemeClr val="tx1">
                              <a:lumMod val="50000"/>
                            </a:schemeClr>
                          </a:solidFill>
                          <a:effectLst/>
                          <a:latin typeface="ＭＳ Ｐゴシック"/>
                        </a:rPr>
                        <a:t>Organization </a:t>
                      </a:r>
                      <a:r>
                        <a:rPr lang="en-US" sz="1600" b="1" i="0" u="none" strike="noStrike" dirty="0">
                          <a:solidFill>
                            <a:schemeClr val="tx1">
                              <a:lumMod val="50000"/>
                            </a:schemeClr>
                          </a:solidFill>
                          <a:effectLst/>
                          <a:latin typeface="ＭＳ Ｐゴシック"/>
                        </a:rPr>
                        <a:t>(CSIRO)</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46562">
                <a:tc>
                  <a:txBody>
                    <a:bodyPr/>
                    <a:lstStyle/>
                    <a:p>
                      <a:pPr algn="l" fontAlgn="t"/>
                      <a:r>
                        <a:rPr lang="fr-FR" sz="1600" b="1" i="0" u="none" strike="noStrike" dirty="0">
                          <a:solidFill>
                            <a:schemeClr val="tx1">
                              <a:lumMod val="50000"/>
                            </a:schemeClr>
                          </a:solidFill>
                          <a:effectLst/>
                          <a:latin typeface="ＭＳ Ｐゴシック"/>
                        </a:rPr>
                        <a:t>Cécile Vignolles Ye</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t"/>
                      <a:r>
                        <a:rPr lang="fr-FR" sz="1600" b="1" i="0" u="none" strike="noStrike" dirty="0">
                          <a:solidFill>
                            <a:schemeClr val="tx1">
                              <a:lumMod val="50000"/>
                            </a:schemeClr>
                          </a:solidFill>
                          <a:effectLst/>
                          <a:latin typeface="ＭＳ Ｐゴシック"/>
                        </a:rPr>
                        <a:t>Earth Observation Applications, Centre National d’Etudes Spatiales (CNES)</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8330">
                <a:tc>
                  <a:txBody>
                    <a:bodyPr/>
                    <a:lstStyle/>
                    <a:p>
                      <a:pPr algn="l" fontAlgn="t"/>
                      <a:r>
                        <a:rPr lang="en-US" sz="1600" b="1" i="0" u="none" strike="noStrike" dirty="0">
                          <a:solidFill>
                            <a:schemeClr val="tx1">
                              <a:lumMod val="50000"/>
                            </a:schemeClr>
                          </a:solidFill>
                          <a:effectLst/>
                          <a:latin typeface="ＭＳ Ｐゴシック"/>
                        </a:rPr>
                        <a:t>Michael Nyenhuis</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t"/>
                      <a:r>
                        <a:rPr lang="en-US" sz="1600" b="1" i="0" u="none" strike="noStrike" dirty="0">
                          <a:solidFill>
                            <a:schemeClr val="tx1">
                              <a:lumMod val="50000"/>
                            </a:schemeClr>
                          </a:solidFill>
                          <a:effectLst/>
                          <a:latin typeface="ＭＳ Ｐゴシック"/>
                        </a:rPr>
                        <a:t>German Aerospace Center (DLR)</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8330">
                <a:tc>
                  <a:txBody>
                    <a:bodyPr/>
                    <a:lstStyle/>
                    <a:p>
                      <a:pPr algn="l" fontAlgn="t"/>
                      <a:r>
                        <a:rPr lang="en-US" sz="1600" b="1" i="0" u="none" strike="noStrike" dirty="0">
                          <a:solidFill>
                            <a:schemeClr val="tx1">
                              <a:lumMod val="50000"/>
                            </a:schemeClr>
                          </a:solidFill>
                          <a:effectLst/>
                          <a:latin typeface="ＭＳ Ｐゴシック"/>
                        </a:rPr>
                        <a:t>Chu Ishida</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t"/>
                      <a:r>
                        <a:rPr lang="en-US" sz="1600" b="1" i="0" u="none" strike="noStrike" dirty="0">
                          <a:solidFill>
                            <a:schemeClr val="tx1">
                              <a:lumMod val="50000"/>
                            </a:schemeClr>
                          </a:solidFill>
                          <a:effectLst/>
                          <a:latin typeface="ＭＳ Ｐゴシック"/>
                        </a:rPr>
                        <a:t>Japan Aerospace Exploration Agency </a:t>
                      </a:r>
                      <a:r>
                        <a:rPr lang="en-US" sz="1600" b="1" i="0" u="none" strike="noStrike" dirty="0" smtClean="0">
                          <a:solidFill>
                            <a:schemeClr val="tx1">
                              <a:lumMod val="50000"/>
                            </a:schemeClr>
                          </a:solidFill>
                          <a:effectLst/>
                          <a:latin typeface="ＭＳ Ｐゴシック"/>
                        </a:rPr>
                        <a:t>(</a:t>
                      </a:r>
                      <a:r>
                        <a:rPr lang="en-US" sz="1600" b="1" i="0" u="none" strike="noStrike" dirty="0">
                          <a:solidFill>
                            <a:schemeClr val="tx1">
                              <a:lumMod val="50000"/>
                            </a:schemeClr>
                          </a:solidFill>
                          <a:effectLst/>
                          <a:latin typeface="ＭＳ Ｐゴシック"/>
                        </a:rPr>
                        <a:t>JAXA)</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8330">
                <a:tc>
                  <a:txBody>
                    <a:bodyPr/>
                    <a:lstStyle/>
                    <a:p>
                      <a:pPr algn="l" fontAlgn="t"/>
                      <a:r>
                        <a:rPr lang="en-US" sz="1600" b="1" i="0" u="none" strike="noStrike" dirty="0">
                          <a:solidFill>
                            <a:schemeClr val="tx1">
                              <a:lumMod val="50000"/>
                            </a:schemeClr>
                          </a:solidFill>
                          <a:effectLst/>
                          <a:latin typeface="ＭＳ Ｐゴシック"/>
                        </a:rPr>
                        <a:t>Kim Holloway</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t"/>
                      <a:r>
                        <a:rPr lang="en-US" sz="1600" b="1" i="0" u="none" strike="noStrike" dirty="0">
                          <a:solidFill>
                            <a:schemeClr val="tx1">
                              <a:lumMod val="50000"/>
                            </a:schemeClr>
                          </a:solidFill>
                          <a:effectLst/>
                          <a:latin typeface="ＭＳ Ｐゴシック"/>
                        </a:rPr>
                        <a:t>NASA Langley Research Center (LaRC) </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8330">
                <a:tc>
                  <a:txBody>
                    <a:bodyPr/>
                    <a:lstStyle/>
                    <a:p>
                      <a:pPr algn="l" fontAlgn="t"/>
                      <a:r>
                        <a:rPr lang="en-US" sz="1600" b="1" i="0" u="none" strike="noStrike" dirty="0">
                          <a:solidFill>
                            <a:schemeClr val="tx1">
                              <a:lumMod val="50000"/>
                            </a:schemeClr>
                          </a:solidFill>
                          <a:effectLst/>
                          <a:latin typeface="ＭＳ Ｐゴシック"/>
                        </a:rPr>
                        <a:t>Ivan PETITEVILLE</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t"/>
                      <a:r>
                        <a:rPr lang="en-US" sz="1600" b="1" i="0" u="none" strike="noStrike" dirty="0">
                          <a:solidFill>
                            <a:schemeClr val="tx1">
                              <a:lumMod val="50000"/>
                            </a:schemeClr>
                          </a:solidFill>
                          <a:effectLst/>
                          <a:latin typeface="ＭＳ Ｐゴシック"/>
                        </a:rPr>
                        <a:t>European Space Agency (ESA)</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8330">
                <a:tc>
                  <a:txBody>
                    <a:bodyPr/>
                    <a:lstStyle/>
                    <a:p>
                      <a:pPr algn="l" fontAlgn="t"/>
                      <a:r>
                        <a:rPr lang="en-US" sz="1600" b="1" i="0" u="none" strike="noStrike" dirty="0">
                          <a:solidFill>
                            <a:schemeClr val="tx1">
                              <a:lumMod val="50000"/>
                            </a:schemeClr>
                          </a:solidFill>
                          <a:effectLst/>
                          <a:latin typeface="ＭＳ Ｐゴシック"/>
                        </a:rPr>
                        <a:t>Beth Greenaway </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t"/>
                      <a:r>
                        <a:rPr lang="en-US" sz="1600" b="1" i="0" u="none" strike="noStrike" dirty="0">
                          <a:solidFill>
                            <a:schemeClr val="tx1">
                              <a:lumMod val="50000"/>
                            </a:schemeClr>
                          </a:solidFill>
                          <a:effectLst/>
                          <a:latin typeface="ＭＳ Ｐゴシック"/>
                        </a:rPr>
                        <a:t>UK SPACE AGENCY (UKSA)</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8330">
                <a:tc>
                  <a:txBody>
                    <a:bodyPr/>
                    <a:lstStyle/>
                    <a:p>
                      <a:pPr algn="l" fontAlgn="t"/>
                      <a:r>
                        <a:rPr lang="en-US" sz="1600" b="1" i="0" u="none" strike="noStrike" dirty="0">
                          <a:solidFill>
                            <a:schemeClr val="tx1">
                              <a:lumMod val="50000"/>
                            </a:schemeClr>
                          </a:solidFill>
                          <a:effectLst/>
                          <a:latin typeface="ＭＳ Ｐゴシック"/>
                        </a:rPr>
                        <a:t>Lawrence Friedl</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t"/>
                      <a:r>
                        <a:rPr lang="en-US" sz="1600" b="1" i="0" u="none" strike="noStrike" dirty="0">
                          <a:solidFill>
                            <a:schemeClr val="tx1">
                              <a:lumMod val="50000"/>
                            </a:schemeClr>
                          </a:solidFill>
                          <a:effectLst/>
                          <a:latin typeface="ＭＳ Ｐゴシック"/>
                        </a:rPr>
                        <a:t>NASA Headquarters</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8330">
                <a:tc>
                  <a:txBody>
                    <a:bodyPr/>
                    <a:lstStyle/>
                    <a:p>
                      <a:pPr algn="l" fontAlgn="t"/>
                      <a:r>
                        <a:rPr lang="en-US" sz="1600" b="1" i="0" u="none" strike="noStrike" dirty="0">
                          <a:solidFill>
                            <a:schemeClr val="tx1">
                              <a:lumMod val="50000"/>
                            </a:schemeClr>
                          </a:solidFill>
                          <a:effectLst/>
                          <a:latin typeface="ＭＳ Ｐゴシック"/>
                        </a:rPr>
                        <a:t>Jonathon Ross</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t"/>
                      <a:r>
                        <a:rPr lang="en-US" sz="1600" b="1" i="0" u="none" strike="noStrike" dirty="0">
                          <a:solidFill>
                            <a:schemeClr val="tx1">
                              <a:lumMod val="50000"/>
                            </a:schemeClr>
                          </a:solidFill>
                          <a:effectLst/>
                          <a:latin typeface="ＭＳ Ｐゴシック"/>
                        </a:rPr>
                        <a:t>Geoscience Australia (GA)</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8330">
                <a:tc>
                  <a:txBody>
                    <a:bodyPr/>
                    <a:lstStyle/>
                    <a:p>
                      <a:pPr algn="l" fontAlgn="t"/>
                      <a:r>
                        <a:rPr lang="en-US" sz="1600" b="1" i="0" u="none" strike="noStrike" dirty="0">
                          <a:solidFill>
                            <a:schemeClr val="tx1">
                              <a:lumMod val="50000"/>
                            </a:schemeClr>
                          </a:solidFill>
                          <a:effectLst/>
                          <a:latin typeface="ＭＳ Ｐゴシック"/>
                        </a:rPr>
                        <a:t>Simona Zoffoli</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t"/>
                      <a:r>
                        <a:rPr lang="en-US" sz="1600" b="1" i="0" u="none" strike="noStrike" dirty="0">
                          <a:solidFill>
                            <a:schemeClr val="tx1">
                              <a:lumMod val="50000"/>
                            </a:schemeClr>
                          </a:solidFill>
                          <a:effectLst/>
                          <a:latin typeface="ＭＳ Ｐゴシック"/>
                        </a:rPr>
                        <a:t>Italian Space Agency (ASI)</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18330">
                <a:tc>
                  <a:txBody>
                    <a:bodyPr/>
                    <a:lstStyle/>
                    <a:p>
                      <a:pPr algn="l" fontAlgn="t"/>
                      <a:r>
                        <a:rPr lang="en-US" sz="1600" b="1" i="0" u="none" strike="noStrike" dirty="0">
                          <a:solidFill>
                            <a:schemeClr val="tx1">
                              <a:lumMod val="50000"/>
                            </a:schemeClr>
                          </a:solidFill>
                          <a:effectLst/>
                          <a:latin typeface="ＭＳ Ｐゴシック"/>
                        </a:rPr>
                        <a:t>Kerry Sawyer</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l" fontAlgn="t"/>
                      <a:r>
                        <a:rPr lang="en-US" sz="1600" b="1" i="0" u="none" strike="noStrike" dirty="0">
                          <a:solidFill>
                            <a:schemeClr val="tx1">
                              <a:lumMod val="50000"/>
                            </a:schemeClr>
                          </a:solidFill>
                          <a:effectLst/>
                          <a:latin typeface="ＭＳ Ｐゴシック"/>
                        </a:rPr>
                        <a:t>National Oceanic and Atmospheric Administration (NOAA)</a:t>
                      </a:r>
                    </a:p>
                  </a:txBody>
                  <a:tcPr marL="6865" marR="6865" marT="686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219876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smtClean="0"/>
              <a:t>Finding </a:t>
            </a:r>
            <a:r>
              <a:rPr kumimoji="1" lang="en-US" dirty="0" smtClean="0"/>
              <a:t>– New EO capabilities</a:t>
            </a:r>
            <a:endParaRPr kumimoji="1" lang="en-US" dirty="0"/>
          </a:p>
        </p:txBody>
      </p:sp>
      <p:sp>
        <p:nvSpPr>
          <p:cNvPr id="3" name="コンテンツ プレースホルダー 2"/>
          <p:cNvSpPr>
            <a:spLocks noGrp="1"/>
          </p:cNvSpPr>
          <p:nvPr>
            <p:ph sz="quarter" idx="10"/>
          </p:nvPr>
        </p:nvSpPr>
        <p:spPr>
          <a:xfrm>
            <a:off x="304800" y="1219200"/>
            <a:ext cx="8991600" cy="5175250"/>
          </a:xfrm>
        </p:spPr>
        <p:txBody>
          <a:bodyPr/>
          <a:lstStyle/>
          <a:p>
            <a:pPr marL="0" indent="0">
              <a:buNone/>
            </a:pPr>
            <a:r>
              <a:rPr lang="en-US" altLang="ja-JP" dirty="0" smtClean="0">
                <a:latin typeface="Arial Narrow" panose="020B0606020202030204" pitchFamily="34" charset="0"/>
                <a:cs typeface="Arial" panose="020B0604020202020204" pitchFamily="34" charset="0"/>
              </a:rPr>
              <a:t>The past </a:t>
            </a:r>
            <a:r>
              <a:rPr lang="en-US" altLang="ja-JP" dirty="0">
                <a:latin typeface="Arial Narrow" panose="020B0606020202030204" pitchFamily="34" charset="0"/>
                <a:cs typeface="Arial" panose="020B0604020202020204" pitchFamily="34" charset="0"/>
              </a:rPr>
              <a:t>decade has seen great innovations in the application of Earth observation technology, including:</a:t>
            </a:r>
            <a:endParaRPr lang="ja-JP" altLang="ja-JP" dirty="0">
              <a:latin typeface="Arial Narrow" panose="020B0606020202030204" pitchFamily="34" charset="0"/>
              <a:cs typeface="Arial" panose="020B0604020202020204" pitchFamily="34" charset="0"/>
            </a:endParaRPr>
          </a:p>
          <a:p>
            <a:pPr lvl="1"/>
            <a:r>
              <a:rPr lang="en-US" altLang="ja-JP" sz="2000" b="1" dirty="0">
                <a:latin typeface="Arial Narrow" panose="020B0606020202030204" pitchFamily="34" charset="0"/>
                <a:cs typeface="Arial" panose="020B0604020202020204" pitchFamily="34" charset="0"/>
              </a:rPr>
              <a:t>Earth surface deformation monitoring using Interferometric </a:t>
            </a:r>
            <a:r>
              <a:rPr lang="en-US" altLang="ja-JP" sz="2000" b="1" dirty="0" smtClean="0">
                <a:latin typeface="Arial Narrow" panose="020B0606020202030204" pitchFamily="34" charset="0"/>
                <a:cs typeface="Arial" panose="020B0604020202020204" pitchFamily="34" charset="0"/>
              </a:rPr>
              <a:t>SAR</a:t>
            </a:r>
            <a:endParaRPr lang="ja-JP" altLang="ja-JP" sz="2000" b="1" dirty="0">
              <a:latin typeface="Arial Narrow" panose="020B0606020202030204" pitchFamily="34" charset="0"/>
              <a:cs typeface="Arial" panose="020B0604020202020204" pitchFamily="34" charset="0"/>
            </a:endParaRPr>
          </a:p>
          <a:p>
            <a:pPr lvl="1"/>
            <a:r>
              <a:rPr lang="en-US" altLang="ja-JP" sz="2000" b="1" dirty="0">
                <a:latin typeface="Arial Narrow" panose="020B0606020202030204" pitchFamily="34" charset="0"/>
                <a:cs typeface="Arial" panose="020B0604020202020204" pitchFamily="34" charset="0"/>
              </a:rPr>
              <a:t>Ground water monitoring using highly-sensitive gravity measurement </a:t>
            </a:r>
            <a:r>
              <a:rPr lang="en-US" altLang="ja-JP" sz="2000" b="1" dirty="0" smtClean="0">
                <a:latin typeface="Arial Narrow" panose="020B0606020202030204" pitchFamily="34" charset="0"/>
                <a:cs typeface="Arial" panose="020B0604020202020204" pitchFamily="34" charset="0"/>
              </a:rPr>
              <a:t>instruments</a:t>
            </a:r>
            <a:endParaRPr lang="ja-JP" altLang="ja-JP" sz="2000" b="1" dirty="0">
              <a:latin typeface="Arial Narrow" panose="020B0606020202030204" pitchFamily="34" charset="0"/>
              <a:cs typeface="Arial" panose="020B0604020202020204" pitchFamily="34" charset="0"/>
            </a:endParaRPr>
          </a:p>
          <a:p>
            <a:pPr lvl="1"/>
            <a:r>
              <a:rPr lang="en-US" altLang="ja-JP" sz="2000" b="1" dirty="0">
                <a:latin typeface="Arial Narrow" panose="020B0606020202030204" pitchFamily="34" charset="0"/>
                <a:cs typeface="Arial" panose="020B0604020202020204" pitchFamily="34" charset="0"/>
              </a:rPr>
              <a:t>GHG monitoring using satellite instruments has filled gaps in ground observations of </a:t>
            </a:r>
            <a:r>
              <a:rPr lang="en-US" altLang="ja-JP" sz="2000" b="1" dirty="0" smtClean="0">
                <a:latin typeface="Arial Narrow" panose="020B0606020202030204" pitchFamily="34" charset="0"/>
                <a:cs typeface="Arial" panose="020B0604020202020204" pitchFamily="34" charset="0"/>
              </a:rPr>
              <a:t>CO</a:t>
            </a:r>
            <a:r>
              <a:rPr lang="en-US" altLang="ja-JP" sz="2000" b="1" baseline="-25000" dirty="0" smtClean="0">
                <a:latin typeface="Arial Narrow" panose="020B0606020202030204" pitchFamily="34" charset="0"/>
                <a:cs typeface="Arial" panose="020B0604020202020204" pitchFamily="34" charset="0"/>
              </a:rPr>
              <a:t>2 </a:t>
            </a:r>
            <a:r>
              <a:rPr lang="en-US" altLang="ja-JP" sz="2000" b="1" dirty="0">
                <a:latin typeface="Arial Narrow" panose="020B0606020202030204" pitchFamily="34" charset="0"/>
                <a:cs typeface="Arial" panose="020B0604020202020204" pitchFamily="34" charset="0"/>
              </a:rPr>
              <a:t> </a:t>
            </a:r>
            <a:r>
              <a:rPr lang="en-US" altLang="ja-JP" sz="2000" b="1" dirty="0" smtClean="0">
                <a:latin typeface="Arial Narrow" panose="020B0606020202030204" pitchFamily="34" charset="0"/>
                <a:cs typeface="Arial" panose="020B0604020202020204" pitchFamily="34" charset="0"/>
              </a:rPr>
              <a:t>and CH</a:t>
            </a:r>
            <a:r>
              <a:rPr lang="en-US" altLang="ja-JP" sz="2000" b="1" baseline="-25000" dirty="0" smtClean="0">
                <a:latin typeface="Arial Narrow" panose="020B0606020202030204" pitchFamily="34" charset="0"/>
                <a:cs typeface="Arial" panose="020B0604020202020204" pitchFamily="34" charset="0"/>
              </a:rPr>
              <a:t>4</a:t>
            </a:r>
            <a:r>
              <a:rPr lang="en-US" altLang="ja-JP" sz="2000" b="1" dirty="0" smtClean="0">
                <a:latin typeface="Arial Narrow" panose="020B0606020202030204" pitchFamily="34" charset="0"/>
                <a:cs typeface="Arial" panose="020B0604020202020204" pitchFamily="34" charset="0"/>
              </a:rPr>
              <a:t>.</a:t>
            </a:r>
            <a:endParaRPr lang="ja-JP" altLang="ja-JP" sz="2000" b="1" dirty="0">
              <a:latin typeface="Arial Narrow" panose="020B0606020202030204" pitchFamily="34" charset="0"/>
              <a:cs typeface="Arial" panose="020B0604020202020204" pitchFamily="34" charset="0"/>
            </a:endParaRPr>
          </a:p>
          <a:p>
            <a:endParaRPr kumimoji="1"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680" y="3884255"/>
            <a:ext cx="4404399" cy="2973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819400" y="6437562"/>
            <a:ext cx="3221393" cy="425756"/>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ts val="1300"/>
              </a:lnSpc>
              <a:spcBef>
                <a:spcPts val="0"/>
              </a:spcBef>
              <a:spcAft>
                <a:spcPts val="0"/>
              </a:spcAft>
              <a:buClrTx/>
              <a:buSzTx/>
              <a:buFontTx/>
              <a:buNone/>
              <a:tabLst/>
            </a:pPr>
            <a:r>
              <a:rPr kumimoji="0" lang="en-US" sz="1200" b="1" i="0" u="none" strike="noStrike" cap="none" spc="0" normalizeH="0" baseline="0" dirty="0" smtClean="0">
                <a:ln>
                  <a:noFill/>
                </a:ln>
                <a:solidFill>
                  <a:srgbClr val="002569"/>
                </a:solidFill>
                <a:effectLst/>
                <a:uFillTx/>
              </a:rPr>
              <a:t>Product generated for April 6, 2009 Central</a:t>
            </a:r>
          </a:p>
          <a:p>
            <a:pPr marL="0" marR="0" indent="0" algn="l" defTabSz="457200" rtl="0" fontAlgn="auto" latinLnBrk="1" hangingPunct="0">
              <a:lnSpc>
                <a:spcPts val="1300"/>
              </a:lnSpc>
              <a:spcBef>
                <a:spcPts val="0"/>
              </a:spcBef>
              <a:spcAft>
                <a:spcPts val="0"/>
              </a:spcAft>
              <a:buClrTx/>
              <a:buSzTx/>
              <a:buFontTx/>
              <a:buNone/>
              <a:tabLst/>
            </a:pPr>
            <a:r>
              <a:rPr lang="en-US" sz="1200" b="1" dirty="0" smtClean="0"/>
              <a:t>Italy earthquake by COSMO-Skymed</a:t>
            </a:r>
            <a:endParaRPr kumimoji="0" lang="en-US" sz="1200" b="1" i="0" u="none" strike="noStrike" cap="none" spc="0" normalizeH="0" baseline="0" dirty="0">
              <a:ln>
                <a:noFill/>
              </a:ln>
              <a:solidFill>
                <a:srgbClr val="002569"/>
              </a:solidFill>
              <a:effectLst/>
              <a:uFillTx/>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737418"/>
            <a:ext cx="4059382" cy="211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6574193" y="6006486"/>
            <a:ext cx="2417618" cy="425758"/>
          </a:xfrm>
          <a:prstGeom prst="rect">
            <a:avLst/>
          </a:prstGeom>
        </p:spPr>
        <p:txBody>
          <a:bodyPr wrap="square">
            <a:spAutoFit/>
          </a:bodyPr>
          <a:lstStyle/>
          <a:p>
            <a:pPr>
              <a:lnSpc>
                <a:spcPts val="1300"/>
              </a:lnSpc>
            </a:pPr>
            <a:r>
              <a:rPr lang="en-US" altLang="ja-JP" sz="1400" b="1" dirty="0"/>
              <a:t>Monthly Global Map </a:t>
            </a:r>
            <a:r>
              <a:rPr lang="en-US" altLang="ja-JP" sz="1400" b="1" dirty="0" smtClean="0"/>
              <a:t>CO2 concentration   Aug 2013</a:t>
            </a:r>
            <a:endParaRPr lang="en-US" sz="1400" b="1" dirty="0"/>
          </a:p>
        </p:txBody>
      </p:sp>
      <p:sp>
        <p:nvSpPr>
          <p:cNvPr id="6" name="スライド番号プレースホルダー 5"/>
          <p:cNvSpPr>
            <a:spLocks noGrp="1"/>
          </p:cNvSpPr>
          <p:nvPr>
            <p:ph type="sldNum" sz="quarter" idx="4294967295"/>
          </p:nvPr>
        </p:nvSpPr>
        <p:spPr>
          <a:xfrm>
            <a:off x="7239000" y="6546850"/>
            <a:ext cx="1905000" cy="256540"/>
          </a:xfrm>
        </p:spPr>
        <p:txBody>
          <a:bodyPr/>
          <a:lstStyle/>
          <a:p>
            <a:pPr lvl="0"/>
            <a:fld id="{86CB4B4D-7CA3-9044-876B-883B54F8677D}" type="slidenum">
              <a:rPr lang="en-US" altLang="ja-JP" smtClean="0"/>
              <a:t>20</a:t>
            </a:fld>
            <a:endParaRPr lang="ja-JP" altLang="en-US" dirty="0"/>
          </a:p>
        </p:txBody>
      </p:sp>
    </p:spTree>
    <p:extLst>
      <p:ext uri="{BB962C8B-B14F-4D97-AF65-F5344CB8AC3E}">
        <p14:creationId xmlns:p14="http://schemas.microsoft.com/office/powerpoint/2010/main" val="183527188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dirty="0" smtClean="0"/>
              <a:t>Follow-up plan of DAR</a:t>
            </a:r>
            <a:endParaRPr kumimoji="1" lang="en-US" dirty="0"/>
          </a:p>
        </p:txBody>
      </p:sp>
      <p:sp>
        <p:nvSpPr>
          <p:cNvPr id="3" name="コンテンツ プレースホルダー 2"/>
          <p:cNvSpPr>
            <a:spLocks noGrp="1"/>
          </p:cNvSpPr>
          <p:nvPr>
            <p:ph sz="quarter" idx="10"/>
          </p:nvPr>
        </p:nvSpPr>
        <p:spPr>
          <a:xfrm>
            <a:off x="381000" y="1219200"/>
            <a:ext cx="8229600" cy="5175250"/>
          </a:xfrm>
        </p:spPr>
        <p:txBody>
          <a:bodyPr/>
          <a:lstStyle/>
          <a:p>
            <a:r>
              <a:rPr kumimoji="1" lang="en-US" dirty="0" smtClean="0"/>
              <a:t>JAXA will continue further analysis on the </a:t>
            </a:r>
            <a:r>
              <a:rPr kumimoji="1" lang="en-US" smtClean="0"/>
              <a:t>collected </a:t>
            </a:r>
            <a:r>
              <a:rPr kumimoji="1" lang="en-US" smtClean="0"/>
              <a:t>applications</a:t>
            </a:r>
            <a:r>
              <a:rPr kumimoji="1" lang="en-US" smtClean="0"/>
              <a:t> </a:t>
            </a:r>
            <a:r>
              <a:rPr kumimoji="1" lang="en-US" dirty="0" smtClean="0"/>
              <a:t>which are now available on web.</a:t>
            </a:r>
          </a:p>
          <a:p>
            <a:r>
              <a:rPr kumimoji="1" lang="en-US" smtClean="0"/>
              <a:t>JAXA </a:t>
            </a:r>
            <a:r>
              <a:rPr kumimoji="1" lang="en-US" dirty="0" smtClean="0"/>
              <a:t>plans to apply successful application practices to its application program, including:</a:t>
            </a:r>
          </a:p>
          <a:p>
            <a:pPr lvl="1"/>
            <a:r>
              <a:rPr kumimoji="1" lang="en-US" dirty="0" smtClean="0"/>
              <a:t>development of ocean information services in partnership with government, commercial sectors and academia.</a:t>
            </a:r>
          </a:p>
          <a:p>
            <a:pPr lvl="1"/>
            <a:r>
              <a:rPr kumimoji="1" lang="en-US" dirty="0" smtClean="0"/>
              <a:t>contribute to SDGs (Sustainable Development Goals) through global, regional and national indicators.</a:t>
            </a:r>
          </a:p>
          <a:p>
            <a:pPr lvl="1"/>
            <a:r>
              <a:rPr kumimoji="1" lang="en-US" dirty="0" smtClean="0"/>
              <a:t>expand partnership with stakeholders, including private sectors, development banks and development assistance agencies, UN and international organizations.</a:t>
            </a:r>
            <a:endParaRPr kumimoji="1" lang="en-US" dirty="0"/>
          </a:p>
        </p:txBody>
      </p:sp>
    </p:spTree>
    <p:extLst>
      <p:ext uri="{BB962C8B-B14F-4D97-AF65-F5344CB8AC3E}">
        <p14:creationId xmlns:p14="http://schemas.microsoft.com/office/powerpoint/2010/main" val="96492284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dirty="0" smtClean="0"/>
              <a:t>Summary</a:t>
            </a:r>
            <a:endParaRPr kumimoji="1" lang="en-US" dirty="0"/>
          </a:p>
        </p:txBody>
      </p:sp>
      <p:sp>
        <p:nvSpPr>
          <p:cNvPr id="3" name="コンテンツ プレースホルダー 2"/>
          <p:cNvSpPr>
            <a:spLocks noGrp="1"/>
          </p:cNvSpPr>
          <p:nvPr>
            <p:ph sz="quarter" idx="10"/>
          </p:nvPr>
        </p:nvSpPr>
        <p:spPr>
          <a:xfrm>
            <a:off x="457200" y="1371600"/>
            <a:ext cx="8229600" cy="5486400"/>
          </a:xfrm>
        </p:spPr>
        <p:txBody>
          <a:bodyPr/>
          <a:lstStyle/>
          <a:p>
            <a:r>
              <a:rPr kumimoji="1" lang="en-US" dirty="0" smtClean="0"/>
              <a:t>2015 CEOS DAR demonstrated the roles of EO satellite are expanding significantly </a:t>
            </a:r>
            <a:r>
              <a:rPr kumimoji="1" lang="en-US" smtClean="0"/>
              <a:t>for </a:t>
            </a:r>
            <a:r>
              <a:rPr kumimoji="1" lang="en-US" smtClean="0"/>
              <a:t>various applications. </a:t>
            </a:r>
            <a:endParaRPr kumimoji="1" lang="en-US" dirty="0" smtClean="0"/>
          </a:p>
          <a:p>
            <a:r>
              <a:rPr kumimoji="1" lang="en-US" smtClean="0"/>
              <a:t>Data Applications Symposium in Tokyo was held successfully with 250 people attendants. The symposium provided latest information and future prospects as to satellite data applications.</a:t>
            </a:r>
            <a:endParaRPr kumimoji="1" lang="en-US" dirty="0" smtClean="0"/>
          </a:p>
          <a:p>
            <a:r>
              <a:rPr kumimoji="1" lang="en-US" smtClean="0"/>
              <a:t>JAXA will make further analysis on the collected applications cases and apply to its application projects. </a:t>
            </a:r>
            <a:endParaRPr kumimoji="1" lang="en-US" dirty="0" smtClean="0"/>
          </a:p>
          <a:p>
            <a:endParaRPr kumimoji="1" lang="en-US" dirty="0"/>
          </a:p>
        </p:txBody>
      </p:sp>
    </p:spTree>
    <p:extLst>
      <p:ext uri="{BB962C8B-B14F-4D97-AF65-F5344CB8AC3E}">
        <p14:creationId xmlns:p14="http://schemas.microsoft.com/office/powerpoint/2010/main" val="131051225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152B0B7-EBFA-4099-B671-EE4591757CF4}" type="slidenum">
              <a:rPr lang="ja-JP" altLang="en-US" smtClean="0"/>
              <a:pPr>
                <a:defRPr/>
              </a:pPr>
              <a:t>3</a:t>
            </a:fld>
            <a:endParaRPr lang="ja-JP" altLang="en-US" dirty="0"/>
          </a:p>
        </p:txBody>
      </p:sp>
      <p:sp>
        <p:nvSpPr>
          <p:cNvPr id="3" name="タイトル 2"/>
          <p:cNvSpPr>
            <a:spLocks noGrp="1"/>
          </p:cNvSpPr>
          <p:nvPr>
            <p:ph type="title"/>
          </p:nvPr>
        </p:nvSpPr>
        <p:spPr>
          <a:xfrm>
            <a:off x="1752600" y="228600"/>
            <a:ext cx="6419850" cy="549275"/>
          </a:xfrm>
        </p:spPr>
        <p:txBody>
          <a:bodyPr/>
          <a:lstStyle/>
          <a:p>
            <a:pPr algn="ctr"/>
            <a:r>
              <a:rPr lang="en-AU" altLang="ja-JP" b="1" dirty="0" smtClean="0">
                <a:latin typeface="Arial"/>
                <a:cs typeface="Arial"/>
              </a:rPr>
              <a:t>Concept</a:t>
            </a:r>
            <a:endParaRPr kumimoji="1" lang="ja-JP" altLang="en-US" b="1" dirty="0">
              <a:latin typeface="Arial"/>
              <a:cs typeface="Arial"/>
            </a:endParaRPr>
          </a:p>
        </p:txBody>
      </p:sp>
      <p:sp>
        <p:nvSpPr>
          <p:cNvPr id="4" name="テキスト ボックス 3"/>
          <p:cNvSpPr txBox="1"/>
          <p:nvPr/>
        </p:nvSpPr>
        <p:spPr>
          <a:xfrm>
            <a:off x="381000" y="1219200"/>
            <a:ext cx="8293483" cy="5786199"/>
          </a:xfrm>
          <a:prstGeom prst="rect">
            <a:avLst/>
          </a:prstGeom>
          <a:noFill/>
        </p:spPr>
        <p:txBody>
          <a:bodyPr wrap="square" rtlCol="0">
            <a:spAutoFit/>
          </a:bodyPr>
          <a:lstStyle/>
          <a:p>
            <a:pPr marL="285750" indent="-285750">
              <a:buFont typeface="Wingdings" panose="05000000000000000000" pitchFamily="2" charset="2"/>
              <a:buChar char="n"/>
            </a:pPr>
            <a:r>
              <a:rPr lang="en-US" altLang="ja-JP" sz="2000" dirty="0" smtClean="0"/>
              <a:t>Working Title: Applications of Earth Observations from Space: </a:t>
            </a:r>
            <a:r>
              <a:rPr lang="en-US" altLang="ja-JP" sz="2000" i="1" dirty="0" smtClean="0"/>
              <a:t>Serving humanity, society, and industry</a:t>
            </a:r>
          </a:p>
          <a:p>
            <a:endParaRPr lang="en-US" altLang="ja-JP" sz="2000" i="1" dirty="0"/>
          </a:p>
          <a:p>
            <a:pPr marL="285750" indent="-285750">
              <a:buFont typeface="Wingdings" panose="05000000000000000000" pitchFamily="2" charset="2"/>
              <a:buChar char="n"/>
            </a:pPr>
            <a:r>
              <a:rPr lang="en-US" altLang="ja-JP" sz="2000" dirty="0"/>
              <a:t>Targeted </a:t>
            </a:r>
            <a:r>
              <a:rPr lang="en-US" altLang="ja-JP" sz="2000" dirty="0" smtClean="0"/>
              <a:t>readership </a:t>
            </a:r>
            <a:endParaRPr lang="en-US" altLang="ja-JP" sz="2000" dirty="0"/>
          </a:p>
          <a:p>
            <a:pPr marL="800100" lvl="1" indent="-342900">
              <a:buFont typeface="Wingdings" charset="2"/>
              <a:buChar char="§"/>
            </a:pPr>
            <a:r>
              <a:rPr lang="en-US" altLang="ja-JP" sz="2000" dirty="0" smtClean="0"/>
              <a:t>Policymakers in government</a:t>
            </a:r>
          </a:p>
          <a:p>
            <a:pPr marL="800100" lvl="1" indent="-342900">
              <a:buFont typeface="Wingdings" charset="2"/>
              <a:buChar char="§"/>
            </a:pPr>
            <a:r>
              <a:rPr lang="en-US" altLang="ja-JP" sz="2000" dirty="0" smtClean="0"/>
              <a:t>International organizations active in key application areas, such as UN</a:t>
            </a:r>
          </a:p>
          <a:p>
            <a:pPr marL="800100" lvl="1" indent="-342900">
              <a:buFont typeface="Wingdings" charset="2"/>
              <a:buChar char="§"/>
            </a:pPr>
            <a:r>
              <a:rPr lang="en-US" altLang="ja-JP" sz="2000" dirty="0" smtClean="0"/>
              <a:t>Donors such as World Bank, Asian Development Bank</a:t>
            </a:r>
          </a:p>
          <a:p>
            <a:pPr marL="800100" lvl="1" indent="-342900">
              <a:buFont typeface="Wingdings" charset="2"/>
              <a:buChar char="§"/>
            </a:pPr>
            <a:endParaRPr lang="en-US" altLang="ja-JP" sz="2000" dirty="0"/>
          </a:p>
          <a:p>
            <a:pPr marL="285750" indent="-285750">
              <a:buFont typeface="Wingdings" panose="05000000000000000000" pitchFamily="2" charset="2"/>
              <a:buChar char="n"/>
            </a:pPr>
            <a:r>
              <a:rPr lang="en-US" altLang="ja-JP" sz="2000" dirty="0" smtClean="0"/>
              <a:t>Purpose </a:t>
            </a:r>
            <a:endParaRPr lang="en-US" altLang="ja-JP" sz="2000" dirty="0"/>
          </a:p>
          <a:p>
            <a:pPr marL="698500" lvl="1" indent="-342900">
              <a:buFont typeface="Wingdings" charset="2"/>
              <a:buChar char="§"/>
            </a:pPr>
            <a:r>
              <a:rPr lang="en-US" altLang="ja-JP" sz="2000" dirty="0" smtClean="0"/>
              <a:t>Provide evidence of the importance and necessity of satellite EO to governments and to improve their understanding</a:t>
            </a:r>
          </a:p>
          <a:p>
            <a:pPr marL="698500" lvl="1" indent="-342900">
              <a:buFont typeface="Wingdings" charset="2"/>
              <a:buChar char="§"/>
            </a:pPr>
            <a:r>
              <a:rPr lang="en-US" altLang="ja-JP" sz="2000" dirty="0"/>
              <a:t>Provide </a:t>
            </a:r>
            <a:r>
              <a:rPr lang="en-US" altLang="ja-JP" sz="2000" dirty="0" smtClean="0"/>
              <a:t>support for funding for </a:t>
            </a:r>
            <a:r>
              <a:rPr lang="en-US" altLang="ja-JP" sz="2000" dirty="0"/>
              <a:t>the next generation of space agency EO programmes through this improved </a:t>
            </a:r>
            <a:r>
              <a:rPr lang="en-US" altLang="ja-JP" sz="2000" dirty="0" smtClean="0"/>
              <a:t>understanding</a:t>
            </a:r>
          </a:p>
          <a:p>
            <a:pPr marL="698500" lvl="1" indent="-342900">
              <a:buFont typeface="Wingdings" charset="2"/>
              <a:buChar char="§"/>
            </a:pPr>
            <a:r>
              <a:rPr lang="en-US" altLang="ja-JP" sz="2000" dirty="0" smtClean="0"/>
              <a:t>Highlight approaches that have worked around the world, including the types of partnerships and programmes</a:t>
            </a:r>
          </a:p>
          <a:p>
            <a:pPr marL="698500" lvl="1" indent="-342900">
              <a:buFont typeface="Wingdings" charset="2"/>
              <a:buChar char="§"/>
            </a:pPr>
            <a:endParaRPr lang="en-US" altLang="ja-JP" sz="2000" dirty="0" smtClean="0"/>
          </a:p>
          <a:p>
            <a:pPr marL="285750" indent="-285750">
              <a:spcBef>
                <a:spcPts val="1200"/>
              </a:spcBef>
              <a:buFont typeface="Arial" panose="020B0604020202020204" pitchFamily="34" charset="0"/>
              <a:buChar char="•"/>
            </a:pPr>
            <a:endParaRPr lang="en-US" altLang="ja-JP" sz="2000" dirty="0" smtClean="0"/>
          </a:p>
        </p:txBody>
      </p:sp>
    </p:spTree>
    <p:extLst>
      <p:ext uri="{BB962C8B-B14F-4D97-AF65-F5344CB8AC3E}">
        <p14:creationId xmlns:p14="http://schemas.microsoft.com/office/powerpoint/2010/main" val="2170284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b="1" dirty="0" smtClean="0">
                <a:latin typeface="Arial"/>
                <a:cs typeface="Arial"/>
              </a:rPr>
              <a:t>DAR Status</a:t>
            </a:r>
            <a:endParaRPr kumimoji="1" lang="ja-JP" altLang="en-US" b="1" dirty="0">
              <a:latin typeface="Arial"/>
              <a:cs typeface="Arial"/>
            </a:endParaRPr>
          </a:p>
        </p:txBody>
      </p:sp>
      <p:sp>
        <p:nvSpPr>
          <p:cNvPr id="3" name="コンテンツ プレースホルダー 2"/>
          <p:cNvSpPr>
            <a:spLocks noGrp="1"/>
          </p:cNvSpPr>
          <p:nvPr>
            <p:ph sz="quarter" idx="10"/>
          </p:nvPr>
        </p:nvSpPr>
        <p:spPr/>
        <p:txBody>
          <a:bodyPr/>
          <a:lstStyle/>
          <a:p>
            <a:r>
              <a:rPr kumimoji="1" lang="en-US" altLang="ja-JP" dirty="0" smtClean="0">
                <a:latin typeface="Arial" panose="020B0604020202020204" pitchFamily="34" charset="0"/>
                <a:cs typeface="Arial" panose="020B0604020202020204" pitchFamily="34" charset="0"/>
              </a:rPr>
              <a:t>The Data Application Report (DAR) is one of the CEOS Chair priorities in 2015. </a:t>
            </a:r>
          </a:p>
          <a:p>
            <a:r>
              <a:rPr kumimoji="1" lang="en-US" altLang="ja-JP" dirty="0" smtClean="0">
                <a:latin typeface="Arial" panose="020B0604020202020204" pitchFamily="34" charset="0"/>
                <a:cs typeface="Arial" panose="020B0604020202020204" pitchFamily="34" charset="0"/>
              </a:rPr>
              <a:t>JAXA and DAR Editorial Committee collected </a:t>
            </a:r>
            <a:r>
              <a:rPr kumimoji="1" lang="en-US" altLang="ja-JP" dirty="0" smtClean="0">
                <a:solidFill>
                  <a:srgbClr val="FF3399"/>
                </a:solidFill>
                <a:latin typeface="Arial" panose="020B0604020202020204" pitchFamily="34" charset="0"/>
                <a:cs typeface="Arial" panose="020B0604020202020204" pitchFamily="34" charset="0"/>
              </a:rPr>
              <a:t>49 case study articles</a:t>
            </a:r>
            <a:r>
              <a:rPr kumimoji="1" lang="en-US" altLang="ja-JP" dirty="0" smtClean="0">
                <a:latin typeface="Arial" panose="020B0604020202020204" pitchFamily="34" charset="0"/>
                <a:cs typeface="Arial" panose="020B0604020202020204" pitchFamily="34" charset="0"/>
              </a:rPr>
              <a:t> and 5 background articles (Thank you to all contributors). </a:t>
            </a:r>
          </a:p>
          <a:p>
            <a:r>
              <a:rPr kumimoji="1" lang="en-US" altLang="ja-JP" dirty="0" smtClean="0">
                <a:latin typeface="Arial" panose="020B0604020202020204" pitchFamily="34" charset="0"/>
                <a:cs typeface="Arial" panose="020B0604020202020204" pitchFamily="34" charset="0"/>
              </a:rPr>
              <a:t>The committee selected </a:t>
            </a:r>
            <a:r>
              <a:rPr kumimoji="1" lang="en-US" altLang="ja-JP" dirty="0" smtClean="0">
                <a:solidFill>
                  <a:srgbClr val="FF3399"/>
                </a:solidFill>
                <a:latin typeface="Arial" panose="020B0604020202020204" pitchFamily="34" charset="0"/>
                <a:cs typeface="Arial" panose="020B0604020202020204" pitchFamily="34" charset="0"/>
              </a:rPr>
              <a:t>11 articles for “Summary Brochure” </a:t>
            </a:r>
            <a:r>
              <a:rPr kumimoji="1" lang="en-US" altLang="ja-JP" dirty="0" smtClean="0">
                <a:latin typeface="Arial" panose="020B0604020202020204" pitchFamily="34" charset="0"/>
                <a:cs typeface="Arial" panose="020B0604020202020204" pitchFamily="34" charset="0"/>
              </a:rPr>
              <a:t>which is now available as hard copy and to be distributed to GEO and the other international events.</a:t>
            </a:r>
          </a:p>
          <a:p>
            <a:r>
              <a:rPr kumimoji="1" lang="en-US" altLang="ja-JP" dirty="0" smtClean="0">
                <a:latin typeface="Arial" panose="020B0604020202020204" pitchFamily="34" charset="0"/>
                <a:cs typeface="Arial" panose="020B0604020202020204" pitchFamily="34" charset="0"/>
              </a:rPr>
              <a:t>Full Report including all 49 case study articles is available as PDF at CEOS website. </a:t>
            </a:r>
            <a:endParaRPr kumimoji="1" lang="ja-JP" altLang="en-US" dirty="0">
              <a:latin typeface="Arial" panose="020B0604020202020204" pitchFamily="34" charset="0"/>
              <a:cs typeface="Arial" panose="020B0604020202020204" pitchFamily="34" charset="0"/>
            </a:endParaRPr>
          </a:p>
        </p:txBody>
      </p:sp>
      <p:sp>
        <p:nvSpPr>
          <p:cNvPr id="4" name="正方形/長方形 3"/>
          <p:cNvSpPr/>
          <p:nvPr/>
        </p:nvSpPr>
        <p:spPr>
          <a:xfrm>
            <a:off x="2286000" y="5715000"/>
            <a:ext cx="5399235" cy="830997"/>
          </a:xfrm>
          <a:prstGeom prst="rect">
            <a:avLst/>
          </a:prstGeom>
        </p:spPr>
        <p:txBody>
          <a:bodyPr wrap="none">
            <a:spAutoFit/>
          </a:bodyPr>
          <a:lstStyle/>
          <a:p>
            <a:r>
              <a:rPr lang="en-US" altLang="ja-JP" sz="4800" i="1" baseline="30000" dirty="0">
                <a:solidFill>
                  <a:srgbClr val="FF3399"/>
                </a:solidFill>
              </a:rPr>
              <a:t>http://www.ceos.org/dar2015</a:t>
            </a:r>
            <a:endParaRPr lang="ja-JP" altLang="en-US" sz="4800" dirty="0">
              <a:solidFill>
                <a:srgbClr val="FF3399"/>
              </a:solidFill>
            </a:endParaRPr>
          </a:p>
        </p:txBody>
      </p:sp>
    </p:spTree>
    <p:extLst>
      <p:ext uri="{BB962C8B-B14F-4D97-AF65-F5344CB8AC3E}">
        <p14:creationId xmlns:p14="http://schemas.microsoft.com/office/powerpoint/2010/main" val="277705766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5</a:t>
            </a:fld>
            <a:endParaRPr lang="en-US" dirty="0" smtClean="0"/>
          </a:p>
        </p:txBody>
      </p:sp>
      <p:sp>
        <p:nvSpPr>
          <p:cNvPr id="6" name="Title 1"/>
          <p:cNvSpPr txBox="1">
            <a:spLocks/>
          </p:cNvSpPr>
          <p:nvPr/>
        </p:nvSpPr>
        <p:spPr bwMode="auto">
          <a:xfrm>
            <a:off x="1752600" y="457200"/>
            <a:ext cx="599334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914400">
              <a:defRPr/>
            </a:pPr>
            <a:r>
              <a:rPr lang="en-US" altLang="ja-JP" sz="2800" b="1" dirty="0">
                <a:solidFill>
                  <a:srgbClr val="FFFFFF"/>
                </a:solidFill>
                <a:latin typeface="Arial"/>
                <a:cs typeface="Arial"/>
              </a:rPr>
              <a:t>Table of Contents </a:t>
            </a:r>
            <a:endParaRPr lang="en-US" altLang="ja-JP" sz="2800" b="1" dirty="0" smtClean="0">
              <a:solidFill>
                <a:srgbClr val="FFFFFF"/>
              </a:solidFill>
              <a:latin typeface="Arial"/>
              <a:cs typeface="Arial"/>
            </a:endParaRPr>
          </a:p>
          <a:p>
            <a:pPr algn="ctr" defTabSz="914400">
              <a:defRPr/>
            </a:pPr>
            <a:r>
              <a:rPr lang="ja-JP" altLang="ja-JP" sz="2800" dirty="0" smtClean="0">
                <a:solidFill>
                  <a:srgbClr val="FFFFFF"/>
                </a:solidFill>
                <a:latin typeface="Arial"/>
                <a:cs typeface="Arial"/>
              </a:rPr>
              <a:t>o</a:t>
            </a:r>
            <a:r>
              <a:rPr lang="en-US" altLang="ja-JP" sz="2800" b="1" dirty="0" smtClean="0">
                <a:solidFill>
                  <a:srgbClr val="FFFFFF"/>
                </a:solidFill>
                <a:latin typeface="Arial"/>
                <a:cs typeface="Arial"/>
              </a:rPr>
              <a:t>f </a:t>
            </a:r>
            <a:r>
              <a:rPr lang="en-US" altLang="ja-JP" sz="2800" b="1" dirty="0">
                <a:solidFill>
                  <a:srgbClr val="FFFFFF"/>
                </a:solidFill>
                <a:latin typeface="Arial"/>
                <a:cs typeface="Arial"/>
              </a:rPr>
              <a:t>the summary report</a:t>
            </a:r>
          </a:p>
          <a:p>
            <a:pPr lvl="0" algn="ctr" defTabSz="914400">
              <a:defRPr/>
            </a:pPr>
            <a:endParaRPr kumimoji="0" lang="en-US" sz="2800" b="1" strike="noStrike" kern="0" cap="none" spc="0" normalizeH="0" baseline="0" noProof="0" dirty="0" smtClean="0">
              <a:ln>
                <a:noFill/>
              </a:ln>
              <a:solidFill>
                <a:srgbClr val="FFFFFF"/>
              </a:solidFill>
              <a:effectLst/>
              <a:uLnTx/>
              <a:uFillTx/>
              <a:latin typeface="Arial"/>
              <a:ea typeface="ＭＳ Ｐゴシック" pitchFamily="-106" charset="-128"/>
              <a:cs typeface="Arial"/>
            </a:endParaRPr>
          </a:p>
        </p:txBody>
      </p:sp>
      <p:pic>
        <p:nvPicPr>
          <p:cNvPr id="2" name="図 1" descr="CEOS_Cover_20151013 17.22.49.jpg"/>
          <p:cNvPicPr>
            <a:picLocks noChangeAspect="1"/>
          </p:cNvPicPr>
          <p:nvPr/>
        </p:nvPicPr>
        <p:blipFill rotWithShape="1">
          <a:blip r:embed="rId3" cstate="print">
            <a:extLst>
              <a:ext uri="{28A0092B-C50C-407E-A947-70E740481C1C}">
                <a14:useLocalDpi xmlns:a14="http://schemas.microsoft.com/office/drawing/2010/main" val="0"/>
              </a:ext>
            </a:extLst>
          </a:blip>
          <a:srcRect l="51360"/>
          <a:stretch/>
        </p:blipFill>
        <p:spPr>
          <a:xfrm>
            <a:off x="457200" y="1295400"/>
            <a:ext cx="3733800" cy="5366329"/>
          </a:xfrm>
          <a:prstGeom prst="rect">
            <a:avLst/>
          </a:prstGeom>
        </p:spPr>
      </p:pic>
      <p:sp>
        <p:nvSpPr>
          <p:cNvPr id="3" name="正方形/長方形 2"/>
          <p:cNvSpPr/>
          <p:nvPr/>
        </p:nvSpPr>
        <p:spPr>
          <a:xfrm>
            <a:off x="4343400" y="2362200"/>
            <a:ext cx="4572000" cy="2677656"/>
          </a:xfrm>
          <a:prstGeom prst="rect">
            <a:avLst/>
          </a:prstGeom>
        </p:spPr>
        <p:txBody>
          <a:bodyPr>
            <a:spAutoFit/>
          </a:bodyPr>
          <a:lstStyle/>
          <a:p>
            <a:r>
              <a:rPr kumimoji="1" lang="en-US" altLang="ja-JP" sz="2400" b="1" dirty="0"/>
              <a:t>CHAPTER 1: ABOUT CEOS </a:t>
            </a:r>
          </a:p>
          <a:p>
            <a:pPr marL="800100" lvl="1" indent="-342900">
              <a:buFont typeface="Wingdings" panose="05000000000000000000" pitchFamily="2" charset="2"/>
              <a:buChar char="p"/>
            </a:pPr>
            <a:r>
              <a:rPr kumimoji="1" lang="en-US" altLang="ja-JP" sz="2400" dirty="0"/>
              <a:t>A Brief History of CEOS</a:t>
            </a:r>
          </a:p>
          <a:p>
            <a:pPr marL="800100" lvl="1" indent="-342900">
              <a:buFont typeface="Wingdings" panose="05000000000000000000" pitchFamily="2" charset="2"/>
              <a:buChar char="p"/>
            </a:pPr>
            <a:r>
              <a:rPr kumimoji="1" lang="en-US" altLang="ja-JP" sz="2400" dirty="0"/>
              <a:t>Evolution in Capabilities</a:t>
            </a:r>
          </a:p>
          <a:p>
            <a:pPr marL="800100" lvl="1" indent="-342900">
              <a:buFont typeface="Wingdings" panose="05000000000000000000" pitchFamily="2" charset="2"/>
              <a:buChar char="p"/>
            </a:pPr>
            <a:r>
              <a:rPr kumimoji="1" lang="en-US" altLang="ja-JP" sz="2400" dirty="0"/>
              <a:t>EO Data Policy</a:t>
            </a:r>
          </a:p>
          <a:p>
            <a:pPr marL="800100" lvl="1" indent="-342900">
              <a:buFont typeface="Wingdings" panose="05000000000000000000" pitchFamily="2" charset="2"/>
              <a:buChar char="p"/>
            </a:pPr>
            <a:r>
              <a:rPr kumimoji="1" lang="en-US" altLang="ja-JP" sz="2400" dirty="0"/>
              <a:t>Coordination Framework</a:t>
            </a:r>
          </a:p>
          <a:p>
            <a:pPr marL="800100" lvl="1" indent="-342900">
              <a:buFont typeface="Wingdings" panose="05000000000000000000" pitchFamily="2" charset="2"/>
              <a:buChar char="p"/>
            </a:pPr>
            <a:r>
              <a:rPr kumimoji="1" lang="en-US" altLang="ja-JP" sz="2400" dirty="0"/>
              <a:t>Current state of the art technology</a:t>
            </a:r>
          </a:p>
        </p:txBody>
      </p:sp>
    </p:spTree>
    <p:extLst>
      <p:ext uri="{BB962C8B-B14F-4D97-AF65-F5344CB8AC3E}">
        <p14:creationId xmlns:p14="http://schemas.microsoft.com/office/powerpoint/2010/main" val="184977428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6</a:t>
            </a:fld>
            <a:endParaRPr lang="en-US" dirty="0" smtClean="0"/>
          </a:p>
        </p:txBody>
      </p:sp>
      <p:sp>
        <p:nvSpPr>
          <p:cNvPr id="3" name="テキスト ボックス 2"/>
          <p:cNvSpPr txBox="1"/>
          <p:nvPr/>
        </p:nvSpPr>
        <p:spPr>
          <a:xfrm>
            <a:off x="381000" y="1143000"/>
            <a:ext cx="8382000" cy="6186308"/>
          </a:xfrm>
          <a:prstGeom prst="rect">
            <a:avLst/>
          </a:prstGeom>
          <a:noFill/>
        </p:spPr>
        <p:txBody>
          <a:bodyPr wrap="square" rtlCol="0">
            <a:spAutoFit/>
          </a:bodyPr>
          <a:lstStyle/>
          <a:p>
            <a:r>
              <a:rPr kumimoji="1" lang="en-US" altLang="ja-JP" sz="2200" b="1" dirty="0" smtClean="0"/>
              <a:t>CHAPTER 2: APPLICATIONS</a:t>
            </a:r>
          </a:p>
          <a:p>
            <a:pPr marL="803275" lvl="3" indent="-447675">
              <a:buFont typeface="+mj-lt"/>
              <a:buAutoNum type="arabicPeriod"/>
            </a:pPr>
            <a:r>
              <a:rPr kumimoji="1" lang="en-US" altLang="ja-JP" sz="2200" dirty="0">
                <a:latin typeface="Arial" panose="020B0604020202020204" pitchFamily="34" charset="0"/>
                <a:cs typeface="Arial" panose="020B0604020202020204" pitchFamily="34" charset="0"/>
              </a:rPr>
              <a:t>Sea-Ice Monitoring Using Rada (incorporating 4 individual articles)</a:t>
            </a:r>
          </a:p>
          <a:p>
            <a:pPr marL="803275" lvl="3" indent="-447675">
              <a:buFont typeface="+mj-lt"/>
              <a:buAutoNum type="arabicPeriod"/>
            </a:pPr>
            <a:r>
              <a:rPr kumimoji="1" lang="en-US" altLang="ja-JP" sz="2200" dirty="0">
                <a:latin typeface="Arial" panose="020B0604020202020204" pitchFamily="34" charset="0"/>
                <a:cs typeface="Arial" panose="020B0604020202020204" pitchFamily="34" charset="0"/>
              </a:rPr>
              <a:t>Monitoring Canada’s Geohazard Risks</a:t>
            </a:r>
          </a:p>
          <a:p>
            <a:pPr marL="803275" lvl="3" indent="-447675">
              <a:buFont typeface="+mj-lt"/>
              <a:buAutoNum type="arabicPeriod"/>
            </a:pPr>
            <a:r>
              <a:rPr kumimoji="1" lang="en-US" altLang="ja-JP" sz="2200" dirty="0">
                <a:latin typeface="Arial" panose="020B0604020202020204" pitchFamily="34" charset="0"/>
                <a:cs typeface="Arial" panose="020B0604020202020204" pitchFamily="34" charset="0"/>
              </a:rPr>
              <a:t>Early Warning of Infectious Diseases via Global Risk Maps</a:t>
            </a:r>
          </a:p>
          <a:p>
            <a:pPr marL="803275" lvl="3" indent="-447675">
              <a:buFont typeface="+mj-lt"/>
              <a:buAutoNum type="arabicPeriod"/>
            </a:pPr>
            <a:r>
              <a:rPr kumimoji="1" lang="en-US" altLang="ja-JP" sz="2200" dirty="0">
                <a:latin typeface="Arial" panose="020B0604020202020204" pitchFamily="34" charset="0"/>
                <a:cs typeface="Arial" panose="020B0604020202020204" pitchFamily="34" charset="0"/>
              </a:rPr>
              <a:t>Public Health and Earth Observation: Risk Assessment of Infectious Diseases in Canada</a:t>
            </a:r>
          </a:p>
          <a:p>
            <a:pPr marL="803275" lvl="3" indent="-447675">
              <a:buFont typeface="+mj-lt"/>
              <a:buAutoNum type="arabicPeriod"/>
            </a:pPr>
            <a:r>
              <a:rPr kumimoji="1" lang="en-US" altLang="ja-JP" sz="2200" dirty="0">
                <a:latin typeface="Arial" panose="020B0604020202020204" pitchFamily="34" charset="0"/>
                <a:cs typeface="Arial" panose="020B0604020202020204" pitchFamily="34" charset="0"/>
              </a:rPr>
              <a:t>Planning Pipeline Routes</a:t>
            </a:r>
          </a:p>
          <a:p>
            <a:pPr marL="803275" lvl="3" indent="-447675">
              <a:buFont typeface="+mj-lt"/>
              <a:buAutoNum type="arabicPeriod"/>
            </a:pPr>
            <a:r>
              <a:rPr kumimoji="1" lang="en-US" altLang="ja-JP" sz="2200" dirty="0">
                <a:latin typeface="Arial" panose="020B0604020202020204" pitchFamily="34" charset="0"/>
                <a:cs typeface="Arial" panose="020B0604020202020204" pitchFamily="34" charset="0"/>
              </a:rPr>
              <a:t>Enhancing National Carbon Accounting and Reporting Using Remote Sensing Data</a:t>
            </a:r>
          </a:p>
          <a:p>
            <a:pPr marL="803275" lvl="3" indent="-447675">
              <a:buFont typeface="+mj-lt"/>
              <a:buAutoNum type="arabicPeriod"/>
            </a:pPr>
            <a:r>
              <a:rPr kumimoji="1" lang="en-US" altLang="ja-JP" sz="2200" dirty="0">
                <a:latin typeface="Arial" panose="020B0604020202020204" pitchFamily="34" charset="0"/>
                <a:cs typeface="Arial" panose="020B0604020202020204" pitchFamily="34" charset="0"/>
              </a:rPr>
              <a:t>Improving Forecasts of Agricultural Crop Yields</a:t>
            </a:r>
          </a:p>
          <a:p>
            <a:pPr marL="803275" lvl="3" indent="-447675">
              <a:buFont typeface="+mj-lt"/>
              <a:buAutoNum type="arabicPeriod"/>
            </a:pPr>
            <a:r>
              <a:rPr kumimoji="1" lang="en-US" altLang="ja-JP" sz="2200" dirty="0">
                <a:latin typeface="Arial" panose="020B0604020202020204" pitchFamily="34" charset="0"/>
                <a:cs typeface="Arial" panose="020B0604020202020204" pitchFamily="34" charset="0"/>
              </a:rPr>
              <a:t>Earth Observation for Food Security and Sustainable Agriculture</a:t>
            </a:r>
          </a:p>
          <a:p>
            <a:pPr marL="803275" lvl="3" indent="-447675">
              <a:buFont typeface="+mj-lt"/>
              <a:buAutoNum type="arabicPeriod"/>
            </a:pPr>
            <a:r>
              <a:rPr kumimoji="1" lang="en-US" altLang="ja-JP" sz="2200" dirty="0">
                <a:latin typeface="Arial" panose="020B0604020202020204" pitchFamily="34" charset="0"/>
                <a:cs typeface="Arial" panose="020B0604020202020204" pitchFamily="34" charset="0"/>
              </a:rPr>
              <a:t>Enhancing Drought Monitoring in North America</a:t>
            </a:r>
          </a:p>
          <a:p>
            <a:pPr marL="803275" lvl="3" indent="-447675">
              <a:buFont typeface="+mj-lt"/>
              <a:buAutoNum type="arabicPeriod"/>
            </a:pPr>
            <a:r>
              <a:rPr kumimoji="1" lang="en-US" altLang="ja-JP" sz="2200" dirty="0">
                <a:latin typeface="Arial" panose="020B0604020202020204" pitchFamily="34" charset="0"/>
                <a:cs typeface="Arial" panose="020B0604020202020204" pitchFamily="34" charset="0"/>
              </a:rPr>
              <a:t>Prevention of Illegal Logging in the Amazon Rainforest</a:t>
            </a:r>
          </a:p>
          <a:p>
            <a:pPr marL="803275" lvl="3" indent="-447675">
              <a:buFont typeface="+mj-lt"/>
              <a:buAutoNum type="arabicPeriod"/>
            </a:pPr>
            <a:r>
              <a:rPr kumimoji="1" lang="en-US" altLang="ja-JP" sz="2200" dirty="0">
                <a:latin typeface="Arial" panose="020B0604020202020204" pitchFamily="34" charset="0"/>
                <a:cs typeface="Arial" panose="020B0604020202020204" pitchFamily="34" charset="0"/>
              </a:rPr>
              <a:t>Protecting the Aquaculture Industry from Harmful Algal Blooms</a:t>
            </a:r>
          </a:p>
          <a:p>
            <a:endParaRPr kumimoji="1" lang="en-US" altLang="ja-JP" sz="2200" dirty="0"/>
          </a:p>
        </p:txBody>
      </p:sp>
      <p:sp>
        <p:nvSpPr>
          <p:cNvPr id="5" name="Title 1"/>
          <p:cNvSpPr txBox="1">
            <a:spLocks/>
          </p:cNvSpPr>
          <p:nvPr/>
        </p:nvSpPr>
        <p:spPr bwMode="auto">
          <a:xfrm>
            <a:off x="1752600" y="457200"/>
            <a:ext cx="599334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914400">
              <a:defRPr/>
            </a:pPr>
            <a:r>
              <a:rPr lang="en-US" altLang="ja-JP" sz="2800" b="1" dirty="0">
                <a:solidFill>
                  <a:srgbClr val="FFFFFF"/>
                </a:solidFill>
                <a:latin typeface="Arial"/>
                <a:cs typeface="Arial"/>
              </a:rPr>
              <a:t>Table of Contents </a:t>
            </a:r>
            <a:endParaRPr lang="en-US" altLang="ja-JP" sz="2800" b="1" dirty="0" smtClean="0">
              <a:solidFill>
                <a:srgbClr val="FFFFFF"/>
              </a:solidFill>
              <a:latin typeface="Arial"/>
              <a:cs typeface="Arial"/>
            </a:endParaRPr>
          </a:p>
          <a:p>
            <a:pPr algn="ctr" defTabSz="914400">
              <a:defRPr/>
            </a:pPr>
            <a:r>
              <a:rPr lang="ja-JP" altLang="ja-JP" sz="2800" dirty="0" smtClean="0">
                <a:solidFill>
                  <a:srgbClr val="FFFFFF"/>
                </a:solidFill>
                <a:latin typeface="Arial"/>
                <a:cs typeface="Arial"/>
              </a:rPr>
              <a:t>o</a:t>
            </a:r>
            <a:r>
              <a:rPr lang="en-US" altLang="ja-JP" sz="2800" b="1" dirty="0" smtClean="0">
                <a:solidFill>
                  <a:srgbClr val="FFFFFF"/>
                </a:solidFill>
                <a:latin typeface="Arial"/>
                <a:cs typeface="Arial"/>
              </a:rPr>
              <a:t>f </a:t>
            </a:r>
            <a:r>
              <a:rPr lang="en-US" altLang="ja-JP" sz="2800" b="1" dirty="0">
                <a:solidFill>
                  <a:srgbClr val="FFFFFF"/>
                </a:solidFill>
                <a:latin typeface="Arial"/>
                <a:cs typeface="Arial"/>
              </a:rPr>
              <a:t>the summary report</a:t>
            </a:r>
          </a:p>
          <a:p>
            <a:pPr lvl="0" algn="ctr" defTabSz="914400">
              <a:defRPr/>
            </a:pPr>
            <a:endParaRPr kumimoji="0" lang="en-US" sz="2800" b="1" strike="noStrike" kern="0" cap="none" spc="0" normalizeH="0" baseline="0" noProof="0" dirty="0" smtClean="0">
              <a:ln>
                <a:noFill/>
              </a:ln>
              <a:solidFill>
                <a:srgbClr val="FFFFFF"/>
              </a:solidFill>
              <a:effectLst/>
              <a:uLnTx/>
              <a:uFillTx/>
              <a:latin typeface="Arial"/>
              <a:ea typeface="ＭＳ Ｐゴシック" pitchFamily="-106" charset="-128"/>
              <a:cs typeface="Arial"/>
            </a:endParaRPr>
          </a:p>
        </p:txBody>
      </p:sp>
    </p:spTree>
    <p:extLst>
      <p:ext uri="{BB962C8B-B14F-4D97-AF65-F5344CB8AC3E}">
        <p14:creationId xmlns:p14="http://schemas.microsoft.com/office/powerpoint/2010/main" val="185633096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7</a:t>
            </a:fld>
            <a:endParaRPr lang="en-US" dirty="0" smtClean="0"/>
          </a:p>
        </p:txBody>
      </p:sp>
      <p:sp>
        <p:nvSpPr>
          <p:cNvPr id="6" name="Title 1"/>
          <p:cNvSpPr txBox="1">
            <a:spLocks/>
          </p:cNvSpPr>
          <p:nvPr/>
        </p:nvSpPr>
        <p:spPr bwMode="auto">
          <a:xfrm>
            <a:off x="1899707" y="228600"/>
            <a:ext cx="57964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3200" b="1" kern="0" noProof="0" dirty="0" smtClean="0">
                <a:solidFill>
                  <a:srgbClr val="FFFFFF"/>
                </a:solidFill>
                <a:latin typeface="Arial"/>
                <a:cs typeface="Arial"/>
              </a:rPr>
              <a:t>Tokyo Symposium</a:t>
            </a:r>
            <a:endParaRPr kumimoji="0" lang="en-US" sz="3200" b="1" u="none" strike="noStrike" kern="0" cap="none" spc="0" normalizeH="0" baseline="0" noProof="0" dirty="0" smtClean="0">
              <a:ln>
                <a:noFill/>
              </a:ln>
              <a:solidFill>
                <a:srgbClr val="FFFFFF"/>
              </a:solidFill>
              <a:effectLst/>
              <a:uLnTx/>
              <a:uFillTx/>
              <a:latin typeface="Arial"/>
              <a:ea typeface="ＭＳ Ｐゴシック" pitchFamily="-106" charset="-128"/>
              <a:cs typeface="Arial"/>
            </a:endParaRPr>
          </a:p>
        </p:txBody>
      </p:sp>
      <p:sp>
        <p:nvSpPr>
          <p:cNvPr id="7" name="TextBox 6"/>
          <p:cNvSpPr txBox="1"/>
          <p:nvPr/>
        </p:nvSpPr>
        <p:spPr>
          <a:xfrm>
            <a:off x="0" y="1219200"/>
            <a:ext cx="9143999" cy="1231106"/>
          </a:xfrm>
          <a:prstGeom prst="rect">
            <a:avLst/>
          </a:prstGeom>
          <a:noFill/>
        </p:spPr>
        <p:txBody>
          <a:bodyPr wrap="square" rtlCol="0">
            <a:spAutoFit/>
          </a:bodyPr>
          <a:lstStyle/>
          <a:p>
            <a:pPr algn="ctr"/>
            <a:r>
              <a:rPr lang="en-US" altLang="ja-JP" sz="1900" b="1" dirty="0"/>
              <a:t>JAXA Symposium for data applications of earth observation satellites 2015</a:t>
            </a:r>
            <a:endParaRPr lang="ja-JP" altLang="ja-JP" sz="1900" dirty="0"/>
          </a:p>
          <a:p>
            <a:pPr algn="ctr"/>
            <a:r>
              <a:rPr lang="en-US" altLang="ja-JP" sz="1900" b="1" dirty="0"/>
              <a:t>-Earth observation for decision-making in people's lives-</a:t>
            </a:r>
            <a:endParaRPr lang="ja-JP" altLang="ja-JP" sz="1900" dirty="0"/>
          </a:p>
          <a:p>
            <a:pPr algn="ctr"/>
            <a:r>
              <a:rPr lang="en-US" altLang="ja-JP" dirty="0"/>
              <a:t>Date: November 2, 2015 (14:30-17:30)</a:t>
            </a:r>
            <a:endParaRPr lang="ja-JP" altLang="ja-JP" dirty="0"/>
          </a:p>
          <a:p>
            <a:pPr algn="ctr"/>
            <a:r>
              <a:rPr lang="en-US" altLang="ja-JP" dirty="0"/>
              <a:t>Venue: Tower Hall, Roppongi </a:t>
            </a:r>
            <a:r>
              <a:rPr lang="en-US" altLang="ja-JP" dirty="0" smtClean="0"/>
              <a:t>Academyhills, Tokyo, Japan</a:t>
            </a:r>
            <a:endParaRPr lang="ja-JP" altLang="ja-JP" dirty="0"/>
          </a:p>
        </p:txBody>
      </p:sp>
      <p:sp>
        <p:nvSpPr>
          <p:cNvPr id="2" name="正方形/長方形 1"/>
          <p:cNvSpPr/>
          <p:nvPr/>
        </p:nvSpPr>
        <p:spPr>
          <a:xfrm>
            <a:off x="228600" y="2362200"/>
            <a:ext cx="8763000" cy="4555094"/>
          </a:xfrm>
          <a:prstGeom prst="rect">
            <a:avLst/>
          </a:prstGeom>
          <a:ln>
            <a:solidFill>
              <a:schemeClr val="tx1">
                <a:lumMod val="60000"/>
                <a:lumOff val="40000"/>
              </a:schemeClr>
            </a:solidFill>
          </a:ln>
        </p:spPr>
        <p:txBody>
          <a:bodyPr wrap="square">
            <a:spAutoFit/>
          </a:bodyPr>
          <a:lstStyle/>
          <a:p>
            <a:r>
              <a:rPr lang="en-US" altLang="ja-JP" sz="2000" b="1" dirty="0"/>
              <a:t>Programme</a:t>
            </a:r>
            <a:endParaRPr lang="ja-JP" altLang="ja-JP" sz="2000" dirty="0"/>
          </a:p>
          <a:p>
            <a:pPr lvl="1" indent="84138"/>
            <a:r>
              <a:rPr lang="en-US" altLang="ja-JP" b="1" dirty="0" smtClean="0"/>
              <a:t>Opening Remark</a:t>
            </a:r>
            <a:r>
              <a:rPr lang="en-US" altLang="ja-JP" dirty="0" smtClean="0"/>
              <a:t> (</a:t>
            </a:r>
            <a:r>
              <a:rPr lang="en-US" altLang="ja-JP" dirty="0"/>
              <a:t>JAXA president</a:t>
            </a:r>
            <a:r>
              <a:rPr lang="en-US" altLang="ja-JP" dirty="0" smtClean="0"/>
              <a:t>)</a:t>
            </a:r>
            <a:endParaRPr lang="en-US" altLang="ja-JP" dirty="0"/>
          </a:p>
          <a:p>
            <a:pPr lvl="1" indent="84138"/>
            <a:r>
              <a:rPr lang="en-US" altLang="ja-JP" b="1" dirty="0" smtClean="0"/>
              <a:t>Guest Speech </a:t>
            </a:r>
            <a:r>
              <a:rPr lang="en-US" altLang="ja-JP" dirty="0" smtClean="0"/>
              <a:t>(</a:t>
            </a:r>
            <a:r>
              <a:rPr lang="en-US" altLang="ja-JP" dirty="0"/>
              <a:t>Ambassador Caroline </a:t>
            </a:r>
            <a:r>
              <a:rPr lang="en-US" altLang="ja-JP" dirty="0" smtClean="0"/>
              <a:t>Kennedy) (</a:t>
            </a:r>
            <a:r>
              <a:rPr lang="en-US" altLang="ja-JP" dirty="0" err="1" smtClean="0"/>
              <a:t>Ms.Toyota</a:t>
            </a:r>
            <a:r>
              <a:rPr lang="en-US" altLang="ja-JP" dirty="0" smtClean="0"/>
              <a:t>, Parliamentary </a:t>
            </a:r>
            <a:r>
              <a:rPr lang="en-US" altLang="ja-JP" dirty="0"/>
              <a:t>Vice-Minister of </a:t>
            </a:r>
            <a:r>
              <a:rPr lang="en-US" altLang="ja-JP" dirty="0" smtClean="0"/>
              <a:t>MEXT</a:t>
            </a:r>
            <a:r>
              <a:rPr lang="en-US" altLang="ja-JP" dirty="0"/>
              <a:t>) (Cabinet Office)</a:t>
            </a:r>
            <a:endParaRPr lang="ja-JP" altLang="ja-JP" dirty="0"/>
          </a:p>
          <a:p>
            <a:pPr lvl="1" indent="84138"/>
            <a:r>
              <a:rPr lang="en-US" altLang="ja-JP" b="1" dirty="0" smtClean="0"/>
              <a:t>Keynote </a:t>
            </a:r>
            <a:r>
              <a:rPr lang="en-US" altLang="ja-JP" b="1" dirty="0"/>
              <a:t>Speech </a:t>
            </a:r>
            <a:r>
              <a:rPr lang="en-US" altLang="ja-JP" dirty="0"/>
              <a:t>  </a:t>
            </a:r>
            <a:r>
              <a:rPr lang="en-US" altLang="ja-JP" dirty="0" smtClean="0"/>
              <a:t>   </a:t>
            </a:r>
            <a:r>
              <a:rPr lang="en-US" altLang="ja-JP" dirty="0"/>
              <a:t>“Global social problems that human race has to overcome”  </a:t>
            </a:r>
            <a:r>
              <a:rPr lang="en-US" altLang="ja-JP" dirty="0" smtClean="0"/>
              <a:t>  (JAMSTEC)</a:t>
            </a:r>
            <a:endParaRPr lang="ja-JP" altLang="ja-JP" dirty="0"/>
          </a:p>
          <a:p>
            <a:pPr lvl="1" indent="84138"/>
            <a:r>
              <a:rPr lang="en-US" altLang="ja-JP" b="1" dirty="0" smtClean="0"/>
              <a:t>Session </a:t>
            </a:r>
            <a:r>
              <a:rPr lang="en-US" altLang="ja-JP" b="1" dirty="0"/>
              <a:t>1 : Space Agency Report (</a:t>
            </a:r>
            <a:r>
              <a:rPr lang="en-US" altLang="ja-JP" b="1" dirty="0" smtClean="0"/>
              <a:t>2005-2015) </a:t>
            </a:r>
          </a:p>
          <a:p>
            <a:pPr lvl="1" indent="84138"/>
            <a:r>
              <a:rPr lang="en-US" altLang="ja-JP" b="1" dirty="0"/>
              <a:t> </a:t>
            </a:r>
            <a:r>
              <a:rPr lang="en-US" altLang="ja-JP" b="1" dirty="0" smtClean="0"/>
              <a:t>        </a:t>
            </a:r>
            <a:r>
              <a:rPr lang="en-US" altLang="ja-JP" dirty="0" smtClean="0"/>
              <a:t>JAXA(</a:t>
            </a:r>
            <a:r>
              <a:rPr lang="en-US" altLang="ja-JP" dirty="0" err="1" smtClean="0"/>
              <a:t>Mr.Yamamoto</a:t>
            </a:r>
            <a:r>
              <a:rPr lang="en-US" altLang="ja-JP" dirty="0" smtClean="0"/>
              <a:t>), NASA(</a:t>
            </a:r>
            <a:r>
              <a:rPr lang="en-US" altLang="ja-JP" dirty="0" err="1" smtClean="0"/>
              <a:t>Dr.Freilich</a:t>
            </a:r>
            <a:r>
              <a:rPr lang="en-US" altLang="ja-JP" dirty="0" smtClean="0"/>
              <a:t>), ESA(</a:t>
            </a:r>
            <a:r>
              <a:rPr lang="en-US" altLang="ja-JP" dirty="0" err="1" smtClean="0"/>
              <a:t>Prof.Briggs</a:t>
            </a:r>
            <a:r>
              <a:rPr lang="en-US" altLang="ja-JP" dirty="0" smtClean="0"/>
              <a:t>)</a:t>
            </a:r>
            <a:endParaRPr lang="ja-JP" altLang="ja-JP" dirty="0"/>
          </a:p>
          <a:p>
            <a:pPr lvl="1" indent="84138"/>
            <a:r>
              <a:rPr lang="en-US" altLang="ja-JP" b="1" dirty="0" smtClean="0"/>
              <a:t>Session </a:t>
            </a:r>
            <a:r>
              <a:rPr lang="en-US" altLang="ja-JP" b="1" dirty="0"/>
              <a:t>2:  Case Studies for Data Applications of Earth Observation </a:t>
            </a:r>
            <a:r>
              <a:rPr lang="en-US" altLang="ja-JP" b="1" dirty="0" smtClean="0"/>
              <a:t>Satellites</a:t>
            </a:r>
            <a:endParaRPr lang="en-US" altLang="ja-JP" dirty="0"/>
          </a:p>
          <a:p>
            <a:pPr lvl="1" indent="541338"/>
            <a:r>
              <a:rPr lang="en-US" altLang="ja-JP" dirty="0" smtClean="0"/>
              <a:t>○ Outcomes </a:t>
            </a:r>
            <a:r>
              <a:rPr lang="en-US" altLang="ja-JP" dirty="0"/>
              <a:t>of data applications </a:t>
            </a:r>
            <a:r>
              <a:rPr lang="en-US" altLang="ja-JP" dirty="0" smtClean="0"/>
              <a:t>(JAXA</a:t>
            </a:r>
            <a:r>
              <a:rPr lang="en-US" altLang="ja-JP" dirty="0"/>
              <a:t>)</a:t>
            </a:r>
            <a:endParaRPr lang="ja-JP" altLang="ja-JP" dirty="0"/>
          </a:p>
          <a:p>
            <a:pPr lvl="2" indent="541338"/>
            <a:r>
              <a:rPr lang="en-US" altLang="ja-JP" dirty="0" smtClean="0"/>
              <a:t>○ Public </a:t>
            </a:r>
            <a:r>
              <a:rPr lang="en-US" altLang="ja-JP" dirty="0"/>
              <a:t>use 1: </a:t>
            </a:r>
            <a:r>
              <a:rPr lang="en-US" altLang="ja-JP" dirty="0" smtClean="0"/>
              <a:t>Dr. Held, CSIRO  </a:t>
            </a:r>
          </a:p>
          <a:p>
            <a:pPr lvl="1" indent="84138"/>
            <a:r>
              <a:rPr lang="en-US" altLang="ja-JP" dirty="0" smtClean="0"/>
              <a:t>	      Public </a:t>
            </a:r>
            <a:r>
              <a:rPr lang="en-US" altLang="ja-JP" dirty="0"/>
              <a:t>use 2: </a:t>
            </a:r>
            <a:r>
              <a:rPr lang="en-US" altLang="ja-JP" dirty="0" smtClean="0"/>
              <a:t>Dr. Krishnamurthy,  WHO</a:t>
            </a:r>
          </a:p>
          <a:p>
            <a:pPr lvl="1" indent="84138"/>
            <a:r>
              <a:rPr lang="en-US" altLang="ja-JP" dirty="0"/>
              <a:t>	 </a:t>
            </a:r>
            <a:r>
              <a:rPr lang="en-US" altLang="ja-JP" dirty="0" smtClean="0"/>
              <a:t>     Public use 3: Mr. </a:t>
            </a:r>
            <a:r>
              <a:rPr lang="en-US" altLang="ja-JP" dirty="0" err="1" smtClean="0"/>
              <a:t>Shishido</a:t>
            </a:r>
            <a:r>
              <a:rPr lang="en-US" altLang="ja-JP" dirty="0" smtClean="0"/>
              <a:t>, JICA  </a:t>
            </a:r>
            <a:endParaRPr lang="ja-JP" altLang="ja-JP" dirty="0" smtClean="0"/>
          </a:p>
          <a:p>
            <a:pPr lvl="1" indent="84138"/>
            <a:r>
              <a:rPr lang="en-US" altLang="ja-JP" b="1" dirty="0" smtClean="0"/>
              <a:t>Session </a:t>
            </a:r>
            <a:r>
              <a:rPr lang="en-US" altLang="ja-JP" b="1" dirty="0"/>
              <a:t>3 :  Talking Session for Future Choices -Convening Power- </a:t>
            </a:r>
            <a:r>
              <a:rPr lang="en-US" altLang="ja-JP" dirty="0"/>
              <a:t>(40min)</a:t>
            </a:r>
            <a:endParaRPr lang="ja-JP" altLang="ja-JP" dirty="0"/>
          </a:p>
          <a:p>
            <a:pPr marL="982663" lvl="1" indent="-898525"/>
            <a:r>
              <a:rPr lang="en-US" altLang="ja-JP" dirty="0"/>
              <a:t>Speaker:  Dr</a:t>
            </a:r>
            <a:r>
              <a:rPr lang="en-US" altLang="ja-JP" dirty="0" smtClean="0"/>
              <a:t>. </a:t>
            </a:r>
            <a:r>
              <a:rPr lang="en-US" altLang="ja-JP" dirty="0"/>
              <a:t>Hiroki </a:t>
            </a:r>
            <a:r>
              <a:rPr lang="en-US" altLang="ja-JP" dirty="0" smtClean="0"/>
              <a:t>(MILT), </a:t>
            </a:r>
            <a:r>
              <a:rPr lang="en-US" altLang="ja-JP" dirty="0"/>
              <a:t> </a:t>
            </a:r>
            <a:r>
              <a:rPr lang="en-US" altLang="ja-JP" dirty="0" smtClean="0"/>
              <a:t>Dr</a:t>
            </a:r>
            <a:r>
              <a:rPr lang="en-US" altLang="ja-JP" dirty="0"/>
              <a:t>. </a:t>
            </a:r>
            <a:r>
              <a:rPr lang="en-US" altLang="ja-JP" dirty="0" smtClean="0"/>
              <a:t>Koike (Tokyo Univ.),  </a:t>
            </a:r>
            <a:r>
              <a:rPr lang="fr-FR" altLang="ja-JP" dirty="0" smtClean="0"/>
              <a:t>Mr. </a:t>
            </a:r>
            <a:r>
              <a:rPr lang="fr-FR" altLang="ja-JP" dirty="0" err="1" smtClean="0"/>
              <a:t>Fukuwatari</a:t>
            </a:r>
            <a:r>
              <a:rPr lang="fr-FR" altLang="ja-JP" dirty="0" smtClean="0"/>
              <a:t> </a:t>
            </a:r>
            <a:r>
              <a:rPr lang="fr-FR" altLang="ja-JP" dirty="0"/>
              <a:t>(</a:t>
            </a:r>
            <a:r>
              <a:rPr lang="fr-FR" altLang="ja-JP" dirty="0" err="1"/>
              <a:t>Sompo</a:t>
            </a:r>
            <a:r>
              <a:rPr lang="fr-FR" altLang="ja-JP" dirty="0"/>
              <a:t> </a:t>
            </a:r>
            <a:r>
              <a:rPr lang="fr-FR" altLang="ja-JP" dirty="0" err="1"/>
              <a:t>Japan</a:t>
            </a:r>
            <a:r>
              <a:rPr lang="fr-FR" altLang="ja-JP" dirty="0"/>
              <a:t> </a:t>
            </a:r>
            <a:r>
              <a:rPr lang="fr-FR" altLang="ja-JP" dirty="0" err="1"/>
              <a:t>Nipponkoa</a:t>
            </a:r>
            <a:r>
              <a:rPr lang="fr-FR" altLang="ja-JP" dirty="0"/>
              <a:t> </a:t>
            </a:r>
            <a:r>
              <a:rPr lang="fr-FR" altLang="ja-JP" dirty="0" err="1"/>
              <a:t>Insurance</a:t>
            </a:r>
            <a:r>
              <a:rPr lang="fr-FR" altLang="ja-JP" dirty="0"/>
              <a:t> Inc.</a:t>
            </a:r>
            <a:r>
              <a:rPr lang="fr-FR" altLang="ja-JP" dirty="0" smtClean="0"/>
              <a:t>)</a:t>
            </a:r>
            <a:r>
              <a:rPr lang="en-US" altLang="ja-JP" dirty="0"/>
              <a:t> </a:t>
            </a:r>
            <a:r>
              <a:rPr lang="en-US" altLang="ja-JP" dirty="0" smtClean="0"/>
              <a:t>,  Dr</a:t>
            </a:r>
            <a:r>
              <a:rPr lang="en-US" altLang="ja-JP" dirty="0"/>
              <a:t>. </a:t>
            </a:r>
            <a:r>
              <a:rPr lang="en-US" altLang="ja-JP" dirty="0" smtClean="0"/>
              <a:t>Nakashima (JAXA)</a:t>
            </a:r>
            <a:endParaRPr lang="ja-JP" altLang="ja-JP" dirty="0"/>
          </a:p>
        </p:txBody>
      </p:sp>
    </p:spTree>
    <p:extLst>
      <p:ext uri="{BB962C8B-B14F-4D97-AF65-F5344CB8AC3E}">
        <p14:creationId xmlns:p14="http://schemas.microsoft.com/office/powerpoint/2010/main" val="297665924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8</a:t>
            </a:fld>
            <a:endParaRPr lang="en-US" dirty="0" smtClean="0"/>
          </a:p>
        </p:txBody>
      </p:sp>
      <p:sp>
        <p:nvSpPr>
          <p:cNvPr id="6" name="Title 1"/>
          <p:cNvSpPr txBox="1">
            <a:spLocks/>
          </p:cNvSpPr>
          <p:nvPr/>
        </p:nvSpPr>
        <p:spPr bwMode="auto">
          <a:xfrm>
            <a:off x="1905000" y="228600"/>
            <a:ext cx="57964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3200" b="1" kern="0" noProof="0" dirty="0" smtClean="0">
                <a:solidFill>
                  <a:srgbClr val="FFFFFF"/>
                </a:solidFill>
                <a:latin typeface="Arial"/>
                <a:cs typeface="Arial"/>
              </a:rPr>
              <a:t>Tokyo Symposium</a:t>
            </a:r>
            <a:endParaRPr kumimoji="0" lang="en-US" sz="3200" b="1" u="none" strike="noStrike" kern="0" cap="none" spc="0" normalizeH="0" baseline="0" noProof="0" dirty="0" smtClean="0">
              <a:ln>
                <a:noFill/>
              </a:ln>
              <a:solidFill>
                <a:srgbClr val="FFFFFF"/>
              </a:solidFill>
              <a:effectLst/>
              <a:uLnTx/>
              <a:uFillTx/>
              <a:latin typeface="Arial"/>
              <a:ea typeface="ＭＳ Ｐゴシック" pitchFamily="-106" charset="-128"/>
              <a:cs typeface="Arial"/>
            </a:endParaRPr>
          </a:p>
        </p:txBody>
      </p:sp>
      <p:pic>
        <p:nvPicPr>
          <p:cNvPr id="3" name="図 2" descr="_S8A397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66800"/>
            <a:ext cx="5181600" cy="3454400"/>
          </a:xfrm>
          <a:prstGeom prst="rect">
            <a:avLst/>
          </a:prstGeom>
        </p:spPr>
      </p:pic>
      <p:pic>
        <p:nvPicPr>
          <p:cNvPr id="4" name="図 3" descr="_S8A402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1066800"/>
            <a:ext cx="5143500" cy="3429000"/>
          </a:xfrm>
          <a:prstGeom prst="rect">
            <a:avLst/>
          </a:prstGeom>
        </p:spPr>
      </p:pic>
      <p:pic>
        <p:nvPicPr>
          <p:cNvPr id="8" name="図 7" descr="IMG_722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4419600"/>
            <a:ext cx="3657600" cy="2438400"/>
          </a:xfrm>
          <a:prstGeom prst="rect">
            <a:avLst/>
          </a:prstGeom>
        </p:spPr>
      </p:pic>
      <p:pic>
        <p:nvPicPr>
          <p:cNvPr id="9" name="図 8" descr="IMG_7166.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0" y="4419600"/>
            <a:ext cx="3657600" cy="2438400"/>
          </a:xfrm>
          <a:prstGeom prst="rect">
            <a:avLst/>
          </a:prstGeom>
        </p:spPr>
      </p:pic>
      <p:pic>
        <p:nvPicPr>
          <p:cNvPr id="10" name="図 9" descr="IMG_715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4419600"/>
            <a:ext cx="3657600" cy="2438400"/>
          </a:xfrm>
          <a:prstGeom prst="rect">
            <a:avLst/>
          </a:prstGeom>
        </p:spPr>
      </p:pic>
    </p:spTree>
    <p:extLst>
      <p:ext uri="{BB962C8B-B14F-4D97-AF65-F5344CB8AC3E}">
        <p14:creationId xmlns:p14="http://schemas.microsoft.com/office/powerpoint/2010/main" val="132913676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9</a:t>
            </a:fld>
            <a:endParaRPr lang="en-US" dirty="0" smtClean="0"/>
          </a:p>
        </p:txBody>
      </p:sp>
      <p:sp>
        <p:nvSpPr>
          <p:cNvPr id="6" name="Title 1"/>
          <p:cNvSpPr txBox="1">
            <a:spLocks/>
          </p:cNvSpPr>
          <p:nvPr/>
        </p:nvSpPr>
        <p:spPr bwMode="auto">
          <a:xfrm>
            <a:off x="1905000" y="228600"/>
            <a:ext cx="57964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3200" b="1" kern="0" noProof="0" dirty="0" smtClean="0">
                <a:solidFill>
                  <a:srgbClr val="FFFFFF"/>
                </a:solidFill>
                <a:latin typeface="Arial"/>
                <a:cs typeface="Arial"/>
              </a:rPr>
              <a:t>Outcomes</a:t>
            </a:r>
            <a:r>
              <a:rPr lang="ja-JP" altLang="en-US" sz="3200" b="1" kern="0" noProof="0" dirty="0" smtClean="0">
                <a:solidFill>
                  <a:srgbClr val="FFFFFF"/>
                </a:solidFill>
                <a:latin typeface="Arial"/>
                <a:cs typeface="Arial"/>
              </a:rPr>
              <a:t> </a:t>
            </a:r>
            <a:endParaRPr lang="en-US" altLang="ja-JP" sz="3200" b="1" kern="0" noProof="0" dirty="0" smtClean="0">
              <a:solidFill>
                <a:srgbClr val="FFFFFF"/>
              </a:solidFill>
              <a:latin typeface="Arial"/>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3200" b="1" kern="0" noProof="0" dirty="0" smtClean="0">
                <a:solidFill>
                  <a:srgbClr val="FFFFFF"/>
                </a:solidFill>
                <a:latin typeface="Arial"/>
                <a:cs typeface="Arial"/>
              </a:rPr>
              <a:t>from</a:t>
            </a:r>
            <a:r>
              <a:rPr lang="ja-JP" altLang="en-US" sz="3200" b="1" kern="0" noProof="0" dirty="0" smtClean="0">
                <a:solidFill>
                  <a:srgbClr val="FFFFFF"/>
                </a:solidFill>
                <a:latin typeface="Arial"/>
                <a:cs typeface="Arial"/>
              </a:rPr>
              <a:t> </a:t>
            </a:r>
            <a:r>
              <a:rPr lang="en-US" altLang="ja-JP" sz="3200" b="1" kern="0" noProof="0" dirty="0" smtClean="0">
                <a:solidFill>
                  <a:srgbClr val="FFFFFF"/>
                </a:solidFill>
                <a:latin typeface="Arial"/>
                <a:cs typeface="Arial"/>
              </a:rPr>
              <a:t>Tokyo Symposium</a:t>
            </a:r>
            <a:endParaRPr kumimoji="0" lang="en-US" sz="3200" b="1" u="none" strike="noStrike" kern="0" cap="none" spc="0" normalizeH="0" baseline="0" noProof="0" dirty="0" smtClean="0">
              <a:ln>
                <a:noFill/>
              </a:ln>
              <a:solidFill>
                <a:srgbClr val="FFFFFF"/>
              </a:solidFill>
              <a:effectLst/>
              <a:uLnTx/>
              <a:uFillTx/>
              <a:latin typeface="Arial"/>
              <a:ea typeface="ＭＳ Ｐゴシック" pitchFamily="-106" charset="-128"/>
              <a:cs typeface="Arial"/>
            </a:endParaRPr>
          </a:p>
        </p:txBody>
      </p:sp>
      <p:sp>
        <p:nvSpPr>
          <p:cNvPr id="5" name="コンテンツ プレースホルダー 2"/>
          <p:cNvSpPr txBox="1">
            <a:spLocks/>
          </p:cNvSpPr>
          <p:nvPr/>
        </p:nvSpPr>
        <p:spPr>
          <a:xfrm>
            <a:off x="381000" y="1219200"/>
            <a:ext cx="8458200" cy="5401479"/>
          </a:xfrm>
          <a:prstGeom prst="rect">
            <a:avLst/>
          </a:prstGeom>
          <a:ln w="12700">
            <a:miter lim="400000"/>
          </a:ln>
        </p:spPr>
        <p:txBody>
          <a:bodyPr wrap="square" lIns="45719" rIns="45719">
            <a:spAutoFit/>
          </a:bodyPr>
          <a:lstStyle>
            <a:lvl1pPr algn="r" defTabSz="457200">
              <a:spcBef>
                <a:spcPts val="600"/>
              </a:spcBef>
              <a:defRPr sz="1000">
                <a:solidFill>
                  <a:srgbClr val="002569"/>
                </a:solidFill>
                <a:latin typeface="Calibri"/>
                <a:ea typeface="Calibri"/>
                <a:cs typeface="Calibri"/>
                <a:sym typeface="Calibri"/>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marL="342900" indent="-342900" algn="l">
              <a:buFont typeface="Wingdings" charset="2"/>
              <a:buChar char="v"/>
            </a:pPr>
            <a:r>
              <a:rPr lang="en-AU" sz="2000" b="1" dirty="0" smtClean="0"/>
              <a:t>Guest speech </a:t>
            </a:r>
            <a:endParaRPr lang="en-AU" sz="2000" b="1" dirty="0"/>
          </a:p>
          <a:p>
            <a:pPr algn="l"/>
            <a:r>
              <a:rPr lang="en-AU" sz="2000" dirty="0" smtClean="0"/>
              <a:t>Ambassador </a:t>
            </a:r>
            <a:r>
              <a:rPr lang="en-AU" sz="2000" smtClean="0"/>
              <a:t>Kennedy emphasized </a:t>
            </a:r>
            <a:r>
              <a:rPr lang="en-AU" sz="2000" dirty="0"/>
              <a:t>the importance of Earth science, Earth observation, and the continuation of the strong international collaborations undertaken by bodies such as t</a:t>
            </a:r>
            <a:r>
              <a:rPr lang="en-AU" sz="2000" dirty="0" smtClean="0"/>
              <a:t>he</a:t>
            </a:r>
            <a:r>
              <a:rPr lang="ja-JP" altLang="en-US" sz="2000" dirty="0" smtClean="0"/>
              <a:t> </a:t>
            </a:r>
            <a:r>
              <a:rPr lang="en-US" altLang="ja-JP" sz="2000" dirty="0" smtClean="0"/>
              <a:t>CEOS.</a:t>
            </a:r>
            <a:endParaRPr lang="en-AU" sz="2000" dirty="0" smtClean="0"/>
          </a:p>
          <a:p>
            <a:pPr marL="457200" indent="-457200" algn="l">
              <a:buFont typeface="Wingdings" charset="2"/>
              <a:buChar char="v"/>
            </a:pPr>
            <a:r>
              <a:rPr lang="en-AU" sz="2000" b="1" dirty="0" smtClean="0"/>
              <a:t>Agency Reports</a:t>
            </a:r>
          </a:p>
          <a:p>
            <a:pPr marL="457200" indent="-457200" algn="l">
              <a:buFont typeface="+mj-ea"/>
              <a:buAutoNum type="circleNumDbPlain"/>
            </a:pPr>
            <a:r>
              <a:rPr lang="en-AU" sz="2000" dirty="0" smtClean="0"/>
              <a:t>JAXA :</a:t>
            </a:r>
            <a:r>
              <a:rPr lang="en-AU" sz="2000" dirty="0"/>
              <a:t> </a:t>
            </a:r>
            <a:r>
              <a:rPr lang="en-US" altLang="ja-JP" sz="2000" dirty="0" smtClean="0">
                <a:ea typeface="ＭＳ 明朝"/>
              </a:rPr>
              <a:t>Mr</a:t>
            </a:r>
            <a:r>
              <a:rPr lang="en-US" altLang="ja-JP" sz="2000" dirty="0">
                <a:ea typeface="ＭＳ 明朝"/>
              </a:rPr>
              <a:t>. Yamamoto proposed that we are already gathering, </a:t>
            </a:r>
            <a:r>
              <a:rPr lang="en-US" altLang="ja-JP" sz="2000" dirty="0" err="1">
                <a:ea typeface="ＭＳ 明朝"/>
              </a:rPr>
              <a:t>analysing</a:t>
            </a:r>
            <a:r>
              <a:rPr lang="en-US" altLang="ja-JP" sz="2000" dirty="0">
                <a:ea typeface="ＭＳ 明朝"/>
              </a:rPr>
              <a:t>, and using data to understand the status of the Earth, but we must take steps to apply the information to decision-making processes</a:t>
            </a:r>
            <a:r>
              <a:rPr lang="en-US" altLang="ja-JP" sz="2000" dirty="0" smtClean="0">
                <a:ea typeface="ＭＳ 明朝"/>
              </a:rPr>
              <a:t>.</a:t>
            </a:r>
          </a:p>
          <a:p>
            <a:pPr marL="439738" lvl="0" indent="-439738" algn="l">
              <a:buFont typeface="+mj-ea"/>
              <a:buAutoNum type="circleNumDbPlain" startAt="2"/>
            </a:pPr>
            <a:r>
              <a:rPr lang="en-US" altLang="ja-JP" sz="2000" dirty="0" smtClean="0"/>
              <a:t>NASA:</a:t>
            </a:r>
            <a:r>
              <a:rPr lang="en-US" altLang="ja-JP" sz="2000" dirty="0"/>
              <a:t> </a:t>
            </a:r>
            <a:r>
              <a:rPr lang="en-US" altLang="ja-JP" sz="2000" dirty="0" smtClean="0"/>
              <a:t>Dr</a:t>
            </a:r>
            <a:r>
              <a:rPr lang="en-US" altLang="ja-JP" sz="2000" dirty="0"/>
              <a:t>. </a:t>
            </a:r>
            <a:r>
              <a:rPr lang="en-US" altLang="ja-JP" sz="2000" dirty="0" err="1" smtClean="0"/>
              <a:t>Freilich</a:t>
            </a:r>
            <a:r>
              <a:rPr lang="en-US" altLang="ja-JP" sz="2000" dirty="0"/>
              <a:t> </a:t>
            </a:r>
            <a:r>
              <a:rPr lang="en-US" altLang="ja-JP" sz="2000" dirty="0" smtClean="0"/>
              <a:t>promoted </a:t>
            </a:r>
            <a:r>
              <a:rPr lang="en-US" altLang="ja-JP" sz="2000" dirty="0"/>
              <a:t>the unique perspective provided by space-based Earth observations, stating that no other tool allows us to consistently measure for such long periods of time at a global scale</a:t>
            </a:r>
            <a:r>
              <a:rPr lang="en-US" altLang="ja-JP" sz="2000"/>
              <a:t>. </a:t>
            </a:r>
            <a:r>
              <a:rPr lang="en-US" altLang="ja-JP" sz="2000" smtClean="0"/>
              <a:t>Space-based </a:t>
            </a:r>
            <a:r>
              <a:rPr lang="en-US" altLang="ja-JP" sz="2000" dirty="0"/>
              <a:t>observations support applications through monitoring, prediction and response.</a:t>
            </a:r>
            <a:endParaRPr lang="ja-JP" altLang="ja-JP" sz="2000" dirty="0"/>
          </a:p>
          <a:p>
            <a:pPr marL="439738" lvl="0" indent="-439738" algn="l">
              <a:buFont typeface="+mj-ea"/>
              <a:buAutoNum type="circleNumDbPlain" startAt="3"/>
            </a:pPr>
            <a:r>
              <a:rPr lang="en-US" altLang="ja-JP" sz="2000" dirty="0" smtClean="0"/>
              <a:t>ESA: Professor Briggs </a:t>
            </a:r>
            <a:r>
              <a:rPr lang="en-US" altLang="ja-JP" sz="2000" dirty="0"/>
              <a:t>opened by stating the importance of the services layer built on top of Earth observation data, noting that the majority of economic benefits are derived from services rather than data supply</a:t>
            </a:r>
            <a:r>
              <a:rPr lang="en-US" altLang="ja-JP" sz="2000" dirty="0" smtClean="0"/>
              <a:t>.</a:t>
            </a:r>
            <a:endParaRPr lang="ja-JP" altLang="ja-JP" sz="2000" dirty="0"/>
          </a:p>
        </p:txBody>
      </p:sp>
    </p:spTree>
    <p:extLst>
      <p:ext uri="{BB962C8B-B14F-4D97-AF65-F5344CB8AC3E}">
        <p14:creationId xmlns:p14="http://schemas.microsoft.com/office/powerpoint/2010/main" val="197567624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9850</TotalTime>
  <Words>2244</Words>
  <Application>Microsoft Office PowerPoint</Application>
  <PresentationFormat>画面に合わせる (4:3)</PresentationFormat>
  <Paragraphs>292</Paragraphs>
  <Slides>22</Slides>
  <Notes>14</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Default</vt:lpstr>
      <vt:lpstr>PowerPoint プレゼンテーション</vt:lpstr>
      <vt:lpstr>Editorial Committee</vt:lpstr>
      <vt:lpstr>Concept</vt:lpstr>
      <vt:lpstr>DAR Status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49 Articles - Split by Regions</vt:lpstr>
      <vt:lpstr>49 Articles - Split by Applications</vt:lpstr>
      <vt:lpstr>Findings – Data Integration</vt:lpstr>
      <vt:lpstr>Public Use vs. Commercial Use</vt:lpstr>
      <vt:lpstr>Data Provider - Service Provider - End user</vt:lpstr>
      <vt:lpstr>Finding - Risk assessment</vt:lpstr>
      <vt:lpstr>Finding –  National accounting/infrastructure use</vt:lpstr>
      <vt:lpstr>Finding – Copernicus Downstream service</vt:lpstr>
      <vt:lpstr>Finding – New EO capabilities</vt:lpstr>
      <vt:lpstr>Follow-up plan of DAR</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各自設定して下さい</cp:lastModifiedBy>
  <cp:revision>86</cp:revision>
  <dcterms:modified xsi:type="dcterms:W3CDTF">2015-11-05T20:06:46Z</dcterms:modified>
</cp:coreProperties>
</file>