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6" r:id="rId2"/>
    <p:sldId id="274" r:id="rId3"/>
    <p:sldId id="266" r:id="rId4"/>
    <p:sldId id="279" r:id="rId5"/>
    <p:sldId id="259" r:id="rId6"/>
    <p:sldId id="260" r:id="rId7"/>
    <p:sldId id="261" r:id="rId8"/>
    <p:sldId id="275" r:id="rId9"/>
    <p:sldId id="262" r:id="rId10"/>
    <p:sldId id="278" r:id="rId11"/>
    <p:sldId id="283" r:id="rId12"/>
    <p:sldId id="276" r:id="rId13"/>
    <p:sldId id="263" r:id="rId14"/>
    <p:sldId id="273" r:id="rId15"/>
    <p:sldId id="267" r:id="rId16"/>
    <p:sldId id="277" r:id="rId17"/>
    <p:sldId id="269" r:id="rId18"/>
    <p:sldId id="272" r:id="rId19"/>
    <p:sldId id="271" r:id="rId20"/>
    <p:sldId id="268" r:id="rId21"/>
    <p:sldId id="281" r:id="rId22"/>
    <p:sldId id="282" r:id="rId2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864" y="-80"/>
      </p:cViewPr>
      <p:guideLst>
        <p:guide orient="horz" pos="2160"/>
        <p:guide pos="2880"/>
      </p:guideLst>
    </p:cSldViewPr>
  </p:slideViewPr>
  <p:notesTextViewPr>
    <p:cViewPr>
      <p:scale>
        <a:sx n="3" d="2"/>
        <a:sy n="3" d="2"/>
      </p:scale>
      <p:origin x="0" y="0"/>
    </p:cViewPr>
  </p:notesTextViewPr>
  <p:notesViewPr>
    <p:cSldViewPr>
      <p:cViewPr varScale="1">
        <p:scale>
          <a:sx n="105" d="100"/>
          <a:sy n="105" d="100"/>
        </p:scale>
        <p:origin x="-34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7AE822-5B76-4584-9152-97072E48E658}" type="datetimeFigureOut">
              <a:rPr kumimoji="1" lang="ja-JP" altLang="en-US" smtClean="0"/>
              <a:t>11/5/15</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8F355A-6072-486E-98A3-2FD9B75B57D9}" type="slidenum">
              <a:rPr kumimoji="1" lang="ja-JP" altLang="en-US" smtClean="0"/>
              <a:t>‹#›</a:t>
            </a:fld>
            <a:endParaRPr kumimoji="1" lang="ja-JP" altLang="en-US" dirty="0"/>
          </a:p>
        </p:txBody>
      </p:sp>
    </p:spTree>
    <p:extLst>
      <p:ext uri="{BB962C8B-B14F-4D97-AF65-F5344CB8AC3E}">
        <p14:creationId xmlns:p14="http://schemas.microsoft.com/office/powerpoint/2010/main" val="351119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8991600" y="6477000"/>
            <a:ext cx="152400" cy="304800"/>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2569"/>
              </a:solidFill>
              <a:effectLst/>
              <a:uFillTx/>
            </a:endParaRPr>
          </a:p>
        </p:txBody>
      </p:sp>
      <p:sp>
        <p:nvSpPr>
          <p:cNvPr id="6" name="Shape 6"/>
          <p:cNvSpPr>
            <a:spLocks noGrp="1"/>
          </p:cNvSpPr>
          <p:nvPr>
            <p:ph type="sldNum" sz="quarter" idx="2"/>
          </p:nvPr>
        </p:nvSpPr>
        <p:spPr>
          <a:xfrm>
            <a:off x="8673860" y="6619590"/>
            <a:ext cx="457200" cy="235535"/>
          </a:xfrm>
          <a:prstGeom prst="rect">
            <a:avLst/>
          </a:prstGeom>
        </p:spPr>
        <p:txBody>
          <a:bodyPr/>
          <a:lstStyle>
            <a:lvl1pPr>
              <a:defRPr sz="1100">
                <a:solidFill>
                  <a:schemeClr val="tx1"/>
                </a:solidFill>
              </a:defRPr>
            </a:lvl1pPr>
          </a:lstStyle>
          <a:p>
            <a:fld id="{86CB4B4D-7CA3-9044-876B-883B54F8677D}" type="slidenum">
              <a:rPr lang="fr-FR" smtClean="0"/>
              <a:pPr/>
              <a:t>‹#›</a:t>
            </a:fld>
            <a:endParaRPr lang="fr-FR" dirty="0"/>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sp>
        <p:nvSpPr>
          <p:cNvPr id="328706" name="Rectangle 2"/>
          <p:cNvSpPr>
            <a:spLocks noGrp="1" noChangeArrowheads="1"/>
          </p:cNvSpPr>
          <p:nvPr>
            <p:ph type="ctrTitle" sz="quarter"/>
          </p:nvPr>
        </p:nvSpPr>
        <p:spPr>
          <a:xfrm>
            <a:off x="4089889" y="666750"/>
            <a:ext cx="4810857" cy="1874838"/>
          </a:xfrm>
          <a:prstGeom prst="rect">
            <a:avLst/>
          </a:prstGeo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a:prstGeom prst="rect">
            <a:avLst/>
          </a:prstGeo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extLst>
      <p:ext uri="{BB962C8B-B14F-4D97-AF65-F5344CB8AC3E}">
        <p14:creationId xmlns:p14="http://schemas.microsoft.com/office/powerpoint/2010/main" val="3572742149"/>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4" name="Shape 6"/>
          <p:cNvSpPr>
            <a:spLocks noGrp="1"/>
          </p:cNvSpPr>
          <p:nvPr>
            <p:ph type="sldNum" sz="quarter" idx="4"/>
          </p:nvPr>
        </p:nvSpPr>
        <p:spPr>
          <a:xfrm>
            <a:off x="8686800" y="6619590"/>
            <a:ext cx="457200" cy="235535"/>
          </a:xfrm>
          <a:prstGeom prst="rect">
            <a:avLst/>
          </a:prstGeom>
        </p:spPr>
        <p:txBody>
          <a:bodyPr/>
          <a:lstStyle>
            <a:lvl1pPr>
              <a:defRPr sz="1100">
                <a:solidFill>
                  <a:schemeClr val="tx1"/>
                </a:solidFill>
              </a:defRPr>
            </a:lvl1pPr>
          </a:lstStyle>
          <a:p>
            <a:fld id="{86CB4B4D-7CA3-9044-876B-883B54F8677D}"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xmlns:p14="http://schemas.microsoft.com/office/powerpoint/2010/main" spd="med"/>
  <p:timing>
    <p:tnLst>
      <p:par>
        <p:cTn xmlns:p14="http://schemas.microsoft.com/office/powerpoint/2010/main" id="1" dur="indefinite" restart="never" nodeType="tmRoot"/>
      </p:par>
    </p:tnLst>
  </p:timing>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8.png"/><Relationship Id="rId3" Type="http://schemas.openxmlformats.org/officeDocument/2006/relationships/image" Target="../media/image39.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s>
</file>

<file path=ppt/slides/_rels/slide11.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jp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s>
</file>

<file path=ppt/slides/_rels/slide12.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42.jpeg"/><Relationship Id="rId3" Type="http://schemas.openxmlformats.org/officeDocument/2006/relationships/image" Target="../media/image43.jp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34.jpeg"/><Relationship Id="rId9" Type="http://schemas.openxmlformats.org/officeDocument/2006/relationships/image" Target="../media/image35.jpeg"/><Relationship Id="rId10" Type="http://schemas.openxmlformats.org/officeDocument/2006/relationships/image" Target="../media/image36.jpeg"/><Relationship Id="rId11"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giss.ceo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 Id="rId3"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1" Type="http://schemas.openxmlformats.org/officeDocument/2006/relationships/image" Target="../media/image20.jpeg"/><Relationship Id="rId12" Type="http://schemas.openxmlformats.org/officeDocument/2006/relationships/image" Target="../media/image21.jpeg"/><Relationship Id="rId13" Type="http://schemas.openxmlformats.org/officeDocument/2006/relationships/image" Target="../media/image22.jpeg"/><Relationship Id="rId14" Type="http://schemas.openxmlformats.org/officeDocument/2006/relationships/image" Target="../media/image23.jpeg"/><Relationship Id="rId15" Type="http://schemas.openxmlformats.org/officeDocument/2006/relationships/image" Target="../media/image24.jpeg"/><Relationship Id="rId16" Type="http://schemas.openxmlformats.org/officeDocument/2006/relationships/image" Target="../media/image25.jpeg"/><Relationship Id="rId17" Type="http://schemas.openxmlformats.org/officeDocument/2006/relationships/image" Target="../media/image26.jpeg"/><Relationship Id="rId1" Type="http://schemas.openxmlformats.org/officeDocument/2006/relationships/slideLayout" Target="../slideLayouts/slideLayout3.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jpeg"/></Relationships>
</file>

<file path=ppt/slides/_rels/slide9.xml.rels><?xml version="1.0" encoding="UTF-8" standalone="yes"?>
<Relationships xmlns="http://schemas.openxmlformats.org/package/2006/relationships"><Relationship Id="rId11" Type="http://schemas.openxmlformats.org/officeDocument/2006/relationships/image" Target="../media/image36.jpeg"/><Relationship Id="rId12"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6" Type="http://schemas.openxmlformats.org/officeDocument/2006/relationships/image" Target="../media/image31.jpeg"/><Relationship Id="rId7" Type="http://schemas.openxmlformats.org/officeDocument/2006/relationships/image" Target="../media/image32.jpeg"/><Relationship Id="rId8" Type="http://schemas.openxmlformats.org/officeDocument/2006/relationships/image" Target="../media/image33.jpeg"/><Relationship Id="rId9" Type="http://schemas.openxmlformats.org/officeDocument/2006/relationships/image" Target="../media/image34.jpeg"/><Relationship Id="rId10"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9"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
        <p:nvSpPr>
          <p:cNvPr id="11" name="Shape 11"/>
          <p:cNvSpPr/>
          <p:nvPr/>
        </p:nvSpPr>
        <p:spPr>
          <a:xfrm>
            <a:off x="762000" y="3810000"/>
            <a:ext cx="4810858" cy="26177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fr-FR" dirty="0" smtClean="0">
                <a:solidFill>
                  <a:srgbClr val="FFFFFF"/>
                </a:solidFill>
                <a:latin typeface="Arial Bold"/>
                <a:ea typeface="Arial Bold"/>
                <a:cs typeface="Arial Bold"/>
                <a:sym typeface="Arial Bold"/>
              </a:rPr>
              <a:t>CNES</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Plenary </a:t>
            </a:r>
            <a:r>
              <a:rPr dirty="0" smtClean="0">
                <a:solidFill>
                  <a:srgbClr val="FFFFFF"/>
                </a:solidFill>
                <a:latin typeface="Arial Bold"/>
                <a:ea typeface="Arial Bold"/>
                <a:cs typeface="Arial Bold"/>
                <a:sym typeface="Arial Bold"/>
              </a:rPr>
              <a:t>Agenda </a:t>
            </a:r>
            <a:r>
              <a:rPr dirty="0">
                <a:solidFill>
                  <a:srgbClr val="FFFFFF"/>
                </a:solidFill>
                <a:latin typeface="Arial Bold"/>
                <a:ea typeface="Arial Bold"/>
                <a:cs typeface="Arial Bold"/>
                <a:sym typeface="Arial Bold"/>
              </a:rPr>
              <a:t>Item </a:t>
            </a:r>
            <a:r>
              <a:rPr dirty="0" smtClean="0">
                <a:solidFill>
                  <a:srgbClr val="FFFFFF"/>
                </a:solidFill>
                <a:latin typeface="Arial Bold"/>
                <a:ea typeface="Arial Bold"/>
                <a:cs typeface="Arial Bold"/>
                <a:sym typeface="Arial Bold"/>
              </a:rPr>
              <a:t>#</a:t>
            </a:r>
            <a:r>
              <a:rPr lang="fr-FR" dirty="0" smtClean="0">
                <a:solidFill>
                  <a:srgbClr val="FFFFFF"/>
                </a:solidFill>
                <a:latin typeface="Arial Bold"/>
                <a:ea typeface="Arial Bold"/>
                <a:cs typeface="Arial Bold"/>
                <a:sym typeface="Arial Bold"/>
              </a:rPr>
              <a:t>21</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29</a:t>
            </a:r>
            <a:r>
              <a:rPr lang="en-US" baseline="30000" dirty="0" smtClean="0">
                <a:solidFill>
                  <a:srgbClr val="FFFFFF"/>
                </a:solidFill>
                <a:latin typeface="Arial Bold"/>
                <a:ea typeface="Arial Bold"/>
                <a:cs typeface="Arial Bold"/>
                <a:sym typeface="Arial Bold"/>
              </a:rPr>
              <a:t>th</a:t>
            </a:r>
            <a:r>
              <a:rPr lang="en-US" dirty="0" smtClean="0">
                <a:solidFill>
                  <a:srgbClr val="FFFFFF"/>
                </a:solidFill>
                <a:latin typeface="Arial Bold"/>
                <a:ea typeface="Arial Bold"/>
                <a:cs typeface="Arial Bold"/>
                <a:sym typeface="Arial Bold"/>
              </a:rPr>
              <a:t> CEOS Plenary</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Arial Bold"/>
                <a:ea typeface="Arial Bold"/>
                <a:cs typeface="Arial Bold"/>
                <a:sym typeface="Arial Bold"/>
              </a:rPr>
              <a:t>Kyoto International Conference Center</a:t>
            </a:r>
            <a:endParaRPr dirty="0">
              <a:solidFill>
                <a:srgbClr val="FFFFFF"/>
              </a:solidFill>
              <a:latin typeface="Arial Bold"/>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Kyoto, Japan</a:t>
            </a:r>
          </a:p>
          <a:p>
            <a:pPr lvl="0" defTabSz="914400">
              <a:lnSpc>
                <a:spcPct val="150000"/>
              </a:lnSpc>
              <a:defRPr>
                <a:solidFill>
                  <a:srgbClr val="000000"/>
                </a:solidFill>
              </a:defRPr>
            </a:pPr>
            <a:r>
              <a:rPr lang="en-AU" dirty="0" smtClean="0">
                <a:solidFill>
                  <a:srgbClr val="FFFFFF"/>
                </a:solidFill>
                <a:latin typeface="Arial Bold"/>
                <a:ea typeface="Arial Bold"/>
                <a:cs typeface="Arial Bold"/>
                <a:sym typeface="Arial Bold"/>
              </a:rPr>
              <a:t>5 – 6 November 2015</a:t>
            </a:r>
            <a:endParaRPr dirty="0">
              <a:solidFill>
                <a:srgbClr val="FFFFFF"/>
              </a:solidFill>
              <a:latin typeface="Arial Bold"/>
              <a:ea typeface="Arial Bold"/>
              <a:cs typeface="Arial Bold"/>
              <a:sym typeface="Arial Bold"/>
            </a:endParaRPr>
          </a:p>
        </p:txBody>
      </p:sp>
      <p:sp>
        <p:nvSpPr>
          <p:cNvPr id="2" name="テキスト ボックス 1"/>
          <p:cNvSpPr txBox="1"/>
          <p:nvPr/>
        </p:nvSpPr>
        <p:spPr>
          <a:xfrm>
            <a:off x="609600" y="2537938"/>
            <a:ext cx="5092211"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lang="en-US" altLang="ja-JP" sz="4200" b="1" dirty="0" smtClean="0">
                <a:solidFill>
                  <a:srgbClr val="FFFFFF"/>
                </a:solidFill>
                <a:latin typeface="Droid Serif"/>
              </a:rPr>
              <a:t>WGISS report</a:t>
            </a:r>
            <a:endParaRPr kumimoji="0" lang="ja-JP" altLang="en-US" sz="4200" b="0" i="0" u="none" strike="noStrike" cap="none" spc="0" normalizeH="0" baseline="0" dirty="0">
              <a:ln>
                <a:noFill/>
              </a:ln>
              <a:solidFill>
                <a:srgbClr val="002569"/>
              </a:solidFill>
              <a:effectLst/>
              <a:uFillTx/>
              <a:latin typeface="Droid Serif"/>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533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Interoperability - </a:t>
            </a:r>
            <a:r>
              <a:rPr lang="en-US" sz="3200" b="1" kern="0" noProof="0" dirty="0" err="1" smtClean="0">
                <a:solidFill>
                  <a:srgbClr val="FFFFFF"/>
                </a:solidFill>
                <a:latin typeface="Tahoma" pitchFamily="-106" charset="0"/>
                <a:cs typeface="Tahoma" pitchFamily="-106" charset="0"/>
              </a:rPr>
              <a:t>FedEO</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10" name="Rectangle 3"/>
          <p:cNvSpPr txBox="1">
            <a:spLocks noChangeArrowheads="1"/>
          </p:cNvSpPr>
          <p:nvPr/>
        </p:nvSpPr>
        <p:spPr>
          <a:xfrm>
            <a:off x="0" y="1219200"/>
            <a:ext cx="9144000"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457200" lvl="1" indent="0" defTabSz="914400" eaLnBrk="1" hangingPunct="1">
              <a:buNone/>
            </a:pPr>
            <a:r>
              <a:rPr lang="fr-FR" dirty="0" err="1">
                <a:latin typeface="Verdana" charset="0"/>
                <a:ea typeface="MS PGothic" charset="0"/>
              </a:rPr>
              <a:t>Federated</a:t>
            </a:r>
            <a:r>
              <a:rPr lang="fr-FR" dirty="0">
                <a:latin typeface="Verdana" charset="0"/>
                <a:ea typeface="MS PGothic" charset="0"/>
              </a:rPr>
              <a:t> </a:t>
            </a:r>
            <a:r>
              <a:rPr lang="fr-FR" dirty="0" err="1">
                <a:latin typeface="Verdana" charset="0"/>
                <a:ea typeface="MS PGothic" charset="0"/>
              </a:rPr>
              <a:t>Earth</a:t>
            </a:r>
            <a:r>
              <a:rPr lang="fr-FR" dirty="0">
                <a:latin typeface="Verdana" charset="0"/>
                <a:ea typeface="MS PGothic" charset="0"/>
              </a:rPr>
              <a:t> Observation Gateway System</a:t>
            </a:r>
            <a:endParaRPr lang="en-US" altLang="fr-FR" kern="0" dirty="0" smtClean="0">
              <a:solidFill>
                <a:schemeClr val="tx1">
                  <a:lumMod val="60000"/>
                  <a:lumOff val="40000"/>
                </a:schemeClr>
              </a:solidFill>
            </a:endParaRPr>
          </a:p>
          <a:p>
            <a:pPr lvl="1" defTabSz="914400" eaLnBrk="1" hangingPunct="1"/>
            <a:r>
              <a:rPr lang="en-US" altLang="fr-FR" dirty="0">
                <a:solidFill>
                  <a:schemeClr val="tx1">
                    <a:lumMod val="60000"/>
                    <a:lumOff val="40000"/>
                  </a:schemeClr>
                </a:solidFill>
              </a:rPr>
              <a:t>Provides brokered discovery, access and ordering capability to European &amp; Canadian EO missions data based on HMA standard interfaces</a:t>
            </a:r>
          </a:p>
          <a:p>
            <a:pPr lvl="1" defTabSz="914400" eaLnBrk="1" hangingPunct="1"/>
            <a:r>
              <a:rPr lang="en-US" altLang="fr-FR" dirty="0">
                <a:solidFill>
                  <a:schemeClr val="tx1">
                    <a:lumMod val="60000"/>
                    <a:lumOff val="40000"/>
                  </a:schemeClr>
                </a:solidFill>
              </a:rPr>
              <a:t>Implements the </a:t>
            </a:r>
            <a:r>
              <a:rPr lang="en-US" altLang="fr-FR" dirty="0" smtClean="0">
                <a:solidFill>
                  <a:srgbClr val="FF0000"/>
                </a:solidFill>
              </a:rPr>
              <a:t>CEOS OpenSearch interfaces</a:t>
            </a:r>
            <a:endParaRPr lang="en-US" altLang="fr-FR" dirty="0">
              <a:solidFill>
                <a:srgbClr val="FF0000"/>
              </a:solidFill>
            </a:endParaRPr>
          </a:p>
          <a:p>
            <a:pPr lvl="1" defTabSz="914400" eaLnBrk="1" hangingPunct="1"/>
            <a:endParaRPr lang="en-US" altLang="fr-FR" dirty="0" smtClean="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a:p>
            <a:pPr lvl="1" defTabSz="914400" eaLnBrk="1" hangingPunct="1"/>
            <a:r>
              <a:rPr lang="en-US" altLang="fr-FR" dirty="0" smtClean="0">
                <a:solidFill>
                  <a:schemeClr val="tx1">
                    <a:lumMod val="60000"/>
                    <a:lumOff val="40000"/>
                  </a:schemeClr>
                </a:solidFill>
              </a:rPr>
              <a:t>Access to </a:t>
            </a:r>
          </a:p>
          <a:p>
            <a:pPr lvl="2" defTabSz="914400" eaLnBrk="1" hangingPunct="1"/>
            <a:r>
              <a:rPr lang="en-US" altLang="fr-FR" dirty="0" smtClean="0">
                <a:solidFill>
                  <a:schemeClr val="tx1">
                    <a:lumMod val="60000"/>
                    <a:lumOff val="40000"/>
                  </a:schemeClr>
                </a:solidFill>
              </a:rPr>
              <a:t>477 collections</a:t>
            </a:r>
          </a:p>
          <a:p>
            <a:pPr lvl="2" defTabSz="914400" eaLnBrk="1" hangingPunct="1"/>
            <a:r>
              <a:rPr lang="en-US" altLang="fr-FR" dirty="0" smtClean="0">
                <a:solidFill>
                  <a:schemeClr val="tx1">
                    <a:lumMod val="60000"/>
                    <a:lumOff val="40000"/>
                  </a:schemeClr>
                </a:solidFill>
              </a:rPr>
              <a:t>6+ millions granules</a:t>
            </a:r>
          </a:p>
          <a:p>
            <a:pPr lvl="1" defTabSz="914400" eaLnBrk="1" hangingPunct="1"/>
            <a:endParaRPr lang="en-US" altLang="fr-FR" dirty="0" smtClean="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168437"/>
            <a:ext cx="5105400" cy="36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LP_Symposium_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334000"/>
            <a:ext cx="37877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numéro de diapositive 1"/>
          <p:cNvSpPr>
            <a:spLocks noGrp="1"/>
          </p:cNvSpPr>
          <p:nvPr>
            <p:ph type="sldNum" sz="quarter" idx="2"/>
          </p:nvPr>
        </p:nvSpPr>
        <p:spPr/>
        <p:txBody>
          <a:bodyPr/>
          <a:lstStyle/>
          <a:p>
            <a:fld id="{86CB4B4D-7CA3-9044-876B-883B54F8677D}" type="slidenum">
              <a:rPr lang="fr-FR" smtClean="0"/>
              <a:pPr/>
              <a:t>10</a:t>
            </a:fld>
            <a:endParaRPr lang="fr-FR" dirty="0"/>
          </a:p>
        </p:txBody>
      </p:sp>
      <p:grpSp>
        <p:nvGrpSpPr>
          <p:cNvPr id="8" name="Groupe 7"/>
          <p:cNvGrpSpPr/>
          <p:nvPr/>
        </p:nvGrpSpPr>
        <p:grpSpPr>
          <a:xfrm>
            <a:off x="1966150" y="676265"/>
            <a:ext cx="5708878" cy="427669"/>
            <a:chOff x="1966150" y="676265"/>
            <a:chExt cx="5708878" cy="427669"/>
          </a:xfrm>
        </p:grpSpPr>
        <p:pic>
          <p:nvPicPr>
            <p:cNvPr id="9" name="Picture 9" descr="D:\Utilisateurs\morenor\Documents\MemoCNES\servicetvi\vds\interop\page centrale interop\Nouveau dossier\type_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825" y="684849"/>
              <a:ext cx="474997" cy="4020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D:\Utilisateurs\morenor\Documents\MemoCNES\servicetvi\vds\interop\page centrale interop\Nouveau dossier\type_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398" y="697342"/>
              <a:ext cx="529858" cy="40659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p:cNvGrpSpPr/>
            <p:nvPr/>
          </p:nvGrpSpPr>
          <p:grpSpPr>
            <a:xfrm>
              <a:off x="1966150" y="676265"/>
              <a:ext cx="5708878" cy="398197"/>
              <a:chOff x="1966150" y="676265"/>
              <a:chExt cx="5708878" cy="398197"/>
            </a:xfrm>
          </p:grpSpPr>
          <p:pic>
            <p:nvPicPr>
              <p:cNvPr id="13" name="Picture 2" descr="D:\Utilisateurs\morenor\Documents\MemoCNES\servicetvi\vds\interop\page centrale interop\Nouveau dossier\type_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3836" y="719606"/>
                <a:ext cx="457201" cy="3325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Utilisateurs\morenor\Documents\MemoCNES\servicetvi\vds\interop\page centrale interop\Nouveau dossier\type_c_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6150" y="724517"/>
                <a:ext cx="400732" cy="3499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Utilisateurs\morenor\Documents\MemoCNES\servicetvi\vds\interop\page centrale interop\Nouveau dossier\type_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7348" y="697342"/>
                <a:ext cx="479504" cy="377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D:\Utilisateurs\morenor\Documents\MemoCNES\servicetvi\vds\interop\page centrale interop\Nouveau dossier\type_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6480" y="684848"/>
                <a:ext cx="466347" cy="370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Utilisateurs\morenor\Documents\MemoCNES\servicetvi\vds\interop\page centrale interop\Nouveau dossier\type_n_2_broch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7400" y="676265"/>
                <a:ext cx="536942" cy="3759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D:\Utilisateurs\morenor\Documents\MemoCNES\servicetvi\vds\interop\page centrale interop\Nouveau dossier\type_n_3_broch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3200" y="690517"/>
                <a:ext cx="520386" cy="3643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D:\Utilisateurs\morenor\Documents\MemoCNES\servicetvi\vds\interop\page centrale interop\Nouveau dossier\type_i_2_broche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4210" y="719022"/>
                <a:ext cx="430818" cy="3331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13354218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7279"/>
            <a:ext cx="6934200" cy="3270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6194" y="2139479"/>
            <a:ext cx="2895600" cy="2895600"/>
          </a:xfrm>
          <a:prstGeom prst="rect">
            <a:avLst/>
          </a:prstGeom>
        </p:spPr>
      </p:pic>
      <p:sp>
        <p:nvSpPr>
          <p:cNvPr id="7" name="Title 1"/>
          <p:cNvSpPr txBox="1">
            <a:spLocks/>
          </p:cNvSpPr>
          <p:nvPr/>
        </p:nvSpPr>
        <p:spPr bwMode="auto">
          <a:xfrm>
            <a:off x="1524000" y="114917"/>
            <a:ext cx="6477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Interoperability - </a:t>
            </a:r>
            <a:r>
              <a:rPr lang="en-US" sz="3200" b="1" kern="0" noProof="0" dirty="0" err="1" smtClean="0">
                <a:solidFill>
                  <a:srgbClr val="FFFFFF"/>
                </a:solidFill>
                <a:latin typeface="Tahoma" pitchFamily="-106" charset="0"/>
                <a:cs typeface="Tahoma" pitchFamily="-106" charset="0"/>
              </a:rPr>
              <a:t>Opensearch</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10" name="Rectangle 3"/>
          <p:cNvSpPr txBox="1">
            <a:spLocks noChangeArrowheads="1"/>
          </p:cNvSpPr>
          <p:nvPr/>
        </p:nvSpPr>
        <p:spPr>
          <a:xfrm>
            <a:off x="0" y="1219200"/>
            <a:ext cx="9144000"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dirty="0" smtClean="0">
                <a:solidFill>
                  <a:srgbClr val="FF0000"/>
                </a:solidFill>
              </a:rPr>
              <a:t>CEOS </a:t>
            </a:r>
            <a:r>
              <a:rPr lang="en-US" altLang="fr-FR" dirty="0" err="1" smtClean="0">
                <a:solidFill>
                  <a:srgbClr val="FF0000"/>
                </a:solidFill>
              </a:rPr>
              <a:t>opensearch</a:t>
            </a:r>
            <a:r>
              <a:rPr lang="en-US" altLang="fr-FR" dirty="0" smtClean="0">
                <a:solidFill>
                  <a:srgbClr val="FF0000"/>
                </a:solidFill>
              </a:rPr>
              <a:t> ???</a:t>
            </a:r>
          </a:p>
          <a:p>
            <a:pPr lvl="2" defTabSz="914400" eaLnBrk="1" hangingPunct="1"/>
            <a:r>
              <a:rPr lang="en-US" altLang="fr-FR" dirty="0">
                <a:solidFill>
                  <a:schemeClr val="tx1">
                    <a:lumMod val="60000"/>
                    <a:lumOff val="40000"/>
                  </a:schemeClr>
                </a:solidFill>
              </a:rPr>
              <a:t>Standard for interoperability (discovery and access of data</a:t>
            </a:r>
            <a:r>
              <a:rPr lang="en-US" altLang="fr-FR" dirty="0" smtClean="0">
                <a:solidFill>
                  <a:schemeClr val="tx1">
                    <a:lumMod val="60000"/>
                    <a:lumOff val="40000"/>
                  </a:schemeClr>
                </a:solidFill>
              </a:rPr>
              <a:t>)</a:t>
            </a:r>
          </a:p>
          <a:p>
            <a:pPr lvl="3" defTabSz="914400" eaLnBrk="1" hangingPunct="1"/>
            <a:r>
              <a:rPr lang="en-US" altLang="fr-FR" dirty="0" smtClean="0">
                <a:solidFill>
                  <a:schemeClr val="tx1">
                    <a:lumMod val="60000"/>
                    <a:lumOff val="40000"/>
                  </a:schemeClr>
                </a:solidFill>
              </a:rPr>
              <a:t>Shared by CEOS agencies</a:t>
            </a:r>
          </a:p>
          <a:p>
            <a:pPr lvl="3" defTabSz="914400" eaLnBrk="1" hangingPunct="1"/>
            <a:r>
              <a:rPr lang="en-US" altLang="fr-FR" dirty="0" smtClean="0">
                <a:solidFill>
                  <a:schemeClr val="tx1">
                    <a:lumMod val="60000"/>
                    <a:lumOff val="40000"/>
                  </a:schemeClr>
                </a:solidFill>
              </a:rPr>
              <a:t>Easy to implement</a:t>
            </a:r>
          </a:p>
          <a:p>
            <a:pPr lvl="1" defTabSz="914400" eaLnBrk="1" hangingPunct="1">
              <a:spcBef>
                <a:spcPts val="1200"/>
              </a:spcBef>
            </a:pPr>
            <a:r>
              <a:rPr lang="en-US" altLang="fr-FR" dirty="0" smtClean="0">
                <a:solidFill>
                  <a:schemeClr val="tx1">
                    <a:lumMod val="60000"/>
                    <a:lumOff val="40000"/>
                  </a:schemeClr>
                </a:solidFill>
              </a:rPr>
              <a:t>The CEOS </a:t>
            </a:r>
            <a:r>
              <a:rPr lang="en-US" altLang="fr-FR" dirty="0" err="1" smtClean="0">
                <a:solidFill>
                  <a:schemeClr val="tx1">
                    <a:lumMod val="60000"/>
                    <a:lumOff val="40000"/>
                  </a:schemeClr>
                </a:solidFill>
              </a:rPr>
              <a:t>opensearch</a:t>
            </a:r>
            <a:r>
              <a:rPr lang="en-US" altLang="fr-FR" dirty="0" smtClean="0">
                <a:solidFill>
                  <a:schemeClr val="tx1">
                    <a:lumMod val="60000"/>
                    <a:lumOff val="40000"/>
                  </a:schemeClr>
                </a:solidFill>
              </a:rPr>
              <a:t> Best practices</a:t>
            </a:r>
            <a:br>
              <a:rPr lang="en-US" altLang="fr-FR" dirty="0" smtClean="0">
                <a:solidFill>
                  <a:schemeClr val="tx1">
                    <a:lumMod val="60000"/>
                    <a:lumOff val="40000"/>
                  </a:schemeClr>
                </a:solidFill>
              </a:rPr>
            </a:br>
            <a:r>
              <a:rPr lang="en-US" altLang="fr-FR" dirty="0" smtClean="0">
                <a:solidFill>
                  <a:schemeClr val="tx1">
                    <a:lumMod val="60000"/>
                    <a:lumOff val="40000"/>
                  </a:schemeClr>
                </a:solidFill>
              </a:rPr>
              <a:t>document was </a:t>
            </a:r>
            <a:r>
              <a:rPr lang="en-US" altLang="fr-FR" dirty="0" smtClean="0">
                <a:solidFill>
                  <a:srgbClr val="FF0000"/>
                </a:solidFill>
              </a:rPr>
              <a:t>finalized on May 2015 </a:t>
            </a:r>
            <a:endParaRPr lang="en-US" altLang="fr-FR" dirty="0">
              <a:solidFill>
                <a:srgbClr val="FF0000"/>
              </a:solidFill>
            </a:endParaRPr>
          </a:p>
          <a:p>
            <a:pPr lvl="1" defTabSz="914400" eaLnBrk="1" hangingPunct="1"/>
            <a:endParaRPr lang="en-US" altLang="fr-FR" dirty="0">
              <a:solidFill>
                <a:schemeClr val="tx1">
                  <a:lumMod val="60000"/>
                  <a:lumOff val="40000"/>
                </a:schemeClr>
              </a:solidFill>
            </a:endParaRPr>
          </a:p>
        </p:txBody>
      </p:sp>
      <p:sp>
        <p:nvSpPr>
          <p:cNvPr id="3" name="Espace réservé du numéro de diapositive 2"/>
          <p:cNvSpPr>
            <a:spLocks noGrp="1"/>
          </p:cNvSpPr>
          <p:nvPr>
            <p:ph type="sldNum" sz="quarter" idx="2"/>
          </p:nvPr>
        </p:nvSpPr>
        <p:spPr/>
        <p:txBody>
          <a:bodyPr/>
          <a:lstStyle/>
          <a:p>
            <a:fld id="{86CB4B4D-7CA3-9044-876B-883B54F8677D}" type="slidenum">
              <a:rPr lang="fr-FR" smtClean="0"/>
              <a:pPr/>
              <a:t>11</a:t>
            </a:fld>
            <a:endParaRPr lang="fr-FR" dirty="0"/>
          </a:p>
        </p:txBody>
      </p:sp>
      <p:grpSp>
        <p:nvGrpSpPr>
          <p:cNvPr id="9" name="Groupe 8"/>
          <p:cNvGrpSpPr/>
          <p:nvPr/>
        </p:nvGrpSpPr>
        <p:grpSpPr>
          <a:xfrm>
            <a:off x="1966150" y="685800"/>
            <a:ext cx="5708878" cy="427669"/>
            <a:chOff x="1966150" y="676265"/>
            <a:chExt cx="5708878" cy="427669"/>
          </a:xfrm>
        </p:grpSpPr>
        <p:pic>
          <p:nvPicPr>
            <p:cNvPr id="14" name="Picture 9" descr="D:\Utilisateurs\morenor\Documents\MemoCNES\servicetvi\vds\interop\page centrale interop\Nouveau dossier\type_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825" y="684849"/>
              <a:ext cx="474997" cy="4020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D:\Utilisateurs\morenor\Documents\MemoCNES\servicetvi\vds\interop\page centrale interop\Nouveau dossier\type_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398" y="697342"/>
              <a:ext cx="529858" cy="40659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p:cNvGrpSpPr/>
            <p:nvPr/>
          </p:nvGrpSpPr>
          <p:grpSpPr>
            <a:xfrm>
              <a:off x="1966150" y="676265"/>
              <a:ext cx="5708878" cy="398197"/>
              <a:chOff x="1966150" y="676265"/>
              <a:chExt cx="5708878" cy="398197"/>
            </a:xfrm>
          </p:grpSpPr>
          <p:pic>
            <p:nvPicPr>
              <p:cNvPr id="11" name="Picture 2" descr="D:\Utilisateurs\morenor\Documents\MemoCNES\servicetvi\vds\interop\page centrale interop\Nouveau dossier\type_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3836" y="719606"/>
                <a:ext cx="457201" cy="3325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D:\Utilisateurs\morenor\Documents\MemoCNES\servicetvi\vds\interop\page centrale interop\Nouveau dossier\type_c_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6150" y="724517"/>
                <a:ext cx="400732" cy="3499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D:\Utilisateurs\morenor\Documents\MemoCNES\servicetvi\vds\interop\page centrale interop\Nouveau dossier\type_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7348" y="697342"/>
                <a:ext cx="479504" cy="3771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D:\Utilisateurs\morenor\Documents\MemoCNES\servicetvi\vds\interop\page centrale interop\Nouveau dossier\type_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6480" y="684848"/>
                <a:ext cx="466347" cy="370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Utilisateurs\morenor\Documents\MemoCNES\servicetvi\vds\interop\page centrale interop\Nouveau dossier\type_n_2_broch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7400" y="676265"/>
                <a:ext cx="536942" cy="3759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D:\Utilisateurs\morenor\Documents\MemoCNES\servicetvi\vds\interop\page centrale interop\Nouveau dossier\type_n_3_broch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3200" y="690517"/>
                <a:ext cx="520386" cy="3643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D:\Utilisateurs\morenor\Documents\MemoCNES\servicetvi\vds\interop\page centrale interop\Nouveau dossier\type_i_2_broche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4210" y="719022"/>
                <a:ext cx="430818" cy="3331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283601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49085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Interoperability - IDN</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9704" y="4484318"/>
            <a:ext cx="864296" cy="692330"/>
          </a:xfrm>
          <a:prstGeom prst="rect">
            <a:avLst/>
          </a:prstGeom>
        </p:spPr>
      </p:pic>
      <p:sp>
        <p:nvSpPr>
          <p:cNvPr id="10" name="Rectangle 3"/>
          <p:cNvSpPr txBox="1">
            <a:spLocks noChangeArrowheads="1"/>
          </p:cNvSpPr>
          <p:nvPr/>
        </p:nvSpPr>
        <p:spPr>
          <a:xfrm>
            <a:off x="-513567" y="1377863"/>
            <a:ext cx="9657567"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solidFill>
                  <a:schemeClr val="tx1">
                    <a:lumMod val="60000"/>
                    <a:lumOff val="40000"/>
                  </a:schemeClr>
                </a:solidFill>
              </a:rPr>
              <a:t>Upgraded IDN site</a:t>
            </a:r>
          </a:p>
          <a:p>
            <a:pPr lvl="2" defTabSz="914400" eaLnBrk="1" hangingPunct="1"/>
            <a:r>
              <a:rPr lang="en-US" dirty="0">
                <a:solidFill>
                  <a:schemeClr val="tx1">
                    <a:lumMod val="60000"/>
                    <a:lumOff val="40000"/>
                  </a:schemeClr>
                </a:solidFill>
              </a:rPr>
              <a:t>Aim:  Incorporate </a:t>
            </a:r>
            <a:r>
              <a:rPr lang="en-US" dirty="0" smtClean="0">
                <a:solidFill>
                  <a:schemeClr val="tx1">
                    <a:lumMod val="60000"/>
                    <a:lumOff val="40000"/>
                  </a:schemeClr>
                </a:solidFill>
              </a:rPr>
              <a:t>current</a:t>
            </a:r>
            <a:br>
              <a:rPr lang="en-US" dirty="0" smtClean="0">
                <a:solidFill>
                  <a:schemeClr val="tx1">
                    <a:lumMod val="60000"/>
                    <a:lumOff val="40000"/>
                  </a:schemeClr>
                </a:solidFill>
              </a:rPr>
            </a:br>
            <a:r>
              <a:rPr lang="en-US" dirty="0" smtClean="0">
                <a:solidFill>
                  <a:schemeClr val="tx1">
                    <a:lumMod val="60000"/>
                    <a:lumOff val="40000"/>
                  </a:schemeClr>
                </a:solidFill>
              </a:rPr>
              <a:t>look/feel </a:t>
            </a:r>
            <a:r>
              <a:rPr lang="en-US" dirty="0">
                <a:solidFill>
                  <a:schemeClr val="tx1">
                    <a:lumMod val="60000"/>
                    <a:lumOff val="40000"/>
                  </a:schemeClr>
                </a:solidFill>
              </a:rPr>
              <a:t>GCMD search </a:t>
            </a:r>
            <a:r>
              <a:rPr lang="en-US" dirty="0" smtClean="0">
                <a:solidFill>
                  <a:schemeClr val="tx1">
                    <a:lumMod val="60000"/>
                    <a:lumOff val="40000"/>
                  </a:schemeClr>
                </a:solidFill>
              </a:rPr>
              <a:t>to</a:t>
            </a:r>
            <a:br>
              <a:rPr lang="en-US" dirty="0" smtClean="0">
                <a:solidFill>
                  <a:schemeClr val="tx1">
                    <a:lumMod val="60000"/>
                    <a:lumOff val="40000"/>
                  </a:schemeClr>
                </a:solidFill>
              </a:rPr>
            </a:br>
            <a:r>
              <a:rPr lang="en-US" dirty="0" smtClean="0">
                <a:solidFill>
                  <a:schemeClr val="tx1">
                    <a:lumMod val="60000"/>
                    <a:lumOff val="40000"/>
                  </a:schemeClr>
                </a:solidFill>
              </a:rPr>
              <a:t>improve </a:t>
            </a:r>
            <a:r>
              <a:rPr lang="en-US" dirty="0">
                <a:solidFill>
                  <a:schemeClr val="tx1">
                    <a:lumMod val="60000"/>
                    <a:lumOff val="40000"/>
                  </a:schemeClr>
                </a:solidFill>
              </a:rPr>
              <a:t>navigation</a:t>
            </a:r>
          </a:p>
          <a:p>
            <a:pPr lvl="1" defTabSz="914400" eaLnBrk="1" hangingPunct="1"/>
            <a:endParaRPr lang="en-US" altLang="fr-FR" kern="0" dirty="0" smtClean="0">
              <a:solidFill>
                <a:schemeClr val="tx1">
                  <a:lumMod val="60000"/>
                  <a:lumOff val="40000"/>
                </a:schemeClr>
              </a:solidFill>
            </a:endParaRPr>
          </a:p>
          <a:p>
            <a:pPr lvl="1" defTabSz="914400" eaLnBrk="1" hangingPunct="1"/>
            <a:r>
              <a:rPr lang="en-US" altLang="fr-FR" kern="0" dirty="0" smtClean="0">
                <a:solidFill>
                  <a:schemeClr val="tx1">
                    <a:lumMod val="60000"/>
                    <a:lumOff val="40000"/>
                  </a:schemeClr>
                </a:solidFill>
              </a:rPr>
              <a:t>New data</a:t>
            </a:r>
          </a:p>
          <a:p>
            <a:pPr lvl="2" defTabSz="914400" eaLnBrk="1" hangingPunct="1"/>
            <a:r>
              <a:rPr lang="en-US" altLang="fr-FR" kern="0" dirty="0" smtClean="0">
                <a:solidFill>
                  <a:schemeClr val="tx1">
                    <a:lumMod val="60000"/>
                    <a:lumOff val="40000"/>
                  </a:schemeClr>
                </a:solidFill>
              </a:rPr>
              <a:t>ROSCOSMOS, EUMETSAT,</a:t>
            </a:r>
            <a:br>
              <a:rPr lang="en-US" altLang="fr-FR" kern="0" dirty="0" smtClean="0">
                <a:solidFill>
                  <a:schemeClr val="tx1">
                    <a:lumMod val="60000"/>
                    <a:lumOff val="40000"/>
                  </a:schemeClr>
                </a:solidFill>
              </a:rPr>
            </a:br>
            <a:r>
              <a:rPr lang="en-US" altLang="fr-FR" kern="0" dirty="0" smtClean="0">
                <a:solidFill>
                  <a:schemeClr val="tx1">
                    <a:lumMod val="60000"/>
                    <a:lumOff val="40000"/>
                  </a:schemeClr>
                </a:solidFill>
              </a:rPr>
              <a:t>CNES, ISRO</a:t>
            </a:r>
          </a:p>
          <a:p>
            <a:pPr lvl="2" defTabSz="914400" eaLnBrk="1" hangingPunct="1"/>
            <a:r>
              <a:rPr lang="en-US" altLang="fr-FR" kern="0" dirty="0" smtClean="0">
                <a:solidFill>
                  <a:schemeClr val="tx1">
                    <a:lumMod val="60000"/>
                    <a:lumOff val="40000"/>
                  </a:schemeClr>
                </a:solidFill>
              </a:rPr>
              <a:t>…</a:t>
            </a:r>
          </a:p>
          <a:p>
            <a:pPr lvl="2" defTabSz="914400" eaLnBrk="1" hangingPunct="1"/>
            <a:endParaRPr lang="en-US" altLang="fr-FR" kern="0" dirty="0">
              <a:solidFill>
                <a:schemeClr val="tx1">
                  <a:lumMod val="60000"/>
                  <a:lumOff val="40000"/>
                </a:schemeClr>
              </a:solidFill>
            </a:endParaRPr>
          </a:p>
          <a:p>
            <a:pPr lvl="1" defTabSz="914400" eaLnBrk="1" hangingPunct="1"/>
            <a:r>
              <a:rPr lang="en-US" altLang="fr-FR" kern="0" dirty="0" smtClean="0">
                <a:solidFill>
                  <a:schemeClr val="tx1">
                    <a:lumMod val="60000"/>
                    <a:lumOff val="40000"/>
                  </a:schemeClr>
                </a:solidFill>
              </a:rPr>
              <a:t>TAGGING : allow portal, VCs, … to directly identify their datasets</a:t>
            </a:r>
          </a:p>
          <a:p>
            <a:pPr lvl="1" defTabSz="914400" eaLnBrk="1" hangingPunct="1"/>
            <a:endParaRPr lang="en-US" altLang="fr-FR" kern="0" dirty="0">
              <a:solidFill>
                <a:schemeClr val="tx1">
                  <a:lumMod val="60000"/>
                  <a:lumOff val="40000"/>
                </a:schemeClr>
              </a:solidFill>
            </a:endParaRPr>
          </a:p>
          <a:p>
            <a:pPr lvl="1" defTabSz="914400" eaLnBrk="1" hangingPunct="1"/>
            <a:r>
              <a:rPr lang="en-US" altLang="fr-FR" kern="0" dirty="0" smtClean="0">
                <a:solidFill>
                  <a:schemeClr val="tx1">
                    <a:lumMod val="60000"/>
                    <a:lumOff val="40000"/>
                  </a:schemeClr>
                </a:solidFill>
              </a:rPr>
              <a:t>ACCESS : address (</a:t>
            </a:r>
            <a:r>
              <a:rPr lang="en-US" altLang="fr-FR" kern="0" dirty="0" err="1" smtClean="0">
                <a:solidFill>
                  <a:srgbClr val="FF0000"/>
                </a:solidFill>
              </a:rPr>
              <a:t>opensearch</a:t>
            </a:r>
            <a:r>
              <a:rPr lang="en-US" altLang="fr-FR" kern="0" dirty="0" smtClean="0">
                <a:solidFill>
                  <a:schemeClr val="tx1">
                    <a:lumMod val="60000"/>
                    <a:lumOff val="40000"/>
                  </a:schemeClr>
                </a:solidFill>
              </a:rPr>
              <a:t>, CWIC FEDEO) is provided</a:t>
            </a:r>
          </a:p>
          <a:p>
            <a:pPr lvl="2" defTabSz="914400" eaLnBrk="1" hangingPunct="1"/>
            <a:r>
              <a:rPr lang="en-US" altLang="fr-FR" kern="0" dirty="0" smtClean="0">
                <a:solidFill>
                  <a:schemeClr val="tx1">
                    <a:lumMod val="60000"/>
                    <a:lumOff val="40000"/>
                  </a:schemeClr>
                </a:solidFill>
              </a:rPr>
              <a:t>Allow to access the data after discovery</a:t>
            </a:r>
          </a:p>
        </p:txBody>
      </p:sp>
      <p:pic>
        <p:nvPicPr>
          <p:cNvPr id="11" name="Picture 6" descr="CEOSIDN_mockup.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5230" y="1377863"/>
            <a:ext cx="4908770" cy="3106455"/>
          </a:xfrm>
          <a:prstGeom prst="rect">
            <a:avLst/>
          </a:prstGeom>
        </p:spPr>
      </p:pic>
      <p:sp>
        <p:nvSpPr>
          <p:cNvPr id="2" name="Espace réservé du numéro de diapositive 1"/>
          <p:cNvSpPr>
            <a:spLocks noGrp="1"/>
          </p:cNvSpPr>
          <p:nvPr>
            <p:ph type="sldNum" sz="quarter" idx="2"/>
          </p:nvPr>
        </p:nvSpPr>
        <p:spPr/>
        <p:txBody>
          <a:bodyPr/>
          <a:lstStyle/>
          <a:p>
            <a:fld id="{86CB4B4D-7CA3-9044-876B-883B54F8677D}" type="slidenum">
              <a:rPr lang="fr-FR" smtClean="0"/>
              <a:pPr/>
              <a:t>12</a:t>
            </a:fld>
            <a:endParaRPr lang="fr-FR" dirty="0"/>
          </a:p>
        </p:txBody>
      </p:sp>
      <p:grpSp>
        <p:nvGrpSpPr>
          <p:cNvPr id="8" name="Groupe 7"/>
          <p:cNvGrpSpPr/>
          <p:nvPr/>
        </p:nvGrpSpPr>
        <p:grpSpPr>
          <a:xfrm>
            <a:off x="1966150" y="676265"/>
            <a:ext cx="5708878" cy="427669"/>
            <a:chOff x="1966150" y="676265"/>
            <a:chExt cx="5708878" cy="427669"/>
          </a:xfrm>
        </p:grpSpPr>
        <p:pic>
          <p:nvPicPr>
            <p:cNvPr id="9" name="Picture 9" descr="D:\Utilisateurs\morenor\Documents\MemoCNES\servicetvi\vds\interop\page centrale interop\Nouveau dossier\type_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825" y="684849"/>
              <a:ext cx="474997" cy="4020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D:\Utilisateurs\morenor\Documents\MemoCNES\servicetvi\vds\interop\page centrale interop\Nouveau dossier\type_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398" y="697342"/>
              <a:ext cx="529858" cy="40659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e 12"/>
            <p:cNvGrpSpPr/>
            <p:nvPr/>
          </p:nvGrpSpPr>
          <p:grpSpPr>
            <a:xfrm>
              <a:off x="1966150" y="676265"/>
              <a:ext cx="5708878" cy="398197"/>
              <a:chOff x="1966150" y="676265"/>
              <a:chExt cx="5708878" cy="398197"/>
            </a:xfrm>
          </p:grpSpPr>
          <p:pic>
            <p:nvPicPr>
              <p:cNvPr id="14" name="Picture 2" descr="D:\Utilisateurs\morenor\Documents\MemoCNES\servicetvi\vds\interop\page centrale interop\Nouveau dossier\type_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3836" y="719606"/>
                <a:ext cx="457201" cy="33258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D:\Utilisateurs\morenor\Documents\MemoCNES\servicetvi\vds\interop\page centrale interop\Nouveau dossier\type_c_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6150" y="724517"/>
                <a:ext cx="400732" cy="3499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D:\Utilisateurs\morenor\Documents\MemoCNES\servicetvi\vds\interop\page centrale interop\Nouveau dossier\type_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7348" y="697342"/>
                <a:ext cx="479504" cy="3771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D:\Utilisateurs\morenor\Documents\MemoCNES\servicetvi\vds\interop\page centrale interop\Nouveau dossier\type_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6480" y="684848"/>
                <a:ext cx="466347" cy="37000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D:\Utilisateurs\morenor\Documents\MemoCNES\servicetvi\vds\interop\page centrale interop\Nouveau dossier\type_n_2_broch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7400" y="676265"/>
                <a:ext cx="536942" cy="3759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7" descr="D:\Utilisateurs\morenor\Documents\MemoCNES\servicetvi\vds\interop\page centrale interop\Nouveau dossier\type_n_3_broch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3200" y="690517"/>
                <a:ext cx="520386" cy="3643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D:\Utilisateurs\morenor\Documents\MemoCNES\servicetvi\vds\interop\page centrale interop\Nouveau dossier\type_i_2_broche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4210" y="719022"/>
                <a:ext cx="430818" cy="3331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12159584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49085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Interoperability - IDN</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8" name="Rectangle 3"/>
          <p:cNvSpPr txBox="1">
            <a:spLocks noChangeArrowheads="1"/>
          </p:cNvSpPr>
          <p:nvPr/>
        </p:nvSpPr>
        <p:spPr>
          <a:xfrm>
            <a:off x="282372" y="3382105"/>
            <a:ext cx="8064500" cy="2811397"/>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solidFill>
                  <a:schemeClr val="tx1">
                    <a:lumMod val="60000"/>
                    <a:lumOff val="40000"/>
                  </a:schemeClr>
                </a:solidFill>
              </a:rPr>
              <a:t>These are essential and permanent actions</a:t>
            </a:r>
          </a:p>
          <a:p>
            <a:pPr lvl="1" defTabSz="914400" eaLnBrk="1" hangingPunct="1"/>
            <a:r>
              <a:rPr lang="en-US" kern="0" dirty="0" smtClean="0">
                <a:solidFill>
                  <a:schemeClr val="tx1">
                    <a:lumMod val="60000"/>
                    <a:lumOff val="40000"/>
                  </a:schemeClr>
                </a:solidFill>
              </a:rPr>
              <a:t>The access URL endpoint shall be provided to allow access after discovery</a:t>
            </a:r>
            <a:endParaRPr lang="en-US" kern="0" dirty="0">
              <a:solidFill>
                <a:schemeClr val="tx1">
                  <a:lumMod val="60000"/>
                  <a:lumOff val="40000"/>
                </a:schemeClr>
              </a:solidFill>
            </a:endParaRPr>
          </a:p>
          <a:p>
            <a:pPr lvl="1" defTabSz="914400" eaLnBrk="1" hangingPunct="1"/>
            <a:r>
              <a:rPr lang="en-US" kern="0" dirty="0" smtClean="0">
                <a:solidFill>
                  <a:schemeClr val="tx1">
                    <a:lumMod val="60000"/>
                    <a:lumOff val="40000"/>
                  </a:schemeClr>
                </a:solidFill>
              </a:rPr>
              <a:t>Need for better interaction with VCs</a:t>
            </a:r>
            <a:endParaRPr lang="en-US" dirty="0">
              <a:solidFill>
                <a:schemeClr val="tx1">
                  <a:lumMod val="60000"/>
                  <a:lumOff val="40000"/>
                </a:schemeClr>
              </a:solidFill>
            </a:endParaRPr>
          </a:p>
          <a:p>
            <a:pPr lvl="1" defTabSz="914400" eaLnBrk="1" hangingPunct="1"/>
            <a:endParaRPr lang="en-US" altLang="fr-FR" kern="0" dirty="0" smtClean="0">
              <a:solidFill>
                <a:schemeClr val="tx1">
                  <a:lumMod val="60000"/>
                  <a:lumOff val="40000"/>
                </a:schemeClr>
              </a:solidFill>
            </a:endParaRPr>
          </a:p>
          <a:p>
            <a:pPr lvl="1" defTabSz="914400" eaLnBrk="1" hangingPunct="1"/>
            <a:r>
              <a:rPr lang="en-US" altLang="fr-FR" dirty="0" smtClean="0">
                <a:solidFill>
                  <a:srgbClr val="FF0000"/>
                </a:solidFill>
              </a:rPr>
              <a:t>Connected data assets </a:t>
            </a:r>
            <a:r>
              <a:rPr lang="en-US" altLang="fr-FR" dirty="0" smtClean="0">
                <a:solidFill>
                  <a:schemeClr val="tx1">
                    <a:lumMod val="60000"/>
                    <a:lumOff val="40000"/>
                  </a:schemeClr>
                </a:solidFill>
              </a:rPr>
              <a:t>: </a:t>
            </a:r>
          </a:p>
          <a:p>
            <a:pPr lvl="2" defTabSz="914400" eaLnBrk="1" hangingPunct="1"/>
            <a:r>
              <a:rPr lang="en-US" altLang="fr-FR" dirty="0" smtClean="0">
                <a:solidFill>
                  <a:schemeClr val="tx1">
                    <a:lumMod val="60000"/>
                    <a:lumOff val="40000"/>
                  </a:schemeClr>
                </a:solidFill>
              </a:rPr>
              <a:t>Up-to-date metrics for IDN, CWIC and </a:t>
            </a:r>
            <a:r>
              <a:rPr lang="en-US" altLang="fr-FR" dirty="0" err="1" smtClean="0">
                <a:solidFill>
                  <a:schemeClr val="tx1">
                    <a:lumMod val="60000"/>
                    <a:lumOff val="40000"/>
                  </a:schemeClr>
                </a:solidFill>
              </a:rPr>
              <a:t>FedEO</a:t>
            </a:r>
            <a:endParaRPr lang="en-US" altLang="fr-FR" dirty="0" smtClean="0">
              <a:solidFill>
                <a:schemeClr val="tx1">
                  <a:lumMod val="60000"/>
                  <a:lumOff val="40000"/>
                </a:schemeClr>
              </a:solidFill>
            </a:endParaRPr>
          </a:p>
          <a:p>
            <a:pPr lvl="2" defTabSz="914400" eaLnBrk="1" hangingPunct="1"/>
            <a:r>
              <a:rPr lang="en-US" altLang="fr-FR" sz="1600" dirty="0">
                <a:solidFill>
                  <a:schemeClr val="tx1">
                    <a:lumMod val="60000"/>
                    <a:lumOff val="40000"/>
                  </a:schemeClr>
                </a:solidFill>
              </a:rPr>
              <a:t>http://ceos.org/ourwork/workinggroups/wgiss/connected-data-assets/</a:t>
            </a:r>
            <a:endParaRPr lang="en-US" altLang="fr-FR" sz="1600" dirty="0" smtClean="0">
              <a:solidFill>
                <a:schemeClr val="tx1">
                  <a:lumMod val="60000"/>
                  <a:lumOff val="40000"/>
                </a:schemeClr>
              </a:solidFill>
            </a:endParaRPr>
          </a:p>
          <a:p>
            <a:pPr lvl="2" defTabSz="914400" eaLnBrk="1" hangingPunct="1"/>
            <a:endParaRPr lang="en-US" altLang="fr-FR" kern="0" dirty="0" smtClean="0">
              <a:solidFill>
                <a:schemeClr val="tx1">
                  <a:lumMod val="60000"/>
                  <a:lumOff val="40000"/>
                </a:schemeClr>
              </a:solidFill>
            </a:endParaRPr>
          </a:p>
        </p:txBody>
      </p:sp>
      <p:sp>
        <p:nvSpPr>
          <p:cNvPr id="9" name="ZoneTexte 8"/>
          <p:cNvSpPr txBox="1"/>
          <p:nvPr/>
        </p:nvSpPr>
        <p:spPr>
          <a:xfrm>
            <a:off x="389023" y="1295400"/>
            <a:ext cx="5636712" cy="830997"/>
          </a:xfrm>
          <a:prstGeom prst="rect">
            <a:avLst/>
          </a:prstGeom>
          <a:noFill/>
          <a:ln w="6350">
            <a:solidFill>
              <a:schemeClr val="tx1"/>
            </a:solidFill>
          </a:ln>
        </p:spPr>
        <p:txBody>
          <a:bodyPr wrap="square" rtlCol="0">
            <a:spAutoFit/>
          </a:bodyPr>
          <a:lstStyle/>
          <a:p>
            <a:r>
              <a:rPr lang="en-US" sz="1600" b="1" dirty="0" smtClean="0">
                <a:solidFill>
                  <a:srgbClr val="000000"/>
                </a:solidFill>
              </a:rPr>
              <a:t>ACTION DATA-02 </a:t>
            </a:r>
            <a:r>
              <a:rPr lang="en-US" sz="1600" dirty="0" smtClean="0">
                <a:solidFill>
                  <a:srgbClr val="000000"/>
                </a:solidFill>
              </a:rPr>
              <a:t>- Full </a:t>
            </a:r>
            <a:r>
              <a:rPr lang="en-US" sz="1600" dirty="0">
                <a:solidFill>
                  <a:srgbClr val="000000"/>
                </a:solidFill>
              </a:rPr>
              <a:t>representation of CEOS Agency datasets in the IDN and accessible via </a:t>
            </a:r>
            <a:r>
              <a:rPr lang="en-US" sz="1600" dirty="0" smtClean="0">
                <a:solidFill>
                  <a:srgbClr val="000000"/>
                </a:solidFill>
              </a:rPr>
              <a:t>CWIC/OpenSearch : </a:t>
            </a:r>
            <a:r>
              <a:rPr lang="en-US" sz="1600" b="1" dirty="0" smtClean="0">
                <a:solidFill>
                  <a:srgbClr val="000000"/>
                </a:solidFill>
              </a:rPr>
              <a:t>PERMANENT</a:t>
            </a:r>
            <a:endParaRPr lang="fr-FR" sz="1600" b="1" dirty="0">
              <a:solidFill>
                <a:srgbClr val="000000"/>
              </a:solidFill>
            </a:endParaRPr>
          </a:p>
        </p:txBody>
      </p:sp>
      <p:sp>
        <p:nvSpPr>
          <p:cNvPr id="12" name="ZoneTexte 11"/>
          <p:cNvSpPr txBox="1"/>
          <p:nvPr/>
        </p:nvSpPr>
        <p:spPr>
          <a:xfrm>
            <a:off x="389023" y="2286000"/>
            <a:ext cx="7625547" cy="1077218"/>
          </a:xfrm>
          <a:prstGeom prst="rect">
            <a:avLst/>
          </a:prstGeom>
          <a:noFill/>
          <a:ln w="6350">
            <a:solidFill>
              <a:schemeClr val="tx1"/>
            </a:solidFill>
          </a:ln>
        </p:spPr>
        <p:txBody>
          <a:bodyPr wrap="square" rtlCol="0">
            <a:spAutoFit/>
          </a:bodyPr>
          <a:lstStyle/>
          <a:p>
            <a:r>
              <a:rPr lang="en-US" sz="1600" b="1" dirty="0" smtClean="0">
                <a:solidFill>
                  <a:srgbClr val="000000"/>
                </a:solidFill>
              </a:rPr>
              <a:t>ACTION VC-01 </a:t>
            </a:r>
            <a:r>
              <a:rPr lang="en-US" sz="1600" dirty="0">
                <a:solidFill>
                  <a:srgbClr val="000000"/>
                </a:solidFill>
              </a:rPr>
              <a:t>- Each VC will provide WGISS with a list of relevant datasets that its respective constellation members desire to access. WGISS will work with CEOS data providers to ensure search and accessibility (when possible) of these datasets are available so as to ensure coverage of all datasets required by VCs</a:t>
            </a:r>
            <a:endParaRPr lang="fr-FR" sz="1600" b="1" dirty="0">
              <a:solidFill>
                <a:srgbClr val="000000"/>
              </a:solidFill>
            </a:endParaRP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372" y="5721530"/>
            <a:ext cx="864296" cy="692330"/>
          </a:xfrm>
          <a:prstGeom prst="rect">
            <a:avLst/>
          </a:prstGeom>
        </p:spPr>
      </p:pic>
      <p:sp>
        <p:nvSpPr>
          <p:cNvPr id="2" name="Espace réservé du numéro de diapositive 1"/>
          <p:cNvSpPr>
            <a:spLocks noGrp="1"/>
          </p:cNvSpPr>
          <p:nvPr>
            <p:ph type="sldNum" sz="quarter" idx="2"/>
          </p:nvPr>
        </p:nvSpPr>
        <p:spPr/>
        <p:txBody>
          <a:bodyPr/>
          <a:lstStyle/>
          <a:p>
            <a:fld id="{86CB4B4D-7CA3-9044-876B-883B54F8677D}" type="slidenum">
              <a:rPr lang="fr-FR" smtClean="0"/>
              <a:pPr/>
              <a:t>13</a:t>
            </a:fld>
            <a:endParaRPr lang="fr-FR" dirty="0"/>
          </a:p>
        </p:txBody>
      </p:sp>
      <p:grpSp>
        <p:nvGrpSpPr>
          <p:cNvPr id="10" name="Groupe 9"/>
          <p:cNvGrpSpPr/>
          <p:nvPr/>
        </p:nvGrpSpPr>
        <p:grpSpPr>
          <a:xfrm>
            <a:off x="1966150" y="676265"/>
            <a:ext cx="5708878" cy="427669"/>
            <a:chOff x="1966150" y="676265"/>
            <a:chExt cx="5708878" cy="427669"/>
          </a:xfrm>
        </p:grpSpPr>
        <p:pic>
          <p:nvPicPr>
            <p:cNvPr id="11" name="Picture 9" descr="D:\Utilisateurs\morenor\Documents\MemoCNES\servicetvi\vds\interop\page centrale interop\Nouveau dossier\type_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25" y="684849"/>
              <a:ext cx="474997" cy="4020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5" descr="D:\Utilisateurs\morenor\Documents\MemoCNES\servicetvi\vds\interop\page centrale interop\Nouveau dossier\type_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0398" y="697342"/>
              <a:ext cx="529858" cy="40659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e 14"/>
            <p:cNvGrpSpPr/>
            <p:nvPr/>
          </p:nvGrpSpPr>
          <p:grpSpPr>
            <a:xfrm>
              <a:off x="1966150" y="676265"/>
              <a:ext cx="5708878" cy="398197"/>
              <a:chOff x="1966150" y="676265"/>
              <a:chExt cx="5708878" cy="398197"/>
            </a:xfrm>
          </p:grpSpPr>
          <p:pic>
            <p:nvPicPr>
              <p:cNvPr id="16" name="Picture 2" descr="D:\Utilisateurs\morenor\Documents\MemoCNES\servicetvi\vds\interop\page centrale interop\Nouveau dossier\type_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3836" y="719606"/>
                <a:ext cx="457201" cy="332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D:\Utilisateurs\morenor\Documents\MemoCNES\servicetvi\vds\interop\page centrale interop\Nouveau dossier\type_c_1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6150" y="724517"/>
                <a:ext cx="400732" cy="34994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D:\Utilisateurs\morenor\Documents\MemoCNES\servicetvi\vds\interop\page centrale interop\Nouveau dossier\type_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27348" y="697342"/>
                <a:ext cx="479504" cy="3771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D:\Utilisateurs\morenor\Documents\MemoCNES\servicetvi\vds\interop\page centrale interop\Nouveau dossier\type_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56480" y="684848"/>
                <a:ext cx="466347" cy="370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D:\Utilisateurs\morenor\Documents\MemoCNES\servicetvi\vds\interop\page centrale interop\Nouveau dossier\type_n_2_broche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7400" y="676265"/>
                <a:ext cx="536942" cy="37592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descr="D:\Utilisateurs\morenor\Documents\MemoCNES\servicetvi\vds\interop\page centrale interop\Nouveau dossier\type_n_3_broch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53200" y="690517"/>
                <a:ext cx="520386" cy="36433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D:\Utilisateurs\morenor\Documents\MemoCNES\servicetvi\vds\interop\page centrale interop\Nouveau dossier\type_i_2_broch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44210" y="719022"/>
                <a:ext cx="430818" cy="3331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5905945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14</a:t>
            </a:fld>
            <a:endParaRPr lang="en-US"/>
          </a:p>
        </p:txBody>
      </p:sp>
      <p:sp>
        <p:nvSpPr>
          <p:cNvPr id="4" name="Title 1"/>
          <p:cNvSpPr txBox="1">
            <a:spLocks/>
          </p:cNvSpPr>
          <p:nvPr/>
        </p:nvSpPr>
        <p:spPr bwMode="auto">
          <a:xfrm>
            <a:off x="1752600" y="164520"/>
            <a:ext cx="5638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dirty="0">
                <a:solidFill>
                  <a:srgbClr val="FFFFFF"/>
                </a:solidFill>
                <a:latin typeface="Tahoma" pitchFamily="-106" charset="0"/>
                <a:cs typeface="Tahoma" pitchFamily="-106" charset="0"/>
              </a:rPr>
              <a:t>WGISS Interoperability Video Demonstration</a:t>
            </a:r>
          </a:p>
        </p:txBody>
      </p:sp>
      <p:sp>
        <p:nvSpPr>
          <p:cNvPr id="6" name="Content Placeholder 2"/>
          <p:cNvSpPr>
            <a:spLocks noGrp="1"/>
          </p:cNvSpPr>
          <p:nvPr/>
        </p:nvSpPr>
        <p:spPr>
          <a:xfrm>
            <a:off x="465909" y="1600200"/>
            <a:ext cx="8229600" cy="4525963"/>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chemeClr val="tx1">
                    <a:lumMod val="60000"/>
                    <a:lumOff val="40000"/>
                  </a:schemeClr>
                </a:solidFill>
              </a:rPr>
              <a:t>This video demonstrates the search and access of satellite data across multiple CEOS agencies by making use of a common </a:t>
            </a:r>
            <a:r>
              <a:rPr lang="en-US" dirty="0">
                <a:solidFill>
                  <a:schemeClr val="tx1">
                    <a:lumMod val="60000"/>
                    <a:lumOff val="40000"/>
                  </a:schemeClr>
                </a:solidFill>
              </a:rPr>
              <a:t>set of commonly defined </a:t>
            </a:r>
            <a:r>
              <a:rPr lang="en-US" dirty="0" smtClean="0">
                <a:solidFill>
                  <a:schemeClr val="tx1">
                    <a:lumMod val="60000"/>
                    <a:lumOff val="40000"/>
                  </a:schemeClr>
                </a:solidFill>
              </a:rPr>
              <a:t>WGISS interoperability standards. </a:t>
            </a:r>
          </a:p>
          <a:p>
            <a:pPr marL="0" indent="0">
              <a:buNone/>
            </a:pPr>
            <a:endParaRPr lang="en-US" dirty="0">
              <a:solidFill>
                <a:schemeClr val="tx1">
                  <a:lumMod val="60000"/>
                  <a:lumOff val="40000"/>
                </a:schemeClr>
              </a:solidFill>
            </a:endParaRPr>
          </a:p>
          <a:p>
            <a:pPr marL="0" indent="0">
              <a:buNone/>
            </a:pPr>
            <a:r>
              <a:rPr lang="en-US" b="1" dirty="0" smtClean="0">
                <a:solidFill>
                  <a:schemeClr val="tx1">
                    <a:lumMod val="60000"/>
                    <a:lumOff val="40000"/>
                  </a:schemeClr>
                </a:solidFill>
              </a:rPr>
              <a:t>Science Focus</a:t>
            </a:r>
            <a:r>
              <a:rPr lang="en-US" dirty="0" smtClean="0">
                <a:solidFill>
                  <a:schemeClr val="tx1">
                    <a:lumMod val="60000"/>
                    <a:lumOff val="40000"/>
                  </a:schemeClr>
                </a:solidFill>
              </a:rPr>
              <a:t>:  Borneo deforestation</a:t>
            </a:r>
          </a:p>
          <a:p>
            <a:pPr marL="0" indent="0">
              <a:buNone/>
            </a:pPr>
            <a:endParaRPr lang="en-US" dirty="0" smtClean="0">
              <a:solidFill>
                <a:schemeClr val="tx1">
                  <a:lumMod val="60000"/>
                  <a:lumOff val="40000"/>
                </a:schemeClr>
              </a:solidFill>
            </a:endParaRPr>
          </a:p>
          <a:p>
            <a:pPr marL="0" indent="0">
              <a:buNone/>
            </a:pPr>
            <a:r>
              <a:rPr lang="en-US" b="1" dirty="0" smtClean="0">
                <a:solidFill>
                  <a:schemeClr val="tx1">
                    <a:lumMod val="60000"/>
                    <a:lumOff val="40000"/>
                  </a:schemeClr>
                </a:solidFill>
              </a:rPr>
              <a:t>Technology focus</a:t>
            </a:r>
            <a:r>
              <a:rPr lang="en-US" dirty="0" smtClean="0">
                <a:solidFill>
                  <a:schemeClr val="tx1">
                    <a:lumMod val="60000"/>
                    <a:lumOff val="40000"/>
                  </a:schemeClr>
                </a:solidFill>
              </a:rPr>
              <a:t>:  WGISS Interoperability Standards</a:t>
            </a:r>
          </a:p>
          <a:p>
            <a:pPr lvl="1"/>
            <a:r>
              <a:rPr lang="en-US" dirty="0" smtClean="0">
                <a:solidFill>
                  <a:schemeClr val="tx1">
                    <a:lumMod val="60000"/>
                    <a:lumOff val="40000"/>
                  </a:schemeClr>
                </a:solidFill>
              </a:rPr>
              <a:t>All of the search and access tools shown in the video are operational and available for public use</a:t>
            </a:r>
          </a:p>
          <a:p>
            <a:pPr lvl="1"/>
            <a:r>
              <a:rPr lang="en-US" dirty="0" smtClean="0">
                <a:solidFill>
                  <a:schemeClr val="tx1">
                    <a:lumMod val="60000"/>
                    <a:lumOff val="40000"/>
                  </a:schemeClr>
                </a:solidFill>
              </a:rPr>
              <a:t>All of the data being accessed have an open data policy (some may require simple user registration)</a:t>
            </a:r>
          </a:p>
          <a:p>
            <a:pPr marL="0" indent="0">
              <a:buNone/>
            </a:pPr>
            <a:endParaRPr lang="en-US" dirty="0" smtClean="0">
              <a:solidFill>
                <a:schemeClr val="tx1">
                  <a:lumMod val="60000"/>
                  <a:lumOff val="40000"/>
                </a:schemeClr>
              </a:solidFill>
            </a:endParaRPr>
          </a:p>
          <a:p>
            <a:pPr marL="0" indent="0">
              <a:buNone/>
            </a:pPr>
            <a:r>
              <a:rPr lang="en-US" dirty="0" smtClean="0">
                <a:solidFill>
                  <a:schemeClr val="tx1">
                    <a:lumMod val="60000"/>
                    <a:lumOff val="40000"/>
                  </a:schemeClr>
                </a:solidFill>
              </a:rPr>
              <a:t>Video is accessible at </a:t>
            </a:r>
            <a:r>
              <a:rPr lang="en-US" dirty="0" smtClean="0">
                <a:solidFill>
                  <a:schemeClr val="tx1">
                    <a:lumMod val="60000"/>
                    <a:lumOff val="40000"/>
                  </a:schemeClr>
                </a:solidFill>
                <a:hlinkClick r:id="rId2"/>
              </a:rPr>
              <a:t>http://wgiss.ceos.org</a:t>
            </a:r>
            <a:endParaRPr lang="en-US" dirty="0" smtClean="0">
              <a:solidFill>
                <a:schemeClr val="tx1">
                  <a:lumMod val="60000"/>
                  <a:lumOff val="40000"/>
                </a:schemeClr>
              </a:solidFill>
            </a:endParaRPr>
          </a:p>
          <a:p>
            <a:pPr marL="0" indent="0">
              <a:buNone/>
            </a:pPr>
            <a:endParaRPr lang="en-US" dirty="0">
              <a:solidFill>
                <a:schemeClr val="tx1">
                  <a:lumMod val="60000"/>
                  <a:lumOff val="40000"/>
                </a:schemeClr>
              </a:solidFill>
            </a:endParaRPr>
          </a:p>
        </p:txBody>
      </p:sp>
    </p:spTree>
    <p:extLst>
      <p:ext uri="{BB962C8B-B14F-4D97-AF65-F5344CB8AC3E}">
        <p14:creationId xmlns:p14="http://schemas.microsoft.com/office/powerpoint/2010/main" val="178903001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49085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Data Preservation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cap="none" spc="0" normalizeH="0" baseline="0" dirty="0" smtClean="0">
                <a:ln>
                  <a:noFill/>
                </a:ln>
                <a:solidFill>
                  <a:srgbClr val="FFFFFF"/>
                </a:solidFill>
                <a:effectLst/>
                <a:uLnTx/>
                <a:uFillTx/>
                <a:latin typeface="Tahoma" pitchFamily="-106" charset="0"/>
                <a:ea typeface="ＭＳ Ｐゴシック" pitchFamily="-106" charset="-128"/>
                <a:cs typeface="Tahoma" pitchFamily="-106" charset="0"/>
              </a:rPr>
              <a:t>Documents</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14" name="Slide Number Placeholder 5"/>
          <p:cNvSpPr>
            <a:spLocks noGrp="1"/>
          </p:cNvSpPr>
          <p:nvPr>
            <p:ph type="sldNum" sz="quarter" idx="4294967295"/>
          </p:nvPr>
        </p:nvSpPr>
        <p:spPr bwMode="auto">
          <a:xfrm>
            <a:off x="8763000" y="6657439"/>
            <a:ext cx="381000" cy="267418"/>
          </a:xfrm>
          <a:prstGeom prst="rect">
            <a:avLst/>
          </a:prstGeo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15</a:t>
            </a:fld>
            <a:endParaRPr lang="en-US" dirty="0" smtClean="0"/>
          </a:p>
        </p:txBody>
      </p:sp>
      <p:sp>
        <p:nvSpPr>
          <p:cNvPr id="15" name="Rectangle 3"/>
          <p:cNvSpPr txBox="1">
            <a:spLocks noChangeArrowheads="1"/>
          </p:cNvSpPr>
          <p:nvPr/>
        </p:nvSpPr>
        <p:spPr>
          <a:xfrm>
            <a:off x="219476" y="1377863"/>
            <a:ext cx="9657567"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defTabSz="914400" eaLnBrk="1" hangingPunct="1"/>
            <a:r>
              <a:rPr lang="en-US" altLang="fr-FR" kern="0" dirty="0" smtClean="0">
                <a:solidFill>
                  <a:schemeClr val="tx1">
                    <a:lumMod val="60000"/>
                    <a:lumOff val="40000"/>
                  </a:schemeClr>
                </a:solidFill>
              </a:rPr>
              <a:t>Best practice documents</a:t>
            </a:r>
          </a:p>
          <a:p>
            <a:pPr lvl="1"/>
            <a:r>
              <a:rPr lang="en-US" dirty="0" smtClean="0">
                <a:solidFill>
                  <a:schemeClr val="tx1">
                    <a:lumMod val="60000"/>
                    <a:lumOff val="40000"/>
                  </a:schemeClr>
                </a:solidFill>
              </a:rPr>
              <a:t>Five new </a:t>
            </a:r>
            <a:r>
              <a:rPr lang="en-US" dirty="0">
                <a:solidFill>
                  <a:schemeClr val="tx1">
                    <a:lumMod val="60000"/>
                    <a:lumOff val="40000"/>
                  </a:schemeClr>
                </a:solidFill>
              </a:rPr>
              <a:t>documents </a:t>
            </a:r>
            <a:r>
              <a:rPr lang="en-US" dirty="0" smtClean="0">
                <a:solidFill>
                  <a:schemeClr val="tx1">
                    <a:lumMod val="60000"/>
                    <a:lumOff val="40000"/>
                  </a:schemeClr>
                </a:solidFill>
              </a:rPr>
              <a:t>have been reviewed and issued : </a:t>
            </a:r>
            <a:endParaRPr lang="en-US" dirty="0">
              <a:solidFill>
                <a:schemeClr val="tx1">
                  <a:lumMod val="60000"/>
                  <a:lumOff val="40000"/>
                </a:schemeClr>
              </a:solidFill>
            </a:endParaRPr>
          </a:p>
          <a:p>
            <a:pPr lvl="2"/>
            <a:r>
              <a:rPr lang="en-US" dirty="0" smtClean="0">
                <a:solidFill>
                  <a:schemeClr val="tx1">
                    <a:lumMod val="60000"/>
                    <a:lumOff val="40000"/>
                  </a:schemeClr>
                </a:solidFill>
              </a:rPr>
              <a:t>   Data Preservation guidelines</a:t>
            </a:r>
          </a:p>
          <a:p>
            <a:pPr lvl="2"/>
            <a:r>
              <a:rPr lang="en-US" dirty="0" smtClean="0">
                <a:solidFill>
                  <a:schemeClr val="tx1">
                    <a:lumMod val="60000"/>
                    <a:lumOff val="40000"/>
                  </a:schemeClr>
                </a:solidFill>
              </a:rPr>
              <a:t>   Preservation </a:t>
            </a:r>
            <a:r>
              <a:rPr lang="en-US" dirty="0">
                <a:solidFill>
                  <a:schemeClr val="tx1">
                    <a:lumMod val="60000"/>
                    <a:lumOff val="40000"/>
                  </a:schemeClr>
                </a:solidFill>
              </a:rPr>
              <a:t>Workflow</a:t>
            </a:r>
          </a:p>
          <a:p>
            <a:pPr lvl="2"/>
            <a:r>
              <a:rPr lang="en-US" dirty="0">
                <a:solidFill>
                  <a:schemeClr val="tx1">
                    <a:lumMod val="60000"/>
                    <a:lumOff val="40000"/>
                  </a:schemeClr>
                </a:solidFill>
              </a:rPr>
              <a:t>   Generic EO Dataset consolidation Process</a:t>
            </a:r>
          </a:p>
          <a:p>
            <a:pPr lvl="2"/>
            <a:r>
              <a:rPr lang="en-US" dirty="0">
                <a:solidFill>
                  <a:schemeClr val="tx1">
                    <a:lumMod val="60000"/>
                    <a:lumOff val="40000"/>
                  </a:schemeClr>
                </a:solidFill>
              </a:rPr>
              <a:t>   Persistent Identifiers Best </a:t>
            </a:r>
            <a:r>
              <a:rPr lang="en-US" dirty="0" smtClean="0">
                <a:solidFill>
                  <a:schemeClr val="tx1">
                    <a:lumMod val="60000"/>
                    <a:lumOff val="40000"/>
                  </a:schemeClr>
                </a:solidFill>
              </a:rPr>
              <a:t>Practices</a:t>
            </a:r>
          </a:p>
          <a:p>
            <a:pPr lvl="2"/>
            <a:r>
              <a:rPr lang="en-US" dirty="0" smtClean="0">
                <a:solidFill>
                  <a:schemeClr val="tx1">
                    <a:lumMod val="60000"/>
                    <a:lumOff val="40000"/>
                  </a:schemeClr>
                </a:solidFill>
              </a:rPr>
              <a:t>   Preserved Data Set Content (PDSC)</a:t>
            </a:r>
          </a:p>
          <a:p>
            <a:pPr lvl="2"/>
            <a:endParaRPr lang="en-US" dirty="0">
              <a:solidFill>
                <a:schemeClr val="tx1">
                  <a:lumMod val="60000"/>
                  <a:lumOff val="40000"/>
                </a:schemeClr>
              </a:solidFill>
            </a:endParaRPr>
          </a:p>
          <a:p>
            <a:pPr lvl="1" defTabSz="914400" eaLnBrk="1" hangingPunct="1"/>
            <a:endParaRPr lang="en-US" altLang="fr-FR" kern="0" dirty="0" smtClean="0">
              <a:solidFill>
                <a:schemeClr val="tx1">
                  <a:lumMod val="60000"/>
                  <a:lumOff val="40000"/>
                </a:schemeClr>
              </a:solidFill>
            </a:endParaRPr>
          </a:p>
          <a:p>
            <a:pPr lvl="2" defTabSz="914400" eaLnBrk="1" hangingPunct="1"/>
            <a:endParaRPr lang="en-US" dirty="0">
              <a:solidFill>
                <a:schemeClr val="tx1">
                  <a:lumMod val="60000"/>
                  <a:lumOff val="40000"/>
                </a:schemeClr>
              </a:solidFill>
            </a:endParaRPr>
          </a:p>
        </p:txBody>
      </p:sp>
      <p:sp>
        <p:nvSpPr>
          <p:cNvPr id="16" name="ZoneTexte 15"/>
          <p:cNvSpPr txBox="1"/>
          <p:nvPr/>
        </p:nvSpPr>
        <p:spPr>
          <a:xfrm>
            <a:off x="307158" y="4267200"/>
            <a:ext cx="7625547" cy="830997"/>
          </a:xfrm>
          <a:prstGeom prst="rect">
            <a:avLst/>
          </a:prstGeom>
          <a:noFill/>
          <a:ln w="6350">
            <a:solidFill>
              <a:schemeClr val="tx1"/>
            </a:solidFill>
          </a:ln>
        </p:spPr>
        <p:txBody>
          <a:bodyPr wrap="square" rtlCol="0">
            <a:spAutoFit/>
          </a:bodyPr>
          <a:lstStyle/>
          <a:p>
            <a:r>
              <a:rPr lang="en-US" sz="1600" b="1" dirty="0" smtClean="0">
                <a:solidFill>
                  <a:srgbClr val="000000"/>
                </a:solidFill>
              </a:rPr>
              <a:t>ACTION DATA-05 </a:t>
            </a:r>
            <a:r>
              <a:rPr lang="en-US" sz="1600" dirty="0">
                <a:solidFill>
                  <a:srgbClr val="000000"/>
                </a:solidFill>
              </a:rPr>
              <a:t>- Two documents dedicated to CEOS best practices in the domain of Data Stewardship will be issued by WGISS : - Persistent Identifier Best Practice document - EO Data Preservation Workflow document. </a:t>
            </a:r>
            <a:r>
              <a:rPr lang="en-US" sz="1600" b="1" dirty="0" smtClean="0">
                <a:solidFill>
                  <a:srgbClr val="000000"/>
                </a:solidFill>
              </a:rPr>
              <a:t>CLOSED</a:t>
            </a:r>
            <a:endParaRPr lang="fr-FR" sz="1600" b="1" dirty="0">
              <a:solidFill>
                <a:srgbClr val="000000"/>
              </a:solidFill>
            </a:endParaRPr>
          </a:p>
        </p:txBody>
      </p:sp>
      <p:sp>
        <p:nvSpPr>
          <p:cNvPr id="17" name="ZoneTexte 16"/>
          <p:cNvSpPr txBox="1"/>
          <p:nvPr/>
        </p:nvSpPr>
        <p:spPr>
          <a:xfrm>
            <a:off x="307158" y="5334000"/>
            <a:ext cx="7625547" cy="1323439"/>
          </a:xfrm>
          <a:prstGeom prst="rect">
            <a:avLst/>
          </a:prstGeom>
          <a:noFill/>
          <a:ln w="6350">
            <a:solidFill>
              <a:schemeClr val="tx1"/>
            </a:solidFill>
          </a:ln>
        </p:spPr>
        <p:txBody>
          <a:bodyPr wrap="square" rtlCol="0">
            <a:spAutoFit/>
          </a:bodyPr>
          <a:lstStyle/>
          <a:p>
            <a:r>
              <a:rPr lang="en-US" sz="1600" b="1" dirty="0" smtClean="0">
                <a:solidFill>
                  <a:srgbClr val="000000"/>
                </a:solidFill>
              </a:rPr>
              <a:t>ACTION DATA-06 </a:t>
            </a:r>
            <a:r>
              <a:rPr lang="en-US" sz="1600" dirty="0">
                <a:solidFill>
                  <a:srgbClr val="000000"/>
                </a:solidFill>
              </a:rPr>
              <a:t>- In order to provide a support to the CEOS Working Groups and Virtual Constellations, but also to SEO, WGISS will develop a web page containing a list of best practice documents and opensource software. These will be material directly usable by VCs and WGs for their work related to Information Systems and Services.. </a:t>
            </a:r>
            <a:r>
              <a:rPr lang="en-US" sz="1600" b="1" dirty="0" smtClean="0">
                <a:solidFill>
                  <a:srgbClr val="000000"/>
                </a:solidFill>
              </a:rPr>
              <a:t>CLOSED</a:t>
            </a:r>
            <a:endParaRPr lang="fr-FR" sz="1600" b="1" dirty="0">
              <a:solidFill>
                <a:srgbClr val="000000"/>
              </a:solidFill>
            </a:endParaRPr>
          </a:p>
        </p:txBody>
      </p:sp>
    </p:spTree>
    <p:extLst>
      <p:ext uri="{BB962C8B-B14F-4D97-AF65-F5344CB8AC3E}">
        <p14:creationId xmlns:p14="http://schemas.microsoft.com/office/powerpoint/2010/main" val="86264751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49085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Data Preservation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cap="none" spc="0" normalizeH="0" baseline="0" dirty="0" smtClean="0">
                <a:ln>
                  <a:noFill/>
                </a:ln>
                <a:solidFill>
                  <a:srgbClr val="FFFFFF"/>
                </a:solidFill>
                <a:effectLst/>
                <a:uLnTx/>
                <a:uFillTx/>
                <a:latin typeface="Tahoma" pitchFamily="-106" charset="0"/>
                <a:ea typeface="ＭＳ Ｐゴシック" pitchFamily="-106" charset="-128"/>
                <a:cs typeface="Tahoma" pitchFamily="-106" charset="0"/>
              </a:rPr>
              <a:t>Documents</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50" name="Rectangle 49"/>
          <p:cNvSpPr/>
          <p:nvPr/>
        </p:nvSpPr>
        <p:spPr bwMode="auto">
          <a:xfrm>
            <a:off x="158077" y="3418234"/>
            <a:ext cx="8928100" cy="3457575"/>
          </a:xfrm>
          <a:prstGeom prst="rect">
            <a:avLst/>
          </a:prstGeom>
          <a:solidFill>
            <a:srgbClr val="FFFFFF">
              <a:lumMod val="75000"/>
            </a:srgbClr>
          </a:solidFill>
          <a:ln w="9525" cap="flat" cmpd="sng" algn="ctr">
            <a:noFill/>
            <a:prstDash val="solid"/>
            <a:round/>
            <a:headEnd type="none" w="med" len="med"/>
            <a:tailEnd type="none" w="med" len="med"/>
          </a:ln>
          <a:effectLs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rPr>
              <a:t>Technical Documents</a:t>
            </a:r>
            <a:endPar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endParaRPr>
          </a:p>
        </p:txBody>
      </p:sp>
      <p:sp>
        <p:nvSpPr>
          <p:cNvPr id="51" name="Rectangle 50"/>
          <p:cNvSpPr/>
          <p:nvPr/>
        </p:nvSpPr>
        <p:spPr bwMode="auto">
          <a:xfrm>
            <a:off x="158077" y="1041746"/>
            <a:ext cx="8928100" cy="2376488"/>
          </a:xfrm>
          <a:prstGeom prst="rect">
            <a:avLst/>
          </a:prstGeom>
          <a:solidFill>
            <a:srgbClr val="FFFFFF">
              <a:lumMod val="85000"/>
            </a:srgbClr>
          </a:solidFill>
          <a:ln w="9525" cap="flat" cmpd="sng" algn="ctr">
            <a:noFill/>
            <a:prstDash val="solid"/>
            <a:round/>
            <a:headEnd type="none" w="med" len="med"/>
            <a:tailEnd type="none" w="med" len="med"/>
          </a:ln>
          <a:effectLs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rPr>
              <a:t>Policy Documents</a:t>
            </a:r>
            <a:endParaRPr kumimoji="0" lang="en-US" sz="16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mn-cs"/>
            </a:endParaRPr>
          </a:p>
        </p:txBody>
      </p:sp>
      <p:sp>
        <p:nvSpPr>
          <p:cNvPr id="52" name="Rectangle 51"/>
          <p:cNvSpPr>
            <a:spLocks noChangeArrowheads="1"/>
          </p:cNvSpPr>
          <p:nvPr/>
        </p:nvSpPr>
        <p:spPr bwMode="auto">
          <a:xfrm>
            <a:off x="4071265" y="3562696"/>
            <a:ext cx="1512887" cy="792163"/>
          </a:xfrm>
          <a:prstGeom prst="rect">
            <a:avLst/>
          </a:prstGeom>
          <a:solidFill>
            <a:srgbClr val="C4DC94"/>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en-US" sz="1400" b="1">
                <a:solidFill>
                  <a:prstClr val="black"/>
                </a:solidFill>
                <a:latin typeface="Calibri"/>
                <a:ea typeface="+mn-ea"/>
                <a:cs typeface="+mn-cs"/>
              </a:rPr>
              <a:t>Preservation Workflow</a:t>
            </a:r>
          </a:p>
        </p:txBody>
      </p:sp>
      <p:sp>
        <p:nvSpPr>
          <p:cNvPr id="53" name="Rectangle 52"/>
          <p:cNvSpPr>
            <a:spLocks noChangeArrowheads="1"/>
          </p:cNvSpPr>
          <p:nvPr/>
        </p:nvSpPr>
        <p:spPr bwMode="auto">
          <a:xfrm>
            <a:off x="2324821" y="5848696"/>
            <a:ext cx="1514475"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de-DE" sz="1400" b="1" dirty="0">
                <a:solidFill>
                  <a:prstClr val="black"/>
                </a:solidFill>
                <a:latin typeface="Calibri"/>
                <a:ea typeface="+mn-ea"/>
                <a:cs typeface="+mn-cs"/>
              </a:rPr>
              <a:t>EO Data Set</a:t>
            </a:r>
            <a:br>
              <a:rPr lang="de-DE" sz="1400" b="1" dirty="0">
                <a:solidFill>
                  <a:prstClr val="black"/>
                </a:solidFill>
                <a:latin typeface="Calibri"/>
                <a:ea typeface="+mn-ea"/>
                <a:cs typeface="+mn-cs"/>
              </a:rPr>
            </a:br>
            <a:r>
              <a:rPr lang="de-DE" sz="1400" b="1" dirty="0" err="1">
                <a:solidFill>
                  <a:prstClr val="black"/>
                </a:solidFill>
                <a:latin typeface="Calibri"/>
                <a:ea typeface="+mn-ea"/>
                <a:cs typeface="+mn-cs"/>
              </a:rPr>
              <a:t>Consolidation</a:t>
            </a:r>
            <a:r>
              <a:rPr lang="de-DE" sz="1400" b="1" dirty="0">
                <a:solidFill>
                  <a:prstClr val="black"/>
                </a:solidFill>
                <a:latin typeface="Calibri"/>
                <a:ea typeface="+mn-ea"/>
                <a:cs typeface="+mn-cs"/>
              </a:rPr>
              <a:t> </a:t>
            </a:r>
            <a:r>
              <a:rPr lang="de-DE" sz="1400" b="1" dirty="0" err="1">
                <a:solidFill>
                  <a:prstClr val="black"/>
                </a:solidFill>
                <a:latin typeface="Calibri"/>
                <a:ea typeface="+mn-ea"/>
                <a:cs typeface="+mn-cs"/>
              </a:rPr>
              <a:t>Process</a:t>
            </a:r>
            <a:endParaRPr lang="de-DE" sz="1400" b="1" dirty="0">
              <a:solidFill>
                <a:prstClr val="black"/>
              </a:solidFill>
              <a:latin typeface="Calibri"/>
              <a:ea typeface="+mn-ea"/>
              <a:cs typeface="+mn-cs"/>
            </a:endParaRPr>
          </a:p>
        </p:txBody>
      </p:sp>
      <p:sp>
        <p:nvSpPr>
          <p:cNvPr id="54" name="Rectangle 53"/>
          <p:cNvSpPr>
            <a:spLocks noChangeArrowheads="1"/>
          </p:cNvSpPr>
          <p:nvPr/>
        </p:nvSpPr>
        <p:spPr bwMode="auto">
          <a:xfrm>
            <a:off x="3974427" y="4858096"/>
            <a:ext cx="1512888" cy="792163"/>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de-DE" sz="1400" b="1" dirty="0" smtClean="0">
                <a:solidFill>
                  <a:srgbClr val="000000"/>
                </a:solidFill>
                <a:latin typeface="Calibri"/>
                <a:ea typeface="+mn-ea"/>
                <a:cs typeface="+mn-cs"/>
              </a:rPr>
              <a:t>EO Data Preservation </a:t>
            </a:r>
            <a:r>
              <a:rPr lang="de-DE" sz="1400" b="1" dirty="0">
                <a:solidFill>
                  <a:srgbClr val="000000"/>
                </a:solidFill>
                <a:latin typeface="Calibri"/>
                <a:ea typeface="+mn-ea"/>
                <a:cs typeface="+mn-cs"/>
              </a:rPr>
              <a:t>Guidelines</a:t>
            </a:r>
          </a:p>
        </p:txBody>
      </p:sp>
      <p:sp>
        <p:nvSpPr>
          <p:cNvPr id="55" name="Rectangle 54"/>
          <p:cNvSpPr>
            <a:spLocks noChangeArrowheads="1"/>
          </p:cNvSpPr>
          <p:nvPr/>
        </p:nvSpPr>
        <p:spPr bwMode="auto">
          <a:xfrm>
            <a:off x="6709690" y="3562696"/>
            <a:ext cx="1512887" cy="792163"/>
          </a:xfrm>
          <a:prstGeom prst="rect">
            <a:avLst/>
          </a:prstGeom>
          <a:solidFill>
            <a:srgbClr val="FFFFFF"/>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de-DE" sz="1400" b="1" dirty="0">
                <a:solidFill>
                  <a:prstClr val="black"/>
                </a:solidFill>
                <a:latin typeface="Calibri"/>
                <a:ea typeface="+mn-ea"/>
                <a:cs typeface="+mn-cs"/>
              </a:rPr>
              <a:t>EO Data </a:t>
            </a:r>
            <a:r>
              <a:rPr lang="de-DE" sz="1400" b="1" dirty="0" err="1">
                <a:solidFill>
                  <a:prstClr val="black"/>
                </a:solidFill>
                <a:latin typeface="Calibri"/>
                <a:ea typeface="+mn-ea"/>
                <a:cs typeface="+mn-cs"/>
              </a:rPr>
              <a:t>Stewardship</a:t>
            </a:r>
            <a:r>
              <a:rPr lang="de-DE" sz="1400" b="1" dirty="0">
                <a:solidFill>
                  <a:prstClr val="black"/>
                </a:solidFill>
                <a:latin typeface="Calibri"/>
                <a:ea typeface="+mn-ea"/>
                <a:cs typeface="+mn-cs"/>
              </a:rPr>
              <a:t> </a:t>
            </a:r>
            <a:r>
              <a:rPr lang="de-DE" sz="1400" b="1" dirty="0" err="1">
                <a:solidFill>
                  <a:prstClr val="black"/>
                </a:solidFill>
                <a:latin typeface="Calibri"/>
                <a:ea typeface="+mn-ea"/>
                <a:cs typeface="+mn-cs"/>
              </a:rPr>
              <a:t>Definitions</a:t>
            </a:r>
            <a:endParaRPr lang="de-DE" sz="1400" b="1" dirty="0">
              <a:solidFill>
                <a:prstClr val="black"/>
              </a:solidFill>
              <a:latin typeface="Calibri"/>
              <a:ea typeface="+mn-ea"/>
              <a:cs typeface="+mn-cs"/>
            </a:endParaRPr>
          </a:p>
        </p:txBody>
      </p:sp>
      <p:sp>
        <p:nvSpPr>
          <p:cNvPr id="56" name="Rectangle 55"/>
          <p:cNvSpPr>
            <a:spLocks noChangeArrowheads="1"/>
          </p:cNvSpPr>
          <p:nvPr/>
        </p:nvSpPr>
        <p:spPr bwMode="auto">
          <a:xfrm>
            <a:off x="4071265" y="2372071"/>
            <a:ext cx="1512887" cy="792163"/>
          </a:xfrm>
          <a:prstGeom prst="rect">
            <a:avLst/>
          </a:prstGeom>
          <a:solidFill>
            <a:srgbClr val="B0C991"/>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de-DE" sz="1400" b="1" dirty="0">
                <a:solidFill>
                  <a:prstClr val="black"/>
                </a:solidFill>
                <a:latin typeface="Calibri"/>
                <a:ea typeface="+mn-ea"/>
                <a:cs typeface="+mn-cs"/>
              </a:rPr>
              <a:t>CEOS EO Space Data Sets</a:t>
            </a:r>
          </a:p>
        </p:txBody>
      </p:sp>
      <p:sp>
        <p:nvSpPr>
          <p:cNvPr id="57" name="Rectangle 56"/>
          <p:cNvSpPr>
            <a:spLocks noChangeArrowheads="1"/>
          </p:cNvSpPr>
          <p:nvPr/>
        </p:nvSpPr>
        <p:spPr bwMode="auto">
          <a:xfrm>
            <a:off x="6566815" y="1148109"/>
            <a:ext cx="1938066" cy="792162"/>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en-US" sz="1400" b="1" dirty="0">
                <a:solidFill>
                  <a:srgbClr val="000000"/>
                </a:solidFill>
                <a:latin typeface="Calibri"/>
                <a:ea typeface="+mn-ea"/>
                <a:cs typeface="+mn-cs"/>
              </a:rPr>
              <a:t>EO Data Stewardship </a:t>
            </a:r>
            <a:br>
              <a:rPr lang="en-US" sz="1400" b="1" dirty="0">
                <a:solidFill>
                  <a:srgbClr val="000000"/>
                </a:solidFill>
                <a:latin typeface="Calibri"/>
                <a:ea typeface="+mn-ea"/>
                <a:cs typeface="+mn-cs"/>
              </a:rPr>
            </a:br>
            <a:r>
              <a:rPr lang="en-US" sz="1400" b="1" dirty="0">
                <a:solidFill>
                  <a:srgbClr val="000000"/>
                </a:solidFill>
                <a:latin typeface="Calibri"/>
                <a:ea typeface="+mn-ea"/>
                <a:cs typeface="+mn-cs"/>
              </a:rPr>
              <a:t>Cooperative Framework</a:t>
            </a:r>
          </a:p>
        </p:txBody>
      </p:sp>
      <p:cxnSp>
        <p:nvCxnSpPr>
          <p:cNvPr id="58" name="Straight Arrow Connector 29"/>
          <p:cNvCxnSpPr>
            <a:cxnSpLocks noChangeShapeType="1"/>
            <a:stCxn id="56" idx="2"/>
            <a:endCxn id="52" idx="0"/>
          </p:cNvCxnSpPr>
          <p:nvPr/>
        </p:nvCxnSpPr>
        <p:spPr bwMode="auto">
          <a:xfrm>
            <a:off x="4828502" y="3164234"/>
            <a:ext cx="0" cy="398462"/>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sp>
        <p:nvSpPr>
          <p:cNvPr id="59" name="Rectangle 58"/>
          <p:cNvSpPr>
            <a:spLocks noChangeArrowheads="1"/>
          </p:cNvSpPr>
          <p:nvPr/>
        </p:nvSpPr>
        <p:spPr bwMode="auto">
          <a:xfrm>
            <a:off x="5630190" y="4858096"/>
            <a:ext cx="1512887" cy="792163"/>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de-DE" sz="1400" b="1" dirty="0">
                <a:solidFill>
                  <a:srgbClr val="000000"/>
                </a:solidFill>
                <a:latin typeface="Calibri"/>
                <a:ea typeface="+mn-ea"/>
                <a:cs typeface="+mn-cs"/>
              </a:rPr>
              <a:t>Preserved Data </a:t>
            </a:r>
            <a:endParaRPr lang="de-DE" sz="1400" b="1" dirty="0" smtClean="0">
              <a:solidFill>
                <a:srgbClr val="000000"/>
              </a:solidFill>
              <a:latin typeface="Calibri"/>
              <a:ea typeface="+mn-ea"/>
              <a:cs typeface="+mn-cs"/>
            </a:endParaRPr>
          </a:p>
          <a:p>
            <a:pPr algn="ctr" defTabSz="914400" rtl="0">
              <a:defRPr/>
            </a:pPr>
            <a:r>
              <a:rPr lang="de-DE" sz="1400" b="1" dirty="0" smtClean="0">
                <a:solidFill>
                  <a:srgbClr val="000000"/>
                </a:solidFill>
                <a:latin typeface="Calibri"/>
                <a:ea typeface="+mn-ea"/>
                <a:cs typeface="+mn-cs"/>
              </a:rPr>
              <a:t>Set </a:t>
            </a:r>
            <a:r>
              <a:rPr lang="de-DE" sz="1400" b="1" dirty="0">
                <a:solidFill>
                  <a:srgbClr val="000000"/>
                </a:solidFill>
                <a:latin typeface="Calibri"/>
                <a:ea typeface="+mn-ea"/>
                <a:cs typeface="+mn-cs"/>
              </a:rPr>
              <a:t>Content</a:t>
            </a:r>
          </a:p>
        </p:txBody>
      </p:sp>
      <p:sp>
        <p:nvSpPr>
          <p:cNvPr id="60" name="Rectangle 59"/>
          <p:cNvSpPr>
            <a:spLocks noChangeArrowheads="1"/>
          </p:cNvSpPr>
          <p:nvPr/>
        </p:nvSpPr>
        <p:spPr bwMode="auto">
          <a:xfrm>
            <a:off x="2318665" y="4859684"/>
            <a:ext cx="1512887" cy="790575"/>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de-DE" sz="1400" b="1">
                <a:solidFill>
                  <a:prstClr val="black"/>
                </a:solidFill>
                <a:latin typeface="Calibri"/>
                <a:ea typeface="+mn-ea"/>
                <a:cs typeface="+mn-cs"/>
              </a:rPr>
              <a:t>Persistent Identifiers Best Practice</a:t>
            </a:r>
          </a:p>
        </p:txBody>
      </p:sp>
      <p:sp>
        <p:nvSpPr>
          <p:cNvPr id="61" name="Rectangle 60"/>
          <p:cNvSpPr>
            <a:spLocks noChangeArrowheads="1"/>
          </p:cNvSpPr>
          <p:nvPr/>
        </p:nvSpPr>
        <p:spPr bwMode="auto">
          <a:xfrm>
            <a:off x="6668954" y="2330276"/>
            <a:ext cx="1512887"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de-DE" sz="1400" b="1" dirty="0">
                <a:solidFill>
                  <a:prstClr val="black"/>
                </a:solidFill>
                <a:latin typeface="Calibri"/>
                <a:ea typeface="+mn-ea"/>
                <a:cs typeface="+mn-cs"/>
              </a:rPr>
              <a:t>Data </a:t>
            </a:r>
            <a:r>
              <a:rPr lang="de-DE" sz="1400" b="1" dirty="0" err="1">
                <a:solidFill>
                  <a:prstClr val="black"/>
                </a:solidFill>
                <a:latin typeface="Calibri"/>
                <a:ea typeface="+mn-ea"/>
                <a:cs typeface="+mn-cs"/>
              </a:rPr>
              <a:t>Purge</a:t>
            </a:r>
            <a:r>
              <a:rPr lang="de-DE" sz="1400" b="1" dirty="0">
                <a:solidFill>
                  <a:prstClr val="black"/>
                </a:solidFill>
                <a:latin typeface="Calibri"/>
                <a:ea typeface="+mn-ea"/>
                <a:cs typeface="+mn-cs"/>
              </a:rPr>
              <a:t> Alert </a:t>
            </a:r>
            <a:r>
              <a:rPr lang="de-DE" sz="1400" b="1" dirty="0" err="1" smtClean="0">
                <a:solidFill>
                  <a:prstClr val="black"/>
                </a:solidFill>
                <a:latin typeface="Calibri"/>
                <a:ea typeface="+mn-ea"/>
                <a:cs typeface="+mn-cs"/>
              </a:rPr>
              <a:t>Procedure</a:t>
            </a:r>
            <a:r>
              <a:rPr lang="de-DE" sz="1400" b="1" dirty="0" smtClean="0">
                <a:solidFill>
                  <a:prstClr val="black"/>
                </a:solidFill>
                <a:latin typeface="Calibri"/>
                <a:ea typeface="+mn-ea"/>
                <a:cs typeface="+mn-cs"/>
              </a:rPr>
              <a:t> &amp; White Paper</a:t>
            </a:r>
            <a:endParaRPr lang="de-DE" sz="1400" b="1" dirty="0">
              <a:solidFill>
                <a:prstClr val="black"/>
              </a:solidFill>
              <a:latin typeface="Calibri"/>
              <a:ea typeface="+mn-ea"/>
              <a:cs typeface="+mn-cs"/>
            </a:endParaRPr>
          </a:p>
        </p:txBody>
      </p:sp>
      <p:sp>
        <p:nvSpPr>
          <p:cNvPr id="62" name="Rectangle 61"/>
          <p:cNvSpPr>
            <a:spLocks noChangeArrowheads="1"/>
          </p:cNvSpPr>
          <p:nvPr/>
        </p:nvSpPr>
        <p:spPr bwMode="auto">
          <a:xfrm>
            <a:off x="3893465" y="1114771"/>
            <a:ext cx="1871662" cy="874713"/>
          </a:xfrm>
          <a:prstGeom prst="rect">
            <a:avLst/>
          </a:prstGeom>
          <a:solidFill>
            <a:srgbClr val="9DC7B3"/>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a:defRPr/>
            </a:pPr>
            <a:r>
              <a:rPr lang="en-US" sz="1400" b="1">
                <a:solidFill>
                  <a:srgbClr val="000000"/>
                </a:solidFill>
                <a:latin typeface="Calibri"/>
                <a:ea typeface="+mn-ea"/>
                <a:cs typeface="+mn-cs"/>
              </a:rPr>
              <a:t>Individual organizations'</a:t>
            </a:r>
            <a:br>
              <a:rPr lang="en-US" sz="1400" b="1">
                <a:solidFill>
                  <a:srgbClr val="000000"/>
                </a:solidFill>
                <a:latin typeface="Calibri"/>
                <a:ea typeface="+mn-ea"/>
                <a:cs typeface="+mn-cs"/>
              </a:rPr>
            </a:br>
            <a:r>
              <a:rPr lang="en-US" sz="1400" b="1">
                <a:solidFill>
                  <a:srgbClr val="000000"/>
                </a:solidFill>
                <a:latin typeface="Calibri"/>
                <a:ea typeface="+mn-ea"/>
                <a:cs typeface="+mn-cs"/>
              </a:rPr>
              <a:t> policies (stewardship, access, ...)</a:t>
            </a:r>
          </a:p>
        </p:txBody>
      </p:sp>
      <p:cxnSp>
        <p:nvCxnSpPr>
          <p:cNvPr id="63" name="Straight Arrow Connector 37"/>
          <p:cNvCxnSpPr>
            <a:cxnSpLocks noChangeShapeType="1"/>
            <a:endCxn id="52" idx="2"/>
          </p:cNvCxnSpPr>
          <p:nvPr/>
        </p:nvCxnSpPr>
        <p:spPr bwMode="auto">
          <a:xfrm flipV="1">
            <a:off x="4825327" y="4354859"/>
            <a:ext cx="3175" cy="338137"/>
          </a:xfrm>
          <a:prstGeom prst="straightConnector1">
            <a:avLst/>
          </a:prstGeom>
          <a:noFill/>
          <a:ln w="19050">
            <a:solidFill>
              <a:srgbClr val="4F6228"/>
            </a:solidFill>
            <a:round/>
            <a:headEnd/>
            <a:tailEnd type="arrow" w="med" len="med"/>
          </a:ln>
          <a:extLst>
            <a:ext uri="{909E8E84-426E-40dd-AFC4-6F175D3DCCD1}">
              <a14:hiddenFill xmlns:a14="http://schemas.microsoft.com/office/drawing/2010/main">
                <a:noFill/>
              </a14:hiddenFill>
            </a:ext>
          </a:extLst>
        </p:spPr>
      </p:cxnSp>
      <p:sp>
        <p:nvSpPr>
          <p:cNvPr id="64" name="TextBox 2"/>
          <p:cNvSpPr txBox="1">
            <a:spLocks noChangeArrowheads="1"/>
          </p:cNvSpPr>
          <p:nvPr/>
        </p:nvSpPr>
        <p:spPr bwMode="auto">
          <a:xfrm>
            <a:off x="3923627" y="3295996"/>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000000"/>
                </a:solidFill>
                <a:effectLst/>
                <a:uLnTx/>
                <a:uFillTx/>
                <a:latin typeface="Verdana" charset="0"/>
                <a:ea typeface="MS PGothic" charset="0"/>
              </a:rPr>
              <a:t>Applied to</a:t>
            </a:r>
            <a:endParaRPr kumimoji="0" lang="en-US" sz="1000" b="1" i="0" u="none" strike="noStrike" kern="1200" cap="none" spc="0" normalizeH="0" baseline="0" noProof="0">
              <a:ln>
                <a:noFill/>
              </a:ln>
              <a:solidFill>
                <a:srgbClr val="000000"/>
              </a:solidFill>
              <a:effectLst/>
              <a:uLnTx/>
              <a:uFillTx/>
              <a:latin typeface="Verdana" charset="0"/>
              <a:ea typeface="MS PGothic" charset="0"/>
            </a:endParaRPr>
          </a:p>
        </p:txBody>
      </p:sp>
      <p:sp>
        <p:nvSpPr>
          <p:cNvPr id="65" name="Rectangle 64"/>
          <p:cNvSpPr>
            <a:spLocks noChangeArrowheads="1"/>
          </p:cNvSpPr>
          <p:nvPr/>
        </p:nvSpPr>
        <p:spPr bwMode="auto">
          <a:xfrm>
            <a:off x="3996769" y="5836961"/>
            <a:ext cx="1512888" cy="790575"/>
          </a:xfrm>
          <a:prstGeom prst="rect">
            <a:avLst/>
          </a:prstGeom>
          <a:solidFill>
            <a:srgbClr val="E9F2D6"/>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fontAlgn="base">
              <a:spcBef>
                <a:spcPct val="0"/>
              </a:spcBef>
              <a:spcAft>
                <a:spcPct val="0"/>
              </a:spcAft>
              <a:defRPr/>
            </a:pPr>
            <a:r>
              <a:rPr lang="de-DE" sz="1400" b="1" kern="1200">
                <a:solidFill>
                  <a:srgbClr val="000000"/>
                </a:solidFill>
                <a:latin typeface="Calibri" charset="0"/>
                <a:ea typeface="+mn-ea"/>
                <a:cs typeface="+mn-cs"/>
              </a:rPr>
              <a:t>…</a:t>
            </a:r>
          </a:p>
        </p:txBody>
      </p:sp>
      <p:sp>
        <p:nvSpPr>
          <p:cNvPr id="66" name="TextBox 29"/>
          <p:cNvSpPr txBox="1">
            <a:spLocks noChangeArrowheads="1"/>
          </p:cNvSpPr>
          <p:nvPr/>
        </p:nvSpPr>
        <p:spPr bwMode="auto">
          <a:xfrm>
            <a:off x="3966490" y="4423121"/>
            <a:ext cx="7556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000000"/>
                </a:solidFill>
                <a:effectLst/>
                <a:uLnTx/>
                <a:uFillTx/>
                <a:latin typeface="Verdana" charset="0"/>
                <a:ea typeface="MS PGothic" charset="0"/>
              </a:rPr>
              <a:t>Support</a:t>
            </a:r>
            <a:endParaRPr kumimoji="0" lang="en-US" sz="1000" b="1" i="0" u="none" strike="noStrike" kern="1200" cap="none" spc="0" normalizeH="0" baseline="0" noProof="0">
              <a:ln>
                <a:noFill/>
              </a:ln>
              <a:solidFill>
                <a:srgbClr val="000000"/>
              </a:solidFill>
              <a:effectLst/>
              <a:uLnTx/>
              <a:uFillTx/>
              <a:latin typeface="Verdana" charset="0"/>
              <a:ea typeface="MS PGothic" charset="0"/>
            </a:endParaRPr>
          </a:p>
        </p:txBody>
      </p:sp>
      <p:sp>
        <p:nvSpPr>
          <p:cNvPr id="67" name="TextBox 71"/>
          <p:cNvSpPr txBox="1">
            <a:spLocks noChangeArrowheads="1"/>
          </p:cNvSpPr>
          <p:nvPr/>
        </p:nvSpPr>
        <p:spPr bwMode="auto">
          <a:xfrm>
            <a:off x="445415" y="5866159"/>
            <a:ext cx="1728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1" u="none" strike="noStrike" kern="1200" cap="none" spc="0" normalizeH="0" baseline="0" noProof="0">
                <a:ln>
                  <a:noFill/>
                </a:ln>
                <a:solidFill>
                  <a:srgbClr val="000000"/>
                </a:solidFill>
                <a:effectLst/>
                <a:uLnTx/>
                <a:uFillTx/>
                <a:latin typeface="Verdana" charset="0"/>
                <a:ea typeface="MS PGothic" charset="0"/>
              </a:rPr>
              <a:t>Technical implementation procedures</a:t>
            </a:r>
            <a:endParaRPr kumimoji="0" lang="en-US" sz="1000" b="1" i="1" u="none" strike="noStrike" kern="1200" cap="none" spc="0" normalizeH="0" baseline="0" noProof="0">
              <a:ln>
                <a:noFill/>
              </a:ln>
              <a:solidFill>
                <a:srgbClr val="000000"/>
              </a:solidFill>
              <a:effectLst/>
              <a:uLnTx/>
              <a:uFillTx/>
              <a:latin typeface="Verdana" charset="0"/>
              <a:ea typeface="MS PGothic" charset="0"/>
            </a:endParaRPr>
          </a:p>
        </p:txBody>
      </p:sp>
      <p:sp>
        <p:nvSpPr>
          <p:cNvPr id="68" name="TextBox 72"/>
          <p:cNvSpPr txBox="1">
            <a:spLocks noChangeArrowheads="1"/>
          </p:cNvSpPr>
          <p:nvPr/>
        </p:nvSpPr>
        <p:spPr bwMode="auto">
          <a:xfrm>
            <a:off x="445415" y="4858096"/>
            <a:ext cx="1728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1" u="none" strike="noStrike" kern="1200" cap="none" spc="0" normalizeH="0" baseline="0" noProof="0">
                <a:ln>
                  <a:noFill/>
                </a:ln>
                <a:solidFill>
                  <a:srgbClr val="000000"/>
                </a:solidFill>
                <a:effectLst/>
                <a:uLnTx/>
                <a:uFillTx/>
                <a:latin typeface="Verdana" charset="0"/>
                <a:ea typeface="MS PGothic" charset="0"/>
              </a:rPr>
              <a:t>Guidelines and best practices on specific topics</a:t>
            </a:r>
            <a:endParaRPr kumimoji="0" lang="en-US" sz="1000" b="1" i="1" u="none" strike="noStrike" kern="1200" cap="none" spc="0" normalizeH="0" baseline="0" noProof="0">
              <a:ln>
                <a:noFill/>
              </a:ln>
              <a:solidFill>
                <a:srgbClr val="000000"/>
              </a:solidFill>
              <a:effectLst/>
              <a:uLnTx/>
              <a:uFillTx/>
              <a:latin typeface="Verdana" charset="0"/>
              <a:ea typeface="MS PGothic" charset="0"/>
            </a:endParaRPr>
          </a:p>
        </p:txBody>
      </p:sp>
      <p:sp>
        <p:nvSpPr>
          <p:cNvPr id="69" name="TextBox 76"/>
          <p:cNvSpPr txBox="1">
            <a:spLocks noChangeArrowheads="1"/>
          </p:cNvSpPr>
          <p:nvPr/>
        </p:nvSpPr>
        <p:spPr bwMode="auto">
          <a:xfrm>
            <a:off x="445415" y="3883371"/>
            <a:ext cx="172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1" u="none" strike="noStrike" kern="1200" cap="none" spc="0" normalizeH="0" baseline="0" noProof="0">
                <a:ln>
                  <a:noFill/>
                </a:ln>
                <a:solidFill>
                  <a:srgbClr val="000000"/>
                </a:solidFill>
                <a:effectLst/>
                <a:uLnTx/>
                <a:uFillTx/>
                <a:latin typeface="Verdana" charset="0"/>
                <a:ea typeface="MS PGothic" charset="0"/>
              </a:rPr>
              <a:t>General guidelines and best practices</a:t>
            </a:r>
            <a:endParaRPr kumimoji="0" lang="en-US" sz="1000" b="1" i="1" u="none" strike="noStrike" kern="1200" cap="none" spc="0" normalizeH="0" baseline="0" noProof="0">
              <a:ln>
                <a:noFill/>
              </a:ln>
              <a:solidFill>
                <a:srgbClr val="000000"/>
              </a:solidFill>
              <a:effectLst/>
              <a:uLnTx/>
              <a:uFillTx/>
              <a:latin typeface="Verdana" charset="0"/>
              <a:ea typeface="MS PGothic" charset="0"/>
            </a:endParaRPr>
          </a:p>
        </p:txBody>
      </p:sp>
      <p:sp>
        <p:nvSpPr>
          <p:cNvPr id="70" name="Rectangle 67"/>
          <p:cNvSpPr>
            <a:spLocks noChangeArrowheads="1"/>
          </p:cNvSpPr>
          <p:nvPr/>
        </p:nvSpPr>
        <p:spPr bwMode="auto">
          <a:xfrm>
            <a:off x="2174202" y="4715221"/>
            <a:ext cx="6769100" cy="2087563"/>
          </a:xfrm>
          <a:prstGeom prst="rect">
            <a:avLst/>
          </a:prstGeom>
          <a:noFill/>
          <a:ln w="28575">
            <a:solidFill>
              <a:srgbClr val="4D4F53"/>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smtClean="0">
              <a:ln>
                <a:noFill/>
              </a:ln>
              <a:solidFill>
                <a:srgbClr val="000000"/>
              </a:solidFill>
              <a:effectLst/>
              <a:uLnTx/>
              <a:uFillTx/>
              <a:latin typeface="Verdana" pitchFamily="34" charset="0"/>
              <a:ea typeface="+mn-ea"/>
              <a:cs typeface="+mn-cs"/>
            </a:endParaRPr>
          </a:p>
        </p:txBody>
      </p:sp>
      <p:sp>
        <p:nvSpPr>
          <p:cNvPr id="71" name="Rectangle 70"/>
          <p:cNvSpPr>
            <a:spLocks noChangeArrowheads="1"/>
          </p:cNvSpPr>
          <p:nvPr/>
        </p:nvSpPr>
        <p:spPr bwMode="auto">
          <a:xfrm>
            <a:off x="7285952" y="4858096"/>
            <a:ext cx="1512888" cy="792163"/>
          </a:xfrm>
          <a:prstGeom prst="rect">
            <a:avLst/>
          </a:prstGeom>
          <a:solidFill>
            <a:srgbClr val="D2E4AE"/>
          </a:solidFill>
          <a:ln w="9525">
            <a:solidFill>
              <a:srgbClr val="7F7F7F"/>
            </a:solidFill>
            <a:miter lim="800000"/>
            <a:headEnd/>
            <a:tailEnd/>
          </a:ln>
          <a:effectLst>
            <a:outerShdw blurRad="40000" dist="23000" dir="5400000" rotWithShape="0">
              <a:srgbClr val="000000">
                <a:alpha val="34999"/>
              </a:srgbClr>
            </a:outerShdw>
          </a:effectLst>
        </p:spPr>
        <p:txBody>
          <a:bodyPr lIns="36000" tIns="36000" rIns="36000" bIns="36000" anchor="ctr"/>
          <a:lstStyle/>
          <a:p>
            <a:pPr algn="ctr" defTabSz="914400" rtl="0" fontAlgn="base">
              <a:spcBef>
                <a:spcPct val="0"/>
              </a:spcBef>
              <a:spcAft>
                <a:spcPct val="0"/>
              </a:spcAft>
              <a:defRPr/>
            </a:pPr>
            <a:r>
              <a:rPr lang="de-DE" sz="1400" b="1" kern="1200">
                <a:solidFill>
                  <a:srgbClr val="000000"/>
                </a:solidFill>
                <a:latin typeface="Calibri" charset="0"/>
                <a:ea typeface="+mn-ea"/>
                <a:cs typeface="+mn-cs"/>
              </a:rPr>
              <a:t>…</a:t>
            </a:r>
          </a:p>
        </p:txBody>
      </p:sp>
      <p:sp>
        <p:nvSpPr>
          <p:cNvPr id="72" name="TextBox 85"/>
          <p:cNvSpPr txBox="1">
            <a:spLocks noChangeArrowheads="1"/>
          </p:cNvSpPr>
          <p:nvPr/>
        </p:nvSpPr>
        <p:spPr bwMode="auto">
          <a:xfrm>
            <a:off x="445415" y="2699096"/>
            <a:ext cx="1728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1" u="none" strike="noStrike" kern="1200" cap="none" spc="0" normalizeH="0" baseline="0" noProof="0">
                <a:ln>
                  <a:noFill/>
                </a:ln>
                <a:solidFill>
                  <a:srgbClr val="000000"/>
                </a:solidFill>
                <a:effectLst/>
                <a:uLnTx/>
                <a:uFillTx/>
                <a:latin typeface="Verdana" charset="0"/>
                <a:ea typeface="MS PGothic" charset="0"/>
              </a:rPr>
              <a:t>High level framework documents</a:t>
            </a:r>
            <a:endParaRPr kumimoji="0" lang="en-US" sz="1000" b="1" i="1" u="none" strike="noStrike" kern="1200" cap="none" spc="0" normalizeH="0" baseline="0" noProof="0">
              <a:ln>
                <a:noFill/>
              </a:ln>
              <a:solidFill>
                <a:srgbClr val="000000"/>
              </a:solidFill>
              <a:effectLst/>
              <a:uLnTx/>
              <a:uFillTx/>
              <a:latin typeface="Verdana" charset="0"/>
              <a:ea typeface="MS PGothic" charset="0"/>
            </a:endParaRPr>
          </a:p>
        </p:txBody>
      </p:sp>
      <p:cxnSp>
        <p:nvCxnSpPr>
          <p:cNvPr id="73" name="Straight Arrow Connector 37"/>
          <p:cNvCxnSpPr>
            <a:cxnSpLocks noChangeShapeType="1"/>
            <a:stCxn id="57" idx="1"/>
            <a:endCxn id="62" idx="3"/>
          </p:cNvCxnSpPr>
          <p:nvPr/>
        </p:nvCxnSpPr>
        <p:spPr bwMode="auto">
          <a:xfrm flipH="1">
            <a:off x="5765127" y="1544190"/>
            <a:ext cx="801688" cy="7938"/>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cxnSp>
        <p:nvCxnSpPr>
          <p:cNvPr id="74" name="Straight Arrow Connector 37"/>
          <p:cNvCxnSpPr>
            <a:cxnSpLocks noChangeShapeType="1"/>
            <a:stCxn id="56" idx="0"/>
            <a:endCxn id="62" idx="2"/>
          </p:cNvCxnSpPr>
          <p:nvPr/>
        </p:nvCxnSpPr>
        <p:spPr bwMode="auto">
          <a:xfrm flipV="1">
            <a:off x="4828502" y="1989484"/>
            <a:ext cx="1588" cy="382587"/>
          </a:xfrm>
          <a:prstGeom prst="straightConnector1">
            <a:avLst/>
          </a:prstGeom>
          <a:noFill/>
          <a:ln w="19050">
            <a:solidFill>
              <a:srgbClr val="4F6228"/>
            </a:solidFill>
            <a:round/>
            <a:headEnd type="arrow" w="med" len="med"/>
            <a:tailEnd/>
          </a:ln>
          <a:extLst>
            <a:ext uri="{909E8E84-426E-40dd-AFC4-6F175D3DCCD1}">
              <a14:hiddenFill xmlns:a14="http://schemas.microsoft.com/office/drawing/2010/main">
                <a:noFill/>
              </a14:hiddenFill>
            </a:ext>
          </a:extLst>
        </p:spPr>
      </p:cxnSp>
      <p:sp>
        <p:nvSpPr>
          <p:cNvPr id="75" name="TextBox 116"/>
          <p:cNvSpPr txBox="1">
            <a:spLocks noChangeArrowheads="1"/>
          </p:cNvSpPr>
          <p:nvPr/>
        </p:nvSpPr>
        <p:spPr bwMode="auto">
          <a:xfrm>
            <a:off x="3829965" y="2113309"/>
            <a:ext cx="914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accent2"/>
                </a:solidFill>
                <a:latin typeface="Verdana" charset="0"/>
                <a:ea typeface="MS PGothic" charset="0"/>
                <a:cs typeface="MS PGothic" charset="0"/>
              </a:defRPr>
            </a:lvl1pPr>
            <a:lvl2pPr marL="742950" indent="-285750" eaLnBrk="0" hangingPunct="0">
              <a:defRPr sz="2400">
                <a:solidFill>
                  <a:schemeClr val="accent2"/>
                </a:solidFill>
                <a:latin typeface="Verdana" charset="0"/>
                <a:ea typeface="MS PGothic" charset="0"/>
                <a:cs typeface="MS PGothic" charset="0"/>
              </a:defRPr>
            </a:lvl2pPr>
            <a:lvl3pPr marL="1143000" indent="-228600" eaLnBrk="0" hangingPunct="0">
              <a:defRPr sz="2400">
                <a:solidFill>
                  <a:schemeClr val="accent2"/>
                </a:solidFill>
                <a:latin typeface="Verdana" charset="0"/>
                <a:ea typeface="MS PGothic" charset="0"/>
                <a:cs typeface="MS PGothic" charset="0"/>
              </a:defRPr>
            </a:lvl3pPr>
            <a:lvl4pPr marL="1600200" indent="-228600" eaLnBrk="0" hangingPunct="0">
              <a:defRPr sz="2400">
                <a:solidFill>
                  <a:schemeClr val="accent2"/>
                </a:solidFill>
                <a:latin typeface="Verdana" charset="0"/>
                <a:ea typeface="MS PGothic" charset="0"/>
                <a:cs typeface="MS PGothic" charset="0"/>
              </a:defRPr>
            </a:lvl4pPr>
            <a:lvl5pPr marL="2057400" indent="-228600" eaLnBrk="0" hangingPunct="0">
              <a:defRPr sz="2400">
                <a:solidFill>
                  <a:schemeClr val="accent2"/>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accent2"/>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accent2"/>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accent2"/>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accent2"/>
                </a:solidFill>
                <a:latin typeface="Verdana" charset="0"/>
                <a:ea typeface="MS PGothic" charset="0"/>
                <a:cs typeface="MS PGothic"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000000"/>
                </a:solidFill>
                <a:effectLst/>
                <a:uLnTx/>
                <a:uFillTx/>
                <a:latin typeface="Verdana" charset="0"/>
                <a:ea typeface="MS PGothic" charset="0"/>
              </a:rPr>
              <a:t>Applied to</a:t>
            </a:r>
            <a:endParaRPr kumimoji="0" lang="en-US" sz="1000" b="1" i="0" u="none" strike="noStrike" kern="1200" cap="none" spc="0" normalizeH="0" baseline="0" noProof="0">
              <a:ln>
                <a:noFill/>
              </a:ln>
              <a:solidFill>
                <a:srgbClr val="000000"/>
              </a:solidFill>
              <a:effectLst/>
              <a:uLnTx/>
              <a:uFillTx/>
              <a:latin typeface="Verdana" charset="0"/>
              <a:ea typeface="MS PGothic" charset="0"/>
            </a:endParaRPr>
          </a:p>
        </p:txBody>
      </p:sp>
      <p:pic>
        <p:nvPicPr>
          <p:cNvPr id="76" name="Picture 29"/>
          <p:cNvPicPr>
            <a:picLocks noChangeAspect="1"/>
          </p:cNvPicPr>
          <p:nvPr/>
        </p:nvPicPr>
        <p:blipFill>
          <a:blip r:embed="rId2"/>
          <a:stretch>
            <a:fillRect/>
          </a:stretch>
        </p:blipFill>
        <p:spPr>
          <a:xfrm>
            <a:off x="5357938" y="3972136"/>
            <a:ext cx="320796" cy="369914"/>
          </a:xfrm>
          <a:prstGeom prst="rect">
            <a:avLst/>
          </a:prstGeom>
        </p:spPr>
      </p:pic>
      <p:pic>
        <p:nvPicPr>
          <p:cNvPr id="77" name="Picture 30"/>
          <p:cNvPicPr>
            <a:picLocks noChangeAspect="1"/>
          </p:cNvPicPr>
          <p:nvPr/>
        </p:nvPicPr>
        <p:blipFill>
          <a:blip r:embed="rId2"/>
          <a:stretch>
            <a:fillRect/>
          </a:stretch>
        </p:blipFill>
        <p:spPr>
          <a:xfrm>
            <a:off x="3539570" y="5336274"/>
            <a:ext cx="320796" cy="369914"/>
          </a:xfrm>
          <a:prstGeom prst="rect">
            <a:avLst/>
          </a:prstGeom>
        </p:spPr>
      </p:pic>
      <p:pic>
        <p:nvPicPr>
          <p:cNvPr id="78" name="Picture 31"/>
          <p:cNvPicPr>
            <a:picLocks noChangeAspect="1"/>
          </p:cNvPicPr>
          <p:nvPr/>
        </p:nvPicPr>
        <p:blipFill>
          <a:blip r:embed="rId2"/>
          <a:stretch>
            <a:fillRect/>
          </a:stretch>
        </p:blipFill>
        <p:spPr>
          <a:xfrm>
            <a:off x="3510374" y="6372822"/>
            <a:ext cx="320796" cy="369914"/>
          </a:xfrm>
          <a:prstGeom prst="rect">
            <a:avLst/>
          </a:prstGeom>
        </p:spPr>
      </p:pic>
      <p:pic>
        <p:nvPicPr>
          <p:cNvPr id="80" name="Picture 39"/>
          <p:cNvPicPr>
            <a:picLocks noChangeAspect="1"/>
          </p:cNvPicPr>
          <p:nvPr/>
        </p:nvPicPr>
        <p:blipFill>
          <a:blip r:embed="rId3"/>
          <a:stretch>
            <a:fillRect/>
          </a:stretch>
        </p:blipFill>
        <p:spPr>
          <a:xfrm>
            <a:off x="7883244" y="2912726"/>
            <a:ext cx="500149" cy="443114"/>
          </a:xfrm>
          <a:prstGeom prst="rect">
            <a:avLst/>
          </a:prstGeom>
        </p:spPr>
      </p:pic>
      <p:pic>
        <p:nvPicPr>
          <p:cNvPr id="82" name="Picture 41"/>
          <p:cNvPicPr>
            <a:picLocks noChangeAspect="1"/>
          </p:cNvPicPr>
          <p:nvPr/>
        </p:nvPicPr>
        <p:blipFill>
          <a:blip r:embed="rId3"/>
          <a:stretch>
            <a:fillRect/>
          </a:stretch>
        </p:blipFill>
        <p:spPr>
          <a:xfrm>
            <a:off x="7972777" y="4008238"/>
            <a:ext cx="500149" cy="443114"/>
          </a:xfrm>
          <a:prstGeom prst="rect">
            <a:avLst/>
          </a:prstGeom>
        </p:spPr>
      </p:pic>
      <p:pic>
        <p:nvPicPr>
          <p:cNvPr id="36" name="Picture 30"/>
          <p:cNvPicPr>
            <a:picLocks noChangeAspect="1"/>
          </p:cNvPicPr>
          <p:nvPr/>
        </p:nvPicPr>
        <p:blipFill>
          <a:blip r:embed="rId2"/>
          <a:stretch>
            <a:fillRect/>
          </a:stretch>
        </p:blipFill>
        <p:spPr>
          <a:xfrm>
            <a:off x="5153625" y="5349028"/>
            <a:ext cx="320796" cy="369914"/>
          </a:xfrm>
          <a:prstGeom prst="rect">
            <a:avLst/>
          </a:prstGeom>
        </p:spPr>
      </p:pic>
      <p:pic>
        <p:nvPicPr>
          <p:cNvPr id="37" name="Picture 30"/>
          <p:cNvPicPr>
            <a:picLocks noChangeAspect="1"/>
          </p:cNvPicPr>
          <p:nvPr/>
        </p:nvPicPr>
        <p:blipFill>
          <a:blip r:embed="rId2"/>
          <a:stretch>
            <a:fillRect/>
          </a:stretch>
        </p:blipFill>
        <p:spPr>
          <a:xfrm>
            <a:off x="6952262" y="5389088"/>
            <a:ext cx="320796" cy="317100"/>
          </a:xfrm>
          <a:prstGeom prst="rect">
            <a:avLst/>
          </a:prstGeom>
        </p:spPr>
      </p:pic>
      <p:sp>
        <p:nvSpPr>
          <p:cNvPr id="2" name="Espace réservé du numéro de diapositive 1"/>
          <p:cNvSpPr>
            <a:spLocks noGrp="1"/>
          </p:cNvSpPr>
          <p:nvPr>
            <p:ph type="sldNum" sz="quarter" idx="2"/>
          </p:nvPr>
        </p:nvSpPr>
        <p:spPr/>
        <p:txBody>
          <a:bodyPr/>
          <a:lstStyle/>
          <a:p>
            <a:fld id="{86CB4B4D-7CA3-9044-876B-883B54F8677D}" type="slidenum">
              <a:rPr lang="fr-FR" smtClean="0"/>
              <a:pPr/>
              <a:t>16</a:t>
            </a:fld>
            <a:endParaRPr lang="fr-FR" dirty="0"/>
          </a:p>
        </p:txBody>
      </p:sp>
    </p:spTree>
    <p:extLst>
      <p:ext uri="{BB962C8B-B14F-4D97-AF65-F5344CB8AC3E}">
        <p14:creationId xmlns:p14="http://schemas.microsoft.com/office/powerpoint/2010/main" val="285913924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49085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Data Preservation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cap="none" spc="0" normalizeH="0" baseline="0" dirty="0" smtClean="0">
                <a:ln>
                  <a:noFill/>
                </a:ln>
                <a:solidFill>
                  <a:srgbClr val="FFFFFF"/>
                </a:solidFill>
                <a:effectLst/>
                <a:uLnTx/>
                <a:uFillTx/>
                <a:latin typeface="Tahoma" pitchFamily="-106" charset="0"/>
                <a:ea typeface="ＭＳ Ｐゴシック" pitchFamily="-106" charset="-128"/>
                <a:cs typeface="Tahoma" pitchFamily="-106" charset="0"/>
              </a:rPr>
              <a:t>Purge Alert</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8" name="Rectangle 7"/>
          <p:cNvSpPr/>
          <p:nvPr/>
        </p:nvSpPr>
        <p:spPr>
          <a:xfrm>
            <a:off x="146211" y="1309756"/>
            <a:ext cx="8833435" cy="4739759"/>
          </a:xfrm>
          <a:prstGeom prst="rect">
            <a:avLst/>
          </a:prstGeom>
        </p:spPr>
        <p:txBody>
          <a:bodyPr wrap="square">
            <a:spAutoFit/>
          </a:bodyPr>
          <a:lstStyle/>
          <a:p>
            <a:pPr marL="457200" indent="-457200" algn="ctr">
              <a:buFont typeface="Arial"/>
              <a:buChar char="•"/>
            </a:pPr>
            <a:r>
              <a:rPr lang="en-US" b="1" i="1" dirty="0" smtClean="0">
                <a:solidFill>
                  <a:schemeClr val="tx1">
                    <a:lumMod val="60000"/>
                    <a:lumOff val="40000"/>
                  </a:schemeClr>
                </a:solidFill>
              </a:rPr>
              <a:t>“WGISS realizes that it is a responsibility </a:t>
            </a:r>
            <a:r>
              <a:rPr lang="en-US" b="1" i="1" dirty="0">
                <a:solidFill>
                  <a:schemeClr val="tx1">
                    <a:lumMod val="60000"/>
                    <a:lumOff val="40000"/>
                  </a:schemeClr>
                </a:solidFill>
              </a:rPr>
              <a:t>of all </a:t>
            </a:r>
            <a:r>
              <a:rPr lang="en-US" b="1" i="1" dirty="0" smtClean="0">
                <a:solidFill>
                  <a:schemeClr val="tx1">
                    <a:lumMod val="60000"/>
                    <a:lumOff val="40000"/>
                  </a:schemeClr>
                </a:solidFill>
              </a:rPr>
              <a:t>organizations holding EO space data </a:t>
            </a:r>
            <a:r>
              <a:rPr lang="en-US" b="1" i="1" dirty="0">
                <a:solidFill>
                  <a:schemeClr val="tx1">
                    <a:lumMod val="60000"/>
                    <a:lumOff val="40000"/>
                  </a:schemeClr>
                </a:solidFill>
              </a:rPr>
              <a:t>to assess the relative value of their holdings and </a:t>
            </a:r>
            <a:r>
              <a:rPr lang="en-US" b="1" i="1" dirty="0" smtClean="0">
                <a:solidFill>
                  <a:schemeClr val="tx1">
                    <a:lumMod val="60000"/>
                    <a:lumOff val="40000"/>
                  </a:schemeClr>
                </a:solidFill>
              </a:rPr>
              <a:t>to preserve them for the long term”</a:t>
            </a:r>
          </a:p>
          <a:p>
            <a:pPr marL="457200" indent="-457200">
              <a:buFont typeface="Arial"/>
              <a:buChar char="•"/>
            </a:pPr>
            <a:endParaRPr lang="en-US" sz="1600" dirty="0" smtClean="0">
              <a:solidFill>
                <a:schemeClr val="tx1">
                  <a:lumMod val="60000"/>
                  <a:lumOff val="40000"/>
                </a:schemeClr>
              </a:solidFill>
            </a:endParaRPr>
          </a:p>
          <a:p>
            <a:pPr marL="457200" indent="-457200">
              <a:buFont typeface="Arial"/>
              <a:buChar char="•"/>
            </a:pPr>
            <a:r>
              <a:rPr lang="en-US" dirty="0" smtClean="0">
                <a:solidFill>
                  <a:schemeClr val="tx1">
                    <a:lumMod val="60000"/>
                    <a:lumOff val="40000"/>
                  </a:schemeClr>
                </a:solidFill>
              </a:rPr>
              <a:t>Sometimes </a:t>
            </a:r>
            <a:r>
              <a:rPr lang="en-US" dirty="0">
                <a:solidFill>
                  <a:schemeClr val="tx1">
                    <a:lumMod val="60000"/>
                    <a:lumOff val="40000"/>
                  </a:schemeClr>
                </a:solidFill>
              </a:rPr>
              <a:t>an </a:t>
            </a:r>
            <a:r>
              <a:rPr lang="en-US" dirty="0" smtClean="0">
                <a:solidFill>
                  <a:schemeClr val="tx1">
                    <a:lumMod val="60000"/>
                    <a:lumOff val="40000"/>
                  </a:schemeClr>
                </a:solidFill>
              </a:rPr>
              <a:t>organization must </a:t>
            </a:r>
            <a:r>
              <a:rPr lang="en-US" dirty="0">
                <a:solidFill>
                  <a:schemeClr val="tx1">
                    <a:lumMod val="60000"/>
                    <a:lumOff val="40000"/>
                  </a:schemeClr>
                </a:solidFill>
              </a:rPr>
              <a:t>make the decision to </a:t>
            </a:r>
            <a:r>
              <a:rPr lang="en-US" b="1" dirty="0" smtClean="0">
                <a:solidFill>
                  <a:schemeClr val="tx1">
                    <a:lumMod val="60000"/>
                    <a:lumOff val="40000"/>
                  </a:schemeClr>
                </a:solidFill>
              </a:rPr>
              <a:t>Purge*</a:t>
            </a:r>
            <a:r>
              <a:rPr lang="en-US" dirty="0" smtClean="0">
                <a:solidFill>
                  <a:schemeClr val="tx1">
                    <a:lumMod val="60000"/>
                    <a:lumOff val="40000"/>
                  </a:schemeClr>
                </a:solidFill>
              </a:rPr>
              <a:t> one or more datasets that </a:t>
            </a:r>
            <a:r>
              <a:rPr lang="en-US" dirty="0">
                <a:solidFill>
                  <a:schemeClr val="tx1">
                    <a:lumMod val="60000"/>
                    <a:lumOff val="40000"/>
                  </a:schemeClr>
                </a:solidFill>
              </a:rPr>
              <a:t>could be important to help meeting the mission requirements of another </a:t>
            </a:r>
            <a:r>
              <a:rPr lang="en-US" dirty="0" smtClean="0">
                <a:solidFill>
                  <a:schemeClr val="tx1">
                    <a:lumMod val="60000"/>
                    <a:lumOff val="40000"/>
                  </a:schemeClr>
                </a:solidFill>
              </a:rPr>
              <a:t>organization. </a:t>
            </a:r>
          </a:p>
          <a:p>
            <a:endParaRPr lang="en-US" sz="1600" dirty="0">
              <a:solidFill>
                <a:schemeClr val="tx1">
                  <a:lumMod val="60000"/>
                  <a:lumOff val="40000"/>
                </a:schemeClr>
              </a:solidFill>
            </a:endParaRPr>
          </a:p>
          <a:p>
            <a:pPr marL="457200" indent="-457200">
              <a:buFont typeface="Arial"/>
              <a:buChar char="•"/>
            </a:pPr>
            <a:r>
              <a:rPr lang="en-US" dirty="0" smtClean="0">
                <a:solidFill>
                  <a:schemeClr val="tx1">
                    <a:lumMod val="60000"/>
                    <a:lumOff val="40000"/>
                  </a:schemeClr>
                </a:solidFill>
              </a:rPr>
              <a:t>The “</a:t>
            </a:r>
            <a:r>
              <a:rPr lang="en-US" b="1" i="1" dirty="0" smtClean="0">
                <a:solidFill>
                  <a:schemeClr val="tx1">
                    <a:lumMod val="60000"/>
                    <a:lumOff val="40000"/>
                  </a:schemeClr>
                </a:solidFill>
              </a:rPr>
              <a:t>Data Purge Alert Procedure</a:t>
            </a:r>
            <a:r>
              <a:rPr lang="en-US" dirty="0">
                <a:solidFill>
                  <a:schemeClr val="tx1">
                    <a:lumMod val="60000"/>
                    <a:lumOff val="40000"/>
                  </a:schemeClr>
                </a:solidFill>
              </a:rPr>
              <a:t>” </a:t>
            </a:r>
            <a:r>
              <a:rPr lang="en-US" b="1" dirty="0">
                <a:solidFill>
                  <a:schemeClr val="tx1">
                    <a:lumMod val="60000"/>
                    <a:lumOff val="40000"/>
                  </a:schemeClr>
                </a:solidFill>
              </a:rPr>
              <a:t>aims at preventing, or at least minimizing, the loss of EO space </a:t>
            </a:r>
            <a:r>
              <a:rPr lang="en-US" b="1" dirty="0" smtClean="0">
                <a:solidFill>
                  <a:schemeClr val="tx1">
                    <a:lumMod val="60000"/>
                    <a:lumOff val="40000"/>
                  </a:schemeClr>
                </a:solidFill>
              </a:rPr>
              <a:t>data</a:t>
            </a:r>
            <a:r>
              <a:rPr lang="en-US" dirty="0" smtClean="0">
                <a:solidFill>
                  <a:schemeClr val="tx1">
                    <a:lumMod val="60000"/>
                    <a:lumOff val="40000"/>
                  </a:schemeClr>
                </a:solidFill>
              </a:rPr>
              <a:t>:</a:t>
            </a:r>
          </a:p>
          <a:p>
            <a:pPr marL="914400" lvl="1" indent="-457200">
              <a:spcBef>
                <a:spcPts val="600"/>
              </a:spcBef>
              <a:buFont typeface="Wingdings" charset="2"/>
              <a:buChar char="Ø"/>
            </a:pPr>
            <a:r>
              <a:rPr lang="en-US" sz="1600" dirty="0" smtClean="0">
                <a:solidFill>
                  <a:schemeClr val="tx1">
                    <a:lumMod val="60000"/>
                    <a:lumOff val="40000"/>
                  </a:schemeClr>
                </a:solidFill>
              </a:rPr>
              <a:t>It replaces the </a:t>
            </a:r>
            <a:r>
              <a:rPr lang="en-US" sz="1600" dirty="0">
                <a:solidFill>
                  <a:schemeClr val="tx1">
                    <a:lumMod val="60000"/>
                    <a:lumOff val="40000"/>
                  </a:schemeClr>
                </a:solidFill>
              </a:rPr>
              <a:t>outdated “</a:t>
            </a:r>
            <a:r>
              <a:rPr lang="en-US" sz="1600" i="1" dirty="0" smtClean="0">
                <a:solidFill>
                  <a:schemeClr val="tx1">
                    <a:lumMod val="60000"/>
                    <a:lumOff val="40000"/>
                  </a:schemeClr>
                </a:solidFill>
              </a:rPr>
              <a:t>WGISS Purge Alert Service</a:t>
            </a:r>
            <a:r>
              <a:rPr lang="en-US" sz="1600" dirty="0" smtClean="0">
                <a:solidFill>
                  <a:schemeClr val="tx1">
                    <a:lumMod val="60000"/>
                    <a:lumOff val="40000"/>
                  </a:schemeClr>
                </a:solidFill>
              </a:rPr>
              <a:t>”.</a:t>
            </a:r>
            <a:endParaRPr lang="en-US" sz="1050" dirty="0" smtClean="0">
              <a:solidFill>
                <a:schemeClr val="tx1">
                  <a:lumMod val="60000"/>
                  <a:lumOff val="40000"/>
                </a:schemeClr>
              </a:solidFill>
            </a:endParaRPr>
          </a:p>
          <a:p>
            <a:pPr marL="914400" lvl="1" indent="-457200">
              <a:spcBef>
                <a:spcPts val="600"/>
              </a:spcBef>
              <a:buFont typeface="Wingdings" charset="2"/>
              <a:buChar char="Ø"/>
            </a:pPr>
            <a:r>
              <a:rPr lang="en-US" sz="1600" dirty="0" smtClean="0">
                <a:solidFill>
                  <a:schemeClr val="tx1">
                    <a:lumMod val="60000"/>
                    <a:lumOff val="40000"/>
                  </a:schemeClr>
                </a:solidFill>
              </a:rPr>
              <a:t>It should be applied by “Purging organizations” to </a:t>
            </a:r>
            <a:r>
              <a:rPr lang="en-GB" sz="1600" dirty="0">
                <a:solidFill>
                  <a:schemeClr val="tx1">
                    <a:lumMod val="60000"/>
                    <a:lumOff val="40000"/>
                  </a:schemeClr>
                </a:solidFill>
              </a:rPr>
              <a:t>inform other </a:t>
            </a:r>
            <a:r>
              <a:rPr lang="en-US" sz="1600" dirty="0">
                <a:solidFill>
                  <a:schemeClr val="tx1">
                    <a:lumMod val="60000"/>
                    <a:lumOff val="40000"/>
                  </a:schemeClr>
                </a:solidFill>
              </a:rPr>
              <a:t>organizations</a:t>
            </a:r>
            <a:r>
              <a:rPr lang="en-GB" sz="1600" dirty="0">
                <a:solidFill>
                  <a:schemeClr val="tx1">
                    <a:lumMod val="60000"/>
                    <a:lumOff val="40000"/>
                  </a:schemeClr>
                </a:solidFill>
              </a:rPr>
              <a:t> </a:t>
            </a:r>
            <a:r>
              <a:rPr lang="en-GB" sz="1600" dirty="0" smtClean="0">
                <a:solidFill>
                  <a:schemeClr val="tx1">
                    <a:lumMod val="60000"/>
                    <a:lumOff val="40000"/>
                  </a:schemeClr>
                </a:solidFill>
              </a:rPr>
              <a:t>and trigger </a:t>
            </a:r>
            <a:r>
              <a:rPr lang="en-GB" sz="1600" dirty="0">
                <a:solidFill>
                  <a:schemeClr val="tx1">
                    <a:lumMod val="60000"/>
                    <a:lumOff val="40000"/>
                  </a:schemeClr>
                </a:solidFill>
              </a:rPr>
              <a:t>a possible transfer of preservation responsibility to another interested entity</a:t>
            </a:r>
            <a:r>
              <a:rPr lang="en-GB" sz="1600" dirty="0" smtClean="0">
                <a:solidFill>
                  <a:schemeClr val="tx1">
                    <a:lumMod val="60000"/>
                    <a:lumOff val="40000"/>
                  </a:schemeClr>
                </a:solidFill>
              </a:rPr>
              <a:t>.</a:t>
            </a:r>
          </a:p>
          <a:p>
            <a:pPr marL="914400" lvl="1" indent="-457200">
              <a:spcBef>
                <a:spcPts val="600"/>
              </a:spcBef>
              <a:buFont typeface="Wingdings" charset="2"/>
              <a:buChar char="Ø"/>
            </a:pPr>
            <a:r>
              <a:rPr lang="en-GB" sz="1600" dirty="0" smtClean="0">
                <a:solidFill>
                  <a:schemeClr val="tx1">
                    <a:lumMod val="60000"/>
                    <a:lumOff val="40000"/>
                  </a:schemeClr>
                </a:solidFill>
              </a:rPr>
              <a:t>CEOS might support in some cases dialogue initiation between a “Purging organization” and entities interested in taking over data responsibility.</a:t>
            </a:r>
          </a:p>
          <a:p>
            <a:endParaRPr lang="en-US" sz="300" b="1" dirty="0" smtClean="0">
              <a:solidFill>
                <a:schemeClr val="tx1">
                  <a:lumMod val="60000"/>
                  <a:lumOff val="40000"/>
                </a:schemeClr>
              </a:solidFill>
            </a:endParaRPr>
          </a:p>
          <a:p>
            <a:endParaRPr lang="en-US" sz="1400" b="1" dirty="0" smtClean="0">
              <a:solidFill>
                <a:schemeClr val="tx1">
                  <a:lumMod val="60000"/>
                  <a:lumOff val="40000"/>
                </a:schemeClr>
              </a:solidFill>
            </a:endParaRPr>
          </a:p>
          <a:p>
            <a:r>
              <a:rPr lang="en-US" sz="1400" b="1" dirty="0" smtClean="0">
                <a:solidFill>
                  <a:schemeClr val="tx1">
                    <a:lumMod val="60000"/>
                    <a:lumOff val="40000"/>
                  </a:schemeClr>
                </a:solidFill>
              </a:rPr>
              <a:t>*Data </a:t>
            </a:r>
            <a:r>
              <a:rPr lang="en-US" sz="1400" b="1" dirty="0">
                <a:solidFill>
                  <a:schemeClr val="tx1">
                    <a:lumMod val="60000"/>
                    <a:lumOff val="40000"/>
                  </a:schemeClr>
                </a:solidFill>
              </a:rPr>
              <a:t>Purge</a:t>
            </a:r>
            <a:r>
              <a:rPr lang="en-US" sz="1400" dirty="0">
                <a:solidFill>
                  <a:schemeClr val="tx1">
                    <a:lumMod val="60000"/>
                    <a:lumOff val="40000"/>
                  </a:schemeClr>
                </a:solidFill>
              </a:rPr>
              <a:t>: to permanently and irrecoverably remove all copies of an EO dataset held in an organization</a:t>
            </a:r>
            <a:r>
              <a:rPr lang="en-US" sz="1400" dirty="0" smtClean="0">
                <a:solidFill>
                  <a:schemeClr val="tx1">
                    <a:lumMod val="60000"/>
                    <a:lumOff val="40000"/>
                  </a:schemeClr>
                </a:solidFill>
              </a:rPr>
              <a:t>.</a:t>
            </a:r>
            <a:endParaRPr lang="en-US" sz="1400" dirty="0">
              <a:solidFill>
                <a:schemeClr val="tx1">
                  <a:lumMod val="60000"/>
                  <a:lumOff val="40000"/>
                </a:schemeClr>
              </a:solidFill>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pPr/>
              <a:t>17</a:t>
            </a:fld>
            <a:endParaRPr lang="fr-FR" dirty="0"/>
          </a:p>
        </p:txBody>
      </p:sp>
    </p:spTree>
    <p:extLst>
      <p:ext uri="{BB962C8B-B14F-4D97-AF65-F5344CB8AC3E}">
        <p14:creationId xmlns:p14="http://schemas.microsoft.com/office/powerpoint/2010/main" val="7800606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18</a:t>
            </a:fld>
            <a:endParaRPr lang="en-US"/>
          </a:p>
        </p:txBody>
      </p:sp>
      <p:sp>
        <p:nvSpPr>
          <p:cNvPr id="4" name="Title 1"/>
          <p:cNvSpPr txBox="1">
            <a:spLocks/>
          </p:cNvSpPr>
          <p:nvPr/>
        </p:nvSpPr>
        <p:spPr bwMode="auto">
          <a:xfrm>
            <a:off x="1295400" y="114917"/>
            <a:ext cx="6400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Future Architecture for Data </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5" name="ZoneTexte 4"/>
          <p:cNvSpPr txBox="1"/>
          <p:nvPr/>
        </p:nvSpPr>
        <p:spPr>
          <a:xfrm>
            <a:off x="152400" y="4800600"/>
            <a:ext cx="8604839" cy="1815882"/>
          </a:xfrm>
          <a:prstGeom prst="rect">
            <a:avLst/>
          </a:prstGeom>
          <a:noFill/>
          <a:ln w="6350">
            <a:solidFill>
              <a:schemeClr val="tx1"/>
            </a:solidFill>
          </a:ln>
        </p:spPr>
        <p:txBody>
          <a:bodyPr wrap="square" rtlCol="0">
            <a:spAutoFit/>
          </a:bodyPr>
          <a:lstStyle/>
          <a:p>
            <a:r>
              <a:rPr lang="en-US" sz="1600" b="1" dirty="0" smtClean="0">
                <a:solidFill>
                  <a:srgbClr val="000000"/>
                </a:solidFill>
              </a:rPr>
              <a:t>ACTION CARB-08-35 </a:t>
            </a:r>
            <a:r>
              <a:rPr lang="en-US" sz="1600" dirty="0">
                <a:solidFill>
                  <a:srgbClr val="000000"/>
                </a:solidFill>
              </a:rPr>
              <a:t>- The CEOS Carbon Subgroup (recommended in Carbon-Action-38) will develop guidelines for appropriate data use of satellite data and data products.? This will require improved interactions between the carbon cycle community and the satellite community; comprehensive review of the current use of data products, including current data limitations; and reconciliation of methodological differences and spatial compatibility.? Such interactions may include co-sponsorship of joint workshops targeting specific data needs and investment in community product assessments, especially for key </a:t>
            </a:r>
            <a:r>
              <a:rPr lang="en-US" sz="1600" dirty="0" err="1">
                <a:solidFill>
                  <a:srgbClr val="000000"/>
                </a:solidFill>
              </a:rPr>
              <a:t>intercomparison</a:t>
            </a:r>
            <a:r>
              <a:rPr lang="en-US" sz="1600" dirty="0">
                <a:solidFill>
                  <a:srgbClr val="000000"/>
                </a:solidFill>
              </a:rPr>
              <a:t> exercises..</a:t>
            </a:r>
            <a:endParaRPr lang="fr-FR" sz="1600" b="1" dirty="0">
              <a:solidFill>
                <a:srgbClr val="000000"/>
              </a:solidFill>
            </a:endParaRPr>
          </a:p>
        </p:txBody>
      </p:sp>
      <p:sp>
        <p:nvSpPr>
          <p:cNvPr id="6" name="Rectangle 3"/>
          <p:cNvSpPr txBox="1">
            <a:spLocks noChangeArrowheads="1"/>
          </p:cNvSpPr>
          <p:nvPr/>
        </p:nvSpPr>
        <p:spPr>
          <a:xfrm>
            <a:off x="152400" y="1219200"/>
            <a:ext cx="8064500" cy="2048005"/>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solidFill>
                  <a:schemeClr val="tx1">
                    <a:lumMod val="60000"/>
                    <a:lumOff val="40000"/>
                  </a:schemeClr>
                </a:solidFill>
              </a:rPr>
              <a:t>New activity, lead by CSIRO, USGS and CNES</a:t>
            </a:r>
            <a:endParaRPr lang="en-US" altLang="fr-FR" dirty="0">
              <a:solidFill>
                <a:schemeClr val="tx1">
                  <a:lumMod val="60000"/>
                  <a:lumOff val="40000"/>
                </a:schemeClr>
              </a:solidFill>
            </a:endParaRPr>
          </a:p>
          <a:p>
            <a:pPr lvl="1" defTabSz="914400" eaLnBrk="1" hangingPunct="1"/>
            <a:r>
              <a:rPr lang="en-US" altLang="fr-FR" kern="0" dirty="0" smtClean="0">
                <a:solidFill>
                  <a:schemeClr val="tx1">
                    <a:lumMod val="60000"/>
                    <a:lumOff val="40000"/>
                  </a:schemeClr>
                </a:solidFill>
              </a:rPr>
              <a:t>Objectives</a:t>
            </a:r>
          </a:p>
          <a:p>
            <a:pPr lvl="2" defTabSz="914400" eaLnBrk="1" hangingPunct="1"/>
            <a:r>
              <a:rPr lang="en-US" altLang="fr-FR" dirty="0" smtClean="0">
                <a:solidFill>
                  <a:schemeClr val="tx1">
                    <a:lumMod val="60000"/>
                    <a:lumOff val="40000"/>
                  </a:schemeClr>
                </a:solidFill>
              </a:rPr>
              <a:t>Study future data access systems</a:t>
            </a:r>
          </a:p>
          <a:p>
            <a:pPr lvl="3" defTabSz="914400" eaLnBrk="1" hangingPunct="1"/>
            <a:r>
              <a:rPr lang="en-US" altLang="fr-FR" kern="0" dirty="0" smtClean="0">
                <a:solidFill>
                  <a:schemeClr val="tx1">
                    <a:lumMod val="60000"/>
                    <a:lumOff val="40000"/>
                  </a:schemeClr>
                </a:solidFill>
              </a:rPr>
              <a:t>Including </a:t>
            </a:r>
            <a:r>
              <a:rPr lang="en-US" altLang="fr-FR" kern="0" dirty="0" err="1" smtClean="0">
                <a:solidFill>
                  <a:schemeClr val="tx1">
                    <a:lumMod val="60000"/>
                    <a:lumOff val="40000"/>
                  </a:schemeClr>
                </a:solidFill>
              </a:rPr>
              <a:t>datacube</a:t>
            </a:r>
            <a:endParaRPr lang="en-US" altLang="fr-FR" kern="0" dirty="0" smtClean="0">
              <a:solidFill>
                <a:schemeClr val="tx1">
                  <a:lumMod val="60000"/>
                  <a:lumOff val="40000"/>
                </a:schemeClr>
              </a:solidFill>
            </a:endParaRPr>
          </a:p>
          <a:p>
            <a:pPr lvl="2" defTabSz="914400" eaLnBrk="1" hangingPunct="1"/>
            <a:r>
              <a:rPr lang="en-US" altLang="fr-FR" dirty="0" smtClean="0">
                <a:solidFill>
                  <a:schemeClr val="tx1">
                    <a:lumMod val="60000"/>
                    <a:lumOff val="40000"/>
                  </a:schemeClr>
                </a:solidFill>
              </a:rPr>
              <a:t>Answer to</a:t>
            </a:r>
          </a:p>
          <a:p>
            <a:pPr lvl="3" defTabSz="914400" eaLnBrk="1" hangingPunct="1"/>
            <a:r>
              <a:rPr lang="en-US" altLang="fr-FR" kern="0" dirty="0" smtClean="0">
                <a:solidFill>
                  <a:schemeClr val="tx1">
                    <a:lumMod val="60000"/>
                    <a:lumOff val="40000"/>
                  </a:schemeClr>
                </a:solidFill>
              </a:rPr>
              <a:t>2016 CEOS chair initiative </a:t>
            </a:r>
            <a:r>
              <a:rPr lang="en-US" altLang="fr-FR" dirty="0">
                <a:solidFill>
                  <a:schemeClr val="tx1">
                    <a:lumMod val="60000"/>
                    <a:lumOff val="40000"/>
                  </a:schemeClr>
                </a:solidFill>
              </a:rPr>
              <a:t>: study of Future Data Access and Analysis Architectures</a:t>
            </a:r>
            <a:endParaRPr lang="en-US" altLang="fr-FR" kern="0" dirty="0" smtClean="0">
              <a:solidFill>
                <a:schemeClr val="tx1">
                  <a:lumMod val="60000"/>
                  <a:lumOff val="40000"/>
                </a:schemeClr>
              </a:solidFill>
            </a:endParaRPr>
          </a:p>
          <a:p>
            <a:pPr lvl="3" defTabSz="914400" eaLnBrk="1" hangingPunct="1"/>
            <a:r>
              <a:rPr lang="en-US" altLang="fr-FR" dirty="0" smtClean="0">
                <a:solidFill>
                  <a:schemeClr val="tx1">
                    <a:lumMod val="60000"/>
                    <a:lumOff val="40000"/>
                  </a:schemeClr>
                </a:solidFill>
              </a:rPr>
              <a:t>Carbon action</a:t>
            </a:r>
          </a:p>
          <a:p>
            <a:pPr lvl="3" defTabSz="914400" eaLnBrk="1" hangingPunct="1"/>
            <a:r>
              <a:rPr lang="en-US" altLang="fr-FR" dirty="0" smtClean="0">
                <a:solidFill>
                  <a:schemeClr val="tx1">
                    <a:lumMod val="60000"/>
                    <a:lumOff val="40000"/>
                  </a:schemeClr>
                </a:solidFill>
              </a:rPr>
              <a:t>Data03 action with SEO</a:t>
            </a:r>
          </a:p>
          <a:p>
            <a:pPr lvl="3" defTabSz="914400" eaLnBrk="1" hangingPunct="1"/>
            <a:r>
              <a:rPr lang="en-US" altLang="fr-FR" dirty="0" smtClean="0">
                <a:solidFill>
                  <a:schemeClr val="tx1">
                    <a:lumMod val="60000"/>
                    <a:lumOff val="40000"/>
                  </a:schemeClr>
                </a:solidFill>
              </a:rPr>
              <a:t>Support to LSI VC</a:t>
            </a:r>
          </a:p>
          <a:p>
            <a:pPr lvl="3" defTabSz="914400" eaLnBrk="1" hangingPunct="1"/>
            <a:endParaRPr lang="en-US" altLang="fr-FR" kern="0" dirty="0" smtClean="0">
              <a:solidFill>
                <a:schemeClr val="tx1">
                  <a:lumMod val="60000"/>
                  <a:lumOff val="40000"/>
                </a:schemeClr>
              </a:solidFill>
            </a:endParaRPr>
          </a:p>
          <a:p>
            <a:pPr marL="457200" lvl="1" indent="0" defTabSz="914400" eaLnBrk="1" hangingPunct="1">
              <a:buNone/>
            </a:pPr>
            <a:endParaRPr lang="en-US" altLang="fr-FR" kern="0" dirty="0" smtClean="0">
              <a:solidFill>
                <a:schemeClr val="tx1">
                  <a:lumMod val="60000"/>
                  <a:lumOff val="40000"/>
                </a:schemeClr>
              </a:solidFill>
            </a:endParaRPr>
          </a:p>
        </p:txBody>
      </p:sp>
    </p:spTree>
    <p:extLst>
      <p:ext uri="{BB962C8B-B14F-4D97-AF65-F5344CB8AC3E}">
        <p14:creationId xmlns:p14="http://schemas.microsoft.com/office/powerpoint/2010/main" val="10698408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8600" y="1219200"/>
            <a:ext cx="8604839" cy="3293209"/>
          </a:xfrm>
          <a:prstGeom prst="rect">
            <a:avLst/>
          </a:prstGeom>
          <a:noFill/>
          <a:ln w="6350">
            <a:solidFill>
              <a:schemeClr val="tx1"/>
            </a:solidFill>
          </a:ln>
        </p:spPr>
        <p:txBody>
          <a:bodyPr wrap="square" rtlCol="0">
            <a:spAutoFit/>
          </a:bodyPr>
          <a:lstStyle/>
          <a:p>
            <a:r>
              <a:rPr lang="en-US" sz="1600" b="1" dirty="0" smtClean="0">
                <a:solidFill>
                  <a:srgbClr val="000000"/>
                </a:solidFill>
              </a:rPr>
              <a:t>ACTION DATA-03 </a:t>
            </a:r>
            <a:r>
              <a:rPr lang="en-US" sz="1600" dirty="0">
                <a:solidFill>
                  <a:srgbClr val="000000"/>
                </a:solidFill>
              </a:rPr>
              <a:t>- CEOS has made considerable progress in coordinating data acquisition to support important stakeholder initiatives, a number of which have a goal of becoming operational over the coming years. The challenges of routinely processing and analyzing full archives of data to produce operational products are very different to those of producing one-off example products. Traditional ?clip and ship? approaches are proving not to work. This presents a significant ?big data? challenge for both the user communities and the space agencies who wish to support them, but whose programs must also be sustainable. In response to this strategic challenge, WGISS will propose recommendations to SEO for exploring options for how international activities that target an operational state, such as GFOI and GEOGLAM, may be sustainably supported by CEOS and CEOS Agencies into the future. A number of pilot projects are underway that will provide important learnings. These recommendations will be a key input into broader discussions on governance, finance and management.</a:t>
            </a:r>
            <a:endParaRPr lang="fr-FR" sz="1600" b="1" dirty="0">
              <a:solidFill>
                <a:srgbClr val="000000"/>
              </a:solidFill>
            </a:endParaRPr>
          </a:p>
        </p:txBody>
      </p:sp>
      <p:sp>
        <p:nvSpPr>
          <p:cNvPr id="6" name="Rectangle 3"/>
          <p:cNvSpPr txBox="1">
            <a:spLocks noChangeArrowheads="1"/>
          </p:cNvSpPr>
          <p:nvPr/>
        </p:nvSpPr>
        <p:spPr>
          <a:xfrm>
            <a:off x="-1" y="4648200"/>
            <a:ext cx="8833439" cy="2048005"/>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solidFill>
                  <a:schemeClr val="tx1">
                    <a:lumMod val="60000"/>
                    <a:lumOff val="40000"/>
                  </a:schemeClr>
                </a:solidFill>
              </a:rPr>
              <a:t>WGISS, SDCG and SEO are permanently working on this topic</a:t>
            </a:r>
          </a:p>
          <a:p>
            <a:pPr lvl="1" defTabSz="914400" eaLnBrk="1" hangingPunct="1"/>
            <a:endParaRPr lang="en-US" altLang="fr-FR" kern="0" dirty="0">
              <a:solidFill>
                <a:schemeClr val="tx1">
                  <a:lumMod val="60000"/>
                  <a:lumOff val="40000"/>
                </a:schemeClr>
              </a:solidFill>
            </a:endParaRPr>
          </a:p>
          <a:p>
            <a:pPr lvl="1" defTabSz="914400" eaLnBrk="1" hangingPunct="1"/>
            <a:r>
              <a:rPr lang="en-US" altLang="fr-FR" kern="0" dirty="0" smtClean="0">
                <a:solidFill>
                  <a:schemeClr val="tx1">
                    <a:lumMod val="60000"/>
                    <a:lumOff val="40000"/>
                  </a:schemeClr>
                </a:solidFill>
              </a:rPr>
              <a:t>We will be working more closely together to do more real work in common</a:t>
            </a:r>
          </a:p>
          <a:p>
            <a:pPr marL="457200" lvl="1" indent="0" defTabSz="914400" eaLnBrk="1" hangingPunct="1">
              <a:buNone/>
            </a:pPr>
            <a:endParaRPr lang="en-US" altLang="fr-FR" kern="0" dirty="0" smtClean="0">
              <a:solidFill>
                <a:schemeClr val="tx1">
                  <a:lumMod val="60000"/>
                  <a:lumOff val="40000"/>
                </a:schemeClr>
              </a:solidFill>
            </a:endParaRPr>
          </a:p>
        </p:txBody>
      </p:sp>
      <p:sp>
        <p:nvSpPr>
          <p:cNvPr id="8" name="Title 1"/>
          <p:cNvSpPr txBox="1">
            <a:spLocks/>
          </p:cNvSpPr>
          <p:nvPr/>
        </p:nvSpPr>
        <p:spPr bwMode="auto">
          <a:xfrm>
            <a:off x="1295400" y="114917"/>
            <a:ext cx="64008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Future Architecture for Data </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pPr/>
              <a:t>19</a:t>
            </a:fld>
            <a:endParaRPr lang="fr-FR" dirty="0"/>
          </a:p>
        </p:txBody>
      </p:sp>
    </p:spTree>
    <p:extLst>
      <p:ext uri="{BB962C8B-B14F-4D97-AF65-F5344CB8AC3E}">
        <p14:creationId xmlns:p14="http://schemas.microsoft.com/office/powerpoint/2010/main" val="380227136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025774" y="114917"/>
            <a:ext cx="40608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What is WGISS  ?</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8" name="Rectangle 3"/>
          <p:cNvSpPr txBox="1">
            <a:spLocks noChangeArrowheads="1"/>
          </p:cNvSpPr>
          <p:nvPr/>
        </p:nvSpPr>
        <p:spPr>
          <a:xfrm>
            <a:off x="0" y="1447800"/>
            <a:ext cx="8686800" cy="4670469"/>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marL="457200" lvl="1" indent="0" defTabSz="914400" eaLnBrk="1" hangingPunct="1">
              <a:buNone/>
            </a:pPr>
            <a:r>
              <a:rPr lang="en-US" dirty="0">
                <a:solidFill>
                  <a:schemeClr val="bg1">
                    <a:lumMod val="50000"/>
                  </a:schemeClr>
                </a:solidFill>
              </a:rPr>
              <a:t>Working Group on Information Systems and </a:t>
            </a:r>
            <a:r>
              <a:rPr lang="en-US" dirty="0" smtClean="0">
                <a:solidFill>
                  <a:schemeClr val="bg1">
                    <a:lumMod val="50000"/>
                  </a:schemeClr>
                </a:solidFill>
              </a:rPr>
              <a:t>Services</a:t>
            </a:r>
          </a:p>
          <a:p>
            <a:pPr lvl="1" defTabSz="914400" eaLnBrk="1" hangingPunct="1"/>
            <a:endParaRPr lang="en-GB" dirty="0" smtClean="0">
              <a:solidFill>
                <a:schemeClr val="tx1">
                  <a:lumMod val="60000"/>
                  <a:lumOff val="40000"/>
                </a:schemeClr>
              </a:solidFill>
            </a:endParaRPr>
          </a:p>
          <a:p>
            <a:pPr lvl="1" defTabSz="914400" eaLnBrk="1" hangingPunct="1"/>
            <a:r>
              <a:rPr lang="en-GB" dirty="0" smtClean="0">
                <a:solidFill>
                  <a:schemeClr val="tx1">
                    <a:lumMod val="60000"/>
                    <a:lumOff val="40000"/>
                  </a:schemeClr>
                </a:solidFill>
              </a:rPr>
              <a:t>The </a:t>
            </a:r>
            <a:r>
              <a:rPr lang="en-GB" dirty="0">
                <a:solidFill>
                  <a:schemeClr val="tx1">
                    <a:lumMod val="60000"/>
                    <a:lumOff val="40000"/>
                  </a:schemeClr>
                </a:solidFill>
              </a:rPr>
              <a:t>overall purpose of WGISS </a:t>
            </a:r>
            <a:r>
              <a:rPr lang="en-GB" dirty="0" smtClean="0">
                <a:solidFill>
                  <a:schemeClr val="tx1">
                    <a:lumMod val="60000"/>
                    <a:lumOff val="40000"/>
                  </a:schemeClr>
                </a:solidFill>
              </a:rPr>
              <a:t>is</a:t>
            </a:r>
          </a:p>
          <a:p>
            <a:pPr lvl="2" defTabSz="914400" eaLnBrk="1" hangingPunct="1"/>
            <a:r>
              <a:rPr lang="en-GB" dirty="0" smtClean="0">
                <a:solidFill>
                  <a:schemeClr val="tx1">
                    <a:lumMod val="60000"/>
                    <a:lumOff val="40000"/>
                  </a:schemeClr>
                </a:solidFill>
              </a:rPr>
              <a:t>to </a:t>
            </a:r>
            <a:r>
              <a:rPr lang="en-GB" dirty="0">
                <a:solidFill>
                  <a:schemeClr val="tx1">
                    <a:lumMod val="60000"/>
                    <a:lumOff val="40000"/>
                  </a:schemeClr>
                </a:solidFill>
              </a:rPr>
              <a:t>facilitate (CEOS) data and information management, </a:t>
            </a:r>
          </a:p>
          <a:p>
            <a:pPr lvl="2" defTabSz="914400" eaLnBrk="1" hangingPunct="1"/>
            <a:r>
              <a:rPr lang="en-GB" dirty="0" smtClean="0">
                <a:solidFill>
                  <a:schemeClr val="tx1">
                    <a:lumMod val="60000"/>
                    <a:lumOff val="40000"/>
                  </a:schemeClr>
                </a:solidFill>
              </a:rPr>
              <a:t>to </a:t>
            </a:r>
            <a:r>
              <a:rPr lang="en-GB" dirty="0">
                <a:solidFill>
                  <a:schemeClr val="tx1">
                    <a:lumMod val="60000"/>
                    <a:lumOff val="40000"/>
                  </a:schemeClr>
                </a:solidFill>
              </a:rPr>
              <a:t>support the provision of services for both data providers and data users. </a:t>
            </a:r>
            <a:endParaRPr lang="en-GB" dirty="0" smtClean="0">
              <a:solidFill>
                <a:schemeClr val="tx1">
                  <a:lumMod val="60000"/>
                  <a:lumOff val="40000"/>
                </a:schemeClr>
              </a:solidFill>
            </a:endParaRPr>
          </a:p>
          <a:p>
            <a:pPr lvl="2" defTabSz="914400" eaLnBrk="1" hangingPunct="1"/>
            <a:endParaRPr lang="en-GB" dirty="0">
              <a:solidFill>
                <a:schemeClr val="tx1">
                  <a:lumMod val="60000"/>
                  <a:lumOff val="40000"/>
                </a:schemeClr>
              </a:solidFill>
            </a:endParaRPr>
          </a:p>
          <a:p>
            <a:pPr lvl="1" defTabSz="914400" eaLnBrk="1" hangingPunct="1"/>
            <a:r>
              <a:rPr lang="en-GB" dirty="0" smtClean="0">
                <a:solidFill>
                  <a:schemeClr val="tx1">
                    <a:lumMod val="60000"/>
                    <a:lumOff val="40000"/>
                  </a:schemeClr>
                </a:solidFill>
              </a:rPr>
              <a:t>WGISS </a:t>
            </a:r>
            <a:r>
              <a:rPr lang="en-GB" dirty="0">
                <a:solidFill>
                  <a:schemeClr val="tx1">
                    <a:lumMod val="60000"/>
                    <a:lumOff val="40000"/>
                  </a:schemeClr>
                </a:solidFill>
              </a:rPr>
              <a:t>will address in particular </a:t>
            </a:r>
            <a:endParaRPr lang="en-GB" dirty="0" smtClean="0">
              <a:solidFill>
                <a:schemeClr val="tx1">
                  <a:lumMod val="60000"/>
                  <a:lumOff val="40000"/>
                </a:schemeClr>
              </a:solidFill>
            </a:endParaRPr>
          </a:p>
          <a:p>
            <a:pPr lvl="2" defTabSz="914400" eaLnBrk="1" hangingPunct="1"/>
            <a:r>
              <a:rPr lang="en-GB" dirty="0" smtClean="0">
                <a:solidFill>
                  <a:schemeClr val="tx1">
                    <a:lumMod val="60000"/>
                    <a:lumOff val="40000"/>
                  </a:schemeClr>
                </a:solidFill>
              </a:rPr>
              <a:t>the </a:t>
            </a:r>
            <a:r>
              <a:rPr lang="en-GB" dirty="0">
                <a:solidFill>
                  <a:schemeClr val="tx1">
                    <a:lumMod val="60000"/>
                    <a:lumOff val="40000"/>
                  </a:schemeClr>
                </a:solidFill>
              </a:rPr>
              <a:t>description, maintenance, discovery, access, and utilization, including archiving and long-term preservation, </a:t>
            </a:r>
            <a:endParaRPr lang="en-GB" dirty="0" smtClean="0">
              <a:solidFill>
                <a:schemeClr val="tx1">
                  <a:lumMod val="60000"/>
                  <a:lumOff val="40000"/>
                </a:schemeClr>
              </a:solidFill>
            </a:endParaRPr>
          </a:p>
          <a:p>
            <a:pPr lvl="2" defTabSz="914400" eaLnBrk="1" hangingPunct="1"/>
            <a:r>
              <a:rPr lang="en-GB" dirty="0" smtClean="0">
                <a:solidFill>
                  <a:schemeClr val="tx1">
                    <a:lumMod val="60000"/>
                    <a:lumOff val="40000"/>
                  </a:schemeClr>
                </a:solidFill>
              </a:rPr>
              <a:t>of </a:t>
            </a:r>
            <a:r>
              <a:rPr lang="en-GB" dirty="0">
                <a:solidFill>
                  <a:schemeClr val="tx1">
                    <a:lumMod val="60000"/>
                    <a:lumOff val="40000"/>
                  </a:schemeClr>
                </a:solidFill>
              </a:rPr>
              <a:t>space borne Earth observation data and supporting ancillary and auxiliary data, enabling improved operability and interconnectivity of information systems and services</a:t>
            </a:r>
            <a:r>
              <a:rPr lang="en-GB" dirty="0" smtClean="0">
                <a:solidFill>
                  <a:schemeClr val="tx1">
                    <a:lumMod val="60000"/>
                    <a:lumOff val="40000"/>
                  </a:schemeClr>
                </a:solidFill>
              </a:rPr>
              <a:t>.</a:t>
            </a:r>
            <a:endParaRPr lang="en-US" altLang="fr-FR" sz="1600" kern="0" dirty="0" smtClean="0">
              <a:solidFill>
                <a:schemeClr val="tx1">
                  <a:lumMod val="60000"/>
                  <a:lumOff val="40000"/>
                </a:schemeClr>
              </a:solidFill>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pPr/>
              <a:t>2</a:t>
            </a:fld>
            <a:endParaRPr lang="fr-FR" dirty="0"/>
          </a:p>
        </p:txBody>
      </p:sp>
    </p:spTree>
    <p:extLst>
      <p:ext uri="{BB962C8B-B14F-4D97-AF65-F5344CB8AC3E}">
        <p14:creationId xmlns:p14="http://schemas.microsoft.com/office/powerpoint/2010/main" val="19011024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p:txBody>
          <a:bodyPr/>
          <a:lstStyle>
            <a:lvl1pPr>
              <a:spcBef>
                <a:spcPts val="0"/>
              </a:spcBef>
            </a:lvl1pPr>
          </a:lstStyle>
          <a:p>
            <a:pPr lvl="0"/>
            <a:fld id="{86CB4B4D-7CA3-9044-876B-883B54F8677D}" type="slidenum">
              <a:rPr lang="en-US" smtClean="0"/>
              <a:pPr lvl="0"/>
              <a:t>20</a:t>
            </a:fld>
            <a:endParaRPr lang="en-US"/>
          </a:p>
        </p:txBody>
      </p:sp>
      <p:sp>
        <p:nvSpPr>
          <p:cNvPr id="4" name="Title 1"/>
          <p:cNvSpPr txBox="1">
            <a:spLocks/>
          </p:cNvSpPr>
          <p:nvPr/>
        </p:nvSpPr>
        <p:spPr bwMode="auto">
          <a:xfrm>
            <a:off x="1551883" y="114917"/>
            <a:ext cx="5943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Chair/vice Chair handover</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5" name="Rectangle 3"/>
          <p:cNvSpPr txBox="1">
            <a:spLocks noChangeArrowheads="1"/>
          </p:cNvSpPr>
          <p:nvPr/>
        </p:nvSpPr>
        <p:spPr>
          <a:xfrm>
            <a:off x="219477" y="1447800"/>
            <a:ext cx="7019524"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defTabSz="914400" eaLnBrk="1" hangingPunct="1"/>
            <a:r>
              <a:rPr lang="en-US" altLang="fr-FR" kern="0" dirty="0" smtClean="0">
                <a:solidFill>
                  <a:schemeClr val="tx1">
                    <a:lumMod val="60000"/>
                    <a:lumOff val="40000"/>
                  </a:schemeClr>
                </a:solidFill>
              </a:rPr>
              <a:t>Incoming WGISS chair :</a:t>
            </a:r>
          </a:p>
          <a:p>
            <a:pPr lvl="1" defTabSz="914400" eaLnBrk="1" hangingPunct="1"/>
            <a:r>
              <a:rPr lang="en-US" dirty="0" smtClean="0">
                <a:solidFill>
                  <a:schemeClr val="tx1">
                    <a:lumMod val="60000"/>
                    <a:lumOff val="40000"/>
                  </a:schemeClr>
                </a:solidFill>
              </a:rPr>
              <a:t>Andrew E. MITCHELL– NASA</a:t>
            </a:r>
          </a:p>
          <a:p>
            <a:pPr lvl="1" defTabSz="914400" eaLnBrk="1" hangingPunct="1"/>
            <a:endParaRPr lang="en-US" dirty="0">
              <a:solidFill>
                <a:schemeClr val="tx1">
                  <a:lumMod val="60000"/>
                  <a:lumOff val="40000"/>
                </a:schemeClr>
              </a:solidFill>
            </a:endParaRPr>
          </a:p>
          <a:p>
            <a:pPr defTabSz="914400" eaLnBrk="1" hangingPunct="1"/>
            <a:r>
              <a:rPr lang="en-US" dirty="0" smtClean="0">
                <a:solidFill>
                  <a:schemeClr val="tx1">
                    <a:lumMod val="60000"/>
                    <a:lumOff val="40000"/>
                  </a:schemeClr>
                </a:solidFill>
              </a:rPr>
              <a:t>Incoming WGISS vice-chair :</a:t>
            </a:r>
          </a:p>
          <a:p>
            <a:pPr lvl="1" defTabSz="914400" eaLnBrk="1" hangingPunct="1"/>
            <a:r>
              <a:rPr lang="en-US" dirty="0" smtClean="0">
                <a:solidFill>
                  <a:schemeClr val="tx1">
                    <a:lumMod val="60000"/>
                    <a:lumOff val="40000"/>
                  </a:schemeClr>
                </a:solidFill>
              </a:rPr>
              <a:t>Mirko ALBANI – ESA </a:t>
            </a:r>
            <a:endParaRPr lang="en-US" dirty="0">
              <a:solidFill>
                <a:schemeClr val="tx1">
                  <a:lumMod val="60000"/>
                  <a:lumOff val="40000"/>
                </a:schemeClr>
              </a:solidFill>
            </a:endParaRPr>
          </a:p>
          <a:p>
            <a:pPr lvl="1" defTabSz="914400" eaLnBrk="1" hangingPunct="1"/>
            <a:endParaRPr lang="en-US" altLang="fr-FR" kern="0" dirty="0" smtClean="0">
              <a:solidFill>
                <a:schemeClr val="tx1">
                  <a:lumMod val="60000"/>
                  <a:lumOff val="40000"/>
                </a:schemeClr>
              </a:solidFill>
            </a:endParaRPr>
          </a:p>
          <a:p>
            <a:pPr lvl="2" defTabSz="914400" eaLnBrk="1" hangingPunct="1"/>
            <a:endParaRPr lang="en-US" dirty="0">
              <a:solidFill>
                <a:schemeClr val="tx1">
                  <a:lumMod val="60000"/>
                  <a:lumOff val="40000"/>
                </a:schemeClr>
              </a:solidFill>
            </a:endParaRPr>
          </a:p>
        </p:txBody>
      </p:sp>
      <p:sp>
        <p:nvSpPr>
          <p:cNvPr id="2" name="ZoneTexte 1"/>
          <p:cNvSpPr txBox="1"/>
          <p:nvPr/>
        </p:nvSpPr>
        <p:spPr>
          <a:xfrm rot="20728493">
            <a:off x="5633914" y="2069618"/>
            <a:ext cx="3210172"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3200" b="0" i="0" u="none" strike="noStrike" cap="none" spc="0" normalizeH="0" baseline="0" dirty="0" smtClean="0">
                <a:ln>
                  <a:noFill/>
                </a:ln>
                <a:solidFill>
                  <a:srgbClr val="FF0000"/>
                </a:solidFill>
                <a:effectLst/>
                <a:uFillTx/>
              </a:rPr>
              <a:t>For </a:t>
            </a:r>
            <a:r>
              <a:rPr kumimoji="0" lang="fr-FR" sz="3200" b="0" i="0" u="none" strike="noStrike" cap="none" spc="0" normalizeH="0" baseline="0" dirty="0" err="1" smtClean="0">
                <a:ln>
                  <a:noFill/>
                </a:ln>
                <a:solidFill>
                  <a:srgbClr val="FF0000"/>
                </a:solidFill>
                <a:effectLst/>
                <a:uFillTx/>
              </a:rPr>
              <a:t>endorsement</a:t>
            </a:r>
            <a:endParaRPr kumimoji="0" lang="fr-FR" sz="3200" b="0" i="0" u="none" strike="noStrike" cap="none" spc="0" normalizeH="0" baseline="0" dirty="0">
              <a:ln>
                <a:noFill/>
              </a:ln>
              <a:solidFill>
                <a:srgbClr val="FF0000"/>
              </a:solidFill>
              <a:effectLst/>
              <a:uFillTx/>
            </a:endParaRPr>
          </a:p>
        </p:txBody>
      </p:sp>
      <p:pic>
        <p:nvPicPr>
          <p:cNvPr id="1027" name="Picture 3" descr="D:\Utilisateurs\morenor\Documents\MemoCNES\servicetvi\normes_standarsd\CEOS\2015\20150928 - WGISS40 - UK\00 - PHOTOS\WGISS chairs 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133396"/>
            <a:ext cx="4966138" cy="372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5418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025774" y="114917"/>
            <a:ext cx="40608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smtClean="0">
                <a:solidFill>
                  <a:srgbClr val="FFFFFF"/>
                </a:solidFill>
                <a:latin typeface="Tahoma" pitchFamily="-106" charset="0"/>
                <a:cs typeface="Tahoma" pitchFamily="-106" charset="0"/>
              </a:rPr>
              <a:t>Future WGISS </a:t>
            </a:r>
            <a:r>
              <a:rPr lang="en-US" sz="3200" b="1" dirty="0" err="1" smtClean="0">
                <a:solidFill>
                  <a:srgbClr val="FFFFFF"/>
                </a:solidFill>
                <a:latin typeface="Tahoma" pitchFamily="-106" charset="0"/>
                <a:cs typeface="Tahoma" pitchFamily="-106" charset="0"/>
              </a:rPr>
              <a:t>organisation</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pPr/>
              <a:t>21</a:t>
            </a:fld>
            <a:endParaRPr lang="fr-FR" dirty="0"/>
          </a:p>
        </p:txBody>
      </p:sp>
      <p:pic>
        <p:nvPicPr>
          <p:cNvPr id="2050" name="Picture 2" descr="http://ceos.org/wp-content/uploads/2014/09/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61437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9260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025774" y="114917"/>
            <a:ext cx="40608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smtClean="0">
                <a:solidFill>
                  <a:srgbClr val="FFFFFF"/>
                </a:solidFill>
                <a:latin typeface="Tahoma" pitchFamily="-106" charset="0"/>
                <a:cs typeface="Tahoma" pitchFamily="-106" charset="0"/>
              </a:rPr>
              <a:t>Future big project</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pPr/>
              <a:t>22</a:t>
            </a:fld>
            <a:endParaRPr lang="fr-FR" dirty="0"/>
          </a:p>
        </p:txBody>
      </p:sp>
      <p:sp>
        <p:nvSpPr>
          <p:cNvPr id="3" name="ZoneTexte 2"/>
          <p:cNvSpPr txBox="1"/>
          <p:nvPr/>
        </p:nvSpPr>
        <p:spPr>
          <a:xfrm>
            <a:off x="2133600" y="3320955"/>
            <a:ext cx="368626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2800" b="1" i="0" u="none" strike="noStrike" cap="none" spc="0" normalizeH="0" baseline="0" dirty="0" smtClean="0">
                <a:ln>
                  <a:noFill/>
                </a:ln>
                <a:solidFill>
                  <a:srgbClr val="FF0000"/>
                </a:solidFill>
                <a:effectLst/>
                <a:uFillTx/>
              </a:rPr>
              <a:t>Future </a:t>
            </a:r>
            <a:r>
              <a:rPr lang="fr-FR" sz="2800" b="1" dirty="0" smtClean="0">
                <a:solidFill>
                  <a:srgbClr val="FF0000"/>
                </a:solidFill>
              </a:rPr>
              <a:t>"</a:t>
            </a:r>
            <a:r>
              <a:rPr kumimoji="0" lang="fr-FR" sz="2800" b="1" i="0" u="none" strike="noStrike" cap="none" spc="0" normalizeH="0" baseline="0" dirty="0" smtClean="0">
                <a:ln>
                  <a:noFill/>
                </a:ln>
                <a:solidFill>
                  <a:srgbClr val="FF0000"/>
                </a:solidFill>
                <a:effectLst/>
                <a:uFillTx/>
              </a:rPr>
              <a:t>BIG"  </a:t>
            </a:r>
            <a:r>
              <a:rPr kumimoji="0" lang="fr-FR" sz="2800" b="1" i="0" u="none" strike="noStrike" cap="none" spc="0" normalizeH="0" baseline="0" dirty="0" err="1" smtClean="0">
                <a:ln>
                  <a:noFill/>
                </a:ln>
                <a:solidFill>
                  <a:srgbClr val="FF0000"/>
                </a:solidFill>
                <a:effectLst/>
                <a:uFillTx/>
              </a:rPr>
              <a:t>project</a:t>
            </a:r>
            <a:endParaRPr kumimoji="0" lang="fr-FR" sz="2800" b="1" i="0" u="none" strike="noStrike" cap="none" spc="0" normalizeH="0" baseline="0" dirty="0">
              <a:ln>
                <a:noFill/>
              </a:ln>
              <a:solidFill>
                <a:srgbClr val="FF0000"/>
              </a:solidFill>
              <a:effectLst/>
              <a:uFillTx/>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24000"/>
            <a:ext cx="6629400" cy="4972050"/>
          </a:xfrm>
          <a:prstGeom prst="rect">
            <a:avLst/>
          </a:prstGeom>
        </p:spPr>
      </p:pic>
    </p:spTree>
    <p:extLst>
      <p:ext uri="{BB962C8B-B14F-4D97-AF65-F5344CB8AC3E}">
        <p14:creationId xmlns:p14="http://schemas.microsoft.com/office/powerpoint/2010/main" val="7443734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733425" y="210596"/>
            <a:ext cx="3298825"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Summary</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8" name="Rectangle 3"/>
          <p:cNvSpPr txBox="1">
            <a:spLocks noChangeArrowheads="1"/>
          </p:cNvSpPr>
          <p:nvPr/>
        </p:nvSpPr>
        <p:spPr>
          <a:xfrm>
            <a:off x="0" y="3657600"/>
            <a:ext cx="8064500" cy="3200400"/>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GB" altLang="fr-FR" sz="3200" dirty="0">
                <a:solidFill>
                  <a:schemeClr val="tx1">
                    <a:lumMod val="60000"/>
                    <a:lumOff val="40000"/>
                  </a:schemeClr>
                </a:solidFill>
              </a:rPr>
              <a:t>Technology exploration</a:t>
            </a:r>
          </a:p>
          <a:p>
            <a:pPr lvl="1" defTabSz="914400" eaLnBrk="1" hangingPunct="1"/>
            <a:r>
              <a:rPr lang="en-GB" altLang="fr-FR" sz="3200" kern="0" dirty="0" smtClean="0">
                <a:solidFill>
                  <a:schemeClr val="tx1">
                    <a:lumMod val="60000"/>
                    <a:lumOff val="40000"/>
                  </a:schemeClr>
                </a:solidFill>
              </a:rPr>
              <a:t>Recovery Observatory</a:t>
            </a:r>
          </a:p>
          <a:p>
            <a:pPr lvl="1" defTabSz="914400" eaLnBrk="1" hangingPunct="1"/>
            <a:r>
              <a:rPr lang="en-GB" altLang="fr-FR" sz="3200" dirty="0" smtClean="0">
                <a:solidFill>
                  <a:schemeClr val="tx1">
                    <a:lumMod val="60000"/>
                    <a:lumOff val="40000"/>
                  </a:schemeClr>
                </a:solidFill>
              </a:rPr>
              <a:t>Interoperability</a:t>
            </a:r>
          </a:p>
          <a:p>
            <a:pPr lvl="1" defTabSz="914400" eaLnBrk="1" hangingPunct="1"/>
            <a:r>
              <a:rPr lang="en-GB" altLang="fr-FR" sz="3200" kern="0" dirty="0" smtClean="0">
                <a:solidFill>
                  <a:schemeClr val="tx1">
                    <a:lumMod val="60000"/>
                    <a:lumOff val="40000"/>
                  </a:schemeClr>
                </a:solidFill>
              </a:rPr>
              <a:t>Data </a:t>
            </a:r>
            <a:r>
              <a:rPr lang="en-GB" altLang="fr-FR" sz="3200" dirty="0" smtClean="0">
                <a:solidFill>
                  <a:schemeClr val="tx1">
                    <a:lumMod val="60000"/>
                    <a:lumOff val="40000"/>
                  </a:schemeClr>
                </a:solidFill>
              </a:rPr>
              <a:t>Preservation</a:t>
            </a:r>
            <a:endParaRPr lang="en-GB" altLang="fr-FR" sz="3200" kern="0" dirty="0" smtClean="0">
              <a:solidFill>
                <a:schemeClr val="tx1">
                  <a:lumMod val="60000"/>
                  <a:lumOff val="40000"/>
                </a:schemeClr>
              </a:solidFill>
            </a:endParaRPr>
          </a:p>
          <a:p>
            <a:pPr lvl="1" defTabSz="914400" eaLnBrk="1" hangingPunct="1"/>
            <a:r>
              <a:rPr lang="en-GB" altLang="fr-FR" sz="3200" kern="0" dirty="0" smtClean="0">
                <a:solidFill>
                  <a:schemeClr val="tx1">
                    <a:lumMod val="60000"/>
                    <a:lumOff val="40000"/>
                  </a:schemeClr>
                </a:solidFill>
              </a:rPr>
              <a:t>Future</a:t>
            </a:r>
            <a:r>
              <a:rPr lang="en-GB" altLang="fr-FR" sz="3200" dirty="0" smtClean="0">
                <a:solidFill>
                  <a:schemeClr val="tx1">
                    <a:lumMod val="60000"/>
                    <a:lumOff val="40000"/>
                  </a:schemeClr>
                </a:solidFill>
              </a:rPr>
              <a:t> Architecture for Data</a:t>
            </a:r>
            <a:endParaRPr lang="en-GB" altLang="fr-FR" sz="3200" kern="0" dirty="0" smtClean="0">
              <a:solidFill>
                <a:schemeClr val="tx1">
                  <a:lumMod val="60000"/>
                  <a:lumOff val="40000"/>
                </a:schemeClr>
              </a:solidFill>
            </a:endParaRPr>
          </a:p>
          <a:p>
            <a:pPr lvl="1" defTabSz="914400" eaLnBrk="1" hangingPunct="1"/>
            <a:endParaRPr lang="en-US" altLang="fr-FR" sz="3200" kern="0" dirty="0" smtClean="0">
              <a:solidFill>
                <a:schemeClr val="tx1">
                  <a:lumMod val="60000"/>
                  <a:lumOff val="40000"/>
                </a:schemeClr>
              </a:solidFill>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pPr/>
              <a:t>3</a:t>
            </a:fld>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52399"/>
            <a:ext cx="4495801" cy="3371851"/>
          </a:xfrm>
          <a:prstGeom prst="rect">
            <a:avLst/>
          </a:prstGeom>
        </p:spPr>
      </p:pic>
      <p:sp>
        <p:nvSpPr>
          <p:cNvPr id="5" name="ZoneTexte 4"/>
          <p:cNvSpPr txBox="1"/>
          <p:nvPr/>
        </p:nvSpPr>
        <p:spPr>
          <a:xfrm>
            <a:off x="1671091" y="1524000"/>
            <a:ext cx="2952088"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fr-FR" sz="1800" b="1" i="0" u="none" strike="noStrike" cap="none" spc="0" normalizeH="0" baseline="0" dirty="0" smtClean="0">
                <a:ln>
                  <a:noFill/>
                </a:ln>
                <a:solidFill>
                  <a:srgbClr val="002569"/>
                </a:solidFill>
                <a:effectLst/>
                <a:uFillTx/>
              </a:rPr>
              <a:t>WGISS40</a:t>
            </a:r>
          </a:p>
          <a:p>
            <a:pPr marL="0" marR="0" indent="0" algn="l" defTabSz="457200" rtl="0" fontAlgn="auto" latinLnBrk="1" hangingPunct="0">
              <a:lnSpc>
                <a:spcPct val="100000"/>
              </a:lnSpc>
              <a:spcBef>
                <a:spcPts val="0"/>
              </a:spcBef>
              <a:spcAft>
                <a:spcPts val="0"/>
              </a:spcAft>
              <a:buClrTx/>
              <a:buSzTx/>
              <a:buFontTx/>
              <a:buNone/>
              <a:tabLst/>
            </a:pPr>
            <a:r>
              <a:rPr lang="fr-FR" dirty="0" err="1" smtClean="0"/>
              <a:t>Hosted</a:t>
            </a:r>
            <a:r>
              <a:rPr lang="fr-FR" dirty="0" smtClean="0"/>
              <a:t> last </a:t>
            </a:r>
            <a:r>
              <a:rPr lang="fr-FR" dirty="0" err="1" smtClean="0"/>
              <a:t>month</a:t>
            </a:r>
            <a:r>
              <a:rPr lang="fr-FR" dirty="0" smtClean="0"/>
              <a:t> by UKSA</a:t>
            </a:r>
          </a:p>
          <a:p>
            <a:pPr marL="0" marR="0" indent="0" algn="l" defTabSz="457200" rtl="0" fontAlgn="auto" latinLnBrk="1" hangingPunct="0">
              <a:lnSpc>
                <a:spcPct val="100000"/>
              </a:lnSpc>
              <a:spcBef>
                <a:spcPts val="0"/>
              </a:spcBef>
              <a:spcAft>
                <a:spcPts val="0"/>
              </a:spcAft>
              <a:buClrTx/>
              <a:buSzTx/>
              <a:buFontTx/>
              <a:buNone/>
              <a:tabLst/>
            </a:pPr>
            <a:r>
              <a:rPr kumimoji="0" lang="fr-FR" sz="1800" b="0" i="0" u="none" strike="noStrike" cap="none" spc="0" normalizeH="0" baseline="0" dirty="0" smtClean="0">
                <a:ln>
                  <a:noFill/>
                </a:ln>
                <a:solidFill>
                  <a:srgbClr val="002569"/>
                </a:solidFill>
                <a:effectLst/>
                <a:uFillTx/>
              </a:rPr>
              <a:t>50+</a:t>
            </a:r>
            <a:r>
              <a:rPr kumimoji="0" lang="fr-FR" sz="1800" b="0" i="0" u="none" strike="noStrike" cap="none" spc="0" normalizeH="0" dirty="0" smtClean="0">
                <a:ln>
                  <a:noFill/>
                </a:ln>
                <a:solidFill>
                  <a:srgbClr val="002569"/>
                </a:solidFill>
                <a:effectLst/>
                <a:uFillTx/>
              </a:rPr>
              <a:t> participant (</a:t>
            </a:r>
            <a:r>
              <a:rPr kumimoji="0" lang="fr-FR" sz="1800" b="0" i="0" u="none" strike="noStrike" cap="none" spc="0" normalizeH="0" dirty="0" err="1" smtClean="0">
                <a:ln>
                  <a:noFill/>
                </a:ln>
                <a:solidFill>
                  <a:srgbClr val="002569"/>
                </a:solidFill>
                <a:effectLst/>
                <a:uFillTx/>
              </a:rPr>
              <a:t>inc.</a:t>
            </a:r>
            <a:r>
              <a:rPr kumimoji="0" lang="fr-FR" sz="1800" b="0" i="0" u="none" strike="noStrike" cap="none" spc="0" normalizeH="0" dirty="0" smtClean="0">
                <a:ln>
                  <a:noFill/>
                </a:ln>
                <a:solidFill>
                  <a:srgbClr val="002569"/>
                </a:solidFill>
                <a:effectLst/>
                <a:uFillTx/>
              </a:rPr>
              <a:t> </a:t>
            </a:r>
            <a:r>
              <a:rPr kumimoji="0" lang="fr-FR" sz="1800" b="0" i="0" u="none" strike="noStrike" cap="none" spc="0" normalizeH="0" dirty="0" err="1" smtClean="0">
                <a:ln>
                  <a:noFill/>
                </a:ln>
                <a:solidFill>
                  <a:srgbClr val="002569"/>
                </a:solidFill>
                <a:effectLst/>
                <a:uFillTx/>
              </a:rPr>
              <a:t>remote</a:t>
            </a:r>
            <a:r>
              <a:rPr kumimoji="0" lang="fr-FR" sz="1800" b="0" i="0" u="none" strike="noStrike" cap="none" spc="0" normalizeH="0" dirty="0" smtClean="0">
                <a:ln>
                  <a:noFill/>
                </a:ln>
                <a:solidFill>
                  <a:srgbClr val="002569"/>
                </a:solidFill>
                <a:effectLst/>
                <a:uFillTx/>
              </a:rPr>
              <a:t>)</a:t>
            </a:r>
          </a:p>
          <a:p>
            <a:pPr marL="0" marR="0" indent="0" algn="l" defTabSz="457200" rtl="0" fontAlgn="auto" latinLnBrk="1" hangingPunct="0">
              <a:lnSpc>
                <a:spcPct val="100000"/>
              </a:lnSpc>
              <a:spcBef>
                <a:spcPts val="0"/>
              </a:spcBef>
              <a:spcAft>
                <a:spcPts val="0"/>
              </a:spcAft>
              <a:buClrTx/>
              <a:buSzTx/>
              <a:buFontTx/>
              <a:buNone/>
              <a:tabLst/>
            </a:pPr>
            <a:r>
              <a:rPr lang="fr-FR" baseline="0" dirty="0" smtClean="0"/>
              <a:t>20</a:t>
            </a:r>
            <a:r>
              <a:rPr lang="fr-FR" dirty="0" smtClean="0"/>
              <a:t> </a:t>
            </a:r>
            <a:r>
              <a:rPr lang="fr-FR" dirty="0" err="1" smtClean="0"/>
              <a:t>agencies</a:t>
            </a:r>
            <a:r>
              <a:rPr lang="fr-FR" dirty="0" smtClean="0"/>
              <a:t>/organisations</a:t>
            </a:r>
            <a:endParaRPr kumimoji="0" lang="fr-FR" sz="18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61348377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5410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Technology Exploration</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4" name="Rectangle 3"/>
          <p:cNvSpPr txBox="1">
            <a:spLocks noChangeArrowheads="1"/>
          </p:cNvSpPr>
          <p:nvPr/>
        </p:nvSpPr>
        <p:spPr>
          <a:xfrm>
            <a:off x="0" y="1352810"/>
            <a:ext cx="8915400" cy="2811397"/>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kern="0" dirty="0" smtClean="0">
                <a:solidFill>
                  <a:schemeClr val="tx1">
                    <a:lumMod val="60000"/>
                    <a:lumOff val="40000"/>
                  </a:schemeClr>
                </a:solidFill>
              </a:rPr>
              <a:t>WGISS is a forum where new technologies, future architecture are discussed and presented</a:t>
            </a:r>
          </a:p>
          <a:p>
            <a:pPr lvl="2" defTabSz="914400" eaLnBrk="1" hangingPunct="1"/>
            <a:r>
              <a:rPr lang="en-US" kern="0" dirty="0" smtClean="0">
                <a:solidFill>
                  <a:schemeClr val="tx1">
                    <a:lumMod val="60000"/>
                    <a:lumOff val="40000"/>
                  </a:schemeClr>
                </a:solidFill>
              </a:rPr>
              <a:t>Distributed architecture</a:t>
            </a:r>
          </a:p>
          <a:p>
            <a:pPr lvl="2" defTabSz="914400" eaLnBrk="1" hangingPunct="1"/>
            <a:r>
              <a:rPr lang="en-US" kern="0" dirty="0" smtClean="0">
                <a:solidFill>
                  <a:schemeClr val="tx1">
                    <a:lumMod val="60000"/>
                    <a:lumOff val="40000"/>
                  </a:schemeClr>
                </a:solidFill>
              </a:rPr>
              <a:t>Big data technologies (Hadoop)</a:t>
            </a:r>
          </a:p>
          <a:p>
            <a:pPr lvl="2" defTabSz="914400" eaLnBrk="1" hangingPunct="1"/>
            <a:r>
              <a:rPr lang="en-US" kern="0" dirty="0" smtClean="0">
                <a:solidFill>
                  <a:schemeClr val="tx1">
                    <a:lumMod val="60000"/>
                    <a:lumOff val="40000"/>
                  </a:schemeClr>
                </a:solidFill>
              </a:rPr>
              <a:t>Cloud computing</a:t>
            </a:r>
          </a:p>
          <a:p>
            <a:pPr lvl="2" defTabSz="914400" eaLnBrk="1" hangingPunct="1"/>
            <a:r>
              <a:rPr lang="en-US" kern="0" dirty="0" smtClean="0">
                <a:solidFill>
                  <a:schemeClr val="tx1">
                    <a:lumMod val="60000"/>
                    <a:lumOff val="40000"/>
                  </a:schemeClr>
                </a:solidFill>
              </a:rPr>
              <a:t>Distribution protocols</a:t>
            </a:r>
            <a:endParaRPr lang="en-US" dirty="0">
              <a:solidFill>
                <a:schemeClr val="tx1">
                  <a:lumMod val="60000"/>
                  <a:lumOff val="40000"/>
                </a:schemeClr>
              </a:solidFill>
            </a:endParaRPr>
          </a:p>
          <a:p>
            <a:pPr lvl="1" defTabSz="914400" eaLnBrk="1" hangingPunct="1"/>
            <a:endParaRPr lang="en-US" altLang="fr-FR" kern="0" dirty="0" smtClean="0">
              <a:solidFill>
                <a:schemeClr val="tx1">
                  <a:lumMod val="60000"/>
                  <a:lumOff val="40000"/>
                </a:schemeClr>
              </a:solidFill>
            </a:endParaRPr>
          </a:p>
          <a:p>
            <a:pPr lvl="1" defTabSz="914400" eaLnBrk="1" hangingPunct="1"/>
            <a:r>
              <a:rPr lang="en-US" altLang="fr-FR" kern="0" dirty="0" smtClean="0">
                <a:solidFill>
                  <a:schemeClr val="tx1">
                    <a:lumMod val="60000"/>
                    <a:lumOff val="40000"/>
                  </a:schemeClr>
                </a:solidFill>
              </a:rPr>
              <a:t>GA </a:t>
            </a:r>
            <a:r>
              <a:rPr lang="en-US" altLang="fr-FR" kern="0" dirty="0" err="1" smtClean="0">
                <a:solidFill>
                  <a:schemeClr val="tx1">
                    <a:lumMod val="60000"/>
                    <a:lumOff val="40000"/>
                  </a:schemeClr>
                </a:solidFill>
              </a:rPr>
              <a:t>datacube</a:t>
            </a:r>
            <a:r>
              <a:rPr lang="en-US" altLang="fr-FR" kern="0" dirty="0" smtClean="0">
                <a:solidFill>
                  <a:schemeClr val="tx1">
                    <a:lumMod val="60000"/>
                    <a:lumOff val="40000"/>
                  </a:schemeClr>
                </a:solidFill>
              </a:rPr>
              <a:t> is a technology which is explored and discussed within WGISS</a:t>
            </a:r>
          </a:p>
          <a:p>
            <a:pPr lvl="2" defTabSz="914400" eaLnBrk="1" hangingPunct="1"/>
            <a:r>
              <a:rPr lang="en-US" altLang="fr-FR" kern="0" dirty="0" smtClean="0">
                <a:solidFill>
                  <a:schemeClr val="tx1">
                    <a:lumMod val="60000"/>
                    <a:lumOff val="40000"/>
                  </a:schemeClr>
                </a:solidFill>
              </a:rPr>
              <a:t>Collecting use cases from our agencies</a:t>
            </a:r>
          </a:p>
          <a:p>
            <a:pPr lvl="3" defTabSz="914400" eaLnBrk="1" hangingPunct="1"/>
            <a:r>
              <a:rPr lang="en-US" altLang="fr-FR" kern="0" dirty="0" smtClean="0">
                <a:solidFill>
                  <a:schemeClr val="tx1">
                    <a:lumMod val="60000"/>
                    <a:lumOff val="40000"/>
                  </a:schemeClr>
                </a:solidFill>
              </a:rPr>
              <a:t>Realizing this will not be a solution for all situations</a:t>
            </a:r>
          </a:p>
          <a:p>
            <a:pPr lvl="2" defTabSz="914400" eaLnBrk="1" hangingPunct="1"/>
            <a:endParaRPr lang="en-US" altLang="fr-FR" kern="0" dirty="0">
              <a:solidFill>
                <a:schemeClr val="tx1">
                  <a:lumMod val="60000"/>
                  <a:lumOff val="40000"/>
                </a:schemeClr>
              </a:solidFill>
            </a:endParaRPr>
          </a:p>
          <a:p>
            <a:pPr lvl="1" defTabSz="914400" eaLnBrk="1" hangingPunct="1"/>
            <a:r>
              <a:rPr lang="en-US" altLang="fr-FR" kern="0" dirty="0" smtClean="0">
                <a:solidFill>
                  <a:schemeClr val="tx1">
                    <a:lumMod val="60000"/>
                    <a:lumOff val="40000"/>
                  </a:schemeClr>
                </a:solidFill>
              </a:rPr>
              <a:t>Ground Segment Evolution Workshop</a:t>
            </a:r>
          </a:p>
          <a:p>
            <a:pPr lvl="2" defTabSz="914400" eaLnBrk="1" hangingPunct="1"/>
            <a:r>
              <a:rPr lang="en-US" altLang="fr-FR" kern="0" dirty="0" smtClean="0">
                <a:solidFill>
                  <a:schemeClr val="tx1">
                    <a:lumMod val="60000"/>
                    <a:lumOff val="40000"/>
                  </a:schemeClr>
                </a:solidFill>
              </a:rPr>
              <a:t>Held in October 2015, in UKSA during last WGISS meeting</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pPr/>
              <a:t>4</a:t>
            </a:fld>
            <a:endParaRPr lang="fr-FR" dirty="0"/>
          </a:p>
        </p:txBody>
      </p:sp>
    </p:spTree>
    <p:extLst>
      <p:ext uri="{BB962C8B-B14F-4D97-AF65-F5344CB8AC3E}">
        <p14:creationId xmlns:p14="http://schemas.microsoft.com/office/powerpoint/2010/main" val="214589392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49085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Recovery Observatory</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8" name="Rectangle 3"/>
          <p:cNvSpPr txBox="1">
            <a:spLocks noChangeArrowheads="1"/>
          </p:cNvSpPr>
          <p:nvPr/>
        </p:nvSpPr>
        <p:spPr>
          <a:xfrm>
            <a:off x="0" y="1654218"/>
            <a:ext cx="8064500"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sz="2400" kern="0" dirty="0" smtClean="0">
                <a:solidFill>
                  <a:schemeClr val="tx1">
                    <a:lumMod val="60000"/>
                    <a:lumOff val="40000"/>
                  </a:schemeClr>
                </a:solidFill>
              </a:rPr>
              <a:t>Status</a:t>
            </a:r>
          </a:p>
          <a:p>
            <a:pPr lvl="2" defTabSz="914400" eaLnBrk="1" hangingPunct="1"/>
            <a:r>
              <a:rPr lang="en-US" altLang="fr-FR" sz="1800" kern="0" dirty="0" smtClean="0">
                <a:solidFill>
                  <a:schemeClr val="tx1">
                    <a:lumMod val="60000"/>
                    <a:lumOff val="40000"/>
                  </a:schemeClr>
                </a:solidFill>
              </a:rPr>
              <a:t>Development ended during summer 2015 : on the schedule</a:t>
            </a:r>
          </a:p>
          <a:p>
            <a:pPr lvl="2" defTabSz="914400" eaLnBrk="1" hangingPunct="1"/>
            <a:r>
              <a:rPr lang="en-US" altLang="fr-FR" sz="1800" kern="0" dirty="0" smtClean="0">
                <a:solidFill>
                  <a:schemeClr val="tx1">
                    <a:lumMod val="60000"/>
                    <a:lumOff val="40000"/>
                  </a:schemeClr>
                </a:solidFill>
              </a:rPr>
              <a:t>Ready for a triggering of Recovery Observatory by Disasters WG</a:t>
            </a:r>
          </a:p>
          <a:p>
            <a:pPr lvl="2" defTabSz="914400" eaLnBrk="1" hangingPunct="1"/>
            <a:r>
              <a:rPr lang="en-US" altLang="fr-FR" sz="1800" kern="0" dirty="0" smtClean="0">
                <a:solidFill>
                  <a:schemeClr val="tx1">
                    <a:lumMod val="60000"/>
                    <a:lumOff val="40000"/>
                  </a:schemeClr>
                </a:solidFill>
              </a:rPr>
              <a:t>Used operationally by </a:t>
            </a:r>
            <a:r>
              <a:rPr lang="en-US" altLang="fr-FR" sz="1800" kern="0" dirty="0" err="1" smtClean="0">
                <a:solidFill>
                  <a:schemeClr val="tx1">
                    <a:lumMod val="60000"/>
                    <a:lumOff val="40000"/>
                  </a:schemeClr>
                </a:solidFill>
              </a:rPr>
              <a:t>KalHaiti</a:t>
            </a:r>
            <a:r>
              <a:rPr lang="en-US" altLang="fr-FR" sz="1800" kern="0" dirty="0" smtClean="0">
                <a:solidFill>
                  <a:schemeClr val="tx1">
                    <a:lumMod val="60000"/>
                    <a:lumOff val="40000"/>
                  </a:schemeClr>
                </a:solidFill>
              </a:rPr>
              <a:t> project in CNES </a:t>
            </a:r>
          </a:p>
          <a:p>
            <a:pPr lvl="2" defTabSz="914400" eaLnBrk="1" hangingPunct="1"/>
            <a:r>
              <a:rPr lang="en-US" altLang="fr-FR" sz="1800" kern="0" dirty="0" smtClean="0">
                <a:solidFill>
                  <a:schemeClr val="tx1">
                    <a:lumMod val="60000"/>
                    <a:lumOff val="40000"/>
                  </a:schemeClr>
                </a:solidFill>
              </a:rPr>
              <a:t>Project still open in WGISS, waiting for an potential triggering</a:t>
            </a:r>
          </a:p>
          <a:p>
            <a:pPr lvl="3" defTabSz="914400" eaLnBrk="1" hangingPunct="1"/>
            <a:r>
              <a:rPr lang="en-US" altLang="fr-FR" sz="1600" kern="0" dirty="0" smtClean="0">
                <a:solidFill>
                  <a:schemeClr val="tx1">
                    <a:lumMod val="60000"/>
                    <a:lumOff val="40000"/>
                  </a:schemeClr>
                </a:solidFill>
              </a:rPr>
              <a:t>Depending on the event and on the manipulated data, some slight modifications could be done</a:t>
            </a:r>
          </a:p>
          <a:p>
            <a:pPr lvl="2" defTabSz="914400" eaLnBrk="1" hangingPunct="1"/>
            <a:endParaRPr lang="en-US" altLang="fr-FR" sz="1800" dirty="0">
              <a:solidFill>
                <a:schemeClr val="tx1">
                  <a:lumMod val="60000"/>
                  <a:lumOff val="40000"/>
                </a:schemeClr>
              </a:solidFill>
            </a:endParaRPr>
          </a:p>
          <a:p>
            <a:pPr lvl="1" defTabSz="914400" eaLnBrk="1" hangingPunct="1"/>
            <a:r>
              <a:rPr lang="en-US" altLang="fr-FR" kern="0" dirty="0" smtClean="0">
                <a:solidFill>
                  <a:schemeClr val="tx1">
                    <a:lumMod val="60000"/>
                    <a:lumOff val="40000"/>
                  </a:schemeClr>
                </a:solidFill>
              </a:rPr>
              <a:t>Video demo </a:t>
            </a:r>
          </a:p>
          <a:p>
            <a:pPr lvl="2" defTabSz="914400" eaLnBrk="1" hangingPunct="1"/>
            <a:r>
              <a:rPr lang="en-US" altLang="fr-FR" sz="1400" dirty="0">
                <a:solidFill>
                  <a:srgbClr val="FF0000"/>
                </a:solidFill>
              </a:rPr>
              <a:t>http://ceos.org/ourwork/workinggroups/wgiss/current-activities/recovery-observatory-project/</a:t>
            </a:r>
            <a:endParaRPr lang="en-US" altLang="fr-FR" sz="1400" kern="0" dirty="0" smtClean="0">
              <a:solidFill>
                <a:srgbClr val="FF0000"/>
              </a:solidFill>
            </a:endParaRPr>
          </a:p>
        </p:txBody>
      </p:sp>
      <p:sp>
        <p:nvSpPr>
          <p:cNvPr id="9" name="ZoneTexte 8"/>
          <p:cNvSpPr txBox="1"/>
          <p:nvPr/>
        </p:nvSpPr>
        <p:spPr>
          <a:xfrm>
            <a:off x="851301" y="5486400"/>
            <a:ext cx="7625547" cy="1077218"/>
          </a:xfrm>
          <a:prstGeom prst="rect">
            <a:avLst/>
          </a:prstGeom>
          <a:noFill/>
          <a:ln w="6350">
            <a:solidFill>
              <a:schemeClr val="tx1"/>
            </a:solidFill>
          </a:ln>
        </p:spPr>
        <p:txBody>
          <a:bodyPr wrap="square" rtlCol="0">
            <a:spAutoFit/>
          </a:bodyPr>
          <a:lstStyle/>
          <a:p>
            <a:r>
              <a:rPr lang="en-US" sz="1600" b="1" dirty="0" smtClean="0">
                <a:solidFill>
                  <a:srgbClr val="000000"/>
                </a:solidFill>
              </a:rPr>
              <a:t>ACTION DATA-04 </a:t>
            </a:r>
            <a:r>
              <a:rPr lang="en-US" sz="1600" dirty="0">
                <a:solidFill>
                  <a:srgbClr val="000000"/>
                </a:solidFill>
              </a:rPr>
              <a:t>- In cooperation with WG Disasters, WGISS will develop and make available the Recovery Observatory infrastructure (see Section 3.5 for details). Version 2 will be available end in Q1 2015 and Version 3 (final) will be available end of Q2 2015</a:t>
            </a:r>
            <a:r>
              <a:rPr lang="en-US" sz="1600" dirty="0" smtClean="0">
                <a:solidFill>
                  <a:srgbClr val="000000"/>
                </a:solidFill>
              </a:rPr>
              <a:t>. </a:t>
            </a:r>
            <a:r>
              <a:rPr lang="en-US" sz="1600" b="1" dirty="0" smtClean="0">
                <a:solidFill>
                  <a:srgbClr val="000000"/>
                </a:solidFill>
              </a:rPr>
              <a:t>TO BE CLOSED</a:t>
            </a:r>
            <a:endParaRPr lang="fr-FR" sz="1600" b="1" dirty="0">
              <a:solidFill>
                <a:srgbClr val="000000"/>
              </a:solidFill>
            </a:endParaRP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pPr/>
              <a:t>5</a:t>
            </a:fld>
            <a:endParaRPr lang="fr-FR" dirty="0"/>
          </a:p>
        </p:txBody>
      </p:sp>
    </p:spTree>
    <p:extLst>
      <p:ext uri="{BB962C8B-B14F-4D97-AF65-F5344CB8AC3E}">
        <p14:creationId xmlns:p14="http://schemas.microsoft.com/office/powerpoint/2010/main" val="236311631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49085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Recovery Observatory</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5" name="Slide Number Placeholder 5"/>
          <p:cNvSpPr>
            <a:spLocks noGrp="1"/>
          </p:cNvSpPr>
          <p:nvPr>
            <p:ph type="sldNum" sz="quarter" idx="4294967295"/>
          </p:nvPr>
        </p:nvSpPr>
        <p:spPr bwMode="auto">
          <a:xfrm>
            <a:off x="7239000" y="6546850"/>
            <a:ext cx="1905000" cy="311150"/>
          </a:xfrm>
          <a:prstGeom prst="rect">
            <a:avLst/>
          </a:prstGeom>
          <a:noFill/>
          <a:ln>
            <a:miter lim="800000"/>
            <a:headEnd/>
            <a:tailEnd/>
          </a:ln>
        </p:spPr>
        <p:txBody>
          <a:bodyPr/>
          <a:lstStyle/>
          <a:p>
            <a:pPr eaLnBrk="1" hangingPunct="1">
              <a:spcBef>
                <a:spcPct val="0"/>
              </a:spcBef>
            </a:pPr>
            <a:fld id="{685D9731-F711-4403-8BC4-60A829C86C9C}" type="slidenum">
              <a:rPr lang="en-US" smtClean="0"/>
              <a:pPr eaLnBrk="1" hangingPunct="1">
                <a:spcBef>
                  <a:spcPct val="0"/>
                </a:spcBef>
              </a:pPr>
              <a:t>6</a:t>
            </a:fld>
            <a:endParaRPr lang="en-US" dirty="0" smtClean="0"/>
          </a:p>
        </p:txBody>
      </p:sp>
      <p:sp>
        <p:nvSpPr>
          <p:cNvPr id="6" name="Rectangle 5"/>
          <p:cNvSpPr/>
          <p:nvPr/>
        </p:nvSpPr>
        <p:spPr>
          <a:xfrm>
            <a:off x="4929190" y="1214422"/>
            <a:ext cx="4047172" cy="2714644"/>
          </a:xfrm>
          <a:prstGeom prst="rect">
            <a:avLst/>
          </a:prstGeom>
          <a:blipFill dpi="0" rotWithShape="1">
            <a:blip r:embed="rId2">
              <a:alphaModFix amt="31000"/>
            </a:blip>
            <a:srcRect/>
            <a:stretch>
              <a:fillRect/>
            </a:stretch>
          </a:blipFill>
          <a:ln>
            <a:noFill/>
          </a:ln>
          <a:effectLst>
            <a:outerShdw blurRad="4064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4219" y="3760664"/>
            <a:ext cx="4129781" cy="3097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noChangeArrowheads="1"/>
          </p:cNvSpPr>
          <p:nvPr/>
        </p:nvSpPr>
        <p:spPr>
          <a:xfrm>
            <a:off x="0" y="1654218"/>
            <a:ext cx="8064500"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sz="2400" kern="0" dirty="0" smtClean="0">
                <a:solidFill>
                  <a:schemeClr val="tx1">
                    <a:lumMod val="60000"/>
                    <a:lumOff val="40000"/>
                  </a:schemeClr>
                </a:solidFill>
              </a:rPr>
              <a:t> Editorial content</a:t>
            </a:r>
          </a:p>
          <a:p>
            <a:pPr lvl="2" defTabSz="914400" eaLnBrk="1" hangingPunct="1"/>
            <a:r>
              <a:rPr lang="en-US" altLang="fr-FR" sz="1800" kern="0" dirty="0" smtClean="0">
                <a:solidFill>
                  <a:schemeClr val="tx1">
                    <a:lumMod val="60000"/>
                    <a:lumOff val="40000"/>
                  </a:schemeClr>
                </a:solidFill>
              </a:rPr>
              <a:t>Project presentation </a:t>
            </a:r>
          </a:p>
          <a:p>
            <a:pPr lvl="2" defTabSz="914400" eaLnBrk="1" hangingPunct="1"/>
            <a:r>
              <a:rPr lang="en-US" altLang="fr-FR" sz="1800" kern="0" dirty="0" smtClean="0">
                <a:solidFill>
                  <a:schemeClr val="tx1">
                    <a:lumMod val="60000"/>
                    <a:lumOff val="40000"/>
                  </a:schemeClr>
                </a:solidFill>
              </a:rPr>
              <a:t>General News &amp; events</a:t>
            </a:r>
          </a:p>
          <a:p>
            <a:pPr lvl="2" defTabSz="914400" eaLnBrk="1" hangingPunct="1"/>
            <a:r>
              <a:rPr lang="en-US" altLang="fr-FR" sz="1800" kern="0" dirty="0" smtClean="0">
                <a:solidFill>
                  <a:schemeClr val="tx1">
                    <a:lumMod val="60000"/>
                    <a:lumOff val="40000"/>
                  </a:schemeClr>
                </a:solidFill>
              </a:rPr>
              <a:t>Fed by webmaster</a:t>
            </a:r>
          </a:p>
          <a:p>
            <a:pPr lvl="1" defTabSz="914400" eaLnBrk="1" hangingPunct="1"/>
            <a:endParaRPr lang="en-US" altLang="fr-FR" sz="2400" kern="0" dirty="0" smtClean="0">
              <a:solidFill>
                <a:schemeClr val="tx1">
                  <a:lumMod val="60000"/>
                  <a:lumOff val="40000"/>
                </a:schemeClr>
              </a:solidFill>
            </a:endParaRPr>
          </a:p>
          <a:p>
            <a:pPr lvl="1" defTabSz="914400" eaLnBrk="1" hangingPunct="1"/>
            <a:r>
              <a:rPr lang="en-US" altLang="fr-FR" sz="2400" kern="0" dirty="0" smtClean="0">
                <a:solidFill>
                  <a:schemeClr val="tx1">
                    <a:lumMod val="60000"/>
                    <a:lumOff val="40000"/>
                  </a:schemeClr>
                </a:solidFill>
              </a:rPr>
              <a:t>Collaborative work</a:t>
            </a:r>
          </a:p>
          <a:p>
            <a:pPr lvl="2" defTabSz="914400" eaLnBrk="1" hangingPunct="1"/>
            <a:r>
              <a:rPr lang="en-US" altLang="fr-FR" sz="1800" kern="0" dirty="0" smtClean="0">
                <a:solidFill>
                  <a:schemeClr val="tx1">
                    <a:lumMod val="60000"/>
                    <a:lumOff val="40000"/>
                  </a:schemeClr>
                </a:solidFill>
              </a:rPr>
              <a:t>To allow users to post information</a:t>
            </a:r>
          </a:p>
          <a:p>
            <a:pPr lvl="2" defTabSz="914400" eaLnBrk="1" hangingPunct="1"/>
            <a:r>
              <a:rPr lang="en-US" altLang="fr-FR" sz="1800" kern="0" dirty="0" smtClean="0">
                <a:solidFill>
                  <a:schemeClr val="tx1">
                    <a:lumMod val="60000"/>
                    <a:lumOff val="40000"/>
                  </a:schemeClr>
                </a:solidFill>
              </a:rPr>
              <a:t> &amp; data within groups</a:t>
            </a:r>
          </a:p>
          <a:p>
            <a:pPr lvl="2" defTabSz="914400" eaLnBrk="1" hangingPunct="1"/>
            <a:r>
              <a:rPr lang="en-US" altLang="fr-FR" sz="1800" kern="0" dirty="0" smtClean="0">
                <a:solidFill>
                  <a:schemeClr val="tx1">
                    <a:lumMod val="60000"/>
                    <a:lumOff val="40000"/>
                  </a:schemeClr>
                </a:solidFill>
              </a:rPr>
              <a:t>To provide security management</a:t>
            </a:r>
          </a:p>
          <a:p>
            <a:pPr lvl="3" defTabSz="914400" eaLnBrk="1" hangingPunct="1"/>
            <a:r>
              <a:rPr lang="en-US" altLang="fr-FR" sz="1600" kern="0" dirty="0" smtClean="0">
                <a:solidFill>
                  <a:schemeClr val="tx1">
                    <a:lumMod val="60000"/>
                    <a:lumOff val="40000"/>
                  </a:schemeClr>
                </a:solidFill>
              </a:rPr>
              <a:t>Private groups</a:t>
            </a:r>
          </a:p>
          <a:p>
            <a:pPr lvl="3" defTabSz="914400" eaLnBrk="1" hangingPunct="1"/>
            <a:r>
              <a:rPr lang="en-US" altLang="fr-FR" sz="1600" kern="0" dirty="0" smtClean="0">
                <a:solidFill>
                  <a:schemeClr val="tx1">
                    <a:lumMod val="60000"/>
                    <a:lumOff val="40000"/>
                  </a:schemeClr>
                </a:solidFill>
              </a:rPr>
              <a:t>Semi private groups</a:t>
            </a:r>
          </a:p>
          <a:p>
            <a:pPr lvl="3" defTabSz="914400" eaLnBrk="1" hangingPunct="1"/>
            <a:r>
              <a:rPr lang="en-US" altLang="fr-FR" sz="1600" kern="0" dirty="0" smtClean="0">
                <a:solidFill>
                  <a:schemeClr val="tx1">
                    <a:lumMod val="60000"/>
                    <a:lumOff val="40000"/>
                  </a:schemeClr>
                </a:solidFill>
              </a:rPr>
              <a:t>Public groups</a:t>
            </a:r>
          </a:p>
          <a:p>
            <a:pPr lvl="2" defTabSz="914400" eaLnBrk="1" hangingPunct="1"/>
            <a:r>
              <a:rPr lang="en-US" altLang="fr-FR" kern="0" dirty="0" smtClean="0">
                <a:solidFill>
                  <a:schemeClr val="tx1">
                    <a:lumMod val="60000"/>
                    <a:lumOff val="40000"/>
                  </a:schemeClr>
                </a:solidFill>
              </a:rPr>
              <a:t>License management</a:t>
            </a:r>
            <a:endParaRPr lang="en-US" altLang="fr-FR" kern="0" dirty="0">
              <a:solidFill>
                <a:schemeClr val="tx1">
                  <a:lumMod val="60000"/>
                  <a:lumOff val="40000"/>
                </a:schemeClr>
              </a:solidFill>
            </a:endParaRPr>
          </a:p>
        </p:txBody>
      </p:sp>
    </p:spTree>
    <p:extLst>
      <p:ext uri="{BB962C8B-B14F-4D97-AF65-F5344CB8AC3E}">
        <p14:creationId xmlns:p14="http://schemas.microsoft.com/office/powerpoint/2010/main" val="144261581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49085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Recovery Observatory</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395" y="4019370"/>
            <a:ext cx="3184994" cy="2388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1869" y="1473751"/>
            <a:ext cx="2999223" cy="1989559"/>
          </a:xfrm>
          <a:prstGeom prst="rect">
            <a:avLst/>
          </a:prstGeom>
          <a:noFill/>
          <a:ln>
            <a:noFill/>
          </a:ln>
          <a:effectLst>
            <a:outerShdw blurRad="177800" dist="1143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Espace réservé du contenu 2"/>
          <p:cNvSpPr txBox="1">
            <a:spLocks/>
          </p:cNvSpPr>
          <p:nvPr/>
        </p:nvSpPr>
        <p:spPr>
          <a:xfrm>
            <a:off x="-368485" y="1295548"/>
            <a:ext cx="8807896" cy="5112568"/>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a:r>
              <a:rPr lang="en-US" sz="2400" kern="0" dirty="0" smtClean="0">
                <a:solidFill>
                  <a:schemeClr val="tx1">
                    <a:lumMod val="60000"/>
                    <a:lumOff val="40000"/>
                  </a:schemeClr>
                </a:solidFill>
              </a:rPr>
              <a:t> Map with products footprints</a:t>
            </a:r>
          </a:p>
          <a:p>
            <a:pPr lvl="2" defTabSz="914400"/>
            <a:r>
              <a:rPr lang="en-US" sz="1800" kern="0" dirty="0" smtClean="0">
                <a:solidFill>
                  <a:schemeClr val="tx1">
                    <a:lumMod val="60000"/>
                    <a:lumOff val="40000"/>
                  </a:schemeClr>
                </a:solidFill>
              </a:rPr>
              <a:t>Full resolution products displayed on the map</a:t>
            </a:r>
          </a:p>
          <a:p>
            <a:pPr lvl="2" defTabSz="914400"/>
            <a:r>
              <a:rPr lang="en-US" sz="1800" kern="0" dirty="0" smtClean="0">
                <a:solidFill>
                  <a:schemeClr val="tx1">
                    <a:lumMod val="60000"/>
                    <a:lumOff val="40000"/>
                  </a:schemeClr>
                </a:solidFill>
              </a:rPr>
              <a:t>Product download</a:t>
            </a:r>
          </a:p>
          <a:p>
            <a:pPr lvl="1" defTabSz="914400"/>
            <a:endParaRPr lang="en-US" sz="2000" kern="0" dirty="0" smtClean="0">
              <a:solidFill>
                <a:schemeClr val="tx1">
                  <a:lumMod val="60000"/>
                  <a:lumOff val="40000"/>
                </a:schemeClr>
              </a:solidFill>
            </a:endParaRPr>
          </a:p>
          <a:p>
            <a:pPr lvl="1" defTabSz="914400"/>
            <a:r>
              <a:rPr lang="en-US" sz="2400" kern="0" dirty="0" smtClean="0">
                <a:solidFill>
                  <a:schemeClr val="tx1">
                    <a:lumMod val="60000"/>
                    <a:lumOff val="40000"/>
                  </a:schemeClr>
                </a:solidFill>
              </a:rPr>
              <a:t> List of available products</a:t>
            </a:r>
          </a:p>
          <a:p>
            <a:pPr lvl="2" defTabSz="914400"/>
            <a:r>
              <a:rPr lang="en-US" sz="1800" kern="0" dirty="0" smtClean="0">
                <a:solidFill>
                  <a:schemeClr val="tx1">
                    <a:lumMod val="60000"/>
                    <a:lumOff val="40000"/>
                  </a:schemeClr>
                </a:solidFill>
              </a:rPr>
              <a:t>List of products ordered by date of acquisition</a:t>
            </a:r>
          </a:p>
          <a:p>
            <a:pPr lvl="2" defTabSz="914400"/>
            <a:r>
              <a:rPr lang="en-US" sz="1800" kern="0" dirty="0" smtClean="0">
                <a:solidFill>
                  <a:schemeClr val="tx1">
                    <a:lumMod val="60000"/>
                    <a:lumOff val="40000"/>
                  </a:schemeClr>
                </a:solidFill>
              </a:rPr>
              <a:t>Product download</a:t>
            </a:r>
          </a:p>
          <a:p>
            <a:pPr lvl="2" defTabSz="914400"/>
            <a:r>
              <a:rPr lang="en-US" sz="1800" kern="0" dirty="0" smtClean="0">
                <a:solidFill>
                  <a:schemeClr val="tx1">
                    <a:lumMod val="60000"/>
                    <a:lumOff val="40000"/>
                  </a:schemeClr>
                </a:solidFill>
              </a:rPr>
              <a:t>Product details with metadata , </a:t>
            </a:r>
            <a:r>
              <a:rPr lang="en-US" sz="1800" kern="0" dirty="0" err="1" smtClean="0">
                <a:solidFill>
                  <a:schemeClr val="tx1">
                    <a:lumMod val="60000"/>
                    <a:lumOff val="40000"/>
                  </a:schemeClr>
                </a:solidFill>
              </a:rPr>
              <a:t>quicklook</a:t>
            </a:r>
            <a:r>
              <a:rPr lang="en-US" sz="1800" kern="0" dirty="0" smtClean="0">
                <a:solidFill>
                  <a:schemeClr val="tx1">
                    <a:lumMod val="60000"/>
                    <a:lumOff val="40000"/>
                  </a:schemeClr>
                </a:solidFill>
              </a:rPr>
              <a:t> </a:t>
            </a:r>
            <a:br>
              <a:rPr lang="en-US" sz="1800" kern="0" dirty="0" smtClean="0">
                <a:solidFill>
                  <a:schemeClr val="tx1">
                    <a:lumMod val="60000"/>
                    <a:lumOff val="40000"/>
                  </a:schemeClr>
                </a:solidFill>
              </a:rPr>
            </a:br>
            <a:r>
              <a:rPr lang="en-US" sz="1800" kern="0" dirty="0" smtClean="0">
                <a:solidFill>
                  <a:schemeClr val="tx1">
                    <a:lumMod val="60000"/>
                    <a:lumOff val="40000"/>
                  </a:schemeClr>
                </a:solidFill>
              </a:rPr>
              <a:t>and footprint</a:t>
            </a:r>
          </a:p>
          <a:p>
            <a:pPr lvl="1" defTabSz="914400"/>
            <a:endParaRPr lang="en-US" kern="0" dirty="0">
              <a:solidFill>
                <a:schemeClr val="tx1">
                  <a:lumMod val="60000"/>
                  <a:lumOff val="40000"/>
                </a:schemeClr>
              </a:solidFill>
            </a:endParaRPr>
          </a:p>
          <a:p>
            <a:pPr lvl="1" defTabSz="914400"/>
            <a:r>
              <a:rPr lang="en-US" kern="0" dirty="0" smtClean="0">
                <a:solidFill>
                  <a:schemeClr val="tx1">
                    <a:lumMod val="60000"/>
                    <a:lumOff val="40000"/>
                  </a:schemeClr>
                </a:solidFill>
              </a:rPr>
              <a:t>Products ingestion</a:t>
            </a:r>
          </a:p>
          <a:p>
            <a:pPr lvl="2" defTabSz="914400"/>
            <a:r>
              <a:rPr lang="en-US" kern="0" dirty="0" smtClean="0">
                <a:solidFill>
                  <a:schemeClr val="tx1">
                    <a:lumMod val="60000"/>
                    <a:lumOff val="40000"/>
                  </a:schemeClr>
                </a:solidFill>
              </a:rPr>
              <a:t>Ability for users to send a geographical</a:t>
            </a:r>
            <a:br>
              <a:rPr lang="en-US" kern="0" dirty="0" smtClean="0">
                <a:solidFill>
                  <a:schemeClr val="tx1">
                    <a:lumMod val="60000"/>
                    <a:lumOff val="40000"/>
                  </a:schemeClr>
                </a:solidFill>
              </a:rPr>
            </a:br>
            <a:r>
              <a:rPr lang="en-US" kern="0" dirty="0" smtClean="0">
                <a:solidFill>
                  <a:schemeClr val="tx1">
                    <a:lumMod val="60000"/>
                    <a:lumOff val="40000"/>
                  </a:schemeClr>
                </a:solidFill>
              </a:rPr>
              <a:t>product</a:t>
            </a:r>
          </a:p>
          <a:p>
            <a:pPr lvl="1" defTabSz="914400"/>
            <a:endParaRPr lang="en-US" sz="2400" kern="0" dirty="0" smtClean="0">
              <a:solidFill>
                <a:schemeClr val="tx1">
                  <a:lumMod val="60000"/>
                  <a:lumOff val="40000"/>
                </a:schemeClr>
              </a:solidFill>
            </a:endParaRPr>
          </a:p>
          <a:p>
            <a:pPr lvl="1" defTabSz="914400"/>
            <a:r>
              <a:rPr lang="en-US" sz="2400" kern="0" dirty="0" smtClean="0">
                <a:solidFill>
                  <a:schemeClr val="tx1">
                    <a:lumMod val="60000"/>
                    <a:lumOff val="40000"/>
                  </a:schemeClr>
                </a:solidFill>
              </a:rPr>
              <a:t> Multi criteria search form</a:t>
            </a:r>
          </a:p>
        </p:txBody>
      </p:sp>
      <p:sp>
        <p:nvSpPr>
          <p:cNvPr id="2" name="Espace réservé du numéro de diapositive 1"/>
          <p:cNvSpPr>
            <a:spLocks noGrp="1"/>
          </p:cNvSpPr>
          <p:nvPr>
            <p:ph type="sldNum" sz="quarter" idx="2"/>
          </p:nvPr>
        </p:nvSpPr>
        <p:spPr/>
        <p:txBody>
          <a:bodyPr/>
          <a:lstStyle/>
          <a:p>
            <a:fld id="{86CB4B4D-7CA3-9044-876B-883B54F8677D}" type="slidenum">
              <a:rPr lang="fr-FR" smtClean="0"/>
              <a:pPr/>
              <a:t>7</a:t>
            </a:fld>
            <a:endParaRPr lang="fr-FR" dirty="0"/>
          </a:p>
        </p:txBody>
      </p:sp>
    </p:spTree>
    <p:extLst>
      <p:ext uri="{BB962C8B-B14F-4D97-AF65-F5344CB8AC3E}">
        <p14:creationId xmlns:p14="http://schemas.microsoft.com/office/powerpoint/2010/main" val="370549836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497932" y="228600"/>
            <a:ext cx="7367781" cy="1344800"/>
          </a:xfrm>
        </p:spPr>
        <p:txBody>
          <a:bodyPr/>
          <a:lstStyle/>
          <a:p>
            <a:r>
              <a:rPr lang="en-GB" dirty="0" smtClean="0"/>
              <a:t>Interoperability</a:t>
            </a:r>
            <a:endParaRPr lang="en-GB" dirty="0"/>
          </a:p>
        </p:txBody>
      </p:sp>
      <p:sp>
        <p:nvSpPr>
          <p:cNvPr id="3" name="Subtitle 2"/>
          <p:cNvSpPr>
            <a:spLocks noGrp="1"/>
          </p:cNvSpPr>
          <p:nvPr>
            <p:ph type="subTitle" sz="quarter" idx="1"/>
          </p:nvPr>
        </p:nvSpPr>
        <p:spPr>
          <a:xfrm>
            <a:off x="4130025" y="1676400"/>
            <a:ext cx="4826977" cy="1093787"/>
          </a:xfrm>
        </p:spPr>
        <p:txBody>
          <a:bodyPr/>
          <a:lstStyle/>
          <a:p>
            <a:r>
              <a:rPr lang="en-GB" dirty="0" smtClean="0">
                <a:solidFill>
                  <a:srgbClr val="FFFF00"/>
                </a:solidFill>
              </a:rPr>
              <a:t>CWIC</a:t>
            </a:r>
          </a:p>
          <a:p>
            <a:r>
              <a:rPr lang="en-GB" dirty="0" err="1" smtClean="0">
                <a:solidFill>
                  <a:srgbClr val="FFFF00"/>
                </a:solidFill>
              </a:rPr>
              <a:t>FedEO</a:t>
            </a:r>
            <a:endParaRPr lang="en-GB" dirty="0" smtClean="0">
              <a:solidFill>
                <a:srgbClr val="FFFF00"/>
              </a:solidFill>
            </a:endParaRPr>
          </a:p>
          <a:p>
            <a:r>
              <a:rPr lang="en-GB" dirty="0" err="1" smtClean="0">
                <a:solidFill>
                  <a:srgbClr val="FFFF00"/>
                </a:solidFill>
              </a:rPr>
              <a:t>Opensearch</a:t>
            </a:r>
            <a:endParaRPr lang="en-GB" dirty="0" smtClean="0">
              <a:solidFill>
                <a:srgbClr val="FFFF00"/>
              </a:solidFill>
            </a:endParaRPr>
          </a:p>
          <a:p>
            <a:r>
              <a:rPr lang="en-GB" dirty="0" smtClean="0">
                <a:solidFill>
                  <a:srgbClr val="FFFF00"/>
                </a:solidFill>
              </a:rPr>
              <a:t>IDN</a:t>
            </a:r>
          </a:p>
          <a:p>
            <a:r>
              <a:rPr lang="en-GB" dirty="0">
                <a:solidFill>
                  <a:srgbClr val="FFFF00"/>
                </a:solidFill>
              </a:rPr>
              <a:t>Connected data assets</a:t>
            </a:r>
          </a:p>
          <a:p>
            <a:r>
              <a:rPr lang="en-GB" dirty="0" smtClean="0">
                <a:solidFill>
                  <a:srgbClr val="FFFF00"/>
                </a:solidFill>
              </a:rPr>
              <a:t>VIDEO</a:t>
            </a:r>
            <a:endParaRPr lang="en-GB" dirty="0">
              <a:solidFill>
                <a:srgbClr val="FFFF00"/>
              </a:solidFill>
            </a:endParaRPr>
          </a:p>
          <a:p>
            <a:endParaRPr lang="en-GB" dirty="0">
              <a:solidFill>
                <a:srgbClr val="FFFF00"/>
              </a:solidFill>
            </a:endParaRPr>
          </a:p>
        </p:txBody>
      </p:sp>
      <p:pic>
        <p:nvPicPr>
          <p:cNvPr id="4098" name="Picture 2" descr="D:\Utilisateurs\morenor\Documents\MemoCNES\servicetvi\vds\interop\page centrale interop\Nouveau dossier\type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732" y="5078337"/>
            <a:ext cx="914400" cy="665163"/>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Utilisateurs\morenor\Documents\MemoCNES\servicetvi\vds\interop\page centrale interop\Nouveau dossier\type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46" y="6029938"/>
            <a:ext cx="9144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Utilisateurs\morenor\Documents\MemoCNES\servicetvi\vds\interop\page centrale interop\Nouveau dossier\type_c_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57" y="4981144"/>
            <a:ext cx="914400" cy="79851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D:\Utilisateurs\morenor\Documents\MemoCNES\servicetvi\vds\interop\page centrale interop\Nouveau dossier\type_c_1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0797" y="5929061"/>
            <a:ext cx="914400" cy="71913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Utilisateurs\morenor\Documents\MemoCNES\servicetvi\vds\interop\page centrale interop\Nouveau dossier\type_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6637" y="4972862"/>
            <a:ext cx="914400" cy="719137"/>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D:\Utilisateurs\morenor\Documents\MemoCNES\servicetvi\vds\interop\page centrale interop\Nouveau dossier\type_e_f.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2237" y="5971923"/>
            <a:ext cx="914400" cy="6762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D:\Utilisateurs\morenor\Documents\MemoCNES\servicetvi\vds\interop\page centrale interop\Nouveau dossier\type_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5625" y="5951538"/>
            <a:ext cx="914400" cy="84137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D:\Utilisateurs\morenor\Documents\MemoCNES\servicetvi\vds\interop\page centrale interop\Nouveau dossier\type_h.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59300" y="4940225"/>
            <a:ext cx="1066496" cy="90280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D:\Utilisateurs\morenor\Documents\MemoCNES\servicetvi\vds\interop\page centrale interop\Nouveau dossier\type_i_2_broches.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7897" y="5795216"/>
            <a:ext cx="1250580" cy="96711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D:\Utilisateurs\morenor\Documents\MemoCNES\servicetvi\vds\interop\page centrale interop\Nouveau dossier\type_i_3_broche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1507" y="5867824"/>
            <a:ext cx="1140758" cy="82190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D:\Utilisateurs\morenor\Documents\MemoCNES\servicetvi\vds\interop\page centrale interop\Nouveau dossier\type_j.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0205" y="5913910"/>
            <a:ext cx="981434" cy="792303"/>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D:\Utilisateurs\morenor\Documents\MemoCNES\servicetvi\vds\interop\page centrale interop\Nouveau dossier\type_k.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22529" y="5951537"/>
            <a:ext cx="1082781" cy="82327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D:\Utilisateurs\morenor\Documents\MemoCNES\servicetvi\vds\interop\page centrale interop\Nouveau dossier\type_l.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08953" y="4972862"/>
            <a:ext cx="1048468" cy="831857"/>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D:\Utilisateurs\morenor\Documents\MemoCNES\servicetvi\vds\interop\page centrale interop\Nouveau dossier\type_m.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45313" y="4886092"/>
            <a:ext cx="1070594" cy="821532"/>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D:\Utilisateurs\morenor\Documents\MemoCNES\servicetvi\vds\interop\page centrale interop\Nouveau dossier\type_n_2_broches.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58616" y="4920935"/>
            <a:ext cx="1344613" cy="941388"/>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D:\Utilisateurs\morenor\Documents\MemoCNES\servicetvi\vds\interop\page centrale interop\Nouveau dossier\type_n_3_broche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03229" y="4920935"/>
            <a:ext cx="1040771" cy="728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065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209800" y="114917"/>
            <a:ext cx="533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3200" b="1" kern="0" noProof="0" dirty="0" smtClean="0">
                <a:solidFill>
                  <a:srgbClr val="FFFFFF"/>
                </a:solidFill>
                <a:latin typeface="Tahoma" pitchFamily="-106" charset="0"/>
                <a:cs typeface="Tahoma" pitchFamily="-106" charset="0"/>
              </a:rPr>
              <a:t>Interoperability - CWIC</a:t>
            </a:r>
            <a:endParaRPr kumimoji="0" lang="en-US" sz="3200" b="1" i="0" u="none" strike="noStrike" kern="0" cap="none" spc="0" normalizeH="0" baseline="0" noProof="0" dirty="0" smtClean="0">
              <a:ln>
                <a:noFill/>
              </a:ln>
              <a:solidFill>
                <a:srgbClr val="FFFFFF"/>
              </a:solidFill>
              <a:effectLst/>
              <a:uLnTx/>
              <a:uFillTx/>
              <a:latin typeface="Tahoma" pitchFamily="-106" charset="0"/>
              <a:ea typeface="ＭＳ Ｐゴシック" pitchFamily="-106" charset="-128"/>
              <a:cs typeface="Tahoma" pitchFamily="-106" charset="0"/>
            </a:endParaRPr>
          </a:p>
        </p:txBody>
      </p:sp>
      <p:sp>
        <p:nvSpPr>
          <p:cNvPr id="10" name="Rectangle 3"/>
          <p:cNvSpPr txBox="1">
            <a:spLocks noChangeArrowheads="1"/>
          </p:cNvSpPr>
          <p:nvPr/>
        </p:nvSpPr>
        <p:spPr>
          <a:xfrm>
            <a:off x="0" y="1219200"/>
            <a:ext cx="9144000" cy="4464051"/>
          </a:xfrm>
          <a:prstGeom prst="rect">
            <a:avLst/>
          </a:prstGeom>
        </p:spPr>
        <p:txBody>
          <a:bodyPr/>
          <a:lst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a:lstStyle>
          <a:p>
            <a:pPr lvl="1" defTabSz="914400" eaLnBrk="1" hangingPunct="1"/>
            <a:r>
              <a:rPr lang="en-US" altLang="fr-FR" dirty="0" smtClean="0">
                <a:solidFill>
                  <a:schemeClr val="tx1">
                    <a:lumMod val="60000"/>
                    <a:lumOff val="40000"/>
                  </a:schemeClr>
                </a:solidFill>
              </a:rPr>
              <a:t>Data partners</a:t>
            </a:r>
            <a:r>
              <a:rPr lang="en-US" altLang="fr-FR" dirty="0">
                <a:solidFill>
                  <a:schemeClr val="tx1">
                    <a:lumMod val="60000"/>
                    <a:lumOff val="40000"/>
                  </a:schemeClr>
                </a:solidFill>
              </a:rPr>
              <a:t>:  </a:t>
            </a:r>
          </a:p>
          <a:p>
            <a:pPr lvl="2" defTabSz="914400" eaLnBrk="1" hangingPunct="1"/>
            <a:r>
              <a:rPr lang="en-US" altLang="fr-FR" dirty="0">
                <a:solidFill>
                  <a:schemeClr val="tx1">
                    <a:lumMod val="60000"/>
                    <a:lumOff val="40000"/>
                  </a:schemeClr>
                </a:solidFill>
              </a:rPr>
              <a:t>NASA, </a:t>
            </a:r>
            <a:r>
              <a:rPr lang="en-US" altLang="fr-FR" dirty="0" smtClean="0">
                <a:solidFill>
                  <a:schemeClr val="tx1">
                    <a:lumMod val="60000"/>
                    <a:lumOff val="40000"/>
                  </a:schemeClr>
                </a:solidFill>
              </a:rPr>
              <a:t>NOAA/GHRSST</a:t>
            </a:r>
            <a:r>
              <a:rPr lang="en-US" altLang="fr-FR" dirty="0">
                <a:solidFill>
                  <a:schemeClr val="tx1">
                    <a:lumMod val="60000"/>
                    <a:lumOff val="40000"/>
                  </a:schemeClr>
                </a:solidFill>
              </a:rPr>
              <a:t>, </a:t>
            </a:r>
          </a:p>
          <a:p>
            <a:pPr lvl="2" defTabSz="914400" eaLnBrk="1" hangingPunct="1"/>
            <a:r>
              <a:rPr lang="en-US" altLang="fr-FR" dirty="0">
                <a:solidFill>
                  <a:schemeClr val="tx1">
                    <a:lumMod val="60000"/>
                    <a:lumOff val="40000"/>
                  </a:schemeClr>
                </a:solidFill>
              </a:rPr>
              <a:t>USGS, </a:t>
            </a:r>
            <a:r>
              <a:rPr lang="en-US" altLang="fr-FR" dirty="0" smtClean="0">
                <a:solidFill>
                  <a:schemeClr val="tx1">
                    <a:lumMod val="60000"/>
                    <a:lumOff val="40000"/>
                  </a:schemeClr>
                </a:solidFill>
              </a:rPr>
              <a:t>INPE, CCMEO,</a:t>
            </a:r>
          </a:p>
          <a:p>
            <a:pPr lvl="2" defTabSz="914400" eaLnBrk="1" hangingPunct="1"/>
            <a:r>
              <a:rPr lang="en-US" altLang="fr-FR" dirty="0" smtClean="0">
                <a:solidFill>
                  <a:schemeClr val="tx1">
                    <a:lumMod val="60000"/>
                    <a:lumOff val="40000"/>
                  </a:schemeClr>
                </a:solidFill>
              </a:rPr>
              <a:t>ISRO, EUMETSAT, </a:t>
            </a:r>
          </a:p>
          <a:p>
            <a:pPr lvl="2" defTabSz="914400" eaLnBrk="1" hangingPunct="1"/>
            <a:r>
              <a:rPr lang="en-US" altLang="fr-FR" dirty="0" smtClean="0">
                <a:solidFill>
                  <a:schemeClr val="tx1">
                    <a:lumMod val="60000"/>
                    <a:lumOff val="40000"/>
                  </a:schemeClr>
                </a:solidFill>
              </a:rPr>
              <a:t>AOE</a:t>
            </a:r>
            <a:r>
              <a:rPr lang="en-US" altLang="fr-FR" dirty="0">
                <a:solidFill>
                  <a:schemeClr val="tx1">
                    <a:lumMod val="60000"/>
                    <a:lumOff val="40000"/>
                  </a:schemeClr>
                </a:solidFill>
              </a:rPr>
              <a:t>, </a:t>
            </a:r>
            <a:r>
              <a:rPr lang="en-US" altLang="fr-FR" dirty="0" smtClean="0">
                <a:solidFill>
                  <a:schemeClr val="tx1">
                    <a:lumMod val="60000"/>
                    <a:lumOff val="40000"/>
                  </a:schemeClr>
                </a:solidFill>
              </a:rPr>
              <a:t>NOAA, </a:t>
            </a:r>
          </a:p>
          <a:p>
            <a:pPr lvl="2" defTabSz="914400" eaLnBrk="1" hangingPunct="1"/>
            <a:r>
              <a:rPr lang="en-US" altLang="fr-FR" dirty="0" smtClean="0">
                <a:solidFill>
                  <a:schemeClr val="tx1">
                    <a:lumMod val="60000"/>
                    <a:lumOff val="40000"/>
                  </a:schemeClr>
                </a:solidFill>
              </a:rPr>
              <a:t>ROSCOSMOS</a:t>
            </a:r>
          </a:p>
          <a:p>
            <a:pPr lvl="2" defTabSz="914400" eaLnBrk="1" hangingPunct="1"/>
            <a:endParaRPr lang="en-US" altLang="fr-FR" dirty="0" smtClean="0">
              <a:solidFill>
                <a:schemeClr val="tx1">
                  <a:lumMod val="60000"/>
                  <a:lumOff val="40000"/>
                </a:schemeClr>
              </a:solidFill>
            </a:endParaRPr>
          </a:p>
          <a:p>
            <a:pPr lvl="2" defTabSz="914400" eaLnBrk="1" hangingPunct="1"/>
            <a:endParaRPr lang="en-US" altLang="fr-FR" dirty="0">
              <a:solidFill>
                <a:schemeClr val="tx1">
                  <a:lumMod val="60000"/>
                  <a:lumOff val="40000"/>
                </a:schemeClr>
              </a:solidFill>
            </a:endParaRPr>
          </a:p>
          <a:p>
            <a:pPr lvl="1" defTabSz="914400" eaLnBrk="1" hangingPunct="1"/>
            <a:r>
              <a:rPr lang="en-US" altLang="fr-FR" dirty="0" smtClean="0">
                <a:solidFill>
                  <a:schemeClr val="tx1">
                    <a:lumMod val="60000"/>
                    <a:lumOff val="40000"/>
                  </a:schemeClr>
                </a:solidFill>
              </a:rPr>
              <a:t>Implements </a:t>
            </a:r>
            <a:r>
              <a:rPr lang="en-US" altLang="fr-FR" dirty="0" smtClean="0">
                <a:solidFill>
                  <a:srgbClr val="FF0000"/>
                </a:solidFill>
              </a:rPr>
              <a:t>CEOS </a:t>
            </a:r>
            <a:r>
              <a:rPr lang="en-US" altLang="fr-FR" dirty="0" err="1" smtClean="0">
                <a:solidFill>
                  <a:srgbClr val="FF0000"/>
                </a:solidFill>
              </a:rPr>
              <a:t>opensearch</a:t>
            </a:r>
            <a:endParaRPr lang="en-US" altLang="fr-FR" dirty="0" smtClean="0">
              <a:solidFill>
                <a:srgbClr val="FF0000"/>
              </a:solidFill>
            </a:endParaRPr>
          </a:p>
          <a:p>
            <a:pPr lvl="1" defTabSz="914400" eaLnBrk="1" hangingPunct="1"/>
            <a:endParaRPr lang="en-US" altLang="fr-FR" dirty="0">
              <a:solidFill>
                <a:schemeClr val="tx1">
                  <a:lumMod val="60000"/>
                  <a:lumOff val="40000"/>
                </a:schemeClr>
              </a:solidFill>
            </a:endParaRPr>
          </a:p>
          <a:p>
            <a:pPr lvl="1" defTabSz="914400" eaLnBrk="1" hangingPunct="1"/>
            <a:r>
              <a:rPr lang="en-US" altLang="fr-FR" dirty="0">
                <a:solidFill>
                  <a:schemeClr val="tx1">
                    <a:lumMod val="60000"/>
                    <a:lumOff val="40000"/>
                  </a:schemeClr>
                </a:solidFill>
              </a:rPr>
              <a:t>Access to </a:t>
            </a:r>
          </a:p>
          <a:p>
            <a:pPr lvl="2" defTabSz="914400" eaLnBrk="1" hangingPunct="1"/>
            <a:r>
              <a:rPr lang="en-US" altLang="fr-FR" dirty="0" smtClean="0">
                <a:solidFill>
                  <a:schemeClr val="tx1">
                    <a:lumMod val="60000"/>
                    <a:lumOff val="40000"/>
                  </a:schemeClr>
                </a:solidFill>
              </a:rPr>
              <a:t>Over 1900 collections</a:t>
            </a:r>
            <a:endParaRPr lang="en-US" altLang="fr-FR" dirty="0">
              <a:solidFill>
                <a:schemeClr val="tx1">
                  <a:lumMod val="60000"/>
                  <a:lumOff val="40000"/>
                </a:schemeClr>
              </a:solidFill>
            </a:endParaRPr>
          </a:p>
          <a:p>
            <a:pPr lvl="2" defTabSz="914400" eaLnBrk="1" hangingPunct="1"/>
            <a:r>
              <a:rPr lang="en-US" altLang="fr-FR" dirty="0" smtClean="0">
                <a:solidFill>
                  <a:schemeClr val="tx1">
                    <a:lumMod val="60000"/>
                    <a:lumOff val="40000"/>
                  </a:schemeClr>
                </a:solidFill>
              </a:rPr>
              <a:t>70+ </a:t>
            </a:r>
            <a:r>
              <a:rPr lang="en-US" altLang="fr-FR" dirty="0">
                <a:solidFill>
                  <a:schemeClr val="tx1">
                    <a:lumMod val="60000"/>
                    <a:lumOff val="40000"/>
                  </a:schemeClr>
                </a:solidFill>
              </a:rPr>
              <a:t>millions granules</a:t>
            </a:r>
          </a:p>
          <a:p>
            <a:pPr lvl="1" defTabSz="914400" eaLnBrk="1" hangingPunct="1"/>
            <a:endParaRPr lang="en-US" altLang="fr-FR" dirty="0" smtClean="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a:p>
            <a:pPr lvl="1" defTabSz="914400" eaLnBrk="1" hangingPunct="1"/>
            <a:endParaRPr lang="en-US" altLang="fr-FR" dirty="0">
              <a:solidFill>
                <a:schemeClr val="tx1">
                  <a:lumMod val="60000"/>
                  <a:lumOff val="4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1197429"/>
            <a:ext cx="5029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886200"/>
            <a:ext cx="2819400" cy="2813699"/>
          </a:xfrm>
          <a:prstGeom prst="rect">
            <a:avLst/>
          </a:prstGeom>
        </p:spPr>
      </p:pic>
      <p:sp>
        <p:nvSpPr>
          <p:cNvPr id="3" name="Espace réservé du numéro de diapositive 2"/>
          <p:cNvSpPr>
            <a:spLocks noGrp="1"/>
          </p:cNvSpPr>
          <p:nvPr>
            <p:ph type="sldNum" sz="quarter" idx="2"/>
          </p:nvPr>
        </p:nvSpPr>
        <p:spPr/>
        <p:txBody>
          <a:bodyPr/>
          <a:lstStyle/>
          <a:p>
            <a:fld id="{86CB4B4D-7CA3-9044-876B-883B54F8677D}" type="slidenum">
              <a:rPr lang="fr-FR" smtClean="0"/>
              <a:pPr/>
              <a:t>9</a:t>
            </a:fld>
            <a:endParaRPr lang="fr-FR" dirty="0"/>
          </a:p>
        </p:txBody>
      </p:sp>
      <p:grpSp>
        <p:nvGrpSpPr>
          <p:cNvPr id="8" name="Groupe 7"/>
          <p:cNvGrpSpPr/>
          <p:nvPr/>
        </p:nvGrpSpPr>
        <p:grpSpPr>
          <a:xfrm>
            <a:off x="1966150" y="676265"/>
            <a:ext cx="5708878" cy="427669"/>
            <a:chOff x="1966150" y="676265"/>
            <a:chExt cx="5708878" cy="427669"/>
          </a:xfrm>
        </p:grpSpPr>
        <p:pic>
          <p:nvPicPr>
            <p:cNvPr id="9" name="Picture 9" descr="D:\Utilisateurs\morenor\Documents\MemoCNES\servicetvi\vds\interop\page centrale interop\Nouveau dossier\type_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5825" y="684849"/>
              <a:ext cx="474997" cy="40209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5" descr="D:\Utilisateurs\morenor\Documents\MemoCNES\servicetvi\vds\interop\page centrale interop\Nouveau dossier\type_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0398" y="697342"/>
              <a:ext cx="529858" cy="40659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p:cNvGrpSpPr/>
            <p:nvPr/>
          </p:nvGrpSpPr>
          <p:grpSpPr>
            <a:xfrm>
              <a:off x="1966150" y="676265"/>
              <a:ext cx="5708878" cy="398197"/>
              <a:chOff x="1966150" y="676265"/>
              <a:chExt cx="5708878" cy="398197"/>
            </a:xfrm>
          </p:grpSpPr>
          <p:pic>
            <p:nvPicPr>
              <p:cNvPr id="13" name="Picture 2" descr="D:\Utilisateurs\morenor\Documents\MemoCNES\servicetvi\vds\interop\page centrale interop\Nouveau dossier\type_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3836" y="719606"/>
                <a:ext cx="457201" cy="3325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Utilisateurs\morenor\Documents\MemoCNES\servicetvi\vds\interop\page centrale interop\Nouveau dossier\type_c_1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6150" y="724517"/>
                <a:ext cx="400732" cy="34994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Utilisateurs\morenor\Documents\MemoCNES\servicetvi\vds\interop\page centrale interop\Nouveau dossier\type_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27348" y="697342"/>
                <a:ext cx="479504" cy="3771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D:\Utilisateurs\morenor\Documents\MemoCNES\servicetvi\vds\interop\page centrale interop\Nouveau dossier\type_l.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56480" y="684848"/>
                <a:ext cx="466347" cy="3700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Utilisateurs\morenor\Documents\MemoCNES\servicetvi\vds\interop\page centrale interop\Nouveau dossier\type_n_2_broche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7400" y="676265"/>
                <a:ext cx="536942" cy="3759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D:\Utilisateurs\morenor\Documents\MemoCNES\servicetvi\vds\interop\page centrale interop\Nouveau dossier\type_n_3_broche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3200" y="690517"/>
                <a:ext cx="520386" cy="3643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D:\Utilisateurs\morenor\Documents\MemoCNES\servicetvi\vds\interop\page centrale interop\Nouveau dossier\type_i_2_broches.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44210" y="719022"/>
                <a:ext cx="430818" cy="333166"/>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46936196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18478</TotalTime>
  <Words>1590</Words>
  <Application>Microsoft Macintosh PowerPoint</Application>
  <PresentationFormat>On-screen Show (4:3)</PresentationFormat>
  <Paragraphs>245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Interoperability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Kim Holloway</cp:lastModifiedBy>
  <cp:revision>87</cp:revision>
  <dcterms:modified xsi:type="dcterms:W3CDTF">2015-11-05T09:12:42Z</dcterms:modified>
</cp:coreProperties>
</file>