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256" r:id="rId2"/>
    <p:sldId id="259" r:id="rId3"/>
    <p:sldId id="260" r:id="rId4"/>
    <p:sldId id="269" r:id="rId5"/>
    <p:sldId id="262" r:id="rId6"/>
    <p:sldId id="264" r:id="rId7"/>
    <p:sldId id="291" r:id="rId8"/>
    <p:sldId id="265" r:id="rId9"/>
    <p:sldId id="284" r:id="rId10"/>
    <p:sldId id="266" r:id="rId11"/>
    <p:sldId id="297" r:id="rId12"/>
    <p:sldId id="296" r:id="rId13"/>
    <p:sldId id="286" r:id="rId14"/>
    <p:sldId id="287" r:id="rId15"/>
    <p:sldId id="288" r:id="rId16"/>
    <p:sldId id="268" r:id="rId17"/>
    <p:sldId id="290" r:id="rId18"/>
    <p:sldId id="263" r:id="rId19"/>
    <p:sldId id="270" r:id="rId20"/>
    <p:sldId id="289" r:id="rId21"/>
    <p:sldId id="258" r:id="rId22"/>
    <p:sldId id="271" r:id="rId23"/>
    <p:sldId id="272" r:id="rId24"/>
    <p:sldId id="273" r:id="rId25"/>
    <p:sldId id="274" r:id="rId26"/>
    <p:sldId id="276" r:id="rId27"/>
    <p:sldId id="277" r:id="rId28"/>
    <p:sldId id="278" r:id="rId29"/>
    <p:sldId id="292" r:id="rId30"/>
    <p:sldId id="293" r:id="rId31"/>
    <p:sldId id="294" r:id="rId32"/>
    <p:sldId id="295" r:id="rId33"/>
    <p:sldId id="279" r:id="rId34"/>
    <p:sldId id="280" r:id="rId35"/>
    <p:sldId id="283" r:id="rId3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553" autoAdjust="0"/>
  </p:normalViewPr>
  <p:slideViewPr>
    <p:cSldViewPr>
      <p:cViewPr varScale="1">
        <p:scale>
          <a:sx n="77" d="100"/>
          <a:sy n="77" d="100"/>
        </p:scale>
        <p:origin x="-1008" y="-96"/>
      </p:cViewPr>
      <p:guideLst>
        <p:guide orient="horz" pos="2160"/>
        <p:guide pos="2880"/>
      </p:guideLst>
    </p:cSldViewPr>
  </p:slideViewPr>
  <p:notesTextViewPr>
    <p:cViewPr>
      <p:scale>
        <a:sx n="3" d="2"/>
        <a:sy n="3" d="2"/>
      </p:scale>
      <p:origin x="0" y="0"/>
    </p:cViewPr>
  </p:notesTextViewPr>
  <p:notesViewPr>
    <p:cSldViewPr>
      <p:cViewPr varScale="1">
        <p:scale>
          <a:sx n="59" d="100"/>
          <a:sy n="59"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7AE822-5B76-4584-9152-97072E48E658}" type="datetimeFigureOut">
              <a:rPr kumimoji="1" lang="ja-JP" altLang="en-US" smtClean="0"/>
              <a:t>11/4/15</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8F355A-6072-486E-98A3-2FD9B75B57D9}" type="slidenum">
              <a:rPr kumimoji="1" lang="ja-JP" altLang="en-US" smtClean="0"/>
              <a:t>‹#›</a:t>
            </a:fld>
            <a:endParaRPr kumimoji="1" lang="ja-JP" altLang="en-US"/>
          </a:p>
        </p:txBody>
      </p:sp>
    </p:spTree>
    <p:extLst>
      <p:ext uri="{BB962C8B-B14F-4D97-AF65-F5344CB8AC3E}">
        <p14:creationId xmlns:p14="http://schemas.microsoft.com/office/powerpoint/2010/main" val="351119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27838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Constructed</a:t>
            </a:r>
            <a:r>
              <a:rPr lang="en-US" baseline="0" dirty="0" smtClean="0"/>
              <a:t> 7  hypothetical constellations from 5 missions</a:t>
            </a:r>
            <a:endParaRPr lang="en-US" dirty="0"/>
          </a:p>
        </p:txBody>
      </p:sp>
    </p:spTree>
    <p:extLst>
      <p:ext uri="{BB962C8B-B14F-4D97-AF65-F5344CB8AC3E}">
        <p14:creationId xmlns:p14="http://schemas.microsoft.com/office/powerpoint/2010/main" val="175685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Note from AKW to Brad/Brian</a:t>
            </a:r>
            <a:r>
              <a:rPr lang="en-US" baseline="0" dirty="0" smtClean="0"/>
              <a:t> – to tie this back into the presentation, you could say “we can now evaluate specific requests, like the one from </a:t>
            </a:r>
            <a:r>
              <a:rPr lang="en-US" baseline="0" dirty="0" err="1" smtClean="0"/>
              <a:t>asia</a:t>
            </a:r>
            <a:r>
              <a:rPr lang="en-US" baseline="0" dirty="0" smtClean="0"/>
              <a:t>-rice for wall to wall, or future ones from RAPP, following this same basic framework.”</a:t>
            </a:r>
            <a:endParaRPr lang="en-US" dirty="0" smtClean="0"/>
          </a:p>
          <a:p>
            <a:pPr marL="0" indent="0">
              <a:buFontTx/>
              <a:buNone/>
            </a:pPr>
            <a:endParaRPr lang="en-US" dirty="0" smtClean="0"/>
          </a:p>
          <a:p>
            <a:pPr marL="0" indent="0">
              <a:buFontTx/>
              <a:buNone/>
            </a:pPr>
            <a:r>
              <a:rPr lang="en-US" dirty="0" smtClean="0"/>
              <a:t>HERE’S A DESCRIPTION OF WHAT ACTUALL</a:t>
            </a:r>
            <a:r>
              <a:rPr lang="en-US" baseline="0" dirty="0" smtClean="0"/>
              <a:t>Y HAPPENED… and the figure:</a:t>
            </a:r>
            <a:endParaRPr lang="en-US" dirty="0" smtClean="0"/>
          </a:p>
          <a:p>
            <a:pPr marL="173336" indent="-173336">
              <a:buFontTx/>
              <a:buChar char="-"/>
            </a:pPr>
            <a:r>
              <a:rPr lang="en-US" dirty="0" smtClean="0"/>
              <a:t>We</a:t>
            </a:r>
            <a:r>
              <a:rPr lang="en-US" baseline="0" dirty="0" smtClean="0"/>
              <a:t> compared these overpass capabilities with the revisit frequency requirements for moderate spatial resolution within 8 days during the growing season.</a:t>
            </a:r>
            <a:endParaRPr lang="en-US" dirty="0" smtClean="0"/>
          </a:p>
          <a:p>
            <a:pPr marL="173336" indent="-173336">
              <a:buFontTx/>
              <a:buChar char="-"/>
            </a:pPr>
            <a:r>
              <a:rPr lang="en-US" dirty="0" smtClean="0"/>
              <a:t>Where you see any color,</a:t>
            </a:r>
            <a:r>
              <a:rPr lang="en-US" baseline="0" dirty="0" smtClean="0"/>
              <a:t> one or more of these constellations can meet the revisit frequency required to meet a 70% clear view (top) or 95% clear view (bottom)</a:t>
            </a:r>
          </a:p>
          <a:p>
            <a:pPr marL="173336" indent="-173336">
              <a:buFontTx/>
              <a:buChar char="-"/>
            </a:pPr>
            <a:r>
              <a:rPr lang="en-US" baseline="0" dirty="0" smtClean="0"/>
              <a:t>Constellations are ranked – 1 is best performing, can meet everything 2-7 can</a:t>
            </a:r>
            <a:endParaRPr lang="en-US" dirty="0" smtClean="0"/>
          </a:p>
          <a:p>
            <a:pPr marL="173336" indent="-173336">
              <a:buFontTx/>
              <a:buChar char="-"/>
            </a:pPr>
            <a:r>
              <a:rPr lang="en-US" dirty="0" smtClean="0"/>
              <a:t>Where you see dark</a:t>
            </a:r>
            <a:r>
              <a:rPr lang="en-US" baseline="0" dirty="0" smtClean="0"/>
              <a:t> blue, all of the constellations can meet it, because 7 has the least frequent revisit</a:t>
            </a:r>
          </a:p>
          <a:p>
            <a:pPr marL="173336" indent="-173336">
              <a:buFontTx/>
              <a:buChar char="-"/>
            </a:pPr>
            <a:r>
              <a:rPr lang="en-US" baseline="0" dirty="0" smtClean="0"/>
              <a:t>Where you see red, only that constellation (#1 – L8, S2A, S2B, R2) can meet </a:t>
            </a:r>
          </a:p>
          <a:p>
            <a:pPr marL="173336" indent="-173336">
              <a:buFontTx/>
              <a:buChar char="-"/>
            </a:pPr>
            <a:r>
              <a:rPr lang="en-US" baseline="0" dirty="0" smtClean="0"/>
              <a:t>Where you see gray… none of these constellations can meet. Obviously, because the bottom is a more stringent requirement, you see more gray there.</a:t>
            </a:r>
          </a:p>
          <a:p>
            <a:endParaRPr lang="en-US" dirty="0" smtClean="0"/>
          </a:p>
          <a:p>
            <a:pPr marL="171450" indent="-171450">
              <a:buFontTx/>
              <a:buChar char="-"/>
            </a:pPr>
            <a:r>
              <a:rPr lang="en-US" dirty="0" smtClean="0"/>
              <a:t>The plots</a:t>
            </a:r>
            <a:r>
              <a:rPr lang="en-US" baseline="0" dirty="0" smtClean="0"/>
              <a:t> show you global success rates (where the hypothetical constellations can meet the revisit frequency requirements), and regional success rates for southeast Asia – the point being during certain times, obtaining at least 70% clear is not even possible with these constellations.</a:t>
            </a:r>
          </a:p>
          <a:p>
            <a:pPr marL="171450" indent="-171450">
              <a:buFontTx/>
              <a:buChar char="-"/>
            </a:pPr>
            <a:r>
              <a:rPr lang="en-US" baseline="0" dirty="0" smtClean="0"/>
              <a:t>The last map shows you the number of months where these revisit frequencies exceed the capabilities of the hypothetical constellations – this is where we will have gaps and need to consider alternative data types (like SAR).</a:t>
            </a:r>
          </a:p>
          <a:p>
            <a:pPr marL="171450" indent="-171450">
              <a:buFontTx/>
              <a:buChar char="-"/>
            </a:pPr>
            <a:endParaRPr lang="en-US" baseline="0" dirty="0" smtClean="0"/>
          </a:p>
          <a:p>
            <a:pPr marL="171450" indent="-171450">
              <a:buFontTx/>
              <a:buChar char="-"/>
            </a:pPr>
            <a:endParaRPr lang="en-US" dirty="0" smtClean="0"/>
          </a:p>
          <a:p>
            <a:endParaRPr lang="en-US" dirty="0"/>
          </a:p>
        </p:txBody>
      </p:sp>
    </p:spTree>
    <p:extLst>
      <p:ext uri="{BB962C8B-B14F-4D97-AF65-F5344CB8AC3E}">
        <p14:creationId xmlns:p14="http://schemas.microsoft.com/office/powerpoint/2010/main" val="87211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lines are</a:t>
            </a:r>
            <a:r>
              <a:rPr lang="en-US" baseline="0" dirty="0" smtClean="0"/>
              <a:t> in RED</a:t>
            </a:r>
            <a:endParaRPr lang="en-US" dirty="0"/>
          </a:p>
        </p:txBody>
      </p:sp>
    </p:spTree>
    <p:extLst>
      <p:ext uri="{BB962C8B-B14F-4D97-AF65-F5344CB8AC3E}">
        <p14:creationId xmlns:p14="http://schemas.microsoft.com/office/powerpoint/2010/main" val="2441804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lines are</a:t>
            </a:r>
            <a:r>
              <a:rPr lang="en-US" baseline="0" dirty="0" smtClean="0"/>
              <a:t> in RED</a:t>
            </a:r>
            <a:endParaRPr lang="en-US" dirty="0"/>
          </a:p>
        </p:txBody>
      </p:sp>
    </p:spTree>
    <p:extLst>
      <p:ext uri="{BB962C8B-B14F-4D97-AF65-F5344CB8AC3E}">
        <p14:creationId xmlns:p14="http://schemas.microsoft.com/office/powerpoint/2010/main" val="2441804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lIns="90443" tIns="45222" rIns="90443" bIns="45222" numCol="1" anchor="t" anchorCtr="0" compatLnSpc="1">
            <a:prstTxWarp prst="textNoShape">
              <a:avLst/>
            </a:prstTxWarp>
            <a:normAutofit fontScale="70000" lnSpcReduction="20000"/>
          </a:bodyPr>
          <a:lstStyle/>
          <a:p>
            <a:pPr eaLnBrk="1" hangingPunct="1">
              <a:spcBef>
                <a:spcPct val="0"/>
              </a:spcBef>
            </a:pPr>
            <a:r>
              <a:rPr lang="en-US" baseline="0" dirty="0" smtClean="0">
                <a:latin typeface="Times New Roman" pitchFamily="-106" charset="0"/>
              </a:rPr>
              <a:t>OPTIONAL SLIDE</a:t>
            </a:r>
          </a:p>
          <a:p>
            <a:pPr eaLnBrk="1" hangingPunct="1">
              <a:spcBef>
                <a:spcPct val="0"/>
              </a:spcBef>
            </a:pPr>
            <a:endParaRPr lang="en-US" baseline="0" dirty="0" smtClean="0">
              <a:latin typeface="Times New Roman" pitchFamily="-106" charset="0"/>
            </a:endParaRPr>
          </a:p>
          <a:p>
            <a:pPr marL="620712" lvl="1" indent="-342900" eaLnBrk="1" hangingPunct="1">
              <a:buFont typeface="Arial"/>
              <a:buChar char="•"/>
            </a:pPr>
            <a:r>
              <a:rPr lang="en-US" altLang="en-US" sz="2400" b="0" dirty="0" smtClean="0">
                <a:ea typeface="MS PGothic" pitchFamily="34" charset="-128"/>
              </a:rPr>
              <a:t>Establish guidelines &amp; system for communicating specific GEOGLAM data requests to Space Agencies through CEOS</a:t>
            </a:r>
          </a:p>
          <a:p>
            <a:pPr marL="620712" lvl="1" indent="-342900" eaLnBrk="1" hangingPunct="1">
              <a:buFont typeface="Arial"/>
              <a:buChar char="•"/>
            </a:pPr>
            <a:r>
              <a:rPr lang="en-US" altLang="en-US" sz="2400" b="0" dirty="0" smtClean="0">
                <a:ea typeface="MS PGothic" pitchFamily="34" charset="-128"/>
              </a:rPr>
              <a:t>Improve coverage; improve access to data including early access to new mission datasets</a:t>
            </a:r>
            <a:endParaRPr lang="en-US" altLang="en-US" sz="2400" b="0" dirty="0" smtClean="0"/>
          </a:p>
          <a:p>
            <a:pPr marL="620712" lvl="1" indent="-342900">
              <a:buFont typeface="Arial"/>
              <a:buChar char="•"/>
            </a:pPr>
            <a:r>
              <a:rPr lang="en-US" altLang="en-US" sz="2400" b="0" dirty="0" smtClean="0">
                <a:ea typeface="MS PGothic" pitchFamily="34" charset="-128"/>
              </a:rPr>
              <a:t>GEOGLAM works with Space Agencies to open up data licensing to  community</a:t>
            </a:r>
          </a:p>
          <a:p>
            <a:pPr marL="620712" lvl="1" indent="-342900">
              <a:buFont typeface="Arial"/>
              <a:buChar char="•"/>
            </a:pPr>
            <a:r>
              <a:rPr lang="en-US" altLang="en-US" sz="2400" b="0" dirty="0" smtClean="0">
                <a:solidFill>
                  <a:srgbClr val="FF0000"/>
                </a:solidFill>
              </a:rPr>
              <a:t>Form Working Group to develop and implement cross-site SAR experiment</a:t>
            </a:r>
          </a:p>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3827" y="8684926"/>
            <a:ext cx="2972590" cy="457513"/>
          </a:xfrm>
          <a:prstGeom prst="rect">
            <a:avLst/>
          </a:prstGeom>
          <a:noFill/>
          <a:ln>
            <a:miter lim="800000"/>
            <a:headEnd/>
            <a:tailEnd/>
          </a:ln>
        </p:spPr>
        <p:txBody>
          <a:bodyPr lIns="90443" tIns="45222" rIns="90443" bIns="45222"/>
          <a:lstStyle/>
          <a:p>
            <a:fld id="{47D10890-62FC-4A72-AC60-97757228D65B}" type="slidenum">
              <a:rPr lang="en-US" smtClean="0">
                <a:solidFill>
                  <a:srgbClr val="000000"/>
                </a:solidFill>
              </a:rPr>
              <a:pPr/>
              <a:t>22</a:t>
            </a:fld>
            <a:endParaRPr lang="en-US" dirty="0" smtClean="0">
              <a:solidFill>
                <a:srgbClr val="000000"/>
              </a:solidFill>
            </a:endParaRPr>
          </a:p>
        </p:txBody>
      </p:sp>
      <p:sp>
        <p:nvSpPr>
          <p:cNvPr id="5125" name="Header Placeholder 4"/>
          <p:cNvSpPr>
            <a:spLocks noGrp="1"/>
          </p:cNvSpPr>
          <p:nvPr>
            <p:ph type="hdr" sz="quarter"/>
          </p:nvPr>
        </p:nvSpPr>
        <p:spPr bwMode="auto">
          <a:xfrm>
            <a:off x="1" y="0"/>
            <a:ext cx="2972591" cy="457513"/>
          </a:xfrm>
          <a:prstGeom prst="rect">
            <a:avLst/>
          </a:prstGeom>
          <a:noFill/>
          <a:ln>
            <a:miter lim="800000"/>
            <a:headEnd/>
            <a:tailEnd/>
          </a:ln>
        </p:spPr>
        <p:txBody>
          <a:bodyPr wrap="square" lIns="90443" tIns="45222" rIns="90443" bIns="45222"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91967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23</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97213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prototype for FEWSNET, from April 2015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25</a:t>
            </a:fld>
            <a:endParaRPr lang="en-US"/>
          </a:p>
        </p:txBody>
      </p:sp>
    </p:spTree>
    <p:extLst>
      <p:ext uri="{BB962C8B-B14F-4D97-AF65-F5344CB8AC3E}">
        <p14:creationId xmlns:p14="http://schemas.microsoft.com/office/powerpoint/2010/main" val="189390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fr-FR">
              <a:latin typeface="Arial" charset="0"/>
              <a:ea typeface="MS PGothic" charset="0"/>
              <a:cs typeface="Arial" charset="0"/>
            </a:endParaRPr>
          </a:p>
        </p:txBody>
      </p:sp>
      <p:sp>
        <p:nvSpPr>
          <p:cNvPr id="5124" name="Slide Number Placeholder 3"/>
          <p:cNvSpPr txBox="1">
            <a:spLocks noGrp="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EDE6952B-8154-2448-BBC3-A3C2CB09990B}" type="slidenum">
              <a:rPr lang="en-US" smtClean="0">
                <a:solidFill>
                  <a:srgbClr val="000000"/>
                </a:solidFill>
                <a:cs typeface="Arial" charset="0"/>
              </a:rPr>
              <a:pPr algn="r"/>
              <a:t>26</a:t>
            </a:fld>
            <a:endParaRPr lang="en-US" smtClean="0">
              <a:solidFill>
                <a:srgbClr val="000000"/>
              </a:solidFill>
              <a:cs typeface="Arial" charset="0"/>
            </a:endParaRPr>
          </a:p>
        </p:txBody>
      </p:sp>
    </p:spTree>
    <p:extLst>
      <p:ext uri="{BB962C8B-B14F-4D97-AF65-F5344CB8AC3E}">
        <p14:creationId xmlns:p14="http://schemas.microsoft.com/office/powerpoint/2010/main" val="406678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3"/>
            <a:ext cx="2971800" cy="457200"/>
          </a:xfrm>
          <a:prstGeom prst="rect">
            <a:avLst/>
          </a:prstGeom>
          <a:ln/>
        </p:spPr>
        <p:txBody>
          <a:bodyPr/>
          <a:lstStyle/>
          <a:p>
            <a:fld id="{5067DB58-A3FB-4C21-8075-13D515BE50B7}" type="slidenum">
              <a:rPr lang="it-IT"/>
              <a:pPr/>
              <a:t>31</a:t>
            </a:fld>
            <a:endParaRPr lang="it-IT"/>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fld id="{3D4A7EF3-A9C7-432E-9D66-45A04B832F87}" type="slidenum">
              <a:rPr lang="fr-FR" smtClean="0"/>
              <a:pPr/>
              <a:t>32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934707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33</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564053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lIns="90443" tIns="45222" rIns="90443" bIns="45222"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3827" y="8684926"/>
            <a:ext cx="2972590" cy="457513"/>
          </a:xfrm>
          <a:prstGeom prst="rect">
            <a:avLst/>
          </a:prstGeom>
          <a:noFill/>
          <a:ln>
            <a:miter lim="800000"/>
            <a:headEnd/>
            <a:tailEnd/>
          </a:ln>
        </p:spPr>
        <p:txBody>
          <a:bodyPr lIns="90443" tIns="45222" rIns="90443" bIns="45222"/>
          <a:lstStyle/>
          <a:p>
            <a:fld id="{47D10890-62FC-4A72-AC60-97757228D65B}" type="slidenum">
              <a:rPr lang="en-US" smtClean="0">
                <a:solidFill>
                  <a:srgbClr val="000000"/>
                </a:solidFill>
              </a:rPr>
              <a:pPr/>
              <a:t>34</a:t>
            </a:fld>
            <a:endParaRPr lang="en-US" dirty="0" smtClean="0">
              <a:solidFill>
                <a:srgbClr val="000000"/>
              </a:solidFill>
            </a:endParaRPr>
          </a:p>
        </p:txBody>
      </p:sp>
      <p:sp>
        <p:nvSpPr>
          <p:cNvPr id="5125" name="Header Placeholder 4"/>
          <p:cNvSpPr>
            <a:spLocks noGrp="1"/>
          </p:cNvSpPr>
          <p:nvPr>
            <p:ph type="hdr" sz="quarter"/>
          </p:nvPr>
        </p:nvSpPr>
        <p:spPr bwMode="auto">
          <a:xfrm>
            <a:off x="1" y="0"/>
            <a:ext cx="2972591" cy="457513"/>
          </a:xfrm>
          <a:prstGeom prst="rect">
            <a:avLst/>
          </a:prstGeom>
          <a:noFill/>
          <a:ln>
            <a:miter lim="800000"/>
            <a:headEnd/>
            <a:tailEnd/>
          </a:ln>
        </p:spPr>
        <p:txBody>
          <a:bodyPr wrap="square" lIns="90443" tIns="45222" rIns="90443" bIns="45222"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10937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4</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95643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2400" dirty="0" smtClean="0">
                <a:solidFill>
                  <a:srgbClr val="002569"/>
                </a:solidFill>
                <a:latin typeface="Arial" panose="020B0604020202020204" pitchFamily="34" charset="0"/>
                <a:ea typeface="Tahoma" panose="020B0604030504040204" pitchFamily="34" charset="0"/>
                <a:cs typeface="Arial" panose="020B0604020202020204" pitchFamily="34" charset="0"/>
              </a:rPr>
              <a:t>COVE tool support includes links to past acquisition metadata, addition of a coverage analyzer tool, land cover classification overlays, and revisit analyses overlays with cloud cover constraints. </a:t>
            </a:r>
          </a:p>
          <a:p>
            <a:endParaRPr lang="en-US" dirty="0"/>
          </a:p>
        </p:txBody>
      </p:sp>
    </p:spTree>
    <p:extLst>
      <p:ext uri="{BB962C8B-B14F-4D97-AF65-F5344CB8AC3E}">
        <p14:creationId xmlns:p14="http://schemas.microsoft.com/office/powerpoint/2010/main" val="107144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5171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to CEOS that we have a RAPP activity (which they have heard of – but don’t know much about it, or how it is different from cropland monitoring) </a:t>
            </a:r>
            <a:endParaRPr lang="en-US" dirty="0" smtClean="0"/>
          </a:p>
          <a:p>
            <a:endParaRPr lang="en-US" dirty="0" smtClean="0"/>
          </a:p>
          <a:p>
            <a:r>
              <a:rPr lang="en-US" dirty="0" smtClean="0"/>
              <a:t>Alex Held</a:t>
            </a:r>
            <a:r>
              <a:rPr lang="en-US" baseline="0" dirty="0" smtClean="0"/>
              <a:t> asked to show the requirements development and evaluation</a:t>
            </a:r>
            <a:endParaRPr lang="en-US" dirty="0"/>
          </a:p>
        </p:txBody>
      </p:sp>
    </p:spTree>
    <p:extLst>
      <p:ext uri="{BB962C8B-B14F-4D97-AF65-F5344CB8AC3E}">
        <p14:creationId xmlns:p14="http://schemas.microsoft.com/office/powerpoint/2010/main" val="273557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key components of EO requirements include where to image (as in where the crops of interest are – as indicated by information on crop location and field size distribution), when to image (clarified by when crops are growing), and how frequently/at what spatial resolution to image – determined by the applications of these data (such as crop type and crop condition) and the methods used to derive that information.</a:t>
            </a:r>
          </a:p>
          <a:p>
            <a:endParaRPr lang="en-US" baseline="0" dirty="0" smtClean="0"/>
          </a:p>
          <a:p>
            <a:r>
              <a:rPr lang="en-US" baseline="0" dirty="0" smtClean="0"/>
              <a:t>RAPP will need to produce the relevant baseline datasets for their analysis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A7D472-D51C-4CF6-A763-BB8543F2C65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29774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CEOS was instrumental</a:t>
            </a:r>
            <a:r>
              <a:rPr lang="en-US" baseline="0" dirty="0" smtClean="0"/>
              <a:t> in helping us organize our requirements, with identifying missions to meeting the requirements, and with evaluating our ability to meet the requirements (to be shown later)</a:t>
            </a:r>
            <a:endParaRPr lang="en-US" dirty="0" smtClean="0"/>
          </a:p>
          <a:p>
            <a:endParaRPr lang="en-US" dirty="0" smtClean="0"/>
          </a:p>
          <a:p>
            <a:r>
              <a:rPr lang="en-US" dirty="0" smtClean="0"/>
              <a:t>The</a:t>
            </a:r>
            <a:r>
              <a:rPr lang="en-US" baseline="0" dirty="0" smtClean="0"/>
              <a:t> specific focus from here forward will be on Requirement #5 – 10-70m optical data required every 8 days (ideally)… minimum every 16 days… for croplands of all sizes (so we won’t be using the field size map for this specific requirement, but it is there for the future). This is useful for all of these above “target products” or monitoring applications </a:t>
            </a:r>
          </a:p>
          <a:p>
            <a:r>
              <a:rPr lang="en-US" baseline="0" dirty="0" smtClean="0"/>
              <a:t>- Keep in mind this is a req. for reasonably clear views – which is where the earlier cloud data came in.</a:t>
            </a:r>
            <a:endParaRPr lang="en-US" dirty="0" smtClean="0"/>
          </a:p>
          <a:p>
            <a:endParaRPr lang="en-US" dirty="0"/>
          </a:p>
        </p:txBody>
      </p:sp>
    </p:spTree>
    <p:extLst>
      <p:ext uri="{BB962C8B-B14F-4D97-AF65-F5344CB8AC3E}">
        <p14:creationId xmlns:p14="http://schemas.microsoft.com/office/powerpoint/2010/main" val="279056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maps show what revisit frequency would be required to yield a view at least 70% (top) or 95% (bottom) cloud free within 8 days over in season croplands. For 70% clear, 8 days is sometimes sufficient, but generally most areas are in the 3-5 day range. For 95% clear, a much more frequent revisit is required. </a:t>
            </a:r>
          </a:p>
          <a:p>
            <a:endParaRPr lang="en-US" baseline="0" dirty="0" smtClean="0"/>
          </a:p>
          <a:p>
            <a:r>
              <a:rPr lang="en-US" baseline="0" dirty="0" smtClean="0"/>
              <a:t>- Determining acceptable cloud cover thresholds is a priority research area</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D89B290-84DF-4D94-964D-AE2DF192954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2622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C1D5BA1-49BE-420B-8527-EDAB6B7788D5}" type="datetimeFigureOut">
              <a:rPr lang="fr-FR" smtClean="0"/>
              <a:pPr/>
              <a:t>11/4/15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DF695B0E-C249-49B3-B384-97E276C42F27}" type="slidenum">
              <a:rPr lang="fr-FR" smtClean="0"/>
              <a:pPr/>
              <a:t>‹#›</a:t>
            </a:fld>
            <a:endParaRPr lang="fr-FR"/>
          </a:p>
        </p:txBody>
      </p:sp>
    </p:spTree>
    <p:extLst>
      <p:ext uri="{BB962C8B-B14F-4D97-AF65-F5344CB8AC3E}">
        <p14:creationId xmlns:p14="http://schemas.microsoft.com/office/powerpoint/2010/main" val="139794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74723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dirty="0"/>
          </a:p>
        </p:txBody>
      </p:sp>
    </p:spTree>
    <p:extLst>
      <p:ext uri="{BB962C8B-B14F-4D97-AF65-F5344CB8AC3E}">
        <p14:creationId xmlns:p14="http://schemas.microsoft.com/office/powerpoint/2010/main" val="4095147225"/>
      </p:ext>
    </p:extLst>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671638" y="188913"/>
            <a:ext cx="7396162" cy="501650"/>
          </a:xfrm>
          <a:prstGeom prst="rect">
            <a:avLst/>
          </a:prstGeom>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a:xfrm>
            <a:off x="457200" y="6356350"/>
            <a:ext cx="2133600" cy="365125"/>
          </a:xfrm>
          <a:prstGeom prst="rect">
            <a:avLst/>
          </a:prstGeom>
        </p:spPr>
        <p:txBody>
          <a:bodyPr/>
          <a:lstStyle/>
          <a:p>
            <a:fld id="{0F2EA837-53C4-49B4-8FFD-B080D5911EEC}" type="datetimeFigureOut">
              <a:rPr kumimoji="1" lang="ja-JP" altLang="en-US" smtClean="0"/>
              <a:t>11/4/15</a:t>
            </a:fld>
            <a:endParaRPr kumimoji="1" lang="ja-JP" altLang="en-US"/>
          </a:p>
        </p:txBody>
      </p:sp>
      <p:sp>
        <p:nvSpPr>
          <p:cNvPr id="8" name="フッター プレースホルダ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AA2A4C76-2A63-4521-8C73-47D8559D9A5D}" type="slidenum">
              <a:rPr kumimoji="1" lang="ja-JP" altLang="en-US" smtClean="0"/>
              <a:t>‹#›</a:t>
            </a:fld>
            <a:endParaRPr kumimoji="1" lang="ja-JP" altLang="en-US"/>
          </a:p>
        </p:txBody>
      </p:sp>
    </p:spTree>
    <p:extLst>
      <p:ext uri="{BB962C8B-B14F-4D97-AF65-F5344CB8AC3E}">
        <p14:creationId xmlns:p14="http://schemas.microsoft.com/office/powerpoint/2010/main" val="271980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dirty="0"/>
          </a:p>
        </p:txBody>
      </p:sp>
    </p:spTree>
    <p:extLst>
      <p:ext uri="{BB962C8B-B14F-4D97-AF65-F5344CB8AC3E}">
        <p14:creationId xmlns:p14="http://schemas.microsoft.com/office/powerpoint/2010/main" val="2307248235"/>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dirty="0"/>
          </a:p>
        </p:txBody>
      </p:sp>
    </p:spTree>
    <p:extLst>
      <p:ext uri="{BB962C8B-B14F-4D97-AF65-F5344CB8AC3E}">
        <p14:creationId xmlns:p14="http://schemas.microsoft.com/office/powerpoint/2010/main" val="2756135667"/>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2EBBC3-D87B-4329-AEBC-4A1DB98BEECA}" type="slidenum">
              <a:rPr lang="en-US" altLang="en-US">
                <a:solidFill>
                  <a:srgbClr val="000000"/>
                </a:solidFill>
              </a:rPr>
              <a:pPr>
                <a:defRPr/>
              </a:pPr>
              <a:t>‹#›</a:t>
            </a:fld>
            <a:r>
              <a:rPr lang="en-US" altLang="en-US">
                <a:solidFill>
                  <a:srgbClr val="000000"/>
                </a:solidFill>
              </a:rPr>
              <a:t> / 10</a:t>
            </a:r>
          </a:p>
        </p:txBody>
      </p:sp>
    </p:spTree>
    <p:extLst>
      <p:ext uri="{BB962C8B-B14F-4D97-AF65-F5344CB8AC3E}">
        <p14:creationId xmlns:p14="http://schemas.microsoft.com/office/powerpoint/2010/main" val="160441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fld id="{45DFF4EE-23EA-452D-869F-F25091A5DEFF}" type="datetimeFigureOut">
              <a:rPr lang="en-US" smtClean="0"/>
              <a:pPr/>
              <a:t>11/4/15</a:t>
            </a:fld>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239000" y="6546850"/>
            <a:ext cx="1905000" cy="246221"/>
          </a:xfrm>
        </p:spPr>
        <p:txBody>
          <a:bodyPr/>
          <a:lstStyle/>
          <a:p>
            <a:fld id="{572ED2AC-331F-4E6C-AFFB-BF496E4E30DE}" type="slidenum">
              <a:rPr lang="en-US" smtClean="0"/>
              <a:pPr/>
              <a:t>‹#›</a:t>
            </a:fld>
            <a:endParaRPr lang="en-US"/>
          </a:p>
        </p:txBody>
      </p:sp>
    </p:spTree>
    <p:extLst>
      <p:ext uri="{BB962C8B-B14F-4D97-AF65-F5344CB8AC3E}">
        <p14:creationId xmlns:p14="http://schemas.microsoft.com/office/powerpoint/2010/main" val="5886875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xmlns:p14="http://schemas.microsoft.com/office/powerpoint/2010/main" spd="med"/>
  <p:timing>
    <p:tnLst>
      <p:par>
        <p:cTn xmlns:p14="http://schemas.microsoft.com/office/powerpoint/2010/main" id="1" dur="indefinite" restart="never" nodeType="tmRoot"/>
      </p:par>
    </p:tnLst>
  </p:timing>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hyperlink" Target="mailto:ireshef@geoglam.org" TargetMode="External"/><Relationship Id="rId6" Type="http://schemas.openxmlformats.org/officeDocument/2006/relationships/hyperlink" Target="mailto:akwhitcraft@geoglam.org" TargetMode="External"/><Relationship Id="rId7" Type="http://schemas.openxmlformats.org/officeDocument/2006/relationships/image" Target="../media/image7.jpeg"/><Relationship Id="rId8" Type="http://schemas.openxmlformats.org/officeDocument/2006/relationships/hyperlink" Target="mailto:mdeshayes@geosec.org"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tiff"/><Relationship Id="rId5" Type="http://schemas.openxmlformats.org/officeDocument/2006/relationships/image" Target="../media/image30.tiff"/><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0.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geo-rapp.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9"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rPr>
              <a:t>Committee on Earth Observation Satellites</a:t>
            </a:r>
            <a:endParaRPr lang="en-US" sz="1050" dirty="0">
              <a:solidFill>
                <a:schemeClr val="bg1">
                  <a:lumMod val="20000"/>
                  <a:lumOff val="80000"/>
                </a:schemeClr>
              </a:solidFill>
            </a:endParaRPr>
          </a:p>
        </p:txBody>
      </p:sp>
      <p:sp>
        <p:nvSpPr>
          <p:cNvPr id="11" name="Shape 11"/>
          <p:cNvSpPr/>
          <p:nvPr/>
        </p:nvSpPr>
        <p:spPr>
          <a:xfrm>
            <a:off x="685800" y="3581400"/>
            <a:ext cx="4887058" cy="26177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Selma </a:t>
            </a:r>
            <a:r>
              <a:rPr lang="en-US" dirty="0" err="1" smtClean="0">
                <a:solidFill>
                  <a:srgbClr val="FFFFFF"/>
                </a:solidFill>
                <a:latin typeface="Arial Bold"/>
                <a:ea typeface="Arial Bold"/>
                <a:cs typeface="Arial Bold"/>
                <a:sym typeface="Arial Bold"/>
              </a:rPr>
              <a:t>Cherchali</a:t>
            </a:r>
            <a:r>
              <a:rPr lang="en-US" dirty="0" smtClean="0">
                <a:solidFill>
                  <a:srgbClr val="FFFFFF"/>
                </a:solidFill>
                <a:latin typeface="Arial Bold"/>
                <a:ea typeface="Arial Bold"/>
                <a:cs typeface="Arial Bold"/>
                <a:sym typeface="Arial Bold"/>
              </a:rPr>
              <a:t>, CNES</a:t>
            </a: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Brad Doorn, NASA HQ </a:t>
            </a:r>
          </a:p>
          <a:p>
            <a:pPr lvl="0" defTabSz="914400">
              <a:lnSpc>
                <a:spcPct val="150000"/>
              </a:lnSpc>
              <a:defRPr>
                <a:solidFill>
                  <a:srgbClr val="000000"/>
                </a:solidFill>
              </a:defRPr>
            </a:pPr>
            <a:r>
              <a:rPr lang="en-US" i="1" dirty="0" smtClean="0">
                <a:solidFill>
                  <a:srgbClr val="FFFFFF"/>
                </a:solidFill>
                <a:latin typeface="Arial Bold"/>
                <a:ea typeface="Arial Bold"/>
                <a:cs typeface="Arial Bold"/>
                <a:sym typeface="Arial Bold"/>
              </a:rPr>
              <a:t>CEOS Ad Hoc WG for GEOGLAM</a:t>
            </a:r>
            <a:endParaRPr i="1"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Plenary </a:t>
            </a:r>
            <a:r>
              <a:rPr dirty="0" smtClean="0">
                <a:solidFill>
                  <a:srgbClr val="FFFFFF"/>
                </a:solidFill>
                <a:latin typeface="Arial Bold"/>
                <a:ea typeface="Arial Bold"/>
                <a:cs typeface="Arial Bold"/>
                <a:sym typeface="Arial Bold"/>
              </a:rPr>
              <a:t>Agenda </a:t>
            </a:r>
            <a:r>
              <a:rPr dirty="0">
                <a:solidFill>
                  <a:srgbClr val="FFFFFF"/>
                </a:solidFill>
                <a:latin typeface="Arial Bold"/>
                <a:ea typeface="Arial Bold"/>
                <a:cs typeface="Arial Bold"/>
                <a:sym typeface="Arial Bold"/>
              </a:rPr>
              <a:t>Item </a:t>
            </a:r>
            <a:r>
              <a:rPr dirty="0" smtClean="0">
                <a:solidFill>
                  <a:srgbClr val="FFFFFF"/>
                </a:solidFill>
                <a:latin typeface="Arial Bold"/>
                <a:ea typeface="Arial Bold"/>
                <a:cs typeface="Arial Bold"/>
                <a:sym typeface="Arial Bold"/>
              </a:rPr>
              <a:t>#</a:t>
            </a:r>
            <a:r>
              <a:rPr lang="en-US" dirty="0" smtClean="0">
                <a:solidFill>
                  <a:srgbClr val="FFFFFF"/>
                </a:solidFill>
                <a:latin typeface="Arial Bold"/>
                <a:ea typeface="Arial Bold"/>
                <a:cs typeface="Arial Bold"/>
                <a:sym typeface="Arial Bold"/>
              </a:rPr>
              <a:t> 20</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29</a:t>
            </a:r>
            <a:r>
              <a:rPr lang="en-US" baseline="30000" dirty="0" smtClean="0">
                <a:solidFill>
                  <a:srgbClr val="FFFFFF"/>
                </a:solidFill>
                <a:latin typeface="Arial Bold"/>
                <a:ea typeface="Arial Bold"/>
                <a:cs typeface="Arial Bold"/>
                <a:sym typeface="Arial Bold"/>
              </a:rPr>
              <a:t>th</a:t>
            </a:r>
            <a:r>
              <a:rPr lang="en-US" dirty="0" smtClean="0">
                <a:solidFill>
                  <a:srgbClr val="FFFFFF"/>
                </a:solidFill>
                <a:latin typeface="Arial Bold"/>
                <a:ea typeface="Arial Bold"/>
                <a:cs typeface="Arial Bold"/>
                <a:sym typeface="Arial Bold"/>
              </a:rPr>
              <a:t> CEOS Plenary</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Kyoto International Conference Center</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Kyoto, Japan</a:t>
            </a: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5 – 6 November 2015</a:t>
            </a:r>
            <a:endParaRPr dirty="0">
              <a:solidFill>
                <a:srgbClr val="FFFFFF"/>
              </a:solidFill>
              <a:latin typeface="Arial Bold"/>
              <a:ea typeface="Arial Bold"/>
              <a:cs typeface="Arial Bold"/>
              <a:sym typeface="Arial Bold"/>
            </a:endParaRPr>
          </a:p>
        </p:txBody>
      </p:sp>
      <p:sp>
        <p:nvSpPr>
          <p:cNvPr id="2" name="テキスト ボックス 1"/>
          <p:cNvSpPr txBox="1"/>
          <p:nvPr/>
        </p:nvSpPr>
        <p:spPr>
          <a:xfrm>
            <a:off x="609600" y="2537938"/>
            <a:ext cx="5092211" cy="954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altLang="ja-JP" sz="2800" b="1" dirty="0" smtClean="0">
                <a:solidFill>
                  <a:srgbClr val="FFFFFF"/>
                </a:solidFill>
                <a:latin typeface="Droid Serif"/>
              </a:rPr>
              <a:t>CEOS Ad Hoc Working </a:t>
            </a:r>
          </a:p>
          <a:p>
            <a:pPr algn="l" rtl="0" latinLnBrk="1" hangingPunct="0"/>
            <a:r>
              <a:rPr lang="en-US" altLang="ja-JP" sz="2800" b="1" dirty="0" smtClean="0">
                <a:solidFill>
                  <a:srgbClr val="FFFFFF"/>
                </a:solidFill>
                <a:latin typeface="Droid Serif"/>
              </a:rPr>
              <a:t>Group for GEOGLAM Update</a:t>
            </a:r>
            <a:endParaRPr kumimoji="0" lang="ja-JP" altLang="en-US" sz="2800" b="0" i="0" u="none" strike="noStrike" cap="none" spc="0" normalizeH="0" baseline="0" dirty="0">
              <a:ln>
                <a:noFill/>
              </a:ln>
              <a:solidFill>
                <a:srgbClr val="002569"/>
              </a:solidFill>
              <a:effectLst/>
              <a:uFillTx/>
              <a:latin typeface="Droid Serif"/>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334" y="1219200"/>
            <a:ext cx="8940799" cy="5562600"/>
          </a:xfrm>
          <a:prstGeom prst="rect">
            <a:avLst/>
          </a:prstGeom>
        </p:spPr>
      </p:pic>
      <p:sp>
        <p:nvSpPr>
          <p:cNvPr id="5" name="TextBox 4"/>
          <p:cNvSpPr txBox="1"/>
          <p:nvPr/>
        </p:nvSpPr>
        <p:spPr>
          <a:xfrm>
            <a:off x="2133600" y="18621"/>
            <a:ext cx="5181600" cy="1692771"/>
          </a:xfrm>
          <a:prstGeom prst="rect">
            <a:avLst/>
          </a:prstGeom>
          <a:noFill/>
        </p:spPr>
        <p:txBody>
          <a:bodyPr wrap="square" rtlCol="0">
            <a:spAutoFit/>
          </a:bodyPr>
          <a:lstStyle/>
          <a:p>
            <a:r>
              <a:rPr lang="en-US" sz="2400" dirty="0" smtClean="0">
                <a:solidFill>
                  <a:srgbClr val="FFFFFF"/>
                </a:solidFill>
                <a:latin typeface="Tw Cen MT" panose="020B0602020104020603" pitchFamily="34" charset="0"/>
              </a:rPr>
              <a:t>CEOS Ad Hoc Working Group worked with GEOGLAM to organize agriculture information requirements</a:t>
            </a:r>
            <a:endParaRPr lang="en-US" sz="2400" dirty="0">
              <a:solidFill>
                <a:srgbClr val="FFFFFF"/>
              </a:solidFill>
              <a:latin typeface="Tw Cen MT" panose="020B0602020104020603" pitchFamily="34" charset="0"/>
            </a:endParaRPr>
          </a:p>
          <a:p>
            <a:endParaRPr lang="en-US" sz="3200" dirty="0">
              <a:solidFill>
                <a:srgbClr val="FFFFFF"/>
              </a:solidFill>
              <a:latin typeface="Tw Cen MT" panose="020B0602020104020603" pitchFamily="34" charset="0"/>
            </a:endParaRPr>
          </a:p>
        </p:txBody>
      </p:sp>
    </p:spTree>
    <p:extLst>
      <p:ext uri="{BB962C8B-B14F-4D97-AF65-F5344CB8AC3E}">
        <p14:creationId xmlns:p14="http://schemas.microsoft.com/office/powerpoint/2010/main" val="18198362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48114945"/>
              </p:ext>
            </p:extLst>
          </p:nvPr>
        </p:nvGraphicFramePr>
        <p:xfrm>
          <a:off x="0" y="1219198"/>
          <a:ext cx="9143999" cy="5689612"/>
        </p:xfrm>
        <a:graphic>
          <a:graphicData uri="http://schemas.openxmlformats.org/drawingml/2006/table">
            <a:tbl>
              <a:tblPr/>
              <a:tblGrid>
                <a:gridCol w="352662"/>
                <a:gridCol w="1108363"/>
                <a:gridCol w="990809"/>
                <a:gridCol w="663339"/>
                <a:gridCol w="562578"/>
                <a:gridCol w="621356"/>
                <a:gridCol w="957223"/>
                <a:gridCol w="562578"/>
                <a:gridCol w="352662"/>
                <a:gridCol w="554181"/>
                <a:gridCol w="487009"/>
                <a:gridCol w="327470"/>
                <a:gridCol w="562578"/>
                <a:gridCol w="470216"/>
                <a:gridCol w="570975"/>
              </a:tblGrid>
              <a:tr h="182218">
                <a:tc>
                  <a:txBody>
                    <a:bodyPr/>
                    <a:lstStyle/>
                    <a:p>
                      <a:pPr algn="ctr" fontAlgn="b"/>
                      <a:r>
                        <a:rPr lang="en-US" sz="800" b="1" i="0" u="none" strike="noStrike">
                          <a:solidFill>
                            <a:srgbClr val="000000"/>
                          </a:solidFill>
                          <a:effectLst/>
                          <a:latin typeface="Calibri"/>
                        </a:rPr>
                        <a:t> </a:t>
                      </a:r>
                    </a:p>
                  </a:txBody>
                  <a:tcPr marL="6019" marR="6019" marT="601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4">
                  <a:txBody>
                    <a:bodyPr/>
                    <a:lstStyle/>
                    <a:p>
                      <a:pPr algn="ctr" fontAlgn="b"/>
                      <a:r>
                        <a:rPr lang="en-US" sz="1050" b="1" i="0" u="none" strike="noStrike">
                          <a:solidFill>
                            <a:srgbClr val="000000"/>
                          </a:solidFill>
                          <a:effectLst/>
                          <a:latin typeface="Calibri"/>
                        </a:rPr>
                        <a:t>How ?</a:t>
                      </a:r>
                    </a:p>
                  </a:txBody>
                  <a:tcPr marL="6019" marR="6019" marT="60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050" b="1" i="0" u="none" strike="noStrike">
                          <a:solidFill>
                            <a:srgbClr val="000000"/>
                          </a:solidFill>
                          <a:effectLst/>
                          <a:latin typeface="Calibri"/>
                        </a:rPr>
                        <a:t>Where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gridSpan="2">
                  <a:txBody>
                    <a:bodyPr/>
                    <a:lstStyle/>
                    <a:p>
                      <a:pPr algn="ctr" fontAlgn="ctr"/>
                      <a:r>
                        <a:rPr lang="en-US" sz="1050" b="1" i="0" u="none" strike="noStrike">
                          <a:solidFill>
                            <a:srgbClr val="000000"/>
                          </a:solidFill>
                          <a:effectLst/>
                          <a:latin typeface="Calibri"/>
                        </a:rPr>
                        <a:t>When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hMerge="1">
                  <a:txBody>
                    <a:bodyPr/>
                    <a:lstStyle/>
                    <a:p>
                      <a:endParaRPr lang="en-US"/>
                    </a:p>
                  </a:txBody>
                  <a:tcPr/>
                </a:tc>
                <a:tc gridSpan="7">
                  <a:txBody>
                    <a:bodyPr/>
                    <a:lstStyle/>
                    <a:p>
                      <a:pPr algn="ctr" fontAlgn="ctr"/>
                      <a:r>
                        <a:rPr lang="en-US" sz="1050" b="1" i="0" u="none" strike="noStrike">
                          <a:solidFill>
                            <a:srgbClr val="000000"/>
                          </a:solidFill>
                          <a:effectLst/>
                          <a:latin typeface="Calibri"/>
                        </a:rPr>
                        <a:t>What ?  Information Products and Applications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2921">
                <a:tc>
                  <a:txBody>
                    <a:bodyPr/>
                    <a:lstStyle/>
                    <a:p>
                      <a:pPr algn="ctr" fontAlgn="ctr"/>
                      <a:r>
                        <a:rPr lang="en-US" sz="1000" b="1" i="0" u="none" strike="noStrike">
                          <a:solidFill>
                            <a:srgbClr val="000000"/>
                          </a:solidFill>
                          <a:effectLst/>
                          <a:latin typeface="Calibri"/>
                        </a:rPr>
                        <a:t>Req#</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900" b="1" i="0" u="none" strike="noStrike">
                          <a:solidFill>
                            <a:srgbClr val="FF0000"/>
                          </a:solidFill>
                          <a:effectLst/>
                          <a:latin typeface="Calibri"/>
                        </a:rPr>
                        <a:t>Core Missions (future)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FF0000"/>
                          </a:solidFill>
                          <a:effectLst/>
                          <a:latin typeface="Calibri"/>
                        </a:rPr>
                        <a:t>Contributing Missions (future)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dirty="0">
                          <a:solidFill>
                            <a:srgbClr val="000000"/>
                          </a:solidFill>
                          <a:effectLst/>
                          <a:latin typeface="Calibri"/>
                        </a:rPr>
                        <a:t>Spatial Resolution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900" b="1" i="0" u="none" strike="noStrike">
                          <a:solidFill>
                            <a:srgbClr val="000000"/>
                          </a:solidFill>
                          <a:effectLst/>
                          <a:latin typeface="Calibri"/>
                        </a:rPr>
                        <a:t>Spectral Range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900" b="1" i="0" u="none" strike="noStrike">
                          <a:solidFill>
                            <a:srgbClr val="000000"/>
                          </a:solidFill>
                          <a:effectLst/>
                          <a:latin typeface="Calibri"/>
                        </a:rPr>
                        <a:t>Sample Type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US" sz="900" b="1" i="0" u="none" strike="noStrike">
                          <a:solidFill>
                            <a:srgbClr val="000000"/>
                          </a:solidFill>
                          <a:effectLst/>
                          <a:latin typeface="Calibri"/>
                        </a:rPr>
                        <a:t>Effective observ. frequency </a:t>
                      </a:r>
                      <a:br>
                        <a:rPr lang="en-US" sz="900" b="1" i="0" u="none" strike="noStrike">
                          <a:solidFill>
                            <a:srgbClr val="000000"/>
                          </a:solidFill>
                          <a:effectLst/>
                          <a:latin typeface="Calibri"/>
                        </a:rPr>
                      </a:br>
                      <a:r>
                        <a:rPr lang="en-US" sz="900" b="1" i="0" u="none" strike="noStrike">
                          <a:solidFill>
                            <a:srgbClr val="000000"/>
                          </a:solidFill>
                          <a:effectLst/>
                          <a:latin typeface="Calibri"/>
                        </a:rPr>
                        <a:t>(cloud free)*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800" b="1" i="0" u="none" strike="noStrike">
                          <a:solidFill>
                            <a:srgbClr val="000000"/>
                          </a:solidFill>
                          <a:effectLst/>
                          <a:latin typeface="Calibri"/>
                        </a:rPr>
                        <a:t>Growing Season Calendar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900" b="1" i="0" u="none" strike="noStrike">
                          <a:effectLst/>
                          <a:latin typeface="Calibri"/>
                        </a:rPr>
                        <a:t>Crop Mask</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effectLst/>
                          <a:latin typeface="Calibri"/>
                        </a:rPr>
                        <a:t>Crop Type Area and Growing Calendar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effectLst/>
                          <a:latin typeface="Calibri"/>
                        </a:rPr>
                        <a:t>Crop Condition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effectLst/>
                          <a:latin typeface="Calibri"/>
                        </a:rPr>
                        <a:t>Crop Yield</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effectLst/>
                          <a:latin typeface="Calibri"/>
                        </a:rPr>
                        <a:t>Crop Biophysical Variables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effectLst/>
                          <a:latin typeface="Calibri"/>
                        </a:rPr>
                        <a:t>Environ. Variables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effectLst/>
                          <a:latin typeface="Calibri"/>
                        </a:rPr>
                        <a:t>Ag Practices / Cropping Systems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36483">
                <a:tc>
                  <a:txBody>
                    <a:bodyPr/>
                    <a:lstStyle/>
                    <a:p>
                      <a:pPr algn="ctr" fontAlgn="b"/>
                      <a:r>
                        <a:rPr lang="en-US" sz="800" b="0" i="0" u="none" strike="noStrike">
                          <a:solidFill>
                            <a:srgbClr val="000000"/>
                          </a:solidFill>
                          <a:effectLst/>
                          <a:latin typeface="Calibri"/>
                        </a:rPr>
                        <a:t> </a:t>
                      </a:r>
                    </a:p>
                  </a:txBody>
                  <a:tcPr marL="6019" marR="6019" marT="60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l" fontAlgn="ctr"/>
                      <a:r>
                        <a:rPr lang="en-US" sz="1000" b="1" i="0" u="none" strike="noStrike">
                          <a:solidFill>
                            <a:srgbClr val="0000FF"/>
                          </a:solidFill>
                          <a:effectLst/>
                          <a:latin typeface="Calibri"/>
                        </a:rPr>
                        <a:t> Coarse Resolution Sampling (&gt;100m)</a:t>
                      </a:r>
                    </a:p>
                  </a:txBody>
                  <a:tcPr marL="6019" marR="6019" marT="60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r>
              <a:tr h="357147">
                <a:tc>
                  <a:txBody>
                    <a:bodyPr/>
                    <a:lstStyle/>
                    <a:p>
                      <a:pPr algn="ctr" fontAlgn="ctr"/>
                      <a:r>
                        <a:rPr lang="en-US" sz="1050" b="1" i="0" u="none" strike="noStrike">
                          <a:solidFill>
                            <a:srgbClr val="000000"/>
                          </a:solidFill>
                          <a:effectLst/>
                          <a:latin typeface="Calibri"/>
                        </a:rPr>
                        <a:t>1</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Aqua/Terra (1000m)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i-FI" sz="800" b="1" i="0" u="none" strike="noStrike">
                          <a:solidFill>
                            <a:srgbClr val="000000"/>
                          </a:solidFill>
                          <a:effectLst/>
                          <a:latin typeface="Calibri"/>
                        </a:rPr>
                        <a:t>Suomi-NPP (750m)</a:t>
                      </a:r>
                      <a:br>
                        <a:rPr lang="fi-FI" sz="800" b="1" i="0" u="none" strike="noStrike">
                          <a:solidFill>
                            <a:srgbClr val="000000"/>
                          </a:solidFill>
                          <a:effectLst/>
                          <a:latin typeface="Calibri"/>
                        </a:rPr>
                      </a:br>
                      <a:r>
                        <a:rPr lang="fi-FI" sz="800" b="1" i="0" u="none" strike="noStrike">
                          <a:solidFill>
                            <a:srgbClr val="000000"/>
                          </a:solidFill>
                          <a:effectLst/>
                          <a:latin typeface="Calibri"/>
                        </a:rPr>
                        <a:t>Proba-V (1000m)</a:t>
                      </a:r>
                      <a:br>
                        <a:rPr lang="fi-FI" sz="800" b="1" i="0" u="none" strike="noStrike">
                          <a:solidFill>
                            <a:srgbClr val="000000"/>
                          </a:solidFill>
                          <a:effectLst/>
                          <a:latin typeface="Calibri"/>
                        </a:rPr>
                      </a:br>
                      <a:r>
                        <a:rPr lang="fi-FI" sz="800" b="1" i="0" u="none" strike="noStrike">
                          <a:solidFill>
                            <a:srgbClr val="000000"/>
                          </a:solidFill>
                          <a:effectLst/>
                          <a:latin typeface="Calibri"/>
                        </a:rPr>
                        <a:t>SPOT-5 (1150m)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&gt;500-2000 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optical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Wall-to-Wall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Daily</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all year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27993">
                <a:tc>
                  <a:txBody>
                    <a:bodyPr/>
                    <a:lstStyle/>
                    <a:p>
                      <a:pPr algn="ctr" fontAlgn="ctr"/>
                      <a:r>
                        <a:rPr lang="en-US" sz="1050" b="1" i="0" u="none" strike="noStrike">
                          <a:solidFill>
                            <a:srgbClr val="000000"/>
                          </a:solidFill>
                          <a:effectLst/>
                          <a:latin typeface="Calibri"/>
                        </a:rPr>
                        <a:t>2</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it-IT" sz="800" b="1" i="0" u="none" strike="noStrike">
                          <a:solidFill>
                            <a:srgbClr val="FF0000"/>
                          </a:solidFill>
                          <a:effectLst/>
                          <a:latin typeface="Calibri"/>
                        </a:rPr>
                        <a:t>Aqua/Terra (250/500m)</a:t>
                      </a:r>
                      <a:br>
                        <a:rPr lang="it-IT" sz="800" b="1" i="0" u="none" strike="noStrike">
                          <a:solidFill>
                            <a:srgbClr val="FF0000"/>
                          </a:solidFill>
                          <a:effectLst/>
                          <a:latin typeface="Calibri"/>
                        </a:rPr>
                      </a:br>
                      <a:r>
                        <a:rPr lang="it-IT" sz="800" b="1" i="0" u="none" strike="noStrike">
                          <a:solidFill>
                            <a:srgbClr val="FF0000"/>
                          </a:solidFill>
                          <a:effectLst/>
                          <a:latin typeface="Calibri"/>
                        </a:rPr>
                        <a:t>Sentinel-3A (500m)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i-FI" sz="800" b="1" i="0" u="none" strike="noStrike">
                          <a:solidFill>
                            <a:srgbClr val="000000"/>
                          </a:solidFill>
                          <a:effectLst/>
                          <a:latin typeface="Calibri"/>
                        </a:rPr>
                        <a:t>Suomi-NPP (375m)</a:t>
                      </a:r>
                      <a:br>
                        <a:rPr lang="fi-FI" sz="800" b="1" i="0" u="none" strike="noStrike">
                          <a:solidFill>
                            <a:srgbClr val="000000"/>
                          </a:solidFill>
                          <a:effectLst/>
                          <a:latin typeface="Calibri"/>
                        </a:rPr>
                      </a:br>
                      <a:r>
                        <a:rPr lang="fi-FI" sz="800" b="1" i="0" u="none" strike="noStrike">
                          <a:solidFill>
                            <a:srgbClr val="000000"/>
                          </a:solidFill>
                          <a:effectLst/>
                          <a:latin typeface="Calibri"/>
                        </a:rPr>
                        <a:t>Proba-V (100/333m)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100-500 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optical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Cropland Extent</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2 to 5 per week</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all year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13414">
                <a:tc>
                  <a:txBody>
                    <a:bodyPr/>
                    <a:lstStyle/>
                    <a:p>
                      <a:pPr algn="ctr" fontAlgn="ctr"/>
                      <a:r>
                        <a:rPr lang="en-US" sz="1050" b="1" i="0" u="none" strike="noStrike">
                          <a:solidFill>
                            <a:srgbClr val="000000"/>
                          </a:solidFill>
                          <a:effectLst/>
                          <a:latin typeface="Calibri"/>
                        </a:rPr>
                        <a:t>3</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Aqua</a:t>
                      </a:r>
                      <a:br>
                        <a:rPr lang="en-US" sz="800" b="1" i="0" u="none" strike="noStrike">
                          <a:solidFill>
                            <a:srgbClr val="000000"/>
                          </a:solidFill>
                          <a:effectLst/>
                          <a:latin typeface="Calibri"/>
                        </a:rPr>
                      </a:br>
                      <a:r>
                        <a:rPr lang="en-US" sz="800" b="1" i="0" u="none" strike="noStrike">
                          <a:solidFill>
                            <a:srgbClr val="000000"/>
                          </a:solidFill>
                          <a:effectLst/>
                          <a:latin typeface="Calibri"/>
                        </a:rPr>
                        <a:t>GCOM-W1/</a:t>
                      </a:r>
                      <a:r>
                        <a:rPr lang="en-US" sz="800" b="1" i="0" u="none" strike="noStrike">
                          <a:solidFill>
                            <a:srgbClr val="FF0000"/>
                          </a:solidFill>
                          <a:effectLst/>
                          <a:latin typeface="Calibri"/>
                        </a:rPr>
                        <a:t>W2</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SMOS</a:t>
                      </a:r>
                      <a:br>
                        <a:rPr lang="en-US" sz="800" b="1" i="0" u="none" strike="noStrike">
                          <a:solidFill>
                            <a:srgbClr val="000000"/>
                          </a:solidFill>
                          <a:effectLst/>
                          <a:latin typeface="Calibri"/>
                        </a:rPr>
                      </a:br>
                      <a:r>
                        <a:rPr lang="en-US" sz="800" b="1" i="0" u="none" strike="noStrike">
                          <a:solidFill>
                            <a:srgbClr val="FF0000"/>
                          </a:solidFill>
                          <a:effectLst/>
                          <a:latin typeface="Calibri"/>
                        </a:rPr>
                        <a:t>SMAP</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5-50 km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microwave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900" b="0" i="0" u="none" strike="noStrike">
                          <a:solidFill>
                            <a:srgbClr val="000000"/>
                          </a:solidFill>
                          <a:effectLst/>
                          <a:latin typeface="Calibri"/>
                        </a:rPr>
                        <a:t>Cropland Extent</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Daily</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all year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5774">
                <a:tc>
                  <a:txBody>
                    <a:bodyPr/>
                    <a:lstStyle/>
                    <a:p>
                      <a:pPr algn="ctr" fontAlgn="b"/>
                      <a:r>
                        <a:rPr lang="en-US" sz="800" b="0" i="0" u="none" strike="noStrike">
                          <a:solidFill>
                            <a:srgbClr val="000000"/>
                          </a:solidFill>
                          <a:effectLst/>
                          <a:latin typeface="Calibri"/>
                        </a:rPr>
                        <a:t> </a:t>
                      </a:r>
                    </a:p>
                  </a:txBody>
                  <a:tcPr marL="6019" marR="6019" marT="60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l" fontAlgn="ctr"/>
                      <a:r>
                        <a:rPr lang="en-US" sz="1000" b="1" i="0" u="none" strike="noStrike">
                          <a:solidFill>
                            <a:srgbClr val="0000FF"/>
                          </a:solidFill>
                          <a:effectLst/>
                          <a:latin typeface="Calibri"/>
                        </a:rPr>
                        <a:t> Moderate Resolution Sampling (10 to 100m)</a:t>
                      </a:r>
                    </a:p>
                  </a:txBody>
                  <a:tcPr marL="6019" marR="6019" marT="60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r>
              <a:tr h="604964">
                <a:tc>
                  <a:txBody>
                    <a:bodyPr/>
                    <a:lstStyle/>
                    <a:p>
                      <a:pPr algn="ctr" fontAlgn="ctr"/>
                      <a:r>
                        <a:rPr lang="en-US" sz="1050" b="1" i="0" u="none" strike="noStrike">
                          <a:solidFill>
                            <a:srgbClr val="000000"/>
                          </a:solidFill>
                          <a:effectLst/>
                          <a:latin typeface="Calibri"/>
                        </a:rPr>
                        <a:t>4</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da-DK" sz="800" b="1" i="0" u="none" strike="noStrike">
                          <a:solidFill>
                            <a:srgbClr val="000000"/>
                          </a:solidFill>
                          <a:effectLst/>
                          <a:latin typeface="Calibri"/>
                        </a:rPr>
                        <a:t>Landsat 7/8 (30m)</a:t>
                      </a:r>
                      <a:br>
                        <a:rPr lang="da-DK" sz="800" b="1" i="0" u="none" strike="noStrike">
                          <a:solidFill>
                            <a:srgbClr val="000000"/>
                          </a:solidFill>
                          <a:effectLst/>
                          <a:latin typeface="Calibri"/>
                        </a:rPr>
                      </a:br>
                      <a:r>
                        <a:rPr lang="da-DK" sz="800" b="1" i="0" u="none" strike="noStrike">
                          <a:solidFill>
                            <a:srgbClr val="FF0000"/>
                          </a:solidFill>
                          <a:effectLst/>
                          <a:latin typeface="Calibri"/>
                        </a:rPr>
                        <a:t>Sentinel-2A/2B (10-20m)</a:t>
                      </a:r>
                      <a:endParaRPr lang="da-DK"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1" i="0" u="none" strike="noStrike">
                          <a:solidFill>
                            <a:srgbClr val="000000"/>
                          </a:solidFill>
                          <a:effectLst/>
                          <a:latin typeface="Calibri"/>
                        </a:rPr>
                        <a:t>ResourceSat-2 (56m)</a:t>
                      </a:r>
                      <a:br>
                        <a:rPr lang="fr-FR" sz="800" b="1" i="0" u="none" strike="noStrike">
                          <a:solidFill>
                            <a:srgbClr val="000000"/>
                          </a:solidFill>
                          <a:effectLst/>
                          <a:latin typeface="Calibri"/>
                        </a:rPr>
                      </a:br>
                      <a:r>
                        <a:rPr lang="fr-FR" sz="800" b="1" i="0" u="none" strike="noStrike">
                          <a:solidFill>
                            <a:srgbClr val="FF0000"/>
                          </a:solidFill>
                          <a:effectLst/>
                          <a:latin typeface="Calibri"/>
                        </a:rPr>
                        <a:t>CBERS-4 (20-40m)</a:t>
                      </a:r>
                      <a:endParaRPr lang="fr-FR"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dirty="0">
                          <a:solidFill>
                            <a:srgbClr val="000000"/>
                          </a:solidFill>
                          <a:effectLst/>
                          <a:latin typeface="Calibri"/>
                        </a:rPr>
                        <a:t>10-70m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optical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Cropland Extent</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Monthly (min 2 out of season + 3 in season). Required every 1-3 years.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all year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L/M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57147">
                <a:tc>
                  <a:txBody>
                    <a:bodyPr/>
                    <a:lstStyle/>
                    <a:p>
                      <a:pPr algn="ctr" fontAlgn="ctr"/>
                      <a:r>
                        <a:rPr lang="en-US" sz="1050" b="1" i="0" u="none" strike="noStrike">
                          <a:solidFill>
                            <a:srgbClr val="000000"/>
                          </a:solidFill>
                          <a:effectLst/>
                          <a:latin typeface="Calibri"/>
                        </a:rPr>
                        <a:t>5</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da-DK" sz="800" b="1" i="0" u="none" strike="noStrike">
                          <a:solidFill>
                            <a:srgbClr val="000000"/>
                          </a:solidFill>
                          <a:effectLst/>
                          <a:latin typeface="Calibri"/>
                        </a:rPr>
                        <a:t>Landsat 7/8 (30m)</a:t>
                      </a:r>
                      <a:br>
                        <a:rPr lang="da-DK" sz="800" b="1" i="0" u="none" strike="noStrike">
                          <a:solidFill>
                            <a:srgbClr val="000000"/>
                          </a:solidFill>
                          <a:effectLst/>
                          <a:latin typeface="Calibri"/>
                        </a:rPr>
                      </a:br>
                      <a:r>
                        <a:rPr lang="da-DK" sz="800" b="1" i="0" u="none" strike="noStrike">
                          <a:solidFill>
                            <a:srgbClr val="FF0000"/>
                          </a:solidFill>
                          <a:effectLst/>
                          <a:latin typeface="Calibri"/>
                        </a:rPr>
                        <a:t>Sentinel-2A/2B (10-20m)</a:t>
                      </a:r>
                      <a:endParaRPr lang="da-DK"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1" i="0" u="none" strike="noStrike">
                          <a:solidFill>
                            <a:srgbClr val="000000"/>
                          </a:solidFill>
                          <a:effectLst/>
                          <a:latin typeface="Calibri"/>
                        </a:rPr>
                        <a:t>ResourceSat-2 (56m)</a:t>
                      </a:r>
                      <a:br>
                        <a:rPr lang="fr-FR" sz="800" b="1" i="0" u="none" strike="noStrike">
                          <a:solidFill>
                            <a:srgbClr val="000000"/>
                          </a:solidFill>
                          <a:effectLst/>
                          <a:latin typeface="Calibri"/>
                        </a:rPr>
                      </a:br>
                      <a:r>
                        <a:rPr lang="fr-FR" sz="800" b="1" i="0" u="none" strike="noStrike">
                          <a:solidFill>
                            <a:srgbClr val="FF0000"/>
                          </a:solidFill>
                          <a:effectLst/>
                          <a:latin typeface="Calibri"/>
                        </a:rPr>
                        <a:t>CBERS-4 (20-40m)</a:t>
                      </a:r>
                      <a:endParaRPr lang="fr-FR"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10-70m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optical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Sample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~Weekly (8 days; min. 1 per 16 days)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growing season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93591">
                <a:tc>
                  <a:txBody>
                    <a:bodyPr/>
                    <a:lstStyle/>
                    <a:p>
                      <a:pPr algn="ctr" fontAlgn="ctr"/>
                      <a:r>
                        <a:rPr lang="en-US" sz="1050" b="1" i="0" u="none" strike="noStrike">
                          <a:solidFill>
                            <a:srgbClr val="000000"/>
                          </a:solidFill>
                          <a:effectLst/>
                          <a:latin typeface="Calibri"/>
                        </a:rPr>
                        <a:t>6</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Sentinel-1A/</a:t>
                      </a:r>
                      <a:r>
                        <a:rPr lang="en-US" sz="800" b="1" i="0" u="none" strike="noStrike">
                          <a:solidFill>
                            <a:srgbClr val="FF0000"/>
                          </a:solidFill>
                          <a:effectLst/>
                          <a:latin typeface="Calibri"/>
                        </a:rPr>
                        <a:t>1B</a:t>
                      </a:r>
                      <a:r>
                        <a:rPr lang="en-US" sz="800" b="1" i="0" u="none" strike="noStrike">
                          <a:solidFill>
                            <a:srgbClr val="000000"/>
                          </a:solidFill>
                          <a:effectLst/>
                          <a:latin typeface="Calibri"/>
                        </a:rPr>
                        <a:t> (C)</a:t>
                      </a:r>
                      <a:br>
                        <a:rPr lang="en-US" sz="800" b="1" i="0" u="none" strike="noStrike">
                          <a:solidFill>
                            <a:srgbClr val="000000"/>
                          </a:solidFill>
                          <a:effectLst/>
                          <a:latin typeface="Calibri"/>
                        </a:rPr>
                      </a:br>
                      <a:r>
                        <a:rPr lang="en-US" sz="800" b="1" i="0" u="none" strike="noStrike">
                          <a:solidFill>
                            <a:srgbClr val="000000"/>
                          </a:solidFill>
                          <a:effectLst/>
                          <a:latin typeface="Calibri"/>
                        </a:rPr>
                        <a:t>Radarsat-2 (C), </a:t>
                      </a:r>
                      <a:r>
                        <a:rPr lang="en-US" sz="800" b="1" i="0" u="none" strike="noStrike">
                          <a:solidFill>
                            <a:srgbClr val="FF0000"/>
                          </a:solidFill>
                          <a:effectLst/>
                          <a:latin typeface="Calibri"/>
                        </a:rPr>
                        <a:t>RCM (C)</a:t>
                      </a:r>
                      <a:br>
                        <a:rPr lang="en-US" sz="800" b="1" i="0" u="none" strike="noStrike">
                          <a:solidFill>
                            <a:srgbClr val="FF0000"/>
                          </a:solidFill>
                          <a:effectLst/>
                          <a:latin typeface="Calibri"/>
                        </a:rPr>
                      </a:br>
                      <a:r>
                        <a:rPr lang="en-US" sz="800" b="1" i="0" u="none" strike="noStrike">
                          <a:solidFill>
                            <a:srgbClr val="000000"/>
                          </a:solidFill>
                          <a:effectLst/>
                          <a:latin typeface="Calibri"/>
                        </a:rPr>
                        <a:t>ALOS-2 (L)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RISAT-1/</a:t>
                      </a:r>
                      <a:r>
                        <a:rPr lang="en-US" sz="800" b="1" i="0" u="none" strike="noStrike">
                          <a:solidFill>
                            <a:srgbClr val="FF0000"/>
                          </a:solidFill>
                          <a:effectLst/>
                          <a:latin typeface="Calibri"/>
                        </a:rPr>
                        <a:t>1A</a:t>
                      </a:r>
                      <a:r>
                        <a:rPr lang="en-US" sz="800" b="1" i="0" u="none" strike="noStrike">
                          <a:solidFill>
                            <a:srgbClr val="000000"/>
                          </a:solidFill>
                          <a:effectLst/>
                          <a:latin typeface="Calibri"/>
                        </a:rPr>
                        <a:t> (C)</a:t>
                      </a:r>
                      <a:br>
                        <a:rPr lang="en-US" sz="800" b="1" i="0" u="none" strike="noStrike">
                          <a:solidFill>
                            <a:srgbClr val="000000"/>
                          </a:solidFill>
                          <a:effectLst/>
                          <a:latin typeface="Calibri"/>
                        </a:rPr>
                      </a:br>
                      <a:r>
                        <a:rPr lang="en-US" sz="800" b="1" i="0" u="none" strike="noStrike">
                          <a:solidFill>
                            <a:srgbClr val="FF0000"/>
                          </a:solidFill>
                          <a:effectLst/>
                          <a:latin typeface="Calibri"/>
                        </a:rPr>
                        <a:t>RISAT-3 (L)</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10-100m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SAR Dual Polarization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900" b="0" i="0" u="none" strike="noStrike">
                          <a:solidFill>
                            <a:srgbClr val="000000"/>
                          </a:solidFill>
                          <a:effectLst/>
                          <a:latin typeface="Calibri"/>
                        </a:rPr>
                        <a:t>Cropland Extent or Sample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~Weekly (8 days; min. 1 per 16 days)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growing season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5774">
                <a:tc>
                  <a:txBody>
                    <a:bodyPr/>
                    <a:lstStyle/>
                    <a:p>
                      <a:pPr algn="ctr" fontAlgn="b"/>
                      <a:r>
                        <a:rPr lang="en-US" sz="800" b="0" i="0" u="none" strike="noStrike">
                          <a:solidFill>
                            <a:srgbClr val="000000"/>
                          </a:solidFill>
                          <a:effectLst/>
                          <a:latin typeface="Calibri"/>
                        </a:rPr>
                        <a:t> </a:t>
                      </a:r>
                    </a:p>
                  </a:txBody>
                  <a:tcPr marL="6019" marR="6019" marT="60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l" fontAlgn="ctr"/>
                      <a:r>
                        <a:rPr lang="en-US" sz="1000" b="1" i="0" u="none" strike="noStrike">
                          <a:solidFill>
                            <a:srgbClr val="0000FF"/>
                          </a:solidFill>
                          <a:effectLst/>
                          <a:latin typeface="Calibri"/>
                        </a:rPr>
                        <a:t> Fine Resolution Sampling (5 to 10m)</a:t>
                      </a:r>
                    </a:p>
                  </a:txBody>
                  <a:tcPr marL="6019" marR="6019" marT="60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r>
              <a:tr h="313414">
                <a:tc>
                  <a:txBody>
                    <a:bodyPr/>
                    <a:lstStyle/>
                    <a:p>
                      <a:pPr algn="ctr" fontAlgn="ctr"/>
                      <a:r>
                        <a:rPr lang="en-US" sz="1050" b="1" i="0" u="none" strike="noStrike">
                          <a:solidFill>
                            <a:srgbClr val="000000"/>
                          </a:solidFill>
                          <a:effectLst/>
                          <a:latin typeface="Calibri"/>
                        </a:rPr>
                        <a:t>7</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RapidEye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SPOT-5/6, </a:t>
                      </a:r>
                      <a:r>
                        <a:rPr lang="en-US" sz="800" b="1" i="0" u="none" strike="noStrike">
                          <a:solidFill>
                            <a:srgbClr val="FF0000"/>
                          </a:solidFill>
                          <a:effectLst/>
                          <a:latin typeface="Calibri"/>
                        </a:rPr>
                        <a:t>SPOT-7</a:t>
                      </a:r>
                      <a:br>
                        <a:rPr lang="en-US" sz="800" b="1" i="0" u="none" strike="noStrike">
                          <a:solidFill>
                            <a:srgbClr val="FF0000"/>
                          </a:solidFill>
                          <a:effectLst/>
                          <a:latin typeface="Calibri"/>
                        </a:rPr>
                      </a:br>
                      <a:r>
                        <a:rPr lang="en-US" sz="800" b="1" i="0" u="none" strike="noStrike">
                          <a:solidFill>
                            <a:srgbClr val="FF0000"/>
                          </a:solidFill>
                          <a:effectLst/>
                          <a:latin typeface="Calibri"/>
                        </a:rPr>
                        <a:t>CBERS-4</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5-10 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VIS, NIR, SWIR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Cropland Extent</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Monthly (min. 3 in season)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growing season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M/S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M/S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27993">
                <a:tc>
                  <a:txBody>
                    <a:bodyPr/>
                    <a:lstStyle/>
                    <a:p>
                      <a:pPr algn="ctr" fontAlgn="ctr"/>
                      <a:r>
                        <a:rPr lang="en-US" sz="1050" b="1" i="0" u="none" strike="noStrike">
                          <a:solidFill>
                            <a:srgbClr val="000000"/>
                          </a:solidFill>
                          <a:effectLst/>
                          <a:latin typeface="Calibri"/>
                        </a:rPr>
                        <a:t>8</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RapidEye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SPOT-5/6, </a:t>
                      </a:r>
                      <a:r>
                        <a:rPr lang="en-US" sz="800" b="1" i="0" u="none" strike="noStrike">
                          <a:solidFill>
                            <a:srgbClr val="FF0000"/>
                          </a:solidFill>
                          <a:effectLst/>
                          <a:latin typeface="Calibri"/>
                        </a:rPr>
                        <a:t>SPOT-7</a:t>
                      </a:r>
                      <a:br>
                        <a:rPr lang="en-US" sz="800" b="1" i="0" u="none" strike="noStrike">
                          <a:solidFill>
                            <a:srgbClr val="FF0000"/>
                          </a:solidFill>
                          <a:effectLst/>
                          <a:latin typeface="Calibri"/>
                        </a:rPr>
                      </a:br>
                      <a:r>
                        <a:rPr lang="en-US" sz="800" b="1" i="0" u="none" strike="noStrike">
                          <a:solidFill>
                            <a:srgbClr val="FF0000"/>
                          </a:solidFill>
                          <a:effectLst/>
                          <a:latin typeface="Calibri"/>
                        </a:rPr>
                        <a:t>CBERS-4</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5-10 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VIS, NIR, SWIR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Sample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~Weekly (8 days; min. 1 per 16 days)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growing season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M/S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57147">
                <a:tc>
                  <a:txBody>
                    <a:bodyPr/>
                    <a:lstStyle/>
                    <a:p>
                      <a:pPr algn="ctr" fontAlgn="ctr"/>
                      <a:r>
                        <a:rPr lang="en-US" sz="1050" b="1" i="0" u="none" strike="noStrike">
                          <a:solidFill>
                            <a:srgbClr val="000000"/>
                          </a:solidFill>
                          <a:effectLst/>
                          <a:latin typeface="Calibri"/>
                        </a:rPr>
                        <a:t>9</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Sentinel-1A/</a:t>
                      </a:r>
                      <a:r>
                        <a:rPr lang="en-US" sz="800" b="1" i="0" u="none" strike="noStrike">
                          <a:solidFill>
                            <a:srgbClr val="FF0000"/>
                          </a:solidFill>
                          <a:effectLst/>
                          <a:latin typeface="Calibri"/>
                        </a:rPr>
                        <a:t>1B</a:t>
                      </a:r>
                      <a:r>
                        <a:rPr lang="en-US" sz="800" b="1" i="0" u="none" strike="noStrike">
                          <a:solidFill>
                            <a:srgbClr val="000000"/>
                          </a:solidFill>
                          <a:effectLst/>
                          <a:latin typeface="Calibri"/>
                        </a:rPr>
                        <a:t> (C)</a:t>
                      </a:r>
                      <a:br>
                        <a:rPr lang="en-US" sz="800" b="1" i="0" u="none" strike="noStrike">
                          <a:solidFill>
                            <a:srgbClr val="000000"/>
                          </a:solidFill>
                          <a:effectLst/>
                          <a:latin typeface="Calibri"/>
                        </a:rPr>
                      </a:br>
                      <a:r>
                        <a:rPr lang="en-US" sz="800" b="1" i="0" u="none" strike="noStrike">
                          <a:solidFill>
                            <a:srgbClr val="000000"/>
                          </a:solidFill>
                          <a:effectLst/>
                          <a:latin typeface="Calibri"/>
                        </a:rPr>
                        <a:t>Radarsat-2 (C), </a:t>
                      </a:r>
                      <a:r>
                        <a:rPr lang="en-US" sz="800" b="1" i="0" u="none" strike="noStrike">
                          <a:solidFill>
                            <a:srgbClr val="FF0000"/>
                          </a:solidFill>
                          <a:effectLst/>
                          <a:latin typeface="Calibri"/>
                        </a:rPr>
                        <a:t>RCM (C)</a:t>
                      </a:r>
                      <a:br>
                        <a:rPr lang="en-US" sz="800" b="1" i="0" u="none" strike="noStrike">
                          <a:solidFill>
                            <a:srgbClr val="FF0000"/>
                          </a:solidFill>
                          <a:effectLst/>
                          <a:latin typeface="Calibri"/>
                        </a:rPr>
                      </a:br>
                      <a:r>
                        <a:rPr lang="en-US" sz="800" b="1" i="0" u="none" strike="noStrike">
                          <a:solidFill>
                            <a:srgbClr val="000000"/>
                          </a:solidFill>
                          <a:effectLst/>
                          <a:latin typeface="Calibri"/>
                        </a:rPr>
                        <a:t>ALOS-2 (L)</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RISAT-1/</a:t>
                      </a:r>
                      <a:r>
                        <a:rPr lang="en-US" sz="800" b="1" i="0" u="none" strike="noStrike">
                          <a:solidFill>
                            <a:srgbClr val="FF0000"/>
                          </a:solidFill>
                          <a:effectLst/>
                          <a:latin typeface="Calibri"/>
                        </a:rPr>
                        <a:t>1A</a:t>
                      </a:r>
                      <a:r>
                        <a:rPr lang="en-US" sz="800" b="1" i="0" u="none" strike="noStrike">
                          <a:solidFill>
                            <a:srgbClr val="000000"/>
                          </a:solidFill>
                          <a:effectLst/>
                          <a:latin typeface="Calibri"/>
                        </a:rPr>
                        <a:t> (C)</a:t>
                      </a:r>
                      <a:br>
                        <a:rPr lang="en-US" sz="800" b="1" i="0" u="none" strike="noStrike">
                          <a:solidFill>
                            <a:srgbClr val="000000"/>
                          </a:solidFill>
                          <a:effectLst/>
                          <a:latin typeface="Calibri"/>
                        </a:rPr>
                      </a:br>
                      <a:r>
                        <a:rPr lang="en-US" sz="800" b="1" i="0" u="none" strike="noStrike">
                          <a:solidFill>
                            <a:srgbClr val="FF0000"/>
                          </a:solidFill>
                          <a:effectLst/>
                          <a:latin typeface="Calibri"/>
                        </a:rPr>
                        <a:t>RISAT-3 (L)</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5-10 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SAR Dual Polarization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900" b="0" i="0" u="none" strike="noStrike">
                          <a:solidFill>
                            <a:srgbClr val="000000"/>
                          </a:solidFill>
                          <a:effectLst/>
                          <a:latin typeface="Calibri"/>
                        </a:rPr>
                        <a:t>Cropland Extent or Sample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Monthly</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growing season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M/S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M/S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M/S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3064">
                <a:tc>
                  <a:txBody>
                    <a:bodyPr/>
                    <a:lstStyle/>
                    <a:p>
                      <a:pPr algn="ctr" fontAlgn="b"/>
                      <a:r>
                        <a:rPr lang="en-US" sz="800" b="0" i="0" u="none" strike="noStrike">
                          <a:solidFill>
                            <a:srgbClr val="000000"/>
                          </a:solidFill>
                          <a:effectLst/>
                          <a:latin typeface="Calibri"/>
                        </a:rPr>
                        <a:t> </a:t>
                      </a:r>
                    </a:p>
                  </a:txBody>
                  <a:tcPr marL="6019" marR="6019" marT="60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a:txBody>
                    <a:bodyPr/>
                    <a:lstStyle/>
                    <a:p>
                      <a:pPr algn="l" fontAlgn="ctr"/>
                      <a:r>
                        <a:rPr lang="en-US" sz="1000" b="1" i="0" u="none" strike="noStrike">
                          <a:solidFill>
                            <a:srgbClr val="0000FF"/>
                          </a:solidFill>
                          <a:effectLst/>
                          <a:latin typeface="Calibri"/>
                        </a:rPr>
                        <a:t> Very Fine Resolution Sampling (&lt;5m)</a:t>
                      </a:r>
                    </a:p>
                  </a:txBody>
                  <a:tcPr marL="6019" marR="6019" marT="601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1" i="0" u="none" strike="noStrike">
                          <a:solidFill>
                            <a:srgbClr val="0000FF"/>
                          </a:solidFill>
                          <a:effectLst/>
                          <a:latin typeface="Calibri"/>
                        </a:rPr>
                        <a:t> </a:t>
                      </a:r>
                    </a:p>
                  </a:txBody>
                  <a:tcPr marL="6019" marR="6019" marT="601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1000" b="1" i="0" u="none" strike="noStrike">
                          <a:solidFill>
                            <a:srgbClr val="0000FF"/>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r>
              <a:tr h="517499">
                <a:tc>
                  <a:txBody>
                    <a:bodyPr/>
                    <a:lstStyle/>
                    <a:p>
                      <a:pPr algn="ctr" fontAlgn="ctr"/>
                      <a:r>
                        <a:rPr lang="en-US" sz="1050" b="1" i="0" u="none" strike="noStrike">
                          <a:solidFill>
                            <a:srgbClr val="000000"/>
                          </a:solidFill>
                          <a:effectLst/>
                          <a:latin typeface="Calibri"/>
                        </a:rPr>
                        <a:t>10</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Pleiades, </a:t>
                      </a:r>
                      <a:br>
                        <a:rPr lang="en-US" sz="800" b="1" i="0" u="none" strike="noStrike">
                          <a:solidFill>
                            <a:srgbClr val="000000"/>
                          </a:solidFill>
                          <a:effectLst/>
                          <a:latin typeface="Calibri"/>
                        </a:rPr>
                      </a:br>
                      <a:r>
                        <a:rPr lang="en-US" sz="800" b="1" i="0" u="none" strike="noStrike">
                          <a:solidFill>
                            <a:srgbClr val="000000"/>
                          </a:solidFill>
                          <a:effectLst/>
                          <a:latin typeface="Calibri"/>
                        </a:rPr>
                        <a:t>SPOT-6, </a:t>
                      </a:r>
                      <a:r>
                        <a:rPr lang="en-US" sz="800" b="1" i="0" u="none" strike="noStrike">
                          <a:solidFill>
                            <a:srgbClr val="FF0000"/>
                          </a:solidFill>
                          <a:effectLst/>
                          <a:latin typeface="Calibri"/>
                        </a:rPr>
                        <a:t>SPOT-7</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&lt; 5  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VIS, NIR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Cropland Extent</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3 per year (2 in season + 1 out of season); Required every 3 years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all year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S</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49859">
                <a:tc>
                  <a:txBody>
                    <a:bodyPr/>
                    <a:lstStyle/>
                    <a:p>
                      <a:pPr algn="ctr" fontAlgn="ctr"/>
                      <a:r>
                        <a:rPr lang="en-US" sz="1050" b="1" i="0" u="none" strike="noStrike">
                          <a:solidFill>
                            <a:srgbClr val="000000"/>
                          </a:solidFill>
                          <a:effectLst/>
                          <a:latin typeface="Calibri"/>
                        </a:rPr>
                        <a:t>11</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8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Pleiades, </a:t>
                      </a:r>
                      <a:br>
                        <a:rPr lang="en-US" sz="800" b="1" i="0" u="none" strike="noStrike">
                          <a:solidFill>
                            <a:srgbClr val="000000"/>
                          </a:solidFill>
                          <a:effectLst/>
                          <a:latin typeface="Calibri"/>
                        </a:rPr>
                      </a:br>
                      <a:r>
                        <a:rPr lang="en-US" sz="800" b="1" i="0" u="none" strike="noStrike">
                          <a:solidFill>
                            <a:srgbClr val="000000"/>
                          </a:solidFill>
                          <a:effectLst/>
                          <a:latin typeface="Calibri"/>
                        </a:rPr>
                        <a:t>SPOT-6, </a:t>
                      </a:r>
                      <a:r>
                        <a:rPr lang="en-US" sz="800" b="1" i="0" u="none" strike="noStrike">
                          <a:solidFill>
                            <a:srgbClr val="FF0000"/>
                          </a:solidFill>
                          <a:effectLst/>
                          <a:latin typeface="Calibri"/>
                        </a:rPr>
                        <a:t>SPOT-7</a:t>
                      </a:r>
                      <a:endParaRPr lang="en-US" sz="800" b="1" i="0" u="none" strike="noStrike">
                        <a:solidFill>
                          <a:srgbClr val="000000"/>
                        </a:solidFill>
                        <a:effectLst/>
                        <a:latin typeface="Calibri"/>
                      </a:endParaRP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800" b="1" i="0" u="none" strike="noStrike">
                          <a:solidFill>
                            <a:srgbClr val="000000"/>
                          </a:solidFill>
                          <a:effectLst/>
                          <a:latin typeface="Calibri"/>
                        </a:rPr>
                        <a:t>&lt; 5  m</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VIS, NIR</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Calibri"/>
                        </a:rPr>
                        <a:t>Refined Sample</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Calibri"/>
                        </a:rPr>
                        <a:t>1 to 2 per month</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a:rPr>
                        <a:t>growing season</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dirty="0">
                          <a:solidFill>
                            <a:srgbClr val="000000"/>
                          </a:solidFill>
                          <a:effectLst/>
                          <a:latin typeface="Calibri"/>
                        </a:rPr>
                        <a:t>X</a:t>
                      </a:r>
                    </a:p>
                  </a:txBody>
                  <a:tcPr marL="6019" marR="6019" marT="60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6" name="TextBox 5"/>
          <p:cNvSpPr txBox="1"/>
          <p:nvPr/>
        </p:nvSpPr>
        <p:spPr>
          <a:xfrm>
            <a:off x="2133600" y="18621"/>
            <a:ext cx="5181600" cy="1323439"/>
          </a:xfrm>
          <a:prstGeom prst="rect">
            <a:avLst/>
          </a:prstGeom>
          <a:noFill/>
        </p:spPr>
        <p:txBody>
          <a:bodyPr wrap="square" rtlCol="0">
            <a:spAutoFit/>
          </a:bodyPr>
          <a:lstStyle/>
          <a:p>
            <a:r>
              <a:rPr lang="en-US" sz="2400" dirty="0" smtClean="0">
                <a:solidFill>
                  <a:srgbClr val="FFFFFF"/>
                </a:solidFill>
                <a:latin typeface="Tw Cen MT" panose="020B0602020104020603" pitchFamily="34" charset="0"/>
              </a:rPr>
              <a:t>CEOS Ad Hoc Working Group identified candidate missions to </a:t>
            </a:r>
            <a:r>
              <a:rPr lang="en-US" sz="2400" dirty="0">
                <a:solidFill>
                  <a:srgbClr val="FFFFFF"/>
                </a:solidFill>
                <a:latin typeface="Tw Cen MT" panose="020B0602020104020603" pitchFamily="34" charset="0"/>
              </a:rPr>
              <a:t>meet requirements</a:t>
            </a:r>
          </a:p>
          <a:p>
            <a:endParaRPr lang="en-US" sz="3200" dirty="0">
              <a:solidFill>
                <a:srgbClr val="FFFFFF"/>
              </a:solidFill>
              <a:latin typeface="Tw Cen MT" panose="020B0602020104020603" pitchFamily="34" charset="0"/>
            </a:endParaRPr>
          </a:p>
        </p:txBody>
      </p:sp>
      <p:sp>
        <p:nvSpPr>
          <p:cNvPr id="7" name="Rectangle 6"/>
          <p:cNvSpPr/>
          <p:nvPr/>
        </p:nvSpPr>
        <p:spPr>
          <a:xfrm>
            <a:off x="28778" y="3856470"/>
            <a:ext cx="9115222" cy="449704"/>
          </a:xfrm>
          <a:prstGeom prst="rect">
            <a:avLst/>
          </a:prstGeom>
          <a:noFill/>
          <a:ln w="28575">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2111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90295833"/>
              </p:ext>
            </p:extLst>
          </p:nvPr>
        </p:nvGraphicFramePr>
        <p:xfrm>
          <a:off x="457200" y="1524000"/>
          <a:ext cx="8229600" cy="998171"/>
        </p:xfrm>
        <a:graphic>
          <a:graphicData uri="http://schemas.openxmlformats.org/drawingml/2006/table">
            <a:tbl>
              <a:tblPr/>
              <a:tblGrid>
                <a:gridCol w="445991"/>
                <a:gridCol w="764556"/>
                <a:gridCol w="668987"/>
                <a:gridCol w="945077"/>
                <a:gridCol w="732700"/>
                <a:gridCol w="467229"/>
                <a:gridCol w="445991"/>
                <a:gridCol w="700843"/>
                <a:gridCol w="615893"/>
                <a:gridCol w="414135"/>
                <a:gridCol w="711462"/>
                <a:gridCol w="594655"/>
                <a:gridCol w="722081"/>
              </a:tblGrid>
              <a:tr h="265471">
                <a:tc>
                  <a:txBody>
                    <a:bodyPr/>
                    <a:lstStyle/>
                    <a:p>
                      <a:pPr algn="ctr" fontAlgn="b"/>
                      <a:r>
                        <a:rPr lang="en-US" sz="900" b="1" i="0" u="none" strike="noStrike">
                          <a:solidFill>
                            <a:srgbClr val="000000"/>
                          </a:solidFill>
                          <a:effectLst/>
                          <a:latin typeface="Calibri"/>
                        </a:rPr>
                        <a:t> </a:t>
                      </a:r>
                    </a:p>
                  </a:txBody>
                  <a:tcPr marL="10619" marR="10619" marT="1061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US" sz="1300" b="1" i="0" u="none" strike="noStrike">
                          <a:solidFill>
                            <a:srgbClr val="000000"/>
                          </a:solidFill>
                          <a:effectLst/>
                          <a:latin typeface="Calibri"/>
                        </a:rPr>
                        <a:t>How ?</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a:txBody>
                    <a:bodyPr/>
                    <a:lstStyle/>
                    <a:p>
                      <a:pPr algn="ctr" fontAlgn="ctr"/>
                      <a:r>
                        <a:rPr lang="en-US" sz="1300" b="1" i="0" u="none" strike="noStrike" dirty="0">
                          <a:solidFill>
                            <a:srgbClr val="000000"/>
                          </a:solidFill>
                          <a:effectLst/>
                          <a:latin typeface="Calibri"/>
                        </a:rPr>
                        <a:t>When ?</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gridSpan="2">
                  <a:txBody>
                    <a:bodyPr/>
                    <a:lstStyle/>
                    <a:p>
                      <a:pPr algn="ctr" fontAlgn="ctr"/>
                      <a:r>
                        <a:rPr lang="en-US" sz="1300" b="1" i="0" u="none" strike="noStrike">
                          <a:solidFill>
                            <a:srgbClr val="000000"/>
                          </a:solidFill>
                          <a:effectLst/>
                          <a:latin typeface="Calibri"/>
                        </a:rPr>
                        <a:t>Where ?</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gridSpan="7">
                  <a:txBody>
                    <a:bodyPr/>
                    <a:lstStyle/>
                    <a:p>
                      <a:pPr algn="ctr" fontAlgn="ctr"/>
                      <a:r>
                        <a:rPr lang="en-US" sz="1300" b="1" i="0" u="none" strike="noStrike" dirty="0">
                          <a:solidFill>
                            <a:srgbClr val="000000"/>
                          </a:solidFill>
                          <a:effectLst/>
                          <a:latin typeface="Calibri"/>
                        </a:rPr>
                        <a:t>What ?  Information Products and Applications</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32700">
                <a:tc>
                  <a:txBody>
                    <a:bodyPr/>
                    <a:lstStyle/>
                    <a:p>
                      <a:pPr algn="ctr" fontAlgn="ctr"/>
                      <a:r>
                        <a:rPr lang="en-US" sz="1200" b="1" i="0" u="none" strike="noStrike">
                          <a:solidFill>
                            <a:srgbClr val="000000"/>
                          </a:solidFill>
                          <a:effectLst/>
                          <a:latin typeface="Calibri"/>
                        </a:rPr>
                        <a:t>Req#</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1" i="0" u="none" strike="noStrike">
                          <a:solidFill>
                            <a:srgbClr val="000000"/>
                          </a:solidFill>
                          <a:effectLst/>
                          <a:latin typeface="Calibri"/>
                        </a:rPr>
                        <a:t>Spatial Resolution</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1" i="0" u="none" strike="noStrike">
                          <a:solidFill>
                            <a:srgbClr val="000000"/>
                          </a:solidFill>
                          <a:effectLst/>
                          <a:latin typeface="Calibri"/>
                        </a:rPr>
                        <a:t>Spectral Range</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1" i="0" u="none" strike="noStrike">
                          <a:solidFill>
                            <a:srgbClr val="000000"/>
                          </a:solidFill>
                          <a:effectLst/>
                          <a:latin typeface="Calibri"/>
                        </a:rPr>
                        <a:t>Effective observ. frequency </a:t>
                      </a:r>
                      <a:br>
                        <a:rPr lang="en-US" sz="1000" b="1" i="0" u="none" strike="noStrike">
                          <a:solidFill>
                            <a:srgbClr val="000000"/>
                          </a:solidFill>
                          <a:effectLst/>
                          <a:latin typeface="Calibri"/>
                        </a:rPr>
                      </a:br>
                      <a:r>
                        <a:rPr lang="en-US" sz="1000" b="1" i="0" u="none" strike="noStrike">
                          <a:solidFill>
                            <a:srgbClr val="000000"/>
                          </a:solidFill>
                          <a:effectLst/>
                          <a:latin typeface="Calibri"/>
                        </a:rPr>
                        <a:t>(cloud free)*</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000" b="1" i="0" u="none" strike="noStrike">
                          <a:solidFill>
                            <a:srgbClr val="000000"/>
                          </a:solidFill>
                          <a:effectLst/>
                          <a:latin typeface="Calibri"/>
                        </a:rPr>
                        <a:t>Sample Type</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1" i="0" u="none" strike="noStrike">
                          <a:solidFill>
                            <a:srgbClr val="000000"/>
                          </a:solidFill>
                          <a:effectLst/>
                          <a:latin typeface="Calibri"/>
                        </a:rPr>
                        <a:t>Field Size</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1" i="0" u="none" strike="noStrike">
                          <a:effectLst/>
                          <a:latin typeface="Calibri"/>
                        </a:rPr>
                        <a:t>Crop Mask</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effectLst/>
                          <a:latin typeface="Calibri"/>
                        </a:rPr>
                        <a:t>Crop Type Area and Growing Calendar</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effectLst/>
                          <a:latin typeface="Calibri"/>
                        </a:rPr>
                        <a:t>Crop Condition</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effectLst/>
                          <a:latin typeface="Calibri"/>
                        </a:rPr>
                        <a:t>Crop Yield</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effectLst/>
                          <a:latin typeface="Calibri"/>
                        </a:rPr>
                        <a:t>Crop Biophysical Variables</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effectLst/>
                          <a:latin typeface="Calibri"/>
                        </a:rPr>
                        <a:t>Environ. Variables</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dirty="0">
                          <a:effectLst/>
                          <a:latin typeface="Calibri"/>
                        </a:rPr>
                        <a:t>Ag Practices / Cropping Systems</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870268657"/>
              </p:ext>
            </p:extLst>
          </p:nvPr>
        </p:nvGraphicFramePr>
        <p:xfrm>
          <a:off x="457200" y="2743200"/>
          <a:ext cx="8229600" cy="520323"/>
        </p:xfrm>
        <a:graphic>
          <a:graphicData uri="http://schemas.openxmlformats.org/drawingml/2006/table">
            <a:tbl>
              <a:tblPr/>
              <a:tblGrid>
                <a:gridCol w="445991"/>
                <a:gridCol w="764556"/>
                <a:gridCol w="668987"/>
                <a:gridCol w="945077"/>
                <a:gridCol w="732700"/>
                <a:gridCol w="467229"/>
                <a:gridCol w="445991"/>
                <a:gridCol w="700843"/>
                <a:gridCol w="615893"/>
                <a:gridCol w="414135"/>
                <a:gridCol w="711462"/>
                <a:gridCol w="594655"/>
                <a:gridCol w="722081"/>
              </a:tblGrid>
              <a:tr h="520323">
                <a:tc>
                  <a:txBody>
                    <a:bodyPr/>
                    <a:lstStyle/>
                    <a:p>
                      <a:pPr algn="ctr" fontAlgn="ctr"/>
                      <a:r>
                        <a:rPr lang="en-US" sz="1300" b="1" i="0" u="none" strike="noStrike">
                          <a:solidFill>
                            <a:srgbClr val="000000"/>
                          </a:solidFill>
                          <a:effectLst/>
                          <a:latin typeface="Calibri"/>
                        </a:rPr>
                        <a:t>5</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900" b="1" i="0" u="none" strike="noStrike">
                          <a:solidFill>
                            <a:srgbClr val="000000"/>
                          </a:solidFill>
                          <a:effectLst/>
                          <a:latin typeface="Calibri"/>
                        </a:rPr>
                        <a:t>10-70m</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solidFill>
                            <a:srgbClr val="000000"/>
                          </a:solidFill>
                          <a:effectLst/>
                          <a:latin typeface="Calibri"/>
                        </a:rPr>
                        <a:t>optical</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Calibri"/>
                        </a:rPr>
                        <a:t>~Weekly (8 days; min. 1 per 16 days)</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Calibri"/>
                        </a:rPr>
                        <a:t>Sample</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Calibri"/>
                        </a:rPr>
                        <a:t>All</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solidFill>
                            <a:srgbClr val="000000"/>
                          </a:solidFill>
                          <a:effectLst/>
                          <a:latin typeface="Calibri"/>
                        </a:rPr>
                        <a:t>X</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dirty="0">
                          <a:solidFill>
                            <a:srgbClr val="000000"/>
                          </a:solidFill>
                          <a:effectLst/>
                          <a:latin typeface="Calibri"/>
                        </a:rPr>
                        <a:t>X</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solidFill>
                            <a:srgbClr val="000000"/>
                          </a:solidFill>
                          <a:effectLst/>
                          <a:latin typeface="Calibri"/>
                        </a:rPr>
                        <a:t>X</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solidFill>
                            <a:srgbClr val="000000"/>
                          </a:solidFill>
                          <a:effectLst/>
                          <a:latin typeface="Calibri"/>
                        </a:rPr>
                        <a:t>X</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solidFill>
                            <a:srgbClr val="000000"/>
                          </a:solidFill>
                          <a:effectLst/>
                          <a:latin typeface="Calibri"/>
                        </a:rPr>
                        <a:t>X</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solidFill>
                            <a:srgbClr val="000000"/>
                          </a:solidFill>
                          <a:effectLst/>
                          <a:latin typeface="Calibri"/>
                        </a:rPr>
                        <a:t>X</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dirty="0">
                          <a:solidFill>
                            <a:srgbClr val="000000"/>
                          </a:solidFill>
                          <a:effectLst/>
                          <a:latin typeface="Calibri"/>
                        </a:rPr>
                        <a:t>X</a:t>
                      </a:r>
                    </a:p>
                  </a:txBody>
                  <a:tcPr marL="10619" marR="10619" marT="106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841164048"/>
              </p:ext>
            </p:extLst>
          </p:nvPr>
        </p:nvGraphicFramePr>
        <p:xfrm>
          <a:off x="457200" y="3810000"/>
          <a:ext cx="3708400" cy="520700"/>
        </p:xfrm>
        <a:graphic>
          <a:graphicData uri="http://schemas.openxmlformats.org/drawingml/2006/table">
            <a:tbl>
              <a:tblPr/>
              <a:tblGrid>
                <a:gridCol w="533400"/>
                <a:gridCol w="1676400"/>
                <a:gridCol w="1498600"/>
              </a:tblGrid>
              <a:tr h="520700">
                <a:tc>
                  <a:txBody>
                    <a:bodyPr/>
                    <a:lstStyle/>
                    <a:p>
                      <a:pPr algn="ctr" fontAlgn="ctr"/>
                      <a:r>
                        <a:rPr lang="en-US" sz="1600" b="1" i="0" u="none" strike="noStrike" dirty="0">
                          <a:solidFill>
                            <a:srgbClr val="000000"/>
                          </a:solidFill>
                          <a:effectLst/>
                          <a:latin typeface="Calibri"/>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da-DK" sz="1100" b="1" i="0" u="none" strike="noStrike" dirty="0">
                          <a:solidFill>
                            <a:srgbClr val="000000"/>
                          </a:solidFill>
                          <a:effectLst/>
                          <a:latin typeface="Calibri"/>
                        </a:rPr>
                        <a:t>Landsat 7/8 (30m)</a:t>
                      </a:r>
                      <a:br>
                        <a:rPr lang="da-DK" sz="1100" b="1" i="0" u="none" strike="noStrike" dirty="0">
                          <a:solidFill>
                            <a:srgbClr val="000000"/>
                          </a:solidFill>
                          <a:effectLst/>
                          <a:latin typeface="Calibri"/>
                        </a:rPr>
                      </a:br>
                      <a:r>
                        <a:rPr lang="da-DK" sz="1100" b="1" i="0" u="none" strike="noStrike" dirty="0">
                          <a:solidFill>
                            <a:srgbClr val="FF0000"/>
                          </a:solidFill>
                          <a:effectLst/>
                          <a:latin typeface="Calibri"/>
                        </a:rPr>
                        <a:t>Sentinel-2A/2B (10-20m)</a:t>
                      </a:r>
                      <a:endParaRPr lang="da-DK" sz="1100" b="1"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100" b="1" i="0" u="none" strike="noStrike" dirty="0">
                          <a:solidFill>
                            <a:srgbClr val="000000"/>
                          </a:solidFill>
                          <a:effectLst/>
                          <a:latin typeface="Calibri"/>
                        </a:rPr>
                        <a:t>ResourceSat-2 (56m)</a:t>
                      </a:r>
                      <a:br>
                        <a:rPr lang="fr-FR" sz="1100" b="1" i="0" u="none" strike="noStrike" dirty="0">
                          <a:solidFill>
                            <a:srgbClr val="000000"/>
                          </a:solidFill>
                          <a:effectLst/>
                          <a:latin typeface="Calibri"/>
                        </a:rPr>
                      </a:br>
                      <a:r>
                        <a:rPr lang="fr-FR" sz="1100" b="1" i="0" u="none" strike="noStrike" dirty="0">
                          <a:solidFill>
                            <a:srgbClr val="FF0000"/>
                          </a:solidFill>
                          <a:effectLst/>
                          <a:latin typeface="Calibri"/>
                        </a:rPr>
                        <a:t>CBERS-4 (20-40m)</a:t>
                      </a:r>
                      <a:endParaRPr lang="fr-FR" sz="1100" b="1"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5" name="TextBox 4"/>
          <p:cNvSpPr txBox="1"/>
          <p:nvPr/>
        </p:nvSpPr>
        <p:spPr>
          <a:xfrm>
            <a:off x="2133600" y="18621"/>
            <a:ext cx="5181600" cy="1692771"/>
          </a:xfrm>
          <a:prstGeom prst="rect">
            <a:avLst/>
          </a:prstGeom>
          <a:noFill/>
        </p:spPr>
        <p:txBody>
          <a:bodyPr wrap="square" rtlCol="0">
            <a:spAutoFit/>
          </a:bodyPr>
          <a:lstStyle/>
          <a:p>
            <a:r>
              <a:rPr lang="en-US" sz="2400" dirty="0" smtClean="0">
                <a:solidFill>
                  <a:srgbClr val="FFFFFF"/>
                </a:solidFill>
                <a:latin typeface="Tw Cen MT" panose="020B0602020104020603" pitchFamily="34" charset="0"/>
              </a:rPr>
              <a:t>CEOS Ad Hoc Working Group identified candidate missions to </a:t>
            </a:r>
            <a:r>
              <a:rPr lang="en-US" sz="2400" dirty="0">
                <a:solidFill>
                  <a:srgbClr val="FFFFFF"/>
                </a:solidFill>
                <a:latin typeface="Tw Cen MT" panose="020B0602020104020603" pitchFamily="34" charset="0"/>
              </a:rPr>
              <a:t>meet </a:t>
            </a:r>
            <a:r>
              <a:rPr lang="en-US" sz="2400" dirty="0" smtClean="0">
                <a:solidFill>
                  <a:srgbClr val="FFFFFF"/>
                </a:solidFill>
                <a:latin typeface="Tw Cen MT" panose="020B0602020104020603" pitchFamily="34" charset="0"/>
              </a:rPr>
              <a:t>requirements:</a:t>
            </a:r>
          </a:p>
          <a:p>
            <a:r>
              <a:rPr lang="en-US" sz="2400" dirty="0" smtClean="0">
                <a:solidFill>
                  <a:srgbClr val="FFFFFF"/>
                </a:solidFill>
                <a:latin typeface="Tw Cen MT" panose="020B0602020104020603" pitchFamily="34" charset="0"/>
              </a:rPr>
              <a:t>Requirement #5</a:t>
            </a:r>
            <a:endParaRPr lang="en-US" sz="2400" dirty="0">
              <a:solidFill>
                <a:srgbClr val="FFFFFF"/>
              </a:solidFill>
              <a:latin typeface="Tw Cen MT" panose="020B0602020104020603" pitchFamily="34" charset="0"/>
            </a:endParaRPr>
          </a:p>
          <a:p>
            <a:endParaRPr lang="en-US" sz="3200" dirty="0">
              <a:solidFill>
                <a:srgbClr val="FFFFFF"/>
              </a:solidFill>
              <a:latin typeface="Tw Cen MT" panose="020B0602020104020603" pitchFamily="34" charset="0"/>
            </a:endParaRPr>
          </a:p>
        </p:txBody>
      </p:sp>
      <p:sp>
        <p:nvSpPr>
          <p:cNvPr id="6" name="TextBox 5"/>
          <p:cNvSpPr txBox="1"/>
          <p:nvPr/>
        </p:nvSpPr>
        <p:spPr>
          <a:xfrm>
            <a:off x="457200" y="4419600"/>
            <a:ext cx="2913616" cy="646329"/>
          </a:xfrm>
          <a:prstGeom prst="rect">
            <a:avLst/>
          </a:prstGeom>
          <a:noFill/>
          <a:ln w="12700" cap="flat">
            <a:solidFill>
              <a:schemeClr val="tx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chemeClr val="tx1">
                    <a:lumMod val="50000"/>
                  </a:schemeClr>
                </a:solidFill>
                <a:effectLst/>
                <a:uFillTx/>
                <a:latin typeface="+mn-lt"/>
              </a:rPr>
              <a:t>Identified </a:t>
            </a:r>
            <a:r>
              <a:rPr lang="en-US" b="1" dirty="0" smtClean="0">
                <a:solidFill>
                  <a:schemeClr val="tx1">
                    <a:lumMod val="50000"/>
                  </a:schemeClr>
                </a:solidFill>
                <a:latin typeface="+mn-lt"/>
              </a:rPr>
              <a:t>Existing</a:t>
            </a:r>
            <a:r>
              <a:rPr kumimoji="0" lang="en-US" sz="1800" b="1" i="0" u="none" strike="noStrike" cap="none" spc="0" normalizeH="0" baseline="0" dirty="0" smtClean="0">
                <a:ln>
                  <a:noFill/>
                </a:ln>
                <a:solidFill>
                  <a:schemeClr val="tx1">
                    <a:lumMod val="50000"/>
                  </a:schemeClr>
                </a:solidFill>
                <a:effectLst/>
                <a:uFillTx/>
                <a:latin typeface="+mn-lt"/>
              </a:rPr>
              <a:t> Missions</a:t>
            </a:r>
          </a:p>
          <a:p>
            <a:pPr marL="0" marR="0" indent="0" algn="l" defTabSz="457200" rtl="0" fontAlgn="auto" latinLnBrk="1" hangingPunct="0">
              <a:lnSpc>
                <a:spcPct val="100000"/>
              </a:lnSpc>
              <a:spcBef>
                <a:spcPts val="0"/>
              </a:spcBef>
              <a:spcAft>
                <a:spcPts val="0"/>
              </a:spcAft>
              <a:buClrTx/>
              <a:buSzTx/>
              <a:buFontTx/>
              <a:buNone/>
              <a:tabLst/>
            </a:pPr>
            <a:r>
              <a:rPr lang="en-US" b="1" dirty="0" smtClean="0">
                <a:solidFill>
                  <a:srgbClr val="FF0000"/>
                </a:solidFill>
                <a:latin typeface="+mn-lt"/>
              </a:rPr>
              <a:t>Potential Future Missions</a:t>
            </a:r>
            <a:endParaRPr kumimoji="0" lang="en-US" sz="1800" b="1" i="0" u="none" strike="noStrike" cap="none" spc="0" normalizeH="0" baseline="0" dirty="0">
              <a:ln>
                <a:noFill/>
              </a:ln>
              <a:solidFill>
                <a:srgbClr val="FF0000"/>
              </a:solidFill>
              <a:effectLst/>
              <a:uFillTx/>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1760076074"/>
              </p:ext>
            </p:extLst>
          </p:nvPr>
        </p:nvGraphicFramePr>
        <p:xfrm>
          <a:off x="3657600" y="5486400"/>
          <a:ext cx="5029200" cy="317500"/>
        </p:xfrm>
        <a:graphic>
          <a:graphicData uri="http://schemas.openxmlformats.org/drawingml/2006/table">
            <a:tbl>
              <a:tblPr/>
              <a:tblGrid>
                <a:gridCol w="5029200"/>
              </a:tblGrid>
              <a:tr h="317500">
                <a:tc>
                  <a:txBody>
                    <a:bodyPr/>
                    <a:lstStyle/>
                    <a:p>
                      <a:pPr algn="ctr" fontAlgn="ctr"/>
                      <a:r>
                        <a:rPr lang="en-US" sz="1600" b="1" i="0" u="none" strike="noStrike" dirty="0">
                          <a:solidFill>
                            <a:srgbClr val="000000"/>
                          </a:solidFill>
                          <a:effectLst/>
                          <a:latin typeface="Calibri"/>
                        </a:rPr>
                        <a:t>What ?  Information Products and Applications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8" name="TextBox 7"/>
          <p:cNvSpPr txBox="1"/>
          <p:nvPr/>
        </p:nvSpPr>
        <p:spPr>
          <a:xfrm>
            <a:off x="3657600" y="5943600"/>
            <a:ext cx="5324533" cy="36933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b="1" dirty="0" smtClean="0">
                <a:solidFill>
                  <a:srgbClr val="FFFF00"/>
                </a:solidFill>
                <a:latin typeface="+mn-lt"/>
              </a:rPr>
              <a:t>Categories derived from existing GEOGLAM tasks</a:t>
            </a:r>
            <a:endParaRPr kumimoji="0" lang="en-US" sz="1800" b="1" i="0" u="none" strike="noStrike" cap="none" spc="0" normalizeH="0" baseline="0" dirty="0">
              <a:solidFill>
                <a:srgbClr val="FFFF00"/>
              </a:solidFill>
              <a:effectLst/>
              <a:uFillTx/>
              <a:latin typeface="+mn-lt"/>
            </a:endParaRPr>
          </a:p>
        </p:txBody>
      </p:sp>
      <p:sp>
        <p:nvSpPr>
          <p:cNvPr id="12" name="Line Callout 1 11"/>
          <p:cNvSpPr/>
          <p:nvPr/>
        </p:nvSpPr>
        <p:spPr>
          <a:xfrm>
            <a:off x="3429000" y="5181600"/>
            <a:ext cx="5638800" cy="1295400"/>
          </a:xfrm>
          <a:prstGeom prst="borderCallout1">
            <a:avLst>
              <a:gd name="adj1" fmla="val 1176"/>
              <a:gd name="adj2" fmla="val 50094"/>
              <a:gd name="adj3" fmla="val -263951"/>
              <a:gd name="adj4" fmla="val 57063"/>
            </a:avLst>
          </a:prstGeom>
          <a:solidFill>
            <a:srgbClr val="FFFFFF">
              <a:alpha val="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11869254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736" y="1201661"/>
            <a:ext cx="4765404" cy="6166993"/>
          </a:xfrm>
          <a:prstGeom prst="rect">
            <a:avLst/>
          </a:prstGeom>
        </p:spPr>
      </p:pic>
      <p:sp>
        <p:nvSpPr>
          <p:cNvPr id="15" name="TextBox 14"/>
          <p:cNvSpPr txBox="1"/>
          <p:nvPr/>
        </p:nvSpPr>
        <p:spPr>
          <a:xfrm>
            <a:off x="93500" y="1497223"/>
            <a:ext cx="3716500" cy="3046988"/>
          </a:xfrm>
          <a:prstGeom prst="rect">
            <a:avLst/>
          </a:prstGeom>
          <a:noFill/>
        </p:spPr>
        <p:txBody>
          <a:bodyPr wrap="square" rtlCol="0">
            <a:spAutoFit/>
          </a:bodyPr>
          <a:lstStyle/>
          <a:p>
            <a:endParaRPr lang="en-US" sz="1600" i="1" dirty="0">
              <a:solidFill>
                <a:prstClr val="black"/>
              </a:solidFill>
              <a:latin typeface="Arial" panose="020B0604020202020204" pitchFamily="34" charset="0"/>
              <a:cs typeface="Arial" panose="020B0604020202020204" pitchFamily="34" charset="0"/>
            </a:endParaRPr>
          </a:p>
          <a:p>
            <a:r>
              <a:rPr lang="en-US" sz="1600" i="1" dirty="0" smtClean="0">
                <a:solidFill>
                  <a:prstClr val="black"/>
                </a:solidFill>
                <a:latin typeface="Arial" panose="020B0604020202020204" pitchFamily="34" charset="0"/>
                <a:cs typeface="Arial" panose="020B0604020202020204" pitchFamily="34" charset="0"/>
              </a:rPr>
              <a:t>How frequently do we have to image (</a:t>
            </a:r>
            <a:r>
              <a:rPr lang="en-US" sz="1600" b="1" i="1" dirty="0" smtClean="0">
                <a:solidFill>
                  <a:prstClr val="black"/>
                </a:solidFill>
                <a:latin typeface="Arial" panose="020B0604020202020204" pitchFamily="34" charset="0"/>
                <a:cs typeface="Arial" panose="020B0604020202020204" pitchFamily="34" charset="0"/>
              </a:rPr>
              <a:t>required revisit frequency – RFR</a:t>
            </a:r>
            <a:r>
              <a:rPr lang="en-US" sz="1600" i="1" dirty="0" smtClean="0">
                <a:solidFill>
                  <a:prstClr val="black"/>
                </a:solidFill>
                <a:latin typeface="Arial" panose="020B0604020202020204" pitchFamily="34" charset="0"/>
                <a:cs typeface="Arial" panose="020B0604020202020204" pitchFamily="34" charset="0"/>
              </a:rPr>
              <a:t>)… </a:t>
            </a:r>
          </a:p>
          <a:p>
            <a:endParaRPr lang="en-US" sz="1600" i="1" dirty="0">
              <a:solidFill>
                <a:prstClr val="black"/>
              </a:solidFill>
              <a:latin typeface="Arial" panose="020B0604020202020204" pitchFamily="34" charset="0"/>
              <a:cs typeface="Arial" panose="020B0604020202020204" pitchFamily="34" charset="0"/>
            </a:endParaRPr>
          </a:p>
          <a:p>
            <a:r>
              <a:rPr lang="en-US" sz="1600" i="1" dirty="0" smtClean="0">
                <a:solidFill>
                  <a:prstClr val="black"/>
                </a:solidFill>
                <a:latin typeface="Arial" panose="020B0604020202020204" pitchFamily="34" charset="0"/>
                <a:cs typeface="Arial" panose="020B0604020202020204" pitchFamily="34" charset="0"/>
              </a:rPr>
              <a:t>for a view at least </a:t>
            </a:r>
          </a:p>
          <a:p>
            <a:r>
              <a:rPr lang="en-US" sz="1600" b="1" i="1" dirty="0" smtClean="0">
                <a:solidFill>
                  <a:prstClr val="black"/>
                </a:solidFill>
                <a:latin typeface="Arial" panose="020B0604020202020204" pitchFamily="34" charset="0"/>
                <a:cs typeface="Arial" panose="020B0604020202020204" pitchFamily="34" charset="0"/>
              </a:rPr>
              <a:t>70% (top) cloud free </a:t>
            </a:r>
          </a:p>
          <a:p>
            <a:r>
              <a:rPr lang="en-US" sz="1600" i="1" dirty="0" smtClean="0">
                <a:solidFill>
                  <a:prstClr val="black"/>
                </a:solidFill>
                <a:latin typeface="Arial" panose="020B0604020202020204" pitchFamily="34" charset="0"/>
                <a:cs typeface="Arial" panose="020B0604020202020204" pitchFamily="34" charset="0"/>
              </a:rPr>
              <a:t>or </a:t>
            </a:r>
          </a:p>
          <a:p>
            <a:r>
              <a:rPr lang="en-US" sz="1600" b="1" i="1" dirty="0" smtClean="0">
                <a:solidFill>
                  <a:prstClr val="black"/>
                </a:solidFill>
                <a:latin typeface="Arial" panose="020B0604020202020204" pitchFamily="34" charset="0"/>
                <a:cs typeface="Arial" panose="020B0604020202020204" pitchFamily="34" charset="0"/>
              </a:rPr>
              <a:t>95% (bottom) cloud free… </a:t>
            </a:r>
            <a:endParaRPr lang="en-US" sz="1600" b="1" i="1" dirty="0">
              <a:solidFill>
                <a:prstClr val="black"/>
              </a:solidFill>
              <a:latin typeface="Arial" panose="020B0604020202020204" pitchFamily="34" charset="0"/>
              <a:cs typeface="Arial" panose="020B0604020202020204" pitchFamily="34" charset="0"/>
            </a:endParaRPr>
          </a:p>
          <a:p>
            <a:endParaRPr lang="en-US" sz="1600" i="1" dirty="0" smtClean="0">
              <a:solidFill>
                <a:prstClr val="black"/>
              </a:solidFill>
              <a:latin typeface="Arial" panose="020B0604020202020204" pitchFamily="34" charset="0"/>
              <a:cs typeface="Arial" panose="020B0604020202020204" pitchFamily="34" charset="0"/>
            </a:endParaRPr>
          </a:p>
          <a:p>
            <a:r>
              <a:rPr lang="en-US" sz="1600" i="1" dirty="0">
                <a:solidFill>
                  <a:prstClr val="black"/>
                </a:solidFill>
                <a:latin typeface="Arial" panose="020B0604020202020204" pitchFamily="34" charset="0"/>
                <a:cs typeface="Arial" panose="020B0604020202020204" pitchFamily="34" charset="0"/>
              </a:rPr>
              <a:t>e</a:t>
            </a:r>
            <a:r>
              <a:rPr lang="en-US" sz="1600" i="1" dirty="0" smtClean="0">
                <a:solidFill>
                  <a:prstClr val="black"/>
                </a:solidFill>
                <a:latin typeface="Arial" panose="020B0604020202020204" pitchFamily="34" charset="0"/>
                <a:cs typeface="Arial" panose="020B0604020202020204" pitchFamily="34" charset="0"/>
              </a:rPr>
              <a:t>very 8 days…</a:t>
            </a:r>
          </a:p>
          <a:p>
            <a:endParaRPr lang="en-US" sz="1600" i="1" dirty="0">
              <a:solidFill>
                <a:prstClr val="black"/>
              </a:solidFill>
              <a:latin typeface="Arial" panose="020B0604020202020204" pitchFamily="34" charset="0"/>
              <a:cs typeface="Arial" panose="020B0604020202020204" pitchFamily="34" charset="0"/>
            </a:endParaRPr>
          </a:p>
          <a:p>
            <a:r>
              <a:rPr lang="en-US" sz="1600" i="1" dirty="0" smtClean="0">
                <a:solidFill>
                  <a:prstClr val="black"/>
                </a:solidFill>
                <a:latin typeface="Arial" panose="020B0604020202020204" pitchFamily="34" charset="0"/>
                <a:cs typeface="Arial" panose="020B0604020202020204" pitchFamily="34" charset="0"/>
              </a:rPr>
              <a:t>...over in-season global croplands?</a:t>
            </a:r>
          </a:p>
        </p:txBody>
      </p:sp>
      <p:sp>
        <p:nvSpPr>
          <p:cNvPr id="16" name="TextBox 15"/>
          <p:cNvSpPr txBox="1"/>
          <p:nvPr/>
        </p:nvSpPr>
        <p:spPr>
          <a:xfrm>
            <a:off x="0" y="6477000"/>
            <a:ext cx="4097500" cy="276999"/>
          </a:xfrm>
          <a:prstGeom prst="rect">
            <a:avLst/>
          </a:prstGeom>
          <a:noFill/>
        </p:spPr>
        <p:txBody>
          <a:bodyPr wrap="square" rtlCol="0">
            <a:spAutoFit/>
          </a:bodyPr>
          <a:lstStyle/>
          <a:p>
            <a:r>
              <a:rPr lang="en-US" sz="1200" dirty="0">
                <a:solidFill>
                  <a:prstClr val="black"/>
                </a:solidFill>
              </a:rPr>
              <a:t>Whitcraft et al., </a:t>
            </a:r>
            <a:r>
              <a:rPr lang="en-US" sz="1200" dirty="0" smtClean="0">
                <a:solidFill>
                  <a:prstClr val="black"/>
                </a:solidFill>
              </a:rPr>
              <a:t>2015b, </a:t>
            </a:r>
            <a:r>
              <a:rPr lang="en-US" sz="1200" i="1" dirty="0">
                <a:solidFill>
                  <a:prstClr val="black"/>
                </a:solidFill>
              </a:rPr>
              <a:t>Rem. Sens</a:t>
            </a:r>
            <a:r>
              <a:rPr lang="en-US" sz="1200" dirty="0">
                <a:solidFill>
                  <a:prstClr val="black"/>
                </a:solidFill>
              </a:rPr>
              <a:t>.</a:t>
            </a:r>
            <a:endParaRPr lang="en-US" sz="1200" i="1" dirty="0">
              <a:solidFill>
                <a:prstClr val="black"/>
              </a:solidFill>
            </a:endParaRPr>
          </a:p>
        </p:txBody>
      </p:sp>
      <p:sp>
        <p:nvSpPr>
          <p:cNvPr id="2" name="TextBox 1"/>
          <p:cNvSpPr txBox="1"/>
          <p:nvPr/>
        </p:nvSpPr>
        <p:spPr>
          <a:xfrm>
            <a:off x="138873" y="1224407"/>
            <a:ext cx="1993207"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Requirement #5</a:t>
            </a:r>
          </a:p>
        </p:txBody>
      </p:sp>
    </p:spTree>
    <p:extLst>
      <p:ext uri="{BB962C8B-B14F-4D97-AF65-F5344CB8AC3E}">
        <p14:creationId xmlns:p14="http://schemas.microsoft.com/office/powerpoint/2010/main" val="12575716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1295400"/>
            <a:ext cx="4844596" cy="1323439"/>
          </a:xfrm>
          <a:prstGeom prst="rect">
            <a:avLst/>
          </a:prstGeom>
          <a:noFill/>
        </p:spPr>
        <p:txBody>
          <a:bodyPr wrap="none" lIns="91440" tIns="45720" rIns="91440" bIns="45720">
            <a:spAutoFit/>
          </a:bodyPr>
          <a:lstStyle/>
          <a:p>
            <a:pPr algn="ctr"/>
            <a:r>
              <a:rPr lang="en-US" sz="2000" i="1" dirty="0">
                <a:ln w="0"/>
                <a:solidFill>
                  <a:prstClr val="black"/>
                </a:solidFill>
                <a:effectLst>
                  <a:outerShdw blurRad="38100" dist="19050" dir="2700000" algn="tl" rotWithShape="0">
                    <a:prstClr val="black">
                      <a:alpha val="40000"/>
                    </a:prstClr>
                  </a:outerShdw>
                </a:effectLst>
              </a:rPr>
              <a:t>Can we meet these requirements for </a:t>
            </a:r>
          </a:p>
          <a:p>
            <a:pPr algn="ctr"/>
            <a:r>
              <a:rPr lang="en-US" sz="2000" i="1" dirty="0">
                <a:ln w="0"/>
                <a:solidFill>
                  <a:prstClr val="black"/>
                </a:solidFill>
                <a:effectLst>
                  <a:outerShdw blurRad="38100" dist="19050" dir="2700000" algn="tl" rotWithShape="0">
                    <a:prstClr val="black">
                      <a:alpha val="40000"/>
                    </a:prstClr>
                  </a:outerShdw>
                </a:effectLst>
              </a:rPr>
              <a:t>optical, moderate resolution (10-70m)</a:t>
            </a:r>
          </a:p>
          <a:p>
            <a:pPr algn="ctr"/>
            <a:r>
              <a:rPr lang="en-US" sz="2000" i="1" dirty="0">
                <a:ln w="0"/>
                <a:solidFill>
                  <a:prstClr val="black"/>
                </a:solidFill>
                <a:effectLst>
                  <a:outerShdw blurRad="38100" dist="19050" dir="2700000" algn="tl" rotWithShape="0">
                    <a:prstClr val="black">
                      <a:alpha val="40000"/>
                    </a:prstClr>
                  </a:outerShdw>
                </a:effectLst>
              </a:rPr>
              <a:t>data within 8 days during the growing</a:t>
            </a:r>
          </a:p>
          <a:p>
            <a:pPr algn="ctr"/>
            <a:r>
              <a:rPr lang="en-US" sz="2000" i="1" dirty="0">
                <a:ln w="0"/>
                <a:solidFill>
                  <a:prstClr val="black"/>
                </a:solidFill>
                <a:effectLst>
                  <a:outerShdw blurRad="38100" dist="19050" dir="2700000" algn="tl" rotWithShape="0">
                    <a:prstClr val="black">
                      <a:alpha val="40000"/>
                    </a:prstClr>
                  </a:outerShdw>
                </a:effectLst>
              </a:rPr>
              <a:t>season with current &amp; planned missions?</a:t>
            </a:r>
          </a:p>
        </p:txBody>
      </p:sp>
      <p:pic>
        <p:nvPicPr>
          <p:cNvPr id="4" name="Picture 3"/>
          <p:cNvPicPr>
            <a:picLocks noChangeAspect="1"/>
          </p:cNvPicPr>
          <p:nvPr/>
        </p:nvPicPr>
        <p:blipFill>
          <a:blip r:embed="rId3"/>
          <a:stretch>
            <a:fillRect/>
          </a:stretch>
        </p:blipFill>
        <p:spPr>
          <a:xfrm>
            <a:off x="100542" y="2956231"/>
            <a:ext cx="4694312" cy="1761963"/>
          </a:xfrm>
          <a:prstGeom prst="rect">
            <a:avLst/>
          </a:prstGeom>
        </p:spPr>
      </p:pic>
      <p:sp>
        <p:nvSpPr>
          <p:cNvPr id="5" name="TextBox 4"/>
          <p:cNvSpPr txBox="1"/>
          <p:nvPr/>
        </p:nvSpPr>
        <p:spPr>
          <a:xfrm>
            <a:off x="609600" y="4847520"/>
            <a:ext cx="4462991" cy="646331"/>
          </a:xfrm>
          <a:prstGeom prst="rect">
            <a:avLst/>
          </a:prstGeom>
          <a:noFill/>
        </p:spPr>
        <p:txBody>
          <a:bodyPr wrap="square" rtlCol="0">
            <a:spAutoFit/>
          </a:bodyPr>
          <a:lstStyle/>
          <a:p>
            <a:r>
              <a:rPr lang="en-US" dirty="0">
                <a:solidFill>
                  <a:prstClr val="black"/>
                </a:solidFill>
              </a:rPr>
              <a:t>Overpass </a:t>
            </a:r>
            <a:r>
              <a:rPr lang="en-US" dirty="0" smtClean="0">
                <a:solidFill>
                  <a:prstClr val="black"/>
                </a:solidFill>
              </a:rPr>
              <a:t>Analysis: </a:t>
            </a:r>
            <a:r>
              <a:rPr lang="en-US" dirty="0" smtClean="0">
                <a:solidFill>
                  <a:srgbClr val="FF0000"/>
                </a:solidFill>
              </a:rPr>
              <a:t>CEOS </a:t>
            </a:r>
            <a:r>
              <a:rPr lang="en-US" dirty="0">
                <a:solidFill>
                  <a:srgbClr val="FF0000"/>
                </a:solidFill>
              </a:rPr>
              <a:t>SEO </a:t>
            </a:r>
          </a:p>
          <a:p>
            <a:endParaRPr lang="en-US" dirty="0">
              <a:solidFill>
                <a:prstClr val="black"/>
              </a:solidFill>
            </a:endParaRPr>
          </a:p>
        </p:txBody>
      </p:sp>
      <p:sp>
        <p:nvSpPr>
          <p:cNvPr id="6" name="Rectangle 5"/>
          <p:cNvSpPr/>
          <p:nvPr/>
        </p:nvSpPr>
        <p:spPr>
          <a:xfrm>
            <a:off x="4794854" y="5683407"/>
            <a:ext cx="4272946" cy="769441"/>
          </a:xfrm>
          <a:prstGeom prst="rect">
            <a:avLst/>
          </a:prstGeom>
        </p:spPr>
        <p:txBody>
          <a:bodyPr wrap="square">
            <a:spAutoFit/>
          </a:bodyPr>
          <a:lstStyle/>
          <a:p>
            <a:pPr algn="ctr"/>
            <a:r>
              <a:rPr lang="en-US" sz="2400" b="1"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Revisit Capabilities </a:t>
            </a:r>
          </a:p>
          <a:p>
            <a:pPr algn="ct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of </a:t>
            </a:r>
            <a:r>
              <a:rPr lang="en-US" sz="2000" dirty="0" smtClean="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7 </a:t>
            </a: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Hypothetical </a:t>
            </a:r>
            <a:r>
              <a:rPr lang="en-US" sz="2000" dirty="0" smtClean="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Constellations </a:t>
            </a:r>
            <a:endParaRPr lang="en-US"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31324" y="6356760"/>
            <a:ext cx="4081890" cy="276999"/>
          </a:xfrm>
          <a:prstGeom prst="rect">
            <a:avLst/>
          </a:prstGeom>
          <a:noFill/>
        </p:spPr>
        <p:txBody>
          <a:bodyPr wrap="square" rtlCol="0">
            <a:spAutoFit/>
          </a:bodyPr>
          <a:lstStyle/>
          <a:p>
            <a:r>
              <a:rPr lang="en-US" sz="1200" dirty="0" smtClean="0">
                <a:solidFill>
                  <a:prstClr val="black"/>
                </a:solidFill>
              </a:rPr>
              <a:t>Whitcraft, Killough </a:t>
            </a:r>
            <a:r>
              <a:rPr lang="en-US" sz="1200" dirty="0">
                <a:solidFill>
                  <a:prstClr val="black"/>
                </a:solidFill>
              </a:rPr>
              <a:t>et al., </a:t>
            </a:r>
            <a:r>
              <a:rPr lang="en-US" sz="1200" dirty="0" smtClean="0">
                <a:solidFill>
                  <a:prstClr val="black"/>
                </a:solidFill>
              </a:rPr>
              <a:t>2015c, </a:t>
            </a:r>
            <a:r>
              <a:rPr lang="en-US" sz="1200" i="1" dirty="0">
                <a:solidFill>
                  <a:prstClr val="black"/>
                </a:solidFill>
              </a:rPr>
              <a:t>Rem. Sens.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7553" y="1184497"/>
            <a:ext cx="4002555" cy="4369584"/>
          </a:xfrm>
          <a:prstGeom prst="rect">
            <a:avLst/>
          </a:prstGeom>
        </p:spPr>
      </p:pic>
      <p:sp>
        <p:nvSpPr>
          <p:cNvPr id="9" name="Right Arrow 8"/>
          <p:cNvSpPr/>
          <p:nvPr/>
        </p:nvSpPr>
        <p:spPr>
          <a:xfrm>
            <a:off x="4032764" y="4835173"/>
            <a:ext cx="681640" cy="410280"/>
          </a:xfrm>
          <a:prstGeom prst="rightArrow">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27561230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049" y="1110703"/>
            <a:ext cx="4434551" cy="573883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542447952"/>
              </p:ext>
            </p:extLst>
          </p:nvPr>
        </p:nvGraphicFramePr>
        <p:xfrm>
          <a:off x="152400" y="4767277"/>
          <a:ext cx="3476171" cy="1921952"/>
        </p:xfrm>
        <a:graphic>
          <a:graphicData uri="http://schemas.openxmlformats.org/drawingml/2006/table">
            <a:tbl>
              <a:tblPr>
                <a:tableStyleId>{5C22544A-7EE6-4342-B048-85BDC9FD1C3A}</a:tableStyleId>
              </a:tblPr>
              <a:tblGrid>
                <a:gridCol w="675081"/>
                <a:gridCol w="2801090"/>
              </a:tblGrid>
              <a:tr h="330628">
                <a:tc>
                  <a:txBody>
                    <a:bodyPr/>
                    <a:lstStyle/>
                    <a:p>
                      <a:pPr algn="ctr" fontAlgn="b"/>
                      <a:r>
                        <a:rPr lang="en-US" sz="1400" b="1" u="none" strike="noStrike" dirty="0" smtClean="0">
                          <a:effectLst/>
                        </a:rPr>
                        <a:t>#</a:t>
                      </a:r>
                      <a:endParaRPr lang="en-US" sz="1400" b="1" i="0" u="none" strike="noStrike" dirty="0">
                        <a:solidFill>
                          <a:srgbClr val="000000"/>
                        </a:solidFill>
                        <a:effectLst/>
                        <a:latin typeface="Times New Roman" panose="02020603050405020304" pitchFamily="18" charset="0"/>
                      </a:endParaRPr>
                    </a:p>
                  </a:txBody>
                  <a:tcPr marL="9525" marR="9525" marT="9525" marB="0" anchor="b">
                    <a:noFill/>
                  </a:tcPr>
                </a:tc>
                <a:tc>
                  <a:txBody>
                    <a:bodyPr/>
                    <a:lstStyle/>
                    <a:p>
                      <a:pPr algn="ctr" fontAlgn="b"/>
                      <a:r>
                        <a:rPr lang="en-US" sz="1400" b="1" u="none" strike="noStrike" dirty="0">
                          <a:effectLst/>
                        </a:rPr>
                        <a:t>Satellites </a:t>
                      </a:r>
                      <a:endParaRPr lang="en-US" sz="1400" b="1" i="0" u="none" strike="noStrike" dirty="0">
                        <a:solidFill>
                          <a:srgbClr val="000000"/>
                        </a:solidFill>
                        <a:effectLst/>
                        <a:latin typeface="Times New Roman" panose="02020603050405020304" pitchFamily="18" charset="0"/>
                      </a:endParaRPr>
                    </a:p>
                  </a:txBody>
                  <a:tcPr marL="9525" marR="9525" marT="9525" marB="0" anchor="b">
                    <a:noFill/>
                  </a:tcPr>
                </a:tc>
              </a:tr>
              <a:tr h="227332">
                <a:tc>
                  <a:txBody>
                    <a:bodyPr/>
                    <a:lstStyle/>
                    <a:p>
                      <a:pPr algn="ctr" fontAlgn="b"/>
                      <a:r>
                        <a:rPr lang="en-US" sz="1400" b="1" u="none" strike="noStrike" dirty="0">
                          <a:solidFill>
                            <a:schemeClr val="tx1">
                              <a:lumMod val="95000"/>
                              <a:lumOff val="5000"/>
                            </a:schemeClr>
                          </a:solidFill>
                          <a:effectLst/>
                        </a:rPr>
                        <a:t>1</a:t>
                      </a:r>
                      <a:endParaRPr lang="en-US" sz="14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F0000"/>
                    </a:solidFill>
                  </a:tcPr>
                </a:tc>
                <a:tc>
                  <a:txBody>
                    <a:bodyPr/>
                    <a:lstStyle/>
                    <a:p>
                      <a:pPr algn="ctr" fontAlgn="b"/>
                      <a:r>
                        <a:rPr lang="en-US" sz="1400" b="0" u="none" strike="noStrike" dirty="0">
                          <a:effectLst/>
                        </a:rPr>
                        <a:t>L8, S2A, S2B, R2</a:t>
                      </a:r>
                      <a:endParaRPr lang="en-US" sz="1400" b="0" i="0" u="none" strike="noStrike" dirty="0">
                        <a:solidFill>
                          <a:srgbClr val="000000"/>
                        </a:solidFill>
                        <a:effectLst/>
                        <a:latin typeface="Times New Roman" panose="02020603050405020304" pitchFamily="18" charset="0"/>
                      </a:endParaRPr>
                    </a:p>
                  </a:txBody>
                  <a:tcPr marL="9525" marR="9525" marT="9525" marB="0" anchor="b">
                    <a:noFill/>
                  </a:tcPr>
                </a:tc>
              </a:tr>
              <a:tr h="227332">
                <a:tc>
                  <a:txBody>
                    <a:bodyPr/>
                    <a:lstStyle/>
                    <a:p>
                      <a:pPr algn="ctr" fontAlgn="b"/>
                      <a:r>
                        <a:rPr lang="en-US" sz="1400" b="1" u="none" strike="noStrike" dirty="0">
                          <a:solidFill>
                            <a:schemeClr val="tx1">
                              <a:lumMod val="95000"/>
                              <a:lumOff val="5000"/>
                            </a:schemeClr>
                          </a:solidFill>
                          <a:effectLst/>
                        </a:rPr>
                        <a:t>2</a:t>
                      </a:r>
                      <a:endParaRPr lang="en-US" sz="14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97B13"/>
                    </a:solidFill>
                  </a:tcPr>
                </a:tc>
                <a:tc>
                  <a:txBody>
                    <a:bodyPr/>
                    <a:lstStyle/>
                    <a:p>
                      <a:pPr algn="ctr" fontAlgn="b"/>
                      <a:r>
                        <a:rPr lang="en-US" sz="1400" b="0" u="none" strike="noStrike" dirty="0">
                          <a:effectLst/>
                        </a:rPr>
                        <a:t>L7, L8, S2A, R2</a:t>
                      </a:r>
                      <a:endParaRPr lang="en-US" sz="1400" b="0" i="0" u="none" strike="noStrike" dirty="0">
                        <a:solidFill>
                          <a:srgbClr val="000000"/>
                        </a:solidFill>
                        <a:effectLst/>
                        <a:latin typeface="Times New Roman" panose="02020603050405020304" pitchFamily="18" charset="0"/>
                      </a:endParaRPr>
                    </a:p>
                  </a:txBody>
                  <a:tcPr marL="9525" marR="9525" marT="9525" marB="0" anchor="b">
                    <a:noFill/>
                  </a:tcPr>
                </a:tc>
              </a:tr>
              <a:tr h="227332">
                <a:tc>
                  <a:txBody>
                    <a:bodyPr/>
                    <a:lstStyle/>
                    <a:p>
                      <a:pPr algn="ctr" fontAlgn="b"/>
                      <a:r>
                        <a:rPr lang="en-US" sz="1400" b="1" u="none" strike="noStrike" dirty="0">
                          <a:solidFill>
                            <a:schemeClr val="tx1">
                              <a:lumMod val="95000"/>
                              <a:lumOff val="5000"/>
                            </a:schemeClr>
                          </a:solidFill>
                          <a:effectLst/>
                        </a:rPr>
                        <a:t>3</a:t>
                      </a:r>
                      <a:endParaRPr lang="en-US" sz="14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FFF00"/>
                    </a:solidFill>
                  </a:tcPr>
                </a:tc>
                <a:tc>
                  <a:txBody>
                    <a:bodyPr/>
                    <a:lstStyle/>
                    <a:p>
                      <a:pPr algn="ctr" fontAlgn="b"/>
                      <a:r>
                        <a:rPr lang="en-US" sz="1400" b="0" u="none" strike="noStrike" dirty="0">
                          <a:effectLst/>
                        </a:rPr>
                        <a:t>L7, L8, R2</a:t>
                      </a:r>
                      <a:endParaRPr lang="en-US" sz="1400" b="0" i="0" u="none" strike="noStrike" dirty="0">
                        <a:solidFill>
                          <a:srgbClr val="000000"/>
                        </a:solidFill>
                        <a:effectLst/>
                        <a:latin typeface="Times New Roman" panose="02020603050405020304" pitchFamily="18" charset="0"/>
                      </a:endParaRPr>
                    </a:p>
                  </a:txBody>
                  <a:tcPr marL="9525" marR="9525" marT="9525" marB="0" anchor="b">
                    <a:noFill/>
                  </a:tcPr>
                </a:tc>
              </a:tr>
              <a:tr h="227332">
                <a:tc>
                  <a:txBody>
                    <a:bodyPr/>
                    <a:lstStyle/>
                    <a:p>
                      <a:pPr algn="ctr" fontAlgn="b"/>
                      <a:r>
                        <a:rPr lang="en-US" sz="1400" b="1" u="none" strike="noStrike" dirty="0">
                          <a:solidFill>
                            <a:schemeClr val="tx1">
                              <a:lumMod val="95000"/>
                              <a:lumOff val="5000"/>
                            </a:schemeClr>
                          </a:solidFill>
                          <a:effectLst/>
                        </a:rPr>
                        <a:t>4</a:t>
                      </a:r>
                      <a:endParaRPr lang="en-US" sz="14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92D050"/>
                    </a:solidFill>
                  </a:tcPr>
                </a:tc>
                <a:tc>
                  <a:txBody>
                    <a:bodyPr/>
                    <a:lstStyle/>
                    <a:p>
                      <a:pPr algn="ctr" fontAlgn="b"/>
                      <a:r>
                        <a:rPr lang="en-US" sz="1400" b="0" u="none" strike="noStrike" dirty="0">
                          <a:effectLst/>
                        </a:rPr>
                        <a:t>L7, L8, S2A, S2B</a:t>
                      </a:r>
                      <a:endParaRPr lang="en-US" sz="1400" b="0" i="0" u="none" strike="noStrike" dirty="0">
                        <a:solidFill>
                          <a:srgbClr val="000000"/>
                        </a:solidFill>
                        <a:effectLst/>
                        <a:latin typeface="Times New Roman" panose="02020603050405020304" pitchFamily="18" charset="0"/>
                      </a:endParaRPr>
                    </a:p>
                  </a:txBody>
                  <a:tcPr marL="9525" marR="9525" marT="9525" marB="0" anchor="b">
                    <a:noFill/>
                  </a:tcPr>
                </a:tc>
              </a:tr>
              <a:tr h="227332">
                <a:tc>
                  <a:txBody>
                    <a:bodyPr/>
                    <a:lstStyle/>
                    <a:p>
                      <a:pPr algn="ctr" fontAlgn="b"/>
                      <a:r>
                        <a:rPr lang="en-US" sz="1400" b="1" u="none" strike="noStrike" dirty="0">
                          <a:solidFill>
                            <a:schemeClr val="tx1">
                              <a:lumMod val="95000"/>
                              <a:lumOff val="5000"/>
                            </a:schemeClr>
                          </a:solidFill>
                          <a:effectLst/>
                        </a:rPr>
                        <a:t>5</a:t>
                      </a:r>
                      <a:endParaRPr lang="en-US" sz="14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A1DFED"/>
                    </a:solidFill>
                  </a:tcPr>
                </a:tc>
                <a:tc>
                  <a:txBody>
                    <a:bodyPr/>
                    <a:lstStyle/>
                    <a:p>
                      <a:pPr algn="ctr" fontAlgn="b"/>
                      <a:r>
                        <a:rPr lang="en-US" sz="1400" b="0" u="none" strike="noStrike" dirty="0">
                          <a:effectLst/>
                        </a:rPr>
                        <a:t>L8, S2A, S2B </a:t>
                      </a:r>
                      <a:endParaRPr lang="en-US" sz="1400" b="0" i="0" u="none" strike="noStrike" dirty="0">
                        <a:solidFill>
                          <a:srgbClr val="000000"/>
                        </a:solidFill>
                        <a:effectLst/>
                        <a:latin typeface="Times New Roman" panose="02020603050405020304" pitchFamily="18" charset="0"/>
                      </a:endParaRPr>
                    </a:p>
                  </a:txBody>
                  <a:tcPr marL="9525" marR="9525" marT="9525" marB="0" anchor="b">
                    <a:noFill/>
                  </a:tcPr>
                </a:tc>
              </a:tr>
              <a:tr h="227332">
                <a:tc>
                  <a:txBody>
                    <a:bodyPr/>
                    <a:lstStyle/>
                    <a:p>
                      <a:pPr algn="ctr" fontAlgn="b"/>
                      <a:r>
                        <a:rPr lang="en-US" sz="1400" b="1" u="none" strike="noStrike" dirty="0">
                          <a:solidFill>
                            <a:schemeClr val="tx1">
                              <a:lumMod val="95000"/>
                              <a:lumOff val="5000"/>
                            </a:schemeClr>
                          </a:solidFill>
                          <a:effectLst/>
                        </a:rPr>
                        <a:t>6</a:t>
                      </a:r>
                      <a:endParaRPr lang="en-US" sz="14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5C89D2"/>
                    </a:solidFill>
                  </a:tcPr>
                </a:tc>
                <a:tc>
                  <a:txBody>
                    <a:bodyPr/>
                    <a:lstStyle/>
                    <a:p>
                      <a:pPr algn="ctr" fontAlgn="b"/>
                      <a:r>
                        <a:rPr lang="en-US" sz="1400" b="0" u="none" strike="noStrike" dirty="0">
                          <a:effectLst/>
                        </a:rPr>
                        <a:t>L7, L8, S2A</a:t>
                      </a:r>
                      <a:endParaRPr lang="en-US" sz="1400" b="0" i="0" u="none" strike="noStrike" dirty="0">
                        <a:solidFill>
                          <a:srgbClr val="000000"/>
                        </a:solidFill>
                        <a:effectLst/>
                        <a:latin typeface="Times New Roman" panose="02020603050405020304" pitchFamily="18" charset="0"/>
                      </a:endParaRPr>
                    </a:p>
                  </a:txBody>
                  <a:tcPr marL="9525" marR="9525" marT="9525" marB="0" anchor="b">
                    <a:noFill/>
                  </a:tcPr>
                </a:tc>
              </a:tr>
              <a:tr h="227332">
                <a:tc>
                  <a:txBody>
                    <a:bodyPr/>
                    <a:lstStyle/>
                    <a:p>
                      <a:pPr algn="ctr" fontAlgn="b"/>
                      <a:r>
                        <a:rPr lang="en-US" sz="1400" b="1" u="none" strike="noStrike" dirty="0">
                          <a:solidFill>
                            <a:schemeClr val="tx1">
                              <a:lumMod val="95000"/>
                              <a:lumOff val="5000"/>
                            </a:schemeClr>
                          </a:solidFill>
                          <a:effectLst/>
                        </a:rPr>
                        <a:t>7</a:t>
                      </a:r>
                      <a:endParaRPr lang="en-US" sz="14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2003CD"/>
                    </a:solidFill>
                  </a:tcPr>
                </a:tc>
                <a:tc>
                  <a:txBody>
                    <a:bodyPr/>
                    <a:lstStyle/>
                    <a:p>
                      <a:pPr algn="ctr" fontAlgn="b"/>
                      <a:r>
                        <a:rPr lang="en-US" sz="1400" b="0" u="none" strike="noStrike" dirty="0">
                          <a:effectLst/>
                        </a:rPr>
                        <a:t>L7, L8 </a:t>
                      </a:r>
                      <a:endParaRPr lang="en-US" sz="1400" b="0" i="0" u="none" strike="noStrike" dirty="0">
                        <a:solidFill>
                          <a:srgbClr val="000000"/>
                        </a:solidFill>
                        <a:effectLst/>
                        <a:latin typeface="Times New Roman" panose="02020603050405020304" pitchFamily="18" charset="0"/>
                      </a:endParaRPr>
                    </a:p>
                  </a:txBody>
                  <a:tcPr marL="9525" marR="9525" marT="9525" marB="0" anchor="b">
                    <a:noFill/>
                  </a:tcPr>
                </a:tc>
              </a:tr>
            </a:tbl>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110703"/>
            <a:ext cx="4495800" cy="5818095"/>
          </a:xfrm>
          <a:prstGeom prst="rect">
            <a:avLst/>
          </a:prstGeom>
        </p:spPr>
      </p:pic>
      <p:sp>
        <p:nvSpPr>
          <p:cNvPr id="12" name="TextBox 11"/>
          <p:cNvSpPr txBox="1"/>
          <p:nvPr/>
        </p:nvSpPr>
        <p:spPr>
          <a:xfrm>
            <a:off x="33867" y="1497733"/>
            <a:ext cx="4717916" cy="861774"/>
          </a:xfrm>
          <a:prstGeom prst="rect">
            <a:avLst/>
          </a:prstGeom>
          <a:noFill/>
        </p:spPr>
        <p:txBody>
          <a:bodyPr wrap="square" rtlCol="0">
            <a:spAutoFit/>
          </a:bodyPr>
          <a:lstStyle/>
          <a:p>
            <a:pPr algn="r"/>
            <a:r>
              <a:rPr lang="en-US" sz="1600" dirty="0">
                <a:solidFill>
                  <a:prstClr val="black"/>
                </a:solidFill>
                <a:latin typeface="Arial" panose="020B0604020202020204" pitchFamily="34" charset="0"/>
                <a:cs typeface="Arial" panose="020B0604020202020204" pitchFamily="34" charset="0"/>
              </a:rPr>
              <a:t>Meeting the Requirement for a view </a:t>
            </a:r>
          </a:p>
          <a:p>
            <a:pPr algn="r"/>
            <a:r>
              <a:rPr lang="en-US" sz="1600" b="1" dirty="0">
                <a:solidFill>
                  <a:srgbClr val="51C3F9">
                    <a:lumMod val="75000"/>
                  </a:srgbClr>
                </a:solidFill>
                <a:latin typeface="Arial" panose="020B0604020202020204" pitchFamily="34" charset="0"/>
                <a:cs typeface="Arial" panose="020B0604020202020204" pitchFamily="34" charset="0"/>
              </a:rPr>
              <a:t>≥ </a:t>
            </a:r>
            <a:r>
              <a:rPr lang="en-US" sz="1600" b="1" dirty="0" smtClean="0">
                <a:solidFill>
                  <a:srgbClr val="51C3F9">
                    <a:lumMod val="75000"/>
                  </a:srgbClr>
                </a:solidFill>
                <a:latin typeface="Arial" panose="020B0604020202020204" pitchFamily="34" charset="0"/>
                <a:cs typeface="Arial" panose="020B0604020202020204" pitchFamily="34" charset="0"/>
              </a:rPr>
              <a:t>70% </a:t>
            </a:r>
            <a:r>
              <a:rPr lang="en-US" sz="1600" b="1" dirty="0">
                <a:solidFill>
                  <a:srgbClr val="51C3F9">
                    <a:lumMod val="75000"/>
                  </a:srgbClr>
                </a:solidFill>
                <a:latin typeface="Arial" panose="020B0604020202020204" pitchFamily="34" charset="0"/>
                <a:cs typeface="Arial" panose="020B0604020202020204" pitchFamily="34" charset="0"/>
              </a:rPr>
              <a:t>Cloud Free </a:t>
            </a:r>
            <a:r>
              <a:rPr lang="en-US" sz="1600" dirty="0">
                <a:solidFill>
                  <a:prstClr val="black"/>
                </a:solidFill>
                <a:latin typeface="Arial" panose="020B0604020202020204" pitchFamily="34" charset="0"/>
                <a:cs typeface="Arial" panose="020B0604020202020204" pitchFamily="34" charset="0"/>
              </a:rPr>
              <a:t>within 8 days</a:t>
            </a:r>
          </a:p>
          <a:p>
            <a:pPr algn="r"/>
            <a:r>
              <a:rPr lang="en-US" sz="1600" i="1" dirty="0">
                <a:solidFill>
                  <a:prstClr val="black"/>
                </a:solidFill>
                <a:latin typeface="Arial" panose="020B0604020202020204" pitchFamily="34" charset="0"/>
                <a:cs typeface="Arial" panose="020B0604020202020204" pitchFamily="34" charset="0"/>
              </a:rPr>
              <a:t>(over global in season croplands) </a:t>
            </a:r>
          </a:p>
        </p:txBody>
      </p:sp>
      <p:sp>
        <p:nvSpPr>
          <p:cNvPr id="13" name="TextBox 12"/>
          <p:cNvSpPr txBox="1"/>
          <p:nvPr/>
        </p:nvSpPr>
        <p:spPr>
          <a:xfrm>
            <a:off x="406399" y="3608311"/>
            <a:ext cx="4303049" cy="1077218"/>
          </a:xfrm>
          <a:prstGeom prst="rect">
            <a:avLst/>
          </a:prstGeom>
          <a:noFill/>
        </p:spPr>
        <p:txBody>
          <a:bodyPr wrap="square" rtlCol="0">
            <a:spAutoFit/>
          </a:bodyPr>
          <a:lstStyle/>
          <a:p>
            <a:pPr algn="r"/>
            <a:r>
              <a:rPr lang="en-US" sz="1600" dirty="0">
                <a:solidFill>
                  <a:prstClr val="black"/>
                </a:solidFill>
                <a:latin typeface="Arial" panose="020B0604020202020204" pitchFamily="34" charset="0"/>
                <a:cs typeface="Arial" panose="020B0604020202020204" pitchFamily="34" charset="0"/>
              </a:rPr>
              <a:t>Meeting the Requirement for a view </a:t>
            </a:r>
            <a:endParaRPr lang="en-US" sz="1600" dirty="0" smtClean="0">
              <a:solidFill>
                <a:prstClr val="black"/>
              </a:solidFill>
              <a:latin typeface="Arial" panose="020B0604020202020204" pitchFamily="34" charset="0"/>
              <a:cs typeface="Arial" panose="020B0604020202020204" pitchFamily="34" charset="0"/>
            </a:endParaRPr>
          </a:p>
          <a:p>
            <a:pPr algn="r"/>
            <a:r>
              <a:rPr lang="en-US" sz="1600" b="1" dirty="0" smtClean="0">
                <a:solidFill>
                  <a:srgbClr val="51C3F9">
                    <a:lumMod val="75000"/>
                  </a:srgbClr>
                </a:solidFill>
                <a:latin typeface="Arial" panose="020B0604020202020204" pitchFamily="34" charset="0"/>
                <a:cs typeface="Arial" panose="020B0604020202020204" pitchFamily="34" charset="0"/>
              </a:rPr>
              <a:t>≥ </a:t>
            </a:r>
            <a:r>
              <a:rPr lang="en-US" sz="1600" b="1" dirty="0">
                <a:solidFill>
                  <a:srgbClr val="51C3F9">
                    <a:lumMod val="75000"/>
                  </a:srgbClr>
                </a:solidFill>
                <a:latin typeface="Arial" panose="020B0604020202020204" pitchFamily="34" charset="0"/>
                <a:cs typeface="Arial" panose="020B0604020202020204" pitchFamily="34" charset="0"/>
              </a:rPr>
              <a:t>95% Cloud Free </a:t>
            </a:r>
            <a:r>
              <a:rPr lang="en-US" sz="1600" dirty="0">
                <a:solidFill>
                  <a:prstClr val="black"/>
                </a:solidFill>
                <a:latin typeface="Arial" panose="020B0604020202020204" pitchFamily="34" charset="0"/>
                <a:cs typeface="Arial" panose="020B0604020202020204" pitchFamily="34" charset="0"/>
              </a:rPr>
              <a:t>within 8 days</a:t>
            </a:r>
          </a:p>
          <a:p>
            <a:pPr algn="r"/>
            <a:r>
              <a:rPr lang="en-US" sz="1600" i="1" dirty="0">
                <a:solidFill>
                  <a:prstClr val="black"/>
                </a:solidFill>
                <a:latin typeface="Arial" panose="020B0604020202020204" pitchFamily="34" charset="0"/>
                <a:cs typeface="Arial" panose="020B0604020202020204" pitchFamily="34" charset="0"/>
              </a:rPr>
              <a:t>(over global in season croplands) </a:t>
            </a:r>
          </a:p>
          <a:p>
            <a:pPr algn="r"/>
            <a:r>
              <a:rPr lang="en-US" sz="1600" dirty="0">
                <a:solidFill>
                  <a:prstClr val="black"/>
                </a:solidFill>
                <a:latin typeface="Arial" panose="020B0604020202020204" pitchFamily="34" charset="0"/>
                <a:cs typeface="Arial" panose="020B0604020202020204" pitchFamily="34" charset="0"/>
              </a:rPr>
              <a:t> </a:t>
            </a:r>
          </a:p>
        </p:txBody>
      </p:sp>
      <p:sp>
        <p:nvSpPr>
          <p:cNvPr id="14" name="TextBox 13"/>
          <p:cNvSpPr txBox="1"/>
          <p:nvPr/>
        </p:nvSpPr>
        <p:spPr>
          <a:xfrm>
            <a:off x="6019800" y="6612166"/>
            <a:ext cx="4081890" cy="276999"/>
          </a:xfrm>
          <a:prstGeom prst="rect">
            <a:avLst/>
          </a:prstGeom>
          <a:noFill/>
        </p:spPr>
        <p:txBody>
          <a:bodyPr wrap="square" rtlCol="0">
            <a:spAutoFit/>
          </a:bodyPr>
          <a:lstStyle/>
          <a:p>
            <a:r>
              <a:rPr lang="en-US" sz="1200" dirty="0" smtClean="0">
                <a:solidFill>
                  <a:prstClr val="black"/>
                </a:solidFill>
              </a:rPr>
              <a:t>Whitcraft, Killough </a:t>
            </a:r>
            <a:r>
              <a:rPr lang="en-US" sz="1200" dirty="0">
                <a:solidFill>
                  <a:prstClr val="black"/>
                </a:solidFill>
              </a:rPr>
              <a:t>et al., </a:t>
            </a:r>
            <a:r>
              <a:rPr lang="en-US" sz="1200" dirty="0" smtClean="0">
                <a:solidFill>
                  <a:prstClr val="black"/>
                </a:solidFill>
              </a:rPr>
              <a:t>2015c, </a:t>
            </a:r>
            <a:r>
              <a:rPr lang="en-US" sz="1200" i="1" dirty="0">
                <a:solidFill>
                  <a:prstClr val="black"/>
                </a:solidFill>
              </a:rPr>
              <a:t>Rem. Sens.</a:t>
            </a:r>
          </a:p>
        </p:txBody>
      </p:sp>
    </p:spTree>
    <p:extLst>
      <p:ext uri="{BB962C8B-B14F-4D97-AF65-F5344CB8AC3E}">
        <p14:creationId xmlns:p14="http://schemas.microsoft.com/office/powerpoint/2010/main" val="36103825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50457" y="109710"/>
            <a:ext cx="61457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What can CEOS do for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GEOGLAM in the future?</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3" name="Content Placeholder 2"/>
          <p:cNvSpPr txBox="1">
            <a:spLocks/>
          </p:cNvSpPr>
          <p:nvPr/>
        </p:nvSpPr>
        <p:spPr bwMode="auto">
          <a:xfrm>
            <a:off x="676215" y="1219200"/>
            <a:ext cx="8458200" cy="51816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166688" indent="-166688" defTabSz="914400">
              <a:lnSpc>
                <a:spcPct val="90000"/>
              </a:lnSpc>
              <a:buFont typeface="Arial"/>
              <a:buChar char="•"/>
            </a:pPr>
            <a:r>
              <a:rPr lang="en-US" sz="2400" dirty="0" smtClean="0">
                <a:solidFill>
                  <a:srgbClr val="002569"/>
                </a:solidFill>
                <a:latin typeface="Calibri" charset="0"/>
                <a:cs typeface="Calibri" charset="0"/>
              </a:rPr>
              <a:t>Respond to GEOGLAM requirements as they evolve.</a:t>
            </a:r>
          </a:p>
          <a:p>
            <a:pPr marL="166688" indent="-166688" defTabSz="914400">
              <a:lnSpc>
                <a:spcPct val="90000"/>
              </a:lnSpc>
              <a:buFont typeface="Arial"/>
              <a:buChar char="•"/>
            </a:pPr>
            <a:r>
              <a:rPr lang="en-US" sz="2400" dirty="0" smtClean="0">
                <a:latin typeface="Calibri" charset="0"/>
                <a:cs typeface="Calibri" charset="0"/>
              </a:rPr>
              <a:t>Help develop, with GEOGLAM, a data request process. </a:t>
            </a:r>
            <a:endParaRPr lang="en-US" sz="2400" dirty="0">
              <a:latin typeface="Calibri" charset="0"/>
              <a:cs typeface="Calibri" charset="0"/>
            </a:endParaRPr>
          </a:p>
          <a:p>
            <a:pPr marL="166688" indent="-166688" defTabSz="914400">
              <a:lnSpc>
                <a:spcPct val="90000"/>
              </a:lnSpc>
              <a:buFont typeface="Arial"/>
              <a:buChar char="•"/>
            </a:pPr>
            <a:r>
              <a:rPr lang="en-US" sz="2400" dirty="0">
                <a:solidFill>
                  <a:srgbClr val="002569"/>
                </a:solidFill>
                <a:latin typeface="Calibri" charset="0"/>
                <a:cs typeface="Calibri" charset="0"/>
              </a:rPr>
              <a:t>Evaluate new datasets relevant to GEOGLAM EO requirements, including the European Sentinel missions, other CEOS missions, small satellites, and commercial space assets.</a:t>
            </a:r>
          </a:p>
          <a:p>
            <a:pPr marL="166688" indent="-166688" defTabSz="914400">
              <a:lnSpc>
                <a:spcPct val="90000"/>
              </a:lnSpc>
              <a:buFont typeface="Arial"/>
              <a:buChar char="•"/>
            </a:pPr>
            <a:r>
              <a:rPr lang="en-US" sz="2400" dirty="0">
                <a:solidFill>
                  <a:srgbClr val="002569"/>
                </a:solidFill>
                <a:latin typeface="Calibri" charset="0"/>
                <a:cs typeface="Calibri" charset="0"/>
              </a:rPr>
              <a:t>Further develop and test the data management system prototypes to support JECAM, Asia-</a:t>
            </a:r>
            <a:r>
              <a:rPr lang="en-US" sz="2400" dirty="0" err="1">
                <a:solidFill>
                  <a:srgbClr val="002569"/>
                </a:solidFill>
                <a:latin typeface="Calibri" charset="0"/>
                <a:cs typeface="Calibri" charset="0"/>
              </a:rPr>
              <a:t>RiCE</a:t>
            </a:r>
            <a:r>
              <a:rPr lang="en-US" sz="2400" dirty="0">
                <a:solidFill>
                  <a:srgbClr val="002569"/>
                </a:solidFill>
                <a:latin typeface="Calibri" charset="0"/>
                <a:cs typeface="Calibri" charset="0"/>
              </a:rPr>
              <a:t>, and other GEOGLAM activities.</a:t>
            </a:r>
          </a:p>
          <a:p>
            <a:pPr marL="166688" indent="-166688" defTabSz="914400">
              <a:lnSpc>
                <a:spcPct val="90000"/>
              </a:lnSpc>
              <a:buFont typeface="Arial"/>
              <a:buChar char="•"/>
            </a:pPr>
            <a:r>
              <a:rPr lang="en-US" sz="2400" dirty="0">
                <a:solidFill>
                  <a:srgbClr val="002569"/>
                </a:solidFill>
                <a:latin typeface="Calibri" charset="0"/>
                <a:cs typeface="Calibri" charset="0"/>
              </a:rPr>
              <a:t>Expand the use of multi-user, multi-site user agreements for the distribution and use of restricted-use datasets from multiple space agencies.</a:t>
            </a:r>
          </a:p>
          <a:p>
            <a:pPr marL="166688" indent="-166688" defTabSz="914400">
              <a:lnSpc>
                <a:spcPct val="90000"/>
              </a:lnSpc>
              <a:buFont typeface="Arial"/>
              <a:buChar char="•"/>
            </a:pPr>
            <a:r>
              <a:rPr lang="en-US" sz="2400" dirty="0">
                <a:solidFill>
                  <a:srgbClr val="002569"/>
                </a:solidFill>
                <a:latin typeface="Calibri" charset="0"/>
                <a:cs typeface="Calibri" charset="0"/>
              </a:rPr>
              <a:t>Maintain flexibility within the Ad Hoc Working Group to address challenges related to data acquisition and dissemination as they evolve and grow.</a:t>
            </a:r>
          </a:p>
          <a:p>
            <a:pPr marL="166688" indent="-166688" defTabSz="914400">
              <a:lnSpc>
                <a:spcPct val="90000"/>
              </a:lnSpc>
              <a:buFont typeface="Arial"/>
              <a:buChar char="•"/>
            </a:pPr>
            <a:r>
              <a:rPr lang="en-US" sz="2400" dirty="0">
                <a:solidFill>
                  <a:srgbClr val="002569"/>
                </a:solidFill>
                <a:latin typeface="Calibri" charset="0"/>
                <a:cs typeface="Calibri" charset="0"/>
              </a:rPr>
              <a:t>Provide input to the GEOGLAM Advisory Committee. </a:t>
            </a:r>
            <a:endParaRPr lang="en-US" sz="2400" dirty="0">
              <a:solidFill>
                <a:srgbClr val="FF0000"/>
              </a:solidFill>
              <a:latin typeface="Calibri" charset="0"/>
              <a:cs typeface="Calibri" charset="0"/>
            </a:endParaRPr>
          </a:p>
          <a:p>
            <a:pPr marL="0" indent="0" defTabSz="914400">
              <a:lnSpc>
                <a:spcPct val="90000"/>
              </a:lnSpc>
            </a:pPr>
            <a:endParaRPr lang="en-US" sz="2400" dirty="0">
              <a:solidFill>
                <a:srgbClr val="002569"/>
              </a:solidFill>
              <a:latin typeface="Calibri" charset="0"/>
              <a:cs typeface="Calibri" charset="0"/>
            </a:endParaRPr>
          </a:p>
          <a:p>
            <a:pPr marL="166688" indent="-166688" defTabSz="914400">
              <a:lnSpc>
                <a:spcPct val="90000"/>
              </a:lnSpc>
              <a:buFont typeface="Arial"/>
              <a:buChar char="•"/>
            </a:pPr>
            <a:endParaRPr lang="en-US" sz="2400" dirty="0">
              <a:solidFill>
                <a:srgbClr val="002569"/>
              </a:solidFill>
              <a:latin typeface="Calibri" charset="0"/>
              <a:cs typeface="Calibri" charset="0"/>
            </a:endParaRPr>
          </a:p>
          <a:p>
            <a:pPr marL="166688" indent="-166688" defTabSz="914400">
              <a:lnSpc>
                <a:spcPct val="90000"/>
              </a:lnSpc>
              <a:buFont typeface="Arial"/>
              <a:buChar char="•"/>
            </a:pPr>
            <a:endParaRPr lang="en-US" sz="2400" dirty="0">
              <a:solidFill>
                <a:srgbClr val="002569"/>
              </a:solidFill>
              <a:latin typeface="Calibri" charset="0"/>
              <a:cs typeface="Calibri" charset="0"/>
            </a:endParaRPr>
          </a:p>
        </p:txBody>
      </p:sp>
      <p:sp>
        <p:nvSpPr>
          <p:cNvPr id="5" name="Rectangle 4"/>
          <p:cNvSpPr/>
          <p:nvPr/>
        </p:nvSpPr>
        <p:spPr>
          <a:xfrm rot="16200000">
            <a:off x="-715203" y="3687003"/>
            <a:ext cx="2167581" cy="584775"/>
          </a:xfrm>
          <a:prstGeom prst="rect">
            <a:avLst/>
          </a:prstGeom>
          <a:noFill/>
        </p:spPr>
        <p:txBody>
          <a:bodyPr wrap="none" lIns="91440" tIns="45720" rIns="91440" bIns="45720">
            <a:spAutoFit/>
          </a:bodyPr>
          <a:lstStyle/>
          <a:p>
            <a:pPr algn="ctr"/>
            <a:r>
              <a:rPr lang="en-US" sz="3200" dirty="0" smtClean="0">
                <a:ln w="0"/>
                <a:solidFill>
                  <a:schemeClr val="tx1"/>
                </a:solidFill>
                <a:effectLst>
                  <a:outerShdw blurRad="38100" dist="19050" dir="2700000" algn="tl" rotWithShape="0">
                    <a:schemeClr val="dk1">
                      <a:alpha val="40000"/>
                    </a:schemeClr>
                  </a:outerShdw>
                </a:effectLst>
              </a:rPr>
              <a:t>ONGOING</a:t>
            </a:r>
            <a:endParaRPr lang="en-US"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785437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50457" y="109710"/>
            <a:ext cx="61457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What can CEOS do for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GEOGLAM in the future?</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3" name="Content Placeholder 2"/>
          <p:cNvSpPr txBox="1">
            <a:spLocks/>
          </p:cNvSpPr>
          <p:nvPr/>
        </p:nvSpPr>
        <p:spPr bwMode="auto">
          <a:xfrm>
            <a:off x="676215" y="1219200"/>
            <a:ext cx="8458200" cy="57912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166688" indent="-166688" defTabSz="914400">
              <a:lnSpc>
                <a:spcPct val="90000"/>
              </a:lnSpc>
              <a:buFont typeface="Arial"/>
              <a:buChar char="•"/>
            </a:pPr>
            <a:r>
              <a:rPr lang="en-US" sz="2400" dirty="0" smtClean="0">
                <a:solidFill>
                  <a:srgbClr val="002569"/>
                </a:solidFill>
                <a:latin typeface="Calibri" charset="0"/>
                <a:cs typeface="Calibri" charset="0"/>
              </a:rPr>
              <a:t>Begin wall-to-wall acquisitions for Asia-</a:t>
            </a:r>
            <a:r>
              <a:rPr lang="en-US" sz="2400" dirty="0" err="1" smtClean="0">
                <a:solidFill>
                  <a:srgbClr val="002569"/>
                </a:solidFill>
                <a:latin typeface="Calibri" charset="0"/>
                <a:cs typeface="Calibri" charset="0"/>
              </a:rPr>
              <a:t>RiCE</a:t>
            </a:r>
            <a:r>
              <a:rPr lang="en-US" sz="2400" dirty="0" smtClean="0">
                <a:solidFill>
                  <a:srgbClr val="002569"/>
                </a:solidFill>
                <a:latin typeface="Calibri" charset="0"/>
                <a:cs typeface="Calibri" charset="0"/>
              </a:rPr>
              <a:t> – Thailand-Vietnam</a:t>
            </a:r>
            <a:endParaRPr lang="en-US" sz="2400" dirty="0">
              <a:solidFill>
                <a:srgbClr val="002569"/>
              </a:solidFill>
              <a:latin typeface="Calibri" charset="0"/>
              <a:cs typeface="Calibri" charset="0"/>
            </a:endParaRPr>
          </a:p>
          <a:p>
            <a:pPr marL="166688" indent="-166688" defTabSz="914400">
              <a:lnSpc>
                <a:spcPct val="90000"/>
              </a:lnSpc>
              <a:buFont typeface="Arial"/>
              <a:buChar char="•"/>
            </a:pPr>
            <a:r>
              <a:rPr lang="en-US" sz="2400" dirty="0" smtClean="0">
                <a:solidFill>
                  <a:srgbClr val="002569"/>
                </a:solidFill>
                <a:latin typeface="Calibri" charset="0"/>
                <a:cs typeface="Calibri" charset="0"/>
              </a:rPr>
              <a:t>Evaluate </a:t>
            </a:r>
            <a:r>
              <a:rPr lang="en-US" sz="2400" dirty="0">
                <a:solidFill>
                  <a:srgbClr val="002569"/>
                </a:solidFill>
                <a:latin typeface="Calibri" charset="0"/>
                <a:cs typeface="Calibri" charset="0"/>
              </a:rPr>
              <a:t>acquisition metadata archives using the COVE tool and request archival data for GEOGLAM production of improved baseline datasets (e.g. crop </a:t>
            </a:r>
            <a:r>
              <a:rPr lang="en-US" sz="2400" dirty="0" smtClean="0">
                <a:solidFill>
                  <a:srgbClr val="002569"/>
                </a:solidFill>
                <a:latin typeface="Calibri" charset="0"/>
                <a:cs typeface="Calibri" charset="0"/>
              </a:rPr>
              <a:t>area/type, </a:t>
            </a:r>
            <a:r>
              <a:rPr lang="en-US" sz="2400" dirty="0">
                <a:solidFill>
                  <a:srgbClr val="002569"/>
                </a:solidFill>
                <a:latin typeface="Calibri" charset="0"/>
                <a:cs typeface="Calibri" charset="0"/>
              </a:rPr>
              <a:t>and crop calendars). </a:t>
            </a:r>
          </a:p>
          <a:p>
            <a:pPr marL="166688" indent="-166688" defTabSz="914400">
              <a:lnSpc>
                <a:spcPct val="90000"/>
              </a:lnSpc>
              <a:buFont typeface="Arial"/>
              <a:buChar char="•"/>
            </a:pPr>
            <a:r>
              <a:rPr lang="en-US" sz="2400" dirty="0">
                <a:solidFill>
                  <a:srgbClr val="002569"/>
                </a:solidFill>
                <a:latin typeface="Calibri" charset="0"/>
                <a:cs typeface="Calibri" charset="0"/>
              </a:rPr>
              <a:t>Support </a:t>
            </a:r>
            <a:r>
              <a:rPr lang="en-US" sz="2400" dirty="0" smtClean="0">
                <a:solidFill>
                  <a:srgbClr val="002569"/>
                </a:solidFill>
                <a:latin typeface="Calibri" charset="0"/>
                <a:cs typeface="Calibri" charset="0"/>
              </a:rPr>
              <a:t>space </a:t>
            </a:r>
            <a:r>
              <a:rPr lang="en-US" sz="2400" dirty="0">
                <a:solidFill>
                  <a:srgbClr val="002569"/>
                </a:solidFill>
                <a:latin typeface="Calibri" charset="0"/>
                <a:cs typeface="Calibri" charset="0"/>
              </a:rPr>
              <a:t>a</a:t>
            </a:r>
            <a:r>
              <a:rPr lang="en-US" sz="2400" dirty="0" smtClean="0">
                <a:solidFill>
                  <a:srgbClr val="002569"/>
                </a:solidFill>
                <a:latin typeface="Calibri" charset="0"/>
                <a:cs typeface="Calibri" charset="0"/>
              </a:rPr>
              <a:t>gency </a:t>
            </a:r>
            <a:r>
              <a:rPr lang="en-US" sz="2400" dirty="0">
                <a:solidFill>
                  <a:srgbClr val="002569"/>
                </a:solidFill>
                <a:latin typeface="Calibri" charset="0"/>
                <a:cs typeface="Calibri" charset="0"/>
              </a:rPr>
              <a:t>rapid processing of archival data (open and restricted) and delivery to GEOGLAM for baseline datasets.</a:t>
            </a:r>
          </a:p>
          <a:p>
            <a:pPr marL="166688" indent="-166688" defTabSz="914400">
              <a:lnSpc>
                <a:spcPct val="90000"/>
              </a:lnSpc>
              <a:buFont typeface="Arial"/>
              <a:buChar char="•"/>
            </a:pPr>
            <a:r>
              <a:rPr lang="en-US" sz="2400" dirty="0">
                <a:solidFill>
                  <a:srgbClr val="002569"/>
                </a:solidFill>
                <a:latin typeface="Calibri" charset="0"/>
                <a:cs typeface="Calibri" charset="0"/>
              </a:rPr>
              <a:t>Support </a:t>
            </a:r>
            <a:r>
              <a:rPr lang="en-US" sz="2400" dirty="0" smtClean="0">
                <a:solidFill>
                  <a:srgbClr val="002569"/>
                </a:solidFill>
                <a:latin typeface="Calibri" charset="0"/>
                <a:cs typeface="Calibri" charset="0"/>
              </a:rPr>
              <a:t>space </a:t>
            </a:r>
            <a:r>
              <a:rPr lang="en-US" sz="2400" dirty="0">
                <a:solidFill>
                  <a:srgbClr val="002569"/>
                </a:solidFill>
                <a:latin typeface="Calibri" charset="0"/>
                <a:cs typeface="Calibri" charset="0"/>
              </a:rPr>
              <a:t>a</a:t>
            </a:r>
            <a:r>
              <a:rPr lang="en-US" sz="2400" dirty="0" smtClean="0">
                <a:solidFill>
                  <a:srgbClr val="002569"/>
                </a:solidFill>
                <a:latin typeface="Calibri" charset="0"/>
                <a:cs typeface="Calibri" charset="0"/>
              </a:rPr>
              <a:t>gency </a:t>
            </a:r>
            <a:r>
              <a:rPr lang="en-US" sz="2400" dirty="0">
                <a:solidFill>
                  <a:srgbClr val="002569"/>
                </a:solidFill>
                <a:latin typeface="Calibri" charset="0"/>
                <a:cs typeface="Calibri" charset="0"/>
              </a:rPr>
              <a:t>provision of analysis-ready data </a:t>
            </a:r>
            <a:r>
              <a:rPr lang="en-US" sz="2400" dirty="0" smtClean="0">
                <a:solidFill>
                  <a:srgbClr val="002569"/>
                </a:solidFill>
                <a:latin typeface="Calibri" charset="0"/>
                <a:cs typeface="Calibri" charset="0"/>
              </a:rPr>
              <a:t>products. </a:t>
            </a:r>
          </a:p>
          <a:p>
            <a:pPr marL="166688" indent="-166688" defTabSz="914400">
              <a:lnSpc>
                <a:spcPct val="90000"/>
              </a:lnSpc>
              <a:buFont typeface="Arial"/>
              <a:buChar char="•"/>
            </a:pPr>
            <a:r>
              <a:rPr lang="en-US" sz="2400" dirty="0" smtClean="0">
                <a:solidFill>
                  <a:srgbClr val="002569"/>
                </a:solidFill>
                <a:latin typeface="Calibri" charset="0"/>
                <a:cs typeface="Calibri" charset="0"/>
              </a:rPr>
              <a:t>Collaborate </a:t>
            </a:r>
            <a:r>
              <a:rPr lang="en-US" sz="2400" dirty="0">
                <a:solidFill>
                  <a:srgbClr val="002569"/>
                </a:solidFill>
                <a:latin typeface="Calibri" charset="0"/>
                <a:cs typeface="Calibri" charset="0"/>
              </a:rPr>
              <a:t>with GEOGLAM on the development of standardized preprocessing requirements for analysis-ready data for agriculture monitoring.</a:t>
            </a:r>
          </a:p>
          <a:p>
            <a:pPr marL="166688" indent="-166688" defTabSz="914400">
              <a:lnSpc>
                <a:spcPct val="90000"/>
              </a:lnSpc>
              <a:buFont typeface="Arial"/>
              <a:buChar char="•"/>
            </a:pPr>
            <a:r>
              <a:rPr lang="en-US" sz="2400" dirty="0">
                <a:solidFill>
                  <a:srgbClr val="002569"/>
                </a:solidFill>
                <a:latin typeface="Calibri" charset="0"/>
                <a:cs typeface="Calibri" charset="0"/>
              </a:rPr>
              <a:t>Complete and test a prototype national Data Cube and user interface to support agriculture applications.  Space Agency support to ingest analysis-ready data layers.</a:t>
            </a:r>
          </a:p>
          <a:p>
            <a:pPr marL="166688" indent="-166688" defTabSz="914400">
              <a:lnSpc>
                <a:spcPct val="90000"/>
              </a:lnSpc>
              <a:buFont typeface="Arial"/>
              <a:buChar char="•"/>
            </a:pPr>
            <a:r>
              <a:rPr lang="en-US" sz="2400" dirty="0" smtClean="0">
                <a:solidFill>
                  <a:srgbClr val="002569"/>
                </a:solidFill>
                <a:latin typeface="Calibri" charset="0"/>
                <a:cs typeface="Calibri" charset="0"/>
              </a:rPr>
              <a:t>Evaluate EO requirements for emerging agriculture activities and initiatives (e.g</a:t>
            </a:r>
            <a:r>
              <a:rPr lang="en-US" sz="2400" dirty="0">
                <a:solidFill>
                  <a:srgbClr val="002569"/>
                </a:solidFill>
                <a:latin typeface="Calibri" charset="0"/>
                <a:cs typeface="Calibri" charset="0"/>
              </a:rPr>
              <a:t>. Rangelands and Pasture Productivity-RAPP, Early Warning Crop Monitor)</a:t>
            </a:r>
            <a:r>
              <a:rPr lang="en-US" sz="2400" dirty="0" smtClean="0">
                <a:solidFill>
                  <a:srgbClr val="002569"/>
                </a:solidFill>
                <a:latin typeface="Calibri" charset="0"/>
                <a:cs typeface="Calibri" charset="0"/>
              </a:rPr>
              <a:t>. </a:t>
            </a:r>
          </a:p>
          <a:p>
            <a:pPr marL="166688" indent="-166688" defTabSz="914400">
              <a:lnSpc>
                <a:spcPct val="90000"/>
              </a:lnSpc>
              <a:buFont typeface="Arial"/>
              <a:buChar char="•"/>
            </a:pPr>
            <a:endParaRPr lang="en-US" sz="2400" dirty="0">
              <a:solidFill>
                <a:srgbClr val="002569"/>
              </a:solidFill>
              <a:latin typeface="Calibri" charset="0"/>
              <a:cs typeface="Calibri" charset="0"/>
            </a:endParaRPr>
          </a:p>
          <a:p>
            <a:pPr marL="166688" indent="-166688" defTabSz="914400">
              <a:lnSpc>
                <a:spcPct val="90000"/>
              </a:lnSpc>
              <a:buFont typeface="Arial"/>
              <a:buChar char="•"/>
            </a:pPr>
            <a:endParaRPr lang="en-US" sz="2400" dirty="0">
              <a:solidFill>
                <a:srgbClr val="002569"/>
              </a:solidFill>
              <a:latin typeface="Calibri" charset="0"/>
              <a:cs typeface="Calibri" charset="0"/>
            </a:endParaRPr>
          </a:p>
          <a:p>
            <a:pPr marL="166688" indent="-166688" defTabSz="914400">
              <a:lnSpc>
                <a:spcPct val="90000"/>
              </a:lnSpc>
              <a:buFont typeface="Arial"/>
              <a:buChar char="•"/>
            </a:pPr>
            <a:endParaRPr lang="en-US" sz="2400" dirty="0">
              <a:solidFill>
                <a:srgbClr val="002569"/>
              </a:solidFill>
              <a:latin typeface="Calibri" charset="0"/>
              <a:cs typeface="Calibri" charset="0"/>
            </a:endParaRPr>
          </a:p>
        </p:txBody>
      </p:sp>
      <p:sp>
        <p:nvSpPr>
          <p:cNvPr id="4" name="Rectangle 3"/>
          <p:cNvSpPr/>
          <p:nvPr/>
        </p:nvSpPr>
        <p:spPr>
          <a:xfrm rot="16200000">
            <a:off x="-203044" y="3555844"/>
            <a:ext cx="1143263" cy="584775"/>
          </a:xfrm>
          <a:prstGeom prst="rect">
            <a:avLst/>
          </a:prstGeom>
          <a:noFill/>
        </p:spPr>
        <p:txBody>
          <a:bodyPr wrap="none" lIns="91440" tIns="45720" rIns="91440" bIns="45720">
            <a:spAutoFit/>
          </a:bodyPr>
          <a:lstStyle/>
          <a:p>
            <a:pPr algn="ctr"/>
            <a:r>
              <a:rPr lang="en-US" sz="3200" dirty="0" smtClean="0">
                <a:ln w="0"/>
                <a:solidFill>
                  <a:schemeClr val="tx1"/>
                </a:solidFill>
                <a:effectLst>
                  <a:outerShdw blurRad="38100" dist="19050" dir="2700000" algn="tl" rotWithShape="0">
                    <a:schemeClr val="dk1">
                      <a:alpha val="40000"/>
                    </a:schemeClr>
                  </a:outerShdw>
                </a:effectLst>
              </a:rPr>
              <a:t>NEW</a:t>
            </a:r>
            <a:endParaRPr lang="en-US"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617085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50457" y="109710"/>
            <a:ext cx="61457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Future of CEOS Ad Hoc WG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for GEOGLAM</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4" name="Content Placeholder 2"/>
          <p:cNvSpPr txBox="1">
            <a:spLocks/>
          </p:cNvSpPr>
          <p:nvPr/>
        </p:nvSpPr>
        <p:spPr bwMode="auto">
          <a:xfrm>
            <a:off x="152400" y="1405160"/>
            <a:ext cx="8839200" cy="52578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lnSpc>
                <a:spcPct val="90000"/>
              </a:lnSpc>
            </a:pPr>
            <a:r>
              <a:rPr lang="en-US" sz="2000" b="1" dirty="0">
                <a:solidFill>
                  <a:srgbClr val="0000FF"/>
                </a:solidFill>
                <a:latin typeface="Arial" panose="020B0604020202020204" pitchFamily="34" charset="0"/>
                <a:ea typeface="Tahoma" panose="020B0604030504040204" pitchFamily="34" charset="0"/>
                <a:cs typeface="Arial" panose="020B0604020202020204" pitchFamily="34" charset="0"/>
              </a:rPr>
              <a:t>Annually, the group reviews whether </a:t>
            </a:r>
            <a:r>
              <a:rPr lang="en-US" sz="2000" b="1" dirty="0" smtClean="0">
                <a:solidFill>
                  <a:srgbClr val="0000FF"/>
                </a:solidFill>
                <a:latin typeface="Arial" panose="020B0604020202020204" pitchFamily="34" charset="0"/>
                <a:ea typeface="Tahoma" panose="020B0604030504040204" pitchFamily="34" charset="0"/>
                <a:cs typeface="Arial" panose="020B0604020202020204" pitchFamily="34" charset="0"/>
              </a:rPr>
              <a:t>it </a:t>
            </a:r>
            <a:r>
              <a:rPr lang="en-US" sz="2000" b="1" dirty="0">
                <a:solidFill>
                  <a:srgbClr val="0000FF"/>
                </a:solidFill>
                <a:latin typeface="Arial" panose="020B0604020202020204" pitchFamily="34" charset="0"/>
                <a:ea typeface="Tahoma" panose="020B0604030504040204" pitchFamily="34" charset="0"/>
                <a:cs typeface="Arial" panose="020B0604020202020204" pitchFamily="34" charset="0"/>
              </a:rPr>
              <a:t>has met these goals ... </a:t>
            </a:r>
          </a:p>
          <a:p>
            <a:pPr marL="166688" indent="-166688" defTabSz="914400">
              <a:buFont typeface="Arial"/>
              <a:buChar char="•"/>
            </a:pP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EO monitoring requirements </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are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satisfied</a:t>
            </a:r>
            <a:endParaRPr lang="en-US" sz="20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buFont typeface="Arial"/>
              <a:buChar char="•"/>
            </a:pP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B</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aseline datasets are available and CEOS-coordinated EO can support 3-5 year updates</a:t>
            </a:r>
            <a:endParaRPr lang="en-US" sz="20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buFont typeface="Arial"/>
              <a:buChar char="•"/>
            </a:pP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Storage, processing, and analysis solutions are feasible and planned</a:t>
            </a:r>
          </a:p>
          <a:p>
            <a:pPr marL="166688" indent="-166688" defTabSz="914400">
              <a:buFont typeface="Arial"/>
              <a:buChar char="•"/>
            </a:pP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User </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agreement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allows sharing </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of restricted data for R</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&amp;D</a:t>
            </a:r>
          </a:p>
          <a:p>
            <a:pPr marL="0" indent="0" defTabSz="914400">
              <a:lnSpc>
                <a:spcPct val="90000"/>
              </a:lnSpc>
            </a:pPr>
            <a:endParaRPr lang="en-US" sz="18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0" indent="0" defTabSz="914400">
              <a:lnSpc>
                <a:spcPct val="90000"/>
              </a:lnSpc>
            </a:pPr>
            <a:r>
              <a:rPr lang="en-US" sz="2000" b="1" dirty="0">
                <a:solidFill>
                  <a:srgbClr val="0000FF"/>
                </a:solidFill>
                <a:latin typeface="Arial" panose="020B0604020202020204" pitchFamily="34" charset="0"/>
                <a:ea typeface="Tahoma" panose="020B0604030504040204" pitchFamily="34" charset="0"/>
                <a:cs typeface="Arial" panose="020B0604020202020204" pitchFamily="34" charset="0"/>
              </a:rPr>
              <a:t>Once these goals are complete, </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we propose </a:t>
            </a:r>
            <a:r>
              <a:rPr lang="en-US" sz="2000" b="1" dirty="0">
                <a:solidFill>
                  <a:srgbClr val="0000FF"/>
                </a:solidFill>
                <a:latin typeface="Arial" panose="020B0604020202020204" pitchFamily="34" charset="0"/>
                <a:ea typeface="Tahoma" panose="020B0604030504040204" pitchFamily="34" charset="0"/>
                <a:cs typeface="Arial" panose="020B0604020202020204" pitchFamily="34" charset="0"/>
              </a:rPr>
              <a:t>....</a:t>
            </a:r>
          </a:p>
          <a:p>
            <a:pPr marL="166688" indent="-166688" defTabSz="914400">
              <a:buFont typeface="Arial"/>
              <a:buChar char="•"/>
            </a:pP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Future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support, </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including the coordination of data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acquisition, provided through the </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Land Surface Imaging Virtual Constellation (LSI-VC) and Systems Engineering Office (SEO</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a:t>
            </a:r>
            <a:endParaRPr lang="en-US" sz="20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buFont typeface="Arial"/>
              <a:buChar char="•"/>
            </a:pP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The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LSI-VC</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will </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evaluate new EO requirements and missions, communicate availability of new EO datasets, and facilitate access to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datasets</a:t>
            </a:r>
          </a:p>
          <a:p>
            <a:pPr marL="166688" indent="-166688" defTabSz="914400">
              <a:buFont typeface="Arial"/>
              <a:buChar char="•"/>
            </a:pP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GEOGLAM </a:t>
            </a: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will appoint a POC to sit on the LSI-</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VC</a:t>
            </a:r>
            <a:endParaRPr lang="en-US" sz="20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buFont typeface="Arial"/>
              <a:buChar char="•"/>
            </a:pPr>
            <a:r>
              <a:rPr lang="en-US" sz="2000" dirty="0">
                <a:solidFill>
                  <a:srgbClr val="002569"/>
                </a:solidFill>
                <a:latin typeface="Arial" panose="020B0604020202020204" pitchFamily="34" charset="0"/>
                <a:ea typeface="Tahoma" panose="020B0604030504040204" pitchFamily="34" charset="0"/>
                <a:cs typeface="Arial" panose="020B0604020202020204" pitchFamily="34" charset="0"/>
              </a:rPr>
              <a:t>The SEO will maintain open source tools to support data management including the provision for Data Cubes and will conduct systems analyses, as </a:t>
            </a:r>
            <a:r>
              <a:rPr lang="en-US" sz="2000" dirty="0" smtClean="0">
                <a:solidFill>
                  <a:srgbClr val="002569"/>
                </a:solidFill>
                <a:latin typeface="Arial" panose="020B0604020202020204" pitchFamily="34" charset="0"/>
                <a:ea typeface="Tahoma" panose="020B0604030504040204" pitchFamily="34" charset="0"/>
                <a:cs typeface="Arial" panose="020B0604020202020204" pitchFamily="34" charset="0"/>
              </a:rPr>
              <a:t>needed</a:t>
            </a:r>
            <a:endParaRPr lang="en-US" sz="2000" dirty="0">
              <a:solidFill>
                <a:srgbClr val="002569"/>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4801158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 calcmode="lin" valueType="num">
                                      <p:cBhvr additive="base">
                                        <p:cTn id="61"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1919606"/>
            <a:ext cx="7886700" cy="1325563"/>
          </a:xfrm>
        </p:spPr>
        <p:txBody>
          <a:bodyPr/>
          <a:lstStyle/>
          <a:p>
            <a:pPr algn="ctr"/>
            <a:r>
              <a:rPr lang="en-US" sz="4400" dirty="0" smtClean="0">
                <a:solidFill>
                  <a:schemeClr val="tx1">
                    <a:lumMod val="50000"/>
                  </a:schemeClr>
                </a:solidFill>
              </a:rPr>
              <a:t>Background Materials</a:t>
            </a:r>
            <a:endParaRPr lang="en-US" sz="4400" dirty="0">
              <a:solidFill>
                <a:schemeClr val="tx1">
                  <a:lumMod val="50000"/>
                </a:schemeClr>
              </a:solidFill>
            </a:endParaRPr>
          </a:p>
        </p:txBody>
      </p:sp>
    </p:spTree>
    <p:extLst>
      <p:ext uri="{BB962C8B-B14F-4D97-AF65-F5344CB8AC3E}">
        <p14:creationId xmlns:p14="http://schemas.microsoft.com/office/powerpoint/2010/main" val="14502161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57647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lumMod val="20000"/>
                    <a:lumOff val="80000"/>
                  </a:schemeClr>
                </a:solidFill>
                <a:latin typeface="Tahoma" pitchFamily="-106" charset="0"/>
                <a:cs typeface="Tahoma" pitchFamily="-106" charset="0"/>
              </a:rPr>
              <a:t>GEOGLAM: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kern="0" noProof="0" dirty="0" smtClean="0">
                <a:solidFill>
                  <a:schemeClr val="bg1">
                    <a:lumMod val="20000"/>
                    <a:lumOff val="80000"/>
                  </a:schemeClr>
                </a:solidFill>
                <a:latin typeface="Tahoma" pitchFamily="-106" charset="0"/>
                <a:cs typeface="Tahoma" pitchFamily="-106" charset="0"/>
              </a:rPr>
              <a:t>Programmatic Updates</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7" name="TextBox 6"/>
          <p:cNvSpPr txBox="1"/>
          <p:nvPr/>
        </p:nvSpPr>
        <p:spPr>
          <a:xfrm>
            <a:off x="208167" y="1354870"/>
            <a:ext cx="8710648" cy="1785104"/>
          </a:xfrm>
          <a:prstGeom prst="rect">
            <a:avLst/>
          </a:prstGeom>
          <a:noFill/>
        </p:spPr>
        <p:txBody>
          <a:bodyPr wrap="square" rtlCol="0">
            <a:spAutoFit/>
          </a:bodyPr>
          <a:lstStyle/>
          <a:p>
            <a:pPr lvl="0"/>
            <a:r>
              <a:rPr lang="en-US" sz="2000" b="1" dirty="0" smtClean="0"/>
              <a:t>Community Centric Dynamic Implementation</a:t>
            </a:r>
          </a:p>
          <a:p>
            <a:pPr marL="800100" lvl="1" indent="-342900">
              <a:buFont typeface="Arial" panose="020B0604020202020204" pitchFamily="34" charset="0"/>
              <a:buChar char="•"/>
            </a:pPr>
            <a:r>
              <a:rPr lang="en-US" dirty="0" smtClean="0"/>
              <a:t>GEOGLAM, as a system of systems, moves at the pace of its activities (communities) – our implementation is dynamic to keep pace with growing community of practice</a:t>
            </a:r>
          </a:p>
          <a:p>
            <a:pPr marL="800100" lvl="1" indent="-342900">
              <a:buFont typeface="Arial" panose="020B0604020202020204" pitchFamily="34" charset="0"/>
              <a:buChar char="•"/>
            </a:pPr>
            <a:endParaRPr lang="en-US" dirty="0"/>
          </a:p>
          <a:p>
            <a:r>
              <a:rPr lang="en-US" b="1" dirty="0" smtClean="0"/>
              <a:t>New “Distributed” Secretariat Staffing</a:t>
            </a:r>
          </a:p>
        </p:txBody>
      </p:sp>
      <p:pic>
        <p:nvPicPr>
          <p:cNvPr id="1026" name="Picture 2" descr="http://glam.umd.edu/sites/default/files/Inbal.png"/>
          <p:cNvPicPr>
            <a:picLocks noChangeAspect="1" noChangeArrowheads="1"/>
          </p:cNvPicPr>
          <p:nvPr/>
        </p:nvPicPr>
        <p:blipFill rotWithShape="1">
          <a:blip r:embed="rId3">
            <a:extLst>
              <a:ext uri="{28A0092B-C50C-407E-A947-70E740481C1C}">
                <a14:useLocalDpi xmlns:a14="http://schemas.microsoft.com/office/drawing/2010/main" val="0"/>
              </a:ext>
            </a:extLst>
          </a:blip>
          <a:srcRect b="17770"/>
          <a:stretch/>
        </p:blipFill>
        <p:spPr bwMode="auto">
          <a:xfrm>
            <a:off x="3119007" y="3170752"/>
            <a:ext cx="3038475" cy="24985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144" y="3170440"/>
            <a:ext cx="1574292" cy="2466272"/>
          </a:xfrm>
          <a:prstGeom prst="rect">
            <a:avLst/>
          </a:prstGeom>
          <a:ln w="28575">
            <a:solidFill>
              <a:schemeClr val="bg2">
                <a:lumMod val="50000"/>
              </a:schemeClr>
            </a:solidFill>
          </a:ln>
        </p:spPr>
      </p:pic>
      <p:sp>
        <p:nvSpPr>
          <p:cNvPr id="5" name="TextBox 4"/>
          <p:cNvSpPr txBox="1"/>
          <p:nvPr/>
        </p:nvSpPr>
        <p:spPr>
          <a:xfrm>
            <a:off x="3179967" y="5623520"/>
            <a:ext cx="2951797" cy="1200329"/>
          </a:xfrm>
          <a:prstGeom prst="rect">
            <a:avLst/>
          </a:prstGeom>
          <a:noFill/>
        </p:spPr>
        <p:txBody>
          <a:bodyPr wrap="square" rtlCol="0">
            <a:spAutoFit/>
          </a:bodyPr>
          <a:lstStyle/>
          <a:p>
            <a:pPr algn="ctr"/>
            <a:r>
              <a:rPr lang="en-US" b="1" dirty="0" smtClean="0"/>
              <a:t>Dr. Inbal Becker-Reshef</a:t>
            </a:r>
          </a:p>
          <a:p>
            <a:pPr algn="ctr"/>
            <a:r>
              <a:rPr lang="en-US" dirty="0" smtClean="0"/>
              <a:t>Crop Monitor Coordination</a:t>
            </a:r>
          </a:p>
          <a:p>
            <a:pPr algn="ctr"/>
            <a:r>
              <a:rPr lang="en-US" dirty="0" smtClean="0"/>
              <a:t>(France)</a:t>
            </a:r>
          </a:p>
          <a:p>
            <a:pPr algn="ctr"/>
            <a:r>
              <a:rPr lang="en-US" dirty="0" smtClean="0">
                <a:hlinkClick r:id="rId5"/>
              </a:rPr>
              <a:t>ireshef@geoglam.org</a:t>
            </a:r>
            <a:r>
              <a:rPr lang="en-US" dirty="0" smtClean="0"/>
              <a:t> </a:t>
            </a:r>
            <a:endParaRPr lang="en-US" dirty="0"/>
          </a:p>
        </p:txBody>
      </p:sp>
      <p:sp>
        <p:nvSpPr>
          <p:cNvPr id="11" name="TextBox 10"/>
          <p:cNvSpPr txBox="1"/>
          <p:nvPr/>
        </p:nvSpPr>
        <p:spPr>
          <a:xfrm>
            <a:off x="6192203" y="5613580"/>
            <a:ext cx="2951797" cy="1200329"/>
          </a:xfrm>
          <a:prstGeom prst="rect">
            <a:avLst/>
          </a:prstGeom>
          <a:noFill/>
        </p:spPr>
        <p:txBody>
          <a:bodyPr wrap="square" rtlCol="0">
            <a:spAutoFit/>
          </a:bodyPr>
          <a:lstStyle/>
          <a:p>
            <a:pPr algn="ctr"/>
            <a:r>
              <a:rPr lang="en-US" b="1" dirty="0" smtClean="0"/>
              <a:t>Dr. Alyssa Whitcraft</a:t>
            </a:r>
          </a:p>
          <a:p>
            <a:pPr algn="ctr"/>
            <a:r>
              <a:rPr lang="en-US" dirty="0" smtClean="0"/>
              <a:t>EO Data Coordination</a:t>
            </a:r>
          </a:p>
          <a:p>
            <a:pPr algn="ctr"/>
            <a:r>
              <a:rPr lang="en-US" dirty="0" smtClean="0"/>
              <a:t>(Netherlands)</a:t>
            </a:r>
          </a:p>
          <a:p>
            <a:pPr algn="ctr"/>
            <a:r>
              <a:rPr lang="en-US" dirty="0" smtClean="0">
                <a:hlinkClick r:id="rId6"/>
              </a:rPr>
              <a:t>akwhitcraft@geoglam.org</a:t>
            </a:r>
            <a:r>
              <a:rPr lang="en-US" dirty="0" smtClean="0"/>
              <a:t>	</a:t>
            </a:r>
            <a:endParaRPr lang="en-US" dirty="0"/>
          </a:p>
        </p:txBody>
      </p:sp>
      <p:pic>
        <p:nvPicPr>
          <p:cNvPr id="13" name="Picture 4" descr="http://www.earthobservations.org/images/people/michel_deshay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65" y="3175830"/>
            <a:ext cx="1825625" cy="2447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7816" y="5623519"/>
            <a:ext cx="2951797" cy="1200329"/>
          </a:xfrm>
          <a:prstGeom prst="rect">
            <a:avLst/>
          </a:prstGeom>
          <a:noFill/>
        </p:spPr>
        <p:txBody>
          <a:bodyPr wrap="square" rtlCol="0">
            <a:spAutoFit/>
          </a:bodyPr>
          <a:lstStyle/>
          <a:p>
            <a:pPr algn="ctr"/>
            <a:r>
              <a:rPr lang="en-US" b="1" dirty="0" smtClean="0"/>
              <a:t>Dr. Michel Deshayes</a:t>
            </a:r>
          </a:p>
          <a:p>
            <a:pPr algn="ctr"/>
            <a:r>
              <a:rPr lang="en-US" dirty="0" smtClean="0"/>
              <a:t>GEOGLAM Coordinator</a:t>
            </a:r>
          </a:p>
          <a:p>
            <a:pPr algn="ctr"/>
            <a:r>
              <a:rPr lang="en-US" dirty="0" smtClean="0"/>
              <a:t>(Geneva)</a:t>
            </a:r>
            <a:endParaRPr lang="en-US" dirty="0"/>
          </a:p>
          <a:p>
            <a:pPr algn="ctr"/>
            <a:r>
              <a:rPr lang="en-US" dirty="0" smtClean="0">
                <a:hlinkClick r:id="rId8"/>
              </a:rPr>
              <a:t>mdeshayes@geosec.org</a:t>
            </a:r>
            <a:r>
              <a:rPr lang="en-US" dirty="0" smtClean="0"/>
              <a:t> </a:t>
            </a:r>
            <a:endParaRPr lang="en-US" dirty="0"/>
          </a:p>
        </p:txBody>
      </p:sp>
    </p:spTree>
    <p:extLst>
      <p:ext uri="{BB962C8B-B14F-4D97-AF65-F5344CB8AC3E}">
        <p14:creationId xmlns:p14="http://schemas.microsoft.com/office/powerpoint/2010/main" val="25478226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4"/>
          <p:cNvSpPr>
            <a:spLocks noGrp="1"/>
          </p:cNvSpPr>
          <p:nvPr>
            <p:ph type="sldNum" sz="quarter" idx="2"/>
          </p:nvPr>
        </p:nvSpPr>
        <p:spPr/>
        <p:txBody>
          <a:bodyPr/>
          <a:lstStyle>
            <a:lvl1pPr>
              <a:spcBef>
                <a:spcPts val="0"/>
              </a:spcBef>
            </a:lvl1pPr>
          </a:lstStyle>
          <a:p>
            <a:pPr lvl="0"/>
            <a:fld id="{86CB4B4D-7CA3-9044-876B-883B54F8677D}" type="slidenum">
              <a:rPr lang="en-US" smtClean="0"/>
              <a:pPr lvl="0"/>
              <a:t>20</a:t>
            </a:fld>
            <a:endParaRPr lang="en-US"/>
          </a:p>
        </p:txBody>
      </p:sp>
      <p:sp>
        <p:nvSpPr>
          <p:cNvPr id="15" name="Shape 15"/>
          <p:cNvSpPr/>
          <p:nvPr/>
        </p:nvSpPr>
        <p:spPr>
          <a:xfrm>
            <a:off x="208166" y="1499717"/>
            <a:ext cx="8631034"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endParaRPr sz="2000" dirty="0">
              <a:solidFill>
                <a:srgbClr val="002569"/>
              </a:solidFill>
              <a:latin typeface="Arial"/>
              <a:ea typeface="Arial"/>
              <a:cs typeface="Arial"/>
              <a:sym typeface="Arial"/>
            </a:endParaRPr>
          </a:p>
        </p:txBody>
      </p:sp>
      <p:sp>
        <p:nvSpPr>
          <p:cNvPr id="4" name="Title 1"/>
          <p:cNvSpPr txBox="1">
            <a:spLocks/>
          </p:cNvSpPr>
          <p:nvPr/>
        </p:nvSpPr>
        <p:spPr bwMode="auto">
          <a:xfrm>
            <a:off x="1550457" y="109710"/>
            <a:ext cx="63743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Scope of Work</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5" name="TextBox 4"/>
          <p:cNvSpPr txBox="1"/>
          <p:nvPr/>
        </p:nvSpPr>
        <p:spPr>
          <a:xfrm>
            <a:off x="198120" y="1354870"/>
            <a:ext cx="8717279" cy="4524315"/>
          </a:xfrm>
          <a:prstGeom prst="rect">
            <a:avLst/>
          </a:prstGeom>
          <a:noFill/>
        </p:spPr>
        <p:txBody>
          <a:bodyPr wrap="square" rtlCol="0">
            <a:spAutoFit/>
          </a:bodyPr>
          <a:lstStyle/>
          <a:p>
            <a:pPr lvl="0"/>
            <a:endParaRPr lang="en-US" sz="2400" b="1" dirty="0"/>
          </a:p>
          <a:p>
            <a:pPr lvl="0"/>
            <a:r>
              <a:rPr lang="en-US" sz="2400" b="1" dirty="0" smtClean="0"/>
              <a:t>It Addresses These Questions</a:t>
            </a:r>
          </a:p>
          <a:p>
            <a:pPr marL="342900" lvl="0" indent="-342900">
              <a:buFont typeface="Arial"/>
              <a:buChar char="•"/>
            </a:pPr>
            <a:endParaRPr lang="en-US" sz="2400" dirty="0" smtClean="0"/>
          </a:p>
          <a:p>
            <a:pPr marL="342900" lvl="0" indent="-342900">
              <a:buFont typeface="Arial"/>
              <a:buChar char="•"/>
            </a:pPr>
            <a:r>
              <a:rPr lang="en-US" sz="2400" dirty="0" smtClean="0"/>
              <a:t>What is GEOGLAM and with whom are its key relationships?</a:t>
            </a:r>
          </a:p>
          <a:p>
            <a:pPr marL="342900" lvl="0" indent="-342900">
              <a:buFont typeface="Arial"/>
              <a:buChar char="•"/>
            </a:pPr>
            <a:r>
              <a:rPr lang="en-US" sz="2400" dirty="0"/>
              <a:t>What are </a:t>
            </a:r>
            <a:r>
              <a:rPr lang="en-US" sz="2400" dirty="0" smtClean="0"/>
              <a:t>the goals and activities of the Ad Hoc WG?</a:t>
            </a:r>
          </a:p>
          <a:p>
            <a:pPr marL="342900" lvl="0" indent="-342900">
              <a:buFont typeface="Arial"/>
              <a:buChar char="•"/>
            </a:pPr>
            <a:r>
              <a:rPr lang="en-US" sz="2400" dirty="0" smtClean="0"/>
              <a:t>What has CEOS done for GEOGLAM in the past?</a:t>
            </a:r>
            <a:endParaRPr lang="en-US" sz="2400" dirty="0"/>
          </a:p>
          <a:p>
            <a:pPr marL="342900" indent="-342900">
              <a:buFont typeface="Arial"/>
              <a:buChar char="•"/>
            </a:pPr>
            <a:r>
              <a:rPr lang="en-US" sz="2400" dirty="0" smtClean="0"/>
              <a:t>What can CEOS continue to do for GEOGLAM in the future? (ONGOING)</a:t>
            </a:r>
          </a:p>
          <a:p>
            <a:pPr marL="342900" indent="-342900">
              <a:buFont typeface="Arial"/>
              <a:buChar char="•"/>
            </a:pPr>
            <a:r>
              <a:rPr lang="en-US" sz="2400" dirty="0"/>
              <a:t>What </a:t>
            </a:r>
            <a:r>
              <a:rPr lang="en-US" sz="2400" dirty="0" smtClean="0"/>
              <a:t>new activities can CEOS </a:t>
            </a:r>
            <a:r>
              <a:rPr lang="en-US" sz="2400" dirty="0"/>
              <a:t>do for GEOGLAM in the future? (NEW</a:t>
            </a:r>
            <a:r>
              <a:rPr lang="en-US" sz="2400" dirty="0" smtClean="0"/>
              <a:t>)</a:t>
            </a:r>
          </a:p>
          <a:p>
            <a:endParaRPr lang="en-US" sz="2400" dirty="0"/>
          </a:p>
        </p:txBody>
      </p:sp>
    </p:spTree>
    <p:extLst>
      <p:ext uri="{BB962C8B-B14F-4D97-AF65-F5344CB8AC3E}">
        <p14:creationId xmlns:p14="http://schemas.microsoft.com/office/powerpoint/2010/main" val="9199378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4"/>
          <p:cNvSpPr>
            <a:spLocks noGrp="1"/>
          </p:cNvSpPr>
          <p:nvPr>
            <p:ph type="sldNum" sz="quarter" idx="2"/>
          </p:nvPr>
        </p:nvSpPr>
        <p:spPr/>
        <p:txBody>
          <a:bodyPr/>
          <a:lstStyle>
            <a:lvl1pPr>
              <a:spcBef>
                <a:spcPts val="0"/>
              </a:spcBef>
            </a:lvl1pPr>
          </a:lstStyle>
          <a:p>
            <a:pPr lvl="0"/>
            <a:fld id="{86CB4B4D-7CA3-9044-876B-883B54F8677D}" type="slidenum">
              <a:rPr lang="en-US" smtClean="0"/>
              <a:pPr lvl="0"/>
              <a:t>21</a:t>
            </a:fld>
            <a:endParaRPr lang="en-US"/>
          </a:p>
        </p:txBody>
      </p:sp>
      <p:sp>
        <p:nvSpPr>
          <p:cNvPr id="15" name="Shape 15"/>
          <p:cNvSpPr/>
          <p:nvPr/>
        </p:nvSpPr>
        <p:spPr>
          <a:xfrm>
            <a:off x="208166" y="1499717"/>
            <a:ext cx="8631034" cy="280076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defRPr>
                <a:solidFill>
                  <a:srgbClr val="000000"/>
                </a:solidFill>
              </a:defRPr>
            </a:pPr>
            <a:r>
              <a:rPr sz="2000" dirty="0">
                <a:solidFill>
                  <a:srgbClr val="002569"/>
                </a:solidFill>
                <a:latin typeface="Arial Bold"/>
                <a:ea typeface="Arial Bold"/>
                <a:cs typeface="Arial Bold"/>
                <a:sym typeface="Arial Bold"/>
              </a:rPr>
              <a:t>Presenter </a:t>
            </a:r>
            <a:r>
              <a:rPr sz="2000" dirty="0" smtClean="0">
                <a:solidFill>
                  <a:srgbClr val="002569"/>
                </a:solidFill>
                <a:latin typeface="Arial Bold"/>
                <a:ea typeface="Arial Bold"/>
                <a:cs typeface="Arial Bold"/>
                <a:sym typeface="Arial Bold"/>
              </a:rPr>
              <a:t>Guidance</a:t>
            </a:r>
            <a:endParaRPr lang="en-US" sz="2000" dirty="0" smtClean="0">
              <a:solidFill>
                <a:srgbClr val="002569"/>
              </a:solidFill>
              <a:latin typeface="Arial Bold"/>
              <a:ea typeface="Arial Bold"/>
              <a:cs typeface="Arial Bold"/>
              <a:sym typeface="Arial Bold"/>
            </a:endParaRPr>
          </a:p>
          <a:p>
            <a:pPr lvl="0">
              <a:defRPr>
                <a:solidFill>
                  <a:srgbClr val="000000"/>
                </a:solidFill>
              </a:defRPr>
            </a:pPr>
            <a:endParaRPr dirty="0">
              <a:solidFill>
                <a:srgbClr val="002569"/>
              </a:solidFill>
              <a:latin typeface="Arial"/>
              <a:ea typeface="Arial"/>
              <a:cs typeface="Arial"/>
              <a:sym typeface="Arial"/>
            </a:endParaRPr>
          </a:p>
          <a:p>
            <a:pPr marL="381000" lvl="0" indent="-381000">
              <a:buSzPct val="100000"/>
              <a:buFont typeface="Arial"/>
              <a:buChar char="•"/>
              <a:defRPr>
                <a:solidFill>
                  <a:srgbClr val="000000"/>
                </a:solidFill>
              </a:defRPr>
            </a:pPr>
            <a:r>
              <a:rPr lang="en-US" sz="2000" dirty="0" smtClean="0">
                <a:latin typeface="Arial"/>
                <a:ea typeface="Arial"/>
                <a:cs typeface="Arial"/>
                <a:sym typeface="Arial"/>
              </a:rPr>
              <a:t>Presenters are requested to </a:t>
            </a:r>
            <a:r>
              <a:rPr lang="en-US" sz="2000" dirty="0">
                <a:latin typeface="Arial"/>
                <a:ea typeface="Arial"/>
                <a:cs typeface="Arial"/>
                <a:sym typeface="Arial"/>
              </a:rPr>
              <a:t>name their files according to the </a:t>
            </a:r>
            <a:r>
              <a:rPr lang="en-US" sz="2000" dirty="0" smtClean="0">
                <a:latin typeface="Arial"/>
                <a:ea typeface="Arial"/>
                <a:cs typeface="Arial"/>
                <a:sym typeface="Arial"/>
              </a:rPr>
              <a:t>agenda item </a:t>
            </a:r>
            <a:r>
              <a:rPr lang="en-US" sz="2000" dirty="0">
                <a:latin typeface="Arial"/>
                <a:ea typeface="Arial"/>
                <a:cs typeface="Arial"/>
                <a:sym typeface="Arial"/>
              </a:rPr>
              <a:t>number, their last name, and the version </a:t>
            </a:r>
            <a:r>
              <a:rPr lang="en-US" sz="2000" dirty="0" smtClean="0">
                <a:latin typeface="Arial"/>
                <a:ea typeface="Arial"/>
                <a:cs typeface="Arial"/>
                <a:sym typeface="Arial"/>
              </a:rPr>
              <a:t>number.</a:t>
            </a:r>
          </a:p>
          <a:p>
            <a:pPr lvl="5" indent="0">
              <a:buSzPct val="100000"/>
              <a:defRPr>
                <a:solidFill>
                  <a:srgbClr val="000000"/>
                </a:solidFill>
              </a:defRPr>
            </a:pPr>
            <a:r>
              <a:rPr lang="en-US" sz="2000" dirty="0" smtClean="0">
                <a:latin typeface="Arial"/>
                <a:ea typeface="Arial"/>
                <a:cs typeface="Arial"/>
                <a:sym typeface="Arial"/>
              </a:rPr>
              <a:t> 	(e.g.) 18_Holloway_v3.ppt</a:t>
            </a:r>
            <a:endParaRPr lang="en-US" sz="2000" dirty="0" smtClean="0">
              <a:solidFill>
                <a:srgbClr val="002569"/>
              </a:solidFill>
              <a:latin typeface="Arial"/>
              <a:ea typeface="Arial"/>
              <a:cs typeface="Arial"/>
              <a:sym typeface="Arial"/>
            </a:endParaRPr>
          </a:p>
          <a:p>
            <a:pPr lvl="1" indent="0">
              <a:buSzPct val="100000"/>
              <a:defRPr>
                <a:solidFill>
                  <a:srgbClr val="000000"/>
                </a:solidFill>
              </a:defRPr>
            </a:pPr>
            <a:endParaRPr dirty="0">
              <a:solidFill>
                <a:srgbClr val="002569"/>
              </a:solidFill>
              <a:latin typeface="Arial"/>
              <a:ea typeface="Arial"/>
              <a:cs typeface="Arial"/>
              <a:sym typeface="Arial"/>
            </a:endParaRPr>
          </a:p>
          <a:p>
            <a:pPr marL="381000" lvl="0" indent="-381000">
              <a:buSzPct val="100000"/>
              <a:buFont typeface="Arial"/>
              <a:buChar char="•"/>
              <a:defRPr>
                <a:solidFill>
                  <a:srgbClr val="000000"/>
                </a:solidFill>
              </a:defRPr>
            </a:pPr>
            <a:r>
              <a:rPr sz="2000" dirty="0" smtClean="0">
                <a:solidFill>
                  <a:srgbClr val="002569"/>
                </a:solidFill>
                <a:latin typeface="Arial"/>
                <a:ea typeface="Arial"/>
                <a:cs typeface="Arial"/>
                <a:sym typeface="Arial"/>
              </a:rPr>
              <a:t>Presentation </a:t>
            </a:r>
            <a:r>
              <a:rPr sz="2000" dirty="0">
                <a:solidFill>
                  <a:srgbClr val="002569"/>
                </a:solidFill>
                <a:latin typeface="Arial"/>
                <a:ea typeface="Arial"/>
                <a:cs typeface="Arial"/>
                <a:sym typeface="Arial"/>
              </a:rPr>
              <a:t>materials should be sent to </a:t>
            </a:r>
            <a:r>
              <a:rPr lang="en-US" sz="2000" dirty="0" smtClean="0">
                <a:solidFill>
                  <a:schemeClr val="tx1">
                    <a:lumMod val="60000"/>
                    <a:lumOff val="40000"/>
                  </a:schemeClr>
                </a:solidFill>
                <a:latin typeface="Arial"/>
                <a:ea typeface="Arial"/>
                <a:cs typeface="Arial"/>
                <a:sym typeface="Arial"/>
              </a:rPr>
              <a:t>Z-JAXA-CEOS-SEC@jaxa.jp</a:t>
            </a:r>
            <a:r>
              <a:rPr sz="2000" dirty="0" smtClean="0">
                <a:solidFill>
                  <a:schemeClr val="bg1">
                    <a:lumMod val="50000"/>
                  </a:schemeClr>
                </a:solidFill>
                <a:latin typeface="Arial"/>
                <a:ea typeface="Arial"/>
                <a:cs typeface="Arial"/>
                <a:sym typeface="Arial"/>
              </a:rPr>
              <a:t> </a:t>
            </a:r>
            <a:r>
              <a:rPr lang="en-US" sz="2000" dirty="0" smtClean="0">
                <a:solidFill>
                  <a:schemeClr val="bg1">
                    <a:lumMod val="50000"/>
                  </a:schemeClr>
                </a:solidFill>
                <a:latin typeface="Arial"/>
                <a:ea typeface="Arial"/>
                <a:cs typeface="Arial"/>
                <a:sym typeface="Arial"/>
              </a:rPr>
              <a:t>with a </a:t>
            </a:r>
            <a:r>
              <a:rPr lang="en-US" sz="2000" dirty="0">
                <a:solidFill>
                  <a:schemeClr val="bg1">
                    <a:lumMod val="50000"/>
                  </a:schemeClr>
                </a:solidFill>
                <a:latin typeface="Arial"/>
                <a:ea typeface="Arial"/>
                <a:cs typeface="Arial"/>
                <a:sym typeface="Arial"/>
              </a:rPr>
              <a:t>CC to </a:t>
            </a:r>
            <a:r>
              <a:rPr lang="en-US" sz="2000" dirty="0" smtClean="0">
                <a:solidFill>
                  <a:schemeClr val="tx1">
                    <a:lumMod val="60000"/>
                    <a:lumOff val="40000"/>
                  </a:schemeClr>
                </a:solidFill>
                <a:latin typeface="Arial"/>
                <a:ea typeface="Arial"/>
                <a:cs typeface="Arial"/>
                <a:sym typeface="Arial"/>
              </a:rPr>
              <a:t>kim.e.holloway@nasa.gov,</a:t>
            </a:r>
            <a:r>
              <a:rPr lang="en-US" sz="2000" dirty="0" smtClean="0">
                <a:solidFill>
                  <a:schemeClr val="bg1">
                    <a:lumMod val="50000"/>
                  </a:schemeClr>
                </a:solidFill>
                <a:latin typeface="Arial"/>
                <a:ea typeface="Arial"/>
                <a:cs typeface="Arial"/>
                <a:sym typeface="Arial"/>
              </a:rPr>
              <a:t> </a:t>
            </a:r>
            <a:r>
              <a:rPr sz="2000" dirty="0" smtClean="0">
                <a:solidFill>
                  <a:srgbClr val="002569"/>
                </a:solidFill>
                <a:latin typeface="Arial"/>
                <a:ea typeface="Arial"/>
                <a:cs typeface="Arial"/>
                <a:sym typeface="Arial"/>
              </a:rPr>
              <a:t>no </a:t>
            </a:r>
            <a:r>
              <a:rPr sz="2000" dirty="0">
                <a:solidFill>
                  <a:srgbClr val="002569"/>
                </a:solidFill>
                <a:latin typeface="Arial"/>
                <a:ea typeface="Arial"/>
                <a:cs typeface="Arial"/>
                <a:sym typeface="Arial"/>
              </a:rPr>
              <a:t>later </a:t>
            </a:r>
            <a:r>
              <a:rPr sz="2000">
                <a:solidFill>
                  <a:srgbClr val="002569"/>
                </a:solidFill>
                <a:latin typeface="Arial"/>
                <a:ea typeface="Arial"/>
                <a:cs typeface="Arial"/>
                <a:sym typeface="Arial"/>
              </a:rPr>
              <a:t>than </a:t>
            </a:r>
            <a:r>
              <a:rPr lang="en-US" sz="2000" smtClean="0">
                <a:latin typeface="Arial"/>
                <a:ea typeface="Arial"/>
                <a:cs typeface="Arial"/>
                <a:sym typeface="Arial"/>
              </a:rPr>
              <a:t>23</a:t>
            </a:r>
            <a:r>
              <a:rPr lang="en-US" sz="2000" baseline="30000" smtClean="0">
                <a:latin typeface="Arial"/>
                <a:ea typeface="Arial"/>
                <a:cs typeface="Arial"/>
                <a:sym typeface="Arial"/>
              </a:rPr>
              <a:t>th </a:t>
            </a:r>
            <a:r>
              <a:rPr lang="en-US" sz="2000" smtClean="0">
                <a:latin typeface="Arial"/>
                <a:ea typeface="Arial"/>
                <a:cs typeface="Arial"/>
                <a:sym typeface="Arial"/>
              </a:rPr>
              <a:t> (Friday) </a:t>
            </a:r>
            <a:r>
              <a:rPr lang="en-US" sz="2000" smtClean="0">
                <a:solidFill>
                  <a:srgbClr val="002569"/>
                </a:solidFill>
                <a:latin typeface="Arial"/>
                <a:ea typeface="Arial"/>
                <a:cs typeface="Arial"/>
                <a:sym typeface="Arial"/>
              </a:rPr>
              <a:t>October</a:t>
            </a:r>
            <a:r>
              <a:rPr lang="en-US" sz="2000" dirty="0" smtClean="0">
                <a:solidFill>
                  <a:srgbClr val="002569"/>
                </a:solidFill>
                <a:latin typeface="Arial"/>
                <a:ea typeface="Arial"/>
                <a:cs typeface="Arial"/>
                <a:sym typeface="Arial"/>
              </a:rPr>
              <a:t>.</a:t>
            </a:r>
            <a:endParaRPr sz="2000" dirty="0">
              <a:solidFill>
                <a:srgbClr val="002569"/>
              </a:solidFill>
              <a:latin typeface="Arial"/>
              <a:ea typeface="Arial"/>
              <a:cs typeface="Arial"/>
              <a:sym typeface="Arial"/>
            </a:endParaRPr>
          </a:p>
        </p:txBody>
      </p:sp>
    </p:spTree>
    <p:extLst>
      <p:ext uri="{BB962C8B-B14F-4D97-AF65-F5344CB8AC3E}">
        <p14:creationId xmlns:p14="http://schemas.microsoft.com/office/powerpoint/2010/main" val="1994923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22</a:t>
            </a:fld>
            <a:endParaRPr lang="en-US" dirty="0" smtClean="0"/>
          </a:p>
        </p:txBody>
      </p:sp>
      <p:sp>
        <p:nvSpPr>
          <p:cNvPr id="6" name="Title 1"/>
          <p:cNvSpPr txBox="1">
            <a:spLocks/>
          </p:cNvSpPr>
          <p:nvPr/>
        </p:nvSpPr>
        <p:spPr bwMode="auto">
          <a:xfrm>
            <a:off x="1828800" y="-152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a:defRPr/>
            </a:pPr>
            <a:r>
              <a:rPr lang="en-US" sz="3600" b="1" kern="0" dirty="0" smtClean="0">
                <a:solidFill>
                  <a:srgbClr val="FFFFFF"/>
                </a:solidFill>
                <a:latin typeface="Tahoma" panose="020B0604030504040204" pitchFamily="34" charset="0"/>
                <a:ea typeface="Tahoma" panose="020B0604030504040204" pitchFamily="34" charset="0"/>
                <a:cs typeface="Tahoma" panose="020B0604030504040204" pitchFamily="34" charset="0"/>
              </a:rPr>
              <a:t>Way Forward</a:t>
            </a:r>
          </a:p>
        </p:txBody>
      </p:sp>
      <p:sp>
        <p:nvSpPr>
          <p:cNvPr id="7" name="TextBox 6"/>
          <p:cNvSpPr txBox="1"/>
          <p:nvPr/>
        </p:nvSpPr>
        <p:spPr>
          <a:xfrm>
            <a:off x="167640" y="1399550"/>
            <a:ext cx="8710648" cy="5416868"/>
          </a:xfrm>
          <a:prstGeom prst="rect">
            <a:avLst/>
          </a:prstGeom>
          <a:noFill/>
        </p:spPr>
        <p:txBody>
          <a:bodyPr wrap="square" rtlCol="0">
            <a:spAutoFit/>
          </a:bodyPr>
          <a:lstStyle/>
          <a:p>
            <a:pPr>
              <a:spcAft>
                <a:spcPts val="600"/>
              </a:spcAft>
            </a:pPr>
            <a:r>
              <a:rPr lang="en-US" sz="1700" b="1" dirty="0" smtClean="0">
                <a:solidFill>
                  <a:srgbClr val="000090"/>
                </a:solidFill>
              </a:rPr>
              <a:t>Actions from SIT (April 2015)</a:t>
            </a:r>
          </a:p>
          <a:p>
            <a:pPr marL="342900" indent="-342900">
              <a:spcAft>
                <a:spcPts val="600"/>
              </a:spcAft>
              <a:buFont typeface="Arial"/>
              <a:buChar char="•"/>
            </a:pPr>
            <a:r>
              <a:rPr lang="en-US" sz="1700" dirty="0">
                <a:solidFill>
                  <a:srgbClr val="000090"/>
                </a:solidFill>
              </a:rPr>
              <a:t>Endorse a CEOS candidate for the GEOGLAM Advisory Committee - </a:t>
            </a:r>
            <a:r>
              <a:rPr lang="en-US" sz="1700" dirty="0" smtClean="0">
                <a:solidFill>
                  <a:srgbClr val="00B050"/>
                </a:solidFill>
              </a:rPr>
              <a:t>COMPLETE</a:t>
            </a:r>
            <a:endParaRPr lang="en-US" sz="1700" dirty="0" smtClean="0">
              <a:solidFill>
                <a:srgbClr val="000090"/>
              </a:solidFill>
            </a:endParaRPr>
          </a:p>
          <a:p>
            <a:pPr marL="342900" indent="-342900">
              <a:spcAft>
                <a:spcPts val="600"/>
              </a:spcAft>
              <a:buFont typeface="Arial"/>
              <a:buChar char="•"/>
            </a:pPr>
            <a:r>
              <a:rPr lang="en-US" sz="1700" dirty="0" smtClean="0">
                <a:solidFill>
                  <a:srgbClr val="000090"/>
                </a:solidFill>
              </a:rPr>
              <a:t>Test </a:t>
            </a:r>
            <a:r>
              <a:rPr lang="en-US" sz="1700" dirty="0">
                <a:solidFill>
                  <a:srgbClr val="000090"/>
                </a:solidFill>
              </a:rPr>
              <a:t>data services prototypes and report lessons learned – </a:t>
            </a:r>
            <a:r>
              <a:rPr lang="en-US" sz="1700" dirty="0">
                <a:solidFill>
                  <a:srgbClr val="FF6600"/>
                </a:solidFill>
              </a:rPr>
              <a:t>ONGOING</a:t>
            </a:r>
          </a:p>
          <a:p>
            <a:pPr marL="342900" indent="-342900">
              <a:spcAft>
                <a:spcPts val="600"/>
              </a:spcAft>
              <a:buFont typeface="Arial"/>
              <a:buChar char="•"/>
            </a:pPr>
            <a:r>
              <a:rPr lang="en-US" sz="1700" dirty="0">
                <a:solidFill>
                  <a:srgbClr val="000090"/>
                </a:solidFill>
              </a:rPr>
              <a:t>Define JECAM data requests to CEOS Agencies – </a:t>
            </a:r>
            <a:r>
              <a:rPr lang="en-US" sz="1700" dirty="0">
                <a:solidFill>
                  <a:srgbClr val="FF6600"/>
                </a:solidFill>
              </a:rPr>
              <a:t>ONGOING</a:t>
            </a:r>
            <a:endParaRPr lang="en-US" sz="1700" dirty="0">
              <a:solidFill>
                <a:srgbClr val="008000"/>
              </a:solidFill>
            </a:endParaRPr>
          </a:p>
          <a:p>
            <a:pPr marL="342900" indent="-342900">
              <a:spcAft>
                <a:spcPts val="200"/>
              </a:spcAft>
              <a:buFont typeface="Arial"/>
              <a:buChar char="•"/>
            </a:pPr>
            <a:r>
              <a:rPr lang="en-US" sz="1700" dirty="0" smtClean="0">
                <a:solidFill>
                  <a:srgbClr val="000090"/>
                </a:solidFill>
              </a:rPr>
              <a:t>Report </a:t>
            </a:r>
            <a:r>
              <a:rPr lang="en-US" sz="1700" dirty="0">
                <a:solidFill>
                  <a:srgbClr val="000090"/>
                </a:solidFill>
              </a:rPr>
              <a:t>on the progress of new missions (Sentinel) and new </a:t>
            </a:r>
            <a:r>
              <a:rPr lang="en-US" sz="1700" dirty="0" smtClean="0">
                <a:solidFill>
                  <a:srgbClr val="000090"/>
                </a:solidFill>
              </a:rPr>
              <a:t>programs/partnerships (EWCM, RAPP, SIGMA, Sen2Agri) </a:t>
            </a:r>
            <a:r>
              <a:rPr lang="en-US" sz="1700" dirty="0">
                <a:solidFill>
                  <a:srgbClr val="000090"/>
                </a:solidFill>
              </a:rPr>
              <a:t>and the impact to </a:t>
            </a:r>
            <a:r>
              <a:rPr lang="en-US" sz="1700" dirty="0" smtClean="0">
                <a:solidFill>
                  <a:srgbClr val="000090"/>
                </a:solidFill>
              </a:rPr>
              <a:t>GEOGLAM – </a:t>
            </a:r>
            <a:r>
              <a:rPr lang="en-US" sz="1700" dirty="0" smtClean="0">
                <a:solidFill>
                  <a:srgbClr val="FF6600"/>
                </a:solidFill>
              </a:rPr>
              <a:t>ONGOING</a:t>
            </a:r>
          </a:p>
          <a:p>
            <a:pPr marL="800100" lvl="1" indent="-342900">
              <a:spcAft>
                <a:spcPts val="200"/>
              </a:spcAft>
              <a:buFont typeface="Arial"/>
              <a:buChar char="•"/>
            </a:pPr>
            <a:r>
              <a:rPr lang="en-US" sz="1700" dirty="0">
                <a:solidFill>
                  <a:srgbClr val="000090"/>
                </a:solidFill>
                <a:sym typeface="Wingdings" panose="05000000000000000000" pitchFamily="2" charset="2"/>
              </a:rPr>
              <a:t>Proposed synergy between </a:t>
            </a:r>
            <a:r>
              <a:rPr lang="en-US" sz="1700" dirty="0" err="1">
                <a:solidFill>
                  <a:srgbClr val="000090"/>
                </a:solidFill>
                <a:sym typeface="Wingdings" panose="05000000000000000000" pitchFamily="2" charset="2"/>
              </a:rPr>
              <a:t>AgMIP</a:t>
            </a:r>
            <a:r>
              <a:rPr lang="en-US" sz="1700" dirty="0">
                <a:solidFill>
                  <a:srgbClr val="000090"/>
                </a:solidFill>
                <a:sym typeface="Wingdings" panose="05000000000000000000" pitchFamily="2" charset="2"/>
              </a:rPr>
              <a:t> test sites and JECAM </a:t>
            </a:r>
            <a:r>
              <a:rPr lang="en-US" sz="1700" dirty="0" smtClean="0">
                <a:solidFill>
                  <a:srgbClr val="000090"/>
                </a:solidFill>
                <a:sym typeface="Wingdings" panose="05000000000000000000" pitchFamily="2" charset="2"/>
              </a:rPr>
              <a:t>sites</a:t>
            </a:r>
            <a:endParaRPr lang="en-US" sz="1700" dirty="0" smtClean="0">
              <a:solidFill>
                <a:srgbClr val="000090"/>
              </a:solidFill>
            </a:endParaRPr>
          </a:p>
          <a:p>
            <a:pPr marL="342900" indent="-342900">
              <a:spcAft>
                <a:spcPts val="200"/>
              </a:spcAft>
              <a:buFont typeface="Arial"/>
              <a:buChar char="•"/>
            </a:pPr>
            <a:r>
              <a:rPr lang="en-US" sz="1700" dirty="0" smtClean="0">
                <a:solidFill>
                  <a:srgbClr val="000090"/>
                </a:solidFill>
              </a:rPr>
              <a:t>Press on with archival data connections, query, and data </a:t>
            </a:r>
            <a:r>
              <a:rPr lang="en-US" sz="1700" dirty="0">
                <a:solidFill>
                  <a:srgbClr val="000090"/>
                </a:solidFill>
              </a:rPr>
              <a:t>requests – </a:t>
            </a:r>
            <a:r>
              <a:rPr lang="en-US" sz="1700" dirty="0" smtClean="0">
                <a:solidFill>
                  <a:srgbClr val="FF6600"/>
                </a:solidFill>
              </a:rPr>
              <a:t>ONGOING</a:t>
            </a:r>
            <a:endParaRPr lang="en-US" sz="1700" dirty="0" smtClean="0">
              <a:solidFill>
                <a:srgbClr val="000090"/>
              </a:solidFill>
            </a:endParaRPr>
          </a:p>
          <a:p>
            <a:pPr marL="342900" indent="-342900">
              <a:spcAft>
                <a:spcPts val="200"/>
              </a:spcAft>
              <a:buFont typeface="Arial"/>
              <a:buChar char="•"/>
            </a:pPr>
            <a:endParaRPr lang="en-US" sz="1700" dirty="0" smtClean="0">
              <a:solidFill>
                <a:srgbClr val="FF6600"/>
              </a:solidFill>
            </a:endParaRPr>
          </a:p>
          <a:p>
            <a:pPr>
              <a:spcAft>
                <a:spcPts val="200"/>
              </a:spcAft>
            </a:pPr>
            <a:r>
              <a:rPr lang="en-US" sz="1700" b="1" dirty="0" smtClean="0">
                <a:solidFill>
                  <a:srgbClr val="000090"/>
                </a:solidFill>
              </a:rPr>
              <a:t>New or Upcoming Actions </a:t>
            </a:r>
          </a:p>
          <a:p>
            <a:pPr marL="347472" lvl="3" indent="-347472">
              <a:spcAft>
                <a:spcPts val="200"/>
              </a:spcAft>
              <a:buFont typeface="Arial"/>
              <a:buChar char="•"/>
            </a:pPr>
            <a:r>
              <a:rPr lang="en-US" sz="1700" dirty="0" smtClean="0">
                <a:solidFill>
                  <a:srgbClr val="000090"/>
                </a:solidFill>
              </a:rPr>
              <a:t>Review GEOGLAM </a:t>
            </a:r>
            <a:r>
              <a:rPr lang="en-US" sz="1700" dirty="0" err="1" smtClean="0">
                <a:solidFill>
                  <a:srgbClr val="000090"/>
                </a:solidFill>
              </a:rPr>
              <a:t>CapDev</a:t>
            </a:r>
            <a:r>
              <a:rPr lang="en-US" sz="1700" dirty="0" smtClean="0">
                <a:solidFill>
                  <a:srgbClr val="000090"/>
                </a:solidFill>
              </a:rPr>
              <a:t>   </a:t>
            </a:r>
            <a:r>
              <a:rPr lang="en-US" sz="1700" dirty="0" smtClean="0">
                <a:solidFill>
                  <a:srgbClr val="000090"/>
                </a:solidFill>
                <a:latin typeface="Wingdings"/>
                <a:ea typeface="Wingdings"/>
                <a:cs typeface="Wingdings"/>
                <a:sym typeface="Wingdings"/>
              </a:rPr>
              <a:t> </a:t>
            </a:r>
            <a:r>
              <a:rPr lang="en-US" sz="1700" dirty="0" smtClean="0">
                <a:solidFill>
                  <a:srgbClr val="000090"/>
                </a:solidFill>
              </a:rPr>
              <a:t>CEOS </a:t>
            </a:r>
            <a:r>
              <a:rPr lang="en-US" sz="1700" dirty="0" err="1" smtClean="0">
                <a:solidFill>
                  <a:srgbClr val="000090"/>
                </a:solidFill>
              </a:rPr>
              <a:t>WGCapD</a:t>
            </a:r>
            <a:r>
              <a:rPr lang="en-US" sz="1700" dirty="0" smtClean="0">
                <a:solidFill>
                  <a:srgbClr val="000090"/>
                </a:solidFill>
              </a:rPr>
              <a:t> </a:t>
            </a:r>
          </a:p>
          <a:p>
            <a:pPr marL="347472" lvl="3" indent="-347472">
              <a:spcAft>
                <a:spcPts val="200"/>
              </a:spcAft>
              <a:buFont typeface="Arial"/>
              <a:buChar char="•"/>
            </a:pPr>
            <a:r>
              <a:rPr lang="en-US" sz="1700" dirty="0" smtClean="0">
                <a:solidFill>
                  <a:srgbClr val="000090"/>
                </a:solidFill>
              </a:rPr>
              <a:t>Get space agency support for rapid processing of archival data</a:t>
            </a:r>
          </a:p>
          <a:p>
            <a:pPr marL="347472" lvl="3" indent="-347472">
              <a:spcAft>
                <a:spcPts val="200"/>
              </a:spcAft>
              <a:buFont typeface="Arial"/>
              <a:buChar char="•"/>
            </a:pPr>
            <a:r>
              <a:rPr lang="en-US" sz="1700" dirty="0" smtClean="0">
                <a:solidFill>
                  <a:srgbClr val="000090"/>
                </a:solidFill>
              </a:rPr>
              <a:t>Get space agency support for production of “analysis-ready” data </a:t>
            </a:r>
          </a:p>
          <a:p>
            <a:pPr marL="347472" lvl="3" indent="-347472">
              <a:spcAft>
                <a:spcPts val="200"/>
              </a:spcAft>
              <a:buFont typeface="Arial"/>
              <a:buChar char="•"/>
            </a:pPr>
            <a:r>
              <a:rPr lang="en-US" sz="1700" dirty="0" smtClean="0">
                <a:solidFill>
                  <a:srgbClr val="000090"/>
                </a:solidFill>
              </a:rPr>
              <a:t>Evaluate options to meet requirements for new activities (EWCM, RAPP, </a:t>
            </a:r>
            <a:r>
              <a:rPr lang="en-US" sz="1700" dirty="0" err="1" smtClean="0">
                <a:solidFill>
                  <a:srgbClr val="000090"/>
                </a:solidFill>
              </a:rPr>
              <a:t>AgMIP</a:t>
            </a:r>
            <a:r>
              <a:rPr lang="en-US" sz="1700" dirty="0" smtClean="0">
                <a:solidFill>
                  <a:srgbClr val="000090"/>
                </a:solidFill>
              </a:rPr>
              <a:t>)</a:t>
            </a:r>
          </a:p>
          <a:p>
            <a:pPr marL="347472" lvl="3" indent="-347472">
              <a:spcAft>
                <a:spcPts val="200"/>
              </a:spcAft>
              <a:buFont typeface="Arial"/>
              <a:buChar char="•"/>
            </a:pPr>
            <a:endParaRPr lang="en-US" sz="1700" dirty="0">
              <a:solidFill>
                <a:srgbClr val="000090"/>
              </a:solidFill>
            </a:endParaRPr>
          </a:p>
          <a:p>
            <a:pPr marL="347472" lvl="3" indent="-347472" algn="ctr">
              <a:spcAft>
                <a:spcPts val="200"/>
              </a:spcAft>
              <a:buFont typeface="Arial"/>
              <a:buChar char="•"/>
            </a:pPr>
            <a:r>
              <a:rPr lang="en-US" sz="1700" b="1" dirty="0" smtClean="0">
                <a:solidFill>
                  <a:schemeClr val="accent6">
                    <a:lumMod val="60000"/>
                    <a:lumOff val="40000"/>
                  </a:schemeClr>
                </a:solidFill>
              </a:rPr>
              <a:t>Endorse CEOS Strategic Response to GEOGLAM Requirements</a:t>
            </a:r>
          </a:p>
          <a:p>
            <a:pPr marL="347472" lvl="3" indent="-347472" algn="ctr">
              <a:spcAft>
                <a:spcPts val="200"/>
              </a:spcAft>
              <a:buFont typeface="Arial"/>
              <a:buChar char="•"/>
            </a:pPr>
            <a:r>
              <a:rPr lang="en-US" sz="1700" b="1" dirty="0" smtClean="0">
                <a:solidFill>
                  <a:schemeClr val="accent6">
                    <a:lumMod val="60000"/>
                    <a:lumOff val="40000"/>
                  </a:schemeClr>
                </a:solidFill>
              </a:rPr>
              <a:t>Endorse Scope of Work of CEOS Ad Hoc WG for GEOGLAM</a:t>
            </a:r>
          </a:p>
          <a:p>
            <a:pPr marL="0" lvl="3">
              <a:spcAft>
                <a:spcPts val="200"/>
              </a:spcAft>
            </a:pPr>
            <a:endParaRPr lang="en-US" sz="1700" dirty="0" smtClean="0">
              <a:solidFill>
                <a:srgbClr val="000090"/>
              </a:solidFill>
            </a:endParaRPr>
          </a:p>
        </p:txBody>
      </p:sp>
    </p:spTree>
    <p:extLst>
      <p:ext uri="{BB962C8B-B14F-4D97-AF65-F5344CB8AC3E}">
        <p14:creationId xmlns:p14="http://schemas.microsoft.com/office/powerpoint/2010/main" val="341662383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par>
                                <p:cTn id="18" presetID="22" presetClass="entr" presetSubtype="8" fill="hold" grpId="0" nodeType="withEffect">
                                  <p:stCondLst>
                                    <p:cond delay="0"/>
                                  </p:stCondLst>
                                  <p:iterate type="lt">
                                    <p:tmPct val="0"/>
                                  </p:iterate>
                                  <p:childTnLst>
                                    <p:set>
                                      <p:cBhvr>
                                        <p:cTn id="19" dur="1" fill="hold">
                                          <p:stCondLst>
                                            <p:cond delay="0"/>
                                          </p:stCondLst>
                                        </p:cTn>
                                        <p:tgtEl>
                                          <p:spTgt spid="7">
                                            <p:txEl>
                                              <p:pRg st="5" end="5"/>
                                            </p:txEl>
                                          </p:spTgt>
                                        </p:tgtEl>
                                        <p:attrNameLst>
                                          <p:attrName>style.visibility</p:attrName>
                                        </p:attrNameLst>
                                      </p:cBhvr>
                                      <p:to>
                                        <p:strVal val="visible"/>
                                      </p:to>
                                    </p:set>
                                    <p:animEffect transition="in" filter="wipe(left)">
                                      <p:cBhvr>
                                        <p:cTn id="20" dur="500"/>
                                        <p:tgtEl>
                                          <p:spTgt spid="7">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0"/>
                                  </p:iterate>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ipe(left)">
                                      <p:cBhvr>
                                        <p:cTn id="25" dur="5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0"/>
                                  </p:iterate>
                                  <p:childTnLst>
                                    <p:set>
                                      <p:cBhvr>
                                        <p:cTn id="29" dur="1" fill="hold">
                                          <p:stCondLst>
                                            <p:cond delay="0"/>
                                          </p:stCondLst>
                                        </p:cTn>
                                        <p:tgtEl>
                                          <p:spTgt spid="7">
                                            <p:txEl>
                                              <p:pRg st="9" end="9"/>
                                            </p:txEl>
                                          </p:spTgt>
                                        </p:tgtEl>
                                        <p:attrNameLst>
                                          <p:attrName>style.visibility</p:attrName>
                                        </p:attrNameLst>
                                      </p:cBhvr>
                                      <p:to>
                                        <p:strVal val="visible"/>
                                      </p:to>
                                    </p:set>
                                    <p:animEffect transition="in" filter="wipe(left)">
                                      <p:cBhvr>
                                        <p:cTn id="30" dur="500"/>
                                        <p:tgtEl>
                                          <p:spTgt spid="7">
                                            <p:txEl>
                                              <p:pRg st="9" end="9"/>
                                            </p:txEl>
                                          </p:spTgt>
                                        </p:tgtEl>
                                      </p:cBhvr>
                                    </p:animEffect>
                                  </p:childTnLst>
                                </p:cTn>
                              </p:par>
                              <p:par>
                                <p:cTn id="31" presetID="22" presetClass="entr" presetSubtype="8" fill="hold" grpId="0" nodeType="withEffect">
                                  <p:stCondLst>
                                    <p:cond delay="0"/>
                                  </p:stCondLst>
                                  <p:iterate type="lt">
                                    <p:tmPct val="0"/>
                                  </p:iterate>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wipe(left)">
                                      <p:cBhvr>
                                        <p:cTn id="33" dur="500"/>
                                        <p:tgtEl>
                                          <p:spTgt spid="7">
                                            <p:txEl>
                                              <p:pRg st="10" end="10"/>
                                            </p:txEl>
                                          </p:spTgt>
                                        </p:tgtEl>
                                      </p:cBhvr>
                                    </p:animEffect>
                                  </p:childTnLst>
                                </p:cTn>
                              </p:par>
                              <p:par>
                                <p:cTn id="34" presetID="22" presetClass="entr" presetSubtype="8" fill="hold" grpId="0" nodeType="withEffect">
                                  <p:stCondLst>
                                    <p:cond delay="0"/>
                                  </p:stCondLst>
                                  <p:iterate type="lt">
                                    <p:tmPct val="0"/>
                                  </p:iterate>
                                  <p:childTnLst>
                                    <p:set>
                                      <p:cBhvr>
                                        <p:cTn id="35" dur="1" fill="hold">
                                          <p:stCondLst>
                                            <p:cond delay="0"/>
                                          </p:stCondLst>
                                        </p:cTn>
                                        <p:tgtEl>
                                          <p:spTgt spid="7">
                                            <p:txEl>
                                              <p:pRg st="11" end="11"/>
                                            </p:txEl>
                                          </p:spTgt>
                                        </p:tgtEl>
                                        <p:attrNameLst>
                                          <p:attrName>style.visibility</p:attrName>
                                        </p:attrNameLst>
                                      </p:cBhvr>
                                      <p:to>
                                        <p:strVal val="visible"/>
                                      </p:to>
                                    </p:set>
                                    <p:animEffect transition="in" filter="wipe(left)">
                                      <p:cBhvr>
                                        <p:cTn id="36" dur="500"/>
                                        <p:tgtEl>
                                          <p:spTgt spid="7">
                                            <p:txEl>
                                              <p:pRg st="11" end="11"/>
                                            </p:txEl>
                                          </p:spTgt>
                                        </p:tgtEl>
                                      </p:cBhvr>
                                    </p:animEffect>
                                  </p:childTnLst>
                                </p:cTn>
                              </p:par>
                              <p:par>
                                <p:cTn id="37" presetID="22" presetClass="entr" presetSubtype="8" fill="hold" grpId="0" nodeType="withEffect">
                                  <p:stCondLst>
                                    <p:cond delay="0"/>
                                  </p:stCondLst>
                                  <p:iterate type="lt">
                                    <p:tmPct val="0"/>
                                  </p:iterate>
                                  <p:childTnLst>
                                    <p:set>
                                      <p:cBhvr>
                                        <p:cTn id="38" dur="1" fill="hold">
                                          <p:stCondLst>
                                            <p:cond delay="0"/>
                                          </p:stCondLst>
                                        </p:cTn>
                                        <p:tgtEl>
                                          <p:spTgt spid="7">
                                            <p:txEl>
                                              <p:pRg st="12" end="12"/>
                                            </p:txEl>
                                          </p:spTgt>
                                        </p:tgtEl>
                                        <p:attrNameLst>
                                          <p:attrName>style.visibility</p:attrName>
                                        </p:attrNameLst>
                                      </p:cBhvr>
                                      <p:to>
                                        <p:strVal val="visible"/>
                                      </p:to>
                                    </p:set>
                                    <p:animEffect transition="in" filter="wipe(left)">
                                      <p:cBhvr>
                                        <p:cTn id="39" dur="500"/>
                                        <p:tgtEl>
                                          <p:spTgt spid="7">
                                            <p:txEl>
                                              <p:pRg st="12" end="12"/>
                                            </p:txEl>
                                          </p:spTgt>
                                        </p:tgtEl>
                                      </p:cBhvr>
                                    </p:animEffect>
                                  </p:childTnLst>
                                </p:cTn>
                              </p:par>
                              <p:par>
                                <p:cTn id="40" presetID="22" presetClass="entr" presetSubtype="8" fill="hold" grpId="0" nodeType="withEffect">
                                  <p:stCondLst>
                                    <p:cond delay="0"/>
                                  </p:stCondLst>
                                  <p:iterate type="lt">
                                    <p:tmPct val="0"/>
                                  </p:iterate>
                                  <p:childTnLst>
                                    <p:set>
                                      <p:cBhvr>
                                        <p:cTn id="41" dur="1" fill="hold">
                                          <p:stCondLst>
                                            <p:cond delay="0"/>
                                          </p:stCondLst>
                                        </p:cTn>
                                        <p:tgtEl>
                                          <p:spTgt spid="7">
                                            <p:txEl>
                                              <p:pRg st="14" end="14"/>
                                            </p:txEl>
                                          </p:spTgt>
                                        </p:tgtEl>
                                        <p:attrNameLst>
                                          <p:attrName>style.visibility</p:attrName>
                                        </p:attrNameLst>
                                      </p:cBhvr>
                                      <p:to>
                                        <p:strVal val="visible"/>
                                      </p:to>
                                    </p:set>
                                    <p:animEffect transition="in" filter="wipe(left)">
                                      <p:cBhvr>
                                        <p:cTn id="42" dur="500"/>
                                        <p:tgtEl>
                                          <p:spTgt spid="7">
                                            <p:txEl>
                                              <p:pRg st="14" end="14"/>
                                            </p:txEl>
                                          </p:spTgt>
                                        </p:tgtEl>
                                      </p:cBhvr>
                                    </p:animEffect>
                                  </p:childTnLst>
                                </p:cTn>
                              </p:par>
                              <p:par>
                                <p:cTn id="43" presetID="22" presetClass="entr" presetSubtype="8" fill="hold" grpId="0" nodeType="withEffect">
                                  <p:stCondLst>
                                    <p:cond delay="0"/>
                                  </p:stCondLst>
                                  <p:iterate type="lt">
                                    <p:tmPct val="0"/>
                                  </p:iterate>
                                  <p:childTnLst>
                                    <p:set>
                                      <p:cBhvr>
                                        <p:cTn id="44" dur="1" fill="hold">
                                          <p:stCondLst>
                                            <p:cond delay="0"/>
                                          </p:stCondLst>
                                        </p:cTn>
                                        <p:tgtEl>
                                          <p:spTgt spid="7">
                                            <p:txEl>
                                              <p:pRg st="15" end="15"/>
                                            </p:txEl>
                                          </p:spTgt>
                                        </p:tgtEl>
                                        <p:attrNameLst>
                                          <p:attrName>style.visibility</p:attrName>
                                        </p:attrNameLst>
                                      </p:cBhvr>
                                      <p:to>
                                        <p:strVal val="visible"/>
                                      </p:to>
                                    </p:set>
                                    <p:animEffect transition="in" filter="wipe(left)">
                                      <p:cBhvr>
                                        <p:cTn id="45" dur="5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4294967295"/>
          </p:nvPr>
        </p:nvSpPr>
        <p:spPr bwMode="auto">
          <a:xfrm>
            <a:off x="7239000" y="6546850"/>
            <a:ext cx="1905000" cy="311150"/>
          </a:xfrm>
          <a:prstGeom prst="rect">
            <a:avLst/>
          </a:prstGeom>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23</a:t>
            </a:fld>
            <a:endParaRPr lang="en-US" dirty="0" smtClean="0"/>
          </a:p>
        </p:txBody>
      </p:sp>
      <p:sp>
        <p:nvSpPr>
          <p:cNvPr id="6" name="Title 1"/>
          <p:cNvSpPr txBox="1">
            <a:spLocks/>
          </p:cNvSpPr>
          <p:nvPr/>
        </p:nvSpPr>
        <p:spPr bwMode="auto">
          <a:xfrm>
            <a:off x="1550457" y="109710"/>
            <a:ext cx="60695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lumMod val="20000"/>
                    <a:lumOff val="80000"/>
                  </a:schemeClr>
                </a:solidFill>
                <a:latin typeface="Tahoma" pitchFamily="-106" charset="0"/>
                <a:cs typeface="Tahoma" pitchFamily="-106" charset="0"/>
              </a:rPr>
              <a:t>GEOGLAM: </a:t>
            </a:r>
            <a:r>
              <a:rPr lang="en-US" sz="3200" kern="0" noProof="0" dirty="0" smtClean="0">
                <a:solidFill>
                  <a:schemeClr val="bg1">
                    <a:lumMod val="20000"/>
                    <a:lumOff val="80000"/>
                  </a:schemeClr>
                </a:solidFill>
                <a:latin typeface="Tahoma" pitchFamily="-106" charset="0"/>
                <a:cs typeface="Tahoma" pitchFamily="-106" charset="0"/>
              </a:rPr>
              <a:t>Crop Monitor</a:t>
            </a:r>
            <a:endParaRPr kumimoji="0" lang="en-US" sz="32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7" name="TextBox 6"/>
          <p:cNvSpPr txBox="1"/>
          <p:nvPr/>
        </p:nvSpPr>
        <p:spPr>
          <a:xfrm>
            <a:off x="208167" y="1354870"/>
            <a:ext cx="8710648" cy="5570756"/>
          </a:xfrm>
          <a:prstGeom prst="rect">
            <a:avLst/>
          </a:prstGeom>
          <a:noFill/>
        </p:spPr>
        <p:txBody>
          <a:bodyPr wrap="square" rtlCol="0">
            <a:spAutoFit/>
          </a:bodyPr>
          <a:lstStyle/>
          <a:p>
            <a:pPr lvl="0"/>
            <a:r>
              <a:rPr lang="en-US" sz="2000" b="1" dirty="0" smtClean="0"/>
              <a:t>Activities Since March 2015</a:t>
            </a:r>
          </a:p>
          <a:p>
            <a:pPr lvl="0"/>
            <a:endParaRPr lang="en-US" sz="2000" b="1" dirty="0"/>
          </a:p>
          <a:p>
            <a:pPr lvl="0"/>
            <a:r>
              <a:rPr lang="en-US" sz="2000" b="1" dirty="0" smtClean="0"/>
              <a:t>Continued Success of GEOGLAM Crop Monitor for AMIS</a:t>
            </a:r>
          </a:p>
          <a:p>
            <a:pPr marL="342900" lvl="0" indent="-342900">
              <a:buFont typeface="Arial" panose="020B0604020202020204" pitchFamily="34" charset="0"/>
              <a:buChar char="•"/>
            </a:pPr>
            <a:r>
              <a:rPr lang="en-US" sz="2000" dirty="0" smtClean="0"/>
              <a:t>AMIS request to formalize relationship with GEOGLAM</a:t>
            </a:r>
          </a:p>
          <a:p>
            <a:pPr marL="342900" lvl="0" indent="-342900">
              <a:buFont typeface="Arial" panose="020B0604020202020204" pitchFamily="34" charset="0"/>
              <a:buChar char="•"/>
            </a:pPr>
            <a:r>
              <a:rPr lang="en-US" sz="2000" dirty="0" smtClean="0"/>
              <a:t>Regular improvement of information products (crop calendars, crop type mask; pie charts by production &amp; export…) </a:t>
            </a:r>
          </a:p>
          <a:p>
            <a:pPr marL="342900" lvl="0" indent="-342900">
              <a:buFont typeface="Arial" panose="020B0604020202020204" pitchFamily="34" charset="0"/>
              <a:buChar char="•"/>
            </a:pPr>
            <a:r>
              <a:rPr lang="en-US" sz="2000" dirty="0" smtClean="0"/>
              <a:t>GEOGLAM internal survey carried out on Crop Monitor to guide improvements</a:t>
            </a:r>
          </a:p>
          <a:p>
            <a:pPr marL="342900" lvl="0" indent="-342900">
              <a:buFont typeface="Arial" panose="020B0604020202020204" pitchFamily="34" charset="0"/>
              <a:buChar char="•"/>
            </a:pPr>
            <a:endParaRPr lang="en-US" sz="2000" b="1" dirty="0" smtClean="0"/>
          </a:p>
          <a:p>
            <a:pPr lvl="0"/>
            <a:r>
              <a:rPr lang="en-US" sz="2000" b="1" dirty="0" smtClean="0"/>
              <a:t>Prototyping of National Crop Monitors</a:t>
            </a:r>
          </a:p>
          <a:p>
            <a:pPr marL="285750" indent="-285750">
              <a:buFont typeface="Arial"/>
              <a:buChar char="•"/>
            </a:pPr>
            <a:r>
              <a:rPr lang="en-US" sz="2000" dirty="0"/>
              <a:t>Interest from Ministry in Tanzania to develop a monthly Crop Monitor bulletin as part of the STARS project</a:t>
            </a:r>
          </a:p>
          <a:p>
            <a:pPr marL="285750" indent="-285750">
              <a:buFont typeface="Arial"/>
              <a:buChar char="•"/>
            </a:pPr>
            <a:r>
              <a:rPr lang="en-US" sz="2000" dirty="0"/>
              <a:t>Similar interest from South Africa and </a:t>
            </a:r>
            <a:r>
              <a:rPr lang="en-US" sz="2000" dirty="0" smtClean="0"/>
              <a:t>SA Development Community</a:t>
            </a:r>
            <a:endParaRPr lang="en-US" sz="2000" dirty="0"/>
          </a:p>
          <a:p>
            <a:pPr lvl="0"/>
            <a:endParaRPr lang="en-US" sz="2000" dirty="0" smtClean="0"/>
          </a:p>
          <a:p>
            <a:pPr lvl="0"/>
            <a:r>
              <a:rPr lang="en-US" sz="2000" b="1" dirty="0" smtClean="0"/>
              <a:t>Prototyping of the Early Warning Crop Monitor </a:t>
            </a:r>
          </a:p>
          <a:p>
            <a:pPr marL="342900" lvl="0" indent="-342900">
              <a:buFont typeface="Arial" panose="020B0604020202020204" pitchFamily="34" charset="0"/>
              <a:buChar char="•"/>
            </a:pPr>
            <a:r>
              <a:rPr lang="en-US" sz="2000" dirty="0" smtClean="0"/>
              <a:t>Based off of success &amp; experience of CM for AMIS</a:t>
            </a:r>
          </a:p>
          <a:p>
            <a:pPr marL="342900" lvl="0" indent="-342900">
              <a:buFont typeface="Arial" panose="020B0604020202020204" pitchFamily="34" charset="0"/>
              <a:buChar char="•"/>
            </a:pPr>
            <a:r>
              <a:rPr lang="en-US" sz="2000" dirty="0" smtClean="0"/>
              <a:t>First full run </a:t>
            </a:r>
            <a:r>
              <a:rPr lang="en-US" sz="2000" dirty="0" smtClean="0">
                <a:sym typeface="Wingdings" panose="05000000000000000000" pitchFamily="2" charset="2"/>
              </a:rPr>
              <a:t> September 2015</a:t>
            </a:r>
            <a:endParaRPr lang="en-US" sz="2000" dirty="0" smtClean="0"/>
          </a:p>
          <a:p>
            <a:pPr marL="342900" lvl="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054385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93"/>
          <p:cNvPicPr preferRelativeResize="0">
            <a:picLocks noChangeAspect="1"/>
          </p:cNvPicPr>
          <p:nvPr/>
        </p:nvPicPr>
        <p:blipFill>
          <a:blip r:embed="rId2">
            <a:alphaModFix/>
          </a:blip>
          <a:stretch>
            <a:fillRect/>
          </a:stretch>
        </p:blipFill>
        <p:spPr>
          <a:xfrm>
            <a:off x="115265" y="1818591"/>
            <a:ext cx="4815807" cy="4561332"/>
          </a:xfrm>
          <a:prstGeom prst="rect">
            <a:avLst/>
          </a:prstGeom>
          <a:noFill/>
          <a:ln>
            <a:noFill/>
          </a:ln>
        </p:spPr>
      </p:pic>
      <p:grpSp>
        <p:nvGrpSpPr>
          <p:cNvPr id="3" name="Shape 297"/>
          <p:cNvGrpSpPr>
            <a:grpSpLocks noChangeAspect="1"/>
          </p:cNvGrpSpPr>
          <p:nvPr/>
        </p:nvGrpSpPr>
        <p:grpSpPr>
          <a:xfrm>
            <a:off x="5082437" y="3474720"/>
            <a:ext cx="3972641" cy="3121039"/>
            <a:chOff x="770950" y="1185200"/>
            <a:chExt cx="6903900" cy="5339100"/>
          </a:xfrm>
        </p:grpSpPr>
        <p:sp>
          <p:nvSpPr>
            <p:cNvPr id="4" name="Shape 298"/>
            <p:cNvSpPr/>
            <p:nvPr/>
          </p:nvSpPr>
          <p:spPr>
            <a:xfrm>
              <a:off x="770950" y="1185200"/>
              <a:ext cx="6903900" cy="5339100"/>
            </a:xfrm>
            <a:prstGeom prst="rect">
              <a:avLst/>
            </a:prstGeom>
            <a:solidFill>
              <a:srgbClr val="FFFFFF"/>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endParaRPr>
                <a:solidFill>
                  <a:prstClr val="white"/>
                </a:solidFill>
                <a:latin typeface="Calibri"/>
              </a:endParaRPr>
            </a:p>
          </p:txBody>
        </p:sp>
        <p:pic>
          <p:nvPicPr>
            <p:cNvPr id="5" name="Shape 299"/>
            <p:cNvPicPr preferRelativeResize="0"/>
            <p:nvPr/>
          </p:nvPicPr>
          <p:blipFill>
            <a:blip r:embed="rId3">
              <a:alphaModFix/>
            </a:blip>
            <a:stretch>
              <a:fillRect/>
            </a:stretch>
          </p:blipFill>
          <p:spPr>
            <a:xfrm>
              <a:off x="828662" y="1273475"/>
              <a:ext cx="6772275" cy="5162550"/>
            </a:xfrm>
            <a:prstGeom prst="rect">
              <a:avLst/>
            </a:prstGeom>
            <a:noFill/>
            <a:ln>
              <a:noFill/>
            </a:ln>
          </p:spPr>
        </p:pic>
      </p:grpSp>
      <p:sp>
        <p:nvSpPr>
          <p:cNvPr id="6" name="TextBox 5"/>
          <p:cNvSpPr txBox="1"/>
          <p:nvPr/>
        </p:nvSpPr>
        <p:spPr>
          <a:xfrm>
            <a:off x="4931072" y="1818591"/>
            <a:ext cx="4403428" cy="1477328"/>
          </a:xfrm>
          <a:prstGeom prst="rect">
            <a:avLst/>
          </a:prstGeom>
          <a:noFill/>
          <a:ln>
            <a:solidFill>
              <a:srgbClr val="FFFFFF"/>
            </a:solidFill>
          </a:ln>
        </p:spPr>
        <p:txBody>
          <a:bodyPr wrap="square" rtlCol="0">
            <a:spAutoFit/>
          </a:bodyPr>
          <a:lstStyle/>
          <a:p>
            <a:pPr marL="285750" indent="-285750">
              <a:buFont typeface="Arial"/>
              <a:buChar char="•"/>
            </a:pPr>
            <a:r>
              <a:rPr lang="en-US" dirty="0" smtClean="0"/>
              <a:t>Interest from Ministry in Tanzania to develop a monthly Crop Monitor bulletin as part of the STARS project</a:t>
            </a:r>
          </a:p>
          <a:p>
            <a:pPr marL="285750" indent="-285750">
              <a:buFont typeface="Arial"/>
              <a:buChar char="•"/>
            </a:pPr>
            <a:r>
              <a:rPr lang="en-US" dirty="0" smtClean="0"/>
              <a:t>Similar interest from South Africa and SADC</a:t>
            </a:r>
            <a:endParaRPr lang="en-US" dirty="0"/>
          </a:p>
        </p:txBody>
      </p:sp>
      <p:sp>
        <p:nvSpPr>
          <p:cNvPr id="7" name="Title 1"/>
          <p:cNvSpPr txBox="1">
            <a:spLocks/>
          </p:cNvSpPr>
          <p:nvPr/>
        </p:nvSpPr>
        <p:spPr bwMode="auto">
          <a:xfrm>
            <a:off x="1550457" y="109710"/>
            <a:ext cx="60695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lumMod val="20000"/>
                    <a:lumOff val="80000"/>
                  </a:schemeClr>
                </a:solidFill>
                <a:latin typeface="Tahoma" pitchFamily="-106" charset="0"/>
                <a:cs typeface="Tahoma" pitchFamily="-106" charset="0"/>
              </a:rPr>
              <a:t>GEOGLAM: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kern="0" noProof="0" dirty="0" smtClean="0">
                <a:solidFill>
                  <a:schemeClr val="bg1">
                    <a:lumMod val="20000"/>
                    <a:lumOff val="80000"/>
                  </a:schemeClr>
                </a:solidFill>
                <a:latin typeface="Tahoma" pitchFamily="-106" charset="0"/>
                <a:cs typeface="Tahoma" pitchFamily="-106" charset="0"/>
              </a:rPr>
              <a:t>National Crop Monitor for Tanzania</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4304256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550457" y="109710"/>
            <a:ext cx="60695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lumMod val="20000"/>
                    <a:lumOff val="80000"/>
                  </a:schemeClr>
                </a:solidFill>
                <a:latin typeface="Tahoma" pitchFamily="-106" charset="0"/>
                <a:cs typeface="Tahoma" pitchFamily="-106" charset="0"/>
              </a:rPr>
              <a:t>GEOGLAM: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kern="0" noProof="0" dirty="0" smtClean="0">
                <a:solidFill>
                  <a:schemeClr val="bg1">
                    <a:lumMod val="20000"/>
                    <a:lumOff val="80000"/>
                  </a:schemeClr>
                </a:solidFill>
                <a:latin typeface="Tahoma" pitchFamily="-106" charset="0"/>
                <a:cs typeface="Tahoma" pitchFamily="-106" charset="0"/>
              </a:rPr>
              <a:t>Early Warning Crop Monitor</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pic>
        <p:nvPicPr>
          <p:cNvPr id="8" name="Picture 7" descr="Screen Shot 2015-05-09 at 3.43.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 y="1638165"/>
            <a:ext cx="7818120" cy="5082387"/>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sp>
        <p:nvSpPr>
          <p:cNvPr id="9" name="TextBox 8"/>
          <p:cNvSpPr txBox="1"/>
          <p:nvPr/>
        </p:nvSpPr>
        <p:spPr>
          <a:xfrm>
            <a:off x="281940" y="1380663"/>
            <a:ext cx="8503920" cy="369332"/>
          </a:xfrm>
          <a:prstGeom prst="rect">
            <a:avLst/>
          </a:prstGeom>
          <a:solidFill>
            <a:schemeClr val="bg1"/>
          </a:solidFill>
        </p:spPr>
        <p:txBody>
          <a:bodyPr wrap="square" rtlCol="0">
            <a:spAutoFit/>
          </a:bodyPr>
          <a:lstStyle/>
          <a:p>
            <a:pPr algn="ctr"/>
            <a:r>
              <a:rPr lang="en-US" b="1" dirty="0" smtClean="0"/>
              <a:t>Full prototype will be run at the end of September, open to EW community</a:t>
            </a:r>
            <a:endParaRPr lang="en-US" b="1" dirty="0"/>
          </a:p>
        </p:txBody>
      </p:sp>
    </p:spTree>
    <p:extLst>
      <p:ext uri="{BB962C8B-B14F-4D97-AF65-F5344CB8AC3E}">
        <p14:creationId xmlns:p14="http://schemas.microsoft.com/office/powerpoint/2010/main" val="5581422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sz="half" idx="4294967295"/>
          </p:nvPr>
        </p:nvSpPr>
        <p:spPr>
          <a:xfrm>
            <a:off x="0" y="1314450"/>
            <a:ext cx="9144000" cy="5543550"/>
          </a:xfrm>
          <a:prstGeom prst="rect">
            <a:avLst/>
          </a:prstGeom>
        </p:spPr>
        <p:txBody>
          <a:bodyPr/>
          <a:lstStyle/>
          <a:p>
            <a:pPr marL="182563" lvl="1" indent="-138113">
              <a:spcBef>
                <a:spcPts val="200"/>
              </a:spcBef>
            </a:pPr>
            <a:r>
              <a:rPr lang="en-US" sz="2000" dirty="0">
                <a:latin typeface="Arial Narrow" charset="0"/>
                <a:ea typeface="MS PGothic" charset="0"/>
                <a:cs typeface="Arial" charset="0"/>
              </a:rPr>
              <a:t>A global network of 33 sites</a:t>
            </a:r>
          </a:p>
          <a:p>
            <a:pPr marL="182563" lvl="1" indent="-138113">
              <a:spcBef>
                <a:spcPts val="200"/>
              </a:spcBef>
            </a:pPr>
            <a:r>
              <a:rPr lang="en-US" sz="2000" dirty="0">
                <a:latin typeface="Arial Narrow" charset="0"/>
                <a:ea typeface="MS PGothic" charset="0"/>
                <a:cs typeface="Arial" charset="0"/>
              </a:rPr>
              <a:t>2014 Annual report on the JECAM website</a:t>
            </a:r>
          </a:p>
          <a:p>
            <a:pPr marL="182563" lvl="1" indent="-138113">
              <a:spcBef>
                <a:spcPts val="200"/>
              </a:spcBef>
            </a:pPr>
            <a:r>
              <a:rPr lang="en-US" sz="2000" dirty="0">
                <a:latin typeface="Arial Narrow" charset="0"/>
                <a:ea typeface="MS PGothic" charset="0"/>
                <a:cs typeface="Arial" charset="0"/>
              </a:rPr>
              <a:t>Annual meeting </a:t>
            </a:r>
            <a:r>
              <a:rPr lang="en-US" sz="2000" u="sng" dirty="0">
                <a:latin typeface="Arial Narrow" charset="0"/>
                <a:ea typeface="MS PGothic" charset="0"/>
                <a:cs typeface="Arial" charset="0"/>
              </a:rPr>
              <a:t>November 16-17</a:t>
            </a:r>
            <a:r>
              <a:rPr lang="en-US" sz="2000" dirty="0">
                <a:latin typeface="Arial Narrow" charset="0"/>
                <a:ea typeface="MS PGothic" charset="0"/>
                <a:cs typeface="Arial" charset="0"/>
              </a:rPr>
              <a:t>, Brussels</a:t>
            </a:r>
          </a:p>
          <a:p>
            <a:pPr marL="176213" indent="-176213">
              <a:buFontTx/>
              <a:buNone/>
            </a:pPr>
            <a:r>
              <a:rPr lang="en-US" sz="2400" dirty="0">
                <a:latin typeface="Arial Narrow" charset="0"/>
                <a:ea typeface="MS PGothic" charset="0"/>
                <a:cs typeface="Arial Narrow" charset="0"/>
              </a:rPr>
              <a:t>Minimum Dataset Guide Documents</a:t>
            </a:r>
          </a:p>
          <a:p>
            <a:pPr marL="182563" lvl="1" indent="-138113">
              <a:spcBef>
                <a:spcPts val="200"/>
              </a:spcBef>
            </a:pPr>
            <a:r>
              <a:rPr lang="en-US" sz="2000" dirty="0">
                <a:latin typeface="Arial Narrow" charset="0"/>
                <a:ea typeface="MS PGothic" charset="0"/>
                <a:cs typeface="Arial" charset="0"/>
              </a:rPr>
              <a:t>Guidelines for site definition &amp; minimum EO data</a:t>
            </a:r>
          </a:p>
          <a:p>
            <a:pPr marL="182563" lvl="1" indent="-138113">
              <a:spcBef>
                <a:spcPts val="200"/>
              </a:spcBef>
            </a:pPr>
            <a:r>
              <a:rPr lang="en-US" sz="2000" dirty="0">
                <a:latin typeface="Arial Narrow" charset="0"/>
                <a:ea typeface="MS PGothic" charset="0"/>
                <a:cs typeface="Arial" charset="0"/>
              </a:rPr>
              <a:t>Guidelines for in-situ data collection </a:t>
            </a:r>
          </a:p>
          <a:p>
            <a:pPr marL="182563" lvl="1" indent="-138113">
              <a:spcBef>
                <a:spcPts val="200"/>
              </a:spcBef>
              <a:buFont typeface="Arial" charset="0"/>
              <a:buNone/>
            </a:pPr>
            <a:r>
              <a:rPr lang="en-US" dirty="0">
                <a:latin typeface="Arial Narrow" charset="0"/>
                <a:ea typeface="MS PGothic" charset="0"/>
              </a:rPr>
              <a:t>Multi-User Agreement for </a:t>
            </a:r>
            <a:r>
              <a:rPr lang="en-US" dirty="0" err="1">
                <a:latin typeface="Arial Narrow" charset="0"/>
                <a:ea typeface="MS PGothic" charset="0"/>
              </a:rPr>
              <a:t>Radarsat</a:t>
            </a:r>
            <a:r>
              <a:rPr lang="en-US" dirty="0">
                <a:latin typeface="Arial Narrow" charset="0"/>
                <a:ea typeface="MS PGothic" charset="0"/>
              </a:rPr>
              <a:t> 2 Data</a:t>
            </a:r>
          </a:p>
          <a:p>
            <a:pPr marL="182563" lvl="1" indent="-138113">
              <a:spcBef>
                <a:spcPts val="200"/>
              </a:spcBef>
            </a:pPr>
            <a:r>
              <a:rPr lang="en-US" sz="2000" dirty="0">
                <a:latin typeface="Arial Narrow" charset="0"/>
                <a:ea typeface="MS PGothic" charset="0"/>
                <a:cs typeface="Arial" charset="0"/>
              </a:rPr>
              <a:t>To support multi-site inter-comparison studies</a:t>
            </a:r>
          </a:p>
          <a:p>
            <a:pPr marL="182563" lvl="1" indent="-138113">
              <a:spcBef>
                <a:spcPts val="200"/>
              </a:spcBef>
            </a:pPr>
            <a:r>
              <a:rPr lang="en-US" sz="2000" dirty="0">
                <a:latin typeface="Arial Narrow" charset="0"/>
                <a:ea typeface="MS PGothic" charset="0"/>
                <a:cs typeface="Arial" charset="0"/>
              </a:rPr>
              <a:t>Proposed - Dedicated cloud-computing storage &amp; tools and processing capabilities</a:t>
            </a:r>
          </a:p>
          <a:p>
            <a:pPr marL="176213" indent="-176213"/>
            <a:r>
              <a:rPr lang="en-US" sz="2400" dirty="0">
                <a:latin typeface="Arial Narrow" charset="0"/>
                <a:ea typeface="MS PGothic" charset="0"/>
                <a:cs typeface="Arial Narrow" charset="0"/>
              </a:rPr>
              <a:t>Next 2 years: </a:t>
            </a:r>
          </a:p>
          <a:p>
            <a:pPr marL="182563" lvl="1" indent="-138113"/>
            <a:r>
              <a:rPr lang="en-US" sz="1900" dirty="0">
                <a:latin typeface="Arial Narrow" charset="0"/>
                <a:ea typeface="MS PGothic" charset="0"/>
              </a:rPr>
              <a:t>Multi-site SAR experiment building on Minimum Dataset exercise  </a:t>
            </a:r>
            <a:br>
              <a:rPr lang="en-US" sz="1900" dirty="0">
                <a:latin typeface="Arial Narrow" charset="0"/>
                <a:ea typeface="MS PGothic" charset="0"/>
              </a:rPr>
            </a:br>
            <a:r>
              <a:rPr lang="en-US" sz="1900" dirty="0">
                <a:latin typeface="Arial Narrow" charset="0"/>
                <a:ea typeface="MS PGothic" charset="0"/>
              </a:rPr>
              <a:t>&amp; NASA prototype and support for SIGMA optical inter-comparison research</a:t>
            </a:r>
          </a:p>
          <a:p>
            <a:pPr marL="182563" lvl="1" indent="-138113"/>
            <a:r>
              <a:rPr lang="en-US" sz="1900" dirty="0">
                <a:latin typeface="Arial Narrow" charset="0"/>
                <a:ea typeface="MS PGothic" charset="0"/>
              </a:rPr>
              <a:t>Optical inter-comparisons, tools and computing capacity (Sen2-Agri and SIGMA Project)</a:t>
            </a:r>
          </a:p>
          <a:p>
            <a:pPr marL="182563" lvl="1" indent="-138113"/>
            <a:r>
              <a:rPr lang="en-US" sz="1900" dirty="0">
                <a:latin typeface="Arial Narrow" charset="0"/>
                <a:ea typeface="MS PGothic" charset="0"/>
              </a:rPr>
              <a:t>Proposal (AAFC and CSA) – JECAM/Commercial Data Providers Workshop</a:t>
            </a:r>
          </a:p>
          <a:p>
            <a:pPr marL="176213" indent="-176213">
              <a:buFontTx/>
              <a:buNone/>
            </a:pPr>
            <a:r>
              <a:rPr lang="en-US" sz="2400" dirty="0">
                <a:latin typeface="Arial Narrow" charset="0"/>
                <a:ea typeface="MS PGothic" charset="0"/>
                <a:cs typeface="Arial Narrow" charset="0"/>
              </a:rPr>
              <a:t>	</a:t>
            </a:r>
            <a:endParaRPr lang="en-US" sz="2000" dirty="0">
              <a:latin typeface="Arial Narrow" charset="0"/>
              <a:ea typeface="MS PGothic" charset="0"/>
              <a:cs typeface="Arial Narrow" charset="0"/>
            </a:endParaRPr>
          </a:p>
        </p:txBody>
      </p:sp>
      <p:pic>
        <p:nvPicPr>
          <p:cNvPr id="3075" name="Picture 1" descr="Screenshot 2014-01-09 12.46.5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913" y="1414463"/>
            <a:ext cx="38846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6784975" y="3455988"/>
            <a:ext cx="2151063" cy="466725"/>
          </a:xfrm>
          <a:prstGeom prst="rect">
            <a:avLst/>
          </a:prstGeom>
          <a:solidFill>
            <a:srgbClr val="000000"/>
          </a:solidFill>
          <a:ln w="9525">
            <a:solidFill>
              <a:srgbClr val="C0504D"/>
            </a:solidFill>
            <a:miter lim="800000"/>
            <a:headEnd/>
            <a:tailEnd/>
          </a:ln>
        </p:spPr>
        <p:txBody>
          <a:bodyPr wrap="none">
            <a:spAutoFit/>
          </a:bodyPr>
          <a:lstStyle>
            <a:lvl1pPr defTabSz="457200">
              <a:defRPr sz="2800" b="1">
                <a:solidFill>
                  <a:schemeClr val="tx2"/>
                </a:solidFill>
                <a:latin typeface="Arial Narrow" charset="0"/>
                <a:ea typeface="MS PGothic" charset="0"/>
                <a:cs typeface="Arial Narrow" charset="0"/>
              </a:defRPr>
            </a:lvl1pPr>
            <a:lvl2pPr marL="742950" indent="-285750" defTabSz="457200">
              <a:defRPr sz="2400" b="1">
                <a:solidFill>
                  <a:schemeClr val="tx2"/>
                </a:solidFill>
                <a:latin typeface="Arial Narrow" charset="0"/>
                <a:ea typeface="MS PGothic" charset="0"/>
              </a:defRPr>
            </a:lvl2pPr>
            <a:lvl3pPr defTabSz="457200">
              <a:defRPr sz="2400" b="1">
                <a:solidFill>
                  <a:schemeClr val="tx2"/>
                </a:solidFill>
                <a:latin typeface="Arial Narrow" charset="0"/>
                <a:ea typeface="MS PGothic" charset="0"/>
              </a:defRPr>
            </a:lvl3pPr>
            <a:lvl4pPr defTabSz="457200">
              <a:defRPr sz="2000" b="1">
                <a:solidFill>
                  <a:schemeClr val="tx2"/>
                </a:solidFill>
                <a:latin typeface="Arial Narrow" charset="0"/>
                <a:ea typeface="MS PGothic" charset="0"/>
              </a:defRPr>
            </a:lvl4pPr>
            <a:lvl5pPr defTabSz="457200">
              <a:defRPr b="1">
                <a:solidFill>
                  <a:schemeClr val="tx2"/>
                </a:solidFill>
                <a:latin typeface="Arial Narrow" charset="0"/>
                <a:ea typeface="MS PGothic" charset="0"/>
              </a:defRPr>
            </a:lvl5pPr>
            <a:lvl6pPr defTabSz="457200">
              <a:buFont typeface="Arial" charset="0"/>
              <a:buChar char="•"/>
              <a:defRPr b="1">
                <a:solidFill>
                  <a:schemeClr val="tx2"/>
                </a:solidFill>
                <a:latin typeface="Arial Narrow" charset="0"/>
                <a:ea typeface="MS PGothic" charset="0"/>
              </a:defRPr>
            </a:lvl6pPr>
            <a:lvl7pPr defTabSz="457200">
              <a:buFont typeface="Arial" charset="0"/>
              <a:buChar char="•"/>
              <a:defRPr b="1">
                <a:solidFill>
                  <a:schemeClr val="tx2"/>
                </a:solidFill>
                <a:latin typeface="Arial Narrow" charset="0"/>
                <a:ea typeface="MS PGothic" charset="0"/>
              </a:defRPr>
            </a:lvl7pPr>
            <a:lvl8pPr defTabSz="457200">
              <a:buFont typeface="Arial" charset="0"/>
              <a:buChar char="•"/>
              <a:defRPr b="1">
                <a:solidFill>
                  <a:schemeClr val="tx2"/>
                </a:solidFill>
                <a:latin typeface="Arial Narrow" charset="0"/>
                <a:ea typeface="MS PGothic" charset="0"/>
              </a:defRPr>
            </a:lvl8pPr>
            <a:lvl9pPr defTabSz="457200">
              <a:buFont typeface="Arial" charset="0"/>
              <a:buChar char="•"/>
              <a:defRPr b="1">
                <a:solidFill>
                  <a:schemeClr val="tx2"/>
                </a:solidFill>
                <a:latin typeface="Arial Narrow" charset="0"/>
                <a:ea typeface="MS PGothic" charset="0"/>
              </a:defRPr>
            </a:lvl9pPr>
          </a:lstStyle>
          <a:p>
            <a:r>
              <a:rPr lang="en-US" sz="2400" b="0" smtClean="0">
                <a:solidFill>
                  <a:srgbClr val="FFFFFF"/>
                </a:solidFill>
                <a:latin typeface="Calibri" charset="0"/>
                <a:cs typeface="Arial" charset="0"/>
              </a:rPr>
              <a:t>www.jecam.org</a:t>
            </a:r>
          </a:p>
        </p:txBody>
      </p:sp>
      <p:sp>
        <p:nvSpPr>
          <p:cNvPr id="3077" name="Rectangle 10"/>
          <p:cNvSpPr>
            <a:spLocks noGrp="1" noChangeArrowheads="1"/>
          </p:cNvSpPr>
          <p:nvPr>
            <p:ph type="title" idx="4294967295"/>
          </p:nvPr>
        </p:nvSpPr>
        <p:spPr>
          <a:xfrm>
            <a:off x="1752600" y="203856"/>
            <a:ext cx="5943600" cy="504825"/>
          </a:xfrm>
          <a:prstGeom prst="rect">
            <a:avLst/>
          </a:prstGeom>
        </p:spPr>
        <p:txBody>
          <a:bodyPr/>
          <a:lstStyle/>
          <a:p>
            <a:pPr algn="ctr"/>
            <a:r>
              <a:rPr lang="en-US" sz="2400" dirty="0">
                <a:latin typeface="Arial Narrow" charset="0"/>
                <a:ea typeface="MS PGothic" charset="0"/>
                <a:cs typeface="Arial Narrow" charset="0"/>
              </a:rPr>
              <a:t>JECAM: Joint Experiment for Crop Assessment &amp; Monitoring</a:t>
            </a:r>
          </a:p>
        </p:txBody>
      </p:sp>
      <p:sp>
        <p:nvSpPr>
          <p:cNvPr id="3" name="Rectangle 2"/>
          <p:cNvSpPr/>
          <p:nvPr/>
        </p:nvSpPr>
        <p:spPr>
          <a:xfrm>
            <a:off x="0" y="1014413"/>
            <a:ext cx="6427788" cy="400050"/>
          </a:xfrm>
          <a:prstGeom prst="rect">
            <a:avLst/>
          </a:prstGeom>
        </p:spPr>
        <p:txBody>
          <a:bodyPr>
            <a:spAutoFit/>
          </a:bodyPr>
          <a:lstStyle/>
          <a:p>
            <a:pPr marL="44450" lvl="1" defTabSz="914400" eaLnBrk="0" hangingPunct="0">
              <a:spcBef>
                <a:spcPts val="200"/>
              </a:spcBef>
              <a:defRPr/>
            </a:pPr>
            <a:r>
              <a:rPr lang="en-GB" altLang="en-US" sz="2000" b="1" kern="0" dirty="0">
                <a:solidFill>
                  <a:srgbClr val="FFFFFF"/>
                </a:solidFill>
                <a:latin typeface="Arial Narrow" panose="020B0606020202030204" pitchFamily="34" charset="0"/>
                <a:ea typeface="Arial" pitchFamily="34" charset="0"/>
                <a:cs typeface="Arial" pitchFamily="34" charset="0"/>
              </a:rPr>
              <a:t>R&amp;D </a:t>
            </a:r>
            <a:r>
              <a:rPr lang="en-US" altLang="en-US" sz="2000" b="1" kern="0" dirty="0">
                <a:solidFill>
                  <a:srgbClr val="FFFFFF"/>
                </a:solidFill>
                <a:latin typeface="Arial Narrow" panose="020B0606020202030204" pitchFamily="34" charset="0"/>
                <a:ea typeface="Arial" pitchFamily="34" charset="0"/>
                <a:cs typeface="Arial" pitchFamily="34" charset="0"/>
              </a:rPr>
              <a:t>for operational agricultural monitoring systems</a:t>
            </a:r>
          </a:p>
        </p:txBody>
      </p:sp>
    </p:spTree>
    <p:extLst>
      <p:ext uri="{BB962C8B-B14F-4D97-AF65-F5344CB8AC3E}">
        <p14:creationId xmlns:p14="http://schemas.microsoft.com/office/powerpoint/2010/main" val="3869401348"/>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1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1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1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18">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18">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18">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18">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18">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1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752600" y="0"/>
            <a:ext cx="5867400" cy="792088"/>
          </a:xfrm>
        </p:spPr>
        <p:txBody>
          <a:bodyPr>
            <a:noAutofit/>
          </a:bodyPr>
          <a:lstStyle/>
          <a:p>
            <a:pPr algn="ctr"/>
            <a:r>
              <a:rPr kumimoji="1" lang="en-US" altLang="ja-JP" sz="2400" b="1" dirty="0" smtClean="0">
                <a:latin typeface="+mn-lt"/>
              </a:rPr>
              <a:t>Asia-</a:t>
            </a:r>
            <a:r>
              <a:rPr kumimoji="1" lang="en-US" altLang="ja-JP" sz="2400" b="1" dirty="0" err="1" smtClean="0">
                <a:latin typeface="+mn-lt"/>
              </a:rPr>
              <a:t>RiCE</a:t>
            </a:r>
            <a:r>
              <a:rPr kumimoji="1" lang="en-US" altLang="ja-JP" sz="2400" b="1" dirty="0">
                <a:latin typeface="+mn-lt"/>
              </a:rPr>
              <a:t> </a:t>
            </a:r>
            <a:r>
              <a:rPr kumimoji="1" lang="en-US" altLang="ja-JP" sz="2400" b="1" dirty="0" smtClean="0">
                <a:latin typeface="+mn-lt"/>
              </a:rPr>
              <a:t>Team Highlights </a:t>
            </a:r>
            <a:br>
              <a:rPr kumimoji="1" lang="en-US" altLang="ja-JP" sz="2400" b="1" dirty="0" smtClean="0">
                <a:latin typeface="+mn-lt"/>
              </a:rPr>
            </a:br>
            <a:r>
              <a:rPr lang="en-US" altLang="ja-JP" sz="2400" b="1" dirty="0" smtClean="0">
                <a:latin typeface="+mn-lt"/>
                <a:cs typeface="Times New Roman" pitchFamily="18" charset="0"/>
              </a:rPr>
              <a:t>2015 </a:t>
            </a:r>
            <a:r>
              <a:rPr lang="en-US" altLang="ja-JP" sz="2400" b="1" dirty="0">
                <a:latin typeface="+mn-lt"/>
                <a:cs typeface="Times New Roman" pitchFamily="18" charset="0"/>
              </a:rPr>
              <a:t>A</a:t>
            </a:r>
            <a:r>
              <a:rPr lang="en-US" altLang="ja-JP" sz="2400" b="1" dirty="0" smtClean="0">
                <a:latin typeface="+mn-lt"/>
                <a:cs typeface="Times New Roman" pitchFamily="18" charset="0"/>
              </a:rPr>
              <a:t>chievements</a:t>
            </a:r>
            <a:endParaRPr kumimoji="1" lang="ja-JP" altLang="en-US" sz="2400" b="1" dirty="0">
              <a:latin typeface="+mn-lt"/>
            </a:endParaRPr>
          </a:p>
        </p:txBody>
      </p:sp>
      <p:sp>
        <p:nvSpPr>
          <p:cNvPr id="4" name="スライド番号プレースホルダ 3"/>
          <p:cNvSpPr>
            <a:spLocks noGrp="1"/>
          </p:cNvSpPr>
          <p:nvPr>
            <p:ph type="sldNum" sz="quarter" idx="10"/>
          </p:nvPr>
        </p:nvSpPr>
        <p:spPr/>
        <p:txBody>
          <a:bodyPr/>
          <a:lstStyle/>
          <a:p>
            <a:pPr>
              <a:defRPr/>
            </a:pPr>
            <a:fld id="{CA68DDFB-D1F9-49BE-99BE-407C3E6BB4D8}" type="slidenum">
              <a:rPr lang="en-US" altLang="ja-JP" smtClean="0">
                <a:solidFill>
                  <a:srgbClr val="000000"/>
                </a:solidFill>
              </a:rPr>
              <a:pPr>
                <a:defRPr/>
              </a:pPr>
              <a:t>27</a:t>
            </a:fld>
            <a:endParaRPr lang="en-US" altLang="ja-JP">
              <a:solidFill>
                <a:srgbClr val="000000"/>
              </a:solidFill>
            </a:endParaRPr>
          </a:p>
        </p:txBody>
      </p:sp>
      <p:pic>
        <p:nvPicPr>
          <p:cNvPr id="10" name="Picture 3"/>
          <p:cNvPicPr>
            <a:picLocks noChangeAspect="1" noChangeArrowheads="1"/>
          </p:cNvPicPr>
          <p:nvPr/>
        </p:nvPicPr>
        <p:blipFill>
          <a:blip r:embed="rId2" cstate="print"/>
          <a:srcRect/>
          <a:stretch>
            <a:fillRect/>
          </a:stretch>
        </p:blipFill>
        <p:spPr bwMode="auto">
          <a:xfrm>
            <a:off x="7164288" y="6069012"/>
            <a:ext cx="1827213" cy="788988"/>
          </a:xfrm>
          <a:prstGeom prst="rect">
            <a:avLst/>
          </a:prstGeom>
          <a:noFill/>
          <a:ln w="12700">
            <a:noFill/>
            <a:miter lim="800000"/>
            <a:headEnd/>
            <a:tailEnd/>
          </a:ln>
        </p:spPr>
      </p:pic>
      <p:pic>
        <p:nvPicPr>
          <p:cNvPr id="11" name="Picture 4"/>
          <p:cNvPicPr>
            <a:picLocks noChangeArrowheads="1"/>
          </p:cNvPicPr>
          <p:nvPr/>
        </p:nvPicPr>
        <p:blipFill>
          <a:blip r:embed="rId3" cstate="print"/>
          <a:srcRect/>
          <a:stretch>
            <a:fillRect/>
          </a:stretch>
        </p:blipFill>
        <p:spPr bwMode="auto">
          <a:xfrm>
            <a:off x="152400" y="6300788"/>
            <a:ext cx="1765300" cy="482600"/>
          </a:xfrm>
          <a:prstGeom prst="rect">
            <a:avLst/>
          </a:prstGeom>
          <a:noFill/>
          <a:ln w="12700">
            <a:noFill/>
            <a:miter lim="800000"/>
            <a:headEnd/>
            <a:tailEnd/>
          </a:ln>
        </p:spPr>
      </p:pic>
      <p:sp>
        <p:nvSpPr>
          <p:cNvPr id="28" name="テキスト ボックス 27"/>
          <p:cNvSpPr txBox="1"/>
          <p:nvPr/>
        </p:nvSpPr>
        <p:spPr>
          <a:xfrm>
            <a:off x="215008" y="1339592"/>
            <a:ext cx="5437112" cy="5016758"/>
          </a:xfrm>
          <a:prstGeom prst="rect">
            <a:avLst/>
          </a:prstGeom>
          <a:noFill/>
        </p:spPr>
        <p:txBody>
          <a:bodyPr wrap="square" rtlCol="0">
            <a:spAutoFit/>
          </a:bodyPr>
          <a:lstStyle/>
          <a:p>
            <a:pPr marL="342900" lvl="0" indent="-342900" algn="l">
              <a:buAutoNum type="arabicPeriod"/>
            </a:pPr>
            <a:r>
              <a:rPr lang="en-AU" altLang="ja-JP" sz="1600" b="1" dirty="0" smtClean="0">
                <a:latin typeface="Times New Roman" pitchFamily="18" charset="0"/>
                <a:cs typeface="Times New Roman" pitchFamily="18" charset="0"/>
              </a:rPr>
              <a:t>CEOS agencies data acquisitions </a:t>
            </a:r>
          </a:p>
          <a:p>
            <a:pPr marL="342900" lvl="0" indent="-342900" algn="l">
              <a:buFont typeface="+mj-lt"/>
              <a:buAutoNum type="alphaLcPeriod"/>
            </a:pPr>
            <a:r>
              <a:rPr lang="en-AU" altLang="ja-JP" sz="1600" dirty="0" smtClean="0">
                <a:latin typeface="Times New Roman" pitchFamily="18" charset="0"/>
                <a:cs typeface="Times New Roman" pitchFamily="18" charset="0"/>
              </a:rPr>
              <a:t>X/C/L SAR data from CSA/MDA, ESA, ASI, DLR, ISRO and JAXA</a:t>
            </a:r>
          </a:p>
          <a:p>
            <a:pPr marL="342900" lvl="0" indent="-342900" algn="l">
              <a:buFont typeface="+mj-lt"/>
              <a:buAutoNum type="alphaLcPeriod"/>
            </a:pPr>
            <a:r>
              <a:rPr lang="en-AU" altLang="ja-JP" sz="1600" dirty="0" smtClean="0">
                <a:latin typeface="Times New Roman" pitchFamily="18" charset="0"/>
                <a:cs typeface="Times New Roman" pitchFamily="18" charset="0"/>
              </a:rPr>
              <a:t>High resolution optical data utilization (CNES)   </a:t>
            </a:r>
          </a:p>
          <a:p>
            <a:pPr marL="342900" lvl="0" indent="-342900" algn="l"/>
            <a:endParaRPr lang="en-AU" altLang="ja-JP" sz="1600" dirty="0" smtClean="0">
              <a:latin typeface="Times New Roman" pitchFamily="18" charset="0"/>
              <a:cs typeface="Times New Roman" pitchFamily="18" charset="0"/>
            </a:endParaRPr>
          </a:p>
          <a:p>
            <a:pPr marL="342900" lvl="0" indent="-342900" algn="l"/>
            <a:r>
              <a:rPr lang="en-AU" altLang="ja-JP" sz="1600" dirty="0" smtClean="0">
                <a:latin typeface="Times New Roman" pitchFamily="18" charset="0"/>
                <a:cs typeface="Times New Roman" pitchFamily="18" charset="0"/>
              </a:rPr>
              <a:t>2</a:t>
            </a:r>
            <a:r>
              <a:rPr lang="en-AU" altLang="ja-JP" sz="1600" b="1" dirty="0" smtClean="0">
                <a:latin typeface="Times New Roman" pitchFamily="18" charset="0"/>
                <a:cs typeface="Times New Roman" pitchFamily="18" charset="0"/>
              </a:rPr>
              <a:t>.  Data analysis</a:t>
            </a:r>
          </a:p>
          <a:p>
            <a:pPr marL="342900" lvl="0" indent="-342900" algn="l">
              <a:buFont typeface="+mj-lt"/>
              <a:buAutoNum type="alphaLcPeriod"/>
            </a:pPr>
            <a:r>
              <a:rPr lang="en-AU" altLang="ja-JP" sz="1600" dirty="0" smtClean="0">
                <a:latin typeface="Times New Roman" pitchFamily="18" charset="0"/>
                <a:cs typeface="Times New Roman" pitchFamily="18" charset="0"/>
              </a:rPr>
              <a:t>Time series SAR data from multiple sources to estimate rice planted area, growing status, etc. </a:t>
            </a:r>
          </a:p>
          <a:p>
            <a:pPr marL="342900" lvl="0" indent="-342900" algn="l">
              <a:buFont typeface="+mj-lt"/>
              <a:buAutoNum type="alphaLcPeriod"/>
            </a:pPr>
            <a:r>
              <a:rPr lang="en-AU" altLang="ja-JP" sz="1600" dirty="0" smtClean="0">
                <a:latin typeface="Times New Roman" pitchFamily="18" charset="0"/>
                <a:cs typeface="Times New Roman" pitchFamily="18" charset="0"/>
              </a:rPr>
              <a:t>Provision agro-meteorological information derived from satellites </a:t>
            </a:r>
          </a:p>
          <a:p>
            <a:pPr marL="342900" lvl="0" indent="-342900" algn="l">
              <a:buFont typeface="+mj-lt"/>
              <a:buAutoNum type="alphaLcPeriod"/>
            </a:pPr>
            <a:r>
              <a:rPr lang="en-US" altLang="ja-JP" sz="1600" dirty="0" smtClean="0">
                <a:latin typeface="Times New Roman" pitchFamily="18" charset="0"/>
                <a:cs typeface="Times New Roman" pitchFamily="18" charset="0"/>
              </a:rPr>
              <a:t>Worked with ASEAN food security information system (AFSIS) to provide crop condition overview information and outlooks for FAO AMIS through GEOGLAM</a:t>
            </a:r>
            <a:endParaRPr lang="ja-JP" altLang="ja-JP" sz="1600" dirty="0" smtClean="0">
              <a:latin typeface="Times New Roman" pitchFamily="18" charset="0"/>
              <a:cs typeface="Times New Roman" pitchFamily="18" charset="0"/>
            </a:endParaRPr>
          </a:p>
          <a:p>
            <a:pPr marL="342900" lvl="0" indent="-342900" algn="l"/>
            <a:endParaRPr lang="en-AU" altLang="ja-JP" sz="1600" dirty="0" smtClean="0">
              <a:latin typeface="Times New Roman" pitchFamily="18" charset="0"/>
              <a:cs typeface="Times New Roman" pitchFamily="18" charset="0"/>
            </a:endParaRPr>
          </a:p>
          <a:p>
            <a:pPr marL="342900" lvl="0" indent="-342900" algn="l">
              <a:buAutoNum type="arabicPeriod" startAt="3"/>
            </a:pPr>
            <a:r>
              <a:rPr lang="en-AU" altLang="ja-JP" sz="1600" dirty="0" smtClean="0">
                <a:latin typeface="Times New Roman" pitchFamily="18" charset="0"/>
                <a:cs typeface="Times New Roman" pitchFamily="18" charset="0"/>
              </a:rPr>
              <a:t>Test bed</a:t>
            </a:r>
          </a:p>
          <a:p>
            <a:pPr marL="342900" lvl="0" indent="-342900" algn="l">
              <a:buFont typeface="+mj-lt"/>
              <a:buAutoNum type="alphaLcPeriod"/>
            </a:pPr>
            <a:r>
              <a:rPr lang="en-US" altLang="ja-JP" sz="1600" dirty="0" smtClean="0">
                <a:latin typeface="Times New Roman" pitchFamily="18" charset="0"/>
                <a:cs typeface="Times New Roman" pitchFamily="18" charset="0"/>
              </a:rPr>
              <a:t>The JAXA/RESTEC teams developed the INAHOR (rice crop planted area estimation software)  and JASMIN (agro-met information provision system for outlook) tools</a:t>
            </a:r>
            <a:endParaRPr lang="ja-JP" altLang="ja-JP" sz="1600" dirty="0" smtClean="0">
              <a:latin typeface="Times New Roman" pitchFamily="18" charset="0"/>
              <a:cs typeface="Times New Roman" pitchFamily="18" charset="0"/>
            </a:endParaRPr>
          </a:p>
          <a:p>
            <a:pPr marL="342900" lvl="0" indent="-342900" algn="l">
              <a:buFont typeface="+mj-lt"/>
              <a:buAutoNum type="alphaLcPeriod"/>
            </a:pPr>
            <a:r>
              <a:rPr lang="en-US" altLang="ja-JP" sz="1600" dirty="0" smtClean="0">
                <a:latin typeface="Times New Roman" pitchFamily="18" charset="0"/>
                <a:cs typeface="Times New Roman" pitchFamily="18" charset="0"/>
              </a:rPr>
              <a:t>NASA/CEOS SEO developed and tested a cloud computing SAR processing (INAHOR) platform for Indonesia</a:t>
            </a:r>
            <a:endParaRPr lang="ja-JP" altLang="ja-JP" sz="1600" dirty="0" smtClean="0">
              <a:latin typeface="Times New Roman" pitchFamily="18" charset="0"/>
              <a:cs typeface="Times New Roman" pitchFamily="18" charset="0"/>
            </a:endParaRPr>
          </a:p>
        </p:txBody>
      </p:sp>
      <p:pic>
        <p:nvPicPr>
          <p:cNvPr id="7" name="Pictur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652120" y="836712"/>
            <a:ext cx="3249521" cy="3744416"/>
          </a:xfrm>
          <a:prstGeom prst="rect">
            <a:avLst/>
          </a:prstGeom>
          <a:ln>
            <a:noFill/>
          </a:ln>
          <a:effectLst>
            <a:outerShdw blurRad="292100" dist="139700" dir="2700000" algn="tl" rotWithShape="0">
              <a:srgbClr val="333333">
                <a:alpha val="65000"/>
              </a:srgbClr>
            </a:outerShdw>
          </a:effectLst>
        </p:spPr>
      </p:pic>
      <p:pic>
        <p:nvPicPr>
          <p:cNvPr id="8"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52120" y="2636912"/>
            <a:ext cx="3343510" cy="2422358"/>
          </a:xfrm>
          <a:prstGeom prst="rect">
            <a:avLst/>
          </a:prstGeom>
          <a:ln>
            <a:noFill/>
          </a:ln>
          <a:effectLst>
            <a:outerShdw blurRad="292100" dist="139700" dir="2700000" algn="tl" rotWithShape="0">
              <a:srgbClr val="333333">
                <a:alpha val="65000"/>
              </a:srgbClr>
            </a:outerShdw>
          </a:effectLst>
        </p:spPr>
      </p:pic>
      <p:sp>
        <p:nvSpPr>
          <p:cNvPr id="9" name="正方形/長方形 8"/>
          <p:cNvSpPr/>
          <p:nvPr/>
        </p:nvSpPr>
        <p:spPr>
          <a:xfrm>
            <a:off x="5724128" y="5013176"/>
            <a:ext cx="3131840" cy="1077218"/>
          </a:xfrm>
          <a:prstGeom prst="rect">
            <a:avLst/>
          </a:prstGeom>
        </p:spPr>
        <p:txBody>
          <a:bodyPr wrap="square">
            <a:spAutoFit/>
          </a:bodyPr>
          <a:lstStyle/>
          <a:p>
            <a:pPr fontAlgn="auto">
              <a:spcBef>
                <a:spcPts val="0"/>
              </a:spcBef>
              <a:spcAft>
                <a:spcPts val="0"/>
              </a:spcAft>
            </a:pPr>
            <a:r>
              <a:rPr lang="id-ID" altLang="ja-JP" sz="1600" b="1" dirty="0" smtClean="0">
                <a:solidFill>
                  <a:srgbClr val="FF0000"/>
                </a:solidFill>
                <a:effectLst>
                  <a:outerShdw blurRad="38100" dist="38100" dir="2700000" algn="tl">
                    <a:srgbClr val="000000">
                      <a:alpha val="43137"/>
                    </a:srgbClr>
                  </a:outerShdw>
                </a:effectLst>
                <a:latin typeface="+mj-lt"/>
                <a:ea typeface="+mn-ea"/>
                <a:cs typeface="+mn-cs"/>
              </a:rPr>
              <a:t>Rice Phenological Stages </a:t>
            </a:r>
            <a:r>
              <a:rPr lang="id-ID" altLang="ja-JP" sz="1200" dirty="0" smtClean="0">
                <a:solidFill>
                  <a:srgbClr val="FF0000"/>
                </a:solidFill>
                <a:effectLst>
                  <a:outerShdw blurRad="38100" dist="38100" dir="2700000" algn="tl">
                    <a:srgbClr val="000000">
                      <a:alpha val="43137"/>
                    </a:srgbClr>
                  </a:outerShdw>
                </a:effectLst>
                <a:latin typeface="+mj-lt"/>
                <a:ea typeface="+mn-ea"/>
                <a:cs typeface="+mn-cs"/>
              </a:rPr>
              <a:t>Classification using Radarsat-2 Data (VH_VV)</a:t>
            </a:r>
          </a:p>
          <a:p>
            <a:pPr fontAlgn="auto">
              <a:spcBef>
                <a:spcPts val="0"/>
              </a:spcBef>
              <a:spcAft>
                <a:spcPts val="0"/>
              </a:spcAft>
            </a:pPr>
            <a:r>
              <a:rPr lang="id-ID" altLang="ja-JP" sz="1200" dirty="0" smtClean="0">
                <a:solidFill>
                  <a:srgbClr val="FF0000"/>
                </a:solidFill>
                <a:effectLst>
                  <a:outerShdw blurRad="38100" dist="38100" dir="2700000" algn="tl">
                    <a:srgbClr val="000000">
                      <a:alpha val="43137"/>
                    </a:srgbClr>
                  </a:outerShdw>
                </a:effectLst>
                <a:latin typeface="+mj-lt"/>
                <a:ea typeface="+mn-ea"/>
                <a:cs typeface="+mn-cs"/>
              </a:rPr>
              <a:t>29 July 2014 (Subang Area, West Java)  </a:t>
            </a:r>
            <a:r>
              <a:rPr lang="en-US" altLang="ja-JP" sz="1200" dirty="0" smtClean="0">
                <a:solidFill>
                  <a:srgbClr val="FF0000"/>
                </a:solidFill>
                <a:effectLst>
                  <a:outerShdw blurRad="38100" dist="38100" dir="2700000" algn="tl">
                    <a:srgbClr val="000000">
                      <a:alpha val="43137"/>
                    </a:srgbClr>
                  </a:outerShdw>
                </a:effectLst>
                <a:latin typeface="+mj-lt"/>
                <a:ea typeface="+mn-ea"/>
                <a:cs typeface="+mn-cs"/>
              </a:rPr>
              <a:t> by MOA, LAPAN with JAXA</a:t>
            </a:r>
            <a:endParaRPr lang="id-ID" altLang="ja-JP" sz="1200" dirty="0">
              <a:solidFill>
                <a:srgbClr val="FF0000"/>
              </a:solidFill>
              <a:effectLst>
                <a:outerShdw blurRad="38100" dist="38100" dir="2700000" algn="tl">
                  <a:srgbClr val="000000">
                    <a:alpha val="43137"/>
                  </a:srgbClr>
                </a:outerShdw>
              </a:effectLst>
              <a:latin typeface="+mj-lt"/>
              <a:ea typeface="+mn-ea"/>
              <a:cs typeface="+mn-cs"/>
            </a:endParaRPr>
          </a:p>
        </p:txBody>
      </p:sp>
    </p:spTree>
    <p:extLst>
      <p:ext uri="{BB962C8B-B14F-4D97-AF65-F5344CB8AC3E}">
        <p14:creationId xmlns:p14="http://schemas.microsoft.com/office/powerpoint/2010/main" val="3942386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pPr>
              <a:defRPr/>
            </a:pPr>
            <a:fld id="{CA68DDFB-D1F9-49BE-99BE-407C3E6BB4D8}" type="slidenum">
              <a:rPr lang="en-US" altLang="ja-JP" smtClean="0">
                <a:solidFill>
                  <a:srgbClr val="000000"/>
                </a:solidFill>
              </a:rPr>
              <a:pPr>
                <a:defRPr/>
              </a:pPr>
              <a:t>28</a:t>
            </a:fld>
            <a:endParaRPr lang="en-US" altLang="ja-JP">
              <a:solidFill>
                <a:srgbClr val="000000"/>
              </a:solidFill>
            </a:endParaRPr>
          </a:p>
        </p:txBody>
      </p:sp>
      <p:pic>
        <p:nvPicPr>
          <p:cNvPr id="10" name="Picture 3"/>
          <p:cNvPicPr>
            <a:picLocks noChangeAspect="1" noChangeArrowheads="1"/>
          </p:cNvPicPr>
          <p:nvPr/>
        </p:nvPicPr>
        <p:blipFill>
          <a:blip r:embed="rId2" cstate="print"/>
          <a:srcRect/>
          <a:stretch>
            <a:fillRect/>
          </a:stretch>
        </p:blipFill>
        <p:spPr bwMode="auto">
          <a:xfrm>
            <a:off x="7164288" y="6069012"/>
            <a:ext cx="1827213" cy="788988"/>
          </a:xfrm>
          <a:prstGeom prst="rect">
            <a:avLst/>
          </a:prstGeom>
          <a:noFill/>
          <a:ln w="12700">
            <a:noFill/>
            <a:miter lim="800000"/>
            <a:headEnd/>
            <a:tailEnd/>
          </a:ln>
        </p:spPr>
      </p:pic>
      <p:pic>
        <p:nvPicPr>
          <p:cNvPr id="11" name="Picture 4"/>
          <p:cNvPicPr>
            <a:picLocks noChangeArrowheads="1"/>
          </p:cNvPicPr>
          <p:nvPr/>
        </p:nvPicPr>
        <p:blipFill>
          <a:blip r:embed="rId3" cstate="print"/>
          <a:srcRect/>
          <a:stretch>
            <a:fillRect/>
          </a:stretch>
        </p:blipFill>
        <p:spPr bwMode="auto">
          <a:xfrm>
            <a:off x="152400" y="6224588"/>
            <a:ext cx="1765300" cy="482600"/>
          </a:xfrm>
          <a:prstGeom prst="rect">
            <a:avLst/>
          </a:prstGeom>
          <a:noFill/>
          <a:ln w="12700">
            <a:noFill/>
            <a:miter lim="800000"/>
            <a:headEnd/>
            <a:tailEnd/>
          </a:ln>
        </p:spPr>
      </p:pic>
      <p:sp>
        <p:nvSpPr>
          <p:cNvPr id="12" name="テキスト ボックス 11"/>
          <p:cNvSpPr txBox="1"/>
          <p:nvPr/>
        </p:nvSpPr>
        <p:spPr>
          <a:xfrm>
            <a:off x="251520" y="1363256"/>
            <a:ext cx="8640960" cy="4770537"/>
          </a:xfrm>
          <a:prstGeom prst="rect">
            <a:avLst/>
          </a:prstGeom>
          <a:noFill/>
        </p:spPr>
        <p:txBody>
          <a:bodyPr wrap="square" rtlCol="0">
            <a:spAutoFit/>
          </a:bodyPr>
          <a:lstStyle/>
          <a:p>
            <a:pPr algn="l"/>
            <a:r>
              <a:rPr lang="en-US" altLang="ja-JP" sz="1600" b="1" dirty="0" smtClean="0">
                <a:latin typeface="Times New Roman" pitchFamily="18" charset="0"/>
                <a:cs typeface="Times New Roman" pitchFamily="18" charset="0"/>
              </a:rPr>
              <a:t>1. 2016 Plans</a:t>
            </a:r>
          </a:p>
          <a:p>
            <a:pPr algn="l">
              <a:buFont typeface="Arial" pitchFamily="34" charset="0"/>
              <a:buChar char="•"/>
            </a:pPr>
            <a:r>
              <a:rPr lang="en-US" altLang="ja-JP" sz="1600" dirty="0" smtClean="0">
                <a:latin typeface="Times New Roman" pitchFamily="18" charset="0"/>
                <a:cs typeface="Times New Roman" pitchFamily="18" charset="0"/>
              </a:rPr>
              <a:t>Continue working with Phase 1A/1B TDS to generate target products using Radarsat-2, Sentinel-1, ALOS-2, CSK, </a:t>
            </a:r>
            <a:r>
              <a:rPr lang="en-US" altLang="ja-JP" sz="1600" dirty="0" err="1" smtClean="0">
                <a:latin typeface="Times New Roman" pitchFamily="18" charset="0"/>
                <a:cs typeface="Times New Roman" pitchFamily="18" charset="0"/>
              </a:rPr>
              <a:t>TerraSAR</a:t>
            </a:r>
            <a:r>
              <a:rPr lang="en-US" altLang="ja-JP" sz="1600" dirty="0" smtClean="0">
                <a:latin typeface="Times New Roman" pitchFamily="18" charset="0"/>
                <a:cs typeface="Times New Roman" pitchFamily="18" charset="0"/>
              </a:rPr>
              <a:t>-X , RISAT, etc. (Continue working closely with CSA, ESA, JAXA, ISRO and other CEOS agencies to ensure continuity of data supply for the TDS)</a:t>
            </a:r>
          </a:p>
          <a:p>
            <a:pPr algn="l">
              <a:buFont typeface="Arial" pitchFamily="34" charset="0"/>
              <a:buChar char="•"/>
            </a:pPr>
            <a:r>
              <a:rPr lang="en-US" altLang="ja-JP" sz="1600" dirty="0" smtClean="0">
                <a:latin typeface="Times New Roman" pitchFamily="18" charset="0"/>
                <a:cs typeface="Times New Roman" pitchFamily="18" charset="0"/>
              </a:rPr>
              <a:t>Continue Sentinel-1 reference site coordination with ESA/IRRI/RIICE/NCU, and work with ESA to explore the possibility of further expansion to other SE Asian sites during the ramp-up phase of the mission.</a:t>
            </a:r>
          </a:p>
          <a:p>
            <a:pPr algn="l">
              <a:buFont typeface="Arial" pitchFamily="34" charset="0"/>
              <a:buChar char="•"/>
            </a:pPr>
            <a:r>
              <a:rPr lang="en-US" altLang="ja-JP" sz="1600" dirty="0" smtClean="0">
                <a:latin typeface="Times New Roman" pitchFamily="18" charset="0"/>
                <a:cs typeface="Times New Roman" pitchFamily="18" charset="0"/>
              </a:rPr>
              <a:t> Continue working with CESBIO to maximize the potential outcomes from the ESA DUE Innovator III program.</a:t>
            </a:r>
          </a:p>
          <a:p>
            <a:pPr algn="l">
              <a:buFont typeface="Arial" pitchFamily="34" charset="0"/>
              <a:buChar char="•"/>
            </a:pPr>
            <a:r>
              <a:rPr lang="en-US" altLang="ja-JP" sz="1600" dirty="0" smtClean="0">
                <a:latin typeface="Times New Roman" pitchFamily="18" charset="0"/>
                <a:cs typeface="Times New Roman" pitchFamily="18" charset="0"/>
              </a:rPr>
              <a:t>Initiate integrated usage of HR optical instruments with SAR for crop analyses through SPOT 5 Take 5 in 2015 and Venus in 2016 with Landsat and Sentinel-2, and with coarse resolution satellites such as MODIS and GCOM-C in 2016.</a:t>
            </a:r>
          </a:p>
          <a:p>
            <a:pPr algn="l"/>
            <a:r>
              <a:rPr lang="en-US" altLang="ja-JP" sz="1600" b="1" dirty="0" smtClean="0">
                <a:latin typeface="Times New Roman" pitchFamily="18" charset="0"/>
                <a:cs typeface="Times New Roman" pitchFamily="18" charset="0"/>
              </a:rPr>
              <a:t>2. Challenges </a:t>
            </a:r>
          </a:p>
          <a:p>
            <a:pPr algn="l">
              <a:buFont typeface="Arial" pitchFamily="34" charset="0"/>
              <a:buChar char="•"/>
            </a:pPr>
            <a:r>
              <a:rPr lang="en-US" altLang="ja-JP" sz="1600" dirty="0" smtClean="0">
                <a:latin typeface="Times New Roman" pitchFamily="18" charset="0"/>
                <a:cs typeface="Times New Roman" pitchFamily="18" charset="0"/>
              </a:rPr>
              <a:t>Sustained observations &amp; easy data access:  Share observation / acquisition plan of multiple satellites at one site to conduct information validation for rice growing and production estimation (especially for wall-to-wall (whole country))</a:t>
            </a:r>
          </a:p>
          <a:p>
            <a:pPr algn="l">
              <a:buFont typeface="Arial" pitchFamily="34" charset="0"/>
              <a:buChar char="•"/>
            </a:pPr>
            <a:r>
              <a:rPr lang="en-US" altLang="ja-JP" sz="1600" dirty="0" smtClean="0">
                <a:latin typeface="Times New Roman" pitchFamily="18" charset="0"/>
                <a:cs typeface="Times New Roman" pitchFamily="18" charset="0"/>
              </a:rPr>
              <a:t>Support ICT environment with applications; Expand SDMS for end users such as Min of Ag.</a:t>
            </a:r>
          </a:p>
          <a:p>
            <a:pPr algn="l">
              <a:buFont typeface="Arial" pitchFamily="34" charset="0"/>
              <a:buChar char="•"/>
            </a:pPr>
            <a:r>
              <a:rPr lang="en-US" altLang="ja-JP" sz="1600" dirty="0" smtClean="0">
                <a:latin typeface="Times New Roman" pitchFamily="18" charset="0"/>
                <a:cs typeface="Times New Roman" pitchFamily="18" charset="0"/>
              </a:rPr>
              <a:t>Promote EO data and related information sharing (especially ground data and base line datasets) </a:t>
            </a:r>
          </a:p>
          <a:p>
            <a:pPr algn="l">
              <a:buFont typeface="Arial" pitchFamily="34" charset="0"/>
              <a:buChar char="•"/>
            </a:pPr>
            <a:r>
              <a:rPr lang="en-US" altLang="ja-JP" sz="1600" dirty="0" smtClean="0">
                <a:latin typeface="Times New Roman" pitchFamily="18" charset="0"/>
                <a:cs typeface="Times New Roman" pitchFamily="18" charset="0"/>
              </a:rPr>
              <a:t>Promote cross validation for outlook and rice crop growing and production estimation</a:t>
            </a:r>
            <a:endParaRPr kumimoji="1" lang="ja-JP" altLang="en-US" sz="2000" dirty="0">
              <a:latin typeface="Times New Roman" pitchFamily="18" charset="0"/>
              <a:cs typeface="Times New Roman" pitchFamily="18" charset="0"/>
            </a:endParaRPr>
          </a:p>
        </p:txBody>
      </p:sp>
      <p:sp>
        <p:nvSpPr>
          <p:cNvPr id="2" name="Title 1"/>
          <p:cNvSpPr>
            <a:spLocks noGrp="1"/>
          </p:cNvSpPr>
          <p:nvPr>
            <p:ph type="title"/>
          </p:nvPr>
        </p:nvSpPr>
        <p:spPr>
          <a:xfrm>
            <a:off x="1671638" y="188913"/>
            <a:ext cx="5872162" cy="501650"/>
          </a:xfrm>
        </p:spPr>
        <p:txBody>
          <a:bodyPr/>
          <a:lstStyle/>
          <a:p>
            <a:pPr algn="ctr"/>
            <a:r>
              <a:rPr kumimoji="1" lang="en-US" altLang="ja-JP" sz="2400" dirty="0"/>
              <a:t>Asia-</a:t>
            </a:r>
            <a:r>
              <a:rPr kumimoji="1" lang="en-US" altLang="ja-JP" sz="2400" dirty="0" err="1"/>
              <a:t>RiCE</a:t>
            </a:r>
            <a:r>
              <a:rPr kumimoji="1" lang="en-US" altLang="ja-JP" sz="2400" dirty="0"/>
              <a:t> Team Highlights </a:t>
            </a:r>
            <a:br>
              <a:rPr kumimoji="1" lang="en-US" altLang="ja-JP" sz="2400" dirty="0"/>
            </a:br>
            <a:r>
              <a:rPr lang="en-US" altLang="ja-JP" sz="2400" dirty="0" smtClean="0">
                <a:cs typeface="Times New Roman" pitchFamily="18" charset="0"/>
              </a:rPr>
              <a:t>2016 Plans &amp; Anticipated Challenges</a:t>
            </a:r>
            <a:endParaRPr lang="en-US" sz="2400" dirty="0"/>
          </a:p>
        </p:txBody>
      </p:sp>
    </p:spTree>
    <p:extLst>
      <p:ext uri="{BB962C8B-B14F-4D97-AF65-F5344CB8AC3E}">
        <p14:creationId xmlns:p14="http://schemas.microsoft.com/office/powerpoint/2010/main" val="3031990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43397"/>
            <a:ext cx="8229600" cy="1789659"/>
          </a:xfrm>
          <a:ln>
            <a:solidFill>
              <a:schemeClr val="tx1"/>
            </a:solidFill>
          </a:ln>
        </p:spPr>
        <p:txBody>
          <a:bodyPr>
            <a:normAutofit lnSpcReduction="10000"/>
          </a:bodyPr>
          <a:lstStyle/>
          <a:p>
            <a:pPr marL="457200" lvl="1" indent="-457200">
              <a:buNone/>
            </a:pPr>
            <a:r>
              <a:rPr lang="fr-FR" sz="2000" dirty="0" smtClean="0"/>
              <a:t>1. </a:t>
            </a:r>
            <a:r>
              <a:rPr lang="fr-FR" sz="2000" b="1" dirty="0" err="1" smtClean="0"/>
              <a:t>Rice</a:t>
            </a:r>
            <a:r>
              <a:rPr lang="fr-FR" sz="2000" b="1" dirty="0" smtClean="0"/>
              <a:t> monitoring </a:t>
            </a:r>
          </a:p>
          <a:p>
            <a:pPr marL="457200" lvl="1" indent="-457200">
              <a:buNone/>
            </a:pPr>
            <a:r>
              <a:rPr lang="fr-FR" sz="2000" dirty="0" smtClean="0"/>
              <a:t>        </a:t>
            </a:r>
            <a:r>
              <a:rPr lang="fr-FR" sz="1600" dirty="0" smtClean="0"/>
              <a:t>1.1  </a:t>
            </a:r>
            <a:r>
              <a:rPr lang="fr-FR" sz="1600" b="1" dirty="0" err="1" smtClean="0">
                <a:solidFill>
                  <a:srgbClr val="0070C0"/>
                </a:solidFill>
              </a:rPr>
              <a:t>GeoRice</a:t>
            </a:r>
            <a:r>
              <a:rPr lang="fr-FR" sz="1600" b="1" dirty="0" smtClean="0">
                <a:solidFill>
                  <a:srgbClr val="0070C0"/>
                </a:solidFill>
              </a:rPr>
              <a:t> ESA </a:t>
            </a:r>
            <a:r>
              <a:rPr lang="fr-FR" sz="1600" b="1" dirty="0" err="1" smtClean="0">
                <a:solidFill>
                  <a:srgbClr val="0070C0"/>
                </a:solidFill>
              </a:rPr>
              <a:t>Innovator</a:t>
            </a:r>
            <a:r>
              <a:rPr lang="fr-FR" sz="1600" b="1" dirty="0" smtClean="0">
                <a:solidFill>
                  <a:srgbClr val="0070C0"/>
                </a:solidFill>
              </a:rPr>
              <a:t> Project                                          </a:t>
            </a:r>
            <a:r>
              <a:rPr lang="fr-FR" sz="1600" dirty="0" smtClean="0"/>
              <a:t>  </a:t>
            </a:r>
          </a:p>
          <a:p>
            <a:pPr marL="457200" lvl="1" indent="-457200">
              <a:buNone/>
            </a:pPr>
            <a:r>
              <a:rPr lang="fr-FR" sz="1600" dirty="0" smtClean="0"/>
              <a:t>	 </a:t>
            </a:r>
            <a:r>
              <a:rPr lang="fr-FR" sz="1600" dirty="0" err="1" smtClean="0"/>
              <a:t>pre-operational</a:t>
            </a:r>
            <a:r>
              <a:rPr lang="fr-FR" sz="1600" dirty="0" smtClean="0"/>
              <a:t> </a:t>
            </a:r>
            <a:r>
              <a:rPr lang="fr-FR" sz="1600" dirty="0" err="1" smtClean="0"/>
              <a:t>method</a:t>
            </a:r>
            <a:r>
              <a:rPr lang="fr-FR" sz="1600" dirty="0" smtClean="0"/>
              <a:t> </a:t>
            </a:r>
            <a:r>
              <a:rPr lang="fr-FR" sz="1600" dirty="0" err="1" smtClean="0"/>
              <a:t>development</a:t>
            </a:r>
            <a:r>
              <a:rPr lang="fr-FR" sz="1600" dirty="0" smtClean="0"/>
              <a:t> </a:t>
            </a:r>
            <a:r>
              <a:rPr lang="fr-FR" sz="1600" dirty="0" err="1" smtClean="0"/>
              <a:t>using</a:t>
            </a:r>
            <a:r>
              <a:rPr lang="fr-FR" sz="1600" dirty="0" smtClean="0"/>
              <a:t> Sentinel-1 data                                     2015-2018</a:t>
            </a:r>
          </a:p>
          <a:p>
            <a:pPr marL="457200" lvl="1" indent="-457200">
              <a:buNone/>
            </a:pPr>
            <a:r>
              <a:rPr lang="fr-FR" sz="1600" dirty="0" smtClean="0"/>
              <a:t>	</a:t>
            </a:r>
          </a:p>
          <a:p>
            <a:pPr marL="457200" indent="-457200">
              <a:buNone/>
            </a:pPr>
            <a:r>
              <a:rPr lang="fr-FR" sz="1600" dirty="0" smtClean="0">
                <a:solidFill>
                  <a:srgbClr val="C00000"/>
                </a:solidFill>
              </a:rPr>
              <a:t>	</a:t>
            </a:r>
            <a:endParaRPr lang="fr-FR" sz="1600" dirty="0" smtClean="0"/>
          </a:p>
        </p:txBody>
      </p:sp>
      <p:sp>
        <p:nvSpPr>
          <p:cNvPr id="4" name="ZoneTexte 3"/>
          <p:cNvSpPr txBox="1"/>
          <p:nvPr/>
        </p:nvSpPr>
        <p:spPr>
          <a:xfrm>
            <a:off x="259755" y="1484784"/>
            <a:ext cx="4552144" cy="646331"/>
          </a:xfrm>
          <a:prstGeom prst="rect">
            <a:avLst/>
          </a:prstGeom>
          <a:noFill/>
        </p:spPr>
        <p:txBody>
          <a:bodyPr wrap="none" rtlCol="0">
            <a:spAutoFit/>
          </a:bodyPr>
          <a:lstStyle/>
          <a:p>
            <a:r>
              <a:rPr lang="fr-FR" dirty="0" smtClean="0"/>
              <a:t>CESBIO: </a:t>
            </a:r>
            <a:r>
              <a:rPr lang="fr-FR" dirty="0" err="1" smtClean="0"/>
              <a:t>Research</a:t>
            </a:r>
            <a:r>
              <a:rPr lang="fr-FR" dirty="0" smtClean="0"/>
              <a:t> organisation </a:t>
            </a:r>
            <a:r>
              <a:rPr lang="fr-FR" dirty="0" err="1" smtClean="0"/>
              <a:t>linked</a:t>
            </a:r>
            <a:r>
              <a:rPr lang="fr-FR" dirty="0" smtClean="0"/>
              <a:t> to CNES. </a:t>
            </a:r>
          </a:p>
          <a:p>
            <a:r>
              <a:rPr lang="fr-FR" dirty="0" smtClean="0"/>
              <a:t> </a:t>
            </a:r>
            <a:endParaRPr lang="fr-FR" dirty="0"/>
          </a:p>
        </p:txBody>
      </p:sp>
    </p:spTree>
    <p:extLst>
      <p:ext uri="{BB962C8B-B14F-4D97-AF65-F5344CB8AC3E}">
        <p14:creationId xmlns:p14="http://schemas.microsoft.com/office/powerpoint/2010/main" val="205071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4294967295"/>
          </p:nvPr>
        </p:nvSpPr>
        <p:spPr bwMode="auto">
          <a:xfrm>
            <a:off x="7239000" y="6546850"/>
            <a:ext cx="1905000" cy="311150"/>
          </a:xfrm>
          <a:prstGeom prst="rect">
            <a:avLst/>
          </a:prstGeom>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a:t>
            </a:fld>
            <a:endParaRPr lang="en-US" dirty="0" smtClean="0"/>
          </a:p>
        </p:txBody>
      </p:sp>
      <p:sp>
        <p:nvSpPr>
          <p:cNvPr id="7" name="TextBox 6"/>
          <p:cNvSpPr txBox="1"/>
          <p:nvPr/>
        </p:nvSpPr>
        <p:spPr>
          <a:xfrm>
            <a:off x="208167" y="1354870"/>
            <a:ext cx="8710648" cy="2092881"/>
          </a:xfrm>
          <a:prstGeom prst="rect">
            <a:avLst/>
          </a:prstGeom>
          <a:noFill/>
        </p:spPr>
        <p:txBody>
          <a:bodyPr wrap="square" rtlCol="0">
            <a:spAutoFit/>
          </a:bodyPr>
          <a:lstStyle/>
          <a:p>
            <a:pPr marL="342900" lvl="0" indent="-342900">
              <a:buFont typeface="Arial" panose="020B0604020202020204" pitchFamily="34" charset="0"/>
              <a:buChar char="•"/>
            </a:pPr>
            <a:r>
              <a:rPr lang="en-US" sz="2000" b="1" dirty="0" smtClean="0"/>
              <a:t>Preparations for Advisory Committee Meeting, 9 November 2015</a:t>
            </a:r>
          </a:p>
          <a:p>
            <a:pPr marL="800100" lvl="1" indent="-342900">
              <a:buFont typeface="Arial" panose="020B0604020202020204" pitchFamily="34" charset="0"/>
              <a:buChar char="•"/>
            </a:pPr>
            <a:r>
              <a:rPr lang="en-US" dirty="0" smtClean="0"/>
              <a:t>Membership from USA, Canada, China, Japan, </a:t>
            </a:r>
            <a:r>
              <a:rPr lang="en-US" dirty="0"/>
              <a:t>European </a:t>
            </a:r>
            <a:r>
              <a:rPr lang="en-US" dirty="0" smtClean="0"/>
              <a:t>Commission</a:t>
            </a:r>
            <a:r>
              <a:rPr lang="en-US" baseline="30000" dirty="0" smtClean="0"/>
              <a:t>, </a:t>
            </a:r>
            <a:r>
              <a:rPr lang="en-US" dirty="0"/>
              <a:t>South Africa; </a:t>
            </a:r>
            <a:r>
              <a:rPr lang="en-US" dirty="0" smtClean="0"/>
              <a:t>AMIS, CEOS, WMO, WFP, GEO, FAO, African Union; BMGF</a:t>
            </a:r>
          </a:p>
          <a:p>
            <a:pPr marL="800100" lvl="1" indent="-342900">
              <a:buFont typeface="Arial" panose="020B0604020202020204" pitchFamily="34" charset="0"/>
              <a:buChar char="•"/>
            </a:pPr>
            <a:r>
              <a:rPr lang="en-US" dirty="0" smtClean="0"/>
              <a:t>Formulation of a GEOGLAM Briefing Package</a:t>
            </a:r>
          </a:p>
          <a:p>
            <a:pPr marL="800100" lvl="1" indent="-342900">
              <a:buFont typeface="Arial" panose="020B0604020202020204" pitchFamily="34" charset="0"/>
              <a:buChar char="•"/>
            </a:pPr>
            <a:r>
              <a:rPr lang="en-US" dirty="0" smtClean="0"/>
              <a:t>Further growth of GEOGLAM Community of Practice </a:t>
            </a:r>
          </a:p>
          <a:p>
            <a:pPr marL="800100" lvl="1"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sz="2000" b="1" dirty="0" smtClean="0"/>
              <a:t>Revision of GEOGLAM Component Structure: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666" t="26000" r="13833" b="28074"/>
          <a:stretch/>
        </p:blipFill>
        <p:spPr>
          <a:xfrm>
            <a:off x="678922" y="3613779"/>
            <a:ext cx="7769137" cy="2730649"/>
          </a:xfrm>
          <a:prstGeom prst="rect">
            <a:avLst/>
          </a:prstGeom>
        </p:spPr>
      </p:pic>
      <p:sp>
        <p:nvSpPr>
          <p:cNvPr id="8" name="Title 1"/>
          <p:cNvSpPr txBox="1">
            <a:spLocks/>
          </p:cNvSpPr>
          <p:nvPr/>
        </p:nvSpPr>
        <p:spPr bwMode="auto">
          <a:xfrm>
            <a:off x="1550458" y="109710"/>
            <a:ext cx="652674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lumMod val="20000"/>
                    <a:lumOff val="80000"/>
                  </a:schemeClr>
                </a:solidFill>
                <a:latin typeface="Tahoma" pitchFamily="-106" charset="0"/>
                <a:cs typeface="Tahoma" pitchFamily="-106" charset="0"/>
              </a:rPr>
              <a:t>GEOGLAM: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kern="0" noProof="0" dirty="0" smtClean="0">
                <a:solidFill>
                  <a:schemeClr val="bg1">
                    <a:lumMod val="20000"/>
                    <a:lumOff val="80000"/>
                  </a:schemeClr>
                </a:solidFill>
                <a:latin typeface="Tahoma" pitchFamily="-106" charset="0"/>
                <a:cs typeface="Tahoma" pitchFamily="-106" charset="0"/>
              </a:rPr>
              <a:t>Programmatic Updates</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8363989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323528" y="1253480"/>
            <a:ext cx="2951163" cy="2895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707904" y="3451944"/>
            <a:ext cx="4322763" cy="3073400"/>
          </a:xfrm>
          <a:prstGeom prst="rect">
            <a:avLst/>
          </a:prstGeom>
          <a:noFill/>
          <a:ln w="9525">
            <a:noFill/>
            <a:miter lim="800000"/>
            <a:headEnd/>
            <a:tailEnd/>
          </a:ln>
          <a:effectLst/>
        </p:spPr>
      </p:pic>
      <p:sp>
        <p:nvSpPr>
          <p:cNvPr id="3074" name="AutoShape 2" descr="Displaying 04042015.png"/>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endParaRPr lang="fr-FR"/>
          </a:p>
        </p:txBody>
      </p:sp>
      <p:sp>
        <p:nvSpPr>
          <p:cNvPr id="7" name="Rectangle 6"/>
          <p:cNvSpPr/>
          <p:nvPr/>
        </p:nvSpPr>
        <p:spPr bwMode="auto">
          <a:xfrm>
            <a:off x="1428750" y="1484139"/>
            <a:ext cx="1054100" cy="720725"/>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3" name="Groupe 10"/>
          <p:cNvGrpSpPr>
            <a:grpSpLocks/>
          </p:cNvGrpSpPr>
          <p:nvPr/>
        </p:nvGrpSpPr>
        <p:grpSpPr bwMode="auto">
          <a:xfrm>
            <a:off x="539750" y="4292600"/>
            <a:ext cx="2952750" cy="2376488"/>
            <a:chOff x="6516688" y="2060624"/>
            <a:chExt cx="2952328" cy="2376488"/>
          </a:xfrm>
        </p:grpSpPr>
        <p:sp>
          <p:nvSpPr>
            <p:cNvPr id="12" name="Rectangle 11"/>
            <p:cNvSpPr/>
            <p:nvPr/>
          </p:nvSpPr>
          <p:spPr>
            <a:xfrm>
              <a:off x="6659543" y="2276524"/>
              <a:ext cx="433326" cy="14446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Rectangle 12"/>
            <p:cNvSpPr/>
            <p:nvPr/>
          </p:nvSpPr>
          <p:spPr>
            <a:xfrm>
              <a:off x="6659543" y="2565449"/>
              <a:ext cx="433326" cy="142875"/>
            </a:xfrm>
            <a:prstGeom prst="rect">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Rectangle 13"/>
            <p:cNvSpPr/>
            <p:nvPr/>
          </p:nvSpPr>
          <p:spPr>
            <a:xfrm>
              <a:off x="6659543" y="2848024"/>
              <a:ext cx="433326" cy="144463"/>
            </a:xfrm>
            <a:prstGeom prst="rect">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6659543" y="3136949"/>
              <a:ext cx="433326" cy="142875"/>
            </a:xfrm>
            <a:prstGeom prst="rect">
              <a:avLst/>
            </a:prstGeom>
            <a:solidFill>
              <a:srgbClr val="FF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15"/>
            <p:cNvSpPr/>
            <p:nvPr/>
          </p:nvSpPr>
          <p:spPr>
            <a:xfrm>
              <a:off x="6659543" y="3403649"/>
              <a:ext cx="433326" cy="144463"/>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Rectangle 16"/>
            <p:cNvSpPr/>
            <p:nvPr/>
          </p:nvSpPr>
          <p:spPr>
            <a:xfrm>
              <a:off x="6659543" y="3700512"/>
              <a:ext cx="433326" cy="144462"/>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094" name="ZoneTexte 29"/>
            <p:cNvSpPr txBox="1">
              <a:spLocks noChangeArrowheads="1"/>
            </p:cNvSpPr>
            <p:nvPr/>
          </p:nvSpPr>
          <p:spPr bwMode="auto">
            <a:xfrm>
              <a:off x="7164388" y="2187575"/>
              <a:ext cx="1366837" cy="307975"/>
            </a:xfrm>
            <a:prstGeom prst="rect">
              <a:avLst/>
            </a:prstGeom>
            <a:noFill/>
            <a:ln w="9525">
              <a:noFill/>
              <a:miter lim="800000"/>
              <a:headEnd/>
              <a:tailEnd/>
            </a:ln>
          </p:spPr>
          <p:txBody>
            <a:bodyPr wrap="none">
              <a:spAutoFit/>
            </a:bodyPr>
            <a:lstStyle/>
            <a:p>
              <a:r>
                <a:rPr lang="fr-FR" sz="1400">
                  <a:latin typeface="Calibri" pitchFamily="34" charset="0"/>
                </a:rPr>
                <a:t>Rice: early stage</a:t>
              </a:r>
            </a:p>
          </p:txBody>
        </p:sp>
        <p:sp>
          <p:nvSpPr>
            <p:cNvPr id="3095" name="ZoneTexte 30"/>
            <p:cNvSpPr txBox="1">
              <a:spLocks noChangeArrowheads="1"/>
            </p:cNvSpPr>
            <p:nvPr/>
          </p:nvSpPr>
          <p:spPr bwMode="auto">
            <a:xfrm>
              <a:off x="7164388" y="2474913"/>
              <a:ext cx="1563687" cy="307975"/>
            </a:xfrm>
            <a:prstGeom prst="rect">
              <a:avLst/>
            </a:prstGeom>
            <a:noFill/>
            <a:ln w="9525">
              <a:noFill/>
              <a:miter lim="800000"/>
              <a:headEnd/>
              <a:tailEnd/>
            </a:ln>
          </p:spPr>
          <p:txBody>
            <a:bodyPr wrap="none">
              <a:spAutoFit/>
            </a:bodyPr>
            <a:lstStyle/>
            <a:p>
              <a:r>
                <a:rPr lang="fr-FR" sz="1400">
                  <a:latin typeface="Calibri" pitchFamily="34" charset="0"/>
                </a:rPr>
                <a:t>Rice: tillering stage</a:t>
              </a:r>
            </a:p>
          </p:txBody>
        </p:sp>
        <p:sp>
          <p:nvSpPr>
            <p:cNvPr id="3096" name="ZoneTexte 31"/>
            <p:cNvSpPr txBox="1">
              <a:spLocks noChangeArrowheads="1"/>
            </p:cNvSpPr>
            <p:nvPr/>
          </p:nvSpPr>
          <p:spPr bwMode="auto">
            <a:xfrm>
              <a:off x="7164388" y="2763838"/>
              <a:ext cx="1939925" cy="307975"/>
            </a:xfrm>
            <a:prstGeom prst="rect">
              <a:avLst/>
            </a:prstGeom>
            <a:noFill/>
            <a:ln w="9525">
              <a:noFill/>
              <a:miter lim="800000"/>
              <a:headEnd/>
              <a:tailEnd/>
            </a:ln>
          </p:spPr>
          <p:txBody>
            <a:bodyPr wrap="none">
              <a:spAutoFit/>
            </a:bodyPr>
            <a:lstStyle/>
            <a:p>
              <a:r>
                <a:rPr lang="fr-FR" sz="1400">
                  <a:latin typeface="Calibri" pitchFamily="34" charset="0"/>
                </a:rPr>
                <a:t>Rice: reproductive stage</a:t>
              </a:r>
            </a:p>
          </p:txBody>
        </p:sp>
        <p:sp>
          <p:nvSpPr>
            <p:cNvPr id="3097" name="ZoneTexte 32"/>
            <p:cNvSpPr txBox="1">
              <a:spLocks noChangeArrowheads="1"/>
            </p:cNvSpPr>
            <p:nvPr/>
          </p:nvSpPr>
          <p:spPr bwMode="auto">
            <a:xfrm>
              <a:off x="7164388" y="3051175"/>
              <a:ext cx="1635125" cy="307975"/>
            </a:xfrm>
            <a:prstGeom prst="rect">
              <a:avLst/>
            </a:prstGeom>
            <a:noFill/>
            <a:ln w="9525">
              <a:noFill/>
              <a:miter lim="800000"/>
              <a:headEnd/>
              <a:tailEnd/>
            </a:ln>
          </p:spPr>
          <p:txBody>
            <a:bodyPr wrap="none">
              <a:spAutoFit/>
            </a:bodyPr>
            <a:lstStyle/>
            <a:p>
              <a:r>
                <a:rPr lang="fr-FR" sz="1400">
                  <a:latin typeface="Calibri" pitchFamily="34" charset="0"/>
                </a:rPr>
                <a:t>Rice: maturity stage</a:t>
              </a:r>
            </a:p>
          </p:txBody>
        </p:sp>
        <p:sp>
          <p:nvSpPr>
            <p:cNvPr id="3098" name="ZoneTexte 33"/>
            <p:cNvSpPr txBox="1">
              <a:spLocks noChangeArrowheads="1"/>
            </p:cNvSpPr>
            <p:nvPr/>
          </p:nvSpPr>
          <p:spPr bwMode="auto">
            <a:xfrm>
              <a:off x="7164388" y="3340100"/>
              <a:ext cx="2256259" cy="307777"/>
            </a:xfrm>
            <a:prstGeom prst="rect">
              <a:avLst/>
            </a:prstGeom>
            <a:noFill/>
            <a:ln w="9525">
              <a:noFill/>
              <a:miter lim="800000"/>
              <a:headEnd/>
              <a:tailEnd/>
            </a:ln>
          </p:spPr>
          <p:txBody>
            <a:bodyPr wrap="none">
              <a:spAutoFit/>
            </a:bodyPr>
            <a:lstStyle/>
            <a:p>
              <a:r>
                <a:rPr lang="fr-FR" sz="1400">
                  <a:latin typeface="Calibri" pitchFamily="34" charset="0"/>
                </a:rPr>
                <a:t>Non rice (forest, other LULC)</a:t>
              </a:r>
            </a:p>
          </p:txBody>
        </p:sp>
        <p:sp>
          <p:nvSpPr>
            <p:cNvPr id="3099" name="ZoneTexte 34"/>
            <p:cNvSpPr txBox="1">
              <a:spLocks noChangeArrowheads="1"/>
            </p:cNvSpPr>
            <p:nvPr/>
          </p:nvSpPr>
          <p:spPr bwMode="auto">
            <a:xfrm>
              <a:off x="7164388" y="3627438"/>
              <a:ext cx="2232620" cy="739775"/>
            </a:xfrm>
            <a:prstGeom prst="rect">
              <a:avLst/>
            </a:prstGeom>
            <a:noFill/>
            <a:ln w="9525">
              <a:noFill/>
              <a:miter lim="800000"/>
              <a:headEnd/>
              <a:tailEnd/>
            </a:ln>
          </p:spPr>
          <p:txBody>
            <a:bodyPr>
              <a:spAutoFit/>
            </a:bodyPr>
            <a:lstStyle/>
            <a:p>
              <a:r>
                <a:rPr lang="fr-FR" sz="1400">
                  <a:latin typeface="Calibri" pitchFamily="34" charset="0"/>
                </a:rPr>
                <a:t>Land water/ sea / land outside the Vietnam</a:t>
              </a:r>
            </a:p>
            <a:p>
              <a:r>
                <a:rPr lang="fr-FR" sz="1400">
                  <a:latin typeface="Calibri" pitchFamily="34" charset="0"/>
                </a:rPr>
                <a:t>Mekong river delta </a:t>
              </a:r>
            </a:p>
          </p:txBody>
        </p:sp>
        <p:sp>
          <p:nvSpPr>
            <p:cNvPr id="24" name="Rectangle 23"/>
            <p:cNvSpPr/>
            <p:nvPr/>
          </p:nvSpPr>
          <p:spPr>
            <a:xfrm>
              <a:off x="6516688" y="2060624"/>
              <a:ext cx="2952328" cy="2376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3079" name="ZoneTexte 25"/>
          <p:cNvSpPr txBox="1">
            <a:spLocks noChangeArrowheads="1"/>
          </p:cNvSpPr>
          <p:nvPr/>
        </p:nvSpPr>
        <p:spPr bwMode="auto">
          <a:xfrm>
            <a:off x="3708400" y="0"/>
            <a:ext cx="1552575" cy="338138"/>
          </a:xfrm>
          <a:prstGeom prst="rect">
            <a:avLst/>
          </a:prstGeom>
          <a:noFill/>
          <a:ln w="9525">
            <a:noFill/>
            <a:miter lim="800000"/>
            <a:headEnd/>
            <a:tailEnd/>
          </a:ln>
        </p:spPr>
        <p:txBody>
          <a:bodyPr wrap="none">
            <a:spAutoFit/>
          </a:bodyPr>
          <a:lstStyle/>
          <a:p>
            <a:r>
              <a:rPr lang="fr-FR" sz="1600"/>
              <a:t>23 March 2015</a:t>
            </a:r>
          </a:p>
        </p:txBody>
      </p:sp>
      <p:sp>
        <p:nvSpPr>
          <p:cNvPr id="3080" name="ZoneTexte 26"/>
          <p:cNvSpPr txBox="1">
            <a:spLocks noChangeArrowheads="1"/>
          </p:cNvSpPr>
          <p:nvPr/>
        </p:nvSpPr>
        <p:spPr bwMode="auto">
          <a:xfrm>
            <a:off x="3708400" y="3357563"/>
            <a:ext cx="1379538" cy="338137"/>
          </a:xfrm>
          <a:prstGeom prst="rect">
            <a:avLst/>
          </a:prstGeom>
          <a:noFill/>
          <a:ln w="9525">
            <a:noFill/>
            <a:miter lim="800000"/>
            <a:headEnd/>
            <a:tailEnd/>
          </a:ln>
        </p:spPr>
        <p:txBody>
          <a:bodyPr wrap="none">
            <a:spAutoFit/>
          </a:bodyPr>
          <a:lstStyle/>
          <a:p>
            <a:r>
              <a:rPr lang="fr-FR" sz="1600"/>
              <a:t>04 April 2015</a:t>
            </a:r>
          </a:p>
        </p:txBody>
      </p:sp>
      <p:sp>
        <p:nvSpPr>
          <p:cNvPr id="30" name="ZoneTexte 29"/>
          <p:cNvSpPr txBox="1"/>
          <p:nvPr/>
        </p:nvSpPr>
        <p:spPr>
          <a:xfrm>
            <a:off x="5580063" y="0"/>
            <a:ext cx="2508250" cy="307975"/>
          </a:xfrm>
          <a:prstGeom prst="rect">
            <a:avLst/>
          </a:prstGeom>
          <a:noFill/>
        </p:spPr>
        <p:txBody>
          <a:bodyPr wrap="none">
            <a:spAutoFit/>
          </a:bodyPr>
          <a:lstStyle/>
          <a:p>
            <a:pPr>
              <a:defRPr/>
            </a:pPr>
            <a:r>
              <a:rPr lang="fr-FR" sz="1400" dirty="0">
                <a:latin typeface="+mn-lt"/>
                <a:cs typeface="Arial" pitchFamily="34" charset="0"/>
              </a:rPr>
              <a:t>125 km x 90 km.  Pixel size 20 m</a:t>
            </a:r>
          </a:p>
        </p:txBody>
      </p:sp>
      <p:sp>
        <p:nvSpPr>
          <p:cNvPr id="31" name="ZoneTexte 30"/>
          <p:cNvSpPr txBox="1"/>
          <p:nvPr/>
        </p:nvSpPr>
        <p:spPr>
          <a:xfrm>
            <a:off x="1287463" y="3716338"/>
            <a:ext cx="2093912" cy="430212"/>
          </a:xfrm>
          <a:prstGeom prst="rect">
            <a:avLst/>
          </a:prstGeom>
          <a:noFill/>
        </p:spPr>
        <p:txBody>
          <a:bodyPr wrap="none">
            <a:spAutoFit/>
          </a:bodyPr>
          <a:lstStyle/>
          <a:p>
            <a:pPr>
              <a:defRPr/>
            </a:pPr>
            <a:r>
              <a:rPr lang="fr-FR" sz="1100" dirty="0">
                <a:solidFill>
                  <a:schemeClr val="bg1"/>
                </a:solidFill>
                <a:latin typeface="+mn-lt"/>
                <a:cs typeface="Arial" pitchFamily="34" charset="0"/>
              </a:rPr>
              <a:t>        The </a:t>
            </a:r>
            <a:r>
              <a:rPr lang="fr-FR" sz="1100" dirty="0" err="1">
                <a:solidFill>
                  <a:schemeClr val="bg1"/>
                </a:solidFill>
                <a:latin typeface="+mn-lt"/>
                <a:cs typeface="Arial" pitchFamily="34" charset="0"/>
              </a:rPr>
              <a:t>Mekong</a:t>
            </a:r>
            <a:r>
              <a:rPr lang="fr-FR" sz="1100" dirty="0">
                <a:solidFill>
                  <a:schemeClr val="bg1"/>
                </a:solidFill>
                <a:latin typeface="+mn-lt"/>
                <a:cs typeface="Arial" pitchFamily="34" charset="0"/>
              </a:rPr>
              <a:t> </a:t>
            </a:r>
            <a:r>
              <a:rPr lang="fr-FR" sz="1100" dirty="0">
                <a:solidFill>
                  <a:schemeClr val="bg1"/>
                </a:solidFill>
                <a:latin typeface="Arial" pitchFamily="34" charset="0"/>
                <a:cs typeface="Arial" pitchFamily="34" charset="0"/>
              </a:rPr>
              <a:t> D</a:t>
            </a:r>
            <a:r>
              <a:rPr lang="fr-FR" sz="1100" dirty="0">
                <a:solidFill>
                  <a:schemeClr val="bg1"/>
                </a:solidFill>
                <a:latin typeface="+mn-lt"/>
                <a:cs typeface="Arial" pitchFamily="34" charset="0"/>
              </a:rPr>
              <a:t>elta, Vietnam</a:t>
            </a:r>
          </a:p>
          <a:p>
            <a:pPr>
              <a:defRPr/>
            </a:pPr>
            <a:r>
              <a:rPr lang="fr-FR" sz="1100" dirty="0">
                <a:solidFill>
                  <a:schemeClr val="bg1"/>
                </a:solidFill>
                <a:latin typeface="+mn-lt"/>
                <a:cs typeface="Arial" pitchFamily="34" charset="0"/>
              </a:rPr>
              <a:t>360 km x 360 km. Pixel size 20 m</a:t>
            </a:r>
          </a:p>
        </p:txBody>
      </p:sp>
      <p:sp>
        <p:nvSpPr>
          <p:cNvPr id="3083" name="ZoneTexte 31"/>
          <p:cNvSpPr txBox="1">
            <a:spLocks noChangeArrowheads="1"/>
          </p:cNvSpPr>
          <p:nvPr/>
        </p:nvSpPr>
        <p:spPr bwMode="auto">
          <a:xfrm>
            <a:off x="3635375" y="5589588"/>
            <a:ext cx="1003300" cy="276225"/>
          </a:xfrm>
          <a:prstGeom prst="rect">
            <a:avLst/>
          </a:prstGeom>
          <a:noFill/>
          <a:ln w="9525">
            <a:noFill/>
            <a:miter lim="800000"/>
            <a:headEnd/>
            <a:tailEnd/>
          </a:ln>
        </p:spPr>
        <p:txBody>
          <a:bodyPr wrap="none">
            <a:spAutoFit/>
          </a:bodyPr>
          <a:lstStyle/>
          <a:p>
            <a:r>
              <a:rPr lang="fr-FR" sz="1200">
                <a:solidFill>
                  <a:schemeClr val="bg1"/>
                </a:solidFill>
              </a:rPr>
              <a:t>Long Xuyen</a:t>
            </a:r>
          </a:p>
        </p:txBody>
      </p:sp>
      <p:sp>
        <p:nvSpPr>
          <p:cNvPr id="3084" name="ZoneTexte 32"/>
          <p:cNvSpPr txBox="1">
            <a:spLocks noChangeArrowheads="1"/>
          </p:cNvSpPr>
          <p:nvPr/>
        </p:nvSpPr>
        <p:spPr bwMode="auto">
          <a:xfrm>
            <a:off x="4284663" y="6237288"/>
            <a:ext cx="769937" cy="277812"/>
          </a:xfrm>
          <a:prstGeom prst="rect">
            <a:avLst/>
          </a:prstGeom>
          <a:noFill/>
          <a:ln w="9525">
            <a:noFill/>
            <a:miter lim="800000"/>
            <a:headEnd/>
            <a:tailEnd/>
          </a:ln>
        </p:spPr>
        <p:txBody>
          <a:bodyPr wrap="none">
            <a:spAutoFit/>
          </a:bodyPr>
          <a:lstStyle/>
          <a:p>
            <a:r>
              <a:rPr lang="fr-FR" sz="1200">
                <a:solidFill>
                  <a:schemeClr val="bg1"/>
                </a:solidFill>
              </a:rPr>
              <a:t>Can Tho</a:t>
            </a:r>
          </a:p>
        </p:txBody>
      </p:sp>
      <p:sp>
        <p:nvSpPr>
          <p:cNvPr id="3085" name="ZoneTexte 33"/>
          <p:cNvSpPr txBox="1">
            <a:spLocks noChangeArrowheads="1"/>
          </p:cNvSpPr>
          <p:nvPr/>
        </p:nvSpPr>
        <p:spPr bwMode="auto">
          <a:xfrm>
            <a:off x="7019925" y="6453188"/>
            <a:ext cx="871538" cy="277812"/>
          </a:xfrm>
          <a:prstGeom prst="rect">
            <a:avLst/>
          </a:prstGeom>
          <a:noFill/>
          <a:ln w="9525">
            <a:noFill/>
            <a:miter lim="800000"/>
            <a:headEnd/>
            <a:tailEnd/>
          </a:ln>
        </p:spPr>
        <p:txBody>
          <a:bodyPr wrap="none">
            <a:spAutoFit/>
          </a:bodyPr>
          <a:lstStyle/>
          <a:p>
            <a:r>
              <a:rPr lang="fr-FR" sz="1200">
                <a:solidFill>
                  <a:schemeClr val="bg1"/>
                </a:solidFill>
              </a:rPr>
              <a:t>Vinh Long</a:t>
            </a:r>
          </a:p>
        </p:txBody>
      </p:sp>
      <p:sp>
        <p:nvSpPr>
          <p:cNvPr id="3086" name="ZoneTexte 34"/>
          <p:cNvSpPr txBox="1">
            <a:spLocks noChangeArrowheads="1"/>
          </p:cNvSpPr>
          <p:nvPr/>
        </p:nvSpPr>
        <p:spPr bwMode="auto">
          <a:xfrm>
            <a:off x="6300788" y="4149725"/>
            <a:ext cx="908050" cy="276225"/>
          </a:xfrm>
          <a:prstGeom prst="rect">
            <a:avLst/>
          </a:prstGeom>
          <a:noFill/>
          <a:ln w="9525">
            <a:noFill/>
            <a:miter lim="800000"/>
            <a:headEnd/>
            <a:tailEnd/>
          </a:ln>
        </p:spPr>
        <p:txBody>
          <a:bodyPr wrap="none">
            <a:spAutoFit/>
          </a:bodyPr>
          <a:lstStyle/>
          <a:p>
            <a:r>
              <a:rPr lang="fr-FR" sz="1200">
                <a:solidFill>
                  <a:schemeClr val="bg1"/>
                </a:solidFill>
              </a:rPr>
              <a:t>Thap Muoi</a:t>
            </a:r>
          </a:p>
        </p:txBody>
      </p:sp>
      <p:sp>
        <p:nvSpPr>
          <p:cNvPr id="7185" name="ZoneTexte 35"/>
          <p:cNvSpPr txBox="1">
            <a:spLocks noChangeArrowheads="1"/>
          </p:cNvSpPr>
          <p:nvPr/>
        </p:nvSpPr>
        <p:spPr bwMode="auto">
          <a:xfrm>
            <a:off x="0" y="404813"/>
            <a:ext cx="3821113" cy="369887"/>
          </a:xfrm>
          <a:prstGeom prst="rect">
            <a:avLst/>
          </a:prstGeom>
          <a:noFill/>
          <a:ln w="9525">
            <a:noFill/>
            <a:miter lim="800000"/>
            <a:headEnd/>
            <a:tailEnd/>
          </a:ln>
        </p:spPr>
        <p:txBody>
          <a:bodyPr wrap="none">
            <a:spAutoFit/>
          </a:bodyPr>
          <a:lstStyle/>
          <a:p>
            <a:pPr>
              <a:defRPr/>
            </a:pPr>
            <a:r>
              <a:rPr lang="fr-FR" dirty="0" err="1">
                <a:latin typeface="+mj-lt"/>
              </a:rPr>
              <a:t>Rice</a:t>
            </a:r>
            <a:r>
              <a:rPr lang="fr-FR" dirty="0">
                <a:latin typeface="+mj-lt"/>
              </a:rPr>
              <a:t> monitoring </a:t>
            </a:r>
            <a:r>
              <a:rPr lang="fr-FR" dirty="0" err="1">
                <a:latin typeface="+mj-lt"/>
              </a:rPr>
              <a:t>using</a:t>
            </a:r>
            <a:r>
              <a:rPr lang="fr-FR" dirty="0">
                <a:latin typeface="+mj-lt"/>
              </a:rPr>
              <a:t> </a:t>
            </a:r>
            <a:r>
              <a:rPr lang="fr-FR" dirty="0" err="1">
                <a:latin typeface="+mj-lt"/>
              </a:rPr>
              <a:t>Sentinel</a:t>
            </a:r>
            <a:r>
              <a:rPr lang="fr-FR" dirty="0">
                <a:latin typeface="+mj-lt"/>
              </a:rPr>
              <a:t>-1A data</a:t>
            </a:r>
          </a:p>
        </p:txBody>
      </p:sp>
      <p:pic>
        <p:nvPicPr>
          <p:cNvPr id="2050" name="Picture 2"/>
          <p:cNvPicPr>
            <a:picLocks noChangeAspect="1" noChangeArrowheads="1"/>
          </p:cNvPicPr>
          <p:nvPr/>
        </p:nvPicPr>
        <p:blipFill>
          <a:blip r:embed="rId4" cstate="print"/>
          <a:srcRect/>
          <a:stretch>
            <a:fillRect/>
          </a:stretch>
        </p:blipFill>
        <p:spPr bwMode="auto">
          <a:xfrm>
            <a:off x="3681809" y="283592"/>
            <a:ext cx="4346575" cy="3073400"/>
          </a:xfrm>
          <a:prstGeom prst="rect">
            <a:avLst/>
          </a:prstGeom>
          <a:noFill/>
          <a:ln w="9525">
            <a:noFill/>
            <a:miter lim="800000"/>
            <a:headEnd/>
            <a:tailEnd/>
          </a:ln>
          <a:effectLst/>
        </p:spPr>
      </p:pic>
    </p:spTree>
    <p:extLst>
      <p:ext uri="{BB962C8B-B14F-4D97-AF65-F5344CB8AC3E}">
        <p14:creationId xmlns:p14="http://schemas.microsoft.com/office/powerpoint/2010/main" val="38156841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6252" y="300251"/>
            <a:ext cx="5540960" cy="529569"/>
          </a:xfrm>
          <a:prstGeom prst="rect">
            <a:avLst/>
          </a:prstGeom>
          <a:noFill/>
        </p:spPr>
        <p:txBody>
          <a:bodyPr wrap="square" rtlCol="0">
            <a:spAutoFit/>
          </a:bodyPr>
          <a:lstStyle/>
          <a:p>
            <a:pPr algn="l"/>
            <a:r>
              <a:rPr lang="en-US" sz="2800" b="1" dirty="0" smtClean="0"/>
              <a:t>Subsidence in Ho Chi Minh City</a:t>
            </a:r>
            <a:endParaRPr lang="fr-FR" sz="2800" b="1" dirty="0"/>
          </a:p>
        </p:txBody>
      </p:sp>
      <p:grpSp>
        <p:nvGrpSpPr>
          <p:cNvPr id="2" name="Group 9"/>
          <p:cNvGrpSpPr/>
          <p:nvPr/>
        </p:nvGrpSpPr>
        <p:grpSpPr>
          <a:xfrm>
            <a:off x="433051" y="5542319"/>
            <a:ext cx="4300021" cy="489911"/>
            <a:chOff x="7254081" y="6742969"/>
            <a:chExt cx="2520224" cy="546630"/>
          </a:xfrm>
        </p:grpSpPr>
        <p:sp>
          <p:nvSpPr>
            <p:cNvPr id="11" name="Rectangle 10"/>
            <p:cNvSpPr/>
            <p:nvPr/>
          </p:nvSpPr>
          <p:spPr>
            <a:xfrm>
              <a:off x="7254081" y="6766719"/>
              <a:ext cx="2511834" cy="5121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i="1"/>
            </a:p>
          </p:txBody>
        </p:sp>
        <p:grpSp>
          <p:nvGrpSpPr>
            <p:cNvPr id="4" name="Group 11"/>
            <p:cNvGrpSpPr/>
            <p:nvPr/>
          </p:nvGrpSpPr>
          <p:grpSpPr>
            <a:xfrm>
              <a:off x="7273131" y="6742969"/>
              <a:ext cx="2501174" cy="546630"/>
              <a:chOff x="4824481" y="5547622"/>
              <a:chExt cx="2501174" cy="546630"/>
            </a:xfrm>
          </p:grpSpPr>
          <p:sp>
            <p:nvSpPr>
              <p:cNvPr id="13" name="TextBox 12"/>
              <p:cNvSpPr txBox="1"/>
              <p:nvPr/>
            </p:nvSpPr>
            <p:spPr>
              <a:xfrm>
                <a:off x="4824481" y="5768168"/>
                <a:ext cx="533400" cy="323165"/>
              </a:xfrm>
              <a:prstGeom prst="rect">
                <a:avLst/>
              </a:prstGeom>
              <a:solidFill>
                <a:schemeClr val="bg1"/>
              </a:solidFill>
            </p:spPr>
            <p:txBody>
              <a:bodyPr wrap="square" rtlCol="0">
                <a:spAutoFit/>
              </a:bodyPr>
              <a:lstStyle/>
              <a:p>
                <a:r>
                  <a:rPr lang="fr-FR" sz="1500" b="1" i="1" dirty="0" smtClean="0"/>
                  <a:t>-40</a:t>
                </a:r>
                <a:endParaRPr lang="fr-FR" sz="1500" b="1" i="1" dirty="0"/>
              </a:p>
            </p:txBody>
          </p:sp>
          <p:sp>
            <p:nvSpPr>
              <p:cNvPr id="14" name="TextBox 13"/>
              <p:cNvSpPr txBox="1"/>
              <p:nvPr/>
            </p:nvSpPr>
            <p:spPr>
              <a:xfrm>
                <a:off x="6906555" y="5771087"/>
                <a:ext cx="419100" cy="323165"/>
              </a:xfrm>
              <a:prstGeom prst="rect">
                <a:avLst/>
              </a:prstGeom>
              <a:solidFill>
                <a:schemeClr val="bg1"/>
              </a:solidFill>
            </p:spPr>
            <p:txBody>
              <a:bodyPr wrap="square" rtlCol="0">
                <a:spAutoFit/>
              </a:bodyPr>
              <a:lstStyle/>
              <a:p>
                <a:r>
                  <a:rPr lang="fr-FR" sz="1500" b="1" i="1" dirty="0"/>
                  <a:t>1</a:t>
                </a:r>
                <a:r>
                  <a:rPr lang="fr-FR" sz="1500" b="1" i="1" dirty="0" smtClean="0"/>
                  <a:t>0</a:t>
                </a:r>
                <a:endParaRPr lang="fr-FR" sz="1500" b="1" i="1" dirty="0"/>
              </a:p>
            </p:txBody>
          </p:sp>
          <p:sp>
            <p:nvSpPr>
              <p:cNvPr id="15" name="TextBox 14"/>
              <p:cNvSpPr txBox="1"/>
              <p:nvPr/>
            </p:nvSpPr>
            <p:spPr>
              <a:xfrm>
                <a:off x="6565033" y="5769721"/>
                <a:ext cx="419100" cy="323165"/>
              </a:xfrm>
              <a:prstGeom prst="rect">
                <a:avLst/>
              </a:prstGeom>
              <a:solidFill>
                <a:schemeClr val="bg1"/>
              </a:solidFill>
            </p:spPr>
            <p:txBody>
              <a:bodyPr wrap="square" rtlCol="0">
                <a:spAutoFit/>
              </a:bodyPr>
              <a:lstStyle/>
              <a:p>
                <a:r>
                  <a:rPr lang="fr-FR" sz="1500" b="1" i="1" dirty="0" smtClean="0"/>
                  <a:t>0</a:t>
                </a:r>
                <a:endParaRPr lang="fr-FR" sz="1500" b="1" i="1" dirty="0"/>
              </a:p>
            </p:txBody>
          </p:sp>
          <p:sp>
            <p:nvSpPr>
              <p:cNvPr id="16" name="TextBox 15"/>
              <p:cNvSpPr txBox="1"/>
              <p:nvPr/>
            </p:nvSpPr>
            <p:spPr>
              <a:xfrm>
                <a:off x="5647216" y="5768885"/>
                <a:ext cx="485656" cy="323165"/>
              </a:xfrm>
              <a:prstGeom prst="rect">
                <a:avLst/>
              </a:prstGeom>
              <a:solidFill>
                <a:schemeClr val="bg1"/>
              </a:solidFill>
            </p:spPr>
            <p:txBody>
              <a:bodyPr wrap="square" rtlCol="0">
                <a:spAutoFit/>
              </a:bodyPr>
              <a:lstStyle/>
              <a:p>
                <a:r>
                  <a:rPr lang="fr-FR" sz="1500" b="1" i="1" dirty="0" smtClean="0"/>
                  <a:t>-20</a:t>
                </a:r>
                <a:endParaRPr lang="fr-FR" sz="1500" b="1" i="1" dirty="0"/>
              </a:p>
            </p:txBody>
          </p:sp>
          <p:sp>
            <p:nvSpPr>
              <p:cNvPr id="17" name="TextBox 16"/>
              <p:cNvSpPr txBox="1"/>
              <p:nvPr/>
            </p:nvSpPr>
            <p:spPr>
              <a:xfrm>
                <a:off x="5210520" y="5766422"/>
                <a:ext cx="460293" cy="323165"/>
              </a:xfrm>
              <a:prstGeom prst="rect">
                <a:avLst/>
              </a:prstGeom>
              <a:solidFill>
                <a:schemeClr val="bg1"/>
              </a:solidFill>
            </p:spPr>
            <p:txBody>
              <a:bodyPr wrap="square" rtlCol="0">
                <a:spAutoFit/>
              </a:bodyPr>
              <a:lstStyle/>
              <a:p>
                <a:r>
                  <a:rPr lang="fr-FR" sz="1500" b="1" i="1" dirty="0" smtClean="0"/>
                  <a:t>-30</a:t>
                </a:r>
                <a:endParaRPr lang="fr-FR" sz="1500" b="1" i="1" dirty="0"/>
              </a:p>
            </p:txBody>
          </p:sp>
          <p:sp>
            <p:nvSpPr>
              <p:cNvPr id="18" name="TextBox 17"/>
              <p:cNvSpPr txBox="1"/>
              <p:nvPr/>
            </p:nvSpPr>
            <p:spPr>
              <a:xfrm>
                <a:off x="6104232" y="5769661"/>
                <a:ext cx="533400" cy="323165"/>
              </a:xfrm>
              <a:prstGeom prst="rect">
                <a:avLst/>
              </a:prstGeom>
              <a:solidFill>
                <a:schemeClr val="bg1"/>
              </a:solidFill>
            </p:spPr>
            <p:txBody>
              <a:bodyPr wrap="square" rtlCol="0">
                <a:spAutoFit/>
              </a:bodyPr>
              <a:lstStyle/>
              <a:p>
                <a:r>
                  <a:rPr lang="fr-FR" sz="1500" b="1" i="1" dirty="0" smtClean="0"/>
                  <a:t>-10</a:t>
                </a:r>
                <a:endParaRPr lang="fr-FR" sz="1500" b="1" i="1" dirty="0"/>
              </a:p>
            </p:txBody>
          </p:sp>
          <p:pic>
            <p:nvPicPr>
              <p:cNvPr id="19" name="Picture 1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18" t="37464" r="48440" b="60603"/>
              <a:stretch/>
            </p:blipFill>
            <p:spPr bwMode="auto">
              <a:xfrm>
                <a:off x="4993327" y="5623719"/>
                <a:ext cx="2133600" cy="20805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676729" y="5547622"/>
                <a:ext cx="917819" cy="323165"/>
              </a:xfrm>
              <a:prstGeom prst="rect">
                <a:avLst/>
              </a:prstGeom>
              <a:noFill/>
            </p:spPr>
            <p:txBody>
              <a:bodyPr wrap="square" rtlCol="0">
                <a:spAutoFit/>
              </a:bodyPr>
              <a:lstStyle/>
              <a:p>
                <a:r>
                  <a:rPr lang="fr-FR" sz="1500" b="1" i="1" dirty="0"/>
                  <a:t>m</a:t>
                </a:r>
                <a:r>
                  <a:rPr lang="fr-FR" sz="1500" b="1" i="1" dirty="0" smtClean="0"/>
                  <a:t>m/</a:t>
                </a:r>
                <a:r>
                  <a:rPr lang="fr-FR" sz="1500" b="1" i="1" dirty="0" err="1" smtClean="0"/>
                  <a:t>yr</a:t>
                </a:r>
                <a:endParaRPr lang="fr-FR" sz="1500" b="1" i="1" dirty="0"/>
              </a:p>
            </p:txBody>
          </p:sp>
        </p:grpSp>
      </p:grpSp>
      <p:sp>
        <p:nvSpPr>
          <p:cNvPr id="26" name="TextBox 25"/>
          <p:cNvSpPr txBox="1"/>
          <p:nvPr/>
        </p:nvSpPr>
        <p:spPr>
          <a:xfrm>
            <a:off x="627722" y="931972"/>
            <a:ext cx="3868268" cy="342145"/>
          </a:xfrm>
          <a:prstGeom prst="rect">
            <a:avLst/>
          </a:prstGeom>
          <a:noFill/>
        </p:spPr>
        <p:txBody>
          <a:bodyPr wrap="square" rtlCol="0">
            <a:spAutoFit/>
          </a:bodyPr>
          <a:lstStyle/>
          <a:p>
            <a:r>
              <a:rPr lang="fr-FR" sz="1600" b="1" dirty="0" err="1" smtClean="0"/>
              <a:t>Average</a:t>
            </a:r>
            <a:r>
              <a:rPr lang="fr-FR" sz="1600" b="1" dirty="0" smtClean="0"/>
              <a:t> vertical </a:t>
            </a:r>
            <a:r>
              <a:rPr lang="fr-FR" sz="1600" b="1" dirty="0" err="1" smtClean="0"/>
              <a:t>velocity</a:t>
            </a:r>
            <a:r>
              <a:rPr lang="fr-FR" sz="1600" b="1" dirty="0" smtClean="0"/>
              <a:t> 2006-2010  </a:t>
            </a:r>
            <a:endParaRPr lang="fr-FR" sz="1600" b="1" dirty="0"/>
          </a:p>
        </p:txBody>
      </p:sp>
      <p:sp>
        <p:nvSpPr>
          <p:cNvPr id="7" name="Rectangle 6"/>
          <p:cNvSpPr/>
          <p:nvPr/>
        </p:nvSpPr>
        <p:spPr>
          <a:xfrm>
            <a:off x="899592" y="5157192"/>
            <a:ext cx="3384376" cy="369332"/>
          </a:xfrm>
          <a:prstGeom prst="rect">
            <a:avLst/>
          </a:prstGeom>
        </p:spPr>
        <p:txBody>
          <a:bodyPr wrap="square">
            <a:spAutoFit/>
          </a:bodyPr>
          <a:lstStyle/>
          <a:p>
            <a:r>
              <a:rPr lang="en-GB" dirty="0" smtClean="0"/>
              <a:t> </a:t>
            </a:r>
            <a:r>
              <a:rPr lang="en-GB" dirty="0"/>
              <a:t>R</a:t>
            </a:r>
            <a:r>
              <a:rPr lang="en-GB" dirty="0" smtClean="0"/>
              <a:t>ate </a:t>
            </a:r>
            <a:r>
              <a:rPr lang="en-GB" dirty="0"/>
              <a:t>of deformation in mm/year.</a:t>
            </a:r>
            <a:endParaRPr lang="fr-FR" dirty="0"/>
          </a:p>
        </p:txBody>
      </p:sp>
      <p:grpSp>
        <p:nvGrpSpPr>
          <p:cNvPr id="5" name="Groupe 20"/>
          <p:cNvGrpSpPr/>
          <p:nvPr/>
        </p:nvGrpSpPr>
        <p:grpSpPr>
          <a:xfrm>
            <a:off x="5551488" y="1492514"/>
            <a:ext cx="3373437" cy="3190875"/>
            <a:chOff x="5551488" y="1328738"/>
            <a:chExt cx="3373437" cy="3190875"/>
          </a:xfrm>
        </p:grpSpPr>
        <p:sp>
          <p:nvSpPr>
            <p:cNvPr id="22" name="Rectangle 5"/>
            <p:cNvSpPr>
              <a:spLocks noChangeArrowheads="1"/>
            </p:cNvSpPr>
            <p:nvPr/>
          </p:nvSpPr>
          <p:spPr bwMode="auto">
            <a:xfrm>
              <a:off x="6000750" y="1404938"/>
              <a:ext cx="2800350" cy="2705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6"/>
            <p:cNvSpPr>
              <a:spLocks noChangeArrowheads="1"/>
            </p:cNvSpPr>
            <p:nvPr/>
          </p:nvSpPr>
          <p:spPr bwMode="auto">
            <a:xfrm>
              <a:off x="6000750" y="1404938"/>
              <a:ext cx="2800350" cy="2705100"/>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Line 7"/>
            <p:cNvSpPr>
              <a:spLocks noChangeShapeType="1"/>
            </p:cNvSpPr>
            <p:nvPr/>
          </p:nvSpPr>
          <p:spPr bwMode="auto">
            <a:xfrm flipV="1">
              <a:off x="6000750" y="1404938"/>
              <a:ext cx="0" cy="270510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Line 8"/>
            <p:cNvSpPr>
              <a:spLocks noChangeShapeType="1"/>
            </p:cNvSpPr>
            <p:nvPr/>
          </p:nvSpPr>
          <p:spPr bwMode="auto">
            <a:xfrm flipV="1">
              <a:off x="6553200" y="1404938"/>
              <a:ext cx="0" cy="270510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Line 9"/>
            <p:cNvSpPr>
              <a:spLocks noChangeShapeType="1"/>
            </p:cNvSpPr>
            <p:nvPr/>
          </p:nvSpPr>
          <p:spPr bwMode="auto">
            <a:xfrm flipV="1">
              <a:off x="7115175" y="1404938"/>
              <a:ext cx="0" cy="270510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Line 10"/>
            <p:cNvSpPr>
              <a:spLocks noChangeShapeType="1"/>
            </p:cNvSpPr>
            <p:nvPr/>
          </p:nvSpPr>
          <p:spPr bwMode="auto">
            <a:xfrm flipV="1">
              <a:off x="7677150" y="1404938"/>
              <a:ext cx="0" cy="270510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Line 11"/>
            <p:cNvSpPr>
              <a:spLocks noChangeShapeType="1"/>
            </p:cNvSpPr>
            <p:nvPr/>
          </p:nvSpPr>
          <p:spPr bwMode="auto">
            <a:xfrm flipV="1">
              <a:off x="8239125" y="1404938"/>
              <a:ext cx="0" cy="270510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Line 12"/>
            <p:cNvSpPr>
              <a:spLocks noChangeShapeType="1"/>
            </p:cNvSpPr>
            <p:nvPr/>
          </p:nvSpPr>
          <p:spPr bwMode="auto">
            <a:xfrm flipV="1">
              <a:off x="8801100" y="1404938"/>
              <a:ext cx="0" cy="270510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Line 13"/>
            <p:cNvSpPr>
              <a:spLocks noChangeShapeType="1"/>
            </p:cNvSpPr>
            <p:nvPr/>
          </p:nvSpPr>
          <p:spPr bwMode="auto">
            <a:xfrm>
              <a:off x="6000750" y="4110038"/>
              <a:ext cx="280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Line 14"/>
            <p:cNvSpPr>
              <a:spLocks noChangeShapeType="1"/>
            </p:cNvSpPr>
            <p:nvPr/>
          </p:nvSpPr>
          <p:spPr bwMode="auto">
            <a:xfrm>
              <a:off x="6000750" y="3567113"/>
              <a:ext cx="280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 name="Line 15"/>
            <p:cNvSpPr>
              <a:spLocks noChangeShapeType="1"/>
            </p:cNvSpPr>
            <p:nvPr/>
          </p:nvSpPr>
          <p:spPr bwMode="auto">
            <a:xfrm>
              <a:off x="6000750" y="3024188"/>
              <a:ext cx="280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Line 16"/>
            <p:cNvSpPr>
              <a:spLocks noChangeShapeType="1"/>
            </p:cNvSpPr>
            <p:nvPr/>
          </p:nvSpPr>
          <p:spPr bwMode="auto">
            <a:xfrm>
              <a:off x="6000750" y="2481263"/>
              <a:ext cx="280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Line 17"/>
            <p:cNvSpPr>
              <a:spLocks noChangeShapeType="1"/>
            </p:cNvSpPr>
            <p:nvPr/>
          </p:nvSpPr>
          <p:spPr bwMode="auto">
            <a:xfrm>
              <a:off x="6000750" y="1938338"/>
              <a:ext cx="280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Line 18"/>
            <p:cNvSpPr>
              <a:spLocks noChangeShapeType="1"/>
            </p:cNvSpPr>
            <p:nvPr/>
          </p:nvSpPr>
          <p:spPr bwMode="auto">
            <a:xfrm>
              <a:off x="6000750" y="1404938"/>
              <a:ext cx="280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Line 19"/>
            <p:cNvSpPr>
              <a:spLocks noChangeShapeType="1"/>
            </p:cNvSpPr>
            <p:nvPr/>
          </p:nvSpPr>
          <p:spPr bwMode="auto">
            <a:xfrm>
              <a:off x="6000750" y="4110038"/>
              <a:ext cx="28003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Line 20"/>
            <p:cNvSpPr>
              <a:spLocks noChangeShapeType="1"/>
            </p:cNvSpPr>
            <p:nvPr/>
          </p:nvSpPr>
          <p:spPr bwMode="auto">
            <a:xfrm flipV="1">
              <a:off x="6000750" y="1404938"/>
              <a:ext cx="0" cy="27051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 name="Line 21"/>
            <p:cNvSpPr>
              <a:spLocks noChangeShapeType="1"/>
            </p:cNvSpPr>
            <p:nvPr/>
          </p:nvSpPr>
          <p:spPr bwMode="auto">
            <a:xfrm flipV="1">
              <a:off x="6000750" y="4081463"/>
              <a:ext cx="0" cy="285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22"/>
            <p:cNvSpPr>
              <a:spLocks noChangeArrowheads="1"/>
            </p:cNvSpPr>
            <p:nvPr/>
          </p:nvSpPr>
          <p:spPr bwMode="auto">
            <a:xfrm>
              <a:off x="5895975" y="4138613"/>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-40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Line 23"/>
            <p:cNvSpPr>
              <a:spLocks noChangeShapeType="1"/>
            </p:cNvSpPr>
            <p:nvPr/>
          </p:nvSpPr>
          <p:spPr bwMode="auto">
            <a:xfrm flipV="1">
              <a:off x="6553200" y="4081463"/>
              <a:ext cx="0" cy="285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Rectangle 24"/>
            <p:cNvSpPr>
              <a:spLocks noChangeArrowheads="1"/>
            </p:cNvSpPr>
            <p:nvPr/>
          </p:nvSpPr>
          <p:spPr bwMode="auto">
            <a:xfrm>
              <a:off x="6448425" y="4138613"/>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-30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Line 25"/>
            <p:cNvSpPr>
              <a:spLocks noChangeShapeType="1"/>
            </p:cNvSpPr>
            <p:nvPr/>
          </p:nvSpPr>
          <p:spPr bwMode="auto">
            <a:xfrm flipV="1">
              <a:off x="7115175" y="4081463"/>
              <a:ext cx="0" cy="285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Rectangle 26"/>
            <p:cNvSpPr>
              <a:spLocks noChangeArrowheads="1"/>
            </p:cNvSpPr>
            <p:nvPr/>
          </p:nvSpPr>
          <p:spPr bwMode="auto">
            <a:xfrm>
              <a:off x="7010400" y="4138613"/>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-20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Line 27"/>
            <p:cNvSpPr>
              <a:spLocks noChangeShapeType="1"/>
            </p:cNvSpPr>
            <p:nvPr/>
          </p:nvSpPr>
          <p:spPr bwMode="auto">
            <a:xfrm flipV="1">
              <a:off x="7677150" y="4081463"/>
              <a:ext cx="0" cy="285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Rectangle 28"/>
            <p:cNvSpPr>
              <a:spLocks noChangeArrowheads="1"/>
            </p:cNvSpPr>
            <p:nvPr/>
          </p:nvSpPr>
          <p:spPr bwMode="auto">
            <a:xfrm>
              <a:off x="7572375" y="4138613"/>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-10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Line 29"/>
            <p:cNvSpPr>
              <a:spLocks noChangeShapeType="1"/>
            </p:cNvSpPr>
            <p:nvPr/>
          </p:nvSpPr>
          <p:spPr bwMode="auto">
            <a:xfrm flipV="1">
              <a:off x="8239125" y="4081463"/>
              <a:ext cx="0" cy="285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 name="Rectangle 30"/>
            <p:cNvSpPr>
              <a:spLocks noChangeArrowheads="1"/>
            </p:cNvSpPr>
            <p:nvPr/>
          </p:nvSpPr>
          <p:spPr bwMode="auto">
            <a:xfrm>
              <a:off x="8210550" y="4138613"/>
              <a:ext cx="1238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Line 31"/>
            <p:cNvSpPr>
              <a:spLocks noChangeShapeType="1"/>
            </p:cNvSpPr>
            <p:nvPr/>
          </p:nvSpPr>
          <p:spPr bwMode="auto">
            <a:xfrm flipV="1">
              <a:off x="8801100" y="4081463"/>
              <a:ext cx="0" cy="285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32"/>
            <p:cNvSpPr>
              <a:spLocks noChangeArrowheads="1"/>
            </p:cNvSpPr>
            <p:nvPr/>
          </p:nvSpPr>
          <p:spPr bwMode="auto">
            <a:xfrm>
              <a:off x="8734425" y="4138613"/>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10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Line 33"/>
            <p:cNvSpPr>
              <a:spLocks noChangeShapeType="1"/>
            </p:cNvSpPr>
            <p:nvPr/>
          </p:nvSpPr>
          <p:spPr bwMode="auto">
            <a:xfrm>
              <a:off x="6000750" y="4110038"/>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Rectangle 34"/>
            <p:cNvSpPr>
              <a:spLocks noChangeArrowheads="1"/>
            </p:cNvSpPr>
            <p:nvPr/>
          </p:nvSpPr>
          <p:spPr bwMode="auto">
            <a:xfrm>
              <a:off x="5791200" y="4033838"/>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-40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Line 35"/>
            <p:cNvSpPr>
              <a:spLocks noChangeShapeType="1"/>
            </p:cNvSpPr>
            <p:nvPr/>
          </p:nvSpPr>
          <p:spPr bwMode="auto">
            <a:xfrm>
              <a:off x="6000750" y="3567113"/>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Rectangle 36"/>
            <p:cNvSpPr>
              <a:spLocks noChangeArrowheads="1"/>
            </p:cNvSpPr>
            <p:nvPr/>
          </p:nvSpPr>
          <p:spPr bwMode="auto">
            <a:xfrm>
              <a:off x="5791200" y="3490913"/>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-30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Line 37"/>
            <p:cNvSpPr>
              <a:spLocks noChangeShapeType="1"/>
            </p:cNvSpPr>
            <p:nvPr/>
          </p:nvSpPr>
          <p:spPr bwMode="auto">
            <a:xfrm>
              <a:off x="6000750" y="3024188"/>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 name="Rectangle 38"/>
            <p:cNvSpPr>
              <a:spLocks noChangeArrowheads="1"/>
            </p:cNvSpPr>
            <p:nvPr/>
          </p:nvSpPr>
          <p:spPr bwMode="auto">
            <a:xfrm>
              <a:off x="5791200" y="2947988"/>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-20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Line 39"/>
            <p:cNvSpPr>
              <a:spLocks noChangeShapeType="1"/>
            </p:cNvSpPr>
            <p:nvPr/>
          </p:nvSpPr>
          <p:spPr bwMode="auto">
            <a:xfrm>
              <a:off x="6000750" y="2481263"/>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 name="Rectangle 40"/>
            <p:cNvSpPr>
              <a:spLocks noChangeArrowheads="1"/>
            </p:cNvSpPr>
            <p:nvPr/>
          </p:nvSpPr>
          <p:spPr bwMode="auto">
            <a:xfrm>
              <a:off x="5791200" y="2405063"/>
              <a:ext cx="2381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-10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Line 41"/>
            <p:cNvSpPr>
              <a:spLocks noChangeShapeType="1"/>
            </p:cNvSpPr>
            <p:nvPr/>
          </p:nvSpPr>
          <p:spPr bwMode="auto">
            <a:xfrm>
              <a:off x="6000750" y="1938338"/>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 name="Rectangle 42"/>
            <p:cNvSpPr>
              <a:spLocks noChangeArrowheads="1"/>
            </p:cNvSpPr>
            <p:nvPr/>
          </p:nvSpPr>
          <p:spPr bwMode="auto">
            <a:xfrm>
              <a:off x="5895975" y="1862138"/>
              <a:ext cx="1238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Line 43"/>
            <p:cNvSpPr>
              <a:spLocks noChangeShapeType="1"/>
            </p:cNvSpPr>
            <p:nvPr/>
          </p:nvSpPr>
          <p:spPr bwMode="auto">
            <a:xfrm>
              <a:off x="6000750" y="1404938"/>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 name="Rectangle 44"/>
            <p:cNvSpPr>
              <a:spLocks noChangeArrowheads="1"/>
            </p:cNvSpPr>
            <p:nvPr/>
          </p:nvSpPr>
          <p:spPr bwMode="auto">
            <a:xfrm>
              <a:off x="5829300" y="1328738"/>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10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Line 45"/>
            <p:cNvSpPr>
              <a:spLocks noChangeShapeType="1"/>
            </p:cNvSpPr>
            <p:nvPr/>
          </p:nvSpPr>
          <p:spPr bwMode="auto">
            <a:xfrm flipV="1">
              <a:off x="6000750" y="1404938"/>
              <a:ext cx="2800350" cy="2705100"/>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Oval 46"/>
            <p:cNvSpPr>
              <a:spLocks noChangeArrowheads="1"/>
            </p:cNvSpPr>
            <p:nvPr/>
          </p:nvSpPr>
          <p:spPr bwMode="auto">
            <a:xfrm>
              <a:off x="7658100" y="23193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 name="Oval 47"/>
            <p:cNvSpPr>
              <a:spLocks noChangeArrowheads="1"/>
            </p:cNvSpPr>
            <p:nvPr/>
          </p:nvSpPr>
          <p:spPr bwMode="auto">
            <a:xfrm>
              <a:off x="7658100" y="240506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 name="Oval 48"/>
            <p:cNvSpPr>
              <a:spLocks noChangeArrowheads="1"/>
            </p:cNvSpPr>
            <p:nvPr/>
          </p:nvSpPr>
          <p:spPr bwMode="auto">
            <a:xfrm>
              <a:off x="6705600" y="313848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 name="Oval 49"/>
            <p:cNvSpPr>
              <a:spLocks noChangeArrowheads="1"/>
            </p:cNvSpPr>
            <p:nvPr/>
          </p:nvSpPr>
          <p:spPr bwMode="auto">
            <a:xfrm>
              <a:off x="7562850" y="237648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 name="Oval 50"/>
            <p:cNvSpPr>
              <a:spLocks noChangeArrowheads="1"/>
            </p:cNvSpPr>
            <p:nvPr/>
          </p:nvSpPr>
          <p:spPr bwMode="auto">
            <a:xfrm>
              <a:off x="7981950" y="22812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 name="Oval 51"/>
            <p:cNvSpPr>
              <a:spLocks noChangeArrowheads="1"/>
            </p:cNvSpPr>
            <p:nvPr/>
          </p:nvSpPr>
          <p:spPr bwMode="auto">
            <a:xfrm>
              <a:off x="7658100" y="25384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2" name="Oval 52"/>
            <p:cNvSpPr>
              <a:spLocks noChangeArrowheads="1"/>
            </p:cNvSpPr>
            <p:nvPr/>
          </p:nvSpPr>
          <p:spPr bwMode="auto">
            <a:xfrm>
              <a:off x="7934325" y="23955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 name="Oval 53"/>
            <p:cNvSpPr>
              <a:spLocks noChangeArrowheads="1"/>
            </p:cNvSpPr>
            <p:nvPr/>
          </p:nvSpPr>
          <p:spPr bwMode="auto">
            <a:xfrm>
              <a:off x="7658100" y="248126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 name="Oval 54"/>
            <p:cNvSpPr>
              <a:spLocks noChangeArrowheads="1"/>
            </p:cNvSpPr>
            <p:nvPr/>
          </p:nvSpPr>
          <p:spPr bwMode="auto">
            <a:xfrm>
              <a:off x="7562850" y="24336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 name="Oval 55"/>
            <p:cNvSpPr>
              <a:spLocks noChangeArrowheads="1"/>
            </p:cNvSpPr>
            <p:nvPr/>
          </p:nvSpPr>
          <p:spPr bwMode="auto">
            <a:xfrm>
              <a:off x="7562850" y="237648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 name="Oval 56"/>
            <p:cNvSpPr>
              <a:spLocks noChangeArrowheads="1"/>
            </p:cNvSpPr>
            <p:nvPr/>
          </p:nvSpPr>
          <p:spPr bwMode="auto">
            <a:xfrm>
              <a:off x="7753350" y="233838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Oval 57"/>
            <p:cNvSpPr>
              <a:spLocks noChangeArrowheads="1"/>
            </p:cNvSpPr>
            <p:nvPr/>
          </p:nvSpPr>
          <p:spPr bwMode="auto">
            <a:xfrm>
              <a:off x="7381875" y="264318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 name="Oval 58"/>
            <p:cNvSpPr>
              <a:spLocks noChangeArrowheads="1"/>
            </p:cNvSpPr>
            <p:nvPr/>
          </p:nvSpPr>
          <p:spPr bwMode="auto">
            <a:xfrm>
              <a:off x="7096125" y="30051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Oval 59"/>
            <p:cNvSpPr>
              <a:spLocks noChangeArrowheads="1"/>
            </p:cNvSpPr>
            <p:nvPr/>
          </p:nvSpPr>
          <p:spPr bwMode="auto">
            <a:xfrm>
              <a:off x="7096125" y="302418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Oval 60"/>
            <p:cNvSpPr>
              <a:spLocks noChangeArrowheads="1"/>
            </p:cNvSpPr>
            <p:nvPr/>
          </p:nvSpPr>
          <p:spPr bwMode="auto">
            <a:xfrm>
              <a:off x="7753350" y="23574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Oval 61"/>
            <p:cNvSpPr>
              <a:spLocks noChangeArrowheads="1"/>
            </p:cNvSpPr>
            <p:nvPr/>
          </p:nvSpPr>
          <p:spPr bwMode="auto">
            <a:xfrm>
              <a:off x="7839075" y="22050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 name="Oval 62"/>
            <p:cNvSpPr>
              <a:spLocks noChangeArrowheads="1"/>
            </p:cNvSpPr>
            <p:nvPr/>
          </p:nvSpPr>
          <p:spPr bwMode="auto">
            <a:xfrm>
              <a:off x="7286625" y="28051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 name="Oval 63"/>
            <p:cNvSpPr>
              <a:spLocks noChangeArrowheads="1"/>
            </p:cNvSpPr>
            <p:nvPr/>
          </p:nvSpPr>
          <p:spPr bwMode="auto">
            <a:xfrm>
              <a:off x="7753350" y="236696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 name="Oval 64"/>
            <p:cNvSpPr>
              <a:spLocks noChangeArrowheads="1"/>
            </p:cNvSpPr>
            <p:nvPr/>
          </p:nvSpPr>
          <p:spPr bwMode="auto">
            <a:xfrm>
              <a:off x="6915150" y="301466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 name="Oval 65"/>
            <p:cNvSpPr>
              <a:spLocks noChangeArrowheads="1"/>
            </p:cNvSpPr>
            <p:nvPr/>
          </p:nvSpPr>
          <p:spPr bwMode="auto">
            <a:xfrm>
              <a:off x="7467600" y="249078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 name="Oval 66"/>
            <p:cNvSpPr>
              <a:spLocks noChangeArrowheads="1"/>
            </p:cNvSpPr>
            <p:nvPr/>
          </p:nvSpPr>
          <p:spPr bwMode="auto">
            <a:xfrm>
              <a:off x="7753350" y="25003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 name="Oval 67"/>
            <p:cNvSpPr>
              <a:spLocks noChangeArrowheads="1"/>
            </p:cNvSpPr>
            <p:nvPr/>
          </p:nvSpPr>
          <p:spPr bwMode="auto">
            <a:xfrm>
              <a:off x="7096125" y="297656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 name="Oval 68"/>
            <p:cNvSpPr>
              <a:spLocks noChangeArrowheads="1"/>
            </p:cNvSpPr>
            <p:nvPr/>
          </p:nvSpPr>
          <p:spPr bwMode="auto">
            <a:xfrm>
              <a:off x="7753350" y="26146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 name="Oval 69"/>
            <p:cNvSpPr>
              <a:spLocks noChangeArrowheads="1"/>
            </p:cNvSpPr>
            <p:nvPr/>
          </p:nvSpPr>
          <p:spPr bwMode="auto">
            <a:xfrm>
              <a:off x="7381875" y="286226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0" name="Oval 70"/>
            <p:cNvSpPr>
              <a:spLocks noChangeArrowheads="1"/>
            </p:cNvSpPr>
            <p:nvPr/>
          </p:nvSpPr>
          <p:spPr bwMode="auto">
            <a:xfrm>
              <a:off x="8277225" y="221456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1" name="Oval 71"/>
            <p:cNvSpPr>
              <a:spLocks noChangeArrowheads="1"/>
            </p:cNvSpPr>
            <p:nvPr/>
          </p:nvSpPr>
          <p:spPr bwMode="auto">
            <a:xfrm>
              <a:off x="6915150" y="29194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2" name="Oval 72"/>
            <p:cNvSpPr>
              <a:spLocks noChangeArrowheads="1"/>
            </p:cNvSpPr>
            <p:nvPr/>
          </p:nvSpPr>
          <p:spPr bwMode="auto">
            <a:xfrm>
              <a:off x="8315325" y="21955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3" name="Oval 73"/>
            <p:cNvSpPr>
              <a:spLocks noChangeArrowheads="1"/>
            </p:cNvSpPr>
            <p:nvPr/>
          </p:nvSpPr>
          <p:spPr bwMode="auto">
            <a:xfrm>
              <a:off x="7934325" y="24241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4" name="Oval 74"/>
            <p:cNvSpPr>
              <a:spLocks noChangeArrowheads="1"/>
            </p:cNvSpPr>
            <p:nvPr/>
          </p:nvSpPr>
          <p:spPr bwMode="auto">
            <a:xfrm>
              <a:off x="8315325" y="22050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5" name="Oval 75"/>
            <p:cNvSpPr>
              <a:spLocks noChangeArrowheads="1"/>
            </p:cNvSpPr>
            <p:nvPr/>
          </p:nvSpPr>
          <p:spPr bwMode="auto">
            <a:xfrm>
              <a:off x="6086475" y="3881438"/>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6" name="Oval 76"/>
            <p:cNvSpPr>
              <a:spLocks noChangeArrowheads="1"/>
            </p:cNvSpPr>
            <p:nvPr/>
          </p:nvSpPr>
          <p:spPr bwMode="auto">
            <a:xfrm>
              <a:off x="7000875" y="2919413"/>
              <a:ext cx="47625"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7" name="Rectangle 77"/>
            <p:cNvSpPr>
              <a:spLocks noChangeArrowheads="1"/>
            </p:cNvSpPr>
            <p:nvPr/>
          </p:nvSpPr>
          <p:spPr bwMode="auto">
            <a:xfrm>
              <a:off x="6667500" y="2986088"/>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43</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78"/>
            <p:cNvSpPr>
              <a:spLocks noChangeArrowheads="1"/>
            </p:cNvSpPr>
            <p:nvPr/>
          </p:nvSpPr>
          <p:spPr bwMode="auto">
            <a:xfrm>
              <a:off x="7239000" y="2538413"/>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29</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79"/>
            <p:cNvSpPr>
              <a:spLocks noChangeArrowheads="1"/>
            </p:cNvSpPr>
            <p:nvPr/>
          </p:nvSpPr>
          <p:spPr bwMode="auto">
            <a:xfrm>
              <a:off x="7820025" y="2052638"/>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48</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80"/>
            <p:cNvSpPr>
              <a:spLocks noChangeArrowheads="1"/>
            </p:cNvSpPr>
            <p:nvPr/>
          </p:nvSpPr>
          <p:spPr bwMode="auto">
            <a:xfrm>
              <a:off x="7153275" y="3052763"/>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15</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81"/>
            <p:cNvSpPr>
              <a:spLocks noChangeArrowheads="1"/>
            </p:cNvSpPr>
            <p:nvPr/>
          </p:nvSpPr>
          <p:spPr bwMode="auto">
            <a:xfrm>
              <a:off x="8391525" y="2109788"/>
              <a:ext cx="1238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7</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82"/>
            <p:cNvSpPr>
              <a:spLocks noChangeArrowheads="1"/>
            </p:cNvSpPr>
            <p:nvPr/>
          </p:nvSpPr>
          <p:spPr bwMode="auto">
            <a:xfrm>
              <a:off x="6829425" y="2795588"/>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35</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83"/>
            <p:cNvSpPr>
              <a:spLocks noChangeArrowheads="1"/>
            </p:cNvSpPr>
            <p:nvPr/>
          </p:nvSpPr>
          <p:spPr bwMode="auto">
            <a:xfrm>
              <a:off x="8029575" y="2166938"/>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Helvetica" pitchFamily="34" charset="0"/>
                  <a:cs typeface="Arial" pitchFamily="34" charset="0"/>
                </a:rPr>
                <a:t>33</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84"/>
            <p:cNvSpPr>
              <a:spLocks noChangeArrowheads="1"/>
            </p:cNvSpPr>
            <p:nvPr/>
          </p:nvSpPr>
          <p:spPr bwMode="auto">
            <a:xfrm>
              <a:off x="6067425" y="3722689"/>
              <a:ext cx="190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Helvetica" pitchFamily="34" charset="0"/>
                  <a:cs typeface="Arial" pitchFamily="34" charset="0"/>
                </a:rPr>
                <a:t>28</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 name="Rectangle 85"/>
            <p:cNvSpPr>
              <a:spLocks noChangeArrowheads="1"/>
            </p:cNvSpPr>
            <p:nvPr/>
          </p:nvSpPr>
          <p:spPr bwMode="auto">
            <a:xfrm>
              <a:off x="6276975" y="1585913"/>
              <a:ext cx="1482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smtClean="0">
                  <a:ln>
                    <a:noFill/>
                  </a:ln>
                  <a:solidFill>
                    <a:srgbClr val="000000"/>
                  </a:solidFill>
                  <a:effectLst/>
                  <a:latin typeface="Helvetica" pitchFamily="34" charset="0"/>
                  <a:cs typeface="Arial" pitchFamily="34" charset="0"/>
                </a:rPr>
                <a:t>RMSE  = 4.6 (mm/</a:t>
              </a:r>
              <a:r>
                <a:rPr kumimoji="0" lang="fr-FR" altLang="fr-FR" sz="1200" b="1" i="0" u="none" strike="noStrike" cap="none" normalizeH="0" baseline="0" dirty="0" err="1" smtClean="0">
                  <a:ln>
                    <a:noFill/>
                  </a:ln>
                  <a:solidFill>
                    <a:srgbClr val="000000"/>
                  </a:solidFill>
                  <a:effectLst/>
                  <a:latin typeface="Helvetica" pitchFamily="34" charset="0"/>
                  <a:cs typeface="Arial" pitchFamily="34" charset="0"/>
                </a:rPr>
                <a:t>yr</a:t>
              </a:r>
              <a:r>
                <a:rPr kumimoji="0" lang="fr-FR" altLang="fr-FR" sz="1200" b="1" i="0" u="none" strike="noStrike" cap="none" normalizeH="0" baseline="0" dirty="0" smtClean="0">
                  <a:ln>
                    <a:noFill/>
                  </a:ln>
                  <a:solidFill>
                    <a:srgbClr val="000000"/>
                  </a:solidFill>
                  <a:effectLst/>
                  <a:latin typeface="Helvetica" pitchFamily="34" charset="0"/>
                  <a:cs typeface="Arial" pitchFamily="34" charset="0"/>
                </a:rPr>
                <a:t>)</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 name="Rectangle 86"/>
            <p:cNvSpPr>
              <a:spLocks noChangeArrowheads="1"/>
            </p:cNvSpPr>
            <p:nvPr/>
          </p:nvSpPr>
          <p:spPr bwMode="auto">
            <a:xfrm>
              <a:off x="6276975" y="1871663"/>
              <a:ext cx="190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Helvetica" pitchFamily="34" charset="0"/>
                  <a:cs typeface="Arial" pitchFamily="34" charset="0"/>
                </a:rPr>
                <a:t>R</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87"/>
            <p:cNvSpPr>
              <a:spLocks noChangeArrowheads="1"/>
            </p:cNvSpPr>
            <p:nvPr/>
          </p:nvSpPr>
          <p:spPr bwMode="auto">
            <a:xfrm>
              <a:off x="6391275" y="1824038"/>
              <a:ext cx="1238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900" b="1" i="0" u="none" strike="noStrike" cap="none" normalizeH="0" baseline="0" smtClean="0">
                  <a:ln>
                    <a:noFill/>
                  </a:ln>
                  <a:solidFill>
                    <a:srgbClr val="000000"/>
                  </a:solidFill>
                  <a:effectLst/>
                  <a:latin typeface="Helvetica" pitchFamily="34" charset="0"/>
                  <a:cs typeface="Arial" pitchFamily="34" charset="0"/>
                </a:rPr>
                <a:t>2</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88"/>
            <p:cNvSpPr>
              <a:spLocks noChangeArrowheads="1"/>
            </p:cNvSpPr>
            <p:nvPr/>
          </p:nvSpPr>
          <p:spPr bwMode="auto">
            <a:xfrm>
              <a:off x="6457950" y="1871663"/>
              <a:ext cx="5175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smtClean="0">
                  <a:ln>
                    <a:noFill/>
                  </a:ln>
                  <a:solidFill>
                    <a:srgbClr val="000000"/>
                  </a:solidFill>
                  <a:effectLst/>
                  <a:latin typeface="Helvetica" pitchFamily="34" charset="0"/>
                  <a:cs typeface="Arial" pitchFamily="34" charset="0"/>
                </a:rPr>
                <a:t>  = 0.86</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89"/>
            <p:cNvSpPr>
              <a:spLocks noChangeArrowheads="1"/>
            </p:cNvSpPr>
            <p:nvPr/>
          </p:nvSpPr>
          <p:spPr bwMode="auto">
            <a:xfrm>
              <a:off x="6515100" y="4310063"/>
              <a:ext cx="18859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Helvetica" pitchFamily="34" charset="0"/>
                  <a:cs typeface="Arial" pitchFamily="34" charset="0"/>
                </a:rPr>
                <a:t>Reference </a:t>
              </a:r>
              <a:r>
                <a:rPr kumimoji="0" lang="fr-FR" altLang="fr-FR" sz="1200" b="0" i="0" u="none" strike="noStrike" cap="none" normalizeH="0" baseline="0" dirty="0" err="1" smtClean="0">
                  <a:ln>
                    <a:noFill/>
                  </a:ln>
                  <a:solidFill>
                    <a:srgbClr val="000000"/>
                  </a:solidFill>
                  <a:effectLst/>
                  <a:latin typeface="Helvetica" pitchFamily="34" charset="0"/>
                  <a:cs typeface="Arial" pitchFamily="34" charset="0"/>
                </a:rPr>
                <a:t>velocity</a:t>
              </a:r>
              <a:r>
                <a:rPr kumimoji="0" lang="fr-FR" altLang="fr-FR" sz="1200" b="0" i="0" u="none" strike="noStrike" cap="none" normalizeH="0" baseline="0" dirty="0" smtClean="0">
                  <a:ln>
                    <a:noFill/>
                  </a:ln>
                  <a:solidFill>
                    <a:srgbClr val="000000"/>
                  </a:solidFill>
                  <a:effectLst/>
                  <a:latin typeface="Helvetica" pitchFamily="34" charset="0"/>
                  <a:cs typeface="Arial" pitchFamily="34" charset="0"/>
                </a:rPr>
                <a:t> (mm/</a:t>
              </a:r>
              <a:r>
                <a:rPr kumimoji="0" lang="fr-FR" altLang="fr-FR" sz="1200" b="0" i="0" u="none" strike="noStrike" cap="none" normalizeH="0" baseline="0" dirty="0" err="1" smtClean="0">
                  <a:ln>
                    <a:noFill/>
                  </a:ln>
                  <a:solidFill>
                    <a:srgbClr val="000000"/>
                  </a:solidFill>
                  <a:effectLst/>
                  <a:latin typeface="Helvetica" pitchFamily="34" charset="0"/>
                  <a:cs typeface="Arial" pitchFamily="34" charset="0"/>
                </a:rPr>
                <a:t>yr</a:t>
              </a:r>
              <a:r>
                <a:rPr kumimoji="0" lang="fr-FR" altLang="fr-FR" sz="1200" b="0" i="0" u="none" strike="noStrike" cap="none" normalizeH="0" baseline="0" dirty="0" smtClean="0">
                  <a:ln>
                    <a:noFill/>
                  </a:ln>
                  <a:solidFill>
                    <a:srgbClr val="000000"/>
                  </a:solidFill>
                  <a:effectLst/>
                  <a:latin typeface="Helvetica" pitchFamily="34" charset="0"/>
                  <a:cs typeface="Arial" pitchFamily="34" charset="0"/>
                </a:rPr>
                <a:t>)</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 name="Rectangle 90"/>
            <p:cNvSpPr>
              <a:spLocks noChangeArrowheads="1"/>
            </p:cNvSpPr>
            <p:nvPr/>
          </p:nvSpPr>
          <p:spPr bwMode="auto">
            <a:xfrm rot="16200000">
              <a:off x="4722813" y="2593976"/>
              <a:ext cx="18669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a:solidFill>
                    <a:schemeClr val="tx1"/>
                  </a:solidFill>
                  <a:latin typeface="Arial" pitchFamily="34" charset="0"/>
                  <a:cs typeface="Arial" pitchFamily="34" charset="0"/>
                </a:defRPr>
              </a:lvl1pPr>
              <a:lvl2pPr algn="l">
                <a:defRPr>
                  <a:solidFill>
                    <a:schemeClr val="tx1"/>
                  </a:solidFill>
                  <a:latin typeface="Arial" pitchFamily="34" charset="0"/>
                  <a:cs typeface="Arial" pitchFamily="34" charset="0"/>
                </a:defRPr>
              </a:lvl2pPr>
              <a:lvl3pPr algn="l">
                <a:defRPr>
                  <a:solidFill>
                    <a:schemeClr val="tx1"/>
                  </a:solidFill>
                  <a:latin typeface="Arial" pitchFamily="34" charset="0"/>
                  <a:cs typeface="Arial" pitchFamily="34" charset="0"/>
                </a:defRPr>
              </a:lvl3pPr>
              <a:lvl4pPr algn="l">
                <a:defRPr>
                  <a:solidFill>
                    <a:schemeClr val="tx1"/>
                  </a:solidFill>
                  <a:latin typeface="Arial" pitchFamily="34" charset="0"/>
                  <a:cs typeface="Arial" pitchFamily="34" charset="0"/>
                </a:defRPr>
              </a:lvl4pPr>
              <a:lvl5pPr algn="l">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Helvetica" pitchFamily="34" charset="0"/>
                  <a:cs typeface="Arial" pitchFamily="34" charset="0"/>
                </a:rPr>
                <a:t>Estimated velocity (mm/yr)</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11" name="Rectangle 110"/>
          <p:cNvSpPr/>
          <p:nvPr/>
        </p:nvSpPr>
        <p:spPr>
          <a:xfrm>
            <a:off x="4394554" y="973541"/>
            <a:ext cx="5336301" cy="363176"/>
          </a:xfrm>
          <a:prstGeom prst="rect">
            <a:avLst/>
          </a:prstGeom>
        </p:spPr>
        <p:txBody>
          <a:bodyPr wrap="square">
            <a:spAutoFit/>
          </a:bodyPr>
          <a:lstStyle/>
          <a:p>
            <a:r>
              <a:rPr lang="en-US" sz="1600" dirty="0"/>
              <a:t>Comparison </a:t>
            </a:r>
            <a:r>
              <a:rPr lang="en-US" sz="1600" dirty="0" smtClean="0"/>
              <a:t>with velocity </a:t>
            </a:r>
            <a:r>
              <a:rPr lang="en-US" sz="1600" dirty="0"/>
              <a:t>obtained by </a:t>
            </a:r>
            <a:r>
              <a:rPr lang="en-US" sz="1600" dirty="0" err="1" smtClean="0"/>
              <a:t>levelling</a:t>
            </a:r>
            <a:endParaRPr lang="fr-FR" sz="1600" dirty="0"/>
          </a:p>
        </p:txBody>
      </p:sp>
      <p:sp>
        <p:nvSpPr>
          <p:cNvPr id="112" name="Rectangle 111"/>
          <p:cNvSpPr/>
          <p:nvPr/>
        </p:nvSpPr>
        <p:spPr>
          <a:xfrm>
            <a:off x="4716016" y="5373216"/>
            <a:ext cx="4572000" cy="954107"/>
          </a:xfrm>
          <a:prstGeom prst="rect">
            <a:avLst/>
          </a:prstGeom>
        </p:spPr>
        <p:txBody>
          <a:bodyPr>
            <a:spAutoFit/>
          </a:bodyPr>
          <a:lstStyle/>
          <a:p>
            <a:pPr algn="l"/>
            <a:r>
              <a:rPr lang="fr-FR" sz="1400" dirty="0" smtClean="0"/>
              <a:t>Ho Tong M.D., Le Van Trung, and </a:t>
            </a:r>
            <a:r>
              <a:rPr lang="fr-FR" sz="1400" dirty="0" err="1" smtClean="0"/>
              <a:t>Thuy</a:t>
            </a:r>
            <a:r>
              <a:rPr lang="fr-FR" sz="1400" dirty="0" smtClean="0"/>
              <a:t> Le </a:t>
            </a:r>
            <a:r>
              <a:rPr lang="fr-FR" sz="1400" dirty="0" err="1" smtClean="0"/>
              <a:t>Toan</a:t>
            </a:r>
            <a:r>
              <a:rPr lang="fr-FR" sz="1400" dirty="0" smtClean="0"/>
              <a:t>. "</a:t>
            </a:r>
            <a:r>
              <a:rPr lang="fr-FR" sz="1400" dirty="0" err="1" smtClean="0"/>
              <a:t>Mapping</a:t>
            </a:r>
            <a:r>
              <a:rPr lang="fr-FR" sz="1400" dirty="0" smtClean="0"/>
              <a:t> </a:t>
            </a:r>
            <a:r>
              <a:rPr lang="fr-FR" sz="1400" dirty="0" err="1" smtClean="0"/>
              <a:t>Ground</a:t>
            </a:r>
            <a:r>
              <a:rPr lang="fr-FR" sz="1400" dirty="0" smtClean="0"/>
              <a:t> Subsidence </a:t>
            </a:r>
            <a:r>
              <a:rPr lang="fr-FR" sz="1400" dirty="0" err="1" smtClean="0"/>
              <a:t>Phenomena</a:t>
            </a:r>
            <a:r>
              <a:rPr lang="fr-FR" sz="1400" dirty="0" smtClean="0"/>
              <a:t> in Ho Chi Minh City </a:t>
            </a:r>
            <a:r>
              <a:rPr lang="fr-FR" sz="1400" dirty="0" err="1" smtClean="0"/>
              <a:t>through</a:t>
            </a:r>
            <a:r>
              <a:rPr lang="fr-FR" sz="1400" dirty="0" smtClean="0"/>
              <a:t> the Radar </a:t>
            </a:r>
            <a:r>
              <a:rPr lang="fr-FR" sz="1400" dirty="0" err="1" smtClean="0"/>
              <a:t>Interferometry</a:t>
            </a:r>
            <a:r>
              <a:rPr lang="fr-FR" sz="1400" dirty="0" smtClean="0"/>
              <a:t> Technique </a:t>
            </a:r>
            <a:r>
              <a:rPr lang="fr-FR" sz="1400" dirty="0" err="1" smtClean="0"/>
              <a:t>Using</a:t>
            </a:r>
            <a:r>
              <a:rPr lang="fr-FR" sz="1400" dirty="0" smtClean="0"/>
              <a:t> ALOS PALSAR Data." </a:t>
            </a:r>
            <a:r>
              <a:rPr lang="fr-FR" sz="1400" i="1" dirty="0" err="1" smtClean="0"/>
              <a:t>Remote</a:t>
            </a:r>
            <a:r>
              <a:rPr lang="fr-FR" sz="1400" i="1" dirty="0" smtClean="0"/>
              <a:t> </a:t>
            </a:r>
            <a:r>
              <a:rPr lang="fr-FR" sz="1400" i="1" dirty="0" err="1" smtClean="0"/>
              <a:t>Sensing</a:t>
            </a:r>
            <a:r>
              <a:rPr lang="fr-FR" sz="1400" dirty="0" smtClean="0"/>
              <a:t> 7.7 (2015): 8543-8562.</a:t>
            </a:r>
            <a:endParaRPr lang="fr-FR" sz="1400" dirty="0"/>
          </a:p>
        </p:txBody>
      </p:sp>
      <p:pic>
        <p:nvPicPr>
          <p:cNvPr id="3074" name="Picture 2"/>
          <p:cNvPicPr>
            <a:picLocks noChangeAspect="1" noChangeArrowheads="1"/>
          </p:cNvPicPr>
          <p:nvPr/>
        </p:nvPicPr>
        <p:blipFill>
          <a:blip r:embed="rId4" cstate="print"/>
          <a:srcRect/>
          <a:stretch>
            <a:fillRect/>
          </a:stretch>
        </p:blipFill>
        <p:spPr bwMode="auto">
          <a:xfrm>
            <a:off x="107504" y="1443038"/>
            <a:ext cx="5102225" cy="3871912"/>
          </a:xfrm>
          <a:prstGeom prst="rect">
            <a:avLst/>
          </a:prstGeom>
          <a:noFill/>
          <a:ln w="9525">
            <a:noFill/>
            <a:miter lim="800000"/>
            <a:headEnd/>
            <a:tailEnd/>
          </a:ln>
          <a:effectLst/>
        </p:spPr>
      </p:pic>
    </p:spTree>
    <p:extLst>
      <p:ext uri="{BB962C8B-B14F-4D97-AF65-F5344CB8AC3E}">
        <p14:creationId xmlns:p14="http://schemas.microsoft.com/office/powerpoint/2010/main" val="115982843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355976" y="1988840"/>
            <a:ext cx="4624086" cy="830997"/>
          </a:xfrm>
          <a:prstGeom prst="rect">
            <a:avLst/>
          </a:prstGeom>
          <a:noFill/>
        </p:spPr>
        <p:txBody>
          <a:bodyPr wrap="none" rtlCol="0">
            <a:spAutoFit/>
          </a:bodyPr>
          <a:lstStyle/>
          <a:p>
            <a:r>
              <a:rPr lang="fr-FR" sz="2400" dirty="0" err="1" smtClean="0"/>
              <a:t>Map</a:t>
            </a:r>
            <a:r>
              <a:rPr lang="fr-FR" sz="2400" dirty="0" smtClean="0"/>
              <a:t> of Forest </a:t>
            </a:r>
            <a:r>
              <a:rPr lang="fr-FR" sz="2400" dirty="0" err="1" smtClean="0"/>
              <a:t>Disturbances</a:t>
            </a:r>
            <a:r>
              <a:rPr lang="fr-FR" sz="2400" dirty="0" smtClean="0"/>
              <a:t> and</a:t>
            </a:r>
          </a:p>
          <a:p>
            <a:r>
              <a:rPr lang="fr-FR" sz="2400" dirty="0" err="1" smtClean="0"/>
              <a:t>Regrowth</a:t>
            </a:r>
            <a:r>
              <a:rPr lang="fr-FR" sz="2400" dirty="0" smtClean="0"/>
              <a:t>  </a:t>
            </a:r>
            <a:r>
              <a:rPr lang="fr-FR" sz="2400" dirty="0" err="1" smtClean="0"/>
              <a:t>between</a:t>
            </a:r>
            <a:r>
              <a:rPr lang="fr-FR" sz="2400" dirty="0" smtClean="0"/>
              <a:t> 2007 and 2010</a:t>
            </a:r>
            <a:endParaRPr lang="fr-FR" sz="2400" dirty="0"/>
          </a:p>
        </p:txBody>
      </p:sp>
      <p:graphicFrame>
        <p:nvGraphicFramePr>
          <p:cNvPr id="6" name="Tableau 5"/>
          <p:cNvGraphicFramePr>
            <a:graphicFrameLocks noGrp="1"/>
          </p:cNvGraphicFramePr>
          <p:nvPr/>
        </p:nvGraphicFramePr>
        <p:xfrm>
          <a:off x="4270700" y="3068960"/>
          <a:ext cx="4873301" cy="2752344"/>
        </p:xfrm>
        <a:graphic>
          <a:graphicData uri="http://schemas.openxmlformats.org/drawingml/2006/table">
            <a:tbl>
              <a:tblPr/>
              <a:tblGrid>
                <a:gridCol w="1957484"/>
                <a:gridCol w="990433"/>
                <a:gridCol w="1093370"/>
                <a:gridCol w="832014"/>
              </a:tblGrid>
              <a:tr h="0">
                <a:tc>
                  <a:txBody>
                    <a:bodyPr/>
                    <a:lstStyle/>
                    <a:p>
                      <a:pPr>
                        <a:lnSpc>
                          <a:spcPct val="115000"/>
                        </a:lnSpc>
                        <a:spcAft>
                          <a:spcPts val="0"/>
                        </a:spcAft>
                      </a:pPr>
                      <a:endParaRPr lang="fr-FR" sz="1800" dirty="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800">
                          <a:latin typeface="Calibri"/>
                          <a:ea typeface="Calibri"/>
                          <a:cs typeface="Times New Roman"/>
                        </a:rPr>
                        <a:t>Vietnam</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800">
                          <a:latin typeface="Calibri"/>
                          <a:ea typeface="Calibri"/>
                          <a:cs typeface="Times New Roman"/>
                        </a:rPr>
                        <a:t>Cambodia</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800">
                          <a:latin typeface="Calibri"/>
                          <a:ea typeface="Calibri"/>
                          <a:cs typeface="Times New Roman"/>
                        </a:rPr>
                        <a:t>Lao PDR</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fr-FR" sz="1800" dirty="0" err="1">
                          <a:latin typeface="Calibri"/>
                          <a:ea typeface="Calibri"/>
                          <a:cs typeface="Times New Roman"/>
                        </a:rPr>
                        <a:t>Disturbances</a:t>
                      </a:r>
                      <a:r>
                        <a:rPr lang="fr-FR" sz="1800" dirty="0">
                          <a:latin typeface="Calibri"/>
                          <a:ea typeface="Calibri"/>
                          <a:cs typeface="Times New Roman"/>
                        </a:rPr>
                        <a:t> rate </a:t>
                      </a:r>
                      <a:endParaRPr lang="fr-FR" sz="1800" dirty="0" smtClean="0">
                        <a:latin typeface="Calibri"/>
                        <a:ea typeface="Calibri"/>
                        <a:cs typeface="Times New Roman"/>
                      </a:endParaRPr>
                    </a:p>
                    <a:p>
                      <a:pPr>
                        <a:lnSpc>
                          <a:spcPct val="115000"/>
                        </a:lnSpc>
                        <a:spcAft>
                          <a:spcPts val="0"/>
                        </a:spcAft>
                      </a:pPr>
                      <a:r>
                        <a:rPr lang="fr-FR" sz="1800" dirty="0" smtClean="0">
                          <a:latin typeface="Calibri"/>
                          <a:ea typeface="Calibri"/>
                          <a:cs typeface="Times New Roman"/>
                        </a:rPr>
                        <a:t>(% </a:t>
                      </a:r>
                      <a:r>
                        <a:rPr lang="fr-FR" sz="1800" dirty="0">
                          <a:latin typeface="Calibri"/>
                          <a:ea typeface="Calibri"/>
                          <a:cs typeface="Times New Roman"/>
                        </a:rPr>
                        <a:t>/</a:t>
                      </a:r>
                      <a:r>
                        <a:rPr lang="fr-FR" sz="1800" dirty="0" err="1">
                          <a:latin typeface="Calibri"/>
                          <a:ea typeface="Calibri"/>
                          <a:cs typeface="Times New Roman"/>
                        </a:rPr>
                        <a:t>year</a:t>
                      </a:r>
                      <a:r>
                        <a:rPr lang="fr-FR" sz="1800" dirty="0">
                          <a:latin typeface="Calibri"/>
                          <a:ea typeface="Calibri"/>
                          <a:cs typeface="Times New Roman"/>
                        </a:rPr>
                        <a:t>)</a:t>
                      </a:r>
                      <a:endParaRPr lang="fr-FR" sz="1100" dirty="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800">
                          <a:latin typeface="Calibri"/>
                          <a:ea typeface="Calibri"/>
                          <a:cs typeface="Times New Roman"/>
                        </a:rPr>
                        <a:t>-1.09</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800" dirty="0">
                          <a:latin typeface="Calibri"/>
                          <a:ea typeface="Calibri"/>
                          <a:cs typeface="Times New Roman"/>
                        </a:rPr>
                        <a:t>-1.24</a:t>
                      </a:r>
                      <a:endParaRPr lang="fr-FR" sz="1100" dirty="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800">
                          <a:latin typeface="Calibri"/>
                          <a:ea typeface="Calibri"/>
                          <a:cs typeface="Times New Roman"/>
                        </a:rPr>
                        <a:t>-0.89</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800" dirty="0">
                          <a:latin typeface="Calibri"/>
                          <a:ea typeface="Calibri"/>
                          <a:cs typeface="Times New Roman"/>
                        </a:rPr>
                        <a:t>Biomass loss </a:t>
                      </a:r>
                      <a:endParaRPr lang="en-US" sz="1800" dirty="0" smtClean="0">
                        <a:latin typeface="Calibri"/>
                        <a:ea typeface="Calibri"/>
                        <a:cs typeface="Times New Roman"/>
                      </a:endParaRPr>
                    </a:p>
                    <a:p>
                      <a:pPr>
                        <a:lnSpc>
                          <a:spcPct val="115000"/>
                        </a:lnSpc>
                        <a:spcAft>
                          <a:spcPts val="0"/>
                        </a:spcAft>
                      </a:pPr>
                      <a:r>
                        <a:rPr lang="en-US" sz="1800" dirty="0" smtClean="0">
                          <a:latin typeface="Calibri"/>
                          <a:ea typeface="Calibri"/>
                          <a:cs typeface="Times New Roman"/>
                        </a:rPr>
                        <a:t>( </a:t>
                      </a:r>
                      <a:r>
                        <a:rPr lang="en-US" sz="1800" dirty="0">
                          <a:latin typeface="Calibri"/>
                          <a:ea typeface="Calibri"/>
                          <a:cs typeface="Times New Roman"/>
                        </a:rPr>
                        <a:t>M. tons)</a:t>
                      </a:r>
                      <a:endParaRPr lang="fr-FR" sz="1100" dirty="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61.4</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58.8</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77.7</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800" dirty="0" err="1">
                          <a:latin typeface="Calibri"/>
                          <a:ea typeface="Calibri"/>
                          <a:cs typeface="Times New Roman"/>
                        </a:rPr>
                        <a:t>Regrowth</a:t>
                      </a:r>
                      <a:r>
                        <a:rPr lang="en-US" sz="1800" dirty="0">
                          <a:latin typeface="Calibri"/>
                          <a:ea typeface="Calibri"/>
                          <a:cs typeface="Times New Roman"/>
                        </a:rPr>
                        <a:t> rate </a:t>
                      </a:r>
                      <a:endParaRPr lang="en-US" sz="1800" dirty="0" smtClean="0">
                        <a:latin typeface="Calibri"/>
                        <a:ea typeface="Calibri"/>
                        <a:cs typeface="Times New Roman"/>
                      </a:endParaRPr>
                    </a:p>
                    <a:p>
                      <a:pPr>
                        <a:lnSpc>
                          <a:spcPct val="115000"/>
                        </a:lnSpc>
                        <a:spcAft>
                          <a:spcPts val="0"/>
                        </a:spcAft>
                      </a:pPr>
                      <a:r>
                        <a:rPr lang="en-US" sz="1800" dirty="0" smtClean="0">
                          <a:latin typeface="Calibri"/>
                          <a:ea typeface="Calibri"/>
                          <a:cs typeface="Times New Roman"/>
                        </a:rPr>
                        <a:t>(% </a:t>
                      </a:r>
                      <a:r>
                        <a:rPr lang="en-US" sz="1800" dirty="0">
                          <a:latin typeface="Calibri"/>
                          <a:ea typeface="Calibri"/>
                          <a:cs typeface="Times New Roman"/>
                        </a:rPr>
                        <a:t>/ year)</a:t>
                      </a:r>
                      <a:endParaRPr lang="fr-FR" sz="1100" dirty="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0.82</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a:latin typeface="Calibri"/>
                          <a:ea typeface="Calibri"/>
                          <a:cs typeface="Times New Roman"/>
                        </a:rPr>
                        <a:t>0.49</a:t>
                      </a:r>
                      <a:endParaRPr lang="fr-FR" sz="11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latin typeface="Calibri"/>
                          <a:ea typeface="Calibri"/>
                          <a:cs typeface="Times New Roman"/>
                        </a:rPr>
                        <a:t>0.32</a:t>
                      </a:r>
                      <a:endParaRPr lang="fr-FR" sz="1100" dirty="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itre 6"/>
          <p:cNvSpPr>
            <a:spLocks noGrp="1"/>
          </p:cNvSpPr>
          <p:nvPr>
            <p:ph type="title"/>
          </p:nvPr>
        </p:nvSpPr>
        <p:spPr>
          <a:xfrm>
            <a:off x="4283968" y="692696"/>
            <a:ext cx="4474840" cy="1143000"/>
          </a:xfrm>
        </p:spPr>
        <p:txBody>
          <a:bodyPr>
            <a:normAutofit fontScale="90000"/>
          </a:bodyPr>
          <a:lstStyle/>
          <a:p>
            <a:r>
              <a:rPr lang="fr-FR" sz="2400" b="1" dirty="0" smtClean="0"/>
              <a:t>Forest monitoring in Vietnam, </a:t>
            </a:r>
            <a:r>
              <a:rPr lang="fr-FR" sz="2400" b="1" dirty="0" err="1" smtClean="0"/>
              <a:t>Cambodia</a:t>
            </a:r>
            <a:r>
              <a:rPr lang="fr-FR" sz="2400" b="1" dirty="0" smtClean="0"/>
              <a:t> and Lao PDR</a:t>
            </a:r>
            <a:br>
              <a:rPr lang="fr-FR" sz="2400" b="1" dirty="0" smtClean="0"/>
            </a:br>
            <a:r>
              <a:rPr lang="fr-FR" sz="2400" b="1" dirty="0" err="1" smtClean="0"/>
              <a:t>using</a:t>
            </a:r>
            <a:r>
              <a:rPr lang="fr-FR" sz="2400" b="1" dirty="0" smtClean="0"/>
              <a:t> ALOS PALSAR</a:t>
            </a:r>
            <a:endParaRPr lang="fr-FR" sz="2400" b="1" dirty="0"/>
          </a:p>
        </p:txBody>
      </p:sp>
      <p:pic>
        <p:nvPicPr>
          <p:cNvPr id="4099" name="Picture 3"/>
          <p:cNvPicPr>
            <a:picLocks noChangeAspect="1" noChangeArrowheads="1"/>
          </p:cNvPicPr>
          <p:nvPr/>
        </p:nvPicPr>
        <p:blipFill>
          <a:blip r:embed="rId3" cstate="print"/>
          <a:srcRect/>
          <a:stretch>
            <a:fillRect/>
          </a:stretch>
        </p:blipFill>
        <p:spPr bwMode="auto">
          <a:xfrm>
            <a:off x="92844" y="196850"/>
            <a:ext cx="3975100" cy="6364288"/>
          </a:xfrm>
          <a:prstGeom prst="rect">
            <a:avLst/>
          </a:prstGeom>
          <a:noFill/>
          <a:ln w="9525">
            <a:noFill/>
            <a:miter lim="800000"/>
            <a:headEnd/>
            <a:tailEnd/>
          </a:ln>
          <a:effectLst/>
        </p:spPr>
      </p:pic>
    </p:spTree>
    <p:extLst>
      <p:ext uri="{BB962C8B-B14F-4D97-AF65-F5344CB8AC3E}">
        <p14:creationId xmlns:p14="http://schemas.microsoft.com/office/powerpoint/2010/main" val="1111809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33</a:t>
            </a:fld>
            <a:endParaRPr lang="en-US" dirty="0" smtClean="0"/>
          </a:p>
        </p:txBody>
      </p:sp>
      <p:sp>
        <p:nvSpPr>
          <p:cNvPr id="6" name="Title 1"/>
          <p:cNvSpPr txBox="1">
            <a:spLocks/>
          </p:cNvSpPr>
          <p:nvPr/>
        </p:nvSpPr>
        <p:spPr bwMode="auto">
          <a:xfrm>
            <a:off x="1550457" y="109710"/>
            <a:ext cx="61457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a:solidFill>
                  <a:schemeClr val="bg1">
                    <a:lumMod val="20000"/>
                    <a:lumOff val="80000"/>
                  </a:schemeClr>
                </a:solidFill>
                <a:latin typeface="Tahoma" pitchFamily="-106" charset="0"/>
                <a:cs typeface="Tahoma" pitchFamily="-106" charset="0"/>
              </a:rPr>
              <a:t>Data Services </a:t>
            </a:r>
            <a:r>
              <a:rPr lang="en-US" sz="2400" b="1" kern="0" dirty="0" smtClean="0">
                <a:solidFill>
                  <a:schemeClr val="bg1">
                    <a:lumMod val="20000"/>
                    <a:lumOff val="80000"/>
                  </a:schemeClr>
                </a:solidFill>
                <a:latin typeface="Tahoma" pitchFamily="-106" charset="0"/>
                <a:cs typeface="Tahoma" pitchFamily="-106" charset="0"/>
              </a:rPr>
              <a:t>Prototypes: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dirty="0" smtClean="0">
                <a:solidFill>
                  <a:schemeClr val="bg1">
                    <a:lumMod val="20000"/>
                    <a:lumOff val="80000"/>
                  </a:schemeClr>
                </a:solidFill>
                <a:latin typeface="Tahoma" pitchFamily="-106" charset="0"/>
                <a:cs typeface="Tahoma" pitchFamily="-106" charset="0"/>
              </a:rPr>
              <a:t>Status &amp; Lessons Learned</a:t>
            </a:r>
            <a:endParaRPr kumimoji="0" lang="en-US" sz="24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7" name="TextBox 6"/>
          <p:cNvSpPr txBox="1"/>
          <p:nvPr/>
        </p:nvSpPr>
        <p:spPr>
          <a:xfrm>
            <a:off x="98422" y="1389270"/>
            <a:ext cx="8817547" cy="2785378"/>
          </a:xfrm>
          <a:prstGeom prst="rect">
            <a:avLst/>
          </a:prstGeom>
          <a:noFill/>
        </p:spPr>
        <p:txBody>
          <a:bodyPr wrap="square" rtlCol="0">
            <a:spAutoFit/>
          </a:bodyPr>
          <a:lstStyle/>
          <a:p>
            <a:pPr lvl="0">
              <a:spcAft>
                <a:spcPts val="600"/>
              </a:spcAft>
            </a:pPr>
            <a:r>
              <a:rPr lang="en-US" sz="1600" b="1" dirty="0">
                <a:solidFill>
                  <a:srgbClr val="0000FF"/>
                </a:solidFill>
              </a:rPr>
              <a:t>JECAM</a:t>
            </a:r>
            <a:r>
              <a:rPr lang="en-US" sz="1600" dirty="0">
                <a:solidFill>
                  <a:srgbClr val="000000"/>
                </a:solidFill>
              </a:rPr>
              <a:t> Data Services Project</a:t>
            </a:r>
          </a:p>
          <a:p>
            <a:pPr marL="282575" lvl="1" indent="-173038">
              <a:spcAft>
                <a:spcPts val="200"/>
              </a:spcAft>
              <a:buFont typeface="Courier New"/>
              <a:buChar char="o"/>
            </a:pPr>
            <a:r>
              <a:rPr lang="en-US" sz="1600" b="1" dirty="0">
                <a:solidFill>
                  <a:srgbClr val="000000"/>
                </a:solidFill>
              </a:rPr>
              <a:t>Sites:</a:t>
            </a:r>
            <a:r>
              <a:rPr lang="en-US" sz="1600" dirty="0">
                <a:solidFill>
                  <a:srgbClr val="000000"/>
                </a:solidFill>
              </a:rPr>
              <a:t> Ukraine, Belgium, South Africa, Argentina, Germany, </a:t>
            </a:r>
            <a:r>
              <a:rPr lang="en-US" sz="1600" dirty="0" smtClean="0">
                <a:solidFill>
                  <a:srgbClr val="000000"/>
                </a:solidFill>
              </a:rPr>
              <a:t>Canada </a:t>
            </a:r>
            <a:endParaRPr lang="en-US" sz="1600" dirty="0">
              <a:solidFill>
                <a:srgbClr val="000000"/>
              </a:solidFill>
            </a:endParaRPr>
          </a:p>
          <a:p>
            <a:pPr marL="282575" lvl="1" indent="-173038">
              <a:spcAft>
                <a:spcPts val="200"/>
              </a:spcAft>
              <a:buFont typeface="Courier New"/>
              <a:buChar char="o"/>
            </a:pPr>
            <a:r>
              <a:rPr lang="en-US" sz="1600" b="1" dirty="0">
                <a:solidFill>
                  <a:srgbClr val="000000"/>
                </a:solidFill>
              </a:rPr>
              <a:t>Datasets:</a:t>
            </a:r>
            <a:r>
              <a:rPr lang="en-US" sz="1600" dirty="0">
                <a:solidFill>
                  <a:srgbClr val="000000"/>
                </a:solidFill>
              </a:rPr>
              <a:t> Radarsat-2, TerraSAR-X, and other optical datasets.  </a:t>
            </a:r>
          </a:p>
          <a:p>
            <a:pPr marL="282575" lvl="1" indent="-173038">
              <a:spcAft>
                <a:spcPts val="200"/>
              </a:spcAft>
              <a:buFont typeface="Courier New"/>
              <a:buChar char="o"/>
            </a:pPr>
            <a:r>
              <a:rPr lang="en-US" sz="1600" dirty="0">
                <a:solidFill>
                  <a:srgbClr val="000000"/>
                </a:solidFill>
              </a:rPr>
              <a:t>Dedicated and cloud-based storage and SAR processing capabilities</a:t>
            </a:r>
          </a:p>
          <a:p>
            <a:pPr marL="282575" lvl="1" indent="-173038">
              <a:spcAft>
                <a:spcPts val="200"/>
              </a:spcAft>
              <a:buFont typeface="Courier New"/>
              <a:buChar char="o"/>
            </a:pPr>
            <a:r>
              <a:rPr lang="en-US" sz="1600" dirty="0">
                <a:solidFill>
                  <a:srgbClr val="000000"/>
                </a:solidFill>
              </a:rPr>
              <a:t>Secure access and data sharing within guidelines of license agreements</a:t>
            </a:r>
          </a:p>
          <a:p>
            <a:pPr marL="282575" lvl="1" indent="-173038">
              <a:spcAft>
                <a:spcPts val="200"/>
              </a:spcAft>
              <a:buFont typeface="Courier New"/>
              <a:buChar char="o"/>
            </a:pPr>
            <a:r>
              <a:rPr lang="en-US" sz="1600" b="1" dirty="0">
                <a:solidFill>
                  <a:srgbClr val="FF0000"/>
                </a:solidFill>
              </a:rPr>
              <a:t>STATUS</a:t>
            </a:r>
            <a:r>
              <a:rPr lang="en-US" sz="1600" b="1" dirty="0" smtClean="0">
                <a:solidFill>
                  <a:srgbClr val="FF0000"/>
                </a:solidFill>
              </a:rPr>
              <a:t>: </a:t>
            </a:r>
            <a:r>
              <a:rPr lang="en-US" sz="1600" b="1" dirty="0" smtClean="0">
                <a:solidFill>
                  <a:srgbClr val="008000"/>
                </a:solidFill>
              </a:rPr>
              <a:t>Under planning with Agri-Food Canada. Exploring the use of Amazon Web Services for hosting.</a:t>
            </a:r>
            <a:endParaRPr lang="en-US" sz="1600" dirty="0" smtClean="0">
              <a:solidFill>
                <a:srgbClr val="008000"/>
              </a:solidFill>
            </a:endParaRPr>
          </a:p>
          <a:p>
            <a:pPr marL="282575" lvl="1" indent="-173038">
              <a:spcAft>
                <a:spcPts val="200"/>
              </a:spcAft>
              <a:buFont typeface="Courier New"/>
              <a:buChar char="o"/>
            </a:pPr>
            <a:r>
              <a:rPr lang="en-US" sz="1600" b="1" dirty="0" smtClean="0">
                <a:solidFill>
                  <a:srgbClr val="FF0000"/>
                </a:solidFill>
              </a:rPr>
              <a:t>LESSONS</a:t>
            </a:r>
            <a:r>
              <a:rPr lang="en-US" sz="1600" b="1" dirty="0" smtClean="0">
                <a:solidFill>
                  <a:srgbClr val="008000"/>
                </a:solidFill>
              </a:rPr>
              <a:t>: Hosting of restricted datasets (Radarsat-2) requires careful planning and understanding.  Users should pay for hosting.</a:t>
            </a:r>
          </a:p>
          <a:p>
            <a:pPr marL="800100" lvl="1" indent="-342900">
              <a:spcAft>
                <a:spcPts val="200"/>
              </a:spcAft>
              <a:buFont typeface="Courier New"/>
              <a:buChar char="o"/>
            </a:pPr>
            <a:endParaRPr lang="en-US" sz="1600" b="1" dirty="0">
              <a:solidFill>
                <a:srgbClr val="FF0000"/>
              </a:solidFill>
            </a:endParaRPr>
          </a:p>
        </p:txBody>
      </p:sp>
      <p:pic>
        <p:nvPicPr>
          <p:cNvPr id="2" name="Picture 1"/>
          <p:cNvPicPr>
            <a:picLocks noChangeAspect="1"/>
          </p:cNvPicPr>
          <p:nvPr/>
        </p:nvPicPr>
        <p:blipFill>
          <a:blip r:embed="rId3"/>
          <a:stretch>
            <a:fillRect/>
          </a:stretch>
        </p:blipFill>
        <p:spPr>
          <a:xfrm>
            <a:off x="6798740" y="4006828"/>
            <a:ext cx="1958640" cy="2589389"/>
          </a:xfrm>
          <a:prstGeom prst="rect">
            <a:avLst/>
          </a:prstGeom>
        </p:spPr>
      </p:pic>
      <p:sp>
        <p:nvSpPr>
          <p:cNvPr id="8" name="TextBox 7"/>
          <p:cNvSpPr txBox="1"/>
          <p:nvPr/>
        </p:nvSpPr>
        <p:spPr>
          <a:xfrm>
            <a:off x="54522" y="3962027"/>
            <a:ext cx="6584439" cy="3149580"/>
          </a:xfrm>
          <a:prstGeom prst="rect">
            <a:avLst/>
          </a:prstGeom>
          <a:noFill/>
        </p:spPr>
        <p:txBody>
          <a:bodyPr wrap="square" rtlCol="0">
            <a:spAutoFit/>
          </a:bodyPr>
          <a:lstStyle/>
          <a:p>
            <a:pPr>
              <a:spcAft>
                <a:spcPts val="600"/>
              </a:spcAft>
            </a:pPr>
            <a:r>
              <a:rPr lang="en-US" sz="1700" b="1" dirty="0">
                <a:solidFill>
                  <a:srgbClr val="0000FF"/>
                </a:solidFill>
              </a:rPr>
              <a:t>Asia-RiCE </a:t>
            </a:r>
            <a:r>
              <a:rPr lang="en-US" sz="1700" dirty="0">
                <a:solidFill>
                  <a:srgbClr val="000000"/>
                </a:solidFill>
              </a:rPr>
              <a:t>Data Services Project for Indonesia. </a:t>
            </a:r>
          </a:p>
          <a:p>
            <a:pPr marL="344488" lvl="1" indent="-171450">
              <a:spcAft>
                <a:spcPts val="200"/>
              </a:spcAft>
              <a:buFont typeface="Courier New"/>
              <a:buChar char="o"/>
            </a:pPr>
            <a:r>
              <a:rPr lang="en-US" sz="1700" dirty="0">
                <a:solidFill>
                  <a:srgbClr val="000000"/>
                </a:solidFill>
              </a:rPr>
              <a:t>Secure access for JAXA and Indonesia Asia-RiCE science users.</a:t>
            </a:r>
          </a:p>
          <a:p>
            <a:pPr marL="344488" lvl="1" indent="-171450">
              <a:spcAft>
                <a:spcPts val="200"/>
              </a:spcAft>
              <a:buFont typeface="Courier New"/>
              <a:buChar char="o"/>
            </a:pPr>
            <a:r>
              <a:rPr lang="en-US" sz="1700" dirty="0">
                <a:solidFill>
                  <a:srgbClr val="000000"/>
                </a:solidFill>
              </a:rPr>
              <a:t>Dedicated storage for up to 35 Radarsat-2 images (provided by CSA) and cloud processing of SAR datasets using INAHOR tool.</a:t>
            </a:r>
          </a:p>
          <a:p>
            <a:pPr marL="344488" lvl="1" indent="-171450">
              <a:spcAft>
                <a:spcPts val="200"/>
              </a:spcAft>
              <a:buFont typeface="Courier New"/>
              <a:buChar char="o"/>
            </a:pPr>
            <a:r>
              <a:rPr lang="en-US" sz="1700" b="1" dirty="0">
                <a:solidFill>
                  <a:srgbClr val="FF0000"/>
                </a:solidFill>
              </a:rPr>
              <a:t>STATUS: </a:t>
            </a:r>
            <a:r>
              <a:rPr lang="en-US" sz="1700" b="1" dirty="0">
                <a:solidFill>
                  <a:srgbClr val="008000"/>
                </a:solidFill>
              </a:rPr>
              <a:t>Data Services tool functioning well. No issues.</a:t>
            </a:r>
            <a:endParaRPr lang="en-US" sz="1700" dirty="0">
              <a:solidFill>
                <a:srgbClr val="008000"/>
              </a:solidFill>
            </a:endParaRPr>
          </a:p>
          <a:p>
            <a:pPr marL="344488" lvl="1" indent="-171450">
              <a:spcAft>
                <a:spcPts val="200"/>
              </a:spcAft>
              <a:buFont typeface="Courier New"/>
              <a:buChar char="o"/>
            </a:pPr>
            <a:r>
              <a:rPr lang="en-US" sz="1700" b="1" dirty="0" smtClean="0">
                <a:solidFill>
                  <a:srgbClr val="FF0000"/>
                </a:solidFill>
              </a:rPr>
              <a:t>LESSONS: </a:t>
            </a:r>
            <a:r>
              <a:rPr lang="en-US" sz="1700" b="1" dirty="0" smtClean="0">
                <a:solidFill>
                  <a:srgbClr val="008000"/>
                </a:solidFill>
              </a:rPr>
              <a:t>Cloud-based services operate better when they are close to the user.  Moving server to Singapore helped performance.</a:t>
            </a:r>
            <a:endParaRPr lang="en-US" sz="1700" b="1" dirty="0">
              <a:solidFill>
                <a:srgbClr val="008000"/>
              </a:solidFill>
            </a:endParaRPr>
          </a:p>
          <a:p>
            <a:pPr marL="800100" lvl="1" indent="-342900">
              <a:spcAft>
                <a:spcPts val="600"/>
              </a:spcAft>
              <a:buFont typeface="Courier New"/>
              <a:buChar char="o"/>
            </a:pPr>
            <a:endParaRPr lang="en-US" sz="1700" dirty="0">
              <a:solidFill>
                <a:srgbClr val="000000"/>
              </a:solidFill>
            </a:endParaRPr>
          </a:p>
        </p:txBody>
      </p:sp>
    </p:spTree>
    <p:extLst>
      <p:ext uri="{BB962C8B-B14F-4D97-AF65-F5344CB8AC3E}">
        <p14:creationId xmlns:p14="http://schemas.microsoft.com/office/powerpoint/2010/main" val="37625441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2572" y="1462783"/>
            <a:ext cx="3372522" cy="2606040"/>
          </a:xfrm>
          <a:prstGeom prst="rect">
            <a:avLst/>
          </a:prstGeom>
        </p:spPr>
      </p:pic>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34</a:t>
            </a:fld>
            <a:endParaRPr lang="en-US" dirty="0" smtClean="0"/>
          </a:p>
        </p:txBody>
      </p:sp>
      <p:sp>
        <p:nvSpPr>
          <p:cNvPr id="9" name="TextBox 8"/>
          <p:cNvSpPr txBox="1"/>
          <p:nvPr/>
        </p:nvSpPr>
        <p:spPr>
          <a:xfrm>
            <a:off x="167640" y="4187077"/>
            <a:ext cx="7836162" cy="2569934"/>
          </a:xfrm>
          <a:prstGeom prst="rect">
            <a:avLst/>
          </a:prstGeom>
          <a:noFill/>
        </p:spPr>
        <p:txBody>
          <a:bodyPr wrap="square" rtlCol="0">
            <a:spAutoFit/>
          </a:bodyPr>
          <a:lstStyle/>
          <a:p>
            <a:pPr>
              <a:spcAft>
                <a:spcPts val="600"/>
              </a:spcAft>
            </a:pPr>
            <a:r>
              <a:rPr lang="en-US" sz="2000" b="1" dirty="0" smtClean="0">
                <a:solidFill>
                  <a:srgbClr val="000090"/>
                </a:solidFill>
              </a:rPr>
              <a:t>How?</a:t>
            </a:r>
          </a:p>
          <a:p>
            <a:pPr marL="342900" indent="-342900">
              <a:spcAft>
                <a:spcPts val="600"/>
              </a:spcAft>
              <a:buFontTx/>
              <a:buAutoNum type="arabicPeriod"/>
            </a:pPr>
            <a:r>
              <a:rPr lang="en-US" dirty="0" smtClean="0">
                <a:solidFill>
                  <a:srgbClr val="000090"/>
                </a:solidFill>
              </a:rPr>
              <a:t>Obtain </a:t>
            </a:r>
            <a:r>
              <a:rPr lang="en-US" dirty="0">
                <a:solidFill>
                  <a:srgbClr val="000090"/>
                </a:solidFill>
              </a:rPr>
              <a:t>direct access to </a:t>
            </a:r>
            <a:r>
              <a:rPr lang="en-US" b="1" u="sng" dirty="0">
                <a:solidFill>
                  <a:srgbClr val="000090"/>
                </a:solidFill>
              </a:rPr>
              <a:t>archive metadata</a:t>
            </a:r>
            <a:r>
              <a:rPr lang="en-US" dirty="0">
                <a:solidFill>
                  <a:srgbClr val="000090"/>
                </a:solidFill>
              </a:rPr>
              <a:t> </a:t>
            </a:r>
            <a:r>
              <a:rPr lang="en-US" dirty="0" smtClean="0">
                <a:solidFill>
                  <a:srgbClr val="000090"/>
                </a:solidFill>
              </a:rPr>
              <a:t>(via </a:t>
            </a:r>
            <a:r>
              <a:rPr lang="en-US" b="1" dirty="0" smtClean="0">
                <a:solidFill>
                  <a:srgbClr val="000090"/>
                </a:solidFill>
              </a:rPr>
              <a:t>COVE</a:t>
            </a:r>
            <a:r>
              <a:rPr lang="en-US" dirty="0" smtClean="0">
                <a:solidFill>
                  <a:srgbClr val="000090"/>
                </a:solidFill>
              </a:rPr>
              <a:t> </a:t>
            </a:r>
            <a:r>
              <a:rPr lang="en-US" dirty="0">
                <a:solidFill>
                  <a:srgbClr val="000090"/>
                </a:solidFill>
              </a:rPr>
              <a:t>tool</a:t>
            </a:r>
            <a:r>
              <a:rPr lang="en-US" dirty="0" smtClean="0">
                <a:solidFill>
                  <a:srgbClr val="000090"/>
                </a:solidFill>
              </a:rPr>
              <a:t>) STATUS: Ongoing; Links to Landsat, SPOT, </a:t>
            </a:r>
            <a:r>
              <a:rPr lang="en-US" dirty="0" err="1" smtClean="0">
                <a:solidFill>
                  <a:srgbClr val="000090"/>
                </a:solidFill>
              </a:rPr>
              <a:t>Radarsat</a:t>
            </a:r>
            <a:r>
              <a:rPr lang="en-US" dirty="0" smtClean="0">
                <a:solidFill>
                  <a:srgbClr val="000090"/>
                </a:solidFill>
              </a:rPr>
              <a:t>, Pleaides already in place; Sentinel-1, </a:t>
            </a:r>
            <a:r>
              <a:rPr lang="en-US" dirty="0" err="1">
                <a:solidFill>
                  <a:srgbClr val="000090"/>
                </a:solidFill>
              </a:rPr>
              <a:t>RapidEye</a:t>
            </a:r>
            <a:r>
              <a:rPr lang="en-US" dirty="0">
                <a:solidFill>
                  <a:srgbClr val="000090"/>
                </a:solidFill>
              </a:rPr>
              <a:t> (late 2015) </a:t>
            </a:r>
            <a:r>
              <a:rPr lang="en-US" dirty="0" smtClean="0">
                <a:solidFill>
                  <a:srgbClr val="000090"/>
                </a:solidFill>
              </a:rPr>
              <a:t>upcoming</a:t>
            </a:r>
          </a:p>
          <a:p>
            <a:pPr marL="342900" indent="-342900">
              <a:spcAft>
                <a:spcPts val="600"/>
              </a:spcAft>
              <a:buAutoNum type="arabicPeriod"/>
            </a:pPr>
            <a:r>
              <a:rPr lang="en-US" dirty="0" smtClean="0">
                <a:solidFill>
                  <a:srgbClr val="000090"/>
                </a:solidFill>
              </a:rPr>
              <a:t>Request access to those which comprise a sufficient data record for baseline dataset generation (e.g., crop maps, crop calendars) </a:t>
            </a:r>
          </a:p>
          <a:p>
            <a:pPr algn="ctr">
              <a:spcAft>
                <a:spcPts val="600"/>
              </a:spcAft>
            </a:pPr>
            <a:r>
              <a:rPr lang="en-US" b="1" dirty="0" smtClean="0">
                <a:solidFill>
                  <a:srgbClr val="FF0000"/>
                </a:solidFill>
              </a:rPr>
              <a:t>STATUS: Upcoming once archive links are complete &amp; once we have support from space agencies for rapid processing of archival data</a:t>
            </a:r>
          </a:p>
        </p:txBody>
      </p:sp>
      <p:pic>
        <p:nvPicPr>
          <p:cNvPr id="2" name="Picture 1"/>
          <p:cNvPicPr>
            <a:picLocks noChangeAspect="1"/>
          </p:cNvPicPr>
          <p:nvPr/>
        </p:nvPicPr>
        <p:blipFill>
          <a:blip r:embed="rId4"/>
          <a:stretch>
            <a:fillRect/>
          </a:stretch>
        </p:blipFill>
        <p:spPr>
          <a:xfrm>
            <a:off x="7574280" y="5124894"/>
            <a:ext cx="1500814" cy="1085816"/>
          </a:xfrm>
          <a:prstGeom prst="rect">
            <a:avLst/>
          </a:prstGeom>
        </p:spPr>
      </p:pic>
      <p:sp>
        <p:nvSpPr>
          <p:cNvPr id="7" name="Title 1"/>
          <p:cNvSpPr txBox="1">
            <a:spLocks/>
          </p:cNvSpPr>
          <p:nvPr/>
        </p:nvSpPr>
        <p:spPr bwMode="auto">
          <a:xfrm>
            <a:off x="1859280" y="-164788"/>
            <a:ext cx="5715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a:defRPr/>
            </a:pPr>
            <a:r>
              <a:rPr lang="en-US" sz="2800" b="1" kern="0" dirty="0" smtClean="0">
                <a:solidFill>
                  <a:srgbClr val="FFFFFF"/>
                </a:solidFill>
                <a:latin typeface="Arial"/>
                <a:cs typeface="Arial"/>
              </a:rPr>
              <a:t>Archival Data Links Update</a:t>
            </a:r>
            <a:endParaRPr lang="en-US" sz="2800" b="1" kern="0" dirty="0">
              <a:solidFill>
                <a:srgbClr val="FFFFFF"/>
              </a:solidFill>
              <a:latin typeface="Arial"/>
              <a:cs typeface="Arial"/>
            </a:endParaRPr>
          </a:p>
        </p:txBody>
      </p:sp>
      <p:sp>
        <p:nvSpPr>
          <p:cNvPr id="10" name="TextBox 9"/>
          <p:cNvSpPr txBox="1"/>
          <p:nvPr/>
        </p:nvSpPr>
        <p:spPr>
          <a:xfrm>
            <a:off x="167640" y="1439081"/>
            <a:ext cx="6385560" cy="2816156"/>
          </a:xfrm>
          <a:prstGeom prst="rect">
            <a:avLst/>
          </a:prstGeom>
          <a:noFill/>
        </p:spPr>
        <p:txBody>
          <a:bodyPr wrap="square" rtlCol="0">
            <a:spAutoFit/>
          </a:bodyPr>
          <a:lstStyle/>
          <a:p>
            <a:pPr>
              <a:spcAft>
                <a:spcPts val="600"/>
              </a:spcAft>
            </a:pPr>
            <a:r>
              <a:rPr lang="en-US" b="1" dirty="0">
                <a:solidFill>
                  <a:srgbClr val="000090"/>
                </a:solidFill>
              </a:rPr>
              <a:t>Archive Data for Baseline Product Generation</a:t>
            </a:r>
          </a:p>
          <a:p>
            <a:pPr>
              <a:spcAft>
                <a:spcPts val="600"/>
              </a:spcAft>
            </a:pPr>
            <a:r>
              <a:rPr lang="en-US" i="1" dirty="0">
                <a:solidFill>
                  <a:srgbClr val="000090"/>
                </a:solidFill>
              </a:rPr>
              <a:t>The accuracy of baseline datasets (e.g. crop type &amp; calendars) </a:t>
            </a:r>
            <a:br>
              <a:rPr lang="en-US" i="1" dirty="0">
                <a:solidFill>
                  <a:srgbClr val="000090"/>
                </a:solidFill>
              </a:rPr>
            </a:br>
            <a:r>
              <a:rPr lang="en-US" i="1" dirty="0">
                <a:solidFill>
                  <a:srgbClr val="000090"/>
                </a:solidFill>
              </a:rPr>
              <a:t>could be improved through the use of fine to moderate resolution (&lt;100 meter) archive data. </a:t>
            </a:r>
          </a:p>
          <a:p>
            <a:pPr>
              <a:spcAft>
                <a:spcPts val="600"/>
              </a:spcAft>
            </a:pPr>
            <a:r>
              <a:rPr lang="en-US" u="sng" dirty="0">
                <a:solidFill>
                  <a:srgbClr val="000090"/>
                </a:solidFill>
              </a:rPr>
              <a:t>Benefits for progress toward implementation</a:t>
            </a:r>
            <a:r>
              <a:rPr lang="en-US" dirty="0">
                <a:solidFill>
                  <a:srgbClr val="000090"/>
                </a:solidFill>
              </a:rPr>
              <a:t>:</a:t>
            </a:r>
          </a:p>
          <a:p>
            <a:pPr marL="800100" lvl="1" indent="-342900">
              <a:spcAft>
                <a:spcPts val="0"/>
              </a:spcAft>
              <a:buFont typeface="Arial"/>
              <a:buChar char="•"/>
            </a:pPr>
            <a:r>
              <a:rPr lang="en-US" dirty="0">
                <a:solidFill>
                  <a:srgbClr val="000090"/>
                </a:solidFill>
              </a:rPr>
              <a:t>Establishes data request process</a:t>
            </a:r>
          </a:p>
          <a:p>
            <a:pPr marL="800100" lvl="1" indent="-342900">
              <a:spcAft>
                <a:spcPts val="0"/>
              </a:spcAft>
              <a:buFont typeface="Arial"/>
              <a:buChar char="•"/>
            </a:pPr>
            <a:r>
              <a:rPr lang="en-US" dirty="0">
                <a:solidFill>
                  <a:srgbClr val="000090"/>
                </a:solidFill>
              </a:rPr>
              <a:t>Facilitates evaluation of new data streams</a:t>
            </a:r>
          </a:p>
          <a:p>
            <a:pPr marL="800100" lvl="1" indent="-342900">
              <a:spcAft>
                <a:spcPts val="0"/>
              </a:spcAft>
              <a:buFont typeface="Arial"/>
              <a:buChar char="•"/>
            </a:pPr>
            <a:r>
              <a:rPr lang="en-US" dirty="0">
                <a:solidFill>
                  <a:srgbClr val="000090"/>
                </a:solidFill>
              </a:rPr>
              <a:t>Supports future data acquisition planning.</a:t>
            </a:r>
          </a:p>
        </p:txBody>
      </p:sp>
      <p:sp>
        <p:nvSpPr>
          <p:cNvPr id="6" name="TextBox 5"/>
          <p:cNvSpPr txBox="1"/>
          <p:nvPr/>
        </p:nvSpPr>
        <p:spPr>
          <a:xfrm>
            <a:off x="5864833" y="3897817"/>
            <a:ext cx="3047999" cy="307777"/>
          </a:xfrm>
          <a:prstGeom prst="rect">
            <a:avLst/>
          </a:prstGeom>
          <a:noFill/>
        </p:spPr>
        <p:txBody>
          <a:bodyPr wrap="square" rtlCol="0">
            <a:spAutoFit/>
          </a:bodyPr>
          <a:lstStyle/>
          <a:p>
            <a:r>
              <a:rPr lang="en-US" sz="1400" dirty="0" smtClean="0"/>
              <a:t>Current Growing Season Calendars</a:t>
            </a:r>
            <a:endParaRPr lang="en-US" sz="1400" dirty="0"/>
          </a:p>
        </p:txBody>
      </p:sp>
    </p:spTree>
    <p:extLst>
      <p:ext uri="{BB962C8B-B14F-4D97-AF65-F5344CB8AC3E}">
        <p14:creationId xmlns:p14="http://schemas.microsoft.com/office/powerpoint/2010/main" val="36984306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AutoShape 57" descr="2Q=="/>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b="1">
                <a:solidFill>
                  <a:srgbClr val="005FAA"/>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b="1">
                <a:solidFill>
                  <a:srgbClr val="005FAA"/>
                </a:solidFill>
                <a:latin typeface="Arial Narrow" panose="020B0606020202030204" pitchFamily="34" charset="0"/>
                <a:ea typeface="Arial" panose="020B0604020202020204" pitchFamily="34" charset="0"/>
                <a:cs typeface="Arial" panose="020B0604020202020204" pitchFamily="34" charset="0"/>
              </a:defRPr>
            </a:lvl2pPr>
            <a:lvl3pPr marL="1143000" indent="-228600">
              <a:spcBef>
                <a:spcPct val="20000"/>
              </a:spcBef>
              <a:buChar char="•"/>
              <a:defRPr sz="2000" b="1">
                <a:solidFill>
                  <a:srgbClr val="005FAA"/>
                </a:solidFill>
                <a:latin typeface="Arial Narrow" panose="020B0606020202030204" pitchFamily="34" charset="0"/>
                <a:ea typeface="Arial" panose="020B0604020202020204" pitchFamily="34" charset="0"/>
                <a:cs typeface="Arial" panose="020B0604020202020204" pitchFamily="34" charset="0"/>
              </a:defRPr>
            </a:lvl3pPr>
            <a:lvl4pPr marL="1600200" indent="-228600">
              <a:spcBef>
                <a:spcPct val="20000"/>
              </a:spcBef>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4pPr>
            <a:lvl5pPr marL="2057400" indent="-228600">
              <a:spcBef>
                <a:spcPct val="20000"/>
              </a:spcBef>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9pPr>
          </a:lstStyle>
          <a:p>
            <a:pPr defTabSz="914400">
              <a:spcBef>
                <a:spcPct val="0"/>
              </a:spcBef>
              <a:buFontTx/>
              <a:buNone/>
            </a:pPr>
            <a:endParaRPr lang="fr-FR" altLang="en-US" sz="1800" b="0" smtClean="0">
              <a:solidFill>
                <a:srgbClr val="000000"/>
              </a:solidFill>
              <a:latin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423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4294967295"/>
          </p:nvPr>
        </p:nvSpPr>
        <p:spPr bwMode="auto">
          <a:xfrm>
            <a:off x="7239000" y="6546850"/>
            <a:ext cx="1905000" cy="311150"/>
          </a:xfrm>
          <a:prstGeom prst="rect">
            <a:avLst/>
          </a:prstGeom>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4</a:t>
            </a:fld>
            <a:endParaRPr lang="en-US" dirty="0" smtClean="0"/>
          </a:p>
        </p:txBody>
      </p:sp>
      <p:sp>
        <p:nvSpPr>
          <p:cNvPr id="6" name="Title 1"/>
          <p:cNvSpPr txBox="1">
            <a:spLocks/>
          </p:cNvSpPr>
          <p:nvPr/>
        </p:nvSpPr>
        <p:spPr bwMode="auto">
          <a:xfrm>
            <a:off x="1550457" y="109710"/>
            <a:ext cx="58409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lumMod val="20000"/>
                    <a:lumOff val="80000"/>
                  </a:schemeClr>
                </a:solidFill>
                <a:latin typeface="Tahoma" pitchFamily="-106" charset="0"/>
                <a:cs typeface="Tahoma" pitchFamily="-106" charset="0"/>
              </a:rPr>
              <a:t>CEOS Strategic Response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lumMod val="20000"/>
                    <a:lumOff val="80000"/>
                  </a:schemeClr>
                </a:solidFill>
                <a:latin typeface="Tahoma" pitchFamily="-106" charset="0"/>
                <a:cs typeface="Tahoma" pitchFamily="-106" charset="0"/>
              </a:rPr>
              <a:t>(AGRI-4)</a:t>
            </a:r>
            <a:endParaRPr kumimoji="0" lang="en-US" sz="2800" b="1"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7" name="TextBox 6"/>
          <p:cNvSpPr txBox="1"/>
          <p:nvPr/>
        </p:nvSpPr>
        <p:spPr>
          <a:xfrm>
            <a:off x="208167" y="1354870"/>
            <a:ext cx="8710648" cy="5663089"/>
          </a:xfrm>
          <a:prstGeom prst="rect">
            <a:avLst/>
          </a:prstGeom>
          <a:noFill/>
        </p:spPr>
        <p:txBody>
          <a:bodyPr wrap="square" rtlCol="0">
            <a:spAutoFit/>
          </a:bodyPr>
          <a:lstStyle/>
          <a:p>
            <a:pPr lvl="0"/>
            <a:r>
              <a:rPr lang="en-US" sz="2000" b="1" dirty="0" smtClean="0"/>
              <a:t>Summary of Main Changes to the Strategy Being Proposed</a:t>
            </a:r>
          </a:p>
          <a:p>
            <a:pPr marL="342900" lvl="0" indent="-342900">
              <a:buFont typeface="Arial"/>
              <a:buChar char="•"/>
            </a:pPr>
            <a:endParaRPr lang="en-US" sz="2000" dirty="0" smtClean="0"/>
          </a:p>
          <a:p>
            <a:pPr marL="342900" lvl="0" indent="-342900">
              <a:buFont typeface="Arial"/>
              <a:buChar char="•"/>
            </a:pPr>
            <a:r>
              <a:rPr lang="en-US" sz="2000" b="1" dirty="0" smtClean="0"/>
              <a:t>Updated from a full-length requirements document</a:t>
            </a:r>
            <a:r>
              <a:rPr lang="en-US" sz="2000" b="1" dirty="0"/>
              <a:t> </a:t>
            </a:r>
            <a:r>
              <a:rPr lang="en-US" sz="2000" b="1" dirty="0" smtClean="0"/>
              <a:t>to one emphasizing CEOS response to the GEOGLAM requirements </a:t>
            </a:r>
          </a:p>
          <a:p>
            <a:pPr marL="800100" lvl="1" indent="-342900">
              <a:buFont typeface="Arial"/>
              <a:buChar char="•"/>
            </a:pPr>
            <a:r>
              <a:rPr lang="en-US" dirty="0" smtClean="0"/>
              <a:t>2013-14: </a:t>
            </a:r>
            <a:r>
              <a:rPr lang="en-AU" i="1" dirty="0" smtClean="0"/>
              <a:t>CEOS Acquisition Strategy for GEOGLAM</a:t>
            </a:r>
            <a:r>
              <a:rPr lang="en-US" i="1" dirty="0" smtClean="0"/>
              <a:t> </a:t>
            </a:r>
            <a:endParaRPr lang="en-US" dirty="0" smtClean="0"/>
          </a:p>
          <a:p>
            <a:pPr marL="800100" lvl="1" indent="-342900">
              <a:buFont typeface="Arial"/>
              <a:buChar char="•"/>
            </a:pPr>
            <a:r>
              <a:rPr lang="en-US" dirty="0" smtClean="0"/>
              <a:t>2015: </a:t>
            </a:r>
            <a:r>
              <a:rPr lang="en-AU" i="1" dirty="0"/>
              <a:t>CEOS </a:t>
            </a:r>
            <a:r>
              <a:rPr lang="en-US" i="1" dirty="0" smtClean="0"/>
              <a:t>Strategic Response to GEOGLAM Requirements </a:t>
            </a:r>
          </a:p>
          <a:p>
            <a:pPr marL="800100" lvl="1" indent="-342900">
              <a:buFont typeface="Arial"/>
              <a:buChar char="•"/>
            </a:pPr>
            <a:r>
              <a:rPr lang="en-US" b="1" i="1" dirty="0" smtClean="0">
                <a:solidFill>
                  <a:schemeClr val="accent6">
                    <a:lumMod val="60000"/>
                    <a:lumOff val="40000"/>
                  </a:schemeClr>
                </a:solidFill>
              </a:rPr>
              <a:t>Up for Endorsement</a:t>
            </a:r>
          </a:p>
          <a:p>
            <a:pPr marL="342900" lvl="0" indent="-342900">
              <a:buFont typeface="Arial"/>
              <a:buChar char="•"/>
            </a:pPr>
            <a:endParaRPr lang="en-US" sz="2000" dirty="0" smtClean="0"/>
          </a:p>
          <a:p>
            <a:pPr marL="342900" indent="-342900">
              <a:buFont typeface="Arial"/>
              <a:buChar char="•"/>
            </a:pPr>
            <a:r>
              <a:rPr lang="en-US" sz="2000" b="1" dirty="0"/>
              <a:t>New accompanying document: “Scope of Work” of the Ad Hoc WG: </a:t>
            </a:r>
          </a:p>
          <a:p>
            <a:pPr marL="800100" lvl="1" indent="-342900">
              <a:buFont typeface="Arial"/>
              <a:buChar char="•"/>
            </a:pPr>
            <a:r>
              <a:rPr lang="en-US" dirty="0"/>
              <a:t>Scope of Work is a brief 2-page document which outlines the </a:t>
            </a:r>
            <a:r>
              <a:rPr lang="en-US" dirty="0" smtClean="0"/>
              <a:t>current </a:t>
            </a:r>
            <a:r>
              <a:rPr lang="en-US" dirty="0"/>
              <a:t>and proposed breadth of the Ad Hoc WG.</a:t>
            </a:r>
          </a:p>
          <a:p>
            <a:pPr marL="800100" lvl="1" indent="-342900">
              <a:buFont typeface="Arial"/>
              <a:buChar char="•"/>
            </a:pPr>
            <a:r>
              <a:rPr lang="en-US" dirty="0" smtClean="0"/>
              <a:t>Encompasses acquisition, </a:t>
            </a:r>
            <a:r>
              <a:rPr lang="en-US" altLang="en-US" dirty="0" smtClean="0"/>
              <a:t>strategic </a:t>
            </a:r>
            <a:r>
              <a:rPr lang="en-US" altLang="en-US" dirty="0"/>
              <a:t>relationships, data access, availability, dissemination, and usability</a:t>
            </a:r>
            <a:r>
              <a:rPr lang="en-US" altLang="en-US" dirty="0" smtClean="0"/>
              <a:t>.</a:t>
            </a:r>
          </a:p>
          <a:p>
            <a:pPr marL="800100" lvl="1" indent="-342900">
              <a:buFont typeface="Arial"/>
              <a:buChar char="•"/>
            </a:pPr>
            <a:r>
              <a:rPr lang="en-US" b="1" i="1" dirty="0">
                <a:solidFill>
                  <a:schemeClr val="accent6">
                    <a:lumMod val="60000"/>
                    <a:lumOff val="40000"/>
                  </a:schemeClr>
                </a:solidFill>
              </a:rPr>
              <a:t>Up for </a:t>
            </a:r>
            <a:r>
              <a:rPr lang="en-US" b="1" i="1" dirty="0" smtClean="0">
                <a:solidFill>
                  <a:schemeClr val="accent6">
                    <a:lumMod val="60000"/>
                    <a:lumOff val="40000"/>
                  </a:schemeClr>
                </a:solidFill>
              </a:rPr>
              <a:t>Endorsement</a:t>
            </a:r>
            <a:r>
              <a:rPr lang="en-US" altLang="en-US" dirty="0"/>
              <a:t/>
            </a:r>
            <a:br>
              <a:rPr lang="en-US" altLang="en-US" dirty="0"/>
            </a:br>
            <a:endParaRPr lang="en-US" altLang="en-US" i="1" dirty="0"/>
          </a:p>
          <a:p>
            <a:pPr marL="342900" indent="-342900">
              <a:buFont typeface="Arial"/>
              <a:buChar char="•"/>
            </a:pPr>
            <a:r>
              <a:rPr lang="en-US" sz="2000" dirty="0"/>
              <a:t>Discussion of Ad Hoc WG’s </a:t>
            </a:r>
            <a:r>
              <a:rPr lang="en-US" sz="2000" dirty="0" smtClean="0"/>
              <a:t>“sunset</a:t>
            </a:r>
            <a:r>
              <a:rPr lang="en-US" sz="2000" dirty="0"/>
              <a:t>” goals </a:t>
            </a:r>
            <a:r>
              <a:rPr lang="en-US" sz="2000" dirty="0" smtClean="0"/>
              <a:t>&amp; post-sunset CEOS support to GEOGLAM via existing CEOS </a:t>
            </a:r>
            <a:r>
              <a:rPr lang="en-US" sz="2000" dirty="0"/>
              <a:t>entities </a:t>
            </a:r>
            <a:r>
              <a:rPr lang="en-US" sz="2000" dirty="0" smtClean="0"/>
              <a:t>(i.e. LSI-VC &amp; </a:t>
            </a:r>
            <a:r>
              <a:rPr lang="en-US" sz="2000" dirty="0"/>
              <a:t>CEOS </a:t>
            </a:r>
            <a:r>
              <a:rPr lang="en-US" sz="2000" dirty="0" smtClean="0"/>
              <a:t>SEO)</a:t>
            </a:r>
            <a:endParaRPr lang="en-US" sz="2000" dirty="0"/>
          </a:p>
          <a:p>
            <a:pPr marL="342900" lvl="0" indent="-342900">
              <a:buFont typeface="Arial"/>
              <a:buChar char="•"/>
            </a:pPr>
            <a:endParaRPr lang="en-US" sz="2000" dirty="0"/>
          </a:p>
          <a:p>
            <a:pPr lvl="0"/>
            <a:endParaRPr lang="en-US" sz="2000" dirty="0"/>
          </a:p>
        </p:txBody>
      </p:sp>
    </p:spTree>
    <p:extLst>
      <p:ext uri="{BB962C8B-B14F-4D97-AF65-F5344CB8AC3E}">
        <p14:creationId xmlns:p14="http://schemas.microsoft.com/office/powerpoint/2010/main" val="29036168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50457" y="109710"/>
            <a:ext cx="63743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What has the CEOS Ad Hoc WG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for GEOGLAM accomplished?</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3" name="Content Placeholder 2"/>
          <p:cNvSpPr txBox="1">
            <a:spLocks/>
          </p:cNvSpPr>
          <p:nvPr/>
        </p:nvSpPr>
        <p:spPr bwMode="auto">
          <a:xfrm>
            <a:off x="190500" y="1371600"/>
            <a:ext cx="8801100" cy="52578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800" b="1" dirty="0">
                <a:solidFill>
                  <a:srgbClr val="002569"/>
                </a:solidFill>
                <a:latin typeface="Arial" panose="020B0604020202020204" pitchFamily="34" charset="0"/>
                <a:ea typeface="Tahoma" panose="020B0604030504040204" pitchFamily="34" charset="0"/>
                <a:cs typeface="Arial" panose="020B0604020202020204" pitchFamily="34" charset="0"/>
              </a:rPr>
              <a:t>Activities below have been accomplished via the Ad Hoc Working Group for GEOGLAM:</a:t>
            </a:r>
          </a:p>
          <a:p>
            <a:pPr marL="166688" indent="-166688" defTabSz="914400">
              <a:spcBef>
                <a:spcPts val="0"/>
              </a:spcBef>
              <a:spcAft>
                <a:spcPts val="200"/>
              </a:spcAft>
              <a:buFont typeface="Arial"/>
              <a:buChar char="•"/>
            </a:pP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Identified and evaluated missions that meet GEOGLAM’s </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Earth Observation (EO) data requirements, </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including detailed </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assessments of global coverage, measurement gaps, and cloud cover </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impacts</a:t>
            </a:r>
            <a:endParaRPr lang="en-US" sz="18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spcBef>
                <a:spcPts val="0"/>
              </a:spcBef>
              <a:spcAft>
                <a:spcPts val="200"/>
              </a:spcAft>
              <a:buFont typeface="Arial"/>
              <a:buChar char="•"/>
            </a:pP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Organized GEOGLAM’s long</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-term acquisition </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requirements</a:t>
            </a:r>
            <a:endParaRPr lang="en-US" sz="18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spcBef>
                <a:spcPts val="0"/>
              </a:spcBef>
              <a:spcAft>
                <a:spcPts val="200"/>
              </a:spcAft>
              <a:buFont typeface="Arial"/>
              <a:buChar char="•"/>
            </a:pP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Coordinated EO data for </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core GEOGLAM requirement, e.g. JECAM </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(GEOGLAM R&amp;D project), for Asia-</a:t>
            </a:r>
            <a:r>
              <a:rPr lang="en-US" sz="1800" dirty="0" err="1">
                <a:solidFill>
                  <a:srgbClr val="002569"/>
                </a:solidFill>
                <a:latin typeface="Arial" panose="020B0604020202020204" pitchFamily="34" charset="0"/>
                <a:ea typeface="Tahoma" panose="020B0604030504040204" pitchFamily="34" charset="0"/>
                <a:cs typeface="Arial" panose="020B0604020202020204" pitchFamily="34" charset="0"/>
              </a:rPr>
              <a:t>RiCE</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 and for GEOGLAM </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activities </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(e.g. Sentinel-1A data</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 </a:t>
            </a:r>
            <a:endParaRPr lang="en-US" sz="18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spcBef>
                <a:spcPts val="0"/>
              </a:spcBef>
              <a:spcAft>
                <a:spcPts val="200"/>
              </a:spcAft>
              <a:buFont typeface="Arial"/>
              <a:buChar char="•"/>
            </a:pP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Provided a cloud-based space data management system for Asia-RiCE testing of radar </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data</a:t>
            </a:r>
          </a:p>
          <a:p>
            <a:pPr marL="166688" indent="-166688" defTabSz="914400">
              <a:spcBef>
                <a:spcPts val="0"/>
              </a:spcBef>
              <a:spcAft>
                <a:spcPts val="200"/>
              </a:spcAft>
              <a:buFont typeface="Arial"/>
              <a:buChar char="•"/>
            </a:pP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Initiated </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a cloud-based data management system for a radar </a:t>
            </a:r>
            <a:r>
              <a:rPr lang="en-US" sz="1800" dirty="0" err="1">
                <a:solidFill>
                  <a:srgbClr val="002569"/>
                </a:solidFill>
                <a:latin typeface="Arial" panose="020B0604020202020204" pitchFamily="34" charset="0"/>
                <a:ea typeface="Tahoma" panose="020B0604030504040204" pitchFamily="34" charset="0"/>
                <a:cs typeface="Arial" panose="020B0604020202020204" pitchFamily="34" charset="0"/>
              </a:rPr>
              <a:t>intercomparison</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 </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study</a:t>
            </a:r>
            <a:endParaRPr lang="en-US" sz="1800" dirty="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spcBef>
                <a:spcPts val="0"/>
              </a:spcBef>
              <a:spcAft>
                <a:spcPts val="200"/>
              </a:spcAft>
              <a:buFont typeface="Arial"/>
              <a:buChar char="•"/>
            </a:pP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Added features to the COVE (CEOS Visualization Environment) tool to support agriculture data acquisition and applications. </a:t>
            </a:r>
            <a:endPar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endParaRPr>
          </a:p>
          <a:p>
            <a:pPr marL="166688" indent="-166688" defTabSz="914400">
              <a:spcBef>
                <a:spcPts val="0"/>
              </a:spcBef>
              <a:spcAft>
                <a:spcPts val="200"/>
              </a:spcAft>
              <a:buFont typeface="Arial"/>
              <a:buChar char="•"/>
            </a:pP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Developed, with GEOGLAM, a multi-user, multi-site user agreement to utilize Radarsat-2 restricted data for JECAM  </a:t>
            </a:r>
          </a:p>
          <a:p>
            <a:pPr marL="166688" indent="-166688" defTabSz="914400">
              <a:spcBef>
                <a:spcPts val="0"/>
              </a:spcBef>
              <a:spcAft>
                <a:spcPts val="200"/>
              </a:spcAft>
              <a:buFont typeface="Arial"/>
              <a:buChar char="•"/>
            </a:pP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Engaged </a:t>
            </a:r>
            <a:r>
              <a:rPr lang="en-US" sz="1800" dirty="0">
                <a:solidFill>
                  <a:srgbClr val="002569"/>
                </a:solidFill>
                <a:latin typeface="Arial" panose="020B0604020202020204" pitchFamily="34" charset="0"/>
                <a:ea typeface="Tahoma" panose="020B0604030504040204" pitchFamily="34" charset="0"/>
                <a:cs typeface="Arial" panose="020B0604020202020204" pitchFamily="34" charset="0"/>
              </a:rPr>
              <a:t>commercial satellite agencies to contribute data to JECAM (e.g. </a:t>
            </a:r>
            <a:r>
              <a:rPr lang="en-US" sz="1800" dirty="0" err="1">
                <a:solidFill>
                  <a:srgbClr val="002569"/>
                </a:solidFill>
                <a:latin typeface="Arial" panose="020B0604020202020204" pitchFamily="34" charset="0"/>
                <a:ea typeface="Tahoma" panose="020B0604030504040204" pitchFamily="34" charset="0"/>
                <a:cs typeface="Arial" panose="020B0604020202020204" pitchFamily="34" charset="0"/>
              </a:rPr>
              <a:t>RapidEye</a:t>
            </a:r>
            <a:r>
              <a:rPr lang="en-US" sz="1800" dirty="0" smtClean="0">
                <a:solidFill>
                  <a:srgbClr val="002569"/>
                </a:solidFill>
                <a:latin typeface="Arial" panose="020B0604020202020204" pitchFamily="34" charset="0"/>
                <a:ea typeface="Tahoma" panose="020B0604030504040204" pitchFamily="34" charset="0"/>
                <a:cs typeface="Arial" panose="020B0604020202020204" pitchFamily="34" charset="0"/>
              </a:rPr>
              <a:t>)</a:t>
            </a:r>
            <a:endParaRPr lang="en-US" sz="1800" dirty="0">
              <a:solidFill>
                <a:srgbClr val="002569"/>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4058983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50457" y="109710"/>
            <a:ext cx="62219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Asia-</a:t>
            </a:r>
            <a:r>
              <a:rPr lang="en-US" sz="2800" b="1" dirty="0" err="1" smtClean="0">
                <a:solidFill>
                  <a:schemeClr val="bg1">
                    <a:lumMod val="20000"/>
                    <a:lumOff val="80000"/>
                  </a:schemeClr>
                </a:solidFill>
                <a:latin typeface="Tahoma" pitchFamily="-106" charset="0"/>
                <a:cs typeface="Tahoma" pitchFamily="-106" charset="0"/>
              </a:rPr>
              <a:t>RiCE</a:t>
            </a:r>
            <a:endParaRPr lang="en-US" sz="2800" b="1" dirty="0">
              <a:solidFill>
                <a:schemeClr val="bg1">
                  <a:lumMod val="20000"/>
                  <a:lumOff val="80000"/>
                </a:schemeClr>
              </a:solidFill>
              <a:latin typeface="Tahoma" pitchFamily="-106" charset="0"/>
              <a:cs typeface="Tahoma" pitchFamily="-106"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rPr>
              <a:t>From</a:t>
            </a:r>
            <a:r>
              <a:rPr kumimoji="0" lang="en-US" sz="2800" i="0" u="none" strike="noStrike" kern="0" cap="none" spc="0" normalizeH="0" noProof="0" dirty="0" smtClean="0">
                <a:ln>
                  <a:noFill/>
                </a:ln>
                <a:solidFill>
                  <a:schemeClr val="bg1">
                    <a:lumMod val="20000"/>
                    <a:lumOff val="80000"/>
                  </a:schemeClr>
                </a:solidFill>
                <a:effectLst/>
                <a:uLnTx/>
                <a:uFillTx/>
                <a:latin typeface="Tahoma" pitchFamily="-106" charset="0"/>
                <a:cs typeface="Tahoma" pitchFamily="-106" charset="0"/>
              </a:rPr>
              <a:t> Sites to Wall-to-Wall</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3" name="Rectangle 2"/>
          <p:cNvSpPr/>
          <p:nvPr/>
        </p:nvSpPr>
        <p:spPr>
          <a:xfrm>
            <a:off x="152400" y="1219200"/>
            <a:ext cx="8839200" cy="338554"/>
          </a:xfrm>
          <a:prstGeom prst="rect">
            <a:avLst/>
          </a:prstGeom>
        </p:spPr>
        <p:txBody>
          <a:bodyPr wrap="square">
            <a:spAutoFit/>
          </a:bodyPr>
          <a:lstStyle/>
          <a:p>
            <a:pPr algn="ctr"/>
            <a:r>
              <a:rPr lang="en-US" altLang="ja-JP" sz="1600" b="1" dirty="0" smtClean="0">
                <a:latin typeface="Arial" panose="020B0604020202020204" pitchFamily="34" charset="0"/>
                <a:ea typeface="Tahoma" panose="020B0604030504040204" pitchFamily="34" charset="0"/>
                <a:cs typeface="Arial" panose="020B0604020202020204" pitchFamily="34" charset="0"/>
              </a:rPr>
              <a:t>Key Challenge: </a:t>
            </a:r>
            <a:r>
              <a:rPr lang="en-US" altLang="ja-JP" sz="1600" dirty="0" smtClean="0">
                <a:latin typeface="Arial" panose="020B0604020202020204" pitchFamily="34" charset="0"/>
                <a:ea typeface="Tahoma" panose="020B0604030504040204" pitchFamily="34" charset="0"/>
                <a:cs typeface="Arial" panose="020B0604020202020204" pitchFamily="34" charset="0"/>
              </a:rPr>
              <a:t>Sustained </a:t>
            </a:r>
            <a:r>
              <a:rPr lang="en-US" altLang="ja-JP" sz="1600" dirty="0">
                <a:latin typeface="Arial" panose="020B0604020202020204" pitchFamily="34" charset="0"/>
                <a:ea typeface="Tahoma" panose="020B0604030504040204" pitchFamily="34" charset="0"/>
                <a:cs typeface="Arial" panose="020B0604020202020204" pitchFamily="34" charset="0"/>
              </a:rPr>
              <a:t>observations &amp; easy data </a:t>
            </a:r>
            <a:r>
              <a:rPr lang="en-US" altLang="ja-JP" sz="1600" dirty="0" smtClean="0">
                <a:latin typeface="Arial" panose="020B0604020202020204" pitchFamily="34" charset="0"/>
                <a:ea typeface="Tahoma" panose="020B0604030504040204" pitchFamily="34" charset="0"/>
                <a:cs typeface="Arial" panose="020B0604020202020204" pitchFamily="34" charset="0"/>
              </a:rPr>
              <a:t>access (</a:t>
            </a:r>
            <a:r>
              <a:rPr lang="en-US" altLang="ja-JP" sz="1600" dirty="0">
                <a:latin typeface="Arial" panose="020B0604020202020204" pitchFamily="34" charset="0"/>
                <a:ea typeface="Tahoma" panose="020B0604030504040204" pitchFamily="34" charset="0"/>
                <a:cs typeface="Arial" panose="020B0604020202020204" pitchFamily="34" charset="0"/>
              </a:rPr>
              <a:t>especially for </a:t>
            </a:r>
            <a:r>
              <a:rPr lang="en-US" altLang="ja-JP" sz="1600" u="sng" dirty="0" smtClean="0">
                <a:latin typeface="Arial" panose="020B0604020202020204" pitchFamily="34" charset="0"/>
                <a:ea typeface="Tahoma" panose="020B0604030504040204" pitchFamily="34" charset="0"/>
                <a:cs typeface="Arial" panose="020B0604020202020204" pitchFamily="34" charset="0"/>
              </a:rPr>
              <a:t>wall-to-wall</a:t>
            </a:r>
            <a:r>
              <a:rPr lang="en-US" altLang="ja-JP" sz="1600" dirty="0" smtClean="0">
                <a:latin typeface="Arial" panose="020B0604020202020204" pitchFamily="34" charset="0"/>
                <a:ea typeface="Tahoma" panose="020B0604030504040204" pitchFamily="34" charset="0"/>
                <a:cs typeface="Arial" panose="020B0604020202020204" pitchFamily="34" charset="0"/>
              </a:rPr>
              <a:t>)</a:t>
            </a:r>
            <a:endParaRPr lang="en-US" altLang="ja-JP" sz="1600" dirty="0">
              <a:latin typeface="Arial" panose="020B0604020202020204" pitchFamily="34" charset="0"/>
              <a:ea typeface="Tahoma" panose="020B0604030504040204" pitchFamily="34" charset="0"/>
              <a:cs typeface="Arial" panose="020B0604020202020204" pitchFamily="34" charset="0"/>
            </a:endParaRPr>
          </a:p>
        </p:txBody>
      </p:sp>
      <p:sp>
        <p:nvSpPr>
          <p:cNvPr id="4" name="Content Placeholder 2"/>
          <p:cNvSpPr txBox="1">
            <a:spLocks/>
          </p:cNvSpPr>
          <p:nvPr/>
        </p:nvSpPr>
        <p:spPr bwMode="auto">
          <a:xfrm>
            <a:off x="190500" y="1600200"/>
            <a:ext cx="8801100" cy="50292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algn="ctr" defTabSz="914400">
              <a:spcBef>
                <a:spcPct val="20000"/>
              </a:spcBef>
            </a:pPr>
            <a:endParaRPr lang="en-US" sz="1600" b="1" dirty="0" smtClean="0">
              <a:solidFill>
                <a:srgbClr val="002569"/>
              </a:solidFill>
              <a:latin typeface="Arial" panose="020B0604020202020204" pitchFamily="34" charset="0"/>
              <a:ea typeface="Tahoma" panose="020B0604030504040204" pitchFamily="34" charset="0"/>
              <a:cs typeface="Arial" panose="020B0604020202020204" pitchFamily="34" charset="0"/>
            </a:endParaRPr>
          </a:p>
          <a:p>
            <a:pPr marL="0" indent="0" algn="ctr" defTabSz="914400">
              <a:spcBef>
                <a:spcPct val="20000"/>
              </a:spcBef>
            </a:pPr>
            <a:r>
              <a:rPr lang="en-US" sz="1600" b="1" dirty="0" smtClean="0">
                <a:solidFill>
                  <a:srgbClr val="002569"/>
                </a:solidFill>
                <a:latin typeface="Arial" panose="020B0604020202020204" pitchFamily="34" charset="0"/>
                <a:ea typeface="Tahoma" panose="020B0604030504040204" pitchFamily="34" charset="0"/>
                <a:cs typeface="Arial" panose="020B0604020202020204" pitchFamily="34" charset="0"/>
              </a:rPr>
              <a:t>Asia-</a:t>
            </a:r>
            <a:r>
              <a:rPr lang="en-US" sz="1600" b="1" dirty="0" err="1" smtClean="0">
                <a:solidFill>
                  <a:srgbClr val="002569"/>
                </a:solidFill>
                <a:latin typeface="Arial" panose="020B0604020202020204" pitchFamily="34" charset="0"/>
                <a:ea typeface="Tahoma" panose="020B0604030504040204" pitchFamily="34" charset="0"/>
                <a:cs typeface="Arial" panose="020B0604020202020204" pitchFamily="34" charset="0"/>
              </a:rPr>
              <a:t>RiCE</a:t>
            </a:r>
            <a:r>
              <a:rPr lang="en-US" sz="1600" b="1" dirty="0" smtClean="0">
                <a:solidFill>
                  <a:srgbClr val="002569"/>
                </a:solidFill>
                <a:latin typeface="Arial" panose="020B0604020202020204" pitchFamily="34" charset="0"/>
                <a:ea typeface="Tahoma" panose="020B0604030504040204" pitchFamily="34" charset="0"/>
                <a:cs typeface="Arial" panose="020B0604020202020204" pitchFamily="34" charset="0"/>
              </a:rPr>
              <a:t> is ready to scale up to wall-to-wall for Vietnam and Thailand</a:t>
            </a:r>
          </a:p>
          <a:p>
            <a:pPr marL="0" indent="0" defTabSz="914400">
              <a:spcBef>
                <a:spcPct val="20000"/>
              </a:spcBef>
            </a:pPr>
            <a:endParaRPr lang="en-US" sz="1600" b="1" dirty="0" smtClean="0">
              <a:solidFill>
                <a:srgbClr val="002569"/>
              </a:solidFill>
              <a:latin typeface="Arial" panose="020B0604020202020204" pitchFamily="34" charset="0"/>
              <a:ea typeface="Tahoma" panose="020B0604030504040204" pitchFamily="34" charset="0"/>
              <a:cs typeface="Arial" panose="020B0604020202020204" pitchFamily="34" charset="0"/>
            </a:endParaRPr>
          </a:p>
          <a:p>
            <a:pPr marL="0" indent="0" defTabSz="914400">
              <a:spcBef>
                <a:spcPct val="20000"/>
              </a:spcBef>
            </a:pPr>
            <a:endParaRPr lang="en-US" sz="1600" b="1" dirty="0" smtClean="0">
              <a:solidFill>
                <a:srgbClr val="002569"/>
              </a:solidFill>
              <a:latin typeface="Arial" panose="020B0604020202020204" pitchFamily="34" charset="0"/>
              <a:ea typeface="Tahoma" panose="020B060403050404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58598098"/>
              </p:ext>
            </p:extLst>
          </p:nvPr>
        </p:nvGraphicFramePr>
        <p:xfrm>
          <a:off x="533400" y="2281312"/>
          <a:ext cx="8153401" cy="3352800"/>
        </p:xfrm>
        <a:graphic>
          <a:graphicData uri="http://schemas.openxmlformats.org/drawingml/2006/table">
            <a:tbl>
              <a:tblPr firstRow="1" bandRow="1">
                <a:tableStyleId>{5940675A-B579-460E-94D1-54222C63F5DA}</a:tableStyleId>
              </a:tblPr>
              <a:tblGrid>
                <a:gridCol w="1295400"/>
                <a:gridCol w="1733006"/>
                <a:gridCol w="1708332"/>
                <a:gridCol w="1863635"/>
                <a:gridCol w="1553028"/>
              </a:tblGrid>
              <a:tr h="370840">
                <a:tc>
                  <a:txBody>
                    <a:bodyPr/>
                    <a:lstStyle/>
                    <a:p>
                      <a:endParaRPr lang="en-US" sz="1200" dirty="0"/>
                    </a:p>
                  </a:txBody>
                  <a:tcPr/>
                </a:tc>
                <a:tc gridSpan="2">
                  <a:txBody>
                    <a:bodyPr/>
                    <a:lstStyle/>
                    <a:p>
                      <a:pPr algn="ctr"/>
                      <a:r>
                        <a:rPr lang="en-US" sz="1800" b="1" dirty="0" smtClean="0"/>
                        <a:t>Vietnam</a:t>
                      </a:r>
                      <a:endParaRPr lang="en-US" sz="1800" b="1" dirty="0"/>
                    </a:p>
                  </a:txBody>
                  <a:tcPr/>
                </a:tc>
                <a:tc hMerge="1">
                  <a:txBody>
                    <a:bodyPr/>
                    <a:lstStyle/>
                    <a:p>
                      <a:endParaRPr lang="en-US"/>
                    </a:p>
                  </a:txBody>
                  <a:tcPr/>
                </a:tc>
                <a:tc gridSpan="2">
                  <a:txBody>
                    <a:bodyPr/>
                    <a:lstStyle/>
                    <a:p>
                      <a:pPr algn="ctr"/>
                      <a:r>
                        <a:rPr lang="en-US" sz="1800" b="1" dirty="0" smtClean="0"/>
                        <a:t>Thailand</a:t>
                      </a:r>
                      <a:endParaRPr lang="en-US" sz="1800" b="1" dirty="0"/>
                    </a:p>
                  </a:txBody>
                  <a:tcPr/>
                </a:tc>
                <a:tc hMerge="1">
                  <a:txBody>
                    <a:bodyPr/>
                    <a:lstStyle/>
                    <a:p>
                      <a:endParaRPr lang="en-US"/>
                    </a:p>
                  </a:txBody>
                  <a:tcPr/>
                </a:tc>
              </a:tr>
              <a:tr h="370840">
                <a:tc>
                  <a:txBody>
                    <a:bodyPr/>
                    <a:lstStyle/>
                    <a:p>
                      <a:r>
                        <a:rPr lang="en-US" sz="1200" b="1" i="1" dirty="0" err="1" smtClean="0"/>
                        <a:t>PoC</a:t>
                      </a:r>
                      <a:endParaRPr lang="en-US" sz="1200" b="1" i="1" dirty="0"/>
                    </a:p>
                  </a:txBody>
                  <a:tcPr/>
                </a:tc>
                <a:tc gridSpan="2">
                  <a:txBody>
                    <a:bodyPr/>
                    <a:lstStyle/>
                    <a:p>
                      <a:r>
                        <a:rPr lang="en-US" sz="1200" dirty="0" smtClean="0"/>
                        <a:t>Shin-Ichi Sobue,</a:t>
                      </a:r>
                      <a:r>
                        <a:rPr lang="en-US" sz="1200" baseline="0" dirty="0" smtClean="0"/>
                        <a:t> VAST or HCMC**</a:t>
                      </a:r>
                      <a:endParaRPr lang="en-US" sz="1200" dirty="0"/>
                    </a:p>
                  </a:txBody>
                  <a:tcPr/>
                </a:tc>
                <a:tc hMerge="1">
                  <a:txBody>
                    <a:bodyPr/>
                    <a:lstStyle/>
                    <a:p>
                      <a:endParaRPr lang="en-US"/>
                    </a:p>
                  </a:txBody>
                  <a:tcPr/>
                </a:tc>
                <a:tc gridSpan="2">
                  <a:txBody>
                    <a:bodyPr/>
                    <a:lstStyle/>
                    <a:p>
                      <a:r>
                        <a:rPr lang="en-US" sz="1200" dirty="0" smtClean="0"/>
                        <a:t>Shin-Ichi Sobue, GISTDA**</a:t>
                      </a:r>
                      <a:endParaRPr lang="en-US" sz="1200" dirty="0"/>
                    </a:p>
                  </a:txBody>
                  <a:tcPr/>
                </a:tc>
                <a:tc hMerge="1">
                  <a:txBody>
                    <a:bodyPr/>
                    <a:lstStyle/>
                    <a:p>
                      <a:endParaRPr lang="en-US"/>
                    </a:p>
                  </a:txBody>
                  <a:tcPr/>
                </a:tc>
              </a:tr>
              <a:tr h="370840">
                <a:tc>
                  <a:txBody>
                    <a:bodyPr/>
                    <a:lstStyle/>
                    <a:p>
                      <a:r>
                        <a:rPr lang="en-US" sz="1200" b="1" i="1" dirty="0" smtClean="0"/>
                        <a:t>Purpose?</a:t>
                      </a:r>
                      <a:endParaRPr lang="en-US" sz="1200" b="1" i="1" dirty="0"/>
                    </a:p>
                  </a:txBody>
                  <a:tcPr/>
                </a:tc>
                <a:tc gridSpan="4">
                  <a:txBody>
                    <a:bodyPr/>
                    <a:lstStyle/>
                    <a:p>
                      <a:pPr algn="ctr"/>
                      <a:r>
                        <a:rPr lang="en-US" sz="1200" i="1" dirty="0" smtClean="0"/>
                        <a:t>Planted area, crop growth monitoring, yield</a:t>
                      </a:r>
                      <a:r>
                        <a:rPr lang="en-US" sz="1200" i="1" baseline="0" dirty="0" smtClean="0"/>
                        <a:t> estimation, damage assessment</a:t>
                      </a:r>
                      <a:endParaRPr lang="en-US" sz="1200" i="1" dirty="0"/>
                    </a:p>
                  </a:txBody>
                  <a:tcPr/>
                </a:tc>
                <a:tc hMerge="1">
                  <a:txBody>
                    <a:bodyPr/>
                    <a:lstStyle/>
                    <a:p>
                      <a:endParaRPr lang="en-US"/>
                    </a:p>
                  </a:txBody>
                  <a:tcPr/>
                </a:tc>
                <a:tc hMerge="1">
                  <a:txBody>
                    <a:bodyPr/>
                    <a:lstStyle/>
                    <a:p>
                      <a:endParaRPr lang="en-US" sz="1200" dirty="0"/>
                    </a:p>
                  </a:txBody>
                  <a:tcPr/>
                </a:tc>
                <a:tc hMerge="1">
                  <a:txBody>
                    <a:bodyPr/>
                    <a:lstStyle/>
                    <a:p>
                      <a:endParaRPr lang="en-US"/>
                    </a:p>
                  </a:txBody>
                  <a:tcPr/>
                </a:tc>
              </a:tr>
              <a:tr h="370840">
                <a:tc>
                  <a:txBody>
                    <a:bodyPr/>
                    <a:lstStyle/>
                    <a:p>
                      <a:r>
                        <a:rPr lang="en-US" sz="1200" b="1" i="1" dirty="0" smtClean="0"/>
                        <a:t>When?</a:t>
                      </a:r>
                      <a:endParaRPr lang="en-US" sz="1200" b="1" i="1" dirty="0"/>
                    </a:p>
                  </a:txBody>
                  <a:tcPr/>
                </a:tc>
                <a:tc gridSpan="2">
                  <a:txBody>
                    <a:bodyPr/>
                    <a:lstStyle/>
                    <a:p>
                      <a:r>
                        <a:rPr lang="en-US" sz="1200" dirty="0" smtClean="0"/>
                        <a:t>May – October 2016 (Wet)</a:t>
                      </a:r>
                    </a:p>
                    <a:p>
                      <a:r>
                        <a:rPr lang="en-US" sz="1200" dirty="0" smtClean="0"/>
                        <a:t>November</a:t>
                      </a:r>
                      <a:r>
                        <a:rPr lang="en-US" sz="1200" baseline="0" dirty="0" smtClean="0"/>
                        <a:t> 2016 - April 2017 (Dry)</a:t>
                      </a:r>
                      <a:endParaRPr lang="en-US" sz="1200" dirty="0"/>
                    </a:p>
                  </a:txBody>
                  <a:tcPr/>
                </a:tc>
                <a:tc hMerge="1">
                  <a:txBody>
                    <a:bodyPr/>
                    <a:lstStyle/>
                    <a:p>
                      <a:endParaRPr lang="en-US"/>
                    </a:p>
                  </a:txBody>
                  <a:tcPr/>
                </a:tc>
                <a:tc gridSpan="2">
                  <a:txBody>
                    <a:bodyPr/>
                    <a:lstStyle/>
                    <a:p>
                      <a:r>
                        <a:rPr lang="en-US" sz="1200" dirty="0" smtClean="0"/>
                        <a:t>May – October 2016 (Wet)</a:t>
                      </a:r>
                    </a:p>
                    <a:p>
                      <a:r>
                        <a:rPr lang="en-US" sz="1200" dirty="0" smtClean="0"/>
                        <a:t>November</a:t>
                      </a:r>
                      <a:r>
                        <a:rPr lang="en-US" sz="1200" baseline="0" dirty="0" smtClean="0"/>
                        <a:t> 2016 - April 2017 (Dry)</a:t>
                      </a:r>
                      <a:endParaRPr lang="en-US" sz="1200" dirty="0"/>
                    </a:p>
                  </a:txBody>
                  <a:tcPr/>
                </a:tc>
                <a:tc hMerge="1">
                  <a:txBody>
                    <a:bodyPr/>
                    <a:lstStyle/>
                    <a:p>
                      <a:endParaRPr lang="en-US"/>
                    </a:p>
                  </a:txBody>
                  <a:tcPr/>
                </a:tc>
              </a:tr>
              <a:tr h="370840">
                <a:tc>
                  <a:txBody>
                    <a:bodyPr/>
                    <a:lstStyle/>
                    <a:p>
                      <a:r>
                        <a:rPr lang="en-US" sz="1200" b="1" i="1" dirty="0" smtClean="0"/>
                        <a:t>What?</a:t>
                      </a:r>
                      <a:endParaRPr lang="en-US" sz="1200" b="1" i="1" dirty="0"/>
                    </a:p>
                  </a:txBody>
                  <a:tcPr/>
                </a:tc>
                <a:tc>
                  <a:txBody>
                    <a:bodyPr/>
                    <a:lstStyle/>
                    <a:p>
                      <a:r>
                        <a:rPr lang="en-US" sz="1200" dirty="0" smtClean="0"/>
                        <a:t>C&amp;L band SAR</a:t>
                      </a:r>
                    </a:p>
                    <a:p>
                      <a:r>
                        <a:rPr lang="en-US" sz="1200" dirty="0" smtClean="0"/>
                        <a:t>Dual</a:t>
                      </a:r>
                      <a:r>
                        <a:rPr lang="en-US" sz="1200" baseline="0" dirty="0" smtClean="0"/>
                        <a:t> Polarization (VV/VH or HH/HV) </a:t>
                      </a:r>
                      <a:endParaRPr lang="en-US" sz="1200" dirty="0" smtClean="0"/>
                    </a:p>
                  </a:txBody>
                  <a:tcPr/>
                </a:tc>
                <a:tc>
                  <a:txBody>
                    <a:bodyPr/>
                    <a:lstStyle/>
                    <a:p>
                      <a:r>
                        <a:rPr lang="en-US" sz="1200" dirty="0" smtClean="0"/>
                        <a:t>Optical</a:t>
                      </a:r>
                      <a:endParaRPr lang="en-US" sz="1200" dirty="0"/>
                    </a:p>
                  </a:txBody>
                  <a:tcPr/>
                </a:tc>
                <a:tc>
                  <a:txBody>
                    <a:bodyPr/>
                    <a:lstStyle/>
                    <a:p>
                      <a:r>
                        <a:rPr lang="en-US" sz="1200" dirty="0" smtClean="0"/>
                        <a:t>C&amp;L band SAR</a:t>
                      </a:r>
                    </a:p>
                    <a:p>
                      <a:r>
                        <a:rPr lang="en-US" sz="1200" dirty="0" smtClean="0"/>
                        <a:t>Dual</a:t>
                      </a:r>
                      <a:r>
                        <a:rPr lang="en-US" sz="1200" baseline="0" dirty="0" smtClean="0"/>
                        <a:t> Polarization (VV/VH or HH/HV) </a:t>
                      </a:r>
                      <a:endParaRPr lang="en-US" sz="1200" dirty="0" smtClean="0"/>
                    </a:p>
                  </a:txBody>
                  <a:tcPr/>
                </a:tc>
                <a:tc>
                  <a:txBody>
                    <a:bodyPr/>
                    <a:lstStyle/>
                    <a:p>
                      <a:r>
                        <a:rPr lang="en-US" sz="1200" dirty="0" smtClean="0"/>
                        <a:t>Optical</a:t>
                      </a:r>
                      <a:endParaRPr lang="en-US" sz="1200" dirty="0"/>
                    </a:p>
                  </a:txBody>
                  <a:tcPr/>
                </a:tc>
              </a:tr>
              <a:tr h="370840">
                <a:tc>
                  <a:txBody>
                    <a:bodyPr/>
                    <a:lstStyle/>
                    <a:p>
                      <a:r>
                        <a:rPr lang="en-US" sz="1200" b="1" i="1" dirty="0" smtClean="0"/>
                        <a:t>How often?</a:t>
                      </a:r>
                      <a:endParaRPr lang="en-US" sz="1200" b="1" i="1" dirty="0"/>
                    </a:p>
                  </a:txBody>
                  <a:tcPr/>
                </a:tc>
                <a:tc>
                  <a:txBody>
                    <a:bodyPr/>
                    <a:lstStyle/>
                    <a:p>
                      <a:r>
                        <a:rPr lang="en-US" sz="1200" dirty="0" smtClean="0"/>
                        <a:t>14 days (min. 30)</a:t>
                      </a:r>
                      <a:endParaRPr lang="en-US" sz="1200" dirty="0"/>
                    </a:p>
                  </a:txBody>
                  <a:tcPr/>
                </a:tc>
                <a:tc>
                  <a:txBody>
                    <a:bodyPr/>
                    <a:lstStyle/>
                    <a:p>
                      <a:r>
                        <a:rPr lang="en-US" sz="1200" dirty="0" smtClean="0"/>
                        <a:t>14 days </a:t>
                      </a:r>
                      <a:r>
                        <a:rPr lang="en-US" sz="1200" i="1" dirty="0" smtClean="0"/>
                        <a:t>(reasonably cloud free!)*</a:t>
                      </a:r>
                      <a:endParaRPr lang="en-US" sz="1200" i="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200" dirty="0" smtClean="0"/>
                        <a:t>14 days (min. 30)</a:t>
                      </a:r>
                    </a:p>
                    <a:p>
                      <a:endParaRPr lang="en-US" sz="1200"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200" dirty="0" smtClean="0"/>
                        <a:t>14 days </a:t>
                      </a:r>
                      <a:r>
                        <a:rPr lang="en-US" sz="1200" i="1" dirty="0" smtClean="0"/>
                        <a:t>(reasonably cloud free!)*</a:t>
                      </a:r>
                    </a:p>
                  </a:txBody>
                  <a:tcPr/>
                </a:tc>
              </a:tr>
              <a:tr h="370840">
                <a:tc>
                  <a:txBody>
                    <a:bodyPr/>
                    <a:lstStyle/>
                    <a:p>
                      <a:r>
                        <a:rPr lang="en-US" sz="1200" b="1" i="1" dirty="0" smtClean="0"/>
                        <a:t>Spatial</a:t>
                      </a:r>
                      <a:r>
                        <a:rPr lang="en-US" sz="1200" b="1" i="1" baseline="0" dirty="0" smtClean="0"/>
                        <a:t> Resolution?</a:t>
                      </a:r>
                      <a:endParaRPr lang="en-US" sz="1200" b="1" i="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200" dirty="0" smtClean="0"/>
                        <a:t>20-100 m</a:t>
                      </a:r>
                    </a:p>
                  </a:txBody>
                  <a:tcPr/>
                </a:tc>
                <a:tc>
                  <a:txBody>
                    <a:bodyPr/>
                    <a:lstStyle/>
                    <a:p>
                      <a:r>
                        <a:rPr lang="en-US" sz="1200" dirty="0" smtClean="0"/>
                        <a:t>20-500</a:t>
                      </a:r>
                      <a:r>
                        <a:rPr lang="en-US" sz="1200" baseline="0" dirty="0" smtClean="0"/>
                        <a:t> m</a:t>
                      </a:r>
                      <a:endParaRPr lang="en-US" sz="1200"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200" dirty="0" smtClean="0"/>
                        <a:t>20-100 m</a:t>
                      </a:r>
                    </a:p>
                  </a:txBody>
                  <a:tcPr/>
                </a:tc>
                <a:tc>
                  <a:txBody>
                    <a:bodyPr/>
                    <a:lstStyle/>
                    <a:p>
                      <a:r>
                        <a:rPr lang="en-US" sz="1200" dirty="0" smtClean="0"/>
                        <a:t>20-500m</a:t>
                      </a:r>
                      <a:endParaRPr lang="en-US" sz="1200" dirty="0"/>
                    </a:p>
                  </a:txBody>
                  <a:tcPr/>
                </a:tc>
              </a:tr>
            </a:tbl>
          </a:graphicData>
        </a:graphic>
      </p:graphicFrame>
      <p:sp>
        <p:nvSpPr>
          <p:cNvPr id="6" name="TextBox 5"/>
          <p:cNvSpPr txBox="1"/>
          <p:nvPr/>
        </p:nvSpPr>
        <p:spPr>
          <a:xfrm>
            <a:off x="1295400" y="5865447"/>
            <a:ext cx="72390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accent6">
                    <a:lumMod val="60000"/>
                    <a:lumOff val="40000"/>
                  </a:schemeClr>
                </a:solidFill>
                <a:effectLst/>
                <a:uFillTx/>
              </a:rPr>
              <a:t>Evaluation of CEOS capacity to meet</a:t>
            </a:r>
            <a:r>
              <a:rPr kumimoji="0" lang="en-US" sz="1800" b="0" i="0" u="none" strike="noStrike" cap="none" spc="0" normalizeH="0" dirty="0" smtClean="0">
                <a:ln>
                  <a:noFill/>
                </a:ln>
                <a:solidFill>
                  <a:schemeClr val="accent6">
                    <a:lumMod val="60000"/>
                    <a:lumOff val="40000"/>
                  </a:schemeClr>
                </a:solidFill>
                <a:effectLst/>
                <a:uFillTx/>
              </a:rPr>
              <a:t> requirements is pending…</a:t>
            </a:r>
          </a:p>
          <a:p>
            <a:pPr marL="0" marR="0" indent="0" algn="r" defTabSz="457200" rtl="0" fontAlgn="auto" latinLnBrk="1" hangingPunct="0">
              <a:lnSpc>
                <a:spcPct val="100000"/>
              </a:lnSpc>
              <a:spcBef>
                <a:spcPts val="0"/>
              </a:spcBef>
              <a:spcAft>
                <a:spcPts val="0"/>
              </a:spcAft>
              <a:buClrTx/>
              <a:buSzTx/>
              <a:buFontTx/>
              <a:buNone/>
              <a:tabLst/>
            </a:pPr>
            <a:r>
              <a:rPr lang="en-US" i="1" dirty="0" smtClean="0">
                <a:solidFill>
                  <a:schemeClr val="accent6">
                    <a:lumMod val="60000"/>
                    <a:lumOff val="40000"/>
                  </a:schemeClr>
                </a:solidFill>
              </a:rPr>
              <a:t>*particularly for cloudy areas</a:t>
            </a:r>
          </a:p>
        </p:txBody>
      </p:sp>
      <p:sp>
        <p:nvSpPr>
          <p:cNvPr id="7" name="Rectangle 6"/>
          <p:cNvSpPr/>
          <p:nvPr/>
        </p:nvSpPr>
        <p:spPr>
          <a:xfrm>
            <a:off x="6765338" y="5613848"/>
            <a:ext cx="1997662" cy="276999"/>
          </a:xfrm>
          <a:prstGeom prst="rect">
            <a:avLst/>
          </a:prstGeom>
        </p:spPr>
        <p:txBody>
          <a:bodyPr wrap="none">
            <a:spAutoFit/>
          </a:bodyPr>
          <a:lstStyle/>
          <a:p>
            <a:pPr algn="r" rtl="0" latinLnBrk="1" hangingPunct="0"/>
            <a:r>
              <a:rPr lang="en-US" sz="1200" i="1" dirty="0"/>
              <a:t>**institutional </a:t>
            </a:r>
            <a:r>
              <a:rPr lang="en-US" sz="1200" i="1" dirty="0" err="1"/>
              <a:t>PoC</a:t>
            </a:r>
            <a:r>
              <a:rPr lang="en-US" sz="1200" i="1" dirty="0"/>
              <a:t> pending</a:t>
            </a:r>
          </a:p>
        </p:txBody>
      </p:sp>
    </p:spTree>
    <p:extLst>
      <p:ext uri="{BB962C8B-B14F-4D97-AF65-F5344CB8AC3E}">
        <p14:creationId xmlns:p14="http://schemas.microsoft.com/office/powerpoint/2010/main" val="16493342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5536" y="1412776"/>
            <a:ext cx="4638675" cy="4833938"/>
          </a:xfrm>
          <a:prstGeom prst="rect">
            <a:avLst/>
          </a:prstGeom>
          <a:noFill/>
          <a:ln w="9525">
            <a:noFill/>
            <a:miter lim="800000"/>
            <a:headEnd/>
            <a:tailEnd/>
          </a:ln>
          <a:effectLst/>
        </p:spPr>
      </p:pic>
      <p:grpSp>
        <p:nvGrpSpPr>
          <p:cNvPr id="2" name="Groupe 81"/>
          <p:cNvGrpSpPr/>
          <p:nvPr/>
        </p:nvGrpSpPr>
        <p:grpSpPr>
          <a:xfrm>
            <a:off x="1861496" y="188640"/>
            <a:ext cx="7130105" cy="6388410"/>
            <a:chOff x="1861496" y="188640"/>
            <a:chExt cx="7130105" cy="6388410"/>
          </a:xfrm>
        </p:grpSpPr>
        <p:sp>
          <p:nvSpPr>
            <p:cNvPr id="5" name="ZoneTexte 35"/>
            <p:cNvSpPr txBox="1">
              <a:spLocks noChangeArrowheads="1"/>
            </p:cNvSpPr>
            <p:nvPr/>
          </p:nvSpPr>
          <p:spPr bwMode="auto">
            <a:xfrm>
              <a:off x="2051720" y="188640"/>
              <a:ext cx="5930379" cy="461665"/>
            </a:xfrm>
            <a:prstGeom prst="rect">
              <a:avLst/>
            </a:prstGeom>
            <a:noFill/>
            <a:ln w="9525">
              <a:noFill/>
              <a:miter lim="800000"/>
              <a:headEnd/>
              <a:tailEnd/>
            </a:ln>
          </p:spPr>
          <p:txBody>
            <a:bodyPr wrap="none">
              <a:spAutoFit/>
            </a:bodyPr>
            <a:lstStyle/>
            <a:p>
              <a:r>
                <a:rPr lang="fr-FR" sz="2400" b="1" dirty="0" err="1">
                  <a:solidFill>
                    <a:srgbClr val="FFFFFF"/>
                  </a:solidFill>
                  <a:effectLst>
                    <a:outerShdw blurRad="38100" dist="38100" dir="2700000" algn="tl">
                      <a:srgbClr val="000000">
                        <a:alpha val="43137"/>
                      </a:srgbClr>
                    </a:outerShdw>
                  </a:effectLst>
                </a:rPr>
                <a:t>Rice</a:t>
              </a:r>
              <a:r>
                <a:rPr lang="fr-FR" sz="2400" b="1" dirty="0">
                  <a:solidFill>
                    <a:srgbClr val="FFFFFF"/>
                  </a:solidFill>
                  <a:effectLst>
                    <a:outerShdw blurRad="38100" dist="38100" dir="2700000" algn="tl">
                      <a:srgbClr val="000000">
                        <a:alpha val="43137"/>
                      </a:srgbClr>
                    </a:outerShdw>
                  </a:effectLst>
                </a:rPr>
                <a:t> monitoring </a:t>
              </a:r>
              <a:r>
                <a:rPr lang="fr-FR" sz="2400" b="1" dirty="0" err="1">
                  <a:solidFill>
                    <a:srgbClr val="FFFFFF"/>
                  </a:solidFill>
                  <a:effectLst>
                    <a:outerShdw blurRad="38100" dist="38100" dir="2700000" algn="tl">
                      <a:srgbClr val="000000">
                        <a:alpha val="43137"/>
                      </a:srgbClr>
                    </a:outerShdw>
                  </a:effectLst>
                </a:rPr>
                <a:t>using</a:t>
              </a:r>
              <a:r>
                <a:rPr lang="fr-FR" sz="2400" b="1" dirty="0">
                  <a:solidFill>
                    <a:srgbClr val="FFFFFF"/>
                  </a:solidFill>
                  <a:effectLst>
                    <a:outerShdw blurRad="38100" dist="38100" dir="2700000" algn="tl">
                      <a:srgbClr val="000000">
                        <a:alpha val="43137"/>
                      </a:srgbClr>
                    </a:outerShdw>
                  </a:effectLst>
                </a:rPr>
                <a:t> </a:t>
              </a:r>
              <a:r>
                <a:rPr lang="fr-FR" sz="2400" b="1" dirty="0" err="1" smtClean="0">
                  <a:solidFill>
                    <a:srgbClr val="FFFFFF"/>
                  </a:solidFill>
                  <a:effectLst>
                    <a:outerShdw blurRad="38100" dist="38100" dir="2700000" algn="tl">
                      <a:srgbClr val="000000">
                        <a:alpha val="43137"/>
                      </a:srgbClr>
                    </a:outerShdw>
                  </a:effectLst>
                </a:rPr>
                <a:t>Sentinel</a:t>
              </a:r>
              <a:r>
                <a:rPr lang="fr-FR" sz="2400" b="1" dirty="0" smtClean="0">
                  <a:solidFill>
                    <a:srgbClr val="FFFFFF"/>
                  </a:solidFill>
                  <a:effectLst>
                    <a:outerShdw blurRad="38100" dist="38100" dir="2700000" algn="tl">
                      <a:srgbClr val="000000">
                        <a:alpha val="43137"/>
                      </a:srgbClr>
                    </a:outerShdw>
                  </a:effectLst>
                </a:rPr>
                <a:t>-1A </a:t>
              </a:r>
              <a:r>
                <a:rPr lang="fr-FR" sz="2400" b="1" dirty="0">
                  <a:solidFill>
                    <a:srgbClr val="FFFFFF"/>
                  </a:solidFill>
                  <a:effectLst>
                    <a:outerShdw blurRad="38100" dist="38100" dir="2700000" algn="tl">
                      <a:srgbClr val="000000">
                        <a:alpha val="43137"/>
                      </a:srgbClr>
                    </a:outerShdw>
                  </a:effectLst>
                </a:rPr>
                <a:t>data</a:t>
              </a:r>
            </a:p>
          </p:txBody>
        </p:sp>
        <p:sp>
          <p:nvSpPr>
            <p:cNvPr id="9" name="ZoneTexte 8"/>
            <p:cNvSpPr txBox="1"/>
            <p:nvPr/>
          </p:nvSpPr>
          <p:spPr>
            <a:xfrm>
              <a:off x="2476264" y="5013176"/>
              <a:ext cx="2826396" cy="830997"/>
            </a:xfrm>
            <a:prstGeom prst="rect">
              <a:avLst/>
            </a:prstGeom>
            <a:noFill/>
          </p:spPr>
          <p:txBody>
            <a:bodyPr wrap="none">
              <a:spAutoFit/>
            </a:bodyPr>
            <a:lstStyle/>
            <a:p>
              <a:pPr>
                <a:defRPr/>
              </a:pPr>
              <a:r>
                <a:rPr lang="fr-FR" sz="1600" b="1" dirty="0">
                  <a:solidFill>
                    <a:srgbClr val="FFFFFF"/>
                  </a:solidFill>
                  <a:latin typeface="+mn-lt"/>
                  <a:cs typeface="Arial" pitchFamily="34" charset="0"/>
                </a:rPr>
                <a:t>The </a:t>
              </a:r>
              <a:r>
                <a:rPr lang="fr-FR" sz="1600" b="1" dirty="0" err="1">
                  <a:solidFill>
                    <a:srgbClr val="FFFFFF"/>
                  </a:solidFill>
                  <a:latin typeface="+mn-lt"/>
                  <a:cs typeface="Arial" pitchFamily="34" charset="0"/>
                </a:rPr>
                <a:t>Mekong</a:t>
              </a:r>
              <a:r>
                <a:rPr lang="fr-FR" sz="1600" b="1" dirty="0">
                  <a:solidFill>
                    <a:srgbClr val="FFFFFF"/>
                  </a:solidFill>
                  <a:latin typeface="+mn-lt"/>
                  <a:cs typeface="Arial" pitchFamily="34" charset="0"/>
                </a:rPr>
                <a:t> </a:t>
              </a:r>
              <a:r>
                <a:rPr lang="fr-FR" sz="1600" b="1" dirty="0">
                  <a:solidFill>
                    <a:srgbClr val="FFFFFF"/>
                  </a:solidFill>
                  <a:latin typeface="Arial" pitchFamily="34" charset="0"/>
                  <a:cs typeface="Arial" pitchFamily="34" charset="0"/>
                </a:rPr>
                <a:t> D</a:t>
              </a:r>
              <a:r>
                <a:rPr lang="fr-FR" sz="1600" b="1" dirty="0">
                  <a:solidFill>
                    <a:srgbClr val="FFFFFF"/>
                  </a:solidFill>
                  <a:latin typeface="+mn-lt"/>
                  <a:cs typeface="Arial" pitchFamily="34" charset="0"/>
                </a:rPr>
                <a:t>elta, Vietnam</a:t>
              </a:r>
            </a:p>
            <a:p>
              <a:pPr>
                <a:defRPr/>
              </a:pPr>
              <a:r>
                <a:rPr lang="fr-FR" sz="1600" b="1" dirty="0" smtClean="0">
                  <a:solidFill>
                    <a:srgbClr val="FFFFFF"/>
                  </a:solidFill>
                  <a:cs typeface="Arial" pitchFamily="34" charset="0"/>
                </a:rPr>
                <a:t>30</a:t>
              </a:r>
              <a:r>
                <a:rPr lang="fr-FR" sz="1600" b="1" dirty="0" smtClean="0">
                  <a:solidFill>
                    <a:srgbClr val="FFFFFF"/>
                  </a:solidFill>
                  <a:latin typeface="+mn-lt"/>
                  <a:cs typeface="Arial" pitchFamily="34" charset="0"/>
                </a:rPr>
                <a:t>0 </a:t>
              </a:r>
              <a:r>
                <a:rPr lang="fr-FR" sz="1600" b="1" dirty="0">
                  <a:solidFill>
                    <a:srgbClr val="FFFFFF"/>
                  </a:solidFill>
                  <a:latin typeface="+mn-lt"/>
                  <a:cs typeface="Arial" pitchFamily="34" charset="0"/>
                </a:rPr>
                <a:t>km x </a:t>
              </a:r>
              <a:r>
                <a:rPr lang="fr-FR" sz="1600" b="1" dirty="0" smtClean="0">
                  <a:solidFill>
                    <a:srgbClr val="FFFFFF"/>
                  </a:solidFill>
                  <a:cs typeface="Arial" pitchFamily="34" charset="0"/>
                </a:rPr>
                <a:t>30</a:t>
              </a:r>
              <a:r>
                <a:rPr lang="fr-FR" sz="1600" b="1" dirty="0" smtClean="0">
                  <a:solidFill>
                    <a:srgbClr val="FFFFFF"/>
                  </a:solidFill>
                  <a:latin typeface="+mn-lt"/>
                  <a:cs typeface="Arial" pitchFamily="34" charset="0"/>
                </a:rPr>
                <a:t>0 km</a:t>
              </a:r>
            </a:p>
            <a:p>
              <a:pPr>
                <a:defRPr/>
              </a:pPr>
              <a:r>
                <a:rPr lang="fr-FR" sz="1600" b="1" dirty="0" smtClean="0">
                  <a:solidFill>
                    <a:srgbClr val="FFFFFF"/>
                  </a:solidFill>
                  <a:latin typeface="+mn-lt"/>
                  <a:cs typeface="Arial" pitchFamily="34" charset="0"/>
                </a:rPr>
                <a:t>20 m </a:t>
              </a:r>
              <a:r>
                <a:rPr lang="fr-FR" sz="1600" b="1" dirty="0" err="1" smtClean="0">
                  <a:solidFill>
                    <a:srgbClr val="FFFFFF"/>
                  </a:solidFill>
                  <a:latin typeface="+mn-lt"/>
                  <a:cs typeface="Arial" pitchFamily="34" charset="0"/>
                </a:rPr>
                <a:t>resolution</a:t>
              </a:r>
              <a:endParaRPr lang="fr-FR" sz="1600" b="1" dirty="0">
                <a:solidFill>
                  <a:srgbClr val="FFFFFF"/>
                </a:solidFill>
                <a:latin typeface="+mn-lt"/>
                <a:cs typeface="Arial" pitchFamily="34" charset="0"/>
              </a:endParaRPr>
            </a:p>
          </p:txBody>
        </p:sp>
        <p:sp>
          <p:nvSpPr>
            <p:cNvPr id="18" name="ZoneTexte 17"/>
            <p:cNvSpPr txBox="1"/>
            <p:nvPr/>
          </p:nvSpPr>
          <p:spPr>
            <a:xfrm>
              <a:off x="5292081" y="1988840"/>
              <a:ext cx="3699520" cy="1015663"/>
            </a:xfrm>
            <a:prstGeom prst="rect">
              <a:avLst/>
            </a:prstGeom>
            <a:noFill/>
          </p:spPr>
          <p:txBody>
            <a:bodyPr wrap="square" rtlCol="0">
              <a:spAutoFit/>
            </a:bodyPr>
            <a:lstStyle/>
            <a:p>
              <a:r>
                <a:rPr lang="fr-FR" sz="1600" b="1" dirty="0" err="1" smtClean="0">
                  <a:latin typeface="+mj-lt"/>
                </a:rPr>
                <a:t>Mapping</a:t>
              </a:r>
              <a:r>
                <a:rPr lang="fr-FR" sz="1600" b="1" dirty="0" smtClean="0">
                  <a:latin typeface="+mj-lt"/>
                </a:rPr>
                <a:t> </a:t>
              </a:r>
              <a:r>
                <a:rPr lang="fr-FR" sz="1600" b="1" dirty="0" err="1" smtClean="0">
                  <a:latin typeface="+mj-lt"/>
                </a:rPr>
                <a:t>result</a:t>
              </a:r>
              <a:r>
                <a:rPr lang="fr-FR" sz="1600" b="1" dirty="0" smtClean="0">
                  <a:latin typeface="+mj-lt"/>
                </a:rPr>
                <a:t> </a:t>
              </a:r>
              <a:r>
                <a:rPr lang="fr-FR" sz="1600" b="1" dirty="0" err="1" smtClean="0">
                  <a:latin typeface="+mj-lt"/>
                </a:rPr>
                <a:t>obtained</a:t>
              </a:r>
              <a:r>
                <a:rPr lang="fr-FR" sz="1600" b="1" dirty="0" smtClean="0">
                  <a:latin typeface="+mj-lt"/>
                </a:rPr>
                <a:t> by 21 July 2015</a:t>
              </a:r>
            </a:p>
            <a:p>
              <a:r>
                <a:rPr lang="fr-FR" sz="1400" dirty="0" smtClean="0">
                  <a:latin typeface="+mj-lt"/>
                </a:rPr>
                <a:t>IW S1 Data:  28 April, 10 May, 16 May, </a:t>
              </a:r>
            </a:p>
            <a:p>
              <a:r>
                <a:rPr lang="fr-FR" sz="1400" dirty="0" smtClean="0">
                  <a:latin typeface="+mj-lt"/>
                </a:rPr>
                <a:t>15 </a:t>
              </a:r>
              <a:r>
                <a:rPr lang="fr-FR" sz="1400" dirty="0" err="1" smtClean="0">
                  <a:latin typeface="+mj-lt"/>
                </a:rPr>
                <a:t>June</a:t>
              </a:r>
              <a:r>
                <a:rPr lang="fr-FR" sz="1400" dirty="0" smtClean="0">
                  <a:latin typeface="+mj-lt"/>
                </a:rPr>
                <a:t>, 9 July, 21 July 2015</a:t>
              </a:r>
              <a:endParaRPr lang="fr-FR" sz="1400" dirty="0">
                <a:latin typeface="+mj-lt"/>
              </a:endParaRPr>
            </a:p>
          </p:txBody>
        </p:sp>
        <p:sp>
          <p:nvSpPr>
            <p:cNvPr id="44" name="ZoneTexte 43"/>
            <p:cNvSpPr txBox="1"/>
            <p:nvPr/>
          </p:nvSpPr>
          <p:spPr>
            <a:xfrm>
              <a:off x="1861496" y="836712"/>
              <a:ext cx="6778831" cy="369332"/>
            </a:xfrm>
            <a:prstGeom prst="rect">
              <a:avLst/>
            </a:prstGeom>
            <a:noFill/>
          </p:spPr>
          <p:txBody>
            <a:bodyPr wrap="none" rtlCol="0">
              <a:spAutoFit/>
            </a:bodyPr>
            <a:lstStyle/>
            <a:p>
              <a:r>
                <a:rPr lang="fr-FR" dirty="0" smtClean="0">
                  <a:solidFill>
                    <a:srgbClr val="FFFFFF"/>
                  </a:solidFill>
                  <a:latin typeface="+mj-lt"/>
                </a:rPr>
                <a:t>Area </a:t>
              </a:r>
              <a:r>
                <a:rPr lang="fr-FR" dirty="0" err="1" smtClean="0">
                  <a:solidFill>
                    <a:srgbClr val="FFFFFF"/>
                  </a:solidFill>
                  <a:latin typeface="+mj-lt"/>
                </a:rPr>
                <a:t>estimate</a:t>
              </a:r>
              <a:r>
                <a:rPr lang="fr-FR" dirty="0" smtClean="0">
                  <a:solidFill>
                    <a:srgbClr val="FFFFFF"/>
                  </a:solidFill>
                  <a:latin typeface="+mj-lt"/>
                </a:rPr>
                <a:t> and </a:t>
              </a:r>
              <a:r>
                <a:rPr lang="fr-FR" dirty="0" err="1" smtClean="0">
                  <a:solidFill>
                    <a:srgbClr val="FFFFFF"/>
                  </a:solidFill>
                  <a:latin typeface="+mj-lt"/>
                </a:rPr>
                <a:t>map</a:t>
              </a:r>
              <a:r>
                <a:rPr lang="fr-FR" dirty="0" smtClean="0">
                  <a:solidFill>
                    <a:srgbClr val="FFFFFF"/>
                  </a:solidFill>
                  <a:latin typeface="+mj-lt"/>
                </a:rPr>
                <a:t> of </a:t>
              </a:r>
              <a:r>
                <a:rPr lang="fr-FR" dirty="0" err="1" smtClean="0">
                  <a:solidFill>
                    <a:srgbClr val="FFFFFF"/>
                  </a:solidFill>
                  <a:latin typeface="+mj-lt"/>
                </a:rPr>
                <a:t>Spring</a:t>
              </a:r>
              <a:r>
                <a:rPr lang="fr-FR" dirty="0" smtClean="0">
                  <a:solidFill>
                    <a:srgbClr val="FFFFFF"/>
                  </a:solidFill>
                  <a:latin typeface="+mj-lt"/>
                </a:rPr>
                <a:t>-</a:t>
              </a:r>
              <a:r>
                <a:rPr lang="fr-FR" dirty="0" err="1" smtClean="0">
                  <a:solidFill>
                    <a:srgbClr val="FFFFFF"/>
                  </a:solidFill>
                  <a:latin typeface="+mj-lt"/>
                </a:rPr>
                <a:t>Summer</a:t>
              </a:r>
              <a:r>
                <a:rPr lang="fr-FR" dirty="0" smtClean="0">
                  <a:solidFill>
                    <a:srgbClr val="FFFFFF"/>
                  </a:solidFill>
                  <a:latin typeface="+mj-lt"/>
                </a:rPr>
                <a:t> </a:t>
              </a:r>
              <a:r>
                <a:rPr lang="fr-FR" dirty="0" err="1" smtClean="0">
                  <a:solidFill>
                    <a:srgbClr val="FFFFFF"/>
                  </a:solidFill>
                  <a:latin typeface="+mj-lt"/>
                </a:rPr>
                <a:t>Rice</a:t>
              </a:r>
              <a:r>
                <a:rPr lang="fr-FR" dirty="0" smtClean="0">
                  <a:solidFill>
                    <a:srgbClr val="FFFFFF"/>
                  </a:solidFill>
                  <a:latin typeface="+mj-lt"/>
                </a:rPr>
                <a:t> (April-July) 2015</a:t>
              </a:r>
              <a:endParaRPr lang="fr-FR" dirty="0">
                <a:solidFill>
                  <a:srgbClr val="FFFFFF"/>
                </a:solidFill>
                <a:latin typeface="+mj-lt"/>
              </a:endParaRPr>
            </a:p>
          </p:txBody>
        </p:sp>
        <p:grpSp>
          <p:nvGrpSpPr>
            <p:cNvPr id="3" name="Groupe 64"/>
            <p:cNvGrpSpPr/>
            <p:nvPr/>
          </p:nvGrpSpPr>
          <p:grpSpPr>
            <a:xfrm>
              <a:off x="5220072" y="3933056"/>
              <a:ext cx="3312367" cy="771514"/>
              <a:chOff x="5004048" y="5405468"/>
              <a:chExt cx="3312367" cy="1005665"/>
            </a:xfrm>
          </p:grpSpPr>
          <p:grpSp>
            <p:nvGrpSpPr>
              <p:cNvPr id="4" name="Groupe 10"/>
              <p:cNvGrpSpPr>
                <a:grpSpLocks/>
              </p:cNvGrpSpPr>
              <p:nvPr/>
            </p:nvGrpSpPr>
            <p:grpSpPr bwMode="auto">
              <a:xfrm>
                <a:off x="5004048" y="5405468"/>
                <a:ext cx="3312367" cy="1005665"/>
                <a:chOff x="6516688" y="2982710"/>
                <a:chExt cx="3395176" cy="1443284"/>
              </a:xfrm>
            </p:grpSpPr>
            <p:sp>
              <p:nvSpPr>
                <p:cNvPr id="68" name="Rectangle 67"/>
                <p:cNvSpPr/>
                <p:nvPr/>
              </p:nvSpPr>
              <p:spPr>
                <a:xfrm>
                  <a:off x="6659543" y="3136949"/>
                  <a:ext cx="433326" cy="142875"/>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9" name="Rectangle 68"/>
                <p:cNvSpPr/>
                <p:nvPr/>
              </p:nvSpPr>
              <p:spPr>
                <a:xfrm>
                  <a:off x="6659543" y="3403649"/>
                  <a:ext cx="433326" cy="144463"/>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0" name="Rectangle 13"/>
                <p:cNvSpPr/>
                <p:nvPr/>
              </p:nvSpPr>
              <p:spPr>
                <a:xfrm>
                  <a:off x="6659543" y="3700512"/>
                  <a:ext cx="433326" cy="144462"/>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1" name="ZoneTexte 70"/>
                <p:cNvSpPr txBox="1">
                  <a:spLocks noChangeArrowheads="1"/>
                </p:cNvSpPr>
                <p:nvPr/>
              </p:nvSpPr>
              <p:spPr bwMode="auto">
                <a:xfrm>
                  <a:off x="7164388" y="2982710"/>
                  <a:ext cx="1466086" cy="397536"/>
                </a:xfrm>
                <a:prstGeom prst="rect">
                  <a:avLst/>
                </a:prstGeom>
                <a:noFill/>
                <a:ln w="9525">
                  <a:noFill/>
                  <a:miter lim="800000"/>
                  <a:headEnd/>
                  <a:tailEnd/>
                </a:ln>
              </p:spPr>
              <p:txBody>
                <a:bodyPr wrap="none">
                  <a:spAutoFit/>
                </a:bodyPr>
                <a:lstStyle/>
                <a:p>
                  <a:r>
                    <a:rPr lang="fr-FR" sz="1200" dirty="0" err="1" smtClean="0">
                      <a:latin typeface="Calibri" pitchFamily="34" charset="0"/>
                    </a:rPr>
                    <a:t>Rice</a:t>
                  </a:r>
                  <a:r>
                    <a:rPr lang="fr-FR" sz="1200" dirty="0" smtClean="0">
                      <a:latin typeface="Calibri" pitchFamily="34" charset="0"/>
                    </a:rPr>
                    <a:t> (Winter-</a:t>
                  </a:r>
                  <a:r>
                    <a:rPr lang="fr-FR" sz="1200" dirty="0" err="1" smtClean="0">
                      <a:latin typeface="Calibri" pitchFamily="34" charset="0"/>
                    </a:rPr>
                    <a:t>Spring</a:t>
                  </a:r>
                  <a:r>
                    <a:rPr lang="fr-FR" sz="1200" dirty="0" smtClean="0">
                      <a:latin typeface="Calibri" pitchFamily="34" charset="0"/>
                    </a:rPr>
                    <a:t>)</a:t>
                  </a:r>
                  <a:endParaRPr lang="fr-FR" sz="1200" dirty="0">
                    <a:latin typeface="Calibri" pitchFamily="34" charset="0"/>
                  </a:endParaRPr>
                </a:p>
              </p:txBody>
            </p:sp>
            <p:sp>
              <p:nvSpPr>
                <p:cNvPr id="72" name="ZoneTexte 71"/>
                <p:cNvSpPr txBox="1">
                  <a:spLocks noChangeArrowheads="1"/>
                </p:cNvSpPr>
                <p:nvPr/>
              </p:nvSpPr>
              <p:spPr bwMode="auto">
                <a:xfrm>
                  <a:off x="7164388" y="3271635"/>
                  <a:ext cx="2295463" cy="397536"/>
                </a:xfrm>
                <a:prstGeom prst="rect">
                  <a:avLst/>
                </a:prstGeom>
                <a:noFill/>
                <a:ln w="9525">
                  <a:noFill/>
                  <a:miter lim="800000"/>
                  <a:headEnd/>
                  <a:tailEnd/>
                </a:ln>
              </p:spPr>
              <p:txBody>
                <a:bodyPr wrap="none">
                  <a:spAutoFit/>
                </a:bodyPr>
                <a:lstStyle/>
                <a:p>
                  <a:r>
                    <a:rPr lang="fr-FR" sz="1200" dirty="0">
                      <a:latin typeface="Calibri" pitchFamily="34" charset="0"/>
                    </a:rPr>
                    <a:t>Non </a:t>
                  </a:r>
                  <a:r>
                    <a:rPr lang="fr-FR" sz="1200" dirty="0" err="1">
                      <a:latin typeface="Calibri" pitchFamily="34" charset="0"/>
                    </a:rPr>
                    <a:t>rice</a:t>
                  </a:r>
                  <a:r>
                    <a:rPr lang="fr-FR" sz="1200" dirty="0">
                      <a:latin typeface="Calibri" pitchFamily="34" charset="0"/>
                    </a:rPr>
                    <a:t> (</a:t>
                  </a:r>
                  <a:r>
                    <a:rPr lang="fr-FR" sz="1200" dirty="0" err="1">
                      <a:latin typeface="Calibri" pitchFamily="34" charset="0"/>
                    </a:rPr>
                    <a:t>forest</a:t>
                  </a:r>
                  <a:r>
                    <a:rPr lang="fr-FR" sz="1200" dirty="0">
                      <a:latin typeface="Calibri" pitchFamily="34" charset="0"/>
                    </a:rPr>
                    <a:t>, </a:t>
                  </a:r>
                  <a:r>
                    <a:rPr lang="fr-FR" sz="1200" dirty="0" err="1">
                      <a:latin typeface="Calibri" pitchFamily="34" charset="0"/>
                    </a:rPr>
                    <a:t>other</a:t>
                  </a:r>
                  <a:r>
                    <a:rPr lang="fr-FR" sz="1200" dirty="0">
                      <a:latin typeface="Calibri" pitchFamily="34" charset="0"/>
                    </a:rPr>
                    <a:t> LULC)</a:t>
                  </a:r>
                </a:p>
              </p:txBody>
            </p:sp>
            <p:sp>
              <p:nvSpPr>
                <p:cNvPr id="73" name="ZoneTexte 72"/>
                <p:cNvSpPr txBox="1">
                  <a:spLocks noChangeArrowheads="1"/>
                </p:cNvSpPr>
                <p:nvPr/>
              </p:nvSpPr>
              <p:spPr bwMode="auto">
                <a:xfrm>
                  <a:off x="7164385" y="3558974"/>
                  <a:ext cx="2747479" cy="662560"/>
                </a:xfrm>
                <a:prstGeom prst="rect">
                  <a:avLst/>
                </a:prstGeom>
                <a:noFill/>
                <a:ln w="9525">
                  <a:noFill/>
                  <a:miter lim="800000"/>
                  <a:headEnd/>
                  <a:tailEnd/>
                </a:ln>
              </p:spPr>
              <p:txBody>
                <a:bodyPr wrap="square">
                  <a:spAutoFit/>
                </a:bodyPr>
                <a:lstStyle/>
                <a:p>
                  <a:r>
                    <a:rPr lang="fr-FR" sz="1200" dirty="0" smtClean="0">
                      <a:latin typeface="Calibri" pitchFamily="34" charset="0"/>
                    </a:rPr>
                    <a:t>Water (</a:t>
                  </a:r>
                  <a:r>
                    <a:rPr lang="fr-FR" sz="1200" dirty="0" err="1" smtClean="0">
                      <a:latin typeface="Calibri" pitchFamily="34" charset="0"/>
                    </a:rPr>
                    <a:t>ocean</a:t>
                  </a:r>
                  <a:r>
                    <a:rPr lang="fr-FR" sz="1200" dirty="0" smtClean="0">
                      <a:latin typeface="Calibri" pitchFamily="34" charset="0"/>
                    </a:rPr>
                    <a:t>, river, aquaculture)</a:t>
                  </a:r>
                </a:p>
                <a:p>
                  <a:r>
                    <a:rPr lang="fr-FR" sz="1200" dirty="0" smtClean="0">
                      <a:latin typeface="Calibri" pitchFamily="34" charset="0"/>
                    </a:rPr>
                    <a:t>Land </a:t>
                  </a:r>
                  <a:r>
                    <a:rPr lang="fr-FR" sz="1200" dirty="0" err="1">
                      <a:latin typeface="Calibri" pitchFamily="34" charset="0"/>
                    </a:rPr>
                    <a:t>outside</a:t>
                  </a:r>
                  <a:r>
                    <a:rPr lang="fr-FR" sz="1200" dirty="0">
                      <a:latin typeface="Calibri" pitchFamily="34" charset="0"/>
                    </a:rPr>
                    <a:t> the </a:t>
                  </a:r>
                  <a:r>
                    <a:rPr lang="fr-FR" sz="1200" dirty="0" smtClean="0">
                      <a:latin typeface="Calibri" pitchFamily="34" charset="0"/>
                    </a:rPr>
                    <a:t>Vietnam </a:t>
                  </a:r>
                  <a:r>
                    <a:rPr lang="fr-FR" sz="1200" dirty="0" err="1" smtClean="0">
                      <a:latin typeface="Calibri" pitchFamily="34" charset="0"/>
                    </a:rPr>
                    <a:t>Mekong</a:t>
                  </a:r>
                  <a:r>
                    <a:rPr lang="fr-FR" sz="1200" dirty="0" smtClean="0">
                      <a:latin typeface="Calibri" pitchFamily="34" charset="0"/>
                    </a:rPr>
                    <a:t> delta </a:t>
                  </a:r>
                  <a:endParaRPr lang="fr-FR" sz="1200" dirty="0">
                    <a:latin typeface="Calibri" pitchFamily="34" charset="0"/>
                  </a:endParaRPr>
                </a:p>
              </p:txBody>
            </p:sp>
            <p:sp>
              <p:nvSpPr>
                <p:cNvPr id="74" name="Rectangle 73"/>
                <p:cNvSpPr/>
                <p:nvPr/>
              </p:nvSpPr>
              <p:spPr>
                <a:xfrm>
                  <a:off x="6516688" y="3014987"/>
                  <a:ext cx="3321369" cy="1411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67" name="Rectangle 13"/>
              <p:cNvSpPr/>
              <p:nvPr/>
            </p:nvSpPr>
            <p:spPr bwMode="auto">
              <a:xfrm>
                <a:off x="5149404" y="6104848"/>
                <a:ext cx="422757" cy="100660"/>
              </a:xfrm>
              <a:prstGeom prst="rect">
                <a:avLst/>
              </a:prstGeom>
              <a:solidFill>
                <a:srgbClr val="269A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75" name="ZoneTexte 74"/>
            <p:cNvSpPr txBox="1"/>
            <p:nvPr/>
          </p:nvSpPr>
          <p:spPr>
            <a:xfrm>
              <a:off x="5220072" y="3356992"/>
              <a:ext cx="3675686" cy="523220"/>
            </a:xfrm>
            <a:prstGeom prst="rect">
              <a:avLst/>
            </a:prstGeom>
            <a:noFill/>
          </p:spPr>
          <p:txBody>
            <a:bodyPr wrap="none" rtlCol="0">
              <a:spAutoFit/>
            </a:bodyPr>
            <a:lstStyle/>
            <a:p>
              <a:r>
                <a:rPr lang="fr-FR" sz="1400" dirty="0" err="1" smtClean="0">
                  <a:solidFill>
                    <a:srgbClr val="C00000"/>
                  </a:solidFill>
                </a:rPr>
                <a:t>Estimated</a:t>
              </a:r>
              <a:r>
                <a:rPr lang="fr-FR" sz="1400" dirty="0" smtClean="0">
                  <a:solidFill>
                    <a:srgbClr val="C00000"/>
                  </a:solidFill>
                </a:rPr>
                <a:t> </a:t>
              </a:r>
              <a:r>
                <a:rPr lang="fr-FR" sz="1400" dirty="0" err="1" smtClean="0">
                  <a:solidFill>
                    <a:srgbClr val="C00000"/>
                  </a:solidFill>
                </a:rPr>
                <a:t>Spring</a:t>
              </a:r>
              <a:r>
                <a:rPr lang="fr-FR" sz="1400" dirty="0" smtClean="0">
                  <a:solidFill>
                    <a:srgbClr val="C00000"/>
                  </a:solidFill>
                </a:rPr>
                <a:t>-</a:t>
              </a:r>
              <a:r>
                <a:rPr lang="fr-FR" sz="1400" dirty="0" err="1" smtClean="0">
                  <a:solidFill>
                    <a:srgbClr val="C00000"/>
                  </a:solidFill>
                </a:rPr>
                <a:t>Summer</a:t>
              </a:r>
              <a:r>
                <a:rPr lang="fr-FR" sz="1400" dirty="0" smtClean="0">
                  <a:solidFill>
                    <a:srgbClr val="C00000"/>
                  </a:solidFill>
                </a:rPr>
                <a:t> </a:t>
              </a:r>
              <a:r>
                <a:rPr lang="fr-FR" sz="1400" dirty="0" err="1" smtClean="0">
                  <a:solidFill>
                    <a:srgbClr val="C00000"/>
                  </a:solidFill>
                </a:rPr>
                <a:t>planted</a:t>
              </a:r>
              <a:r>
                <a:rPr lang="fr-FR" sz="1400" dirty="0" smtClean="0">
                  <a:solidFill>
                    <a:srgbClr val="C00000"/>
                  </a:solidFill>
                </a:rPr>
                <a:t> area in 2015:</a:t>
              </a:r>
            </a:p>
            <a:p>
              <a:pPr algn="ctr"/>
              <a:r>
                <a:rPr lang="fr-FR" sz="1400" dirty="0" smtClean="0">
                  <a:solidFill>
                    <a:srgbClr val="C00000"/>
                  </a:solidFill>
                </a:rPr>
                <a:t>2.14 </a:t>
              </a:r>
              <a:r>
                <a:rPr lang="fr-FR" sz="1400" dirty="0" err="1" smtClean="0">
                  <a:solidFill>
                    <a:srgbClr val="C00000"/>
                  </a:solidFill>
                </a:rPr>
                <a:t>Mha</a:t>
              </a:r>
              <a:endParaRPr lang="fr-FR" sz="1400" dirty="0">
                <a:solidFill>
                  <a:srgbClr val="C00000"/>
                </a:solidFill>
              </a:endParaRPr>
            </a:p>
          </p:txBody>
        </p:sp>
        <p:grpSp>
          <p:nvGrpSpPr>
            <p:cNvPr id="6" name="Groupe 76"/>
            <p:cNvGrpSpPr/>
            <p:nvPr/>
          </p:nvGrpSpPr>
          <p:grpSpPr>
            <a:xfrm>
              <a:off x="5213945" y="5229200"/>
              <a:ext cx="3482385" cy="1347850"/>
              <a:chOff x="5213945" y="5229200"/>
              <a:chExt cx="3482385" cy="1347850"/>
            </a:xfrm>
          </p:grpSpPr>
          <p:pic>
            <p:nvPicPr>
              <p:cNvPr id="78" name="Picture 2"/>
              <p:cNvPicPr>
                <a:picLocks noChangeAspect="1" noChangeArrowheads="1"/>
              </p:cNvPicPr>
              <p:nvPr/>
            </p:nvPicPr>
            <p:blipFill>
              <a:blip r:embed="rId3" cstate="print"/>
              <a:srcRect/>
              <a:stretch>
                <a:fillRect/>
              </a:stretch>
            </p:blipFill>
            <p:spPr bwMode="auto">
              <a:xfrm>
                <a:off x="6732240" y="5949280"/>
                <a:ext cx="1964090" cy="627770"/>
              </a:xfrm>
              <a:prstGeom prst="rect">
                <a:avLst/>
              </a:prstGeom>
              <a:noFill/>
              <a:ln w="9525">
                <a:noFill/>
                <a:miter lim="800000"/>
                <a:headEnd/>
                <a:tailEnd/>
              </a:ln>
            </p:spPr>
          </p:pic>
          <p:pic>
            <p:nvPicPr>
              <p:cNvPr id="79" name="Picture 3"/>
              <p:cNvPicPr>
                <a:picLocks noChangeAspect="1" noChangeArrowheads="1"/>
              </p:cNvPicPr>
              <p:nvPr/>
            </p:nvPicPr>
            <p:blipFill>
              <a:blip r:embed="rId4" cstate="print"/>
              <a:srcRect/>
              <a:stretch>
                <a:fillRect/>
              </a:stretch>
            </p:blipFill>
            <p:spPr bwMode="auto">
              <a:xfrm>
                <a:off x="5213945" y="6021288"/>
                <a:ext cx="1518295" cy="510406"/>
              </a:xfrm>
              <a:prstGeom prst="rect">
                <a:avLst/>
              </a:prstGeom>
              <a:noFill/>
              <a:ln w="9525">
                <a:noFill/>
                <a:miter lim="800000"/>
                <a:headEnd/>
                <a:tailEnd/>
              </a:ln>
            </p:spPr>
          </p:pic>
          <p:pic>
            <p:nvPicPr>
              <p:cNvPr id="80" name="Picture 2" descr="G:\CESBIO\Thèse\Manuscrit\cesbio_logo.jpg"/>
              <p:cNvPicPr>
                <a:picLocks noChangeAspect="1" noChangeArrowheads="1"/>
              </p:cNvPicPr>
              <p:nvPr/>
            </p:nvPicPr>
            <p:blipFill>
              <a:blip r:embed="rId5" cstate="print"/>
              <a:srcRect/>
              <a:stretch>
                <a:fillRect/>
              </a:stretch>
            </p:blipFill>
            <p:spPr bwMode="auto">
              <a:xfrm>
                <a:off x="5652120" y="5229200"/>
                <a:ext cx="1224136" cy="722329"/>
              </a:xfrm>
              <a:prstGeom prst="rect">
                <a:avLst/>
              </a:prstGeom>
              <a:noFill/>
              <a:ln w="9525">
                <a:noFill/>
                <a:miter lim="800000"/>
                <a:headEnd/>
                <a:tailEnd/>
              </a:ln>
            </p:spPr>
          </p:pic>
          <p:pic>
            <p:nvPicPr>
              <p:cNvPr id="81" name="Picture 2" descr="C:\Users\letoant\Videos\vast.png"/>
              <p:cNvPicPr>
                <a:picLocks noChangeAspect="1" noChangeArrowheads="1"/>
              </p:cNvPicPr>
              <p:nvPr/>
            </p:nvPicPr>
            <p:blipFill>
              <a:blip r:embed="rId6" cstate="print"/>
              <a:srcRect/>
              <a:stretch>
                <a:fillRect/>
              </a:stretch>
            </p:blipFill>
            <p:spPr bwMode="auto">
              <a:xfrm>
                <a:off x="7236296" y="5301208"/>
                <a:ext cx="1008113" cy="631497"/>
              </a:xfrm>
              <a:prstGeom prst="rect">
                <a:avLst/>
              </a:prstGeom>
              <a:noFill/>
            </p:spPr>
          </p:pic>
        </p:grpSp>
      </p:grpSp>
    </p:spTree>
    <p:extLst>
      <p:ext uri="{BB962C8B-B14F-4D97-AF65-F5344CB8AC3E}">
        <p14:creationId xmlns:p14="http://schemas.microsoft.com/office/powerpoint/2010/main" val="26354337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50457" y="109710"/>
            <a:ext cx="61457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Rangelands and Pasture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chemeClr val="bg1">
                    <a:lumMod val="20000"/>
                    <a:lumOff val="80000"/>
                  </a:schemeClr>
                </a:solidFill>
                <a:latin typeface="Tahoma" pitchFamily="-106" charset="0"/>
                <a:cs typeface="Tahoma" pitchFamily="-106" charset="0"/>
              </a:rPr>
              <a:t>Productivity (RAPP)</a:t>
            </a:r>
            <a:endParaRPr kumimoji="0" lang="en-US" sz="2800" i="0"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
        <p:nvSpPr>
          <p:cNvPr id="3" name="TextBox 2"/>
          <p:cNvSpPr txBox="1"/>
          <p:nvPr/>
        </p:nvSpPr>
        <p:spPr>
          <a:xfrm>
            <a:off x="208167" y="1354870"/>
            <a:ext cx="8710648" cy="4278094"/>
          </a:xfrm>
          <a:prstGeom prst="rect">
            <a:avLst/>
          </a:prstGeom>
          <a:noFill/>
        </p:spPr>
        <p:txBody>
          <a:bodyPr wrap="square" rtlCol="0">
            <a:spAutoFit/>
          </a:bodyPr>
          <a:lstStyle/>
          <a:p>
            <a:pPr defTabSz="457200" fontAlgn="base">
              <a:spcBef>
                <a:spcPct val="0"/>
              </a:spcBef>
              <a:spcAft>
                <a:spcPct val="0"/>
              </a:spcAft>
            </a:pPr>
            <a:r>
              <a:rPr lang="en-US" sz="2000" b="1" dirty="0" smtClean="0">
                <a:solidFill>
                  <a:srgbClr val="002569"/>
                </a:solidFill>
                <a:latin typeface="Arial" charset="0"/>
                <a:ea typeface="ＭＳ Ｐゴシック" pitchFamily="-106" charset="-128"/>
              </a:rPr>
              <a:t>Rangelands are different from croplands – </a:t>
            </a:r>
            <a:r>
              <a:rPr lang="en-US" sz="2000" i="1" dirty="0" smtClean="0">
                <a:solidFill>
                  <a:srgbClr val="002569"/>
                </a:solidFill>
                <a:latin typeface="Arial" charset="0"/>
                <a:ea typeface="ＭＳ Ｐゴシック" pitchFamily="-106" charset="-128"/>
              </a:rPr>
              <a:t>larger, less heterogeneous</a:t>
            </a:r>
            <a:r>
              <a:rPr lang="en-US" sz="2000" i="1" dirty="0" smtClean="0">
                <a:latin typeface="Arial" charset="0"/>
                <a:ea typeface="ＭＳ Ｐゴシック" pitchFamily="-106" charset="-128"/>
              </a:rPr>
              <a:t>, </a:t>
            </a:r>
            <a:r>
              <a:rPr lang="en-US" sz="2000" i="1" dirty="0" smtClean="0">
                <a:solidFill>
                  <a:srgbClr val="002569"/>
                </a:solidFill>
                <a:latin typeface="Arial" charset="0"/>
                <a:ea typeface="ＭＳ Ｐゴシック" pitchFamily="-106" charset="-128"/>
              </a:rPr>
              <a:t>reliant upon surveys of livestock numbers to complete analysis</a:t>
            </a:r>
          </a:p>
          <a:p>
            <a:pPr defTabSz="457200" fontAlgn="base">
              <a:spcBef>
                <a:spcPct val="0"/>
              </a:spcBef>
              <a:spcAft>
                <a:spcPct val="0"/>
              </a:spcAft>
            </a:pPr>
            <a:endParaRPr lang="en-US" sz="2000" b="1" dirty="0">
              <a:solidFill>
                <a:srgbClr val="002569"/>
              </a:solidFill>
              <a:latin typeface="Arial" charset="0"/>
              <a:ea typeface="ＭＳ Ｐゴシック" pitchFamily="-106" charset="-128"/>
            </a:endParaRPr>
          </a:p>
          <a:p>
            <a:pPr defTabSz="457200" fontAlgn="base">
              <a:spcBef>
                <a:spcPct val="0"/>
              </a:spcBef>
              <a:spcAft>
                <a:spcPct val="0"/>
              </a:spcAft>
            </a:pPr>
            <a:r>
              <a:rPr lang="en-US" sz="2000" b="1" dirty="0">
                <a:solidFill>
                  <a:srgbClr val="002569"/>
                </a:solidFill>
                <a:latin typeface="Arial" charset="0"/>
                <a:ea typeface="ＭＳ Ｐゴシック" pitchFamily="-106" charset="-128"/>
              </a:rPr>
              <a:t>3</a:t>
            </a:r>
            <a:r>
              <a:rPr lang="en-US" sz="2000" b="1" baseline="30000" dirty="0">
                <a:solidFill>
                  <a:srgbClr val="002569"/>
                </a:solidFill>
                <a:latin typeface="Arial" charset="0"/>
                <a:ea typeface="ＭＳ Ｐゴシック" pitchFamily="-106" charset="-128"/>
              </a:rPr>
              <a:t>rd</a:t>
            </a:r>
            <a:r>
              <a:rPr lang="en-US" sz="2000" b="1" dirty="0">
                <a:solidFill>
                  <a:srgbClr val="002569"/>
                </a:solidFill>
                <a:latin typeface="Arial" charset="0"/>
                <a:ea typeface="ＭＳ Ｐゴシック" pitchFamily="-106" charset="-128"/>
              </a:rPr>
              <a:t> Workshop held in </a:t>
            </a:r>
            <a:r>
              <a:rPr lang="en-US" sz="2000" b="1" dirty="0" smtClean="0">
                <a:solidFill>
                  <a:srgbClr val="002569"/>
                </a:solidFill>
                <a:latin typeface="Arial" charset="0"/>
                <a:ea typeface="ＭＳ Ｐゴシック" pitchFamily="-106" charset="-128"/>
              </a:rPr>
              <a:t>Campinas, Brazil</a:t>
            </a:r>
            <a:r>
              <a:rPr lang="en-US" sz="2000" b="1" dirty="0">
                <a:solidFill>
                  <a:srgbClr val="002569"/>
                </a:solidFill>
                <a:latin typeface="Arial" charset="0"/>
                <a:ea typeface="ＭＳ Ｐゴシック" pitchFamily="-106" charset="-128"/>
              </a:rPr>
              <a:t>, 20-22 July 2015</a:t>
            </a:r>
          </a:p>
          <a:p>
            <a:pPr marL="342900" indent="-342900" defTabSz="457200" fontAlgn="base">
              <a:spcBef>
                <a:spcPct val="0"/>
              </a:spcBef>
              <a:spcAft>
                <a:spcPct val="0"/>
              </a:spcAft>
              <a:buFont typeface="Arial" panose="020B0604020202020204" pitchFamily="34" charset="0"/>
              <a:buChar char="•"/>
            </a:pPr>
            <a:r>
              <a:rPr lang="en-US" sz="2000" dirty="0">
                <a:solidFill>
                  <a:srgbClr val="002569"/>
                </a:solidFill>
                <a:latin typeface="Arial" charset="0"/>
                <a:ea typeface="ＭＳ Ｐゴシック" pitchFamily="-106" charset="-128"/>
              </a:rPr>
              <a:t>Agreement to form an internal working group to develop requirements for pasture monitoring – adapted from GEOGLAM’s cropland </a:t>
            </a:r>
            <a:r>
              <a:rPr lang="en-US" sz="2000" dirty="0" smtClean="0">
                <a:solidFill>
                  <a:srgbClr val="002569"/>
                </a:solidFill>
                <a:latin typeface="Arial" charset="0"/>
                <a:ea typeface="ＭＳ Ｐゴシック" pitchFamily="-106" charset="-128"/>
              </a:rPr>
              <a:t>example</a:t>
            </a:r>
          </a:p>
          <a:p>
            <a:pPr marL="342900" indent="-342900" defTabSz="457200" fontAlgn="base">
              <a:spcBef>
                <a:spcPct val="0"/>
              </a:spcBef>
              <a:spcAft>
                <a:spcPct val="0"/>
              </a:spcAft>
              <a:buFont typeface="Arial" panose="020B0604020202020204" pitchFamily="34" charset="0"/>
              <a:buChar char="•"/>
            </a:pPr>
            <a:endParaRPr lang="en-US" sz="2000" dirty="0" smtClean="0">
              <a:solidFill>
                <a:srgbClr val="002569"/>
              </a:solidFill>
              <a:latin typeface="Arial" charset="0"/>
              <a:ea typeface="ＭＳ Ｐゴシック" pitchFamily="-106" charset="-128"/>
            </a:endParaRPr>
          </a:p>
          <a:p>
            <a:pPr marL="342900" indent="-342900" defTabSz="457200" fontAlgn="base">
              <a:spcBef>
                <a:spcPct val="0"/>
              </a:spcBef>
              <a:spcAft>
                <a:spcPct val="0"/>
              </a:spcAft>
              <a:buFont typeface="Arial" panose="020B0604020202020204" pitchFamily="34" charset="0"/>
              <a:buChar char="•"/>
            </a:pPr>
            <a:r>
              <a:rPr lang="en-US" sz="2000" dirty="0" smtClean="0">
                <a:latin typeface="Arial" charset="0"/>
                <a:ea typeface="ＭＳ Ｐゴシック" pitchFamily="-106" charset="-128"/>
              </a:rPr>
              <a:t>Generally, needs will be for moderate to coarse spatial resolution data. </a:t>
            </a:r>
            <a:r>
              <a:rPr lang="en-US" sz="2000" dirty="0">
                <a:latin typeface="Arial" charset="0"/>
                <a:ea typeface="ＭＳ Ｐゴシック" pitchFamily="-106" charset="-128"/>
              </a:rPr>
              <a:t>N</a:t>
            </a:r>
            <a:r>
              <a:rPr lang="en-US" sz="2000" dirty="0" smtClean="0">
                <a:latin typeface="Arial" charset="0"/>
                <a:ea typeface="ＭＳ Ｐゴシック" pitchFamily="-106" charset="-128"/>
              </a:rPr>
              <a:t>o fee-based or commercial data anticipated </a:t>
            </a:r>
          </a:p>
          <a:p>
            <a:pPr marL="342900" indent="-342900" defTabSz="457200" fontAlgn="base">
              <a:spcBef>
                <a:spcPct val="0"/>
              </a:spcBef>
              <a:spcAft>
                <a:spcPct val="0"/>
              </a:spcAft>
              <a:buFont typeface="Arial" panose="020B0604020202020204" pitchFamily="34" charset="0"/>
              <a:buChar char="•"/>
            </a:pPr>
            <a:endParaRPr lang="en-US" sz="2400" i="1" dirty="0">
              <a:solidFill>
                <a:schemeClr val="accent6">
                  <a:lumMod val="60000"/>
                  <a:lumOff val="40000"/>
                </a:schemeClr>
              </a:solidFill>
              <a:latin typeface="Arial" charset="0"/>
              <a:ea typeface="ＭＳ Ｐゴシック" pitchFamily="-106" charset="-128"/>
            </a:endParaRPr>
          </a:p>
          <a:p>
            <a:pPr marL="342900" indent="-342900" defTabSz="457200" fontAlgn="base">
              <a:spcBef>
                <a:spcPct val="0"/>
              </a:spcBef>
              <a:spcAft>
                <a:spcPct val="0"/>
              </a:spcAft>
              <a:buFont typeface="Arial" panose="020B0604020202020204" pitchFamily="34" charset="0"/>
              <a:buChar char="•"/>
            </a:pPr>
            <a:r>
              <a:rPr lang="en-US" sz="2400" i="1" dirty="0" smtClean="0">
                <a:solidFill>
                  <a:schemeClr val="accent6">
                    <a:lumMod val="60000"/>
                    <a:lumOff val="40000"/>
                  </a:schemeClr>
                </a:solidFill>
                <a:latin typeface="Arial" charset="0"/>
                <a:ea typeface="ＭＳ Ｐゴシック" pitchFamily="-106" charset="-128"/>
              </a:rPr>
              <a:t>Assess the requirements development and evaluation process.</a:t>
            </a:r>
          </a:p>
          <a:p>
            <a:pPr lvl="1" indent="0" fontAlgn="base">
              <a:spcBef>
                <a:spcPct val="0"/>
              </a:spcBef>
              <a:spcAft>
                <a:spcPct val="0"/>
              </a:spcAft>
            </a:pPr>
            <a:endParaRPr lang="en-US" sz="2000" dirty="0" smtClean="0">
              <a:latin typeface="Arial" charset="0"/>
              <a:ea typeface="ＭＳ Ｐゴシック" pitchFamily="-106" charset="-128"/>
            </a:endParaRPr>
          </a:p>
        </p:txBody>
      </p:sp>
      <p:sp>
        <p:nvSpPr>
          <p:cNvPr id="4" name="TextBox 3"/>
          <p:cNvSpPr txBox="1"/>
          <p:nvPr/>
        </p:nvSpPr>
        <p:spPr>
          <a:xfrm>
            <a:off x="5029200" y="5780784"/>
            <a:ext cx="4343400" cy="10772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fontAlgn="base">
              <a:spcBef>
                <a:spcPct val="0"/>
              </a:spcBef>
              <a:spcAft>
                <a:spcPct val="0"/>
              </a:spcAft>
              <a:buFont typeface="Arial" panose="020B0604020202020204" pitchFamily="34" charset="0"/>
              <a:buChar char="•"/>
            </a:pPr>
            <a:r>
              <a:rPr lang="en-US" sz="1600" dirty="0">
                <a:latin typeface="Arial" charset="0"/>
                <a:ea typeface="ＭＳ Ｐゴシック" pitchFamily="-106" charset="-128"/>
              </a:rPr>
              <a:t>New lead / Point of Contact for RAPP: Juan Guerschman (CSIRO)</a:t>
            </a:r>
            <a:r>
              <a:rPr lang="en-US" sz="1600" b="1" dirty="0">
                <a:latin typeface="Arial" charset="0"/>
                <a:ea typeface="ＭＳ Ｐゴシック" pitchFamily="-106" charset="-128"/>
              </a:rPr>
              <a:t> </a:t>
            </a:r>
          </a:p>
          <a:p>
            <a:pPr marL="342900" indent="-342900" fontAlgn="base">
              <a:spcBef>
                <a:spcPct val="0"/>
              </a:spcBef>
              <a:spcAft>
                <a:spcPct val="0"/>
              </a:spcAft>
              <a:buFont typeface="Arial" panose="020B0604020202020204" pitchFamily="34" charset="0"/>
              <a:buChar char="•"/>
            </a:pPr>
            <a:r>
              <a:rPr lang="en-US" sz="1600" dirty="0">
                <a:latin typeface="Arial" charset="0"/>
                <a:ea typeface="ＭＳ Ｐゴシック" pitchFamily="-106" charset="-128"/>
              </a:rPr>
              <a:t>More info:</a:t>
            </a:r>
            <a:r>
              <a:rPr lang="en-US" sz="1600" b="1" dirty="0">
                <a:latin typeface="Arial" charset="0"/>
                <a:ea typeface="ＭＳ Ｐゴシック" pitchFamily="-106" charset="-128"/>
              </a:rPr>
              <a:t> </a:t>
            </a:r>
            <a:r>
              <a:rPr lang="en-US" sz="1600" b="1" dirty="0">
                <a:latin typeface="Arial" charset="0"/>
                <a:ea typeface="ＭＳ Ｐゴシック" pitchFamily="-106" charset="-128"/>
                <a:hlinkClick r:id="rId3"/>
              </a:rPr>
              <a:t>http://www.geo-rapp.org/</a:t>
            </a:r>
            <a:r>
              <a:rPr lang="en-US" sz="1600" b="1" dirty="0">
                <a:latin typeface="Arial" charset="0"/>
                <a:ea typeface="ＭＳ Ｐゴシック" pitchFamily="-106" charset="-128"/>
              </a:rPr>
              <a:t> </a:t>
            </a:r>
            <a:endParaRPr lang="en-US" sz="1600" dirty="0">
              <a:latin typeface="Arial" charset="0"/>
              <a:ea typeface="ＭＳ Ｐゴシック" pitchFamily="-106" charset="-128"/>
            </a:endParaRPr>
          </a:p>
          <a:p>
            <a:pPr marL="0" marR="0" indent="0" algn="l" defTabSz="4572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9605099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9414" y="3529777"/>
            <a:ext cx="2311519" cy="178617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35" t="11298" r="2039" b="7143"/>
          <a:stretch/>
        </p:blipFill>
        <p:spPr>
          <a:xfrm>
            <a:off x="6943546" y="2489897"/>
            <a:ext cx="2158119" cy="1175038"/>
          </a:xfrm>
          <a:prstGeom prst="rect">
            <a:avLst/>
          </a:prstGeom>
        </p:spPr>
      </p:pic>
      <p:pic>
        <p:nvPicPr>
          <p:cNvPr id="6" name="Picture 2" descr="C:\Users\ireshef\Documents\GEO\GEOGLAM\ceos\maps\best_avail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60" t="16393" r="705" b="8197"/>
          <a:stretch/>
        </p:blipFill>
        <p:spPr bwMode="auto">
          <a:xfrm>
            <a:off x="6926612" y="1205740"/>
            <a:ext cx="2166586" cy="1118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4800" y="1205740"/>
            <a:ext cx="7543800" cy="1450975"/>
          </a:xfrm>
          <a:prstGeom prst="rect">
            <a:avLst/>
          </a:prstGeom>
        </p:spPr>
        <p:txBody>
          <a:bodyPr>
            <a:normAutofit/>
          </a:bodyPr>
          <a:lstStyle/>
          <a:p>
            <a:pPr algn="ct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Key Components of Spatially Explicit EO Requirements</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4294967295"/>
          </p:nvPr>
        </p:nvSpPr>
        <p:spPr>
          <a:xfrm>
            <a:off x="0" y="1611313"/>
            <a:ext cx="3429000" cy="4408487"/>
          </a:xfrm>
          <a:prstGeom prst="rect">
            <a:avLst/>
          </a:prstGeom>
        </p:spPr>
        <p:txBody>
          <a:bodyPr>
            <a:normAutofit/>
          </a:bodyPr>
          <a:lstStyle/>
          <a:p>
            <a:r>
              <a:rPr lang="en-US" sz="1800" dirty="0">
                <a:solidFill>
                  <a:schemeClr val="accent3">
                    <a:lumMod val="75000"/>
                  </a:schemeClr>
                </a:solidFill>
                <a:latin typeface="Arial" panose="020B0604020202020204" pitchFamily="34" charset="0"/>
                <a:cs typeface="Arial" panose="020B0604020202020204" pitchFamily="34" charset="0"/>
              </a:rPr>
              <a:t>Where to image?</a:t>
            </a:r>
          </a:p>
          <a:p>
            <a:pPr marL="0" indent="0">
              <a:lnSpc>
                <a:spcPct val="110000"/>
              </a:lnSpc>
              <a:spcAft>
                <a:spcPts val="900"/>
              </a:spcAft>
              <a:buNone/>
            </a:pPr>
            <a:endParaRPr lang="en-US" sz="1800" dirty="0" smtClean="0">
              <a:latin typeface="Arial" panose="020B0604020202020204" pitchFamily="34" charset="0"/>
              <a:cs typeface="Arial" panose="020B0604020202020204" pitchFamily="34" charset="0"/>
            </a:endParaRPr>
          </a:p>
          <a:p>
            <a:pPr marL="0" indent="0">
              <a:lnSpc>
                <a:spcPct val="110000"/>
              </a:lnSpc>
              <a:spcAft>
                <a:spcPts val="900"/>
              </a:spcAft>
              <a:buNone/>
            </a:pPr>
            <a:endParaRPr lang="en-US" sz="1800" dirty="0">
              <a:latin typeface="Arial" panose="020B0604020202020204" pitchFamily="34" charset="0"/>
              <a:cs typeface="Arial" panose="020B0604020202020204" pitchFamily="34" charset="0"/>
            </a:endParaRPr>
          </a:p>
          <a:p>
            <a:r>
              <a:rPr lang="en-US" sz="1800" dirty="0">
                <a:solidFill>
                  <a:srgbClr val="00B0F0"/>
                </a:solidFill>
                <a:latin typeface="Arial" panose="020B0604020202020204" pitchFamily="34" charset="0"/>
                <a:cs typeface="Arial" panose="020B0604020202020204" pitchFamily="34" charset="0"/>
              </a:rPr>
              <a:t>When to image? </a:t>
            </a:r>
          </a:p>
          <a:p>
            <a:pPr marL="0" indent="0">
              <a:spcBef>
                <a:spcPts val="2400"/>
              </a:spcBef>
              <a:buNone/>
            </a:pPr>
            <a:endParaRPr lang="en-US" sz="1800" dirty="0" smtClean="0">
              <a:latin typeface="Arial" panose="020B0604020202020204" pitchFamily="34" charset="0"/>
              <a:cs typeface="Arial" panose="020B0604020202020204" pitchFamily="34" charset="0"/>
            </a:endParaRPr>
          </a:p>
          <a:p>
            <a:pPr>
              <a:spcBef>
                <a:spcPts val="2400"/>
              </a:spcBef>
            </a:pPr>
            <a:r>
              <a:rPr lang="en-US" sz="1800" dirty="0" smtClean="0">
                <a:solidFill>
                  <a:schemeClr val="accent6">
                    <a:lumMod val="50000"/>
                  </a:schemeClr>
                </a:solidFill>
                <a:latin typeface="Arial" panose="020B0604020202020204" pitchFamily="34" charset="0"/>
                <a:cs typeface="Arial" panose="020B0604020202020204" pitchFamily="34" charset="0"/>
              </a:rPr>
              <a:t>How </a:t>
            </a:r>
            <a:r>
              <a:rPr lang="en-US" sz="1800" dirty="0">
                <a:solidFill>
                  <a:schemeClr val="accent6">
                    <a:lumMod val="50000"/>
                  </a:schemeClr>
                </a:solidFill>
                <a:latin typeface="Arial" panose="020B0604020202020204" pitchFamily="34" charset="0"/>
                <a:cs typeface="Arial" panose="020B0604020202020204" pitchFamily="34" charset="0"/>
              </a:rPr>
              <a:t>frequently to image?</a:t>
            </a:r>
          </a:p>
          <a:p>
            <a:pPr>
              <a:spcBef>
                <a:spcPts val="1350"/>
              </a:spcBef>
            </a:pPr>
            <a:endParaRPr lang="en-US" sz="1800" dirty="0" smtClean="0">
              <a:solidFill>
                <a:schemeClr val="accent6">
                  <a:lumMod val="50000"/>
                </a:schemeClr>
              </a:solidFill>
              <a:latin typeface="Arial" panose="020B0604020202020204" pitchFamily="34" charset="0"/>
              <a:cs typeface="Arial" panose="020B0604020202020204" pitchFamily="34" charset="0"/>
            </a:endParaRPr>
          </a:p>
          <a:p>
            <a:pPr>
              <a:spcBef>
                <a:spcPts val="0"/>
              </a:spcBef>
            </a:pPr>
            <a:r>
              <a:rPr lang="en-US" sz="1800" dirty="0" smtClean="0">
                <a:solidFill>
                  <a:schemeClr val="accent6">
                    <a:lumMod val="50000"/>
                  </a:schemeClr>
                </a:solidFill>
                <a:latin typeface="Arial" panose="020B0604020202020204" pitchFamily="34" charset="0"/>
                <a:cs typeface="Arial" panose="020B0604020202020204" pitchFamily="34" charset="0"/>
              </a:rPr>
              <a:t>At </a:t>
            </a:r>
            <a:r>
              <a:rPr lang="en-US" sz="1800" dirty="0">
                <a:solidFill>
                  <a:schemeClr val="accent6">
                    <a:lumMod val="50000"/>
                  </a:schemeClr>
                </a:solidFill>
                <a:latin typeface="Arial" panose="020B0604020202020204" pitchFamily="34" charset="0"/>
                <a:cs typeface="Arial" panose="020B0604020202020204" pitchFamily="34" charset="0"/>
              </a:rPr>
              <a:t>what spatial &amp; spectral resolution [instrument type] to image?</a:t>
            </a:r>
          </a:p>
        </p:txBody>
      </p:sp>
      <p:sp>
        <p:nvSpPr>
          <p:cNvPr id="4" name="Content Placeholder 3"/>
          <p:cNvSpPr>
            <a:spLocks noGrp="1"/>
          </p:cNvSpPr>
          <p:nvPr>
            <p:ph sz="half" idx="4294967295"/>
          </p:nvPr>
        </p:nvSpPr>
        <p:spPr>
          <a:xfrm>
            <a:off x="3209746" y="1611015"/>
            <a:ext cx="3733800" cy="4870450"/>
          </a:xfrm>
          <a:prstGeom prst="rect">
            <a:avLst/>
          </a:prstGeom>
        </p:spPr>
        <p:txBody>
          <a:bodyPr>
            <a:noAutofit/>
          </a:bodyPr>
          <a:lstStyle/>
          <a:p>
            <a:r>
              <a:rPr lang="en-US" sz="1800" dirty="0">
                <a:solidFill>
                  <a:schemeClr val="accent3">
                    <a:lumMod val="75000"/>
                  </a:schemeClr>
                </a:solidFill>
                <a:latin typeface="Arial" panose="020B0604020202020204" pitchFamily="34" charset="0"/>
                <a:cs typeface="Arial" panose="020B0604020202020204" pitchFamily="34" charset="0"/>
              </a:rPr>
              <a:t>‘best-available’ cropland mask + field size distribution (Fritz et al., 2015</a:t>
            </a:r>
            <a:r>
              <a:rPr lang="en-US" sz="1800" dirty="0" smtClean="0">
                <a:solidFill>
                  <a:schemeClr val="accent3">
                    <a:lumMod val="75000"/>
                  </a:schemeClr>
                </a:solidFill>
                <a:latin typeface="Arial" panose="020B0604020202020204" pitchFamily="34" charset="0"/>
                <a:cs typeface="Arial" panose="020B0604020202020204" pitchFamily="34" charset="0"/>
              </a:rPr>
              <a:t>) </a:t>
            </a:r>
            <a:r>
              <a:rPr lang="en-US" sz="1800" i="1" dirty="0" smtClean="0">
                <a:solidFill>
                  <a:schemeClr val="accent3">
                    <a:lumMod val="75000"/>
                  </a:schemeClr>
                </a:solidFill>
                <a:latin typeface="Arial" panose="020B0604020202020204" pitchFamily="34" charset="0"/>
                <a:cs typeface="Arial" panose="020B0604020202020204" pitchFamily="34" charset="0"/>
              </a:rPr>
              <a:t>[rangeland mask]</a:t>
            </a:r>
            <a:endParaRPr lang="en-US" sz="1800" dirty="0">
              <a:solidFill>
                <a:schemeClr val="accent3">
                  <a:lumMod val="75000"/>
                </a:schemeClr>
              </a:solidFill>
              <a:latin typeface="Arial" panose="020B0604020202020204" pitchFamily="34" charset="0"/>
              <a:cs typeface="Arial" panose="020B0604020202020204" pitchFamily="34" charset="0"/>
            </a:endParaRPr>
          </a:p>
          <a:p>
            <a:endParaRPr lang="en-US" sz="1800" dirty="0">
              <a:solidFill>
                <a:srgbClr val="00B0F0"/>
              </a:solidFill>
              <a:latin typeface="Arial" panose="020B0604020202020204" pitchFamily="34" charset="0"/>
              <a:cs typeface="Arial" panose="020B0604020202020204" pitchFamily="34" charset="0"/>
            </a:endParaRPr>
          </a:p>
          <a:p>
            <a:r>
              <a:rPr lang="en-US" sz="1800" dirty="0">
                <a:solidFill>
                  <a:srgbClr val="00B0F0"/>
                </a:solidFill>
                <a:latin typeface="Arial" panose="020B0604020202020204" pitchFamily="34" charset="0"/>
                <a:cs typeface="Arial" panose="020B0604020202020204" pitchFamily="34" charset="0"/>
              </a:rPr>
              <a:t>Agricultural growing season calendars (Whitcraft et al., 2014</a:t>
            </a:r>
            <a:r>
              <a:rPr lang="en-US" sz="1800" dirty="0" smtClean="0">
                <a:solidFill>
                  <a:srgbClr val="00B0F0"/>
                </a:solidFill>
                <a:latin typeface="Arial" panose="020B0604020202020204" pitchFamily="34" charset="0"/>
                <a:cs typeface="Arial" panose="020B0604020202020204" pitchFamily="34" charset="0"/>
              </a:rPr>
              <a:t>) – </a:t>
            </a:r>
            <a:r>
              <a:rPr lang="en-US" sz="1800" i="1" dirty="0" smtClean="0">
                <a:solidFill>
                  <a:srgbClr val="00B0F0"/>
                </a:solidFill>
                <a:latin typeface="Arial" panose="020B0604020202020204" pitchFamily="34" charset="0"/>
                <a:cs typeface="Arial" panose="020B0604020202020204" pitchFamily="34" charset="0"/>
              </a:rPr>
              <a:t>[rangeland calendar]</a:t>
            </a:r>
            <a:endParaRPr lang="en-US" sz="1800" dirty="0">
              <a:solidFill>
                <a:srgbClr val="00B0F0"/>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a:spcBef>
                <a:spcPts val="0"/>
              </a:spcBef>
            </a:pPr>
            <a:r>
              <a:rPr lang="en-US" sz="1800" dirty="0">
                <a:solidFill>
                  <a:schemeClr val="accent6">
                    <a:lumMod val="50000"/>
                  </a:schemeClr>
                </a:solidFill>
                <a:latin typeface="Arial" panose="020B0604020202020204" pitchFamily="34" charset="0"/>
                <a:cs typeface="Arial" panose="020B0604020202020204" pitchFamily="34" charset="0"/>
              </a:rPr>
              <a:t>Cloud cover info </a:t>
            </a:r>
            <a:r>
              <a:rPr lang="en-US" sz="1800" dirty="0" smtClean="0">
                <a:solidFill>
                  <a:schemeClr val="accent6">
                    <a:lumMod val="50000"/>
                  </a:schemeClr>
                </a:solidFill>
                <a:latin typeface="Arial" panose="020B0604020202020204" pitchFamily="34" charset="0"/>
                <a:cs typeface="Arial" panose="020B0604020202020204" pitchFamily="34" charset="0"/>
              </a:rPr>
              <a:t>(Whitcraft et al., 2015a)  </a:t>
            </a:r>
          </a:p>
          <a:p>
            <a:pPr marL="0" indent="0" algn="ctr">
              <a:spcBef>
                <a:spcPts val="0"/>
              </a:spcBef>
              <a:buNone/>
            </a:pPr>
            <a:r>
              <a:rPr lang="en-US" sz="1800" dirty="0" smtClean="0">
                <a:solidFill>
                  <a:schemeClr val="accent6">
                    <a:lumMod val="50000"/>
                  </a:schemeClr>
                </a:solidFill>
                <a:latin typeface="Arial" panose="020B0604020202020204" pitchFamily="34" charset="0"/>
                <a:cs typeface="Arial" panose="020B0604020202020204" pitchFamily="34" charset="0"/>
              </a:rPr>
              <a:t>+</a:t>
            </a:r>
          </a:p>
          <a:p>
            <a:pPr>
              <a:spcBef>
                <a:spcPts val="0"/>
              </a:spcBef>
            </a:pPr>
            <a:r>
              <a:rPr lang="en-US" sz="1800" dirty="0" smtClean="0">
                <a:solidFill>
                  <a:schemeClr val="accent6">
                    <a:lumMod val="50000"/>
                  </a:schemeClr>
                </a:solidFill>
                <a:latin typeface="Arial" panose="020B0604020202020204" pitchFamily="34" charset="0"/>
                <a:cs typeface="Arial" panose="020B0604020202020204" pitchFamily="34" charset="0"/>
              </a:rPr>
              <a:t>‘best-practices’ from agricultural monitoring community of practice </a:t>
            </a:r>
            <a:r>
              <a:rPr lang="en-US" sz="1600" i="1" dirty="0" smtClean="0">
                <a:solidFill>
                  <a:schemeClr val="accent6">
                    <a:lumMod val="50000"/>
                  </a:schemeClr>
                </a:solidFill>
                <a:latin typeface="Arial" panose="020B0604020202020204" pitchFamily="34" charset="0"/>
                <a:cs typeface="Arial" panose="020B0604020202020204" pitchFamily="34" charset="0"/>
              </a:rPr>
              <a:t>[RAPP developing now]</a:t>
            </a:r>
            <a:endParaRPr lang="en-US" sz="1800" dirty="0">
              <a:latin typeface="Arial" panose="020B0604020202020204" pitchFamily="34" charset="0"/>
              <a:cs typeface="Arial" panose="020B0604020202020204" pitchFamily="34" charset="0"/>
            </a:endParaRPr>
          </a:p>
        </p:txBody>
      </p:sp>
      <p:sp>
        <p:nvSpPr>
          <p:cNvPr id="5" name="TextBox 4"/>
          <p:cNvSpPr txBox="1"/>
          <p:nvPr/>
        </p:nvSpPr>
        <p:spPr>
          <a:xfrm>
            <a:off x="685800" y="6019800"/>
            <a:ext cx="7589520" cy="461665"/>
          </a:xfrm>
          <a:prstGeom prst="rect">
            <a:avLst/>
          </a:prstGeom>
          <a:noFill/>
        </p:spPr>
        <p:txBody>
          <a:bodyPr wrap="square" rtlCol="0">
            <a:spAutoFit/>
          </a:bodyPr>
          <a:lstStyle/>
          <a:p>
            <a:r>
              <a:rPr lang="en-US" sz="2400" i="1" dirty="0">
                <a:solidFill>
                  <a:prstClr val="black"/>
                </a:solidFill>
                <a:latin typeface="Arial" panose="020B0604020202020204" pitchFamily="34" charset="0"/>
                <a:cs typeface="Arial" panose="020B0604020202020204" pitchFamily="34" charset="0"/>
              </a:rPr>
              <a:t> (How) can we meet these requirements</a:t>
            </a:r>
            <a:r>
              <a:rPr lang="en-US" sz="2400" i="1" dirty="0" smtClean="0">
                <a:solidFill>
                  <a:prstClr val="black"/>
                </a:solidFill>
                <a:latin typeface="Arial" panose="020B0604020202020204" pitchFamily="34" charset="0"/>
                <a:cs typeface="Arial" panose="020B0604020202020204" pitchFamily="34" charset="0"/>
              </a:rPr>
              <a:t>? </a:t>
            </a:r>
            <a:r>
              <a:rPr lang="en-US" sz="2400" i="1" dirty="0" smtClean="0">
                <a:solidFill>
                  <a:prstClr val="black"/>
                </a:solidFill>
                <a:latin typeface="Arial" panose="020B0604020202020204" pitchFamily="34" charset="0"/>
                <a:cs typeface="Arial" panose="020B0604020202020204" pitchFamily="34" charset="0"/>
                <a:sym typeface="Wingdings" panose="05000000000000000000" pitchFamily="2" charset="2"/>
              </a:rPr>
              <a:t> CEOS!</a:t>
            </a:r>
            <a:endParaRPr lang="en-US" sz="2400" i="1" dirty="0">
              <a:solidFill>
                <a:prstClr val="black"/>
              </a:solidFill>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1550457" y="109710"/>
            <a:ext cx="62219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noProof="0" dirty="0" smtClean="0">
                <a:solidFill>
                  <a:schemeClr val="bg1">
                    <a:lumMod val="20000"/>
                    <a:lumOff val="80000"/>
                  </a:schemeClr>
                </a:solidFill>
                <a:latin typeface="Tahoma" pitchFamily="-106" charset="0"/>
                <a:cs typeface="Tahoma" pitchFamily="-106" charset="0"/>
              </a:rPr>
              <a:t>Evaluating Requirements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dirty="0" smtClean="0">
                <a:ln>
                  <a:noFill/>
                </a:ln>
                <a:solidFill>
                  <a:schemeClr val="bg1">
                    <a:lumMod val="20000"/>
                    <a:lumOff val="80000"/>
                  </a:schemeClr>
                </a:solidFill>
                <a:effectLst/>
                <a:uLnTx/>
                <a:uFillTx/>
                <a:latin typeface="Tahoma" pitchFamily="-106" charset="0"/>
                <a:cs typeface="Tahoma" pitchFamily="-106" charset="0"/>
              </a:rPr>
              <a:t>GEOGLAM</a:t>
            </a:r>
            <a:r>
              <a:rPr kumimoji="0" lang="en-US" sz="2800" b="1" i="1" u="none" strike="noStrike" kern="0" cap="none" spc="0" normalizeH="0" dirty="0" smtClean="0">
                <a:ln>
                  <a:noFill/>
                </a:ln>
                <a:solidFill>
                  <a:schemeClr val="bg1">
                    <a:lumMod val="20000"/>
                    <a:lumOff val="80000"/>
                  </a:schemeClr>
                </a:solidFill>
                <a:effectLst/>
                <a:uLnTx/>
                <a:uFillTx/>
                <a:latin typeface="Tahoma" pitchFamily="-106" charset="0"/>
                <a:cs typeface="Tahoma" pitchFamily="-106" charset="0"/>
              </a:rPr>
              <a:t> Case</a:t>
            </a:r>
            <a:endParaRPr kumimoji="0" lang="en-US" sz="2800" i="1" u="none" strike="noStrike" kern="0" cap="none" spc="0" normalizeH="0" baseline="0" noProof="0" dirty="0" smtClean="0">
              <a:ln>
                <a:noFill/>
              </a:ln>
              <a:solidFill>
                <a:schemeClr val="bg1">
                  <a:lumMod val="20000"/>
                  <a:lumOff val="80000"/>
                </a:schemeClr>
              </a:solidFill>
              <a:effectLst/>
              <a:uLnTx/>
              <a:uFillTx/>
              <a:latin typeface="Tahoma" pitchFamily="-106" charset="0"/>
              <a:cs typeface="Tahoma" pitchFamily="-106" charset="0"/>
            </a:endParaRPr>
          </a:p>
        </p:txBody>
      </p:sp>
    </p:spTree>
    <p:extLst>
      <p:ext uri="{BB962C8B-B14F-4D97-AF65-F5344CB8AC3E}">
        <p14:creationId xmlns:p14="http://schemas.microsoft.com/office/powerpoint/2010/main" val="20310297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15010</TotalTime>
  <Words>4705</Words>
  <Application>Microsoft Macintosh PowerPoint</Application>
  <PresentationFormat>On-screen Show (4:3)</PresentationFormat>
  <Paragraphs>766</Paragraphs>
  <Slides>35</Slides>
  <Notes>21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Components of Spatially Explicit EO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 Materials</vt:lpstr>
      <vt:lpstr>PowerPoint Presentation</vt:lpstr>
      <vt:lpstr>PowerPoint Presentation</vt:lpstr>
      <vt:lpstr>PowerPoint Presentation</vt:lpstr>
      <vt:lpstr>PowerPoint Presentation</vt:lpstr>
      <vt:lpstr>PowerPoint Presentation</vt:lpstr>
      <vt:lpstr>PowerPoint Presentation</vt:lpstr>
      <vt:lpstr>JECAM: Joint Experiment for Crop Assessment &amp; Monitoring</vt:lpstr>
      <vt:lpstr>Asia-RiCE Team Highlights  2015 Achievements</vt:lpstr>
      <vt:lpstr>Asia-RiCE Team Highlights  2016 Plans &amp; Anticipated Challenges</vt:lpstr>
      <vt:lpstr>PowerPoint Presentation</vt:lpstr>
      <vt:lpstr>PowerPoint Presentation</vt:lpstr>
      <vt:lpstr>PowerPoint Presentation</vt:lpstr>
      <vt:lpstr>Forest monitoring in Vietnam, Cambodia and Lao PDR using ALOS PALSAR</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Kim Holloway</cp:lastModifiedBy>
  <cp:revision>117</cp:revision>
  <dcterms:modified xsi:type="dcterms:W3CDTF">2015-11-05T03:29:26Z</dcterms:modified>
</cp:coreProperties>
</file>