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34" r:id="rId2"/>
    <p:sldId id="333" r:id="rId3"/>
    <p:sldId id="330" r:id="rId4"/>
    <p:sldId id="297" r:id="rId5"/>
    <p:sldId id="298" r:id="rId6"/>
    <p:sldId id="299" r:id="rId7"/>
    <p:sldId id="284" r:id="rId8"/>
    <p:sldId id="285" r:id="rId9"/>
    <p:sldId id="317" r:id="rId10"/>
    <p:sldId id="301" r:id="rId11"/>
    <p:sldId id="310" r:id="rId12"/>
    <p:sldId id="331" r:id="rId13"/>
    <p:sldId id="332" r:id="rId14"/>
    <p:sldId id="304" r:id="rId15"/>
    <p:sldId id="326" r:id="rId16"/>
    <p:sldId id="306" r:id="rId17"/>
    <p:sldId id="307" r:id="rId18"/>
    <p:sldId id="335" r:id="rId19"/>
    <p:sldId id="329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77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ube" initials="SIR/A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24E27"/>
    <a:srgbClr val="053129"/>
    <a:srgbClr val="0A0B58"/>
    <a:srgbClr val="83D120"/>
    <a:srgbClr val="91873D"/>
    <a:srgbClr val="70004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 autoAdjust="0"/>
    <p:restoredTop sz="89042" autoAdjust="0"/>
  </p:normalViewPr>
  <p:slideViewPr>
    <p:cSldViewPr snapToGrid="0" snapToObjects="1">
      <p:cViewPr>
        <p:scale>
          <a:sx n="100" d="100"/>
          <a:sy n="100" d="100"/>
        </p:scale>
        <p:origin x="-368" y="224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image" Target="../media/image11.png"/><Relationship Id="rId2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png"/><Relationship Id="rId1" Type="http://schemas.openxmlformats.org/officeDocument/2006/relationships/image" Target="../media/image31.png"/><Relationship Id="rId2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image" Target="../media/image11.png"/><Relationship Id="rId2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png"/><Relationship Id="rId1" Type="http://schemas.openxmlformats.org/officeDocument/2006/relationships/image" Target="../media/image31.png"/><Relationship Id="rId2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1AC1A-7DEB-494E-9E9C-43269820FC94}" type="doc">
      <dgm:prSet loTypeId="urn:microsoft.com/office/officeart/2005/8/layout/pList2#1" loCatId="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A0638737-C202-D340-B9B0-6255339B4891}">
      <dgm:prSet phldrT="[Text]" custT="1"/>
      <dgm:spPr/>
      <dgm:t>
        <a:bodyPr/>
        <a:lstStyle/>
        <a:p>
          <a:r>
            <a:rPr lang="en-GB" sz="1800" dirty="0" smtClean="0">
              <a:latin typeface="Arial Narrow"/>
              <a:cs typeface="Arial Narrow"/>
            </a:rPr>
            <a:t>Space Data</a:t>
          </a:r>
          <a:endParaRPr lang="en-GB" sz="1800" dirty="0">
            <a:latin typeface="Arial Narrow"/>
            <a:cs typeface="Arial Narrow"/>
          </a:endParaRPr>
        </a:p>
      </dgm:t>
    </dgm:pt>
    <dgm:pt modelId="{1C473FAF-C982-744D-BC52-88013691C693}" type="parTrans" cxnId="{5EDB319B-FE8B-4C40-9121-5B58294F4C6F}">
      <dgm:prSet/>
      <dgm:spPr/>
      <dgm:t>
        <a:bodyPr/>
        <a:lstStyle/>
        <a:p>
          <a:endParaRPr lang="en-GB" sz="2000"/>
        </a:p>
      </dgm:t>
    </dgm:pt>
    <dgm:pt modelId="{0575101F-0EDE-0943-8A41-969A6E80C81B}" type="sibTrans" cxnId="{5EDB319B-FE8B-4C40-9121-5B58294F4C6F}">
      <dgm:prSet/>
      <dgm:spPr/>
      <dgm:t>
        <a:bodyPr/>
        <a:lstStyle/>
        <a:p>
          <a:endParaRPr lang="en-GB" sz="2000"/>
        </a:p>
      </dgm:t>
    </dgm:pt>
    <dgm:pt modelId="{2AAC92E9-00FD-D648-89C3-DAE531AC6331}">
      <dgm:prSet phldrT="[Text]" custT="1"/>
      <dgm:spPr/>
      <dgm:t>
        <a:bodyPr/>
        <a:lstStyle/>
        <a:p>
          <a:r>
            <a:rPr lang="en-GB" sz="1400" dirty="0" smtClean="0">
              <a:latin typeface="Arial Narrow"/>
              <a:cs typeface="Arial Narrow"/>
            </a:rPr>
            <a:t>GFOI works with space agencies through CEOS to ensure the  long-term, global acquisition of core satellite data</a:t>
          </a:r>
          <a:endParaRPr lang="en-GB" sz="1400" dirty="0">
            <a:latin typeface="Arial Narrow"/>
            <a:cs typeface="Arial Narrow"/>
          </a:endParaRPr>
        </a:p>
      </dgm:t>
    </dgm:pt>
    <dgm:pt modelId="{447AE77B-BA00-014D-8269-9846ACA7ADAE}" type="parTrans" cxnId="{9A6C63FF-0007-EC4E-A90D-9C37538604D5}">
      <dgm:prSet/>
      <dgm:spPr/>
      <dgm:t>
        <a:bodyPr/>
        <a:lstStyle/>
        <a:p>
          <a:endParaRPr lang="en-GB" sz="2000"/>
        </a:p>
      </dgm:t>
    </dgm:pt>
    <dgm:pt modelId="{2102709D-FECF-A142-9D4B-925929594832}" type="sibTrans" cxnId="{9A6C63FF-0007-EC4E-A90D-9C37538604D5}">
      <dgm:prSet/>
      <dgm:spPr/>
      <dgm:t>
        <a:bodyPr/>
        <a:lstStyle/>
        <a:p>
          <a:endParaRPr lang="en-GB" sz="2000"/>
        </a:p>
      </dgm:t>
    </dgm:pt>
    <dgm:pt modelId="{2249B07C-2EB8-3749-91CC-89C25AA9976E}">
      <dgm:prSet phldrT="[Text]" custT="1"/>
      <dgm:spPr>
        <a:solidFill>
          <a:srgbClr val="ED7D31"/>
        </a:solidFill>
      </dgm:spPr>
      <dgm:t>
        <a:bodyPr/>
        <a:lstStyle/>
        <a:p>
          <a:r>
            <a:rPr lang="en-GB" sz="1800" dirty="0" smtClean="0">
              <a:latin typeface="Arial Narrow"/>
              <a:cs typeface="Arial Narrow"/>
            </a:rPr>
            <a:t>Capacity Building</a:t>
          </a:r>
          <a:endParaRPr lang="en-GB" sz="1800" dirty="0">
            <a:latin typeface="Arial Narrow"/>
            <a:cs typeface="Arial Narrow"/>
          </a:endParaRPr>
        </a:p>
      </dgm:t>
    </dgm:pt>
    <dgm:pt modelId="{828183BF-308C-BF49-A894-9F574E3711C7}" type="parTrans" cxnId="{EBFB5DE4-A55D-8846-8A42-F6013F905188}">
      <dgm:prSet/>
      <dgm:spPr/>
      <dgm:t>
        <a:bodyPr/>
        <a:lstStyle/>
        <a:p>
          <a:endParaRPr lang="en-GB" sz="2000"/>
        </a:p>
      </dgm:t>
    </dgm:pt>
    <dgm:pt modelId="{1E40BF44-AAE8-EB49-B81F-5F70D52C713C}" type="sibTrans" cxnId="{EBFB5DE4-A55D-8846-8A42-F6013F905188}">
      <dgm:prSet/>
      <dgm:spPr/>
      <dgm:t>
        <a:bodyPr/>
        <a:lstStyle/>
        <a:p>
          <a:endParaRPr lang="en-GB" sz="2000"/>
        </a:p>
      </dgm:t>
    </dgm:pt>
    <dgm:pt modelId="{93CA7A3F-0755-764B-9288-0608E6B4998E}">
      <dgm:prSet phldrT="[Text]" custT="1"/>
      <dgm:spPr>
        <a:solidFill>
          <a:srgbClr val="ED7D31"/>
        </a:solidFill>
      </dgm:spPr>
      <dgm:t>
        <a:bodyPr/>
        <a:lstStyle/>
        <a:p>
          <a:r>
            <a:rPr lang="en-GB" sz="1400" dirty="0" smtClean="0">
              <a:latin typeface="Arial Narrow"/>
              <a:cs typeface="Arial Narrow"/>
            </a:rPr>
            <a:t>GFOI provides capacity building in </a:t>
          </a:r>
          <a:r>
            <a:rPr lang="en-GB" sz="1400" dirty="0" err="1" smtClean="0">
              <a:latin typeface="Arial Narrow"/>
              <a:cs typeface="Arial Narrow"/>
            </a:rPr>
            <a:t>cordination</a:t>
          </a:r>
          <a:r>
            <a:rPr lang="en-GB" sz="1400" dirty="0" smtClean="0">
              <a:latin typeface="Arial Narrow"/>
              <a:cs typeface="Arial Narrow"/>
            </a:rPr>
            <a:t> with others such as UN-REDD. It supports the use of satellite and ground data to monitor forests, and estimate GHG emissions.</a:t>
          </a:r>
          <a:endParaRPr lang="en-GB" sz="1400" dirty="0">
            <a:latin typeface="Arial Narrow"/>
            <a:cs typeface="Arial Narrow"/>
          </a:endParaRPr>
        </a:p>
      </dgm:t>
    </dgm:pt>
    <dgm:pt modelId="{21E3AF9C-F502-2546-B6C9-8620D73B168C}" type="parTrans" cxnId="{59B2FE53-205E-FE46-B29D-2B3E6F556C18}">
      <dgm:prSet/>
      <dgm:spPr/>
      <dgm:t>
        <a:bodyPr/>
        <a:lstStyle/>
        <a:p>
          <a:endParaRPr lang="en-GB" sz="2000"/>
        </a:p>
      </dgm:t>
    </dgm:pt>
    <dgm:pt modelId="{FCE3C108-D50F-6C46-AFDE-7BAF8A9C72BE}" type="sibTrans" cxnId="{59B2FE53-205E-FE46-B29D-2B3E6F556C18}">
      <dgm:prSet/>
      <dgm:spPr/>
      <dgm:t>
        <a:bodyPr/>
        <a:lstStyle/>
        <a:p>
          <a:endParaRPr lang="en-GB" sz="2000"/>
        </a:p>
      </dgm:t>
    </dgm:pt>
    <dgm:pt modelId="{78342DC9-5C6C-1940-ADB6-5967A2360633}">
      <dgm:prSet phldrT="[Text]" custT="1"/>
      <dgm:spPr/>
      <dgm:t>
        <a:bodyPr/>
        <a:lstStyle/>
        <a:p>
          <a:r>
            <a:rPr lang="en-GB" sz="1800" dirty="0" smtClean="0">
              <a:latin typeface="Arial Narrow"/>
              <a:cs typeface="Arial Narrow"/>
            </a:rPr>
            <a:t>Methods and Guidance</a:t>
          </a:r>
          <a:endParaRPr lang="en-GB" sz="1800" dirty="0">
            <a:latin typeface="Arial Narrow"/>
            <a:cs typeface="Arial Narrow"/>
          </a:endParaRPr>
        </a:p>
      </dgm:t>
    </dgm:pt>
    <dgm:pt modelId="{019D745F-9277-544F-8AFC-5504FA524699}" type="parTrans" cxnId="{1993FA45-2F5F-3048-B86F-9C37C187DA97}">
      <dgm:prSet/>
      <dgm:spPr/>
      <dgm:t>
        <a:bodyPr/>
        <a:lstStyle/>
        <a:p>
          <a:endParaRPr lang="en-GB" sz="2000"/>
        </a:p>
      </dgm:t>
    </dgm:pt>
    <dgm:pt modelId="{79BD07CC-5637-5848-9FA7-019423CD0095}" type="sibTrans" cxnId="{1993FA45-2F5F-3048-B86F-9C37C187DA97}">
      <dgm:prSet/>
      <dgm:spPr/>
      <dgm:t>
        <a:bodyPr/>
        <a:lstStyle/>
        <a:p>
          <a:endParaRPr lang="en-GB" sz="2000"/>
        </a:p>
      </dgm:t>
    </dgm:pt>
    <dgm:pt modelId="{7F64BB29-B78D-BB45-B621-A51E5BE4A006}">
      <dgm:prSet phldrT="[Text]" custT="1"/>
      <dgm:spPr/>
      <dgm:t>
        <a:bodyPr/>
        <a:lstStyle/>
        <a:p>
          <a:r>
            <a:rPr lang="en-GB" sz="1400" dirty="0" smtClean="0">
              <a:latin typeface="Arial Narrow"/>
              <a:cs typeface="Arial Narrow"/>
            </a:rPr>
            <a:t>Guidance on i</a:t>
          </a:r>
          <a:r>
            <a:rPr lang="en-GB" sz="1400" b="0" i="0" dirty="0" smtClean="0">
              <a:latin typeface="Arial Narrow"/>
              <a:cs typeface="Arial Narrow"/>
            </a:rPr>
            <a:t>ntegrating remote-sensing and ground-based observations for estimation of emissions and removals of greenhouse gases in forests</a:t>
          </a:r>
          <a:r>
            <a:rPr lang="en-GB" sz="1400" dirty="0" smtClean="0">
              <a:latin typeface="Arial Narrow"/>
              <a:cs typeface="Arial Narrow"/>
            </a:rPr>
            <a:t>. </a:t>
          </a:r>
          <a:endParaRPr lang="en-GB" sz="1400" dirty="0">
            <a:latin typeface="Arial Narrow"/>
            <a:cs typeface="Arial Narrow"/>
          </a:endParaRPr>
        </a:p>
      </dgm:t>
    </dgm:pt>
    <dgm:pt modelId="{978EAF4F-6E86-3949-B7CF-206DE6DD7E32}" type="parTrans" cxnId="{6392D54E-32FE-2446-A592-527F4B62A1BA}">
      <dgm:prSet/>
      <dgm:spPr/>
      <dgm:t>
        <a:bodyPr/>
        <a:lstStyle/>
        <a:p>
          <a:endParaRPr lang="en-GB" sz="2000"/>
        </a:p>
      </dgm:t>
    </dgm:pt>
    <dgm:pt modelId="{A62E4471-5708-EB49-9DE1-07CDD6A293A1}" type="sibTrans" cxnId="{6392D54E-32FE-2446-A592-527F4B62A1BA}">
      <dgm:prSet/>
      <dgm:spPr/>
      <dgm:t>
        <a:bodyPr/>
        <a:lstStyle/>
        <a:p>
          <a:endParaRPr lang="en-GB" sz="2000"/>
        </a:p>
      </dgm:t>
    </dgm:pt>
    <dgm:pt modelId="{158A634A-8367-274F-B04E-B042F29D923D}">
      <dgm:prSet phldrT="[Text]" custT="1"/>
      <dgm:spPr>
        <a:solidFill>
          <a:srgbClr val="700043"/>
        </a:solidFill>
      </dgm:spPr>
      <dgm:t>
        <a:bodyPr/>
        <a:lstStyle/>
        <a:p>
          <a:r>
            <a:rPr lang="en-GB" sz="1800" dirty="0" smtClean="0">
              <a:latin typeface="Arial Narrow"/>
              <a:cs typeface="Arial Narrow"/>
            </a:rPr>
            <a:t>Research and Development</a:t>
          </a:r>
          <a:endParaRPr lang="en-GB" sz="1800" dirty="0">
            <a:latin typeface="Arial Narrow"/>
            <a:cs typeface="Arial Narrow"/>
          </a:endParaRPr>
        </a:p>
      </dgm:t>
    </dgm:pt>
    <dgm:pt modelId="{068E4D95-BCC5-954F-A67B-F73748E2D709}" type="parTrans" cxnId="{A6D8B469-0CF1-9445-A53D-039FD71EF210}">
      <dgm:prSet/>
      <dgm:spPr/>
      <dgm:t>
        <a:bodyPr/>
        <a:lstStyle/>
        <a:p>
          <a:endParaRPr lang="en-GB" sz="2000"/>
        </a:p>
      </dgm:t>
    </dgm:pt>
    <dgm:pt modelId="{160C932B-357D-A249-B11D-1E219A2143A3}" type="sibTrans" cxnId="{A6D8B469-0CF1-9445-A53D-039FD71EF210}">
      <dgm:prSet/>
      <dgm:spPr/>
      <dgm:t>
        <a:bodyPr/>
        <a:lstStyle/>
        <a:p>
          <a:endParaRPr lang="en-GB" sz="2000"/>
        </a:p>
      </dgm:t>
    </dgm:pt>
    <dgm:pt modelId="{676918EE-A354-5746-8E66-0365FFB3AB5B}">
      <dgm:prSet phldrT="[Text]" custT="1"/>
      <dgm:spPr>
        <a:solidFill>
          <a:srgbClr val="700043"/>
        </a:solidFill>
      </dgm:spPr>
      <dgm:t>
        <a:bodyPr/>
        <a:lstStyle/>
        <a:p>
          <a:r>
            <a:rPr lang="en-GB" sz="1400" dirty="0" smtClean="0">
              <a:latin typeface="Arial Narrow"/>
              <a:cs typeface="Arial Narrow"/>
            </a:rPr>
            <a:t>Identifying and promoting R&amp;D needed for improved practical, global implementation of National Forest Monitoring</a:t>
          </a:r>
          <a:endParaRPr lang="en-GB" sz="1400" dirty="0">
            <a:latin typeface="Arial Narrow"/>
            <a:cs typeface="Arial Narrow"/>
          </a:endParaRPr>
        </a:p>
      </dgm:t>
    </dgm:pt>
    <dgm:pt modelId="{FEBCE03C-3698-CE4B-ACC2-E58D59490C6D}" type="parTrans" cxnId="{7613C069-AEA8-D945-93D1-0B173FC4E734}">
      <dgm:prSet/>
      <dgm:spPr/>
      <dgm:t>
        <a:bodyPr/>
        <a:lstStyle/>
        <a:p>
          <a:endParaRPr lang="en-GB" sz="2000"/>
        </a:p>
      </dgm:t>
    </dgm:pt>
    <dgm:pt modelId="{CEFE2045-53B1-344B-99CB-967619C7EB1B}" type="sibTrans" cxnId="{7613C069-AEA8-D945-93D1-0B173FC4E734}">
      <dgm:prSet/>
      <dgm:spPr/>
      <dgm:t>
        <a:bodyPr/>
        <a:lstStyle/>
        <a:p>
          <a:endParaRPr lang="en-GB" sz="2000"/>
        </a:p>
      </dgm:t>
    </dgm:pt>
    <dgm:pt modelId="{19576E2E-27E5-FF4B-92D1-55C83E46754B}">
      <dgm:prSet custT="1"/>
      <dgm:spPr>
        <a:solidFill>
          <a:srgbClr val="6C912B"/>
        </a:solidFill>
      </dgm:spPr>
      <dgm:t>
        <a:bodyPr/>
        <a:lstStyle/>
        <a:p>
          <a:r>
            <a:rPr lang="en-GB" sz="1800" dirty="0" smtClean="0">
              <a:latin typeface="Arial Narrow"/>
              <a:cs typeface="Arial Narrow"/>
            </a:rPr>
            <a:t>GFOI Office</a:t>
          </a:r>
          <a:endParaRPr lang="en-GB" sz="1800" dirty="0">
            <a:latin typeface="Arial Narrow"/>
            <a:cs typeface="Arial Narrow"/>
          </a:endParaRPr>
        </a:p>
      </dgm:t>
    </dgm:pt>
    <dgm:pt modelId="{A721115E-CA3D-114B-9F46-352FEC4096FC}" type="parTrans" cxnId="{AC6C4D0A-517D-7142-8AF0-8D3F63634FF1}">
      <dgm:prSet/>
      <dgm:spPr/>
      <dgm:t>
        <a:bodyPr/>
        <a:lstStyle/>
        <a:p>
          <a:endParaRPr lang="en-GB" sz="2000"/>
        </a:p>
      </dgm:t>
    </dgm:pt>
    <dgm:pt modelId="{1525D968-E76F-564E-887C-8C1D461B1112}" type="sibTrans" cxnId="{AC6C4D0A-517D-7142-8AF0-8D3F63634FF1}">
      <dgm:prSet/>
      <dgm:spPr/>
      <dgm:t>
        <a:bodyPr/>
        <a:lstStyle/>
        <a:p>
          <a:endParaRPr lang="en-GB" sz="2000"/>
        </a:p>
      </dgm:t>
    </dgm:pt>
    <dgm:pt modelId="{734C3855-8CCA-A840-ACA0-A46C5FA5E673}">
      <dgm:prSet custT="1"/>
      <dgm:spPr>
        <a:solidFill>
          <a:srgbClr val="6C912B"/>
        </a:solidFill>
      </dgm:spPr>
      <dgm:t>
        <a:bodyPr/>
        <a:lstStyle/>
        <a:p>
          <a:r>
            <a:rPr lang="en-GB" sz="1400" dirty="0" smtClean="0">
              <a:latin typeface="Arial Narrow"/>
              <a:cs typeface="Arial Narrow"/>
            </a:rPr>
            <a:t>Coordination and Management</a:t>
          </a:r>
          <a:endParaRPr lang="en-GB" sz="1400" dirty="0">
            <a:latin typeface="Arial Narrow"/>
            <a:cs typeface="Arial Narrow"/>
          </a:endParaRPr>
        </a:p>
      </dgm:t>
    </dgm:pt>
    <dgm:pt modelId="{9DB42794-2288-4641-8AF2-F069561A5264}" type="parTrans" cxnId="{C4350478-8CE6-1D42-954C-5257DD1C7634}">
      <dgm:prSet/>
      <dgm:spPr/>
      <dgm:t>
        <a:bodyPr/>
        <a:lstStyle/>
        <a:p>
          <a:endParaRPr lang="en-GB" sz="2000"/>
        </a:p>
      </dgm:t>
    </dgm:pt>
    <dgm:pt modelId="{2B3CB869-3AC8-FA44-885F-0AF22A48A47C}" type="sibTrans" cxnId="{C4350478-8CE6-1D42-954C-5257DD1C7634}">
      <dgm:prSet/>
      <dgm:spPr/>
      <dgm:t>
        <a:bodyPr/>
        <a:lstStyle/>
        <a:p>
          <a:endParaRPr lang="en-GB" sz="2000"/>
        </a:p>
      </dgm:t>
    </dgm:pt>
    <dgm:pt modelId="{9AC67050-3311-9042-AC88-602F4BD711D7}">
      <dgm:prSet phldrT="[Text]" custT="1"/>
      <dgm:spPr/>
      <dgm:t>
        <a:bodyPr/>
        <a:lstStyle/>
        <a:p>
          <a:r>
            <a:rPr lang="en-GB" sz="1400" dirty="0" smtClean="0">
              <a:latin typeface="Arial Narrow"/>
              <a:cs typeface="Arial Narrow"/>
            </a:rPr>
            <a:t>helps countries meet their individual data needs</a:t>
          </a:r>
          <a:endParaRPr lang="en-GB" sz="1400" dirty="0">
            <a:latin typeface="Arial Narrow"/>
            <a:cs typeface="Arial Narrow"/>
          </a:endParaRPr>
        </a:p>
      </dgm:t>
    </dgm:pt>
    <dgm:pt modelId="{B5511862-4E9F-8D45-93DB-89F1C200D8BC}" type="parTrans" cxnId="{EFACCFF9-39CD-A64B-B389-C73C890F37BF}">
      <dgm:prSet/>
      <dgm:spPr/>
      <dgm:t>
        <a:bodyPr/>
        <a:lstStyle/>
        <a:p>
          <a:endParaRPr lang="en-GB"/>
        </a:p>
      </dgm:t>
    </dgm:pt>
    <dgm:pt modelId="{DCE8B5F7-94C6-3049-835A-85794D0656C0}" type="sibTrans" cxnId="{EFACCFF9-39CD-A64B-B389-C73C890F37BF}">
      <dgm:prSet/>
      <dgm:spPr/>
      <dgm:t>
        <a:bodyPr/>
        <a:lstStyle/>
        <a:p>
          <a:endParaRPr lang="en-GB"/>
        </a:p>
      </dgm:t>
    </dgm:pt>
    <dgm:pt modelId="{2C2135A7-2589-7B46-B390-6160FF8A5C16}" type="pres">
      <dgm:prSet presAssocID="{0AD1AC1A-7DEB-494E-9E9C-43269820FC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5FA0C98-3A76-F54D-A15C-60586E30373D}" type="pres">
      <dgm:prSet presAssocID="{0AD1AC1A-7DEB-494E-9E9C-43269820FC94}" presName="bkgdShp" presStyleLbl="alignAccFollowNode1" presStyleIdx="0" presStyleCnt="1" custScaleY="81762" custLinFactNeighborY="-589"/>
      <dgm:spPr/>
      <dgm:t>
        <a:bodyPr/>
        <a:lstStyle/>
        <a:p>
          <a:endParaRPr lang="en-GB"/>
        </a:p>
      </dgm:t>
    </dgm:pt>
    <dgm:pt modelId="{D2460821-EB2D-5A4B-A70C-72E7C456AA49}" type="pres">
      <dgm:prSet presAssocID="{0AD1AC1A-7DEB-494E-9E9C-43269820FC94}" presName="linComp" presStyleCnt="0"/>
      <dgm:spPr/>
    </dgm:pt>
    <dgm:pt modelId="{97F70FB5-DFE4-0C41-B341-53C0178745F7}" type="pres">
      <dgm:prSet presAssocID="{A0638737-C202-D340-B9B0-6255339B4891}" presName="compNode" presStyleCnt="0"/>
      <dgm:spPr/>
    </dgm:pt>
    <dgm:pt modelId="{E3EFF606-A507-4747-A5DB-11608C280846}" type="pres">
      <dgm:prSet presAssocID="{A0638737-C202-D340-B9B0-6255339B489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47D92F-88E0-4C44-967B-F92AAD41D4E0}" type="pres">
      <dgm:prSet presAssocID="{A0638737-C202-D340-B9B0-6255339B4891}" presName="invisiNode" presStyleLbl="node1" presStyleIdx="0" presStyleCnt="5"/>
      <dgm:spPr/>
    </dgm:pt>
    <dgm:pt modelId="{47153504-4ED2-6B4D-9603-94DE59A64EBC}" type="pres">
      <dgm:prSet presAssocID="{A0638737-C202-D340-B9B0-6255339B4891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9EB61AA-CE49-4842-A6F0-922C81DED2D9}" type="pres">
      <dgm:prSet presAssocID="{0575101F-0EDE-0943-8A41-969A6E80C81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BA98166-A72F-3145-872F-BAEEF5D6C95C}" type="pres">
      <dgm:prSet presAssocID="{2249B07C-2EB8-3749-91CC-89C25AA9976E}" presName="compNode" presStyleCnt="0"/>
      <dgm:spPr/>
    </dgm:pt>
    <dgm:pt modelId="{EE297486-D34F-8542-9E64-4D393A1D46F7}" type="pres">
      <dgm:prSet presAssocID="{2249B07C-2EB8-3749-91CC-89C25AA9976E}" presName="node" presStyleLbl="node1" presStyleIdx="1" presStyleCnt="5" custScaleX="1133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D6BFB7-022F-DF4F-8AB4-CE29533DD910}" type="pres">
      <dgm:prSet presAssocID="{2249B07C-2EB8-3749-91CC-89C25AA9976E}" presName="invisiNode" presStyleLbl="node1" presStyleIdx="1" presStyleCnt="5"/>
      <dgm:spPr/>
    </dgm:pt>
    <dgm:pt modelId="{6BA6CC36-0BF5-9E45-B5D8-C54188AF8965}" type="pres">
      <dgm:prSet presAssocID="{2249B07C-2EB8-3749-91CC-89C25AA9976E}" presName="imagNode" presStyleLbl="fgImgPlace1" presStyleIdx="1" presStyleCnt="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F753057B-5DA4-9F40-8CC2-4DA466193AF5}" type="pres">
      <dgm:prSet presAssocID="{1E40BF44-AAE8-EB49-B81F-5F70D52C713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0BBC4B3-6585-9B4D-9113-F9DA4F2E19CE}" type="pres">
      <dgm:prSet presAssocID="{78342DC9-5C6C-1940-ADB6-5967A2360633}" presName="compNode" presStyleCnt="0"/>
      <dgm:spPr/>
    </dgm:pt>
    <dgm:pt modelId="{1DFE5919-146A-DA47-A7FD-63E4B9F96DA8}" type="pres">
      <dgm:prSet presAssocID="{78342DC9-5C6C-1940-ADB6-5967A23606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A6609B-6E9C-3840-B3AC-98001BC17EE3}" type="pres">
      <dgm:prSet presAssocID="{78342DC9-5C6C-1940-ADB6-5967A2360633}" presName="invisiNode" presStyleLbl="node1" presStyleIdx="2" presStyleCnt="5"/>
      <dgm:spPr/>
    </dgm:pt>
    <dgm:pt modelId="{A4E87A7F-9297-9446-820C-21041BC6896C}" type="pres">
      <dgm:prSet presAssocID="{78342DC9-5C6C-1940-ADB6-5967A2360633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A0BD1C6F-991F-0445-88FC-576B0328F3A7}" type="pres">
      <dgm:prSet presAssocID="{79BD07CC-5637-5848-9FA7-019423CD009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085C6DF-1B4F-064B-A927-11BB1F326F7F}" type="pres">
      <dgm:prSet presAssocID="{158A634A-8367-274F-B04E-B042F29D923D}" presName="compNode" presStyleCnt="0"/>
      <dgm:spPr/>
    </dgm:pt>
    <dgm:pt modelId="{5F66BAB5-A826-0845-8192-165762AA1A87}" type="pres">
      <dgm:prSet presAssocID="{158A634A-8367-274F-B04E-B042F29D92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E8A578-61CD-8641-989B-581DB9AC6E97}" type="pres">
      <dgm:prSet presAssocID="{158A634A-8367-274F-B04E-B042F29D923D}" presName="invisiNode" presStyleLbl="node1" presStyleIdx="3" presStyleCnt="5"/>
      <dgm:spPr/>
    </dgm:pt>
    <dgm:pt modelId="{421D7C79-1561-4841-80ED-F9A4FFC02C78}" type="pres">
      <dgm:prSet presAssocID="{158A634A-8367-274F-B04E-B042F29D923D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A9E65A34-9DC9-8540-81D7-60149F8EE1BB}" type="pres">
      <dgm:prSet presAssocID="{160C932B-357D-A249-B11D-1E219A2143A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842A3FC-2AAD-7841-9F90-CC2B4171B6FC}" type="pres">
      <dgm:prSet presAssocID="{19576E2E-27E5-FF4B-92D1-55C83E46754B}" presName="compNode" presStyleCnt="0"/>
      <dgm:spPr/>
    </dgm:pt>
    <dgm:pt modelId="{936ACCD8-B237-9748-A054-38CCD622502A}" type="pres">
      <dgm:prSet presAssocID="{19576E2E-27E5-FF4B-92D1-55C83E4675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4A878F-49BE-AE47-BC04-D0EE8263A26C}" type="pres">
      <dgm:prSet presAssocID="{19576E2E-27E5-FF4B-92D1-55C83E46754B}" presName="invisiNode" presStyleLbl="node1" presStyleIdx="4" presStyleCnt="5"/>
      <dgm:spPr/>
    </dgm:pt>
    <dgm:pt modelId="{9618484B-FA32-ED49-8704-9C4EC4C1EA3E}" type="pres">
      <dgm:prSet presAssocID="{19576E2E-27E5-FF4B-92D1-55C83E46754B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1993FA45-2F5F-3048-B86F-9C37C187DA97}" srcId="{0AD1AC1A-7DEB-494E-9E9C-43269820FC94}" destId="{78342DC9-5C6C-1940-ADB6-5967A2360633}" srcOrd="2" destOrd="0" parTransId="{019D745F-9277-544F-8AFC-5504FA524699}" sibTransId="{79BD07CC-5637-5848-9FA7-019423CD0095}"/>
    <dgm:cxn modelId="{6B2F5F96-FA2F-C44A-8346-1132D6C3A161}" type="presOf" srcId="{1E40BF44-AAE8-EB49-B81F-5F70D52C713C}" destId="{F753057B-5DA4-9F40-8CC2-4DA466193AF5}" srcOrd="0" destOrd="0" presId="urn:microsoft.com/office/officeart/2005/8/layout/pList2#1"/>
    <dgm:cxn modelId="{EBFB5DE4-A55D-8846-8A42-F6013F905188}" srcId="{0AD1AC1A-7DEB-494E-9E9C-43269820FC94}" destId="{2249B07C-2EB8-3749-91CC-89C25AA9976E}" srcOrd="1" destOrd="0" parTransId="{828183BF-308C-BF49-A894-9F574E3711C7}" sibTransId="{1E40BF44-AAE8-EB49-B81F-5F70D52C713C}"/>
    <dgm:cxn modelId="{6392D54E-32FE-2446-A592-527F4B62A1BA}" srcId="{78342DC9-5C6C-1940-ADB6-5967A2360633}" destId="{7F64BB29-B78D-BB45-B621-A51E5BE4A006}" srcOrd="0" destOrd="0" parTransId="{978EAF4F-6E86-3949-B7CF-206DE6DD7E32}" sibTransId="{A62E4471-5708-EB49-9DE1-07CDD6A293A1}"/>
    <dgm:cxn modelId="{59B2FE53-205E-FE46-B29D-2B3E6F556C18}" srcId="{2249B07C-2EB8-3749-91CC-89C25AA9976E}" destId="{93CA7A3F-0755-764B-9288-0608E6B4998E}" srcOrd="0" destOrd="0" parTransId="{21E3AF9C-F502-2546-B6C9-8620D73B168C}" sibTransId="{FCE3C108-D50F-6C46-AFDE-7BAF8A9C72BE}"/>
    <dgm:cxn modelId="{A6D8B469-0CF1-9445-A53D-039FD71EF210}" srcId="{0AD1AC1A-7DEB-494E-9E9C-43269820FC94}" destId="{158A634A-8367-274F-B04E-B042F29D923D}" srcOrd="3" destOrd="0" parTransId="{068E4D95-BCC5-954F-A67B-F73748E2D709}" sibTransId="{160C932B-357D-A249-B11D-1E219A2143A3}"/>
    <dgm:cxn modelId="{38B8D10E-DDA0-4B46-9095-683B8B7419E9}" type="presOf" srcId="{0575101F-0EDE-0943-8A41-969A6E80C81B}" destId="{B9EB61AA-CE49-4842-A6F0-922C81DED2D9}" srcOrd="0" destOrd="0" presId="urn:microsoft.com/office/officeart/2005/8/layout/pList2#1"/>
    <dgm:cxn modelId="{5FD9FF0A-B459-BB4E-88D3-502734EE457B}" type="presOf" srcId="{158A634A-8367-274F-B04E-B042F29D923D}" destId="{5F66BAB5-A826-0845-8192-165762AA1A87}" srcOrd="0" destOrd="0" presId="urn:microsoft.com/office/officeart/2005/8/layout/pList2#1"/>
    <dgm:cxn modelId="{4B34C645-20CF-2C4C-9160-E1247A305891}" type="presOf" srcId="{A0638737-C202-D340-B9B0-6255339B4891}" destId="{E3EFF606-A507-4747-A5DB-11608C280846}" srcOrd="0" destOrd="0" presId="urn:microsoft.com/office/officeart/2005/8/layout/pList2#1"/>
    <dgm:cxn modelId="{EFACCFF9-39CD-A64B-B389-C73C890F37BF}" srcId="{A0638737-C202-D340-B9B0-6255339B4891}" destId="{9AC67050-3311-9042-AC88-602F4BD711D7}" srcOrd="1" destOrd="0" parTransId="{B5511862-4E9F-8D45-93DB-89F1C200D8BC}" sibTransId="{DCE8B5F7-94C6-3049-835A-85794D0656C0}"/>
    <dgm:cxn modelId="{0D7FE5C5-6893-3342-A4B9-F5ACBF12D197}" type="presOf" srcId="{160C932B-357D-A249-B11D-1E219A2143A3}" destId="{A9E65A34-9DC9-8540-81D7-60149F8EE1BB}" srcOrd="0" destOrd="0" presId="urn:microsoft.com/office/officeart/2005/8/layout/pList2#1"/>
    <dgm:cxn modelId="{C4350478-8CE6-1D42-954C-5257DD1C7634}" srcId="{19576E2E-27E5-FF4B-92D1-55C83E46754B}" destId="{734C3855-8CCA-A840-ACA0-A46C5FA5E673}" srcOrd="0" destOrd="0" parTransId="{9DB42794-2288-4641-8AF2-F069561A5264}" sibTransId="{2B3CB869-3AC8-FA44-885F-0AF22A48A47C}"/>
    <dgm:cxn modelId="{3A3A7275-5ABE-1346-BB43-3872CDAE7305}" type="presOf" srcId="{78342DC9-5C6C-1940-ADB6-5967A2360633}" destId="{1DFE5919-146A-DA47-A7FD-63E4B9F96DA8}" srcOrd="0" destOrd="0" presId="urn:microsoft.com/office/officeart/2005/8/layout/pList2#1"/>
    <dgm:cxn modelId="{2F38F67F-A52E-1447-932C-DA4146B1CDF8}" type="presOf" srcId="{734C3855-8CCA-A840-ACA0-A46C5FA5E673}" destId="{936ACCD8-B237-9748-A054-38CCD622502A}" srcOrd="0" destOrd="1" presId="urn:microsoft.com/office/officeart/2005/8/layout/pList2#1"/>
    <dgm:cxn modelId="{96589F93-C02A-734E-AFB1-9FD24812C823}" type="presOf" srcId="{0AD1AC1A-7DEB-494E-9E9C-43269820FC94}" destId="{2C2135A7-2589-7B46-B390-6160FF8A5C16}" srcOrd="0" destOrd="0" presId="urn:microsoft.com/office/officeart/2005/8/layout/pList2#1"/>
    <dgm:cxn modelId="{69DC1EF2-2647-5F41-B79F-6BC18C3B63D8}" type="presOf" srcId="{79BD07CC-5637-5848-9FA7-019423CD0095}" destId="{A0BD1C6F-991F-0445-88FC-576B0328F3A7}" srcOrd="0" destOrd="0" presId="urn:microsoft.com/office/officeart/2005/8/layout/pList2#1"/>
    <dgm:cxn modelId="{76764953-FC66-0F43-B0D1-7523D4D0F4F7}" type="presOf" srcId="{19576E2E-27E5-FF4B-92D1-55C83E46754B}" destId="{936ACCD8-B237-9748-A054-38CCD622502A}" srcOrd="0" destOrd="0" presId="urn:microsoft.com/office/officeart/2005/8/layout/pList2#1"/>
    <dgm:cxn modelId="{3BF26981-38A3-5043-AED8-2F8C6125429C}" type="presOf" srcId="{7F64BB29-B78D-BB45-B621-A51E5BE4A006}" destId="{1DFE5919-146A-DA47-A7FD-63E4B9F96DA8}" srcOrd="0" destOrd="1" presId="urn:microsoft.com/office/officeart/2005/8/layout/pList2#1"/>
    <dgm:cxn modelId="{AC6C4D0A-517D-7142-8AF0-8D3F63634FF1}" srcId="{0AD1AC1A-7DEB-494E-9E9C-43269820FC94}" destId="{19576E2E-27E5-FF4B-92D1-55C83E46754B}" srcOrd="4" destOrd="0" parTransId="{A721115E-CA3D-114B-9F46-352FEC4096FC}" sibTransId="{1525D968-E76F-564E-887C-8C1D461B1112}"/>
    <dgm:cxn modelId="{5EDB319B-FE8B-4C40-9121-5B58294F4C6F}" srcId="{0AD1AC1A-7DEB-494E-9E9C-43269820FC94}" destId="{A0638737-C202-D340-B9B0-6255339B4891}" srcOrd="0" destOrd="0" parTransId="{1C473FAF-C982-744D-BC52-88013691C693}" sibTransId="{0575101F-0EDE-0943-8A41-969A6E80C81B}"/>
    <dgm:cxn modelId="{9A6C63FF-0007-EC4E-A90D-9C37538604D5}" srcId="{A0638737-C202-D340-B9B0-6255339B4891}" destId="{2AAC92E9-00FD-D648-89C3-DAE531AC6331}" srcOrd="0" destOrd="0" parTransId="{447AE77B-BA00-014D-8269-9846ACA7ADAE}" sibTransId="{2102709D-FECF-A142-9D4B-925929594832}"/>
    <dgm:cxn modelId="{A6BA7953-3C74-1A45-9404-C619E19EF526}" type="presOf" srcId="{676918EE-A354-5746-8E66-0365FFB3AB5B}" destId="{5F66BAB5-A826-0845-8192-165762AA1A87}" srcOrd="0" destOrd="1" presId="urn:microsoft.com/office/officeart/2005/8/layout/pList2#1"/>
    <dgm:cxn modelId="{11A9A11D-4E07-914F-9639-DB553496E2E9}" type="presOf" srcId="{93CA7A3F-0755-764B-9288-0608E6B4998E}" destId="{EE297486-D34F-8542-9E64-4D393A1D46F7}" srcOrd="0" destOrd="1" presId="urn:microsoft.com/office/officeart/2005/8/layout/pList2#1"/>
    <dgm:cxn modelId="{62A19A3A-DFD8-134A-B2BD-9659EAA2107C}" type="presOf" srcId="{2249B07C-2EB8-3749-91CC-89C25AA9976E}" destId="{EE297486-D34F-8542-9E64-4D393A1D46F7}" srcOrd="0" destOrd="0" presId="urn:microsoft.com/office/officeart/2005/8/layout/pList2#1"/>
    <dgm:cxn modelId="{7613C069-AEA8-D945-93D1-0B173FC4E734}" srcId="{158A634A-8367-274F-B04E-B042F29D923D}" destId="{676918EE-A354-5746-8E66-0365FFB3AB5B}" srcOrd="0" destOrd="0" parTransId="{FEBCE03C-3698-CE4B-ACC2-E58D59490C6D}" sibTransId="{CEFE2045-53B1-344B-99CB-967619C7EB1B}"/>
    <dgm:cxn modelId="{F5E900D4-CA6D-1944-B970-C929FBE93A0D}" type="presOf" srcId="{2AAC92E9-00FD-D648-89C3-DAE531AC6331}" destId="{E3EFF606-A507-4747-A5DB-11608C280846}" srcOrd="0" destOrd="1" presId="urn:microsoft.com/office/officeart/2005/8/layout/pList2#1"/>
    <dgm:cxn modelId="{C8A89675-758C-FB4A-B3FE-C1B9187DCFB4}" type="presOf" srcId="{9AC67050-3311-9042-AC88-602F4BD711D7}" destId="{E3EFF606-A507-4747-A5DB-11608C280846}" srcOrd="0" destOrd="2" presId="urn:microsoft.com/office/officeart/2005/8/layout/pList2#1"/>
    <dgm:cxn modelId="{9931E05A-6A78-A648-9F14-8C93D451CDDC}" type="presParOf" srcId="{2C2135A7-2589-7B46-B390-6160FF8A5C16}" destId="{75FA0C98-3A76-F54D-A15C-60586E30373D}" srcOrd="0" destOrd="0" presId="urn:microsoft.com/office/officeart/2005/8/layout/pList2#1"/>
    <dgm:cxn modelId="{1406E4B9-228D-0F40-9244-5400737795F8}" type="presParOf" srcId="{2C2135A7-2589-7B46-B390-6160FF8A5C16}" destId="{D2460821-EB2D-5A4B-A70C-72E7C456AA49}" srcOrd="1" destOrd="0" presId="urn:microsoft.com/office/officeart/2005/8/layout/pList2#1"/>
    <dgm:cxn modelId="{6C2ED613-2074-3644-821F-E9F9BA45CBFA}" type="presParOf" srcId="{D2460821-EB2D-5A4B-A70C-72E7C456AA49}" destId="{97F70FB5-DFE4-0C41-B341-53C0178745F7}" srcOrd="0" destOrd="0" presId="urn:microsoft.com/office/officeart/2005/8/layout/pList2#1"/>
    <dgm:cxn modelId="{E7BD6CC4-17ED-DE4A-8C32-C374A63D809B}" type="presParOf" srcId="{97F70FB5-DFE4-0C41-B341-53C0178745F7}" destId="{E3EFF606-A507-4747-A5DB-11608C280846}" srcOrd="0" destOrd="0" presId="urn:microsoft.com/office/officeart/2005/8/layout/pList2#1"/>
    <dgm:cxn modelId="{A9EE4BFC-C036-1541-B04C-32D47EA2F788}" type="presParOf" srcId="{97F70FB5-DFE4-0C41-B341-53C0178745F7}" destId="{D647D92F-88E0-4C44-967B-F92AAD41D4E0}" srcOrd="1" destOrd="0" presId="urn:microsoft.com/office/officeart/2005/8/layout/pList2#1"/>
    <dgm:cxn modelId="{40FB85D7-0C3A-B24E-BA99-C40A96EC86D7}" type="presParOf" srcId="{97F70FB5-DFE4-0C41-B341-53C0178745F7}" destId="{47153504-4ED2-6B4D-9603-94DE59A64EBC}" srcOrd="2" destOrd="0" presId="urn:microsoft.com/office/officeart/2005/8/layout/pList2#1"/>
    <dgm:cxn modelId="{D672431B-A6CD-354D-B1E6-36418D65B67D}" type="presParOf" srcId="{D2460821-EB2D-5A4B-A70C-72E7C456AA49}" destId="{B9EB61AA-CE49-4842-A6F0-922C81DED2D9}" srcOrd="1" destOrd="0" presId="urn:microsoft.com/office/officeart/2005/8/layout/pList2#1"/>
    <dgm:cxn modelId="{441FE50D-63CB-3C40-B0C7-2A53ECBBDB91}" type="presParOf" srcId="{D2460821-EB2D-5A4B-A70C-72E7C456AA49}" destId="{4BA98166-A72F-3145-872F-BAEEF5D6C95C}" srcOrd="2" destOrd="0" presId="urn:microsoft.com/office/officeart/2005/8/layout/pList2#1"/>
    <dgm:cxn modelId="{DBDF791E-40A3-504D-9676-FC1174DFD5F8}" type="presParOf" srcId="{4BA98166-A72F-3145-872F-BAEEF5D6C95C}" destId="{EE297486-D34F-8542-9E64-4D393A1D46F7}" srcOrd="0" destOrd="0" presId="urn:microsoft.com/office/officeart/2005/8/layout/pList2#1"/>
    <dgm:cxn modelId="{1952F16B-0791-D648-AEFD-AD90698FC90B}" type="presParOf" srcId="{4BA98166-A72F-3145-872F-BAEEF5D6C95C}" destId="{BAD6BFB7-022F-DF4F-8AB4-CE29533DD910}" srcOrd="1" destOrd="0" presId="urn:microsoft.com/office/officeart/2005/8/layout/pList2#1"/>
    <dgm:cxn modelId="{89FB9C4A-51B8-1746-ABE9-9F2BA9B9C7A4}" type="presParOf" srcId="{4BA98166-A72F-3145-872F-BAEEF5D6C95C}" destId="{6BA6CC36-0BF5-9E45-B5D8-C54188AF8965}" srcOrd="2" destOrd="0" presId="urn:microsoft.com/office/officeart/2005/8/layout/pList2#1"/>
    <dgm:cxn modelId="{4D35838C-C297-8C44-B819-D0F806241EE4}" type="presParOf" srcId="{D2460821-EB2D-5A4B-A70C-72E7C456AA49}" destId="{F753057B-5DA4-9F40-8CC2-4DA466193AF5}" srcOrd="3" destOrd="0" presId="urn:microsoft.com/office/officeart/2005/8/layout/pList2#1"/>
    <dgm:cxn modelId="{ABC38914-E5F8-8A44-B7E9-079FC6023CBE}" type="presParOf" srcId="{D2460821-EB2D-5A4B-A70C-72E7C456AA49}" destId="{D0BBC4B3-6585-9B4D-9113-F9DA4F2E19CE}" srcOrd="4" destOrd="0" presId="urn:microsoft.com/office/officeart/2005/8/layout/pList2#1"/>
    <dgm:cxn modelId="{EF101790-F3AD-F844-BE16-656BC39CCCE4}" type="presParOf" srcId="{D0BBC4B3-6585-9B4D-9113-F9DA4F2E19CE}" destId="{1DFE5919-146A-DA47-A7FD-63E4B9F96DA8}" srcOrd="0" destOrd="0" presId="urn:microsoft.com/office/officeart/2005/8/layout/pList2#1"/>
    <dgm:cxn modelId="{F43220AF-ABBE-5A41-A749-671FF7638539}" type="presParOf" srcId="{D0BBC4B3-6585-9B4D-9113-F9DA4F2E19CE}" destId="{34A6609B-6E9C-3840-B3AC-98001BC17EE3}" srcOrd="1" destOrd="0" presId="urn:microsoft.com/office/officeart/2005/8/layout/pList2#1"/>
    <dgm:cxn modelId="{86EAE932-7EE5-144F-85BB-0327AE84A157}" type="presParOf" srcId="{D0BBC4B3-6585-9B4D-9113-F9DA4F2E19CE}" destId="{A4E87A7F-9297-9446-820C-21041BC6896C}" srcOrd="2" destOrd="0" presId="urn:microsoft.com/office/officeart/2005/8/layout/pList2#1"/>
    <dgm:cxn modelId="{56B39632-15F8-BD4D-BB77-318F77CE4FD0}" type="presParOf" srcId="{D2460821-EB2D-5A4B-A70C-72E7C456AA49}" destId="{A0BD1C6F-991F-0445-88FC-576B0328F3A7}" srcOrd="5" destOrd="0" presId="urn:microsoft.com/office/officeart/2005/8/layout/pList2#1"/>
    <dgm:cxn modelId="{AF56D7D3-93DD-1449-9E1A-D8910474C06C}" type="presParOf" srcId="{D2460821-EB2D-5A4B-A70C-72E7C456AA49}" destId="{A085C6DF-1B4F-064B-A927-11BB1F326F7F}" srcOrd="6" destOrd="0" presId="urn:microsoft.com/office/officeart/2005/8/layout/pList2#1"/>
    <dgm:cxn modelId="{F342C8B5-341A-F245-9619-02827A9C6312}" type="presParOf" srcId="{A085C6DF-1B4F-064B-A927-11BB1F326F7F}" destId="{5F66BAB5-A826-0845-8192-165762AA1A87}" srcOrd="0" destOrd="0" presId="urn:microsoft.com/office/officeart/2005/8/layout/pList2#1"/>
    <dgm:cxn modelId="{216036BC-0F0B-3F4E-A7FA-68D8B6348F5C}" type="presParOf" srcId="{A085C6DF-1B4F-064B-A927-11BB1F326F7F}" destId="{D0E8A578-61CD-8641-989B-581DB9AC6E97}" srcOrd="1" destOrd="0" presId="urn:microsoft.com/office/officeart/2005/8/layout/pList2#1"/>
    <dgm:cxn modelId="{BBB0B63B-C769-3949-8E2B-332F32F6D88C}" type="presParOf" srcId="{A085C6DF-1B4F-064B-A927-11BB1F326F7F}" destId="{421D7C79-1561-4841-80ED-F9A4FFC02C78}" srcOrd="2" destOrd="0" presId="urn:microsoft.com/office/officeart/2005/8/layout/pList2#1"/>
    <dgm:cxn modelId="{898F85AD-D6ED-4246-AEC2-E6A8AA594761}" type="presParOf" srcId="{D2460821-EB2D-5A4B-A70C-72E7C456AA49}" destId="{A9E65A34-9DC9-8540-81D7-60149F8EE1BB}" srcOrd="7" destOrd="0" presId="urn:microsoft.com/office/officeart/2005/8/layout/pList2#1"/>
    <dgm:cxn modelId="{736F699C-6471-164B-B2F7-02887B316FF4}" type="presParOf" srcId="{D2460821-EB2D-5A4B-A70C-72E7C456AA49}" destId="{B842A3FC-2AAD-7841-9F90-CC2B4171B6FC}" srcOrd="8" destOrd="0" presId="urn:microsoft.com/office/officeart/2005/8/layout/pList2#1"/>
    <dgm:cxn modelId="{89E1ED9B-FE5E-8142-82D0-51916B2FAD47}" type="presParOf" srcId="{B842A3FC-2AAD-7841-9F90-CC2B4171B6FC}" destId="{936ACCD8-B237-9748-A054-38CCD622502A}" srcOrd="0" destOrd="0" presId="urn:microsoft.com/office/officeart/2005/8/layout/pList2#1"/>
    <dgm:cxn modelId="{46900A0E-4FD0-F64E-8D7B-33C84046C088}" type="presParOf" srcId="{B842A3FC-2AAD-7841-9F90-CC2B4171B6FC}" destId="{FE4A878F-49BE-AE47-BC04-D0EE8263A26C}" srcOrd="1" destOrd="0" presId="urn:microsoft.com/office/officeart/2005/8/layout/pList2#1"/>
    <dgm:cxn modelId="{7C29D3D8-8ED1-614E-BBB3-30F293276197}" type="presParOf" srcId="{B842A3FC-2AAD-7841-9F90-CC2B4171B6FC}" destId="{9618484B-FA32-ED49-8704-9C4EC4C1EA3E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81E258-15CA-344B-8243-92A9BA6BE4A6}" type="doc">
      <dgm:prSet loTypeId="urn:microsoft.com/office/officeart/2005/8/layout/list1" loCatId="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en-GB"/>
        </a:p>
      </dgm:t>
    </dgm:pt>
    <dgm:pt modelId="{064B6925-3BDF-DE4A-9DD3-6F1832B68A18}">
      <dgm:prSet/>
      <dgm:spPr/>
      <dgm:t>
        <a:bodyPr/>
        <a:lstStyle/>
        <a:p>
          <a:pPr rtl="0"/>
          <a:r>
            <a:rPr lang="en-US" dirty="0" smtClean="0">
              <a:latin typeface="Arial"/>
              <a:cs typeface="Arial"/>
            </a:rPr>
            <a:t>Implementation of Baseline Global Data Acquisition Strategy</a:t>
          </a:r>
          <a:endParaRPr lang="en-US" dirty="0">
            <a:latin typeface="Arial"/>
            <a:cs typeface="Arial"/>
          </a:endParaRPr>
        </a:p>
      </dgm:t>
    </dgm:pt>
    <dgm:pt modelId="{DED28037-F80D-B14C-A62E-ABE37D87F7F4}" type="parTrans" cxnId="{5F943610-1DE3-BA47-BF10-3244225D5DE0}">
      <dgm:prSet/>
      <dgm:spPr/>
      <dgm:t>
        <a:bodyPr/>
        <a:lstStyle/>
        <a:p>
          <a:endParaRPr lang="en-GB"/>
        </a:p>
      </dgm:t>
    </dgm:pt>
    <dgm:pt modelId="{67C03712-8D08-6C4E-A6AC-BB664A8E0900}" type="sibTrans" cxnId="{5F943610-1DE3-BA47-BF10-3244225D5DE0}">
      <dgm:prSet/>
      <dgm:spPr/>
      <dgm:t>
        <a:bodyPr/>
        <a:lstStyle/>
        <a:p>
          <a:endParaRPr lang="en-GB"/>
        </a:p>
      </dgm:t>
    </dgm:pt>
    <dgm:pt modelId="{F35F29F7-DA15-D945-9A77-56364B08C7A6}">
      <dgm:prSet/>
      <dgm:spPr>
        <a:solidFill>
          <a:srgbClr val="91873D"/>
        </a:solidFill>
      </dgm:spPr>
      <dgm:t>
        <a:bodyPr/>
        <a:lstStyle/>
        <a:p>
          <a:pPr rtl="0"/>
          <a:r>
            <a:rPr lang="en-US" dirty="0" smtClean="0">
              <a:latin typeface="Arial"/>
              <a:cs typeface="Arial"/>
            </a:rPr>
            <a:t>Space Data Services Available</a:t>
          </a:r>
          <a:endParaRPr lang="en-US" dirty="0">
            <a:latin typeface="Arial"/>
            <a:cs typeface="Arial"/>
          </a:endParaRPr>
        </a:p>
      </dgm:t>
    </dgm:pt>
    <dgm:pt modelId="{1BE42DC3-DBD2-D940-A59B-0CFFC31CE0DB}" type="parTrans" cxnId="{BFCA5EE4-85F4-ED4C-9A9E-CC957C621F16}">
      <dgm:prSet/>
      <dgm:spPr/>
      <dgm:t>
        <a:bodyPr/>
        <a:lstStyle/>
        <a:p>
          <a:endParaRPr lang="en-GB"/>
        </a:p>
      </dgm:t>
    </dgm:pt>
    <dgm:pt modelId="{97673126-33E5-7F4D-9750-4D067EA9DD0E}" type="sibTrans" cxnId="{BFCA5EE4-85F4-ED4C-9A9E-CC957C621F16}">
      <dgm:prSet/>
      <dgm:spPr/>
      <dgm:t>
        <a:bodyPr/>
        <a:lstStyle/>
        <a:p>
          <a:endParaRPr lang="en-GB"/>
        </a:p>
      </dgm:t>
    </dgm:pt>
    <dgm:pt modelId="{1966B249-87C0-6641-91E8-51378EBB9207}">
      <dgm:prSet/>
      <dgm:spPr/>
      <dgm:t>
        <a:bodyPr/>
        <a:lstStyle/>
        <a:p>
          <a:pPr rtl="0"/>
          <a:r>
            <a:rPr lang="en-US" dirty="0" smtClean="0">
              <a:latin typeface="Arial"/>
              <a:cs typeface="Arial"/>
            </a:rPr>
            <a:t>Data Supply in Support of GFOI R&amp;D Activities</a:t>
          </a:r>
          <a:endParaRPr lang="en-US" dirty="0">
            <a:latin typeface="Arial"/>
            <a:cs typeface="Arial"/>
          </a:endParaRPr>
        </a:p>
      </dgm:t>
    </dgm:pt>
    <dgm:pt modelId="{6D7A5A66-D2D7-084E-9E1F-5223F6C5042B}" type="parTrans" cxnId="{EA1E8B0A-88AF-A949-B557-D86E94B8577B}">
      <dgm:prSet/>
      <dgm:spPr/>
      <dgm:t>
        <a:bodyPr/>
        <a:lstStyle/>
        <a:p>
          <a:endParaRPr lang="en-GB"/>
        </a:p>
      </dgm:t>
    </dgm:pt>
    <dgm:pt modelId="{869C6211-04CD-8340-9781-65F3EA05C991}" type="sibTrans" cxnId="{EA1E8B0A-88AF-A949-B557-D86E94B8577B}">
      <dgm:prSet/>
      <dgm:spPr/>
      <dgm:t>
        <a:bodyPr/>
        <a:lstStyle/>
        <a:p>
          <a:endParaRPr lang="en-GB"/>
        </a:p>
      </dgm:t>
    </dgm:pt>
    <dgm:pt modelId="{795853BA-EF85-2D4A-8386-C28E5A7C11FE}">
      <dgm:prSet custT="1"/>
      <dgm:spPr/>
      <dgm:t>
        <a:bodyPr/>
        <a:lstStyle/>
        <a:p>
          <a:r>
            <a:rPr lang="en-US" sz="1600" dirty="0" smtClean="0">
              <a:latin typeface="Arial"/>
              <a:cs typeface="Arial"/>
            </a:rPr>
            <a:t>Publicly open (“core”) satellite data, phased implementation – </a:t>
          </a:r>
          <a:r>
            <a:rPr lang="en-US" sz="1600" b="1" dirty="0" smtClean="0">
              <a:latin typeface="Arial"/>
              <a:cs typeface="Arial"/>
            </a:rPr>
            <a:t>multiple full global coverage by 2016.</a:t>
          </a:r>
        </a:p>
      </dgm:t>
    </dgm:pt>
    <dgm:pt modelId="{EAEDCBBA-9E1C-7A45-8F05-16645312575C}" type="parTrans" cxnId="{D88DDBD4-7520-6F4D-A09B-DC8F4D48FF29}">
      <dgm:prSet/>
      <dgm:spPr/>
      <dgm:t>
        <a:bodyPr/>
        <a:lstStyle/>
        <a:p>
          <a:endParaRPr lang="en-GB"/>
        </a:p>
      </dgm:t>
    </dgm:pt>
    <dgm:pt modelId="{346F1877-5731-3C43-BA1C-94EE72F89521}" type="sibTrans" cxnId="{D88DDBD4-7520-6F4D-A09B-DC8F4D48FF29}">
      <dgm:prSet/>
      <dgm:spPr/>
      <dgm:t>
        <a:bodyPr/>
        <a:lstStyle/>
        <a:p>
          <a:endParaRPr lang="en-GB"/>
        </a:p>
      </dgm:t>
    </dgm:pt>
    <dgm:pt modelId="{E75A8D56-B242-9342-8640-6725CEFFDB12}">
      <dgm:prSet/>
      <dgm:spPr>
        <a:ln>
          <a:solidFill>
            <a:srgbClr val="91873D"/>
          </a:solidFill>
        </a:ln>
      </dgm:spPr>
      <dgm:t>
        <a:bodyPr/>
        <a:lstStyle/>
        <a:p>
          <a:pPr rtl="0"/>
          <a:r>
            <a:rPr lang="en-US" dirty="0" smtClean="0">
              <a:latin typeface="Arial"/>
              <a:cs typeface="Arial"/>
            </a:rPr>
            <a:t>A coordinated strategy for national data acquisitions accommodating countries’ specific technical </a:t>
          </a:r>
          <a:r>
            <a:rPr lang="en-US" b="1" dirty="0" smtClean="0">
              <a:latin typeface="Arial"/>
              <a:cs typeface="Arial"/>
            </a:rPr>
            <a:t>requirements, heritage, and experience</a:t>
          </a:r>
          <a:r>
            <a:rPr lang="en-US" dirty="0" smtClean="0">
              <a:latin typeface="Arial"/>
              <a:cs typeface="Arial"/>
            </a:rPr>
            <a:t>.</a:t>
          </a:r>
          <a:endParaRPr lang="en-US" dirty="0">
            <a:latin typeface="Arial"/>
            <a:cs typeface="Arial"/>
          </a:endParaRPr>
        </a:p>
      </dgm:t>
    </dgm:pt>
    <dgm:pt modelId="{DA0530AD-07FD-7640-90EB-8A23A70833A5}" type="parTrans" cxnId="{21B23E60-2CAA-084B-9E7A-5C1E0B115578}">
      <dgm:prSet/>
      <dgm:spPr/>
      <dgm:t>
        <a:bodyPr/>
        <a:lstStyle/>
        <a:p>
          <a:endParaRPr lang="en-GB"/>
        </a:p>
      </dgm:t>
    </dgm:pt>
    <dgm:pt modelId="{AB695BE8-6BCC-D644-A9D6-41B5D07B6D3F}" type="sibTrans" cxnId="{21B23E60-2CAA-084B-9E7A-5C1E0B115578}">
      <dgm:prSet/>
      <dgm:spPr/>
      <dgm:t>
        <a:bodyPr/>
        <a:lstStyle/>
        <a:p>
          <a:endParaRPr lang="en-GB"/>
        </a:p>
      </dgm:t>
    </dgm:pt>
    <dgm:pt modelId="{F417A0D4-92B7-4C49-A4C4-1B35F108E579}">
      <dgm:prSet/>
      <dgm:spPr>
        <a:ln>
          <a:solidFill>
            <a:srgbClr val="91873D"/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Covers a wider range of satellite data sources, including </a:t>
          </a:r>
          <a:r>
            <a:rPr lang="en-US" b="1" dirty="0" smtClean="0">
              <a:latin typeface="Arial"/>
              <a:cs typeface="Arial"/>
            </a:rPr>
            <a:t>commercial</a:t>
          </a:r>
          <a:r>
            <a:rPr lang="en-US" dirty="0" smtClean="0">
              <a:latin typeface="Arial"/>
              <a:cs typeface="Arial"/>
            </a:rPr>
            <a:t>.</a:t>
          </a:r>
        </a:p>
      </dgm:t>
    </dgm:pt>
    <dgm:pt modelId="{03E5DEE5-8729-AB46-B4A2-64AA7CF70677}" type="parTrans" cxnId="{25EC1AB1-8BEC-2B4A-991D-BF47EC4FEE13}">
      <dgm:prSet/>
      <dgm:spPr/>
      <dgm:t>
        <a:bodyPr/>
        <a:lstStyle/>
        <a:p>
          <a:endParaRPr lang="en-GB"/>
        </a:p>
      </dgm:t>
    </dgm:pt>
    <dgm:pt modelId="{330C6F3A-F16C-DF4D-85A5-95C74ABCDDE5}" type="sibTrans" cxnId="{25EC1AB1-8BEC-2B4A-991D-BF47EC4FEE13}">
      <dgm:prSet/>
      <dgm:spPr/>
      <dgm:t>
        <a:bodyPr/>
        <a:lstStyle/>
        <a:p>
          <a:endParaRPr lang="en-GB"/>
        </a:p>
      </dgm:t>
    </dgm:pt>
    <dgm:pt modelId="{EDEEAF4C-46B6-014D-B817-066D08CA3F62}">
      <dgm:prSet/>
      <dgm:spPr>
        <a:solidFill>
          <a:srgbClr val="FFFFFF">
            <a:alpha val="90000"/>
          </a:srgbClr>
        </a:solidFill>
      </dgm:spPr>
      <dgm:t>
        <a:bodyPr/>
        <a:lstStyle/>
        <a:p>
          <a:pPr rtl="0"/>
          <a:r>
            <a:rPr lang="en-US" dirty="0" smtClean="0">
              <a:latin typeface="Arial"/>
              <a:cs typeface="Arial"/>
            </a:rPr>
            <a:t>Includes support for </a:t>
          </a:r>
          <a:r>
            <a:rPr lang="en-US" b="1" dirty="0" smtClean="0">
              <a:latin typeface="Arial"/>
              <a:cs typeface="Arial"/>
            </a:rPr>
            <a:t>science studies </a:t>
          </a:r>
          <a:r>
            <a:rPr lang="en-US" dirty="0" smtClean="0">
              <a:latin typeface="Arial"/>
              <a:cs typeface="Arial"/>
            </a:rPr>
            <a:t>assisting the </a:t>
          </a:r>
          <a:r>
            <a:rPr lang="en-US" b="1" dirty="0" smtClean="0">
              <a:latin typeface="Arial"/>
              <a:cs typeface="Arial"/>
            </a:rPr>
            <a:t>development and evolution of the MGD </a:t>
          </a:r>
          <a:r>
            <a:rPr lang="en-US" dirty="0" smtClean="0">
              <a:latin typeface="Arial"/>
              <a:cs typeface="Arial"/>
            </a:rPr>
            <a:t>for GFOI and addressing </a:t>
          </a:r>
          <a:r>
            <a:rPr lang="en-US" b="1" dirty="0" smtClean="0">
              <a:latin typeface="Arial"/>
              <a:cs typeface="Arial"/>
            </a:rPr>
            <a:t>specific country needs</a:t>
          </a:r>
          <a:r>
            <a:rPr lang="en-US" dirty="0" smtClean="0">
              <a:latin typeface="Arial"/>
              <a:cs typeface="Arial"/>
            </a:rPr>
            <a:t>.</a:t>
          </a:r>
          <a:endParaRPr lang="en-US" dirty="0">
            <a:latin typeface="Arial"/>
            <a:cs typeface="Arial"/>
          </a:endParaRPr>
        </a:p>
      </dgm:t>
    </dgm:pt>
    <dgm:pt modelId="{6132C55E-33B3-5A4D-9C74-895652E1F039}" type="parTrans" cxnId="{08410492-F050-4D42-B156-1511E6CB7FD0}">
      <dgm:prSet/>
      <dgm:spPr/>
      <dgm:t>
        <a:bodyPr/>
        <a:lstStyle/>
        <a:p>
          <a:endParaRPr lang="en-GB"/>
        </a:p>
      </dgm:t>
    </dgm:pt>
    <dgm:pt modelId="{1C0E6B20-0729-0F4C-8326-1C530FADA268}" type="sibTrans" cxnId="{08410492-F050-4D42-B156-1511E6CB7FD0}">
      <dgm:prSet/>
      <dgm:spPr/>
      <dgm:t>
        <a:bodyPr/>
        <a:lstStyle/>
        <a:p>
          <a:endParaRPr lang="en-GB"/>
        </a:p>
      </dgm:t>
    </dgm:pt>
    <dgm:pt modelId="{27E422A1-F1C3-0D4F-9C84-CA6DE5E39295}">
      <dgm:prSet custT="1"/>
      <dgm:spPr/>
      <dgm:t>
        <a:bodyPr/>
        <a:lstStyle/>
        <a:p>
          <a:pPr rtl="0"/>
          <a:r>
            <a:rPr lang="en-US" sz="1600" dirty="0" smtClean="0">
              <a:latin typeface="Arial"/>
              <a:cs typeface="Arial"/>
            </a:rPr>
            <a:t>At least </a:t>
          </a:r>
          <a:r>
            <a:rPr lang="en-US" sz="1600" b="1" dirty="0" smtClean="0">
              <a:latin typeface="Arial"/>
              <a:cs typeface="Arial"/>
            </a:rPr>
            <a:t>one annual national cloud-free optical </a:t>
          </a:r>
          <a:r>
            <a:rPr lang="en-US" sz="1600" dirty="0" smtClean="0">
              <a:latin typeface="Arial"/>
              <a:cs typeface="Arial"/>
            </a:rPr>
            <a:t>coverage over each country. </a:t>
          </a:r>
          <a:endParaRPr lang="en-US" sz="1600" dirty="0">
            <a:latin typeface="Arial"/>
            <a:cs typeface="Arial"/>
          </a:endParaRPr>
        </a:p>
      </dgm:t>
    </dgm:pt>
    <dgm:pt modelId="{C2ABC7CD-054E-1641-906E-5E304D4234F2}" type="parTrans" cxnId="{C3F998DC-5904-AA4F-B26B-069DCA777E16}">
      <dgm:prSet/>
      <dgm:spPr/>
      <dgm:t>
        <a:bodyPr/>
        <a:lstStyle/>
        <a:p>
          <a:endParaRPr lang="en-GB"/>
        </a:p>
      </dgm:t>
    </dgm:pt>
    <dgm:pt modelId="{CA21409F-E34B-B449-9E4E-EF064A9E25CC}" type="sibTrans" cxnId="{C3F998DC-5904-AA4F-B26B-069DCA777E16}">
      <dgm:prSet/>
      <dgm:spPr/>
      <dgm:t>
        <a:bodyPr/>
        <a:lstStyle/>
        <a:p>
          <a:endParaRPr lang="en-GB"/>
        </a:p>
      </dgm:t>
    </dgm:pt>
    <dgm:pt modelId="{E936B0C6-18BB-254C-B48D-F6129CF518E1}">
      <dgm:prSet/>
      <dgm:spPr>
        <a:ln>
          <a:solidFill>
            <a:srgbClr val="91873D"/>
          </a:solidFill>
        </a:ln>
      </dgm:spPr>
      <dgm:t>
        <a:bodyPr/>
        <a:lstStyle/>
        <a:p>
          <a:r>
            <a:rPr lang="en-US" b="1" dirty="0" smtClean="0">
              <a:latin typeface="Arial"/>
              <a:cs typeface="Arial"/>
            </a:rPr>
            <a:t>Innovative country data uptake </a:t>
          </a:r>
          <a:r>
            <a:rPr lang="en-US" dirty="0" smtClean="0">
              <a:latin typeface="Arial"/>
              <a:cs typeface="Arial"/>
            </a:rPr>
            <a:t>by </a:t>
          </a:r>
          <a:r>
            <a:rPr lang="en-GB" dirty="0" smtClean="0">
              <a:latin typeface="Arial"/>
              <a:cs typeface="Arial"/>
            </a:rPr>
            <a:t>novel computing and database technologies       </a:t>
          </a:r>
          <a:endParaRPr lang="en-US" dirty="0" smtClean="0">
            <a:latin typeface="Arial"/>
            <a:cs typeface="Arial"/>
          </a:endParaRPr>
        </a:p>
      </dgm:t>
    </dgm:pt>
    <dgm:pt modelId="{A7A1FB81-7339-FA45-A296-2D3040AD167E}" type="parTrans" cxnId="{D5034C64-7A65-1342-8ED6-D483A814E6C8}">
      <dgm:prSet/>
      <dgm:spPr/>
      <dgm:t>
        <a:bodyPr/>
        <a:lstStyle/>
        <a:p>
          <a:endParaRPr lang="en-GB"/>
        </a:p>
      </dgm:t>
    </dgm:pt>
    <dgm:pt modelId="{E88E7B66-AF5F-5940-9A25-D090388A52DB}" type="sibTrans" cxnId="{D5034C64-7A65-1342-8ED6-D483A814E6C8}">
      <dgm:prSet/>
      <dgm:spPr/>
      <dgm:t>
        <a:bodyPr/>
        <a:lstStyle/>
        <a:p>
          <a:endParaRPr lang="en-GB"/>
        </a:p>
      </dgm:t>
    </dgm:pt>
    <dgm:pt modelId="{CB3EB123-DEB7-294E-AF2E-1481D0A518D1}">
      <dgm:prSet custT="1"/>
      <dgm:spPr/>
      <dgm:t>
        <a:bodyPr/>
        <a:lstStyle/>
        <a:p>
          <a:pPr rtl="0"/>
          <a:r>
            <a:rPr lang="en-US" sz="1600" dirty="0" smtClean="0">
              <a:latin typeface="Arial"/>
              <a:cs typeface="Arial"/>
            </a:rPr>
            <a:t>Assuring the availability of </a:t>
          </a:r>
          <a:r>
            <a:rPr lang="en-US" sz="1600" b="1" dirty="0" smtClean="0">
              <a:latin typeface="Arial"/>
              <a:cs typeface="Arial"/>
            </a:rPr>
            <a:t>consistent time-series </a:t>
          </a:r>
          <a:r>
            <a:rPr lang="en-US" sz="1600" dirty="0" smtClean="0">
              <a:latin typeface="Arial"/>
              <a:cs typeface="Arial"/>
            </a:rPr>
            <a:t>of optical and radar (SAR) satellite data over global forest cover.</a:t>
          </a:r>
          <a:endParaRPr lang="en-US" sz="1600" dirty="0">
            <a:latin typeface="Arial"/>
            <a:cs typeface="Arial"/>
          </a:endParaRPr>
        </a:p>
      </dgm:t>
    </dgm:pt>
    <dgm:pt modelId="{AD061EA9-78F8-E04D-B417-B48A863BD49F}" type="parTrans" cxnId="{53509BCF-C956-AB4A-AF29-09FB27E9ED31}">
      <dgm:prSet/>
      <dgm:spPr/>
      <dgm:t>
        <a:bodyPr/>
        <a:lstStyle/>
        <a:p>
          <a:endParaRPr lang="en-US"/>
        </a:p>
      </dgm:t>
    </dgm:pt>
    <dgm:pt modelId="{62562E45-AE20-BC42-B42E-2D6DDC3533EA}" type="sibTrans" cxnId="{53509BCF-C956-AB4A-AF29-09FB27E9ED31}">
      <dgm:prSet/>
      <dgm:spPr/>
      <dgm:t>
        <a:bodyPr/>
        <a:lstStyle/>
        <a:p>
          <a:endParaRPr lang="en-US"/>
        </a:p>
      </dgm:t>
    </dgm:pt>
    <dgm:pt modelId="{FCFB1CF4-FC49-4445-B58C-429E59D62469}" type="pres">
      <dgm:prSet presAssocID="{8281E258-15CA-344B-8243-92A9BA6BE4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9BEE94-620B-5643-8F72-2D6E0EFF4A97}" type="pres">
      <dgm:prSet presAssocID="{064B6925-3BDF-DE4A-9DD3-6F1832B68A18}" presName="parentLin" presStyleCnt="0"/>
      <dgm:spPr/>
    </dgm:pt>
    <dgm:pt modelId="{24B57D50-D009-D346-BA46-7A43C5DBBBD1}" type="pres">
      <dgm:prSet presAssocID="{064B6925-3BDF-DE4A-9DD3-6F1832B68A18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9159BDCB-1F60-394C-85AE-E201FF611E4E}" type="pres">
      <dgm:prSet presAssocID="{064B6925-3BDF-DE4A-9DD3-6F1832B68A18}" presName="parentText" presStyleLbl="node1" presStyleIdx="0" presStyleCnt="3" custLinFactNeighborY="-5377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F9138D-2041-FD4A-982E-72C601F56B06}" type="pres">
      <dgm:prSet presAssocID="{064B6925-3BDF-DE4A-9DD3-6F1832B68A18}" presName="negativeSpace" presStyleCnt="0"/>
      <dgm:spPr/>
    </dgm:pt>
    <dgm:pt modelId="{0B0D9D67-D5EF-C547-A28C-2AF643D640F3}" type="pres">
      <dgm:prSet presAssocID="{064B6925-3BDF-DE4A-9DD3-6F1832B68A18}" presName="childText" presStyleLbl="conFgAcc1" presStyleIdx="0" presStyleCnt="3" custScaleY="103953" custLinFactY="-813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59D390-E1A6-D24B-9D5B-27F216388E87}" type="pres">
      <dgm:prSet presAssocID="{67C03712-8D08-6C4E-A6AC-BB664A8E0900}" presName="spaceBetweenRectangles" presStyleCnt="0"/>
      <dgm:spPr/>
    </dgm:pt>
    <dgm:pt modelId="{9428F259-FD64-4A43-9E65-8106C73FD07E}" type="pres">
      <dgm:prSet presAssocID="{F35F29F7-DA15-D945-9A77-56364B08C7A6}" presName="parentLin" presStyleCnt="0"/>
      <dgm:spPr/>
    </dgm:pt>
    <dgm:pt modelId="{A0CF74C5-4748-D94D-8715-D3B585AB3F13}" type="pres">
      <dgm:prSet presAssocID="{F35F29F7-DA15-D945-9A77-56364B08C7A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11ECE771-8AD6-1047-ADFA-3023A114F8B1}" type="pres">
      <dgm:prSet presAssocID="{F35F29F7-DA15-D945-9A77-56364B08C7A6}" presName="parentText" presStyleLbl="node1" presStyleIdx="1" presStyleCnt="3" custLinFactNeighborY="-215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735183-75CA-184E-98BD-BE949A268B42}" type="pres">
      <dgm:prSet presAssocID="{F35F29F7-DA15-D945-9A77-56364B08C7A6}" presName="negativeSpace" presStyleCnt="0"/>
      <dgm:spPr/>
    </dgm:pt>
    <dgm:pt modelId="{CB6EEA37-858F-8644-AE52-AD33B88EBD4E}" type="pres">
      <dgm:prSet presAssocID="{F35F29F7-DA15-D945-9A77-56364B08C7A6}" presName="childText" presStyleLbl="conFgAcc1" presStyleIdx="1" presStyleCnt="3" custLinFactNeighborY="-920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4C40B8-6096-A843-9E79-8D83279176A8}" type="pres">
      <dgm:prSet presAssocID="{97673126-33E5-7F4D-9750-4D067EA9DD0E}" presName="spaceBetweenRectangles" presStyleCnt="0"/>
      <dgm:spPr/>
    </dgm:pt>
    <dgm:pt modelId="{11DE3B7F-910A-2544-A0E6-66359DEC66B0}" type="pres">
      <dgm:prSet presAssocID="{1966B249-87C0-6641-91E8-51378EBB9207}" presName="parentLin" presStyleCnt="0"/>
      <dgm:spPr/>
    </dgm:pt>
    <dgm:pt modelId="{A5FEDC7A-4091-7D4A-8995-09E004C62648}" type="pres">
      <dgm:prSet presAssocID="{1966B249-87C0-6641-91E8-51378EBB9207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7FAC6EF3-7CC4-BF4E-925C-BF0A0F204D0A}" type="pres">
      <dgm:prSet presAssocID="{1966B249-87C0-6641-91E8-51378EBB920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9E4015-0D25-6B4B-B2B3-21476594C6DD}" type="pres">
      <dgm:prSet presAssocID="{1966B249-87C0-6641-91E8-51378EBB9207}" presName="negativeSpace" presStyleCnt="0"/>
      <dgm:spPr/>
    </dgm:pt>
    <dgm:pt modelId="{8DCCC5B6-DB5F-244D-A001-3D9A36C24469}" type="pres">
      <dgm:prSet presAssocID="{1966B249-87C0-6641-91E8-51378EBB9207}" presName="childText" presStyleLbl="conFgAcc1" presStyleIdx="2" presStyleCnt="3" custLinFactNeighborY="107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8DDBD4-7520-6F4D-A09B-DC8F4D48FF29}" srcId="{064B6925-3BDF-DE4A-9DD3-6F1832B68A18}" destId="{795853BA-EF85-2D4A-8386-C28E5A7C11FE}" srcOrd="2" destOrd="0" parTransId="{EAEDCBBA-9E1C-7A45-8F05-16645312575C}" sibTransId="{346F1877-5731-3C43-BA1C-94EE72F89521}"/>
    <dgm:cxn modelId="{8F2D93B0-8609-2F4D-B0CF-9431B57411B7}" type="presOf" srcId="{EDEEAF4C-46B6-014D-B817-066D08CA3F62}" destId="{8DCCC5B6-DB5F-244D-A001-3D9A36C24469}" srcOrd="0" destOrd="0" presId="urn:microsoft.com/office/officeart/2005/8/layout/list1"/>
    <dgm:cxn modelId="{296ED596-75E0-3D49-BAC9-A1FB5DFA46AF}" type="presOf" srcId="{CB3EB123-DEB7-294E-AF2E-1481D0A518D1}" destId="{0B0D9D67-D5EF-C547-A28C-2AF643D640F3}" srcOrd="0" destOrd="0" presId="urn:microsoft.com/office/officeart/2005/8/layout/list1"/>
    <dgm:cxn modelId="{55D6EBAF-7864-A145-BCBD-A40A1A48B3AF}" type="presOf" srcId="{F35F29F7-DA15-D945-9A77-56364B08C7A6}" destId="{11ECE771-8AD6-1047-ADFA-3023A114F8B1}" srcOrd="1" destOrd="0" presId="urn:microsoft.com/office/officeart/2005/8/layout/list1"/>
    <dgm:cxn modelId="{51B6AED8-7E2D-7442-80EE-96199F7032DD}" type="presOf" srcId="{1966B249-87C0-6641-91E8-51378EBB9207}" destId="{A5FEDC7A-4091-7D4A-8995-09E004C62648}" srcOrd="0" destOrd="0" presId="urn:microsoft.com/office/officeart/2005/8/layout/list1"/>
    <dgm:cxn modelId="{3F018C49-6D33-6B48-9830-3A9188EC7944}" type="presOf" srcId="{8281E258-15CA-344B-8243-92A9BA6BE4A6}" destId="{FCFB1CF4-FC49-4445-B58C-429E59D62469}" srcOrd="0" destOrd="0" presId="urn:microsoft.com/office/officeart/2005/8/layout/list1"/>
    <dgm:cxn modelId="{7E4FBC9F-C776-AA47-9C61-8AA2860B4708}" type="presOf" srcId="{064B6925-3BDF-DE4A-9DD3-6F1832B68A18}" destId="{9159BDCB-1F60-394C-85AE-E201FF611E4E}" srcOrd="1" destOrd="0" presId="urn:microsoft.com/office/officeart/2005/8/layout/list1"/>
    <dgm:cxn modelId="{21B23E60-2CAA-084B-9E7A-5C1E0B115578}" srcId="{F35F29F7-DA15-D945-9A77-56364B08C7A6}" destId="{E75A8D56-B242-9342-8640-6725CEFFDB12}" srcOrd="0" destOrd="0" parTransId="{DA0530AD-07FD-7640-90EB-8A23A70833A5}" sibTransId="{AB695BE8-6BCC-D644-A9D6-41B5D07B6D3F}"/>
    <dgm:cxn modelId="{25EC1AB1-8BEC-2B4A-991D-BF47EC4FEE13}" srcId="{F35F29F7-DA15-D945-9A77-56364B08C7A6}" destId="{F417A0D4-92B7-4C49-A4C4-1B35F108E579}" srcOrd="1" destOrd="0" parTransId="{03E5DEE5-8729-AB46-B4A2-64AA7CF70677}" sibTransId="{330C6F3A-F16C-DF4D-85A5-95C74ABCDDE5}"/>
    <dgm:cxn modelId="{7F3F99F5-F795-3A4C-BD29-107D4DD5D37E}" type="presOf" srcId="{1966B249-87C0-6641-91E8-51378EBB9207}" destId="{7FAC6EF3-7CC4-BF4E-925C-BF0A0F204D0A}" srcOrd="1" destOrd="0" presId="urn:microsoft.com/office/officeart/2005/8/layout/list1"/>
    <dgm:cxn modelId="{D5034C64-7A65-1342-8ED6-D483A814E6C8}" srcId="{F35F29F7-DA15-D945-9A77-56364B08C7A6}" destId="{E936B0C6-18BB-254C-B48D-F6129CF518E1}" srcOrd="2" destOrd="0" parTransId="{A7A1FB81-7339-FA45-A296-2D3040AD167E}" sibTransId="{E88E7B66-AF5F-5940-9A25-D090388A52DB}"/>
    <dgm:cxn modelId="{96F615D1-34AA-8447-90A7-59270ABA4195}" type="presOf" srcId="{E936B0C6-18BB-254C-B48D-F6129CF518E1}" destId="{CB6EEA37-858F-8644-AE52-AD33B88EBD4E}" srcOrd="0" destOrd="2" presId="urn:microsoft.com/office/officeart/2005/8/layout/list1"/>
    <dgm:cxn modelId="{DB425DFE-C8CA-F84C-A0C2-F6FAFB1D68D8}" type="presOf" srcId="{795853BA-EF85-2D4A-8386-C28E5A7C11FE}" destId="{0B0D9D67-D5EF-C547-A28C-2AF643D640F3}" srcOrd="0" destOrd="2" presId="urn:microsoft.com/office/officeart/2005/8/layout/list1"/>
    <dgm:cxn modelId="{51FF62A5-A4B2-004B-8995-8DFFE5B9CB1E}" type="presOf" srcId="{E75A8D56-B242-9342-8640-6725CEFFDB12}" destId="{CB6EEA37-858F-8644-AE52-AD33B88EBD4E}" srcOrd="0" destOrd="0" presId="urn:microsoft.com/office/officeart/2005/8/layout/list1"/>
    <dgm:cxn modelId="{3B064A1C-4AF3-0343-89C7-5F1A623727D0}" type="presOf" srcId="{27E422A1-F1C3-0D4F-9C84-CA6DE5E39295}" destId="{0B0D9D67-D5EF-C547-A28C-2AF643D640F3}" srcOrd="0" destOrd="1" presId="urn:microsoft.com/office/officeart/2005/8/layout/list1"/>
    <dgm:cxn modelId="{BFCA5EE4-85F4-ED4C-9A9E-CC957C621F16}" srcId="{8281E258-15CA-344B-8243-92A9BA6BE4A6}" destId="{F35F29F7-DA15-D945-9A77-56364B08C7A6}" srcOrd="1" destOrd="0" parTransId="{1BE42DC3-DBD2-D940-A59B-0CFFC31CE0DB}" sibTransId="{97673126-33E5-7F4D-9750-4D067EA9DD0E}"/>
    <dgm:cxn modelId="{9E401F99-265C-BD42-BDBC-9422BED68E11}" type="presOf" srcId="{F35F29F7-DA15-D945-9A77-56364B08C7A6}" destId="{A0CF74C5-4748-D94D-8715-D3B585AB3F13}" srcOrd="0" destOrd="0" presId="urn:microsoft.com/office/officeart/2005/8/layout/list1"/>
    <dgm:cxn modelId="{EA1E8B0A-88AF-A949-B557-D86E94B8577B}" srcId="{8281E258-15CA-344B-8243-92A9BA6BE4A6}" destId="{1966B249-87C0-6641-91E8-51378EBB9207}" srcOrd="2" destOrd="0" parTransId="{6D7A5A66-D2D7-084E-9E1F-5223F6C5042B}" sibTransId="{869C6211-04CD-8340-9781-65F3EA05C991}"/>
    <dgm:cxn modelId="{08410492-F050-4D42-B156-1511E6CB7FD0}" srcId="{1966B249-87C0-6641-91E8-51378EBB9207}" destId="{EDEEAF4C-46B6-014D-B817-066D08CA3F62}" srcOrd="0" destOrd="0" parTransId="{6132C55E-33B3-5A4D-9C74-895652E1F039}" sibTransId="{1C0E6B20-0729-0F4C-8326-1C530FADA268}"/>
    <dgm:cxn modelId="{5F943610-1DE3-BA47-BF10-3244225D5DE0}" srcId="{8281E258-15CA-344B-8243-92A9BA6BE4A6}" destId="{064B6925-3BDF-DE4A-9DD3-6F1832B68A18}" srcOrd="0" destOrd="0" parTransId="{DED28037-F80D-B14C-A62E-ABE37D87F7F4}" sibTransId="{67C03712-8D08-6C4E-A6AC-BB664A8E0900}"/>
    <dgm:cxn modelId="{28DAF49B-0371-6B40-940E-32FF2FF13806}" type="presOf" srcId="{064B6925-3BDF-DE4A-9DD3-6F1832B68A18}" destId="{24B57D50-D009-D346-BA46-7A43C5DBBBD1}" srcOrd="0" destOrd="0" presId="urn:microsoft.com/office/officeart/2005/8/layout/list1"/>
    <dgm:cxn modelId="{0DB444B6-9914-ED48-8052-7AF3F2331EA8}" type="presOf" srcId="{F417A0D4-92B7-4C49-A4C4-1B35F108E579}" destId="{CB6EEA37-858F-8644-AE52-AD33B88EBD4E}" srcOrd="0" destOrd="1" presId="urn:microsoft.com/office/officeart/2005/8/layout/list1"/>
    <dgm:cxn modelId="{C3F998DC-5904-AA4F-B26B-069DCA777E16}" srcId="{064B6925-3BDF-DE4A-9DD3-6F1832B68A18}" destId="{27E422A1-F1C3-0D4F-9C84-CA6DE5E39295}" srcOrd="1" destOrd="0" parTransId="{C2ABC7CD-054E-1641-906E-5E304D4234F2}" sibTransId="{CA21409F-E34B-B449-9E4E-EF064A9E25CC}"/>
    <dgm:cxn modelId="{53509BCF-C956-AB4A-AF29-09FB27E9ED31}" srcId="{064B6925-3BDF-DE4A-9DD3-6F1832B68A18}" destId="{CB3EB123-DEB7-294E-AF2E-1481D0A518D1}" srcOrd="0" destOrd="0" parTransId="{AD061EA9-78F8-E04D-B417-B48A863BD49F}" sibTransId="{62562E45-AE20-BC42-B42E-2D6DDC3533EA}"/>
    <dgm:cxn modelId="{6F60D53E-48A9-F94F-A08C-1D00A44EBDEA}" type="presParOf" srcId="{FCFB1CF4-FC49-4445-B58C-429E59D62469}" destId="{919BEE94-620B-5643-8F72-2D6E0EFF4A97}" srcOrd="0" destOrd="0" presId="urn:microsoft.com/office/officeart/2005/8/layout/list1"/>
    <dgm:cxn modelId="{70A7C515-5726-A043-9239-9997DD2710AB}" type="presParOf" srcId="{919BEE94-620B-5643-8F72-2D6E0EFF4A97}" destId="{24B57D50-D009-D346-BA46-7A43C5DBBBD1}" srcOrd="0" destOrd="0" presId="urn:microsoft.com/office/officeart/2005/8/layout/list1"/>
    <dgm:cxn modelId="{A5E2398B-987D-4144-B60E-6C901AA519E7}" type="presParOf" srcId="{919BEE94-620B-5643-8F72-2D6E0EFF4A97}" destId="{9159BDCB-1F60-394C-85AE-E201FF611E4E}" srcOrd="1" destOrd="0" presId="urn:microsoft.com/office/officeart/2005/8/layout/list1"/>
    <dgm:cxn modelId="{CDCC96E3-5A04-BA4E-9DEB-D21FF7CFB89A}" type="presParOf" srcId="{FCFB1CF4-FC49-4445-B58C-429E59D62469}" destId="{ABF9138D-2041-FD4A-982E-72C601F56B06}" srcOrd="1" destOrd="0" presId="urn:microsoft.com/office/officeart/2005/8/layout/list1"/>
    <dgm:cxn modelId="{5996A945-772E-1646-AD47-9C77E86956DE}" type="presParOf" srcId="{FCFB1CF4-FC49-4445-B58C-429E59D62469}" destId="{0B0D9D67-D5EF-C547-A28C-2AF643D640F3}" srcOrd="2" destOrd="0" presId="urn:microsoft.com/office/officeart/2005/8/layout/list1"/>
    <dgm:cxn modelId="{9F49D0DF-6BEE-5148-B5D2-51D4DE0CECCF}" type="presParOf" srcId="{FCFB1CF4-FC49-4445-B58C-429E59D62469}" destId="{3059D390-E1A6-D24B-9D5B-27F216388E87}" srcOrd="3" destOrd="0" presId="urn:microsoft.com/office/officeart/2005/8/layout/list1"/>
    <dgm:cxn modelId="{D37A24AA-CD1F-A74C-BB87-0A68DB1FF6F4}" type="presParOf" srcId="{FCFB1CF4-FC49-4445-B58C-429E59D62469}" destId="{9428F259-FD64-4A43-9E65-8106C73FD07E}" srcOrd="4" destOrd="0" presId="urn:microsoft.com/office/officeart/2005/8/layout/list1"/>
    <dgm:cxn modelId="{2F5E02AA-C4A2-D845-8EAC-E7280206D1F5}" type="presParOf" srcId="{9428F259-FD64-4A43-9E65-8106C73FD07E}" destId="{A0CF74C5-4748-D94D-8715-D3B585AB3F13}" srcOrd="0" destOrd="0" presId="urn:microsoft.com/office/officeart/2005/8/layout/list1"/>
    <dgm:cxn modelId="{46534891-C6CC-7D4F-83E2-AEC952B6CAF8}" type="presParOf" srcId="{9428F259-FD64-4A43-9E65-8106C73FD07E}" destId="{11ECE771-8AD6-1047-ADFA-3023A114F8B1}" srcOrd="1" destOrd="0" presId="urn:microsoft.com/office/officeart/2005/8/layout/list1"/>
    <dgm:cxn modelId="{37D97830-1E14-9040-B80A-CA32B1A6C4AA}" type="presParOf" srcId="{FCFB1CF4-FC49-4445-B58C-429E59D62469}" destId="{25735183-75CA-184E-98BD-BE949A268B42}" srcOrd="5" destOrd="0" presId="urn:microsoft.com/office/officeart/2005/8/layout/list1"/>
    <dgm:cxn modelId="{7B8C61E0-DDA4-7146-9D77-05F6B942DD67}" type="presParOf" srcId="{FCFB1CF4-FC49-4445-B58C-429E59D62469}" destId="{CB6EEA37-858F-8644-AE52-AD33B88EBD4E}" srcOrd="6" destOrd="0" presId="urn:microsoft.com/office/officeart/2005/8/layout/list1"/>
    <dgm:cxn modelId="{C3C3158E-ABC0-3D49-A8B6-F9319BF9B92C}" type="presParOf" srcId="{FCFB1CF4-FC49-4445-B58C-429E59D62469}" destId="{594C40B8-6096-A843-9E79-8D83279176A8}" srcOrd="7" destOrd="0" presId="urn:microsoft.com/office/officeart/2005/8/layout/list1"/>
    <dgm:cxn modelId="{7FCB1EF4-6688-B545-BC94-182C47DC18AB}" type="presParOf" srcId="{FCFB1CF4-FC49-4445-B58C-429E59D62469}" destId="{11DE3B7F-910A-2544-A0E6-66359DEC66B0}" srcOrd="8" destOrd="0" presId="urn:microsoft.com/office/officeart/2005/8/layout/list1"/>
    <dgm:cxn modelId="{FD95DF44-E9A9-8843-AF14-FBE841B93AE3}" type="presParOf" srcId="{11DE3B7F-910A-2544-A0E6-66359DEC66B0}" destId="{A5FEDC7A-4091-7D4A-8995-09E004C62648}" srcOrd="0" destOrd="0" presId="urn:microsoft.com/office/officeart/2005/8/layout/list1"/>
    <dgm:cxn modelId="{816A63F6-F108-234D-8FC9-FFCCAB0FD36D}" type="presParOf" srcId="{11DE3B7F-910A-2544-A0E6-66359DEC66B0}" destId="{7FAC6EF3-7CC4-BF4E-925C-BF0A0F204D0A}" srcOrd="1" destOrd="0" presId="urn:microsoft.com/office/officeart/2005/8/layout/list1"/>
    <dgm:cxn modelId="{35958B8C-3BD3-124E-803E-21C43FF17F13}" type="presParOf" srcId="{FCFB1CF4-FC49-4445-B58C-429E59D62469}" destId="{1B9E4015-0D25-6B4B-B2B3-21476594C6DD}" srcOrd="9" destOrd="0" presId="urn:microsoft.com/office/officeart/2005/8/layout/list1"/>
    <dgm:cxn modelId="{A9D5C1DE-4B4C-CE46-A779-577E5ABC0F9F}" type="presParOf" srcId="{FCFB1CF4-FC49-4445-B58C-429E59D62469}" destId="{8DCCC5B6-DB5F-244D-A001-3D9A36C244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5AE331-B092-2945-A968-87B69A23C11E}" type="doc">
      <dgm:prSet loTypeId="urn:microsoft.com/office/officeart/2008/layout/PictureStrips" loCatId="" qsTypeId="urn:microsoft.com/office/officeart/2005/8/quickstyle/simple1" qsCatId="simple" csTypeId="urn:microsoft.com/office/officeart/2005/8/colors/colorful1#4" csCatId="colorful" phldr="1"/>
      <dgm:spPr/>
    </dgm:pt>
    <dgm:pt modelId="{86CB77A0-5749-1144-ACF8-8E5A33D72192}">
      <dgm:prSet phldrT="[Text]"/>
      <dgm:spPr/>
      <dgm:t>
        <a:bodyPr/>
        <a:lstStyle/>
        <a:p>
          <a:r>
            <a:rPr lang="en-GB" dirty="0" smtClean="0">
              <a:latin typeface="Arial"/>
              <a:cs typeface="Arial"/>
            </a:rPr>
            <a:t>Methods and Guidance only includes operational methods and approaches. </a:t>
          </a:r>
          <a:endParaRPr lang="en-GB" dirty="0">
            <a:latin typeface="Arial"/>
            <a:cs typeface="Arial"/>
          </a:endParaRPr>
        </a:p>
      </dgm:t>
    </dgm:pt>
    <dgm:pt modelId="{D4F83A9F-76CD-ED42-8929-AF080AC71C59}" type="parTrans" cxnId="{177E41F0-41EF-E34C-9CF7-71B99E586A30}">
      <dgm:prSet/>
      <dgm:spPr/>
      <dgm:t>
        <a:bodyPr/>
        <a:lstStyle/>
        <a:p>
          <a:endParaRPr lang="en-GB"/>
        </a:p>
      </dgm:t>
    </dgm:pt>
    <dgm:pt modelId="{E9E0D1FE-DF8E-4B4A-A5AB-091A6573D1F6}" type="sibTrans" cxnId="{177E41F0-41EF-E34C-9CF7-71B99E586A30}">
      <dgm:prSet/>
      <dgm:spPr/>
      <dgm:t>
        <a:bodyPr/>
        <a:lstStyle/>
        <a:p>
          <a:endParaRPr lang="en-GB"/>
        </a:p>
      </dgm:t>
    </dgm:pt>
    <dgm:pt modelId="{828B9D15-93CD-E04F-9895-FC6DFDAD61C4}">
      <dgm:prSet phldrT="[Text]"/>
      <dgm:spPr/>
      <dgm:t>
        <a:bodyPr/>
        <a:lstStyle/>
        <a:p>
          <a:r>
            <a:rPr lang="en-GB" dirty="0" smtClean="0">
              <a:latin typeface="Arial"/>
              <a:cs typeface="Arial"/>
            </a:rPr>
            <a:t>Component aims to stimulate R&amp;D on developing approaches that are not operational but could become widely available and useful</a:t>
          </a:r>
          <a:endParaRPr lang="en-GB" dirty="0">
            <a:latin typeface="Arial"/>
            <a:cs typeface="Arial"/>
          </a:endParaRPr>
        </a:p>
      </dgm:t>
    </dgm:pt>
    <dgm:pt modelId="{8CAEB775-2507-3B46-BD66-342B711385C5}" type="parTrans" cxnId="{232C18D2-30DB-6541-BBE7-93B9451A6691}">
      <dgm:prSet/>
      <dgm:spPr/>
      <dgm:t>
        <a:bodyPr/>
        <a:lstStyle/>
        <a:p>
          <a:endParaRPr lang="en-GB"/>
        </a:p>
      </dgm:t>
    </dgm:pt>
    <dgm:pt modelId="{C6A97A79-63F9-BF42-A20F-ABC9000B7A7E}" type="sibTrans" cxnId="{232C18D2-30DB-6541-BBE7-93B9451A6691}">
      <dgm:prSet/>
      <dgm:spPr/>
      <dgm:t>
        <a:bodyPr/>
        <a:lstStyle/>
        <a:p>
          <a:endParaRPr lang="en-GB"/>
        </a:p>
      </dgm:t>
    </dgm:pt>
    <dgm:pt modelId="{7E855856-EA06-E145-ADE4-00CED1432C98}">
      <dgm:prSet phldrT="[Text]"/>
      <dgm:spPr/>
      <dgm:t>
        <a:bodyPr/>
        <a:lstStyle/>
        <a:p>
          <a:r>
            <a:rPr lang="en-GB" dirty="0" smtClean="0">
              <a:latin typeface="Arial"/>
              <a:cs typeface="Arial"/>
            </a:rPr>
            <a:t>R&amp;D Workshops to discuss major topics, on-going work and how to promote further development, in cooperation with GOFC-GOLD</a:t>
          </a:r>
          <a:endParaRPr lang="en-GB" dirty="0">
            <a:latin typeface="Arial"/>
            <a:cs typeface="Arial"/>
          </a:endParaRPr>
        </a:p>
      </dgm:t>
    </dgm:pt>
    <dgm:pt modelId="{89DCA444-234C-4D4D-A187-E0D28196A223}" type="parTrans" cxnId="{39EA5E00-E55F-A84A-86FF-DE231C4659D3}">
      <dgm:prSet/>
      <dgm:spPr/>
      <dgm:t>
        <a:bodyPr/>
        <a:lstStyle/>
        <a:p>
          <a:endParaRPr lang="en-GB"/>
        </a:p>
      </dgm:t>
    </dgm:pt>
    <dgm:pt modelId="{5419BB51-04AB-224A-B0C4-022ECAC0A2D6}" type="sibTrans" cxnId="{39EA5E00-E55F-A84A-86FF-DE231C4659D3}">
      <dgm:prSet/>
      <dgm:spPr/>
      <dgm:t>
        <a:bodyPr/>
        <a:lstStyle/>
        <a:p>
          <a:endParaRPr lang="en-GB"/>
        </a:p>
      </dgm:t>
    </dgm:pt>
    <dgm:pt modelId="{380954D5-FC63-5043-99AB-9BE7C6D5AD7D}">
      <dgm:prSet phldrT="[Text]"/>
      <dgm:spPr/>
      <dgm:t>
        <a:bodyPr/>
        <a:lstStyle/>
        <a:p>
          <a:r>
            <a:rPr lang="en-GB" dirty="0" smtClean="0">
              <a:latin typeface="Arial"/>
              <a:cs typeface="Arial"/>
            </a:rPr>
            <a:t>Identifying and provision of space data to meet R&amp;D (SDCG R&amp;D Element)</a:t>
          </a:r>
          <a:endParaRPr lang="en-GB" dirty="0">
            <a:latin typeface="Arial"/>
            <a:cs typeface="Arial"/>
          </a:endParaRPr>
        </a:p>
      </dgm:t>
    </dgm:pt>
    <dgm:pt modelId="{2F0CB1C5-0938-3149-AED6-406A6C8EEABB}" type="parTrans" cxnId="{952914CA-B7EE-4944-93B0-F0038C8DC0BF}">
      <dgm:prSet/>
      <dgm:spPr/>
      <dgm:t>
        <a:bodyPr/>
        <a:lstStyle/>
        <a:p>
          <a:endParaRPr lang="en-GB"/>
        </a:p>
      </dgm:t>
    </dgm:pt>
    <dgm:pt modelId="{D2B9BDDE-71C4-D849-96D6-A3A2B24C1A38}" type="sibTrans" cxnId="{952914CA-B7EE-4944-93B0-F0038C8DC0BF}">
      <dgm:prSet/>
      <dgm:spPr/>
      <dgm:t>
        <a:bodyPr/>
        <a:lstStyle/>
        <a:p>
          <a:endParaRPr lang="en-GB"/>
        </a:p>
      </dgm:t>
    </dgm:pt>
    <dgm:pt modelId="{7C583143-1BBE-0840-A5C6-CBB69CF7C2F7}">
      <dgm:prSet phldrT="[Text]"/>
      <dgm:spPr/>
      <dgm:t>
        <a:bodyPr/>
        <a:lstStyle/>
        <a:p>
          <a:r>
            <a:rPr lang="en-GB" dirty="0" smtClean="0">
              <a:latin typeface="Arial"/>
              <a:cs typeface="Arial"/>
            </a:rPr>
            <a:t>Identification of new approaches that can be included in future versions of the Methods and Guidance</a:t>
          </a:r>
          <a:endParaRPr lang="en-GB" dirty="0">
            <a:latin typeface="Arial"/>
            <a:cs typeface="Arial"/>
          </a:endParaRPr>
        </a:p>
      </dgm:t>
    </dgm:pt>
    <dgm:pt modelId="{1B7BBE34-98D0-1844-A00B-9658A8938BA3}" type="parTrans" cxnId="{8EEC2C16-1911-0847-BF0B-3865FC382FE7}">
      <dgm:prSet/>
      <dgm:spPr/>
      <dgm:t>
        <a:bodyPr/>
        <a:lstStyle/>
        <a:p>
          <a:endParaRPr lang="en-GB"/>
        </a:p>
      </dgm:t>
    </dgm:pt>
    <dgm:pt modelId="{F556EAB0-9008-B549-A928-8E42AA6DC0B3}" type="sibTrans" cxnId="{8EEC2C16-1911-0847-BF0B-3865FC382FE7}">
      <dgm:prSet/>
      <dgm:spPr/>
      <dgm:t>
        <a:bodyPr/>
        <a:lstStyle/>
        <a:p>
          <a:endParaRPr lang="en-GB"/>
        </a:p>
      </dgm:t>
    </dgm:pt>
    <dgm:pt modelId="{070E90E6-A727-E04F-A5ED-AA85EB1FA256}">
      <dgm:prSet phldrT="[Text]"/>
      <dgm:spPr/>
      <dgm:t>
        <a:bodyPr/>
        <a:lstStyle/>
        <a:p>
          <a:r>
            <a:rPr lang="en-GB" dirty="0" smtClean="0">
              <a:latin typeface="Arial"/>
              <a:cs typeface="Arial"/>
            </a:rPr>
            <a:t>Identifying funding opportunities</a:t>
          </a:r>
          <a:endParaRPr lang="en-GB" dirty="0">
            <a:latin typeface="Arial"/>
            <a:cs typeface="Arial"/>
          </a:endParaRPr>
        </a:p>
      </dgm:t>
    </dgm:pt>
    <dgm:pt modelId="{43696815-516C-634E-8CF9-C259A3D12C4B}" type="parTrans" cxnId="{1DBF8262-D88B-FC4E-8301-C4D1C6E90ACE}">
      <dgm:prSet/>
      <dgm:spPr/>
      <dgm:t>
        <a:bodyPr/>
        <a:lstStyle/>
        <a:p>
          <a:endParaRPr lang="en-GB"/>
        </a:p>
      </dgm:t>
    </dgm:pt>
    <dgm:pt modelId="{C19E15BA-88E7-B344-8CF4-8B8FFEE9E213}" type="sibTrans" cxnId="{1DBF8262-D88B-FC4E-8301-C4D1C6E90ACE}">
      <dgm:prSet/>
      <dgm:spPr/>
      <dgm:t>
        <a:bodyPr/>
        <a:lstStyle/>
        <a:p>
          <a:endParaRPr lang="en-GB"/>
        </a:p>
      </dgm:t>
    </dgm:pt>
    <dgm:pt modelId="{AFCDCAAB-0E55-D64B-A1EC-C3813BE1AF74}" type="pres">
      <dgm:prSet presAssocID="{9A5AE331-B092-2945-A968-87B69A23C11E}" presName="Name0" presStyleCnt="0">
        <dgm:presLayoutVars>
          <dgm:dir/>
          <dgm:resizeHandles val="exact"/>
        </dgm:presLayoutVars>
      </dgm:prSet>
      <dgm:spPr/>
    </dgm:pt>
    <dgm:pt modelId="{A9749B56-3608-5648-ACD7-B677BE2A2559}" type="pres">
      <dgm:prSet presAssocID="{86CB77A0-5749-1144-ACF8-8E5A33D72192}" presName="composite" presStyleCnt="0"/>
      <dgm:spPr/>
    </dgm:pt>
    <dgm:pt modelId="{7869FB10-EAD0-6A40-A39C-5774240E882D}" type="pres">
      <dgm:prSet presAssocID="{86CB77A0-5749-1144-ACF8-8E5A33D7219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C8A7FD-C4E4-6B48-AD26-D7A5959EEAD0}" type="pres">
      <dgm:prSet presAssocID="{86CB77A0-5749-1144-ACF8-8E5A33D72192}" presName="rect2" presStyleLbl="fgImgPlac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D89B73-034A-C944-AD7E-FF5C8E5FC45A}" type="pres">
      <dgm:prSet presAssocID="{E9E0D1FE-DF8E-4B4A-A5AB-091A6573D1F6}" presName="sibTrans" presStyleCnt="0"/>
      <dgm:spPr/>
    </dgm:pt>
    <dgm:pt modelId="{3F342731-EA44-7F46-AA7F-E33B669D3691}" type="pres">
      <dgm:prSet presAssocID="{828B9D15-93CD-E04F-9895-FC6DFDAD61C4}" presName="composite" presStyleCnt="0"/>
      <dgm:spPr/>
    </dgm:pt>
    <dgm:pt modelId="{ED801B17-C7A6-1A4F-9BF0-6C1FD158331F}" type="pres">
      <dgm:prSet presAssocID="{828B9D15-93CD-E04F-9895-FC6DFDAD61C4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37E79D-4F51-3C42-8A1D-3357EE8A9279}" type="pres">
      <dgm:prSet presAssocID="{828B9D15-93CD-E04F-9895-FC6DFDAD61C4}" presName="rect2" presStyleLbl="fgImgPlace1" presStyleIdx="1" presStyleCnt="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65AA5D-3520-9949-8038-153025EC0D46}" type="pres">
      <dgm:prSet presAssocID="{C6A97A79-63F9-BF42-A20F-ABC9000B7A7E}" presName="sibTrans" presStyleCnt="0"/>
      <dgm:spPr/>
    </dgm:pt>
    <dgm:pt modelId="{A29FF859-F4FE-7A4A-ADAB-7B801950A3C4}" type="pres">
      <dgm:prSet presAssocID="{7E855856-EA06-E145-ADE4-00CED1432C98}" presName="composite" presStyleCnt="0"/>
      <dgm:spPr/>
    </dgm:pt>
    <dgm:pt modelId="{84B62F0A-0E19-EF42-BFDC-A5576B083FD3}" type="pres">
      <dgm:prSet presAssocID="{7E855856-EA06-E145-ADE4-00CED1432C98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6D65F6-DA2E-B94F-94F3-4A3A64CD346F}" type="pres">
      <dgm:prSet presAssocID="{7E855856-EA06-E145-ADE4-00CED1432C98}" presName="rect2" presStyleLbl="fgImgPlace1" presStyleIdx="2" presStyleCnt="6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10" t="5363" r="1619"/>
          </a:stretch>
        </a:blipFill>
      </dgm:spPr>
    </dgm:pt>
    <dgm:pt modelId="{C37CDE9C-672F-FC4C-821C-9A3FC0D4EDC7}" type="pres">
      <dgm:prSet presAssocID="{5419BB51-04AB-224A-B0C4-022ECAC0A2D6}" presName="sibTrans" presStyleCnt="0"/>
      <dgm:spPr/>
    </dgm:pt>
    <dgm:pt modelId="{7AC57EC8-26C9-F449-B0BB-A1EA72F7683F}" type="pres">
      <dgm:prSet presAssocID="{380954D5-FC63-5043-99AB-9BE7C6D5AD7D}" presName="composite" presStyleCnt="0"/>
      <dgm:spPr/>
    </dgm:pt>
    <dgm:pt modelId="{CD4BB018-4682-7D4A-BFDA-FCC56FF38C3C}" type="pres">
      <dgm:prSet presAssocID="{380954D5-FC63-5043-99AB-9BE7C6D5AD7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41D041-05F3-8C44-BA3D-90E09F4A3968}" type="pres">
      <dgm:prSet presAssocID="{380954D5-FC63-5043-99AB-9BE7C6D5AD7D}" presName="rect2" presStyleLbl="fgImgPlace1" presStyleIdx="3" presStyleCnt="6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99571A-4F5C-7144-9059-72F43BC7148E}" type="pres">
      <dgm:prSet presAssocID="{D2B9BDDE-71C4-D849-96D6-A3A2B24C1A38}" presName="sibTrans" presStyleCnt="0"/>
      <dgm:spPr/>
    </dgm:pt>
    <dgm:pt modelId="{20BCD14C-2A02-EF48-8146-641C3A1DBBB7}" type="pres">
      <dgm:prSet presAssocID="{7C583143-1BBE-0840-A5C6-CBB69CF7C2F7}" presName="composite" presStyleCnt="0"/>
      <dgm:spPr/>
    </dgm:pt>
    <dgm:pt modelId="{CB4173C5-43AB-0B4C-BABD-E9D7D67D8FAA}" type="pres">
      <dgm:prSet presAssocID="{7C583143-1BBE-0840-A5C6-CBB69CF7C2F7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A6DA3E-7374-EE4E-AD4D-A2D7F3A1EF33}" type="pres">
      <dgm:prSet presAssocID="{7C583143-1BBE-0840-A5C6-CBB69CF7C2F7}" presName="rect2" presStyleLbl="fgImgPlace1" presStyleIdx="4" presStyleCnt="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5A64DB9-ABFB-894D-A8CC-4BAC93101B39}" type="pres">
      <dgm:prSet presAssocID="{F556EAB0-9008-B549-A928-8E42AA6DC0B3}" presName="sibTrans" presStyleCnt="0"/>
      <dgm:spPr/>
    </dgm:pt>
    <dgm:pt modelId="{36B6C335-F4B9-2A46-97BA-BC67AB0D96F3}" type="pres">
      <dgm:prSet presAssocID="{070E90E6-A727-E04F-A5ED-AA85EB1FA256}" presName="composite" presStyleCnt="0"/>
      <dgm:spPr/>
    </dgm:pt>
    <dgm:pt modelId="{B89A4DAB-E06D-EB43-BC04-2F9C17099D36}" type="pres">
      <dgm:prSet presAssocID="{070E90E6-A727-E04F-A5ED-AA85EB1FA256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633B5E-A8BF-8D46-9437-61957DBC926F}" type="pres">
      <dgm:prSet presAssocID="{070E90E6-A727-E04F-A5ED-AA85EB1FA256}" presName="rect2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97BE31CF-C1EE-DA42-9631-F4D0E1E62450}" type="presOf" srcId="{828B9D15-93CD-E04F-9895-FC6DFDAD61C4}" destId="{ED801B17-C7A6-1A4F-9BF0-6C1FD158331F}" srcOrd="0" destOrd="0" presId="urn:microsoft.com/office/officeart/2008/layout/PictureStrips"/>
    <dgm:cxn modelId="{E83FB2D7-84FE-3842-A672-C8BFA3E834E9}" type="presOf" srcId="{380954D5-FC63-5043-99AB-9BE7C6D5AD7D}" destId="{CD4BB018-4682-7D4A-BFDA-FCC56FF38C3C}" srcOrd="0" destOrd="0" presId="urn:microsoft.com/office/officeart/2008/layout/PictureStrips"/>
    <dgm:cxn modelId="{D3E90713-22AA-9745-B664-823D50F40DA7}" type="presOf" srcId="{070E90E6-A727-E04F-A5ED-AA85EB1FA256}" destId="{B89A4DAB-E06D-EB43-BC04-2F9C17099D36}" srcOrd="0" destOrd="0" presId="urn:microsoft.com/office/officeart/2008/layout/PictureStrips"/>
    <dgm:cxn modelId="{D1AB927D-EA30-3B4C-9736-4DA15F3C1B3B}" type="presOf" srcId="{86CB77A0-5749-1144-ACF8-8E5A33D72192}" destId="{7869FB10-EAD0-6A40-A39C-5774240E882D}" srcOrd="0" destOrd="0" presId="urn:microsoft.com/office/officeart/2008/layout/PictureStrips"/>
    <dgm:cxn modelId="{5073BCD3-2A45-FC4F-9C4D-47C3E2BCF5B7}" type="presOf" srcId="{9A5AE331-B092-2945-A968-87B69A23C11E}" destId="{AFCDCAAB-0E55-D64B-A1EC-C3813BE1AF74}" srcOrd="0" destOrd="0" presId="urn:microsoft.com/office/officeart/2008/layout/PictureStrips"/>
    <dgm:cxn modelId="{8EEC2C16-1911-0847-BF0B-3865FC382FE7}" srcId="{9A5AE331-B092-2945-A968-87B69A23C11E}" destId="{7C583143-1BBE-0840-A5C6-CBB69CF7C2F7}" srcOrd="4" destOrd="0" parTransId="{1B7BBE34-98D0-1844-A00B-9658A8938BA3}" sibTransId="{F556EAB0-9008-B549-A928-8E42AA6DC0B3}"/>
    <dgm:cxn modelId="{952914CA-B7EE-4944-93B0-F0038C8DC0BF}" srcId="{9A5AE331-B092-2945-A968-87B69A23C11E}" destId="{380954D5-FC63-5043-99AB-9BE7C6D5AD7D}" srcOrd="3" destOrd="0" parTransId="{2F0CB1C5-0938-3149-AED6-406A6C8EEABB}" sibTransId="{D2B9BDDE-71C4-D849-96D6-A3A2B24C1A38}"/>
    <dgm:cxn modelId="{39EA5E00-E55F-A84A-86FF-DE231C4659D3}" srcId="{9A5AE331-B092-2945-A968-87B69A23C11E}" destId="{7E855856-EA06-E145-ADE4-00CED1432C98}" srcOrd="2" destOrd="0" parTransId="{89DCA444-234C-4D4D-A187-E0D28196A223}" sibTransId="{5419BB51-04AB-224A-B0C4-022ECAC0A2D6}"/>
    <dgm:cxn modelId="{177E41F0-41EF-E34C-9CF7-71B99E586A30}" srcId="{9A5AE331-B092-2945-A968-87B69A23C11E}" destId="{86CB77A0-5749-1144-ACF8-8E5A33D72192}" srcOrd="0" destOrd="0" parTransId="{D4F83A9F-76CD-ED42-8929-AF080AC71C59}" sibTransId="{E9E0D1FE-DF8E-4B4A-A5AB-091A6573D1F6}"/>
    <dgm:cxn modelId="{232C18D2-30DB-6541-BBE7-93B9451A6691}" srcId="{9A5AE331-B092-2945-A968-87B69A23C11E}" destId="{828B9D15-93CD-E04F-9895-FC6DFDAD61C4}" srcOrd="1" destOrd="0" parTransId="{8CAEB775-2507-3B46-BD66-342B711385C5}" sibTransId="{C6A97A79-63F9-BF42-A20F-ABC9000B7A7E}"/>
    <dgm:cxn modelId="{1DBF8262-D88B-FC4E-8301-C4D1C6E90ACE}" srcId="{9A5AE331-B092-2945-A968-87B69A23C11E}" destId="{070E90E6-A727-E04F-A5ED-AA85EB1FA256}" srcOrd="5" destOrd="0" parTransId="{43696815-516C-634E-8CF9-C259A3D12C4B}" sibTransId="{C19E15BA-88E7-B344-8CF4-8B8FFEE9E213}"/>
    <dgm:cxn modelId="{82C2DD35-7E4C-124C-A685-7FCC696D9029}" type="presOf" srcId="{7C583143-1BBE-0840-A5C6-CBB69CF7C2F7}" destId="{CB4173C5-43AB-0B4C-BABD-E9D7D67D8FAA}" srcOrd="0" destOrd="0" presId="urn:microsoft.com/office/officeart/2008/layout/PictureStrips"/>
    <dgm:cxn modelId="{B5D7D078-6D78-5E49-B926-1474CF22B295}" type="presOf" srcId="{7E855856-EA06-E145-ADE4-00CED1432C98}" destId="{84B62F0A-0E19-EF42-BFDC-A5576B083FD3}" srcOrd="0" destOrd="0" presId="urn:microsoft.com/office/officeart/2008/layout/PictureStrips"/>
    <dgm:cxn modelId="{49DD0FD1-0EC8-A04E-9C17-D14E300B73C9}" type="presParOf" srcId="{AFCDCAAB-0E55-D64B-A1EC-C3813BE1AF74}" destId="{A9749B56-3608-5648-ACD7-B677BE2A2559}" srcOrd="0" destOrd="0" presId="urn:microsoft.com/office/officeart/2008/layout/PictureStrips"/>
    <dgm:cxn modelId="{8247F0FF-2B83-E242-8360-B33F0E3A96F2}" type="presParOf" srcId="{A9749B56-3608-5648-ACD7-B677BE2A2559}" destId="{7869FB10-EAD0-6A40-A39C-5774240E882D}" srcOrd="0" destOrd="0" presId="urn:microsoft.com/office/officeart/2008/layout/PictureStrips"/>
    <dgm:cxn modelId="{D06BE1BC-FD05-DB43-AB41-43AC40D475CF}" type="presParOf" srcId="{A9749B56-3608-5648-ACD7-B677BE2A2559}" destId="{58C8A7FD-C4E4-6B48-AD26-D7A5959EEAD0}" srcOrd="1" destOrd="0" presId="urn:microsoft.com/office/officeart/2008/layout/PictureStrips"/>
    <dgm:cxn modelId="{561E6FC1-88AB-2B41-9AB9-48FBA48ED055}" type="presParOf" srcId="{AFCDCAAB-0E55-D64B-A1EC-C3813BE1AF74}" destId="{C3D89B73-034A-C944-AD7E-FF5C8E5FC45A}" srcOrd="1" destOrd="0" presId="urn:microsoft.com/office/officeart/2008/layout/PictureStrips"/>
    <dgm:cxn modelId="{052285A1-4FA9-6C4B-8EC7-2C3CB88823BA}" type="presParOf" srcId="{AFCDCAAB-0E55-D64B-A1EC-C3813BE1AF74}" destId="{3F342731-EA44-7F46-AA7F-E33B669D3691}" srcOrd="2" destOrd="0" presId="urn:microsoft.com/office/officeart/2008/layout/PictureStrips"/>
    <dgm:cxn modelId="{14C65DDB-A5E4-4B4A-BC65-DAFA2BFC49E7}" type="presParOf" srcId="{3F342731-EA44-7F46-AA7F-E33B669D3691}" destId="{ED801B17-C7A6-1A4F-9BF0-6C1FD158331F}" srcOrd="0" destOrd="0" presId="urn:microsoft.com/office/officeart/2008/layout/PictureStrips"/>
    <dgm:cxn modelId="{2C6C1179-A516-CF46-B383-CDDAB5449288}" type="presParOf" srcId="{3F342731-EA44-7F46-AA7F-E33B669D3691}" destId="{D437E79D-4F51-3C42-8A1D-3357EE8A9279}" srcOrd="1" destOrd="0" presId="urn:microsoft.com/office/officeart/2008/layout/PictureStrips"/>
    <dgm:cxn modelId="{EB4F97B3-C180-E144-A48A-936F18343250}" type="presParOf" srcId="{AFCDCAAB-0E55-D64B-A1EC-C3813BE1AF74}" destId="{E765AA5D-3520-9949-8038-153025EC0D46}" srcOrd="3" destOrd="0" presId="urn:microsoft.com/office/officeart/2008/layout/PictureStrips"/>
    <dgm:cxn modelId="{A71CDF50-75E0-D541-9293-4099BD6C7D26}" type="presParOf" srcId="{AFCDCAAB-0E55-D64B-A1EC-C3813BE1AF74}" destId="{A29FF859-F4FE-7A4A-ADAB-7B801950A3C4}" srcOrd="4" destOrd="0" presId="urn:microsoft.com/office/officeart/2008/layout/PictureStrips"/>
    <dgm:cxn modelId="{BFA9E800-A057-4C45-AC2F-E364CD383F53}" type="presParOf" srcId="{A29FF859-F4FE-7A4A-ADAB-7B801950A3C4}" destId="{84B62F0A-0E19-EF42-BFDC-A5576B083FD3}" srcOrd="0" destOrd="0" presId="urn:microsoft.com/office/officeart/2008/layout/PictureStrips"/>
    <dgm:cxn modelId="{08944383-968F-EF46-9F38-9DB8A9BB37C0}" type="presParOf" srcId="{A29FF859-F4FE-7A4A-ADAB-7B801950A3C4}" destId="{8D6D65F6-DA2E-B94F-94F3-4A3A64CD346F}" srcOrd="1" destOrd="0" presId="urn:microsoft.com/office/officeart/2008/layout/PictureStrips"/>
    <dgm:cxn modelId="{72C67535-A83A-BC4B-8C27-0439D66750AF}" type="presParOf" srcId="{AFCDCAAB-0E55-D64B-A1EC-C3813BE1AF74}" destId="{C37CDE9C-672F-FC4C-821C-9A3FC0D4EDC7}" srcOrd="5" destOrd="0" presId="urn:microsoft.com/office/officeart/2008/layout/PictureStrips"/>
    <dgm:cxn modelId="{3E5AE429-6ED5-C346-A1BE-59789A300411}" type="presParOf" srcId="{AFCDCAAB-0E55-D64B-A1EC-C3813BE1AF74}" destId="{7AC57EC8-26C9-F449-B0BB-A1EA72F7683F}" srcOrd="6" destOrd="0" presId="urn:microsoft.com/office/officeart/2008/layout/PictureStrips"/>
    <dgm:cxn modelId="{553A146C-1765-4641-92A0-17DE66C6A953}" type="presParOf" srcId="{7AC57EC8-26C9-F449-B0BB-A1EA72F7683F}" destId="{CD4BB018-4682-7D4A-BFDA-FCC56FF38C3C}" srcOrd="0" destOrd="0" presId="urn:microsoft.com/office/officeart/2008/layout/PictureStrips"/>
    <dgm:cxn modelId="{FEEEA6A0-A25C-1F4C-8DEE-CCC26A15E172}" type="presParOf" srcId="{7AC57EC8-26C9-F449-B0BB-A1EA72F7683F}" destId="{1741D041-05F3-8C44-BA3D-90E09F4A3968}" srcOrd="1" destOrd="0" presId="urn:microsoft.com/office/officeart/2008/layout/PictureStrips"/>
    <dgm:cxn modelId="{A47F0D57-7770-9545-A623-E4219A45FD69}" type="presParOf" srcId="{AFCDCAAB-0E55-D64B-A1EC-C3813BE1AF74}" destId="{0D99571A-4F5C-7144-9059-72F43BC7148E}" srcOrd="7" destOrd="0" presId="urn:microsoft.com/office/officeart/2008/layout/PictureStrips"/>
    <dgm:cxn modelId="{268C0211-A4BC-BF45-B217-EA289AA00D0C}" type="presParOf" srcId="{AFCDCAAB-0E55-D64B-A1EC-C3813BE1AF74}" destId="{20BCD14C-2A02-EF48-8146-641C3A1DBBB7}" srcOrd="8" destOrd="0" presId="urn:microsoft.com/office/officeart/2008/layout/PictureStrips"/>
    <dgm:cxn modelId="{5E10E914-3108-F648-9619-1653FC94292B}" type="presParOf" srcId="{20BCD14C-2A02-EF48-8146-641C3A1DBBB7}" destId="{CB4173C5-43AB-0B4C-BABD-E9D7D67D8FAA}" srcOrd="0" destOrd="0" presId="urn:microsoft.com/office/officeart/2008/layout/PictureStrips"/>
    <dgm:cxn modelId="{DB08D13F-6803-DD45-94B1-1A65DD8F761F}" type="presParOf" srcId="{20BCD14C-2A02-EF48-8146-641C3A1DBBB7}" destId="{79A6DA3E-7374-EE4E-AD4D-A2D7F3A1EF33}" srcOrd="1" destOrd="0" presId="urn:microsoft.com/office/officeart/2008/layout/PictureStrips"/>
    <dgm:cxn modelId="{390FE91D-8030-D54C-A95F-E2C3EA834806}" type="presParOf" srcId="{AFCDCAAB-0E55-D64B-A1EC-C3813BE1AF74}" destId="{25A64DB9-ABFB-894D-A8CC-4BAC93101B39}" srcOrd="9" destOrd="0" presId="urn:microsoft.com/office/officeart/2008/layout/PictureStrips"/>
    <dgm:cxn modelId="{80764827-013C-E34F-B3D8-D255542710B6}" type="presParOf" srcId="{AFCDCAAB-0E55-D64B-A1EC-C3813BE1AF74}" destId="{36B6C335-F4B9-2A46-97BA-BC67AB0D96F3}" srcOrd="10" destOrd="0" presId="urn:microsoft.com/office/officeart/2008/layout/PictureStrips"/>
    <dgm:cxn modelId="{B32BDCA9-AB5E-6042-BB61-44101A4FCBBF}" type="presParOf" srcId="{36B6C335-F4B9-2A46-97BA-BC67AB0D96F3}" destId="{B89A4DAB-E06D-EB43-BC04-2F9C17099D36}" srcOrd="0" destOrd="0" presId="urn:microsoft.com/office/officeart/2008/layout/PictureStrips"/>
    <dgm:cxn modelId="{C93AC45D-3986-3047-BD93-0306DAEC8790}" type="presParOf" srcId="{36B6C335-F4B9-2A46-97BA-BC67AB0D96F3}" destId="{82633B5E-A8BF-8D46-9437-61957DBC926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A0C98-3A76-F54D-A15C-60586E30373D}">
      <dsp:nvSpPr>
        <dsp:cNvPr id="0" name=""/>
        <dsp:cNvSpPr/>
      </dsp:nvSpPr>
      <dsp:spPr>
        <a:xfrm>
          <a:off x="0" y="202910"/>
          <a:ext cx="9144000" cy="19449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53504-4ED2-6B4D-9603-94DE59A64EBC}">
      <dsp:nvSpPr>
        <dsp:cNvPr id="0" name=""/>
        <dsp:cNvSpPr/>
      </dsp:nvSpPr>
      <dsp:spPr>
        <a:xfrm>
          <a:off x="275783" y="317171"/>
          <a:ext cx="1552872" cy="17444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FF606-A507-4747-A5DB-11608C280846}">
      <dsp:nvSpPr>
        <dsp:cNvPr id="0" name=""/>
        <dsp:cNvSpPr/>
      </dsp:nvSpPr>
      <dsp:spPr>
        <a:xfrm rot="10800000">
          <a:off x="275783" y="2378788"/>
          <a:ext cx="1552872" cy="29074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 Narrow"/>
              <a:cs typeface="Arial Narrow"/>
            </a:rPr>
            <a:t>Space Data</a:t>
          </a:r>
          <a:endParaRPr lang="en-GB" sz="1800" kern="1200" dirty="0">
            <a:latin typeface="Arial Narrow"/>
            <a:cs typeface="Arial Narrow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 Narrow"/>
              <a:cs typeface="Arial Narrow"/>
            </a:rPr>
            <a:t>GFOI works with space agencies through CEOS to ensure the  long-term, global acquisition of core satellite data</a:t>
          </a:r>
          <a:endParaRPr lang="en-GB" sz="1400" kern="1200" dirty="0">
            <a:latin typeface="Arial Narrow"/>
            <a:cs typeface="Arial Narrow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 Narrow"/>
              <a:cs typeface="Arial Narrow"/>
            </a:rPr>
            <a:t>helps countries meet their individual data needs</a:t>
          </a:r>
          <a:endParaRPr lang="en-GB" sz="1400" kern="1200" dirty="0">
            <a:latin typeface="Arial Narrow"/>
            <a:cs typeface="Arial Narrow"/>
          </a:endParaRPr>
        </a:p>
      </dsp:txBody>
      <dsp:txXfrm rot="10800000">
        <a:off x="323539" y="2378788"/>
        <a:ext cx="1457360" cy="2859652"/>
      </dsp:txXfrm>
    </dsp:sp>
    <dsp:sp modelId="{6BA6CC36-0BF5-9E45-B5D8-C54188AF8965}">
      <dsp:nvSpPr>
        <dsp:cNvPr id="0" name=""/>
        <dsp:cNvSpPr/>
      </dsp:nvSpPr>
      <dsp:spPr>
        <a:xfrm>
          <a:off x="2087403" y="317171"/>
          <a:ext cx="1552872" cy="17444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97486-D34F-8542-9E64-4D393A1D46F7}">
      <dsp:nvSpPr>
        <dsp:cNvPr id="0" name=""/>
        <dsp:cNvSpPr/>
      </dsp:nvSpPr>
      <dsp:spPr>
        <a:xfrm rot="10800000">
          <a:off x="1983943" y="2378788"/>
          <a:ext cx="1759792" cy="2907408"/>
        </a:xfrm>
        <a:prstGeom prst="round2SameRect">
          <a:avLst>
            <a:gd name="adj1" fmla="val 10500"/>
            <a:gd name="adj2" fmla="val 0"/>
          </a:avLst>
        </a:prstGeom>
        <a:solidFill>
          <a:srgbClr val="ED7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 Narrow"/>
              <a:cs typeface="Arial Narrow"/>
            </a:rPr>
            <a:t>Capacity Building</a:t>
          </a:r>
          <a:endParaRPr lang="en-GB" sz="1800" kern="1200" dirty="0">
            <a:latin typeface="Arial Narrow"/>
            <a:cs typeface="Arial Narrow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 Narrow"/>
              <a:cs typeface="Arial Narrow"/>
            </a:rPr>
            <a:t>GFOI provides capacity building in </a:t>
          </a:r>
          <a:r>
            <a:rPr lang="en-GB" sz="1400" kern="1200" dirty="0" err="1" smtClean="0">
              <a:latin typeface="Arial Narrow"/>
              <a:cs typeface="Arial Narrow"/>
            </a:rPr>
            <a:t>cordination</a:t>
          </a:r>
          <a:r>
            <a:rPr lang="en-GB" sz="1400" kern="1200" dirty="0" smtClean="0">
              <a:latin typeface="Arial Narrow"/>
              <a:cs typeface="Arial Narrow"/>
            </a:rPr>
            <a:t> with others such as UN-REDD. It supports the use of satellite and ground data to monitor forests, and estimate GHG emissions.</a:t>
          </a:r>
          <a:endParaRPr lang="en-GB" sz="1400" kern="1200" dirty="0">
            <a:latin typeface="Arial Narrow"/>
            <a:cs typeface="Arial Narrow"/>
          </a:endParaRPr>
        </a:p>
      </dsp:txBody>
      <dsp:txXfrm rot="10800000">
        <a:off x="2038063" y="2378788"/>
        <a:ext cx="1651552" cy="2853288"/>
      </dsp:txXfrm>
    </dsp:sp>
    <dsp:sp modelId="{A4E87A7F-9297-9446-820C-21041BC6896C}">
      <dsp:nvSpPr>
        <dsp:cNvPr id="0" name=""/>
        <dsp:cNvSpPr/>
      </dsp:nvSpPr>
      <dsp:spPr>
        <a:xfrm>
          <a:off x="3899023" y="317171"/>
          <a:ext cx="1552872" cy="17444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E5919-146A-DA47-A7FD-63E4B9F96DA8}">
      <dsp:nvSpPr>
        <dsp:cNvPr id="0" name=""/>
        <dsp:cNvSpPr/>
      </dsp:nvSpPr>
      <dsp:spPr>
        <a:xfrm rot="10800000">
          <a:off x="3899023" y="2378788"/>
          <a:ext cx="1552872" cy="29074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 Narrow"/>
              <a:cs typeface="Arial Narrow"/>
            </a:rPr>
            <a:t>Methods and Guidance</a:t>
          </a:r>
          <a:endParaRPr lang="en-GB" sz="1800" kern="1200" dirty="0">
            <a:latin typeface="Arial Narrow"/>
            <a:cs typeface="Arial Narrow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 Narrow"/>
              <a:cs typeface="Arial Narrow"/>
            </a:rPr>
            <a:t>Guidance on i</a:t>
          </a:r>
          <a:r>
            <a:rPr lang="en-GB" sz="1400" b="0" i="0" kern="1200" dirty="0" smtClean="0">
              <a:latin typeface="Arial Narrow"/>
              <a:cs typeface="Arial Narrow"/>
            </a:rPr>
            <a:t>ntegrating remote-sensing and ground-based observations for estimation of emissions and removals of greenhouse gases in forests</a:t>
          </a:r>
          <a:r>
            <a:rPr lang="en-GB" sz="1400" kern="1200" dirty="0" smtClean="0">
              <a:latin typeface="Arial Narrow"/>
              <a:cs typeface="Arial Narrow"/>
            </a:rPr>
            <a:t>. </a:t>
          </a:r>
          <a:endParaRPr lang="en-GB" sz="1400" kern="1200" dirty="0">
            <a:latin typeface="Arial Narrow"/>
            <a:cs typeface="Arial Narrow"/>
          </a:endParaRPr>
        </a:p>
      </dsp:txBody>
      <dsp:txXfrm rot="10800000">
        <a:off x="3946779" y="2378788"/>
        <a:ext cx="1457360" cy="2859652"/>
      </dsp:txXfrm>
    </dsp:sp>
    <dsp:sp modelId="{421D7C79-1561-4841-80ED-F9A4FFC02C78}">
      <dsp:nvSpPr>
        <dsp:cNvPr id="0" name=""/>
        <dsp:cNvSpPr/>
      </dsp:nvSpPr>
      <dsp:spPr>
        <a:xfrm>
          <a:off x="5607183" y="317171"/>
          <a:ext cx="1552872" cy="17444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6BAB5-A826-0845-8192-165762AA1A87}">
      <dsp:nvSpPr>
        <dsp:cNvPr id="0" name=""/>
        <dsp:cNvSpPr/>
      </dsp:nvSpPr>
      <dsp:spPr>
        <a:xfrm rot="10800000">
          <a:off x="5607183" y="2378788"/>
          <a:ext cx="1552872" cy="2907408"/>
        </a:xfrm>
        <a:prstGeom prst="round2SameRect">
          <a:avLst>
            <a:gd name="adj1" fmla="val 10500"/>
            <a:gd name="adj2" fmla="val 0"/>
          </a:avLst>
        </a:prstGeom>
        <a:solidFill>
          <a:srgbClr val="7000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 Narrow"/>
              <a:cs typeface="Arial Narrow"/>
            </a:rPr>
            <a:t>Research and Development</a:t>
          </a:r>
          <a:endParaRPr lang="en-GB" sz="1800" kern="1200" dirty="0">
            <a:latin typeface="Arial Narrow"/>
            <a:cs typeface="Arial Narrow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 Narrow"/>
              <a:cs typeface="Arial Narrow"/>
            </a:rPr>
            <a:t>Identifying and promoting R&amp;D needed for improved practical, global implementation of National Forest Monitoring</a:t>
          </a:r>
          <a:endParaRPr lang="en-GB" sz="1400" kern="1200" dirty="0">
            <a:latin typeface="Arial Narrow"/>
            <a:cs typeface="Arial Narrow"/>
          </a:endParaRPr>
        </a:p>
      </dsp:txBody>
      <dsp:txXfrm rot="10800000">
        <a:off x="5654939" y="2378788"/>
        <a:ext cx="1457360" cy="2859652"/>
      </dsp:txXfrm>
    </dsp:sp>
    <dsp:sp modelId="{9618484B-FA32-ED49-8704-9C4EC4C1EA3E}">
      <dsp:nvSpPr>
        <dsp:cNvPr id="0" name=""/>
        <dsp:cNvSpPr/>
      </dsp:nvSpPr>
      <dsp:spPr>
        <a:xfrm>
          <a:off x="7315343" y="317171"/>
          <a:ext cx="1552872" cy="17444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ACCD8-B237-9748-A054-38CCD622502A}">
      <dsp:nvSpPr>
        <dsp:cNvPr id="0" name=""/>
        <dsp:cNvSpPr/>
      </dsp:nvSpPr>
      <dsp:spPr>
        <a:xfrm rot="10800000">
          <a:off x="7315343" y="2378788"/>
          <a:ext cx="1552872" cy="2907408"/>
        </a:xfrm>
        <a:prstGeom prst="round2SameRect">
          <a:avLst>
            <a:gd name="adj1" fmla="val 10500"/>
            <a:gd name="adj2" fmla="val 0"/>
          </a:avLst>
        </a:prstGeom>
        <a:solidFill>
          <a:srgbClr val="6C91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 Narrow"/>
              <a:cs typeface="Arial Narrow"/>
            </a:rPr>
            <a:t>GFOI Office</a:t>
          </a:r>
          <a:endParaRPr lang="en-GB" sz="1800" kern="1200" dirty="0">
            <a:latin typeface="Arial Narrow"/>
            <a:cs typeface="Arial Narrow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 Narrow"/>
              <a:cs typeface="Arial Narrow"/>
            </a:rPr>
            <a:t>Coordination and Management</a:t>
          </a:r>
          <a:endParaRPr lang="en-GB" sz="1400" kern="1200" dirty="0">
            <a:latin typeface="Arial Narrow"/>
            <a:cs typeface="Arial Narrow"/>
          </a:endParaRPr>
        </a:p>
      </dsp:txBody>
      <dsp:txXfrm rot="10800000">
        <a:off x="7363099" y="2378788"/>
        <a:ext cx="1457360" cy="2859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D9D67-D5EF-C547-A28C-2AF643D640F3}">
      <dsp:nvSpPr>
        <dsp:cNvPr id="0" name=""/>
        <dsp:cNvSpPr/>
      </dsp:nvSpPr>
      <dsp:spPr>
        <a:xfrm>
          <a:off x="0" y="368645"/>
          <a:ext cx="8870667" cy="17289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62" tIns="333248" rIns="68846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/>
              <a:cs typeface="Arial"/>
            </a:rPr>
            <a:t>Assuring the availability of </a:t>
          </a:r>
          <a:r>
            <a:rPr lang="en-US" sz="1600" b="1" kern="1200" dirty="0" smtClean="0">
              <a:latin typeface="Arial"/>
              <a:cs typeface="Arial"/>
            </a:rPr>
            <a:t>consistent time-series </a:t>
          </a:r>
          <a:r>
            <a:rPr lang="en-US" sz="1600" kern="1200" dirty="0" smtClean="0">
              <a:latin typeface="Arial"/>
              <a:cs typeface="Arial"/>
            </a:rPr>
            <a:t>of optical and radar (SAR) satellite data over global forest cover.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/>
              <a:cs typeface="Arial"/>
            </a:rPr>
            <a:t>At least </a:t>
          </a:r>
          <a:r>
            <a:rPr lang="en-US" sz="1600" b="1" kern="1200" dirty="0" smtClean="0">
              <a:latin typeface="Arial"/>
              <a:cs typeface="Arial"/>
            </a:rPr>
            <a:t>one annual national cloud-free optical </a:t>
          </a:r>
          <a:r>
            <a:rPr lang="en-US" sz="1600" kern="1200" dirty="0" smtClean="0">
              <a:latin typeface="Arial"/>
              <a:cs typeface="Arial"/>
            </a:rPr>
            <a:t>coverage over each country. 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/>
              <a:cs typeface="Arial"/>
            </a:rPr>
            <a:t>Publicly open (“core”) satellite data, phased implementation – </a:t>
          </a:r>
          <a:r>
            <a:rPr lang="en-US" sz="1600" b="1" kern="1200" dirty="0" smtClean="0">
              <a:latin typeface="Arial"/>
              <a:cs typeface="Arial"/>
            </a:rPr>
            <a:t>multiple full global coverage by 2016.</a:t>
          </a:r>
        </a:p>
      </dsp:txBody>
      <dsp:txXfrm>
        <a:off x="0" y="368645"/>
        <a:ext cx="8870667" cy="1728946"/>
      </dsp:txXfrm>
    </dsp:sp>
    <dsp:sp modelId="{9159BDCB-1F60-394C-85AE-E201FF611E4E}">
      <dsp:nvSpPr>
        <dsp:cNvPr id="0" name=""/>
        <dsp:cNvSpPr/>
      </dsp:nvSpPr>
      <dsp:spPr>
        <a:xfrm>
          <a:off x="443533" y="100137"/>
          <a:ext cx="6209466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703" tIns="0" rIns="234703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Implementation of Baseline Global Data Acquisition Strategy</a:t>
          </a:r>
          <a:endParaRPr lang="en-US" sz="1600" kern="1200" dirty="0">
            <a:latin typeface="Arial"/>
            <a:cs typeface="Arial"/>
          </a:endParaRPr>
        </a:p>
      </dsp:txBody>
      <dsp:txXfrm>
        <a:off x="466590" y="123194"/>
        <a:ext cx="6163352" cy="426206"/>
      </dsp:txXfrm>
    </dsp:sp>
    <dsp:sp modelId="{CB6EEA37-858F-8644-AE52-AD33B88EBD4E}">
      <dsp:nvSpPr>
        <dsp:cNvPr id="0" name=""/>
        <dsp:cNvSpPr/>
      </dsp:nvSpPr>
      <dsp:spPr>
        <a:xfrm>
          <a:off x="0" y="2562303"/>
          <a:ext cx="8870667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187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62" tIns="333248" rIns="68846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/>
              <a:cs typeface="Arial"/>
            </a:rPr>
            <a:t>A coordinated strategy for national data acquisitions accommodating countries’ specific technical </a:t>
          </a:r>
          <a:r>
            <a:rPr lang="en-US" sz="1600" b="1" kern="1200" dirty="0" smtClean="0">
              <a:latin typeface="Arial"/>
              <a:cs typeface="Arial"/>
            </a:rPr>
            <a:t>requirements, heritage, and experience</a:t>
          </a:r>
          <a:r>
            <a:rPr lang="en-US" sz="1600" kern="1200" dirty="0" smtClean="0">
              <a:latin typeface="Arial"/>
              <a:cs typeface="Arial"/>
            </a:rPr>
            <a:t>.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/>
              <a:cs typeface="Arial"/>
            </a:rPr>
            <a:t>Covers a wider range of satellite data sources, including </a:t>
          </a:r>
          <a:r>
            <a:rPr lang="en-US" sz="1600" b="1" kern="1200" dirty="0" smtClean="0">
              <a:latin typeface="Arial"/>
              <a:cs typeface="Arial"/>
            </a:rPr>
            <a:t>commercial</a:t>
          </a:r>
          <a:r>
            <a:rPr lang="en-US" sz="1600" kern="1200" dirty="0" smtClean="0">
              <a:latin typeface="Arial"/>
              <a:cs typeface="Arial"/>
            </a:rPr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"/>
              <a:cs typeface="Arial"/>
            </a:rPr>
            <a:t>Innovative country data uptake </a:t>
          </a:r>
          <a:r>
            <a:rPr lang="en-US" sz="1600" kern="1200" dirty="0" smtClean="0">
              <a:latin typeface="Arial"/>
              <a:cs typeface="Arial"/>
            </a:rPr>
            <a:t>by </a:t>
          </a:r>
          <a:r>
            <a:rPr lang="en-GB" sz="1600" kern="1200" dirty="0" smtClean="0">
              <a:latin typeface="Arial"/>
              <a:cs typeface="Arial"/>
            </a:rPr>
            <a:t>novel computing and database technologies       </a:t>
          </a:r>
          <a:endParaRPr lang="en-US" sz="1600" kern="1200" dirty="0" smtClean="0">
            <a:latin typeface="Arial"/>
            <a:cs typeface="Arial"/>
          </a:endParaRPr>
        </a:p>
      </dsp:txBody>
      <dsp:txXfrm>
        <a:off x="0" y="2562303"/>
        <a:ext cx="8870667" cy="1411200"/>
      </dsp:txXfrm>
    </dsp:sp>
    <dsp:sp modelId="{11ECE771-8AD6-1047-ADFA-3023A114F8B1}">
      <dsp:nvSpPr>
        <dsp:cNvPr id="0" name=""/>
        <dsp:cNvSpPr/>
      </dsp:nvSpPr>
      <dsp:spPr>
        <a:xfrm>
          <a:off x="443533" y="2304042"/>
          <a:ext cx="6209466" cy="472320"/>
        </a:xfrm>
        <a:prstGeom prst="roundRect">
          <a:avLst/>
        </a:prstGeom>
        <a:solidFill>
          <a:srgbClr val="9187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703" tIns="0" rIns="234703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Space Data Services Available</a:t>
          </a:r>
          <a:endParaRPr lang="en-US" sz="1600" kern="1200" dirty="0">
            <a:latin typeface="Arial"/>
            <a:cs typeface="Arial"/>
          </a:endParaRPr>
        </a:p>
      </dsp:txBody>
      <dsp:txXfrm>
        <a:off x="466590" y="2327099"/>
        <a:ext cx="6163352" cy="426206"/>
      </dsp:txXfrm>
    </dsp:sp>
    <dsp:sp modelId="{8DCCC5B6-DB5F-244D-A001-3D9A36C24469}">
      <dsp:nvSpPr>
        <dsp:cNvPr id="0" name=""/>
        <dsp:cNvSpPr/>
      </dsp:nvSpPr>
      <dsp:spPr>
        <a:xfrm>
          <a:off x="0" y="4400964"/>
          <a:ext cx="8870667" cy="907200"/>
        </a:xfrm>
        <a:prstGeom prst="rect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462" tIns="333248" rIns="68846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/>
              <a:cs typeface="Arial"/>
            </a:rPr>
            <a:t>Includes support for </a:t>
          </a:r>
          <a:r>
            <a:rPr lang="en-US" sz="1600" b="1" kern="1200" dirty="0" smtClean="0">
              <a:latin typeface="Arial"/>
              <a:cs typeface="Arial"/>
            </a:rPr>
            <a:t>science studies </a:t>
          </a:r>
          <a:r>
            <a:rPr lang="en-US" sz="1600" kern="1200" dirty="0" smtClean="0">
              <a:latin typeface="Arial"/>
              <a:cs typeface="Arial"/>
            </a:rPr>
            <a:t>assisting the </a:t>
          </a:r>
          <a:r>
            <a:rPr lang="en-US" sz="1600" b="1" kern="1200" dirty="0" smtClean="0">
              <a:latin typeface="Arial"/>
              <a:cs typeface="Arial"/>
            </a:rPr>
            <a:t>development and evolution of the MGD </a:t>
          </a:r>
          <a:r>
            <a:rPr lang="en-US" sz="1600" kern="1200" dirty="0" smtClean="0">
              <a:latin typeface="Arial"/>
              <a:cs typeface="Arial"/>
            </a:rPr>
            <a:t>for GFOI and addressing </a:t>
          </a:r>
          <a:r>
            <a:rPr lang="en-US" sz="1600" b="1" kern="1200" dirty="0" smtClean="0">
              <a:latin typeface="Arial"/>
              <a:cs typeface="Arial"/>
            </a:rPr>
            <a:t>specific country needs</a:t>
          </a:r>
          <a:r>
            <a:rPr lang="en-US" sz="1600" kern="1200" dirty="0" smtClean="0">
              <a:latin typeface="Arial"/>
              <a:cs typeface="Arial"/>
            </a:rPr>
            <a:t>.</a:t>
          </a:r>
          <a:endParaRPr lang="en-US" sz="1600" kern="1200" dirty="0">
            <a:latin typeface="Arial"/>
            <a:cs typeface="Arial"/>
          </a:endParaRPr>
        </a:p>
      </dsp:txBody>
      <dsp:txXfrm>
        <a:off x="0" y="4400964"/>
        <a:ext cx="8870667" cy="907200"/>
      </dsp:txXfrm>
    </dsp:sp>
    <dsp:sp modelId="{7FAC6EF3-7CC4-BF4E-925C-BF0A0F204D0A}">
      <dsp:nvSpPr>
        <dsp:cNvPr id="0" name=""/>
        <dsp:cNvSpPr/>
      </dsp:nvSpPr>
      <dsp:spPr>
        <a:xfrm>
          <a:off x="443533" y="4139403"/>
          <a:ext cx="6209466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703" tIns="0" rIns="234703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Data Supply in Support of GFOI R&amp;D Activities</a:t>
          </a:r>
          <a:endParaRPr lang="en-US" sz="1600" kern="1200" dirty="0">
            <a:latin typeface="Arial"/>
            <a:cs typeface="Arial"/>
          </a:endParaRPr>
        </a:p>
      </dsp:txBody>
      <dsp:txXfrm>
        <a:off x="466590" y="4162460"/>
        <a:ext cx="6163352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9FB10-EAD0-6A40-A39C-5774240E882D}">
      <dsp:nvSpPr>
        <dsp:cNvPr id="0" name=""/>
        <dsp:cNvSpPr/>
      </dsp:nvSpPr>
      <dsp:spPr>
        <a:xfrm>
          <a:off x="170177" y="702036"/>
          <a:ext cx="4014794" cy="1254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79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/>
              <a:cs typeface="Arial"/>
            </a:rPr>
            <a:t>Methods and Guidance only includes operational methods and approaches. </a:t>
          </a:r>
          <a:endParaRPr lang="en-GB" sz="1600" kern="1200" dirty="0">
            <a:latin typeface="Arial"/>
            <a:cs typeface="Arial"/>
          </a:endParaRPr>
        </a:p>
      </dsp:txBody>
      <dsp:txXfrm>
        <a:off x="170177" y="702036"/>
        <a:ext cx="4014794" cy="1254623"/>
      </dsp:txXfrm>
    </dsp:sp>
    <dsp:sp modelId="{58C8A7FD-C4E4-6B48-AD26-D7A5959EEAD0}">
      <dsp:nvSpPr>
        <dsp:cNvPr id="0" name=""/>
        <dsp:cNvSpPr/>
      </dsp:nvSpPr>
      <dsp:spPr>
        <a:xfrm>
          <a:off x="2894" y="520813"/>
          <a:ext cx="878236" cy="1317354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01B17-C7A6-1A4F-9BF0-6C1FD158331F}">
      <dsp:nvSpPr>
        <dsp:cNvPr id="0" name=""/>
        <dsp:cNvSpPr/>
      </dsp:nvSpPr>
      <dsp:spPr>
        <a:xfrm>
          <a:off x="4624990" y="702036"/>
          <a:ext cx="4014794" cy="1254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79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/>
              <a:cs typeface="Arial"/>
            </a:rPr>
            <a:t>Component aims to stimulate R&amp;D on developing approaches that are not operational but could become widely available and useful</a:t>
          </a:r>
          <a:endParaRPr lang="en-GB" sz="1600" kern="1200" dirty="0">
            <a:latin typeface="Arial"/>
            <a:cs typeface="Arial"/>
          </a:endParaRPr>
        </a:p>
      </dsp:txBody>
      <dsp:txXfrm>
        <a:off x="4624990" y="702036"/>
        <a:ext cx="4014794" cy="1254623"/>
      </dsp:txXfrm>
    </dsp:sp>
    <dsp:sp modelId="{D437E79D-4F51-3C42-8A1D-3357EE8A9279}">
      <dsp:nvSpPr>
        <dsp:cNvPr id="0" name=""/>
        <dsp:cNvSpPr/>
      </dsp:nvSpPr>
      <dsp:spPr>
        <a:xfrm>
          <a:off x="4457707" y="520813"/>
          <a:ext cx="878236" cy="1317354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62F0A-0E19-EF42-BFDC-A5576B083FD3}">
      <dsp:nvSpPr>
        <dsp:cNvPr id="0" name=""/>
        <dsp:cNvSpPr/>
      </dsp:nvSpPr>
      <dsp:spPr>
        <a:xfrm>
          <a:off x="170177" y="2281468"/>
          <a:ext cx="4014794" cy="1254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79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/>
              <a:cs typeface="Arial"/>
            </a:rPr>
            <a:t>R&amp;D Workshops to discuss major topics, on-going work and how to promote further development, in cooperation with GOFC-GOLD</a:t>
          </a:r>
          <a:endParaRPr lang="en-GB" sz="1600" kern="1200" dirty="0">
            <a:latin typeface="Arial"/>
            <a:cs typeface="Arial"/>
          </a:endParaRPr>
        </a:p>
      </dsp:txBody>
      <dsp:txXfrm>
        <a:off x="170177" y="2281468"/>
        <a:ext cx="4014794" cy="1254623"/>
      </dsp:txXfrm>
    </dsp:sp>
    <dsp:sp modelId="{8D6D65F6-DA2E-B94F-94F3-4A3A64CD346F}">
      <dsp:nvSpPr>
        <dsp:cNvPr id="0" name=""/>
        <dsp:cNvSpPr/>
      </dsp:nvSpPr>
      <dsp:spPr>
        <a:xfrm>
          <a:off x="2894" y="2100245"/>
          <a:ext cx="878236" cy="1317354"/>
        </a:xfrm>
        <a:prstGeom prst="rect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10" t="5363" r="161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BB018-4682-7D4A-BFDA-FCC56FF38C3C}">
      <dsp:nvSpPr>
        <dsp:cNvPr id="0" name=""/>
        <dsp:cNvSpPr/>
      </dsp:nvSpPr>
      <dsp:spPr>
        <a:xfrm>
          <a:off x="4624990" y="2281468"/>
          <a:ext cx="4014794" cy="1254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79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/>
              <a:cs typeface="Arial"/>
            </a:rPr>
            <a:t>Identifying and provision of space data to meet R&amp;D (SDCG R&amp;D Element)</a:t>
          </a:r>
          <a:endParaRPr lang="en-GB" sz="1600" kern="1200" dirty="0">
            <a:latin typeface="Arial"/>
            <a:cs typeface="Arial"/>
          </a:endParaRPr>
        </a:p>
      </dsp:txBody>
      <dsp:txXfrm>
        <a:off x="4624990" y="2281468"/>
        <a:ext cx="4014794" cy="1254623"/>
      </dsp:txXfrm>
    </dsp:sp>
    <dsp:sp modelId="{1741D041-05F3-8C44-BA3D-90E09F4A3968}">
      <dsp:nvSpPr>
        <dsp:cNvPr id="0" name=""/>
        <dsp:cNvSpPr/>
      </dsp:nvSpPr>
      <dsp:spPr>
        <a:xfrm>
          <a:off x="4457707" y="2100245"/>
          <a:ext cx="878236" cy="1317354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173C5-43AB-0B4C-BABD-E9D7D67D8FAA}">
      <dsp:nvSpPr>
        <dsp:cNvPr id="0" name=""/>
        <dsp:cNvSpPr/>
      </dsp:nvSpPr>
      <dsp:spPr>
        <a:xfrm>
          <a:off x="170177" y="3860899"/>
          <a:ext cx="4014794" cy="1254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79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/>
              <a:cs typeface="Arial"/>
            </a:rPr>
            <a:t>Identification of new approaches that can be included in future versions of the Methods and Guidance</a:t>
          </a:r>
          <a:endParaRPr lang="en-GB" sz="1600" kern="1200" dirty="0">
            <a:latin typeface="Arial"/>
            <a:cs typeface="Arial"/>
          </a:endParaRPr>
        </a:p>
      </dsp:txBody>
      <dsp:txXfrm>
        <a:off x="170177" y="3860899"/>
        <a:ext cx="4014794" cy="1254623"/>
      </dsp:txXfrm>
    </dsp:sp>
    <dsp:sp modelId="{79A6DA3E-7374-EE4E-AD4D-A2D7F3A1EF33}">
      <dsp:nvSpPr>
        <dsp:cNvPr id="0" name=""/>
        <dsp:cNvSpPr/>
      </dsp:nvSpPr>
      <dsp:spPr>
        <a:xfrm>
          <a:off x="2894" y="3679676"/>
          <a:ext cx="878236" cy="1317354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A4DAB-E06D-EB43-BC04-2F9C17099D36}">
      <dsp:nvSpPr>
        <dsp:cNvPr id="0" name=""/>
        <dsp:cNvSpPr/>
      </dsp:nvSpPr>
      <dsp:spPr>
        <a:xfrm>
          <a:off x="4624990" y="3860899"/>
          <a:ext cx="4014794" cy="12546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79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/>
              <a:cs typeface="Arial"/>
            </a:rPr>
            <a:t>Identifying funding opportunities</a:t>
          </a:r>
          <a:endParaRPr lang="en-GB" sz="1600" kern="1200" dirty="0">
            <a:latin typeface="Arial"/>
            <a:cs typeface="Arial"/>
          </a:endParaRPr>
        </a:p>
      </dsp:txBody>
      <dsp:txXfrm>
        <a:off x="4624990" y="3860899"/>
        <a:ext cx="4014794" cy="1254623"/>
      </dsp:txXfrm>
    </dsp:sp>
    <dsp:sp modelId="{82633B5E-A8BF-8D46-9437-61957DBC926F}">
      <dsp:nvSpPr>
        <dsp:cNvPr id="0" name=""/>
        <dsp:cNvSpPr/>
      </dsp:nvSpPr>
      <dsp:spPr>
        <a:xfrm>
          <a:off x="4457707" y="3679676"/>
          <a:ext cx="878236" cy="1317354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08C10-BED2-6541-9DDB-4BAB0A24AAAD}" type="datetimeFigureOut">
              <a:rPr lang="en-US" smtClean="0"/>
              <a:t>26/10/2015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32A33-1A7D-0544-97CB-3D18D7BE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26/10/2015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19000"/>
              </a:lnSpc>
              <a:buClr>
                <a:schemeClr val="accent1"/>
              </a:buClr>
              <a:buNone/>
              <a:defRPr/>
            </a:pPr>
            <a:r>
              <a:rPr lang="en-GB" sz="1400" dirty="0" smtClean="0">
                <a:latin typeface="Arial"/>
                <a:cs typeface="Arial"/>
              </a:rPr>
              <a:t>Co-leads:</a:t>
            </a:r>
          </a:p>
          <a:p>
            <a:pPr>
              <a:buClr>
                <a:schemeClr val="tx1">
                  <a:lumMod val="75000"/>
                </a:schemeClr>
              </a:buClr>
              <a:buFontTx/>
              <a:buChar char="•"/>
              <a:defRPr/>
            </a:pPr>
            <a:r>
              <a:rPr lang="en-US" sz="1200" dirty="0" smtClean="0">
                <a:latin typeface="Arial"/>
                <a:cs typeface="Arial"/>
              </a:rPr>
              <a:t>Australia (</a:t>
            </a:r>
            <a:r>
              <a:rPr lang="en-GB" sz="1200" dirty="0" smtClean="0">
                <a:latin typeface="Arial"/>
                <a:cs typeface="Arial"/>
              </a:rPr>
              <a:t>DOTE</a:t>
            </a:r>
            <a:r>
              <a:rPr lang="en-US" sz="1200" dirty="0" smtClean="0">
                <a:latin typeface="Arial"/>
                <a:cs typeface="Arial"/>
              </a:rPr>
              <a:t>) - </a:t>
            </a:r>
            <a:r>
              <a:rPr lang="en-US" dirty="0" smtClean="0"/>
              <a:t>Department of the Environment</a:t>
            </a:r>
            <a:endParaRPr lang="en-US" sz="1200" dirty="0" smtClean="0">
              <a:latin typeface="Arial"/>
              <a:cs typeface="Arial"/>
            </a:endParaRPr>
          </a:p>
          <a:p>
            <a:pPr>
              <a:buClr>
                <a:schemeClr val="tx1">
                  <a:lumMod val="75000"/>
                </a:schemeClr>
              </a:buClr>
              <a:buFontTx/>
              <a:buChar char="•"/>
              <a:defRPr/>
            </a:pPr>
            <a:r>
              <a:rPr lang="en-US" sz="1200" dirty="0" smtClean="0">
                <a:latin typeface="Arial"/>
                <a:cs typeface="Arial"/>
              </a:rPr>
              <a:t>Norway (NICFI)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Ministry of Climate and the Environment</a:t>
            </a:r>
            <a:endParaRPr lang="en-US" sz="1200" dirty="0" smtClean="0">
              <a:latin typeface="Arial"/>
              <a:cs typeface="Arial"/>
            </a:endParaRPr>
          </a:p>
          <a:p>
            <a:pPr>
              <a:buClr>
                <a:schemeClr val="tx1">
                  <a:lumMod val="75000"/>
                </a:schemeClr>
              </a:buClr>
              <a:buFontTx/>
              <a:buChar char="•"/>
              <a:defRPr/>
            </a:pPr>
            <a:r>
              <a:rPr lang="en-US" sz="1200" dirty="0" smtClean="0">
                <a:latin typeface="Arial"/>
                <a:cs typeface="Arial"/>
              </a:rPr>
              <a:t>USA (USGS) </a:t>
            </a:r>
            <a:r>
              <a:rPr lang="en-US" sz="1200" dirty="0" smtClean="0">
                <a:latin typeface="Arial"/>
                <a:cs typeface="Arial"/>
                <a:sym typeface="Wingdings"/>
              </a:rPr>
              <a:t> </a:t>
            </a:r>
            <a:r>
              <a:rPr lang="en-US" sz="1200" dirty="0" err="1" smtClean="0">
                <a:latin typeface="Arial"/>
                <a:cs typeface="Arial"/>
                <a:sym typeface="Wingdings"/>
              </a:rPr>
              <a:t>SilvaCarbon</a:t>
            </a:r>
            <a:endParaRPr lang="en-US" sz="1200" dirty="0" smtClean="0">
              <a:latin typeface="Arial"/>
              <a:cs typeface="Arial"/>
            </a:endParaRPr>
          </a:p>
          <a:p>
            <a:pPr>
              <a:buClr>
                <a:schemeClr val="tx1">
                  <a:lumMod val="75000"/>
                </a:schemeClr>
              </a:buClr>
              <a:buFontTx/>
              <a:buChar char="•"/>
              <a:defRPr/>
            </a:pPr>
            <a:r>
              <a:rPr lang="en-US" sz="1200" dirty="0" smtClean="0">
                <a:latin typeface="Arial"/>
                <a:cs typeface="Arial"/>
              </a:rPr>
              <a:t>FAO </a:t>
            </a:r>
          </a:p>
          <a:p>
            <a:pPr>
              <a:buClr>
                <a:schemeClr val="tx1">
                  <a:lumMod val="75000"/>
                </a:schemeClr>
              </a:buClr>
              <a:buFontTx/>
              <a:buChar char="•"/>
              <a:defRPr/>
            </a:pPr>
            <a:r>
              <a:rPr lang="en-US" sz="1200" dirty="0" smtClean="0">
                <a:latin typeface="Arial"/>
                <a:cs typeface="Arial"/>
              </a:rPr>
              <a:t>CEOS (ESA, USGS)</a:t>
            </a:r>
            <a:endParaRPr lang="en-US" sz="1200" kern="1200" dirty="0" smtClean="0">
              <a:solidFill>
                <a:srgbClr val="5F5F5F"/>
              </a:solidFill>
              <a:latin typeface="Arial" pitchFamily="34" charset="0"/>
              <a:ea typeface="ＭＳ Ｐゴシック" pitchFamily="-106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31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>
                <a:latin typeface="Calibri" charset="0"/>
              </a:rPr>
              <a:t>S-2 data take over </a:t>
            </a:r>
            <a:r>
              <a:rPr lang="en-GB" dirty="0" err="1" smtClean="0">
                <a:latin typeface="Calibri" charset="0"/>
              </a:rPr>
              <a:t>Rondonia</a:t>
            </a:r>
            <a:r>
              <a:rPr lang="en-GB" dirty="0" smtClean="0">
                <a:latin typeface="Calibri" charset="0"/>
              </a:rPr>
              <a:t> in Brazil </a:t>
            </a:r>
            <a:r>
              <a:rPr lang="en-GB" dirty="0" smtClean="0">
                <a:latin typeface="Calibri" charset="0"/>
                <a:sym typeface="Wingdings" charset="0"/>
              </a:rPr>
              <a:t>on 25 August 2015</a:t>
            </a:r>
            <a:endParaRPr lang="en-GB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C85F7-17AA-1544-9717-F3C6D513F58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58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buFont typeface="Arial"/>
              <a:buNone/>
            </a:pPr>
            <a:r>
              <a:rPr lang="en-AU" sz="2400" dirty="0" smtClean="0"/>
              <a:t>We see broader potential for CEOS </a:t>
            </a:r>
            <a:endParaRPr lang="en-AU" sz="2400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5201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GOFC GOLD: New lead for R&amp;D Component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43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374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925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080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2000" dirty="0" smtClean="0">
                <a:latin typeface="Verdana" charset="0"/>
              </a:rPr>
              <a:t>Coordination of satellite data supply (CEOS lead)</a:t>
            </a:r>
            <a:r>
              <a:rPr lang="en-US" sz="2000" baseline="0" dirty="0" smtClean="0">
                <a:latin typeface="Verdana" charset="0"/>
              </a:rPr>
              <a:t> =&gt; </a:t>
            </a:r>
            <a:r>
              <a:rPr lang="en-US" sz="1800" dirty="0" smtClean="0">
                <a:latin typeface="Verdana" charset="0"/>
                <a:sym typeface="Wingdings" charset="0"/>
              </a:rPr>
              <a:t>Space Data Coordination Group (</a:t>
            </a:r>
            <a:r>
              <a:rPr lang="en-US" sz="1800" dirty="0" smtClean="0">
                <a:latin typeface="Verdana" charset="0"/>
              </a:rPr>
              <a:t>SDCG) – ESA, USGS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2000" dirty="0" smtClean="0">
                <a:latin typeface="Verdana" charset="0"/>
              </a:rPr>
              <a:t>Capacity Building (US lead)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1200" dirty="0" smtClean="0">
                <a:latin typeface="Verdana" charset="0"/>
              </a:rPr>
              <a:t>Methods and Guidance Documentation (Australia lead)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1200" dirty="0" smtClean="0">
                <a:latin typeface="Verdana" charset="0"/>
              </a:rPr>
              <a:t>R&amp;D on technical challenges (</a:t>
            </a:r>
            <a:r>
              <a:rPr lang="en-US" sz="1200" dirty="0" smtClean="0">
                <a:solidFill>
                  <a:srgbClr val="FF0000"/>
                </a:solidFill>
                <a:latin typeface="Verdana" charset="0"/>
              </a:rPr>
              <a:t>GOFC-GOLD lead</a:t>
            </a:r>
            <a:r>
              <a:rPr lang="en-US" sz="1200" dirty="0" smtClean="0">
                <a:latin typeface="Verdana" charset="0"/>
              </a:rPr>
              <a:t>)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1200" dirty="0" smtClean="0">
                <a:latin typeface="Verdana" charset="0"/>
              </a:rPr>
              <a:t>GFOI</a:t>
            </a:r>
            <a:r>
              <a:rPr lang="en-US" sz="1200" baseline="0" dirty="0" smtClean="0">
                <a:latin typeface="Verdana" charset="0"/>
              </a:rPr>
              <a:t> office in transit from GEO to Rome via Australia</a:t>
            </a:r>
            <a:endParaRPr lang="en-US" sz="1200" dirty="0" smtClean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B11B-4BF6-5A44-A43C-59BB7886F9C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2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80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100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09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-106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5037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166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912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>
                <a:latin typeface="Calibri" charset="0"/>
              </a:rPr>
              <a:t>S-2 Example </a:t>
            </a:r>
            <a:r>
              <a:rPr lang="en-GB" dirty="0">
                <a:latin typeface="Calibri" charset="0"/>
              </a:rPr>
              <a:t>over Amazon forest in </a:t>
            </a:r>
            <a:r>
              <a:rPr lang="en-GB" dirty="0" smtClean="0">
                <a:latin typeface="Calibri" charset="0"/>
              </a:rPr>
              <a:t>Brazil over </a:t>
            </a:r>
            <a:r>
              <a:rPr lang="en-GB" dirty="0" err="1" smtClean="0">
                <a:latin typeface="Calibri" charset="0"/>
              </a:rPr>
              <a:t>Rondonia</a:t>
            </a:r>
            <a:r>
              <a:rPr lang="en-GB" dirty="0" smtClean="0">
                <a:latin typeface="Calibri" charset="0"/>
              </a:rPr>
              <a:t> in </a:t>
            </a:r>
            <a:r>
              <a:rPr lang="en-GB" dirty="0" smtClean="0">
                <a:latin typeface="Calibri" charset="0"/>
                <a:sym typeface="Wingdings" charset="0"/>
              </a:rPr>
              <a:t>on 25 August 2015</a:t>
            </a:r>
            <a:endParaRPr lang="en-GB" dirty="0" smtClean="0">
              <a:latin typeface="Calibri" charset="0"/>
            </a:endParaRPr>
          </a:p>
          <a:p>
            <a:r>
              <a:rPr lang="en-GB" dirty="0" smtClean="0">
                <a:latin typeface="Calibri" charset="0"/>
                <a:sym typeface="Wingdings" charset="0"/>
              </a:rPr>
              <a:t> </a:t>
            </a:r>
            <a:r>
              <a:rPr lang="en-GB" dirty="0">
                <a:latin typeface="Calibri" charset="0"/>
                <a:sym typeface="Wingdings" charset="0"/>
              </a:rPr>
              <a:t>zoom to full resolution</a:t>
            </a:r>
            <a:endParaRPr lang="en-GB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DB727-A297-E043-BD32-77310D52F2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6F7B-CBB0-AD4A-82BD-A31C000E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35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548415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34684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29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Plenary session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Kyoto, Japan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4-6 November 2015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</p:sldLayoutIdLst>
  <p:transition xmlns:p14="http://schemas.microsoft.com/office/powerpoint/2010/main"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wmf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62000" y="3810000"/>
            <a:ext cx="4810858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lang="en-US" dirty="0">
                <a:solidFill>
                  <a:schemeClr val="bg1"/>
                </a:solidFill>
              </a:rPr>
              <a:t>Stephen Briggs &amp; </a:t>
            </a:r>
            <a:r>
              <a:rPr lang="en-US" dirty="0" smtClean="0">
                <a:solidFill>
                  <a:schemeClr val="bg1"/>
                </a:solidFill>
              </a:rPr>
              <a:t>SDCG </a:t>
            </a:r>
            <a:r>
              <a:rPr lang="en-US" dirty="0">
                <a:solidFill>
                  <a:schemeClr val="bg1"/>
                </a:solidFill>
              </a:rPr>
              <a:t>EXEC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200" i="1" dirty="0" smtClean="0">
                <a:solidFill>
                  <a:schemeClr val="bg1"/>
                </a:solidFill>
              </a:rPr>
              <a:t>(</a:t>
            </a:r>
            <a:r>
              <a:rPr lang="en-US" sz="1200" i="1" dirty="0" err="1">
                <a:solidFill>
                  <a:schemeClr val="bg1"/>
                </a:solidFill>
              </a:rPr>
              <a:t>Ake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Rosenqvist</a:t>
            </a:r>
            <a:r>
              <a:rPr lang="en-US" sz="1200" i="1" dirty="0">
                <a:solidFill>
                  <a:schemeClr val="bg1"/>
                </a:solidFill>
              </a:rPr>
              <a:t>, Frank Martin Seifert, Gene </a:t>
            </a:r>
            <a:r>
              <a:rPr lang="en-US" sz="1200" i="1" dirty="0" err="1">
                <a:solidFill>
                  <a:schemeClr val="bg1"/>
                </a:solidFill>
              </a:rPr>
              <a:t>Fosnight</a:t>
            </a:r>
            <a:r>
              <a:rPr lang="en-US" sz="1200" i="1" dirty="0">
                <a:solidFill>
                  <a:schemeClr val="bg1"/>
                </a:solidFill>
              </a:rPr>
              <a:t>, </a:t>
            </a:r>
            <a:r>
              <a:rPr lang="en-US" sz="1200" i="1" dirty="0" smtClean="0">
                <a:solidFill>
                  <a:schemeClr val="bg1"/>
                </a:solidFill>
              </a:rPr>
              <a:t/>
            </a:r>
            <a:br>
              <a:rPr lang="en-US" sz="1200" i="1" dirty="0" smtClean="0">
                <a:solidFill>
                  <a:schemeClr val="bg1"/>
                </a:solidFill>
              </a:rPr>
            </a:br>
            <a:r>
              <a:rPr lang="en-US" sz="1200" i="1" dirty="0" smtClean="0">
                <a:solidFill>
                  <a:schemeClr val="bg1"/>
                </a:solidFill>
              </a:rPr>
              <a:t>George </a:t>
            </a:r>
            <a:r>
              <a:rPr lang="en-US" sz="1200" i="1" dirty="0">
                <a:solidFill>
                  <a:schemeClr val="bg1"/>
                </a:solidFill>
              </a:rPr>
              <a:t>Dyke, Stephen Ward)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Plenary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9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CEOS Plenary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 International Conference Center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Kyoto, Japan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 – 6 November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2537938"/>
            <a:ext cx="6106245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sz="2800" b="1" dirty="0" smtClean="0">
                <a:solidFill>
                  <a:srgbClr val="FFFFFF"/>
                </a:solidFill>
                <a:latin typeface="+mj-lt"/>
              </a:rPr>
              <a:t>Update on GFOI and the CEOS </a:t>
            </a:r>
            <a:br>
              <a:rPr lang="en-US" altLang="ja-JP" sz="2800" b="1" dirty="0" smtClean="0">
                <a:solidFill>
                  <a:srgbClr val="FFFFFF"/>
                </a:solidFill>
                <a:latin typeface="+mj-lt"/>
              </a:rPr>
            </a:br>
            <a:r>
              <a:rPr lang="en-US" altLang="ja-JP" sz="2800" b="1" dirty="0" smtClean="0">
                <a:solidFill>
                  <a:srgbClr val="FFFFFF"/>
                </a:solidFill>
                <a:latin typeface="+mj-lt"/>
              </a:rPr>
              <a:t>Space Data Coordination Group</a:t>
            </a:r>
            <a:endParaRPr kumimoji="0" lang="ja-JP" altLang="en-US" sz="4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9877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GB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Global </a:t>
            </a:r>
            <a:r>
              <a:rPr lang="en-GB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annual coverages by </a:t>
            </a:r>
            <a:r>
              <a:rPr lang="en-GB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2016 </a:t>
            </a:r>
            <a:r>
              <a:rPr lang="en-GB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/>
            </a:r>
            <a:br>
              <a:rPr lang="en-GB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</a:br>
            <a:r>
              <a:rPr lang="en-GB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of the world’s forested areas</a:t>
            </a:r>
            <a:endParaRPr lang="en-US" sz="26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761" y="1805588"/>
            <a:ext cx="8410339" cy="3570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 dirty="0" smtClean="0"/>
              <a:t>In</a:t>
            </a:r>
            <a:r>
              <a:rPr lang="en-US" sz="2400" b="1" dirty="0"/>
              <a:t> </a:t>
            </a:r>
            <a:r>
              <a:rPr lang="en-US" sz="2400" b="1" dirty="0" smtClean="0"/>
              <a:t>20</a:t>
            </a:r>
            <a:r>
              <a:rPr lang="en-US" sz="2400" b="1" dirty="0"/>
              <a:t>16</a:t>
            </a:r>
            <a:r>
              <a:rPr lang="en-US" sz="2400" b="1" dirty="0" smtClean="0"/>
              <a:t>, full (127 country) global coverage</a:t>
            </a:r>
            <a:br>
              <a:rPr lang="en-US" sz="2400" b="1" dirty="0" smtClean="0"/>
            </a:br>
            <a:endParaRPr lang="en-US" sz="1000" b="1" dirty="0"/>
          </a:p>
          <a:p>
            <a:pPr marL="800100" lvl="1" indent="-342900">
              <a:buFont typeface="Courier New"/>
              <a:buChar char="o"/>
              <a:defRPr/>
            </a:pPr>
            <a:r>
              <a:rPr lang="en-US" sz="2400" dirty="0"/>
              <a:t>Coverage by </a:t>
            </a:r>
            <a:r>
              <a:rPr lang="en-US" sz="2400" dirty="0" smtClean="0"/>
              <a:t>Landsat-7/-8, Sentinel</a:t>
            </a:r>
            <a:r>
              <a:rPr lang="en-US" sz="2400" dirty="0"/>
              <a:t>-1 and -2, </a:t>
            </a:r>
            <a:endParaRPr lang="en-US" sz="2400" dirty="0" smtClean="0"/>
          </a:p>
          <a:p>
            <a:pPr marL="800100" lvl="1" indent="-342900">
              <a:buFont typeface="Courier New"/>
              <a:buChar char="o"/>
              <a:defRPr/>
            </a:pPr>
            <a:r>
              <a:rPr lang="en-US" sz="2400" dirty="0" smtClean="0"/>
              <a:t>Regional </a:t>
            </a:r>
            <a:r>
              <a:rPr lang="en-US" sz="2400" dirty="0"/>
              <a:t>coverage by CBERS-</a:t>
            </a:r>
            <a:r>
              <a:rPr lang="en-US" sz="2400" dirty="0" smtClean="0"/>
              <a:t>4</a:t>
            </a:r>
          </a:p>
          <a:p>
            <a:pPr marL="800100" lvl="1" indent="-342900">
              <a:buFont typeface="Courier New"/>
              <a:buChar char="o"/>
              <a:defRPr/>
            </a:pPr>
            <a:r>
              <a:rPr lang="en-US" sz="2400" dirty="0" smtClean="0"/>
              <a:t>Annual 25 m mosaic by ALOS-2</a:t>
            </a:r>
            <a:endParaRPr lang="en-US" sz="2400" dirty="0"/>
          </a:p>
          <a:p>
            <a:pPr marL="800100" lvl="1" indent="-342900">
              <a:buFont typeface="Courier New"/>
              <a:buChar char="o"/>
              <a:defRPr/>
            </a:pPr>
            <a:r>
              <a:rPr lang="en-US" sz="2400" dirty="0"/>
              <a:t>On request coverage by non-core tasking </a:t>
            </a:r>
            <a:r>
              <a:rPr lang="en-US" sz="2400" dirty="0" smtClean="0"/>
              <a:t>missions</a:t>
            </a:r>
            <a:endParaRPr lang="en-US" sz="2400" b="1" dirty="0" smtClean="0"/>
          </a:p>
          <a:p>
            <a:pPr marL="342900" indent="-342900">
              <a:buFont typeface="Wingdings" charset="2"/>
              <a:buChar char="§"/>
              <a:defRPr/>
            </a:pPr>
            <a:endParaRPr lang="en-US" sz="2400" b="1" dirty="0" smtClean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 smtClean="0"/>
              <a:t>Encourage </a:t>
            </a:r>
            <a:r>
              <a:rPr lang="en-US" sz="2400" b="1" dirty="0"/>
              <a:t>non-core data providers to release older </a:t>
            </a:r>
            <a:r>
              <a:rPr lang="en-US" sz="2400" b="1" dirty="0" smtClean="0"/>
              <a:t>data </a:t>
            </a:r>
            <a:r>
              <a:rPr lang="en-US" sz="2400" b="1" dirty="0"/>
              <a:t>to serve as </a:t>
            </a:r>
            <a:r>
              <a:rPr lang="en-US" sz="2400" b="1" dirty="0" smtClean="0"/>
              <a:t>baseline (generally 1990+) </a:t>
            </a:r>
          </a:p>
          <a:p>
            <a:pPr>
              <a:defRPr/>
            </a:pPr>
            <a:endParaRPr lang="en-US" sz="2400" b="1" dirty="0"/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75919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GB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Core Data</a:t>
            </a:r>
            <a:endParaRPr lang="en-US" sz="26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dirty="0" smtClean="0"/>
          </a:p>
        </p:txBody>
      </p:sp>
      <p:pic>
        <p:nvPicPr>
          <p:cNvPr id="6" name="Picture 5" descr="satellite-supply_core_7_9_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8" y="1444693"/>
            <a:ext cx="8221223" cy="542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0029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5868900"/>
            <a:ext cx="9144000" cy="10182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400" b="0" i="0" u="none" strike="noStrike" cap="none" normalizeH="0" baseline="0">
              <a:ln>
                <a:noFill/>
              </a:ln>
              <a:solidFill>
                <a:srgbClr val="999933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77" y="1408099"/>
            <a:ext cx="8710246" cy="5293752"/>
          </a:xfrm>
          <a:prstGeom prst="rect">
            <a:avLst/>
          </a:prstGeom>
          <a:solidFill>
            <a:srgbClr val="FFFFFF"/>
          </a:solidFill>
        </p:spPr>
        <p:txBody>
          <a:bodyPr lIns="91438" tIns="45718" rIns="91438" bIns="45718">
            <a:spAutoFit/>
          </a:bodyPr>
          <a:lstStyle/>
          <a:p>
            <a:pPr>
              <a:defRPr/>
            </a:pP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b="1" dirty="0"/>
              <a:t>Sentinel-2A launched on 23 June 2015</a:t>
            </a:r>
          </a:p>
          <a:p>
            <a:pPr marL="342890" indent="-342890">
              <a:buFont typeface="Arial"/>
              <a:buChar char="•"/>
              <a:defRPr/>
            </a:pPr>
            <a:endParaRPr lang="en-US" sz="2200" b="1" dirty="0"/>
          </a:p>
          <a:p>
            <a:pPr marL="342890" indent="-342890">
              <a:buFont typeface="Arial"/>
              <a:buChar char="•"/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890" indent="-342890">
              <a:buFont typeface="Arial"/>
              <a:buChar char="•"/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890" indent="-342890">
              <a:buFont typeface="Arial"/>
              <a:buChar char="•"/>
              <a:defRPr/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890" indent="-342890">
              <a:buFont typeface="Arial"/>
              <a:buChar char="•"/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890" indent="-342890">
              <a:buFont typeface="Arial"/>
              <a:buChar char="•"/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890" indent="-342890">
              <a:buFont typeface="Arial"/>
              <a:buChar char="•"/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890" indent="-342890">
              <a:buFont typeface="Arial"/>
              <a:buChar char="•"/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890" indent="-342890">
              <a:buFont typeface="Arial"/>
              <a:buChar char="•"/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2000" dirty="0"/>
              <a:t>Data available publicly after end of </a:t>
            </a:r>
            <a:br>
              <a:rPr lang="en-US" sz="2000" dirty="0"/>
            </a:br>
            <a:r>
              <a:rPr lang="en-US" sz="2000" dirty="0"/>
              <a:t>    commissioning phase in Oct. 2015</a:t>
            </a:r>
          </a:p>
          <a:p>
            <a:pPr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</a:p>
          <a:p>
            <a:pPr algn="l">
              <a:defRPr/>
            </a:pPr>
            <a:r>
              <a:rPr lang="en-US" sz="2200" b="1" dirty="0">
                <a:sym typeface="Wingdings"/>
              </a:rPr>
              <a:t> 	https://</a:t>
            </a:r>
            <a:r>
              <a:rPr lang="en-US" sz="2200" b="1" dirty="0" err="1" smtClean="0">
                <a:sym typeface="Wingdings"/>
              </a:rPr>
              <a:t>sentinel.esa.int</a:t>
            </a:r>
            <a:r>
              <a:rPr lang="en-US" sz="2200" b="1" dirty="0" smtClean="0">
                <a:sym typeface="Wingdings"/>
              </a:rPr>
              <a:t>/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000" dirty="0"/>
          </a:p>
        </p:txBody>
      </p:sp>
      <p:pic>
        <p:nvPicPr>
          <p:cNvPr id="8" name="Picture 7" descr="Amazon_RGB_Overview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309602"/>
            <a:ext cx="9109656" cy="55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SENTINEL-2A lift of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7" y="2069769"/>
            <a:ext cx="397998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600200" y="204360"/>
            <a:ext cx="670532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 anchor="ctr"/>
          <a:lstStyle/>
          <a:p>
            <a:pPr algn="l" defTabSz="914373">
              <a:defRPr/>
            </a:pPr>
            <a:r>
              <a:rPr lang="en-US" sz="2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New Core Data: </a:t>
            </a:r>
            <a:r>
              <a:rPr lang="en-US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Sentinel-2</a:t>
            </a:r>
            <a:endParaRPr lang="en-US" sz="2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7684846" y="4072309"/>
            <a:ext cx="902677" cy="484188"/>
          </a:xfrm>
          <a:prstGeom prst="leftArrow">
            <a:avLst/>
          </a:prstGeom>
          <a:solidFill>
            <a:srgbClr val="2099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2" y="6163256"/>
            <a:ext cx="1890412" cy="66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70" y="6180667"/>
            <a:ext cx="1234830" cy="677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2369" y="6337301"/>
            <a:ext cx="3622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solidFill>
                  <a:schemeClr val="bg1"/>
                </a:solidFill>
                <a:sym typeface="Wingdings"/>
              </a:rPr>
              <a:t>          290 km         </a:t>
            </a:r>
            <a:endParaRPr lang="en-US" sz="2400" b="1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5" name="Left Arrow 4"/>
          <p:cNvSpPr/>
          <p:nvPr/>
        </p:nvSpPr>
        <p:spPr bwMode="auto">
          <a:xfrm>
            <a:off x="4677508" y="5765800"/>
            <a:ext cx="903146" cy="484632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400" b="0" i="0" u="none" strike="noStrike" cap="none" normalizeH="0" baseline="0">
              <a:ln>
                <a:noFill/>
              </a:ln>
              <a:solidFill>
                <a:srgbClr val="999933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702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135637"/>
            <a:ext cx="9144000" cy="7515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400" b="0" i="0" u="none" strike="noStrike" cap="none" normalizeH="0" baseline="0">
              <a:ln>
                <a:noFill/>
              </a:ln>
              <a:solidFill>
                <a:srgbClr val="999933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2529" name="Picture 9" descr="Screen Shot 2015-09-09 at 18.04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" y="1303598"/>
            <a:ext cx="9158654" cy="483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612900" y="113446"/>
            <a:ext cx="736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 anchor="ctr"/>
          <a:lstStyle/>
          <a:p>
            <a:pPr algn="l" defTabSz="914373">
              <a:defRPr/>
            </a:pPr>
            <a:r>
              <a:rPr lang="en-US" sz="2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Sentinel-2 in full resolution over the Amazon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2" y="6163256"/>
            <a:ext cx="1890412" cy="66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70" y="6180667"/>
            <a:ext cx="1234830" cy="677333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17477" y="4537075"/>
            <a:ext cx="4126523" cy="1569660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l">
              <a:buFont typeface="Arial"/>
              <a:buChar char="•"/>
              <a:defRPr/>
            </a:pPr>
            <a:r>
              <a:rPr lang="en-GB" sz="1600" b="1" dirty="0">
                <a:solidFill>
                  <a:schemeClr val="bg1"/>
                </a:solidFill>
                <a:latin typeface="Arial Narrow"/>
                <a:cs typeface="Arial Narrow"/>
              </a:rPr>
              <a:t>13 </a:t>
            </a:r>
            <a:r>
              <a:rPr lang="en-GB" sz="1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spectral </a:t>
            </a:r>
            <a:r>
              <a:rPr lang="en-GB" sz="1600" b="1" dirty="0">
                <a:solidFill>
                  <a:schemeClr val="bg1"/>
                </a:solidFill>
                <a:latin typeface="Arial Narrow"/>
                <a:cs typeface="Arial Narrow"/>
              </a:rPr>
              <a:t>bands in VIS/NIR/SWIR </a:t>
            </a:r>
          </a:p>
          <a:p>
            <a:pPr marL="285750" indent="-285750" algn="l">
              <a:buFont typeface="Arial"/>
              <a:buChar char="•"/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Spatial </a:t>
            </a:r>
            <a:r>
              <a:rPr lang="en-GB" sz="1600" b="1" dirty="0">
                <a:solidFill>
                  <a:schemeClr val="bg1"/>
                </a:solidFill>
                <a:latin typeface="Arial Narrow"/>
                <a:cs typeface="Arial Narrow"/>
              </a:rPr>
              <a:t>resolution: 10m / 20m / 60 m </a:t>
            </a:r>
          </a:p>
          <a:p>
            <a:pPr marL="285750" indent="-285750" algn="l">
              <a:buFont typeface="Arial"/>
              <a:buChar char="•"/>
              <a:defRPr/>
            </a:pPr>
            <a:r>
              <a:rPr lang="en-GB" sz="1600" b="1" dirty="0">
                <a:solidFill>
                  <a:schemeClr val="bg1"/>
                </a:solidFill>
                <a:latin typeface="Arial Narrow"/>
                <a:cs typeface="Arial Narrow"/>
              </a:rPr>
              <a:t>Swath: 290 </a:t>
            </a:r>
            <a:r>
              <a:rPr lang="en-GB" sz="1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km</a:t>
            </a:r>
          </a:p>
          <a:p>
            <a:pPr marL="285750" indent="-285750" algn="l">
              <a:buFont typeface="Arial"/>
              <a:buChar char="•"/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5 </a:t>
            </a:r>
            <a:r>
              <a:rPr lang="en-GB" sz="1600" b="1" dirty="0">
                <a:solidFill>
                  <a:schemeClr val="bg1"/>
                </a:solidFill>
                <a:latin typeface="Arial Narrow"/>
                <a:cs typeface="Arial Narrow"/>
              </a:rPr>
              <a:t>days revisit at </a:t>
            </a:r>
            <a:r>
              <a:rPr lang="en-GB" sz="1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the Equator (with 2 spacecraft)</a:t>
            </a:r>
            <a:endParaRPr lang="en-GB" sz="16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en-GB" sz="1600" b="1" dirty="0">
                <a:solidFill>
                  <a:schemeClr val="bg1"/>
                </a:solidFill>
                <a:latin typeface="Arial Narrow"/>
                <a:cs typeface="Arial Narrow"/>
              </a:rPr>
              <a:t>Systematic coverage between </a:t>
            </a:r>
            <a:r>
              <a:rPr lang="en-US" sz="1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84</a:t>
            </a:r>
            <a:r>
              <a:rPr lang="en-US" sz="1600" b="1" dirty="0">
                <a:solidFill>
                  <a:schemeClr val="bg1"/>
                </a:solidFill>
                <a:latin typeface="Arial Narrow"/>
                <a:cs typeface="Arial Narrow"/>
              </a:rPr>
              <a:t>°N and 56°</a:t>
            </a:r>
            <a:r>
              <a:rPr lang="en-US" sz="1600" b="1" dirty="0" smtClean="0">
                <a:solidFill>
                  <a:schemeClr val="bg1"/>
                </a:solidFill>
                <a:latin typeface="Arial Narrow"/>
                <a:cs typeface="Arial Narrow"/>
              </a:rPr>
              <a:t>S</a:t>
            </a:r>
            <a:endParaRPr lang="en-US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044969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600200" y="120590"/>
            <a:ext cx="612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Space Data Services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061" y="1490926"/>
            <a:ext cx="8784976" cy="5324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AU" sz="2400" b="1" dirty="0" smtClean="0"/>
              <a:t>Strategy endorsed at SIT-29, Toulouse</a:t>
            </a:r>
            <a:endParaRPr lang="en-AU" sz="2400" b="1" dirty="0"/>
          </a:p>
          <a:p>
            <a:pPr marL="457200" indent="-457200">
              <a:buFont typeface="Arial"/>
              <a:buChar char="•"/>
            </a:pPr>
            <a:r>
              <a:rPr lang="en-AU" sz="2400" b="1" dirty="0"/>
              <a:t>Removing obstacles to country uptake of satellite data through cloud computing, </a:t>
            </a:r>
            <a:r>
              <a:rPr lang="en-AU" sz="2400" b="1" dirty="0" smtClean="0"/>
              <a:t>storage, novel </a:t>
            </a:r>
            <a:r>
              <a:rPr lang="en-AU" sz="2400" b="1" dirty="0"/>
              <a:t>computing </a:t>
            </a:r>
            <a:r>
              <a:rPr lang="en-AU" sz="2400" b="1" dirty="0" smtClean="0"/>
              <a:t>and </a:t>
            </a:r>
            <a:r>
              <a:rPr lang="en-AU" sz="2400" b="1" dirty="0"/>
              <a:t>database </a:t>
            </a:r>
            <a:r>
              <a:rPr lang="en-AU" sz="2400" b="1" dirty="0" smtClean="0"/>
              <a:t>technology</a:t>
            </a:r>
            <a:endParaRPr lang="en-AU" sz="2400" b="1" dirty="0"/>
          </a:p>
          <a:p>
            <a:pPr marL="457200" indent="-457200">
              <a:buFont typeface="Arial"/>
              <a:buChar char="•"/>
            </a:pPr>
            <a:r>
              <a:rPr lang="en-AU" sz="2400" b="1" dirty="0"/>
              <a:t>Countries can focus on data </a:t>
            </a:r>
            <a:r>
              <a:rPr lang="en-AU" sz="2400" b="1" dirty="0" smtClean="0"/>
              <a:t/>
            </a:r>
            <a:br>
              <a:rPr lang="en-AU" sz="2400" b="1" dirty="0" smtClean="0"/>
            </a:br>
            <a:r>
              <a:rPr lang="en-AU" sz="2400" b="1" dirty="0" smtClean="0"/>
              <a:t>applications and </a:t>
            </a:r>
            <a:r>
              <a:rPr lang="en-AU" sz="2400" b="1" dirty="0"/>
              <a:t>not handling</a:t>
            </a:r>
          </a:p>
          <a:p>
            <a:pPr marL="457200" indent="-457200">
              <a:buFont typeface="Arial"/>
              <a:buChar char="•"/>
            </a:pPr>
            <a:r>
              <a:rPr lang="en-AU" sz="2400" b="1" dirty="0"/>
              <a:t>Pilot projects </a:t>
            </a:r>
            <a:r>
              <a:rPr lang="en-AU" sz="2400" b="1" dirty="0" smtClean="0"/>
              <a:t>underway, </a:t>
            </a:r>
            <a:r>
              <a:rPr lang="en-AU" sz="2400" dirty="0" smtClean="0"/>
              <a:t>e.g. </a:t>
            </a:r>
          </a:p>
          <a:p>
            <a:pPr marL="914400" lvl="1" indent="-457200">
              <a:buFont typeface="Courier New"/>
              <a:buChar char="o"/>
            </a:pPr>
            <a:r>
              <a:rPr lang="en-AU" sz="2000" dirty="0" smtClean="0"/>
              <a:t>Kenya </a:t>
            </a:r>
            <a:r>
              <a:rPr lang="en-AU" sz="2000" dirty="0"/>
              <a:t>Cube in support of their 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smtClean="0"/>
              <a:t>NFMS</a:t>
            </a:r>
            <a:r>
              <a:rPr lang="en-AU" sz="2000" dirty="0"/>
              <a:t> </a:t>
            </a:r>
            <a:r>
              <a:rPr lang="en-AU" sz="2000" dirty="0" smtClean="0"/>
              <a:t>- Colombia </a:t>
            </a:r>
            <a:r>
              <a:rPr lang="en-AU" sz="2000" dirty="0"/>
              <a:t>Cube will </a:t>
            </a:r>
            <a:r>
              <a:rPr lang="en-AU" sz="2000" dirty="0" smtClean="0"/>
              <a:t>follow </a:t>
            </a:r>
          </a:p>
          <a:p>
            <a:pPr marL="914400" lvl="1" indent="-457200">
              <a:buFont typeface="Courier New"/>
              <a:buChar char="o"/>
            </a:pPr>
            <a:r>
              <a:rPr lang="en-AU" sz="2000" dirty="0" smtClean="0"/>
              <a:t>SEPAL </a:t>
            </a:r>
            <a:r>
              <a:rPr lang="en-AU" sz="2000" dirty="0"/>
              <a:t>by </a:t>
            </a:r>
            <a:r>
              <a:rPr lang="en-AU" sz="2000" dirty="0" smtClean="0"/>
              <a:t>FAO</a:t>
            </a:r>
            <a:endParaRPr lang="en-AU" sz="2000" dirty="0"/>
          </a:p>
          <a:p>
            <a:pPr marL="914400" lvl="1" indent="-457200">
              <a:buFont typeface="Courier New"/>
              <a:buChar char="o"/>
            </a:pPr>
            <a:r>
              <a:rPr lang="en-AU" sz="2000" dirty="0"/>
              <a:t>ESA’s Thematic Exploitation 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smtClean="0"/>
              <a:t>Platform on Forestry</a:t>
            </a:r>
            <a:endParaRPr lang="en-AU" sz="2400" b="1" dirty="0"/>
          </a:p>
          <a:p>
            <a:pPr marL="457200" indent="-457200">
              <a:buFont typeface="Arial"/>
              <a:buChar char="•"/>
            </a:pPr>
            <a:r>
              <a:rPr lang="en-AU" sz="2400" b="1" dirty="0"/>
              <a:t>New GFOI Space Data Portal </a:t>
            </a:r>
            <a:r>
              <a:rPr lang="en-AU" sz="2400" b="1" dirty="0" smtClean="0"/>
              <a:t/>
            </a:r>
            <a:br>
              <a:rPr lang="en-AU" sz="2400" b="1" dirty="0" smtClean="0"/>
            </a:br>
            <a:r>
              <a:rPr lang="en-AU" sz="2400" b="1" dirty="0" smtClean="0"/>
              <a:t>for all countries </a:t>
            </a:r>
            <a:r>
              <a:rPr lang="en-AU" sz="2400" b="1" dirty="0"/>
              <a:t>is being </a:t>
            </a:r>
            <a:r>
              <a:rPr lang="en-AU" sz="2400" b="1" dirty="0" smtClean="0"/>
              <a:t/>
            </a:r>
            <a:br>
              <a:rPr lang="en-AU" sz="2400" b="1" dirty="0" smtClean="0"/>
            </a:br>
            <a:r>
              <a:rPr lang="en-AU" sz="2400" b="1" dirty="0" smtClean="0"/>
              <a:t>developed.</a:t>
            </a:r>
            <a:endParaRPr lang="en-AU" sz="2400" b="1" dirty="0"/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2915762"/>
            <a:ext cx="4062482" cy="39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527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135637"/>
            <a:ext cx="9144000" cy="7515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400" b="0" i="0" u="none" strike="noStrike" cap="none" normalizeH="0" baseline="0">
              <a:ln>
                <a:noFill/>
              </a:ln>
              <a:solidFill>
                <a:srgbClr val="999933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1638" y="188913"/>
            <a:ext cx="7396162" cy="501650"/>
          </a:xfrm>
        </p:spPr>
        <p:txBody>
          <a:bodyPr/>
          <a:lstStyle/>
          <a:p>
            <a:pPr algn="l"/>
            <a:r>
              <a:rPr lang="en-GB" sz="2600" dirty="0" smtClean="0"/>
              <a:t>GFOI R&amp;D Programme</a:t>
            </a:r>
            <a:endParaRPr lang="en-GB" sz="2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03356791"/>
              </p:ext>
            </p:extLst>
          </p:nvPr>
        </p:nvGraphicFramePr>
        <p:xfrm>
          <a:off x="336339" y="1082961"/>
          <a:ext cx="8642680" cy="563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5130" y="3297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46185" y="6339414"/>
            <a:ext cx="8757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000" b="1" dirty="0" smtClean="0">
                <a:solidFill>
                  <a:srgbClr val="2C5D2D"/>
                </a:solidFill>
                <a:latin typeface="Arial Narrow"/>
                <a:cs typeface="Arial Narrow"/>
              </a:rPr>
              <a:t>GOFC-GOLD: http</a:t>
            </a:r>
            <a:r>
              <a:rPr lang="en-GB" sz="2000" b="1" dirty="0">
                <a:solidFill>
                  <a:srgbClr val="2C5D2D"/>
                </a:solidFill>
                <a:latin typeface="Arial Narrow"/>
                <a:cs typeface="Arial Narrow"/>
              </a:rPr>
              <a:t>://www.gofcgold.wur.nl</a:t>
            </a:r>
            <a:r>
              <a:rPr lang="en-GB" sz="2000" b="1" dirty="0" smtClean="0">
                <a:solidFill>
                  <a:srgbClr val="2C5D2D"/>
                </a:solidFill>
                <a:latin typeface="Arial Narrow"/>
                <a:cs typeface="Arial Narrow"/>
              </a:rPr>
              <a:t>/            GFOI: </a:t>
            </a:r>
            <a:r>
              <a:rPr lang="en-GB" sz="2000" b="1" dirty="0">
                <a:solidFill>
                  <a:srgbClr val="2C5D2D"/>
                </a:solidFill>
                <a:latin typeface="Arial Narrow"/>
                <a:cs typeface="Arial Narrow"/>
              </a:rPr>
              <a:t>http://www.gfoi.org/</a:t>
            </a:r>
            <a:r>
              <a:rPr lang="en-GB" sz="2000" b="1" dirty="0" smtClean="0">
                <a:solidFill>
                  <a:srgbClr val="2C5D2D"/>
                </a:solidFill>
                <a:latin typeface="Arial Narrow"/>
                <a:cs typeface="Arial Narrow"/>
              </a:rPr>
              <a:t>rd</a:t>
            </a:r>
          </a:p>
          <a:p>
            <a:endParaRPr lang="en-GB" sz="2000" dirty="0" smtClean="0">
              <a:solidFill>
                <a:srgbClr val="5B08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993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SDCG 3-Year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Work Plan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102" y="1852346"/>
            <a:ext cx="8784976" cy="4154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AU" sz="2400" b="1" dirty="0" smtClean="0"/>
              <a:t>Aligns Space Data Component with new GFOI Strategy document</a:t>
            </a:r>
          </a:p>
          <a:p>
            <a:pPr marL="457200" indent="-457200">
              <a:buFont typeface="Arial"/>
              <a:buChar char="•"/>
            </a:pPr>
            <a:endParaRPr lang="en-AU" sz="2400" b="1" dirty="0"/>
          </a:p>
          <a:p>
            <a:pPr marL="457200" indent="-457200">
              <a:buFont typeface="Arial"/>
              <a:buChar char="•"/>
            </a:pPr>
            <a:r>
              <a:rPr lang="en-AU" sz="2400" b="1" dirty="0"/>
              <a:t>Intended to take the Space Data Component through the next phase of GFOI in a well-structured and managed </a:t>
            </a:r>
            <a:r>
              <a:rPr lang="en-AU" sz="2400" b="1" dirty="0" smtClean="0"/>
              <a:t>way</a:t>
            </a:r>
          </a:p>
          <a:p>
            <a:endParaRPr lang="en-AU" sz="2400" b="1" dirty="0"/>
          </a:p>
          <a:p>
            <a:pPr marL="457200" indent="-457200">
              <a:buFont typeface="Arial"/>
              <a:buChar char="•"/>
            </a:pPr>
            <a:r>
              <a:rPr lang="en-AU" sz="2400" b="1" dirty="0" smtClean="0"/>
              <a:t>First presented at SIT-30 in Paris, March 2015</a:t>
            </a:r>
          </a:p>
          <a:p>
            <a:pPr marL="457200" indent="-457200">
              <a:buFont typeface="Arial"/>
              <a:buChar char="•"/>
            </a:pPr>
            <a:endParaRPr lang="en-AU" sz="2400" b="1" dirty="0"/>
          </a:p>
          <a:p>
            <a:pPr marL="457200" indent="-457200">
              <a:buFont typeface="Arial"/>
              <a:buChar char="•"/>
            </a:pPr>
            <a:r>
              <a:rPr lang="en-AU" sz="2400" b="1" dirty="0" smtClean="0"/>
              <a:t>Update discussed at SDCG-8 for 29</a:t>
            </a:r>
            <a:r>
              <a:rPr lang="en-AU" sz="2400" b="1" baseline="30000" dirty="0" smtClean="0"/>
              <a:t>th</a:t>
            </a:r>
            <a:r>
              <a:rPr lang="en-AU" sz="2400" b="1" dirty="0" smtClean="0"/>
              <a:t> CEOS Plenary  </a:t>
            </a:r>
            <a:endParaRPr lang="en-AU" sz="2400" b="1" dirty="0"/>
          </a:p>
          <a:p>
            <a:pPr marL="457200" indent="-457200">
              <a:buFont typeface="Wingdings" charset="2"/>
              <a:buChar char="§"/>
            </a:pPr>
            <a:endParaRPr lang="en-AU" sz="2400" b="1" dirty="0" smtClean="0"/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50989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Issues &amp; Concerns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882" y="1617146"/>
            <a:ext cx="8784976" cy="4924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AU" sz="2400" b="1" dirty="0" smtClean="0">
                <a:solidFill>
                  <a:schemeClr val="tx2"/>
                </a:solidFill>
              </a:rPr>
              <a:t>SDCG seeks confirmation from GFOI Leads of the model of in-country delivery by GFOI, FAO and WB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W</a:t>
            </a:r>
            <a:r>
              <a:rPr lang="en-AU" sz="2000" dirty="0" smtClean="0">
                <a:solidFill>
                  <a:schemeClr val="tx2"/>
                </a:solidFill>
              </a:rPr>
              <a:t>hat is the best </a:t>
            </a:r>
            <a:r>
              <a:rPr lang="en-AU" sz="2000" i="1" dirty="0" smtClean="0">
                <a:solidFill>
                  <a:schemeClr val="tx2"/>
                </a:solidFill>
              </a:rPr>
              <a:t>modus operandi </a:t>
            </a:r>
            <a:r>
              <a:rPr lang="en-AU" sz="2000" dirty="0" smtClean="0">
                <a:solidFill>
                  <a:schemeClr val="tx2"/>
                </a:solidFill>
              </a:rPr>
              <a:t>for cooperation?</a:t>
            </a:r>
          </a:p>
          <a:p>
            <a:pPr marL="914400" lvl="1" indent="-457200">
              <a:buFont typeface="Wingdings" charset="2"/>
              <a:buChar char="§"/>
            </a:pPr>
            <a:endParaRPr lang="en-AU" sz="1000" b="1" dirty="0"/>
          </a:p>
          <a:p>
            <a:pPr marL="457200" indent="-457200">
              <a:buFont typeface="Arial"/>
              <a:buChar char="•"/>
            </a:pPr>
            <a:r>
              <a:rPr lang="en-AU" sz="2400" b="1" dirty="0" smtClean="0"/>
              <a:t>Continuity of Leadership Capacity</a:t>
            </a:r>
          </a:p>
          <a:p>
            <a:pPr marL="800100" lvl="1" indent="-342900">
              <a:buFont typeface="Courier New"/>
              <a:buChar char="o"/>
            </a:pPr>
            <a:r>
              <a:rPr lang="en-AU" sz="2000" dirty="0" smtClean="0"/>
              <a:t>CEOS GFOI Lead will step down in March 2016</a:t>
            </a:r>
          </a:p>
          <a:p>
            <a:pPr marL="800100" lvl="1" indent="-342900">
              <a:buFont typeface="Courier New"/>
              <a:buChar char="o"/>
            </a:pPr>
            <a:r>
              <a:rPr lang="en-AU" sz="2000" dirty="0" smtClean="0"/>
              <a:t>No replacement of third SDCG co-chair (was NSC)</a:t>
            </a:r>
          </a:p>
          <a:p>
            <a:pPr marL="800100" lvl="1" indent="-342900">
              <a:buFont typeface="Courier New"/>
              <a:buChar char="o"/>
            </a:pPr>
            <a:r>
              <a:rPr lang="en-AU" sz="2000" dirty="0" smtClean="0"/>
              <a:t>Current USGS SDCG Co-Chair retires 2016</a:t>
            </a:r>
          </a:p>
          <a:p>
            <a:pPr marL="800100" lvl="1" indent="-342900">
              <a:buFont typeface="Courier New"/>
              <a:buChar char="o"/>
            </a:pPr>
            <a:r>
              <a:rPr lang="en-AU" sz="2000" dirty="0" smtClean="0"/>
              <a:t>SDCG SEC funding expires Jun 2016</a:t>
            </a:r>
          </a:p>
          <a:p>
            <a:pPr marL="914400" lvl="1" indent="-457200">
              <a:buFont typeface="Wingdings" charset="2"/>
              <a:buChar char="§"/>
            </a:pPr>
            <a:endParaRPr lang="en-AU" sz="1000" b="1" dirty="0"/>
          </a:p>
          <a:p>
            <a:pPr marL="457200" indent="-457200">
              <a:buFont typeface="Arial"/>
              <a:buChar char="•"/>
            </a:pPr>
            <a:r>
              <a:rPr lang="en-AU" sz="2400" b="1" dirty="0" smtClean="0"/>
              <a:t>COP-21 in Paris is a global Milestone</a:t>
            </a:r>
          </a:p>
          <a:p>
            <a:pPr marL="800100" lvl="1" indent="-342900">
              <a:buFont typeface="Courier New"/>
              <a:buChar char="o"/>
            </a:pPr>
            <a:r>
              <a:rPr lang="en-AU" sz="2000" dirty="0" smtClean="0"/>
              <a:t>GFOI side event (ESA, Australia, Cameroon, RESTEC) – </a:t>
            </a:r>
            <a:br>
              <a:rPr lang="en-AU" sz="2000" dirty="0" smtClean="0"/>
            </a:br>
            <a:r>
              <a:rPr lang="en-AU" sz="2000" dirty="0" smtClean="0"/>
              <a:t>opening by </a:t>
            </a:r>
            <a:r>
              <a:rPr lang="en-AU" sz="2000" dirty="0"/>
              <a:t>Greg </a:t>
            </a:r>
            <a:r>
              <a:rPr lang="en-AU" sz="2000" dirty="0" smtClean="0"/>
              <a:t>Hunt, </a:t>
            </a:r>
            <a:r>
              <a:rPr lang="en-AU" sz="2000" dirty="0" smtClean="0"/>
              <a:t>Australian </a:t>
            </a:r>
            <a:r>
              <a:rPr lang="en-AU" sz="2000" dirty="0" smtClean="0"/>
              <a:t>Minister </a:t>
            </a:r>
            <a:r>
              <a:rPr lang="en-AU" sz="2000" dirty="0" smtClean="0"/>
              <a:t>for the</a:t>
            </a:r>
            <a:r>
              <a:rPr lang="en-AU" sz="2000" dirty="0" smtClean="0"/>
              <a:t> Environment</a:t>
            </a:r>
            <a:endParaRPr lang="en-AU" sz="1000" b="1" dirty="0"/>
          </a:p>
          <a:p>
            <a:pPr marL="800100" lvl="1" indent="-342900">
              <a:buFont typeface="Courier New"/>
              <a:buChar char="o"/>
            </a:pPr>
            <a:endParaRPr lang="en-AU" sz="1000" dirty="0"/>
          </a:p>
          <a:p>
            <a:pPr marL="457200" indent="-457200">
              <a:buFont typeface="Arial"/>
              <a:buChar char="•"/>
            </a:pPr>
            <a:r>
              <a:rPr lang="en-AU" sz="2400" b="1" dirty="0" smtClean="0"/>
              <a:t>SDCG willing and able to continue as an Ad-hoc CEOS Group for another year!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43901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F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or Plenary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82" y="1617146"/>
            <a:ext cx="8784976" cy="2831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AU" sz="2400" b="1" dirty="0" smtClean="0">
                <a:solidFill>
                  <a:schemeClr val="tx2"/>
                </a:solidFill>
              </a:rPr>
              <a:t>Acquisition Strategy Implementation Report for 2014 – for </a:t>
            </a:r>
            <a:r>
              <a:rPr lang="en-AU" sz="2400" b="1" dirty="0">
                <a:solidFill>
                  <a:schemeClr val="tx2"/>
                </a:solidFill>
              </a:rPr>
              <a:t>reference and </a:t>
            </a:r>
            <a:r>
              <a:rPr lang="en-AU" sz="2400" b="1" dirty="0" smtClean="0">
                <a:solidFill>
                  <a:schemeClr val="tx2"/>
                </a:solidFill>
              </a:rPr>
              <a:t>endorsement</a:t>
            </a:r>
          </a:p>
          <a:p>
            <a:pPr marL="457200" indent="-457200">
              <a:buFont typeface="Arial"/>
              <a:buChar char="•"/>
            </a:pPr>
            <a:endParaRPr lang="en-AU" sz="2400" dirty="0" smtClean="0">
              <a:solidFill>
                <a:schemeClr val="tx2"/>
              </a:solidFill>
            </a:endParaRPr>
          </a:p>
          <a:p>
            <a:pPr marL="914400" lvl="1" indent="-457200">
              <a:buFont typeface="Arial"/>
              <a:buChar char="•"/>
            </a:pPr>
            <a:endParaRPr lang="en-AU" sz="1000" b="1" dirty="0"/>
          </a:p>
          <a:p>
            <a:pPr marL="457200" indent="-457200">
              <a:buFont typeface="Arial"/>
              <a:buChar char="•"/>
            </a:pPr>
            <a:r>
              <a:rPr lang="en-AU" sz="2400" b="1" dirty="0" smtClean="0"/>
              <a:t>Updated 3-year Work Plan (per SIT-30 action) – for reference</a:t>
            </a:r>
          </a:p>
          <a:p>
            <a:pPr marL="457200" indent="-457200">
              <a:buFont typeface="Arial"/>
              <a:buChar char="•"/>
            </a:pPr>
            <a:endParaRPr lang="en-AU" sz="2400" b="1" dirty="0"/>
          </a:p>
          <a:p>
            <a:pPr marL="457200" indent="-457200">
              <a:buFont typeface="Arial"/>
              <a:buChar char="•"/>
            </a:pPr>
            <a:r>
              <a:rPr lang="en-AU" sz="2400" b="1" dirty="0" smtClean="0"/>
              <a:t>Request renewal as CEOS Ad-hoc Group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1946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Tahoma"/>
                <a:cs typeface="Tahoma"/>
              </a:rPr>
              <a:t>Thanks</a:t>
            </a:r>
            <a:endParaRPr lang="en-GB" dirty="0">
              <a:latin typeface="Tahoma"/>
              <a:cs typeface="Tahom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1" y="5287964"/>
            <a:ext cx="4686300" cy="1303336"/>
          </a:xfrm>
        </p:spPr>
        <p:txBody>
          <a:bodyPr/>
          <a:lstStyle/>
          <a:p>
            <a:pPr marL="457200" indent="-457200">
              <a:buFont typeface="Wingdings" charset="0"/>
              <a:buChar char="è"/>
            </a:pPr>
            <a:r>
              <a:rPr lang="en-AU" sz="2800" dirty="0" err="1" smtClean="0">
                <a:solidFill>
                  <a:srgbClr val="2A5E34"/>
                </a:solidFill>
                <a:latin typeface="Tahoma"/>
                <a:cs typeface="Tahoma"/>
              </a:rPr>
              <a:t>www.gfoi.org</a:t>
            </a:r>
            <a:endParaRPr lang="en-AU" sz="2800" dirty="0">
              <a:solidFill>
                <a:srgbClr val="2A5E34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0"/>
              <a:buChar char="è"/>
            </a:pPr>
            <a:endParaRPr lang="en-AU" sz="1400" dirty="0" smtClean="0">
              <a:solidFill>
                <a:srgbClr val="2A5E34"/>
              </a:solidFill>
              <a:sym typeface="Wingdings"/>
            </a:endParaRPr>
          </a:p>
          <a:p>
            <a:pPr marL="457200" indent="-457200">
              <a:buFont typeface="Wingdings" charset="0"/>
              <a:buChar char="è"/>
            </a:pPr>
            <a:r>
              <a:rPr lang="en-AU" sz="2800" dirty="0" err="1">
                <a:solidFill>
                  <a:srgbClr val="2A5E34"/>
                </a:solidFill>
                <a:latin typeface="Tahoma"/>
                <a:cs typeface="Tahoma"/>
              </a:rPr>
              <a:t>www.ceos.org</a:t>
            </a:r>
            <a:r>
              <a:rPr lang="en-AU" sz="2800" dirty="0">
                <a:solidFill>
                  <a:srgbClr val="2A5E34"/>
                </a:solidFill>
                <a:latin typeface="Tahoma"/>
                <a:cs typeface="Tahoma"/>
              </a:rPr>
              <a:t>/</a:t>
            </a:r>
            <a:r>
              <a:rPr lang="en-AU" sz="2800" dirty="0" err="1">
                <a:solidFill>
                  <a:srgbClr val="2A5E34"/>
                </a:solidFill>
                <a:latin typeface="Tahoma"/>
                <a:cs typeface="Tahoma"/>
              </a:rPr>
              <a:t>sdcg</a:t>
            </a:r>
            <a:endParaRPr lang="en-AU" sz="2800" dirty="0">
              <a:solidFill>
                <a:srgbClr val="2A5E34"/>
              </a:solidFill>
              <a:latin typeface="Tahoma"/>
              <a:cs typeface="Tahoma"/>
            </a:endParaRPr>
          </a:p>
          <a:p>
            <a:endParaRPr lang="en-GB" sz="3600" b="1" dirty="0">
              <a:solidFill>
                <a:srgbClr val="2C5D2D"/>
              </a:solidFill>
            </a:endParaRPr>
          </a:p>
        </p:txBody>
      </p:sp>
      <p:pic>
        <p:nvPicPr>
          <p:cNvPr id="4" name="Picture 3" descr="websit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95853">
            <a:off x="432941" y="948042"/>
            <a:ext cx="4793119" cy="3407026"/>
          </a:xfrm>
          <a:prstGeom prst="rect">
            <a:avLst/>
          </a:prstGeom>
          <a:ln w="38100" cap="sq">
            <a:solidFill>
              <a:srgbClr val="224E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5911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994" y="1419270"/>
            <a:ext cx="4156590" cy="3136950"/>
          </a:xfrm>
          <a:prstGeom prst="rect">
            <a:avLst/>
          </a:prstGeom>
          <a:solidFill>
            <a:srgbClr val="0A0B58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330701" y="1419270"/>
            <a:ext cx="4889500" cy="3136950"/>
          </a:xfrm>
          <a:prstGeom prst="rect">
            <a:avLst/>
          </a:prstGeom>
          <a:solidFill>
            <a:srgbClr val="83D12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993" y="6174452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 b="1" dirty="0" smtClean="0">
                <a:solidFill>
                  <a:schemeClr val="tx2"/>
                </a:solidFill>
                <a:latin typeface="Tahoma"/>
                <a:ea typeface="ＭＳ Ｐゴシック" charset="-128"/>
                <a:cs typeface="Tahoma"/>
                <a:sym typeface="Wingdings"/>
              </a:rPr>
              <a:t> </a:t>
            </a:r>
            <a:r>
              <a:rPr lang="en-GB" sz="2800" b="1" dirty="0" err="1" smtClean="0">
                <a:solidFill>
                  <a:schemeClr val="tx2"/>
                </a:solidFill>
                <a:latin typeface="Tahoma"/>
                <a:ea typeface="ＭＳ Ｐゴシック" charset="-128"/>
                <a:cs typeface="Tahoma"/>
              </a:rPr>
              <a:t>www.gfoi.org</a:t>
            </a:r>
            <a:endParaRPr lang="en-GB" sz="2800" b="1" dirty="0">
              <a:solidFill>
                <a:schemeClr val="tx2"/>
              </a:solidFill>
              <a:latin typeface="Tahoma"/>
              <a:ea typeface="ＭＳ Ｐゴシック" charset="-128"/>
              <a:cs typeface="Tahoma"/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260265" y="6596203"/>
            <a:ext cx="1639186" cy="31897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8155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2800" b="1" kern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Global Forest Observation Initiative (GFOI) </a:t>
            </a:r>
            <a:endParaRPr lang="en-US" sz="2800" b="1" kern="0" dirty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Rectangle 17"/>
          <p:cNvSpPr txBox="1">
            <a:spLocks noChangeArrowheads="1"/>
          </p:cNvSpPr>
          <p:nvPr/>
        </p:nvSpPr>
        <p:spPr bwMode="auto">
          <a:xfrm>
            <a:off x="122222" y="4556220"/>
            <a:ext cx="1922478" cy="5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19000"/>
              </a:lnSpc>
              <a:buClr>
                <a:schemeClr val="accent1"/>
              </a:buClr>
              <a:buNone/>
              <a:defRPr/>
            </a:pPr>
            <a:r>
              <a:rPr lang="en-GB" sz="2000" dirty="0">
                <a:latin typeface="Arial"/>
                <a:cs typeface="Arial"/>
              </a:rPr>
              <a:t>Co-leads</a:t>
            </a:r>
            <a:r>
              <a:rPr lang="en-GB" sz="2000" dirty="0" smtClean="0">
                <a:latin typeface="Arial"/>
                <a:cs typeface="Arial"/>
              </a:rPr>
              <a:t>: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35168" y="1406570"/>
            <a:ext cx="4126415" cy="302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/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GFOI Objectives: </a:t>
            </a:r>
          </a:p>
          <a:p>
            <a:pPr marL="342900" indent="-342900" eaLnBrk="0" hangingPunct="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to foster sustained availability of satellite and ground observation in support of national forest information systems</a:t>
            </a:r>
          </a:p>
          <a:p>
            <a:pPr marL="342900" indent="-342900" eaLnBrk="0" hangingPunct="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to support countries in the use of observations for their national forest information systems </a:t>
            </a:r>
          </a:p>
        </p:txBody>
      </p:sp>
      <p:sp>
        <p:nvSpPr>
          <p:cNvPr id="15" name="Content Placeholder 2"/>
          <p:cNvSpPr>
            <a:spLocks/>
          </p:cNvSpPr>
          <p:nvPr/>
        </p:nvSpPr>
        <p:spPr bwMode="auto">
          <a:xfrm>
            <a:off x="4394200" y="1573257"/>
            <a:ext cx="4838701" cy="28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2008 	Establishment of GEO FCT task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2009+ 	FCT demonstration based on NDs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2010 	GFOI Concept plan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2011 	GFOI Implementation plan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2012 	GFOI Start-Up Phase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2013-15	Incrementing coverage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2016+ 	</a:t>
            </a:r>
            <a:r>
              <a:rPr lang="en-US" b="1" dirty="0" smtClean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Full Operations </a:t>
            </a: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Phase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2222" y="4983303"/>
            <a:ext cx="8968154" cy="1092200"/>
            <a:chOff x="58615" y="5765800"/>
            <a:chExt cx="8968154" cy="1092200"/>
          </a:xfrm>
        </p:grpSpPr>
        <p:pic>
          <p:nvPicPr>
            <p:cNvPr id="17" name="Picture 1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15" y="6007100"/>
              <a:ext cx="2637692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Norway_MinEnvClima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477" y="5779346"/>
              <a:ext cx="914400" cy="10786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508" y="5941098"/>
              <a:ext cx="1794661" cy="70100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0154" y="5765800"/>
              <a:ext cx="1008185" cy="1092200"/>
            </a:xfrm>
            <a:prstGeom prst="rect">
              <a:avLst/>
            </a:prstGeom>
          </p:spPr>
        </p:pic>
        <p:pic>
          <p:nvPicPr>
            <p:cNvPr id="21" name="Picture 1" descr="CEOS Logo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415" y="5874624"/>
              <a:ext cx="1805354" cy="772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72528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868900"/>
            <a:ext cx="9144000" cy="10182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400" b="0" i="0" u="none" strike="noStrike" cap="none" normalizeH="0" baseline="0">
              <a:ln>
                <a:noFill/>
              </a:ln>
              <a:solidFill>
                <a:srgbClr val="999933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1985738"/>
              </p:ext>
            </p:extLst>
          </p:nvPr>
        </p:nvGraphicFramePr>
        <p:xfrm>
          <a:off x="0" y="1482903"/>
          <a:ext cx="9144000" cy="528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GFOI Components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849374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7556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200" y="120590"/>
            <a:ext cx="612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>
              <a:defRPr/>
            </a:pPr>
            <a:r>
              <a:rPr lang="en-US" sz="2800" b="1" kern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2015 Overview</a:t>
            </a:r>
            <a:endParaRPr lang="en-US" sz="2800" b="1" kern="0" dirty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5598" y="1335136"/>
            <a:ext cx="8674101" cy="524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200" b="1" dirty="0" smtClean="0">
                <a:solidFill>
                  <a:schemeClr val="tx2"/>
                </a:solidFill>
                <a:latin typeface="Arial"/>
                <a:cs typeface="Arial"/>
              </a:rPr>
              <a:t>Version 1 of the GFOI Methods and Guidance Documentation (MGD) available in English, French and Spanish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Key GFOI deliverable to governments, next to space data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Defines how to apply space data for IPCC-compliant MRV 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V2 and interactive MGD portal under development</a:t>
            </a:r>
          </a:p>
          <a:p>
            <a:pPr marL="800100" lvl="1" indent="-342900">
              <a:buFont typeface="Arial"/>
              <a:buChar char="•"/>
            </a:pPr>
            <a:endParaRPr lang="en-US" sz="9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solidFill>
                  <a:schemeClr val="tx2"/>
                </a:solidFill>
                <a:latin typeface="Arial"/>
                <a:cs typeface="Arial"/>
              </a:rPr>
              <a:t>Global </a:t>
            </a:r>
            <a:r>
              <a:rPr lang="en-US" sz="2200" b="1" dirty="0">
                <a:solidFill>
                  <a:schemeClr val="tx2"/>
                </a:solidFill>
                <a:latin typeface="Arial"/>
                <a:cs typeface="Arial"/>
              </a:rPr>
              <a:t>Baseline Acquisitions going to plan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Landsat-7/-8 running well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Sentinel-1A operational since June 2015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Sentinel-2A launched 23 June 2015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ALOS-2 operational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CBERS-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4 regional</a:t>
            </a:r>
          </a:p>
          <a:p>
            <a:pPr marL="800100" lvl="1" indent="-342900">
              <a:buFont typeface="Arial"/>
              <a:buChar char="•"/>
            </a:pPr>
            <a:endParaRPr lang="en-US" sz="12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solidFill>
                  <a:schemeClr val="tx2"/>
                </a:solidFill>
                <a:latin typeface="Arial"/>
                <a:cs typeface="Arial"/>
              </a:rPr>
              <a:t>R&amp;D Element under new lead by </a:t>
            </a:r>
            <a:r>
              <a:rPr lang="en-US" sz="2200" b="1" dirty="0">
                <a:solidFill>
                  <a:schemeClr val="tx2"/>
                </a:solidFill>
                <a:latin typeface="Arial"/>
                <a:cs typeface="Arial"/>
              </a:rPr>
              <a:t/>
            </a:r>
            <a:br>
              <a:rPr lang="en-US" sz="2200" b="1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sz="2200" b="1" dirty="0" smtClean="0">
                <a:solidFill>
                  <a:schemeClr val="tx2"/>
                </a:solidFill>
                <a:latin typeface="Arial"/>
                <a:cs typeface="Arial"/>
              </a:rPr>
              <a:t>GOFC-GOLD, supported by ESA</a:t>
            </a:r>
          </a:p>
          <a:p>
            <a:pPr marL="342900" indent="-342900">
              <a:buFont typeface="Arial"/>
              <a:buChar char="•"/>
            </a:pPr>
            <a:endParaRPr lang="en-US" sz="9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solidFill>
                  <a:schemeClr val="tx2"/>
                </a:solidFill>
                <a:latin typeface="Arial"/>
                <a:cs typeface="Arial"/>
              </a:rPr>
              <a:t>Coordination of capacity building between</a:t>
            </a:r>
            <a:br>
              <a:rPr lang="en-US" sz="2200" b="1" dirty="0" smtClean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sz="2200" b="1" dirty="0" smtClean="0">
                <a:solidFill>
                  <a:schemeClr val="tx2"/>
                </a:solidFill>
                <a:latin typeface="Arial"/>
                <a:cs typeface="Arial"/>
              </a:rPr>
              <a:t>GFOI</a:t>
            </a:r>
            <a:r>
              <a:rPr lang="en-US" sz="22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  <a:latin typeface="Arial"/>
                <a:cs typeface="Arial"/>
              </a:rPr>
              <a:t>(</a:t>
            </a:r>
            <a:r>
              <a:rPr lang="en-US" sz="2200" b="1" dirty="0" err="1" smtClean="0">
                <a:solidFill>
                  <a:schemeClr val="tx2"/>
                </a:solidFill>
                <a:latin typeface="Arial"/>
                <a:cs typeface="Arial"/>
              </a:rPr>
              <a:t>SilvaCarbon</a:t>
            </a:r>
            <a:r>
              <a:rPr lang="en-US" sz="2200" b="1" dirty="0" smtClean="0">
                <a:solidFill>
                  <a:schemeClr val="tx2"/>
                </a:solidFill>
                <a:latin typeface="Arial"/>
                <a:cs typeface="Arial"/>
              </a:rPr>
              <a:t>), UN-REDD and FCPF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0">
            <a:off x="6979453" y="1978438"/>
            <a:ext cx="1785727" cy="2530063"/>
          </a:xfrm>
          <a:prstGeom prst="rect">
            <a:avLst/>
          </a:prstGeom>
        </p:spPr>
      </p:pic>
      <p:pic>
        <p:nvPicPr>
          <p:cNvPr id="3" name="Picture 2" descr="Screen Shot 2015-10-13 at 21.06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6134100" y="3378688"/>
            <a:ext cx="1853759" cy="2659320"/>
          </a:xfrm>
          <a:prstGeom prst="rect">
            <a:avLst/>
          </a:prstGeom>
          <a:ln>
            <a:solidFill>
              <a:srgbClr val="91873D"/>
            </a:solidFill>
          </a:ln>
        </p:spPr>
      </p:pic>
      <p:pic>
        <p:nvPicPr>
          <p:cNvPr id="4" name="Picture 3" descr="Screen Shot 2015-10-13 at 21.09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6883995" y="4813135"/>
            <a:ext cx="2057400" cy="2762414"/>
          </a:xfrm>
          <a:prstGeom prst="rect">
            <a:avLst/>
          </a:prstGeom>
          <a:ln>
            <a:solidFill>
              <a:srgbClr val="91873D"/>
            </a:solidFill>
          </a:ln>
        </p:spPr>
      </p:pic>
    </p:spTree>
    <p:extLst>
      <p:ext uri="{BB962C8B-B14F-4D97-AF65-F5344CB8AC3E}">
        <p14:creationId xmlns:p14="http://schemas.microsoft.com/office/powerpoint/2010/main" val="26029010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7556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383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>
              <a:defRPr/>
            </a:pPr>
            <a:r>
              <a:rPr lang="en-US" sz="2800" b="1" kern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Outlook</a:t>
            </a:r>
            <a:endParaRPr lang="en-US" sz="2800" b="1" kern="0" dirty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4549" y="1500236"/>
            <a:ext cx="8442251" cy="504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GFOI office to relocate to UN FAO, Rome 2016 (until 2015 alongside GEOSEC; 2015 interim support by Australia DOTE)</a:t>
            </a:r>
          </a:p>
          <a:p>
            <a:pPr marL="342900" lvl="0" indent="-342900">
              <a:buFont typeface="Arial"/>
              <a:buChar char="•"/>
            </a:pPr>
            <a:endParaRPr lang="en-US" sz="10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Baseline mapping with global acquisitions from Landsat-7/-8, Sentinel-1A and Sentinel-2A in good shape </a:t>
            </a: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 multiple global coverages in 2016</a:t>
            </a: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en-US" sz="10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MGD version 2 (including interactive portal) due June 2016</a:t>
            </a:r>
          </a:p>
          <a:p>
            <a:pPr marL="342900" indent="-342900">
              <a:buFont typeface="Arial"/>
              <a:buChar char="•"/>
            </a:pPr>
            <a:endParaRPr lang="en-US" sz="10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Updated R&amp;D programme (GFOI / GOFC GOLD) with two expert workshops in 2016</a:t>
            </a:r>
          </a:p>
          <a:p>
            <a:pPr marL="342900" indent="-342900">
              <a:buFont typeface="Arial"/>
              <a:buChar char="•"/>
            </a:pPr>
            <a:endParaRPr lang="en-US" sz="10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3</a:t>
            </a:r>
            <a:r>
              <a:rPr lang="en-US" sz="2000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rd</a:t>
            </a: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 GFOI Plenary meeting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ESRIN - Frascati, February 2016</a:t>
            </a:r>
          </a:p>
          <a:p>
            <a:pPr marL="800100" lvl="1" indent="-342900">
              <a:buFont typeface="Courier New"/>
              <a:buChar char="o"/>
            </a:pP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SDCG-9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Component coordination</a:t>
            </a:r>
          </a:p>
          <a:p>
            <a:pPr marL="800100" lvl="1" indent="-342900">
              <a:buFont typeface="Arial"/>
              <a:buChar char="•"/>
            </a:pPr>
            <a:endParaRPr lang="en-US" sz="10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Emphasis on outreach &amp; country engagement</a:t>
            </a:r>
          </a:p>
        </p:txBody>
      </p:sp>
    </p:spTree>
    <p:extLst>
      <p:ext uri="{BB962C8B-B14F-4D97-AF65-F5344CB8AC3E}">
        <p14:creationId xmlns:p14="http://schemas.microsoft.com/office/powerpoint/2010/main" val="25064907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8008492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algn="l">
              <a:tabLst>
                <a:tab pos="177800" algn="l"/>
              </a:tabLst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	SDCG &amp; GFOI Space Data Component Update</a:t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0" y="2672159"/>
            <a:ext cx="8004532" cy="755090"/>
          </a:xfrm>
          <a:solidFill>
            <a:srgbClr val="2A5E34">
              <a:alpha val="80000"/>
            </a:srgb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177800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	29</a:t>
            </a:r>
            <a:r>
              <a:rPr lang="en-US" sz="2000" b="1" baseline="300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CEOS Plenary</a:t>
            </a:r>
          </a:p>
          <a:p>
            <a:pPr>
              <a:spcBef>
                <a:spcPts val="0"/>
              </a:spcBef>
              <a:tabLst>
                <a:tab pos="177800" algn="l"/>
              </a:tabLst>
            </a:pP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Kyoto, 4-6 November 2015</a:t>
            </a:r>
            <a:endParaRPr lang="en-US" sz="16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10" y="5967358"/>
            <a:ext cx="4508508" cy="6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33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7556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28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The Role of SDCG in GFOI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199" y="1493930"/>
            <a:ext cx="8442251" cy="524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Coordination of satellite data acquisition and supply is fundamental to GFOI objectives and supports all countries’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reporting </a:t>
            </a:r>
            <a:endParaRPr lang="en-US" sz="24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Satellite data can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provide substantial input for MRV</a:t>
            </a:r>
            <a:endParaRPr lang="en-US" sz="24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30000"/>
              </a:lnSpc>
              <a:buFont typeface="Courier New"/>
              <a:buChar char="o"/>
            </a:pPr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Measurements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 of forest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extent, status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and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characteristics</a:t>
            </a:r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30000"/>
              </a:lnSpc>
              <a:buFont typeface="Courier New"/>
              <a:buChar char="o"/>
            </a:pP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Support to countries in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GHG </a:t>
            </a: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Reporting</a:t>
            </a:r>
            <a:endParaRPr lang="en-US" sz="20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30000"/>
              </a:lnSpc>
              <a:buFont typeface="Courier New"/>
              <a:buChar char="o"/>
            </a:pP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Independent </a:t>
            </a: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Verification</a:t>
            </a:r>
          </a:p>
          <a:p>
            <a:pPr marL="800100" lvl="1" indent="-342900">
              <a:buFont typeface="Courier New"/>
              <a:buChar char="o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2011 plenary 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endorsed the set-up of the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Ad-hoc CEOS Space Data Coordination Group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to 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support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GFOI</a:t>
            </a:r>
          </a:p>
        </p:txBody>
      </p:sp>
    </p:spTree>
    <p:extLst>
      <p:ext uri="{BB962C8B-B14F-4D97-AF65-F5344CB8AC3E}">
        <p14:creationId xmlns:p14="http://schemas.microsoft.com/office/powerpoint/2010/main" val="33563444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3334" y="1534964"/>
            <a:ext cx="8720666" cy="513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tabLst>
                <a:tab pos="3324225" algn="l"/>
              </a:tabLst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SDCG Co-chairs: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	</a:t>
            </a:r>
            <a:r>
              <a:rPr lang="en-AU" sz="2400" dirty="0" smtClean="0">
                <a:solidFill>
                  <a:srgbClr val="77933C"/>
                </a:solidFill>
                <a:latin typeface="Arial"/>
                <a:ea typeface="ＭＳ Ｐゴシック" pitchFamily="1" charset="-128"/>
                <a:cs typeface="Arial"/>
              </a:rPr>
              <a:t>ESA</a:t>
            </a:r>
            <a:r>
              <a:rPr lang="en-AU" sz="2400" dirty="0">
                <a:solidFill>
                  <a:srgbClr val="77933C"/>
                </a:solidFill>
                <a:latin typeface="Arial"/>
                <a:ea typeface="ＭＳ Ｐゴシック" pitchFamily="1" charset="-128"/>
                <a:cs typeface="Arial"/>
              </a:rPr>
              <a:t>, USGS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tabLst>
                <a:tab pos="3324225" algn="l"/>
              </a:tabLst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SDCG Secretariat: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	</a:t>
            </a:r>
            <a:r>
              <a:rPr lang="en-AU" sz="2400" dirty="0" smtClean="0">
                <a:solidFill>
                  <a:srgbClr val="77933C"/>
                </a:solidFill>
                <a:latin typeface="Arial"/>
                <a:ea typeface="ＭＳ Ｐゴシック" pitchFamily="1" charset="-128"/>
                <a:cs typeface="Arial"/>
              </a:rPr>
              <a:t>DOTE 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tabLst>
                <a:tab pos="3324225" algn="l"/>
              </a:tabLst>
              <a:defRPr/>
            </a:pPr>
            <a:r>
              <a:rPr lang="en-AU" sz="2400" b="1" dirty="0" smtClean="0">
                <a:solidFill>
                  <a:srgbClr val="1F497D"/>
                </a:solidFill>
                <a:latin typeface="Arial"/>
                <a:ea typeface="ＭＳ Ｐゴシック" pitchFamily="1" charset="-128"/>
                <a:cs typeface="Arial"/>
              </a:rPr>
              <a:t>SDCG Members: </a:t>
            </a:r>
            <a:r>
              <a:rPr lang="en-AU" sz="2400" dirty="0" smtClean="0">
                <a:latin typeface="Arial"/>
                <a:ea typeface="ＭＳ Ｐゴシック" pitchFamily="1" charset="-128"/>
                <a:cs typeface="Arial"/>
              </a:rPr>
              <a:t>	</a:t>
            </a:r>
            <a:r>
              <a:rPr lang="en-AU" sz="2400" dirty="0" smtClean="0">
                <a:solidFill>
                  <a:srgbClr val="77933C"/>
                </a:solidFill>
                <a:latin typeface="Arial"/>
                <a:ea typeface="ＭＳ Ｐゴシック" pitchFamily="1" charset="-128"/>
                <a:cs typeface="Arial"/>
              </a:rPr>
              <a:t>ASI</a:t>
            </a:r>
            <a:r>
              <a:rPr lang="en-AU" sz="2400" dirty="0">
                <a:solidFill>
                  <a:srgbClr val="77933C"/>
                </a:solidFill>
                <a:latin typeface="Arial"/>
                <a:ea typeface="ＭＳ Ｐゴシック" pitchFamily="1" charset="-128"/>
                <a:cs typeface="Arial"/>
              </a:rPr>
              <a:t>, CNES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, CONAE, CRESDA,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 CSA,	</a:t>
            </a:r>
            <a:r>
              <a:rPr lang="en-AU" sz="2400" dirty="0" smtClean="0">
                <a:solidFill>
                  <a:srgbClr val="77933C"/>
                </a:solidFill>
                <a:latin typeface="Arial"/>
                <a:ea typeface="ＭＳ Ｐゴシック" pitchFamily="1" charset="-128"/>
                <a:cs typeface="Arial"/>
              </a:rPr>
              <a:t>D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LR, INPE, ISRO, JAXA,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NASA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AU" sz="2400" b="1" dirty="0" smtClean="0">
                <a:solidFill>
                  <a:srgbClr val="1F497D"/>
                </a:solidFill>
                <a:latin typeface="Arial"/>
                <a:ea typeface="ＭＳ Ｐゴシック" pitchFamily="1" charset="-128"/>
                <a:cs typeface="Arial"/>
              </a:rPr>
              <a:t>Convene </a:t>
            </a:r>
            <a:r>
              <a:rPr lang="en-AU" sz="2400" b="1" dirty="0">
                <a:solidFill>
                  <a:srgbClr val="1F497D"/>
                </a:solidFill>
                <a:latin typeface="Arial"/>
                <a:ea typeface="ＭＳ Ｐゴシック" pitchFamily="1" charset="-128"/>
                <a:cs typeface="Arial"/>
              </a:rPr>
              <a:t>biannual meetings of SDCG</a:t>
            </a:r>
          </a:p>
          <a:p>
            <a:pPr marL="800100" lvl="1" indent="-342900">
              <a:lnSpc>
                <a:spcPct val="110000"/>
              </a:lnSpc>
              <a:buFont typeface="Courier New"/>
              <a:buChar char="o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CSA hosted SDCG-1 in </a:t>
            </a: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March 2012</a:t>
            </a:r>
            <a:endParaRPr lang="en-GB" sz="20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10000"/>
              </a:lnSpc>
              <a:buFont typeface="Courier New"/>
              <a:buChar char="o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USGS hosted SDCG-2 in </a:t>
            </a: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Sep 2012</a:t>
            </a:r>
            <a:endParaRPr lang="en-GB" sz="20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10000"/>
              </a:lnSpc>
              <a:buFont typeface="Courier New"/>
              <a:buChar char="o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Australia hosted SDCG-3 in Feb 2013</a:t>
            </a:r>
          </a:p>
          <a:p>
            <a:pPr marL="800100" lvl="1" indent="-342900">
              <a:lnSpc>
                <a:spcPct val="110000"/>
              </a:lnSpc>
              <a:buFont typeface="Courier New"/>
              <a:buChar char="o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NASA hosted SDCG-4 in Sep 2013</a:t>
            </a:r>
          </a:p>
          <a:p>
            <a:pPr marL="800100" lvl="1" indent="-342900">
              <a:lnSpc>
                <a:spcPct val="110000"/>
              </a:lnSpc>
              <a:buFont typeface="Courier New"/>
              <a:buChar char="o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ESA hosted SDCG-5 in Feb 2014</a:t>
            </a:r>
          </a:p>
          <a:p>
            <a:pPr marL="800100" lvl="1" indent="-342900">
              <a:lnSpc>
                <a:spcPct val="110000"/>
              </a:lnSpc>
              <a:buFont typeface="Courier New"/>
              <a:buChar char="o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NSC hosted SDCG-6 in Oct 2014</a:t>
            </a:r>
          </a:p>
          <a:p>
            <a:pPr marL="800100" lvl="1" indent="-342900">
              <a:lnSpc>
                <a:spcPct val="110000"/>
              </a:lnSpc>
              <a:buFont typeface="Courier New"/>
              <a:buChar char="o"/>
            </a:pP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Australia hosted </a:t>
            </a: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SDCG-7 in Mar 2015</a:t>
            </a:r>
          </a:p>
          <a:p>
            <a:pPr marL="800100" lvl="1" indent="-342900">
              <a:lnSpc>
                <a:spcPct val="110000"/>
              </a:lnSpc>
              <a:buFont typeface="Courier New"/>
              <a:buChar char="o"/>
            </a:pP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DLR hosted </a:t>
            </a: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SDCG</a:t>
            </a: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-8 </a:t>
            </a: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in Sep </a:t>
            </a: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2015</a:t>
            </a:r>
          </a:p>
          <a:p>
            <a:pPr marL="800100" lvl="1" indent="-342900">
              <a:lnSpc>
                <a:spcPct val="110000"/>
              </a:lnSpc>
              <a:buFont typeface="Courier New"/>
              <a:buChar char="o"/>
            </a:pPr>
            <a:r>
              <a:rPr lang="en-GB" sz="2000" b="1" dirty="0" smtClean="0">
                <a:solidFill>
                  <a:srgbClr val="FF0000"/>
                </a:solidFill>
                <a:latin typeface="Arial"/>
                <a:cs typeface="Arial"/>
              </a:rPr>
              <a:t>ESA will host SDCG-9 in Feb 2016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endParaRPr lang="en-GB" sz="24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379539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SDCG Set-up</a:t>
            </a:r>
          </a:p>
        </p:txBody>
      </p:sp>
      <p:pic>
        <p:nvPicPr>
          <p:cNvPr id="7" name="Picture 6" descr="16158787824_e4cabde666_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4203701"/>
            <a:ext cx="3352855" cy="17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747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808563"/>
              </p:ext>
            </p:extLst>
          </p:nvPr>
        </p:nvGraphicFramePr>
        <p:xfrm>
          <a:off x="101444" y="1294365"/>
          <a:ext cx="8870667" cy="563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4800" y="188913"/>
            <a:ext cx="7493000" cy="501650"/>
          </a:xfrm>
        </p:spPr>
        <p:txBody>
          <a:bodyPr/>
          <a:lstStyle/>
          <a:p>
            <a:pPr lvl="0" algn="l"/>
            <a:r>
              <a:rPr lang="en-US" sz="200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CEOS Space </a:t>
            </a:r>
            <a:r>
              <a:rPr lang="en-US" sz="200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Data </a:t>
            </a:r>
            <a:r>
              <a:rPr lang="en-US" sz="200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Strategy for GFOI: </a:t>
            </a:r>
            <a:r>
              <a:rPr lang="en-US" sz="2000" dirty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3 Elements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43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5271</TotalTime>
  <Words>1212</Words>
  <Application>Microsoft Macintosh PowerPoint</Application>
  <PresentationFormat>On-screen Show (4:3)</PresentationFormat>
  <Paragraphs>226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4_EUM_template_v03</vt:lpstr>
      <vt:lpstr>PowerPoint Presentation</vt:lpstr>
      <vt:lpstr>PowerPoint Presentation</vt:lpstr>
      <vt:lpstr>GFOI Components</vt:lpstr>
      <vt:lpstr>PowerPoint Presentation</vt:lpstr>
      <vt:lpstr>PowerPoint Presentation</vt:lpstr>
      <vt:lpstr> SDCG &amp; GFOI Space Data Component Update </vt:lpstr>
      <vt:lpstr>PowerPoint Presentation</vt:lpstr>
      <vt:lpstr>PowerPoint Presentation</vt:lpstr>
      <vt:lpstr>CEOS Space Data Strategy for GFOI: 3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GFOI R&amp;D Programme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Frank Martin Seifert</cp:lastModifiedBy>
  <cp:revision>377</cp:revision>
  <cp:lastPrinted>2015-10-13T12:41:35Z</cp:lastPrinted>
  <dcterms:created xsi:type="dcterms:W3CDTF">2012-08-31T01:11:17Z</dcterms:created>
  <dcterms:modified xsi:type="dcterms:W3CDTF">2015-10-26T14:08:39Z</dcterms:modified>
</cp:coreProperties>
</file>