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9" r:id="rId8"/>
    <p:sldId id="270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8F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52" y="-8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197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AE822-5B76-4584-9152-97072E48E658}" type="datetimeFigureOut">
              <a:rPr kumimoji="1" lang="ja-JP" altLang="en-US" smtClean="0"/>
              <a:t>11/4/15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F355A-6072-486E-98A3-2FD9B75B5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193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jpeg"/><Relationship Id="rId6" Type="http://schemas.openxmlformats.org/officeDocument/2006/relationships/image" Target="../media/image7.png"/><Relationship Id="rId7" Type="http://schemas.openxmlformats.org/officeDocument/2006/relationships/image" Target="../media/image12.jpeg"/><Relationship Id="rId8" Type="http://schemas.openxmlformats.org/officeDocument/2006/relationships/image" Target="../media/image13.gif"/><Relationship Id="rId9" Type="http://schemas.openxmlformats.org/officeDocument/2006/relationships/image" Target="../media/image14.png"/><Relationship Id="rId10" Type="http://schemas.openxmlformats.org/officeDocument/2006/relationships/image" Target="../media/image15.png"/><Relationship Id="rId11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762000" y="3810000"/>
            <a:ext cx="4810858" cy="26177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Land Surface Imaging – VC (for endorsement)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Plenary 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Item 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#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16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29</a:t>
            </a:r>
            <a:r>
              <a:rPr lang="en-US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CEOS Plenary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Kyoto International Conference Center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Kyoto, Japan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5 – 6 November 2015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09600" y="2537938"/>
            <a:ext cx="5105400" cy="95410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l" rtl="0" latinLnBrk="1" hangingPunct="0"/>
            <a:r>
              <a:rPr lang="en-GB" sz="2800" dirty="0">
                <a:solidFill>
                  <a:srgbClr val="FFF8F4"/>
                </a:solidFill>
              </a:rPr>
              <a:t>New TOR and </a:t>
            </a:r>
            <a:r>
              <a:rPr lang="en-GB" sz="2800" dirty="0" smtClean="0">
                <a:solidFill>
                  <a:srgbClr val="FFF8F4"/>
                </a:solidFill>
              </a:rPr>
              <a:t>Implementation  Plan </a:t>
            </a:r>
            <a:r>
              <a:rPr lang="en-GB" sz="2800" dirty="0">
                <a:solidFill>
                  <a:srgbClr val="FFF8F4"/>
                </a:solidFill>
              </a:rPr>
              <a:t>of the </a:t>
            </a:r>
            <a:r>
              <a:rPr lang="en-GB" sz="2800" dirty="0" smtClean="0">
                <a:solidFill>
                  <a:srgbClr val="FFF8F4"/>
                </a:solidFill>
              </a:rPr>
              <a:t>LSI-VC</a:t>
            </a:r>
            <a:endParaRPr kumimoji="0" lang="ja-JP" altLang="en-US" sz="2800" b="0" i="0" u="none" strike="noStrike" cap="none" spc="0" normalizeH="0" baseline="0" dirty="0">
              <a:ln>
                <a:noFill/>
              </a:ln>
              <a:solidFill>
                <a:srgbClr val="FFF8F4"/>
              </a:solidFill>
              <a:effectLst/>
              <a:uFillTx/>
              <a:latin typeface="Droid Serif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4294967295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10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228600" y="1318021"/>
            <a:ext cx="8710650" cy="37240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 lang="en-US" sz="2000" b="1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LSI-VC Implementation Plan Framework – Proposed Focus Themes</a:t>
            </a:r>
          </a:p>
          <a:p>
            <a:pPr lvl="0">
              <a:defRPr>
                <a:solidFill>
                  <a:srgbClr val="000000"/>
                </a:solidFill>
              </a:defRPr>
            </a:pPr>
            <a:endParaRPr b="1"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lvl="0" indent="-285750">
              <a:buFont typeface="Arial"/>
              <a:buChar char="•"/>
            </a:pPr>
            <a:r>
              <a:rPr lang="en-US" dirty="0" smtClean="0"/>
              <a:t>Optimizing and harmonizing where feasible </a:t>
            </a:r>
            <a:r>
              <a:rPr lang="en-US" dirty="0"/>
              <a:t>global data </a:t>
            </a:r>
            <a:r>
              <a:rPr lang="en-US" dirty="0" smtClean="0"/>
              <a:t>collections </a:t>
            </a:r>
            <a:r>
              <a:rPr lang="en-US" dirty="0"/>
              <a:t>(with an ever increasing volume expected)</a:t>
            </a:r>
            <a:r>
              <a:rPr lang="en-US" dirty="0" smtClean="0"/>
              <a:t>.</a:t>
            </a:r>
          </a:p>
          <a:p>
            <a:pPr marL="285750" lvl="0" indent="-285750">
              <a:buFont typeface="Arial"/>
              <a:buChar char="•"/>
            </a:pPr>
            <a:endParaRPr lang="en-US" dirty="0"/>
          </a:p>
          <a:p>
            <a:pPr marL="285750" lvl="0" indent="-285750">
              <a:buFont typeface="Arial"/>
              <a:buChar char="•"/>
            </a:pPr>
            <a:r>
              <a:rPr lang="en-US" dirty="0"/>
              <a:t>Promoting analysis-ready data (with the goal to minimize the need for the end user to understand satellite/pass/sensor-specific processing)</a:t>
            </a:r>
            <a:r>
              <a:rPr lang="en-US" dirty="0" smtClean="0"/>
              <a:t>.</a:t>
            </a:r>
          </a:p>
          <a:p>
            <a:pPr marL="285750" lvl="0" indent="-285750">
              <a:buFont typeface="Arial"/>
              <a:buChar char="•"/>
            </a:pPr>
            <a:endParaRPr lang="en-US" dirty="0"/>
          </a:p>
          <a:p>
            <a:pPr marL="285750" lvl="0" indent="-285750">
              <a:buFont typeface="Arial"/>
              <a:buChar char="•"/>
            </a:pPr>
            <a:r>
              <a:rPr lang="en-US" dirty="0"/>
              <a:t>Exploring how new approaches to management/analysis of large data structures (e.g. Data Cubes) can be implemented and sustained</a:t>
            </a:r>
            <a:r>
              <a:rPr lang="en-US" dirty="0" smtClean="0"/>
              <a:t>.</a:t>
            </a:r>
          </a:p>
          <a:p>
            <a:pPr marL="285750" lvl="0" indent="-285750">
              <a:buFont typeface="Arial"/>
              <a:buChar char="•"/>
            </a:pPr>
            <a:endParaRPr lang="en-US" dirty="0"/>
          </a:p>
          <a:p>
            <a:pPr marL="285750" lvl="0" indent="-285750">
              <a:buFont typeface="Arial"/>
              <a:buChar char="•"/>
            </a:pPr>
            <a:r>
              <a:rPr lang="en-US" dirty="0"/>
              <a:t>Addressing the actions identified for LSI-VC by the CSIST, as a pathfinder to broader approaches to analyzing land surface imaging requirements.</a:t>
            </a:r>
          </a:p>
        </p:txBody>
      </p:sp>
    </p:spTree>
    <p:extLst>
      <p:ext uri="{BB962C8B-B14F-4D97-AF65-F5344CB8AC3E}">
        <p14:creationId xmlns:p14="http://schemas.microsoft.com/office/powerpoint/2010/main" val="46843334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4294967295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11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304799" y="1318021"/>
            <a:ext cx="8534401" cy="5278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 lang="en-US" sz="2000" b="1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LSI-VC Implementation Plan Framework – Phased Approach</a:t>
            </a:r>
          </a:p>
          <a:p>
            <a:pPr lvl="0">
              <a:defRPr>
                <a:solidFill>
                  <a:srgbClr val="000000"/>
                </a:solidFill>
              </a:defRPr>
            </a:pPr>
            <a:endParaRPr b="1"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lvl="0" indent="-285750">
              <a:buFont typeface="Arial"/>
              <a:buChar char="•"/>
            </a:pPr>
            <a:r>
              <a:rPr lang="en-US" dirty="0" smtClean="0"/>
              <a:t>Three phases (over a 3 year period) where the outcome of each phase will lay the groundwork for each subsequent phase (and touch on the focus themes)</a:t>
            </a:r>
          </a:p>
          <a:p>
            <a:pPr marL="285750" lvl="0" indent="-285750">
              <a:buFont typeface="Arial"/>
              <a:buChar char="•"/>
            </a:pPr>
            <a:endParaRPr lang="en-US" dirty="0"/>
          </a:p>
          <a:p>
            <a:pPr marL="285750" lvl="0" indent="-285750">
              <a:buFont typeface="Arial"/>
              <a:buChar char="•"/>
            </a:pPr>
            <a:r>
              <a:rPr lang="en-US" dirty="0" smtClean="0"/>
              <a:t>Phase 1 – 2015-2016 (assessing, identifying, scoping and defining)</a:t>
            </a:r>
          </a:p>
          <a:p>
            <a:pPr lvl="3" indent="0"/>
            <a:r>
              <a:rPr lang="en-US" dirty="0" smtClean="0"/>
              <a:t>    -  </a:t>
            </a:r>
            <a:r>
              <a:rPr lang="en-US" sz="1700" dirty="0" smtClean="0"/>
              <a:t>Identify </a:t>
            </a:r>
            <a:r>
              <a:rPr lang="en-US" sz="1700" dirty="0"/>
              <a:t>gaps/opportunities in acquisition planning in support of CEOS Carbon </a:t>
            </a:r>
            <a:r>
              <a:rPr lang="en-US" sz="1700" dirty="0" smtClean="0"/>
              <a:t>Strategy</a:t>
            </a:r>
          </a:p>
          <a:p>
            <a:pPr lvl="1" indent="0"/>
            <a:r>
              <a:rPr lang="en-US" sz="1700" dirty="0" smtClean="0"/>
              <a:t>    -  </a:t>
            </a:r>
            <a:r>
              <a:rPr lang="en-US" sz="1700" dirty="0"/>
              <a:t>Develop agreed definitions of intercomparable </a:t>
            </a:r>
            <a:r>
              <a:rPr lang="en-US" sz="1700" dirty="0" smtClean="0"/>
              <a:t>ARD products </a:t>
            </a:r>
            <a:r>
              <a:rPr lang="en-US" sz="1700" dirty="0"/>
              <a:t>in the context of land surface imaging</a:t>
            </a:r>
          </a:p>
          <a:p>
            <a:pPr lvl="1" indent="0"/>
            <a:r>
              <a:rPr lang="en-US" sz="1700" dirty="0" smtClean="0"/>
              <a:t>    -  </a:t>
            </a:r>
            <a:r>
              <a:rPr lang="en-US" sz="1700" dirty="0"/>
              <a:t>Engage with implementation of trial ‘data cubes</a:t>
            </a:r>
            <a:r>
              <a:rPr lang="en-US" sz="1700" dirty="0" smtClean="0"/>
              <a:t>’</a:t>
            </a:r>
          </a:p>
          <a:p>
            <a:pPr lvl="1" indent="0"/>
            <a:r>
              <a:rPr lang="en-US" sz="1700" dirty="0"/>
              <a:t> </a:t>
            </a:r>
            <a:r>
              <a:rPr lang="en-US" sz="1700" dirty="0" smtClean="0"/>
              <a:t>   -  Assimilate and incorporate lessons learned from an SDCG for GFOI scoping </a:t>
            </a:r>
            <a:r>
              <a:rPr lang="en-US" sz="1700" dirty="0"/>
              <a:t>study for global data flows for long time series land surface imaging data </a:t>
            </a:r>
            <a:endParaRPr lang="en-US" sz="1700" dirty="0" smtClean="0"/>
          </a:p>
          <a:p>
            <a:pPr marL="285750" lvl="0" indent="-285750">
              <a:buFont typeface="Arial"/>
              <a:buChar char="•"/>
            </a:pPr>
            <a:endParaRPr lang="en-US" sz="1700" dirty="0"/>
          </a:p>
          <a:p>
            <a:pPr marL="285750" lvl="0" indent="-285750">
              <a:buFont typeface="Arial"/>
              <a:buChar char="•"/>
            </a:pPr>
            <a:r>
              <a:rPr lang="en-US" dirty="0" smtClean="0"/>
              <a:t>Phase 2 – 2016-2017; involves pilot approaches and development of road maps (e.g. building toward an integrated set of ARD)</a:t>
            </a:r>
          </a:p>
          <a:p>
            <a:pPr marL="285750" lvl="0" indent="-285750">
              <a:buFont typeface="Arial"/>
              <a:buChar char="•"/>
            </a:pPr>
            <a:endParaRPr lang="en-US" dirty="0"/>
          </a:p>
          <a:p>
            <a:pPr marL="285750" lvl="0" indent="-285750">
              <a:buFont typeface="Arial"/>
              <a:buChar char="•"/>
            </a:pPr>
            <a:r>
              <a:rPr lang="en-US" dirty="0" smtClean="0"/>
              <a:t>Phase 3 – 2017-2018;  involves working toward implementation to meet or exceed the goals established in the 3 year horizon in the Terms of Reference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141087"/>
      </p:ext>
    </p:extLst>
  </p:cSld>
  <p:clrMapOvr>
    <a:masterClrMapping/>
  </p:clrMapOvr>
  <p:transition xmlns:p14="http://schemas.microsoft.com/office/powerpoint/2010/main"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4294967295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12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228600" y="2286000"/>
            <a:ext cx="871065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000" dirty="0" smtClean="0"/>
              <a:t>LSI-VC Terms of Reference</a:t>
            </a:r>
          </a:p>
          <a:p>
            <a:pPr marL="342900" indent="-342900">
              <a:buFontTx/>
              <a:buChar char="-"/>
            </a:pPr>
            <a:r>
              <a:rPr lang="en-US" sz="2000" dirty="0" smtClean="0"/>
              <a:t>LSI-VC Implementation Plan</a:t>
            </a:r>
            <a:endParaRPr lang="en-US" sz="2000" dirty="0"/>
          </a:p>
          <a:p>
            <a:pPr marL="342900" indent="-342900">
              <a:buFontTx/>
              <a:buChar char="-"/>
            </a:pPr>
            <a:r>
              <a:rPr lang="en-US" sz="2000" dirty="0" smtClean="0"/>
              <a:t>LSI-VC Organizational Structure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1524000"/>
            <a:ext cx="8077200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For Endorsement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560509074"/>
      </p:ext>
    </p:extLst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4294967295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2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208166" y="1499717"/>
            <a:ext cx="8710650" cy="37548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 lang="en-US" sz="2000" b="1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LSI-VC Terms of Reference – Mission Statement</a:t>
            </a:r>
          </a:p>
          <a:p>
            <a:pPr lvl="0">
              <a:defRPr>
                <a:solidFill>
                  <a:srgbClr val="000000"/>
                </a:solidFill>
              </a:defRPr>
            </a:pPr>
            <a:endParaRPr b="1"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  <a:p>
            <a:r>
              <a:rPr lang="en-US" sz="2000" dirty="0"/>
              <a:t>The Land Surface Imaging Virtual Constellation exists to </a:t>
            </a:r>
            <a:r>
              <a:rPr lang="en-US" sz="2000" b="1" i="1" dirty="0"/>
              <a:t>maximize</a:t>
            </a:r>
            <a:r>
              <a:rPr lang="en-US" sz="2000" dirty="0"/>
              <a:t> the value derived from </a:t>
            </a:r>
            <a:r>
              <a:rPr lang="en-US" sz="2000" b="1" i="1" dirty="0"/>
              <a:t>CEOS </a:t>
            </a:r>
            <a:r>
              <a:rPr lang="en-US" sz="2000" b="1" i="1" dirty="0" smtClean="0"/>
              <a:t>Agency </a:t>
            </a:r>
            <a:r>
              <a:rPr lang="en-US" sz="2000" b="1" i="1" dirty="0"/>
              <a:t>land surface imaging assets and activities</a:t>
            </a:r>
            <a:r>
              <a:rPr lang="en-US" sz="2000" b="1" dirty="0"/>
              <a:t> </a:t>
            </a:r>
            <a:r>
              <a:rPr lang="en-US" sz="2000" dirty="0"/>
              <a:t>by providing an </a:t>
            </a:r>
            <a:r>
              <a:rPr lang="en-US" sz="2000" b="1" i="1" dirty="0"/>
              <a:t>overarching coordination </a:t>
            </a:r>
            <a:r>
              <a:rPr lang="en-US" sz="2000" dirty="0"/>
              <a:t>role.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/>
              <a:t>The responsibility of the LSI-VC is to facilitate coordinated and optimized land surface imaging contributions from CEOS agencies to </a:t>
            </a:r>
            <a:r>
              <a:rPr lang="en-US" sz="2000" b="1" i="1" dirty="0"/>
              <a:t>enable access to fundamental measurement products in support of confirmed/validated requirements linked to adopted CEOS priorities</a:t>
            </a:r>
            <a:r>
              <a:rPr lang="en-US" sz="2000" dirty="0"/>
              <a:t>.  These priorities are typically derived from key stakeholders, such as UN agencies/programs and GEO. </a:t>
            </a:r>
            <a:endParaRPr sz="2000"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762279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71600" y="2057400"/>
            <a:ext cx="6172200" cy="147732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l" fontAlgn="t"/>
            <a:r>
              <a:rPr lang="en-US" dirty="0" smtClean="0"/>
              <a:t>The </a:t>
            </a:r>
            <a:r>
              <a:rPr lang="en-US" dirty="0"/>
              <a:t>LSI-VC, led by Tom Cecere (USGS), to prepare a draft Implementation Plan, based on the "Space Segment Coordination" option and including a proposed update to the LSI-VC </a:t>
            </a:r>
            <a:r>
              <a:rPr lang="en-US" dirty="0" smtClean="0"/>
              <a:t>Terms of Reference, </a:t>
            </a:r>
            <a:r>
              <a:rPr lang="en-US" dirty="0"/>
              <a:t>for review prior to, and discussion at, SIT-30. </a:t>
            </a:r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1371600"/>
            <a:ext cx="6400800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CEOS Action 28-04</a:t>
            </a:r>
            <a:endParaRPr kumimoji="0" lang="en-US" sz="2000" b="1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3810000"/>
            <a:ext cx="6553200" cy="17543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285750" marR="0" indent="-28575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An</a:t>
            </a:r>
            <a:r>
              <a:rPr kumimoji="0" lang="en-US" sz="1800" b="0" i="0" u="none" strike="noStrike" cap="none" spc="0" normalizeH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LSI-VC Terms of Reference document was</a:t>
            </a:r>
          </a:p>
          <a:p>
            <a:pPr marR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kumimoji="0" lang="en-US" sz="1800" b="0" i="0" u="none" strike="noStrike" cap="none" spc="0" normalizeH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   submitted for consideration at SIT-30</a:t>
            </a:r>
          </a:p>
          <a:p>
            <a:pPr marL="285750" marR="0" indent="-28575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endParaRPr kumimoji="0" lang="en-US" sz="1800" b="0" i="0" u="none" strike="noStrike" cap="none" spc="0" normalizeH="0" dirty="0" smtClean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  <a:p>
            <a:pPr marL="285750" marR="0" indent="-28575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en-US" dirty="0" smtClean="0"/>
              <a:t>A Discussion Paper</a:t>
            </a:r>
            <a:r>
              <a:rPr kumimoji="0" lang="en-US" sz="1800" b="0" i="0" u="none" strike="noStrike" cap="none" spc="0" normalizeH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with a notional phased implementation</a:t>
            </a:r>
          </a:p>
          <a:p>
            <a:pPr marR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kumimoji="0" lang="en-US" sz="1800" b="0" i="0" u="none" strike="noStrike" cap="none" spc="0" normalizeH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approach was presented at SIT- 30</a:t>
            </a:r>
          </a:p>
          <a:p>
            <a:pPr marR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US" baseline="0" dirty="0"/>
              <a:t>	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0701689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4294967295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4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228600" y="2057400"/>
            <a:ext cx="8710650" cy="5324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000" dirty="0" smtClean="0"/>
              <a:t>SIT</a:t>
            </a:r>
            <a:r>
              <a:rPr lang="en-US" sz="2000" dirty="0"/>
              <a:t>-30 through May 31, 2015 – </a:t>
            </a:r>
            <a:r>
              <a:rPr lang="en-US" dirty="0" smtClean="0"/>
              <a:t>socialized </a:t>
            </a:r>
            <a:r>
              <a:rPr lang="en-US" dirty="0"/>
              <a:t>the elements of the implementation plan with CEOS Stakeholders (e.g. SEO, WGCV, WG Climate, WG Disasters, SDCG for GFOI, GEOGLAM, WGISS) and begin refining </a:t>
            </a:r>
            <a:r>
              <a:rPr lang="en-US" dirty="0" smtClean="0"/>
              <a:t>collaboratively</a:t>
            </a:r>
          </a:p>
          <a:p>
            <a:pPr marL="342900" indent="-342900">
              <a:buFontTx/>
              <a:buChar char="-"/>
            </a:pPr>
            <a:endParaRPr lang="en-US" dirty="0" smtClean="0"/>
          </a:p>
          <a:p>
            <a:pPr marL="342900" indent="-342900">
              <a:buFontTx/>
              <a:buChar char="-"/>
            </a:pPr>
            <a:r>
              <a:rPr lang="en-US" sz="2000" dirty="0" smtClean="0"/>
              <a:t>June 30, </a:t>
            </a:r>
            <a:r>
              <a:rPr lang="en-US" sz="2000" dirty="0"/>
              <a:t>2015 – </a:t>
            </a:r>
            <a:r>
              <a:rPr lang="en-US" dirty="0"/>
              <a:t>final draft of the LSI-VC </a:t>
            </a:r>
            <a:r>
              <a:rPr lang="en-US" dirty="0" smtClean="0"/>
              <a:t>implementation plan and revised Terms of Reference to the SIT </a:t>
            </a:r>
            <a:r>
              <a:rPr lang="en-US" dirty="0"/>
              <a:t>Chair team  for </a:t>
            </a:r>
            <a:r>
              <a:rPr lang="en-US" dirty="0" smtClean="0"/>
              <a:t>consideration.</a:t>
            </a:r>
          </a:p>
          <a:p>
            <a:pPr marL="342900" indent="-342900">
              <a:buFontTx/>
              <a:buChar char="-"/>
            </a:pPr>
            <a:endParaRPr lang="en-US" dirty="0" smtClean="0"/>
          </a:p>
          <a:p>
            <a:pPr marL="342900" indent="-342900">
              <a:buFontTx/>
              <a:buChar char="-"/>
            </a:pPr>
            <a:r>
              <a:rPr lang="en-US" sz="2000" dirty="0" smtClean="0"/>
              <a:t>September 15, 2015 – </a:t>
            </a:r>
            <a:r>
              <a:rPr lang="en-US" dirty="0" smtClean="0"/>
              <a:t>conducted a SIT Tech. Workshop side meeting to discuss work plan development and LSI-VC team logistics</a:t>
            </a:r>
          </a:p>
          <a:p>
            <a:pPr marL="342900" indent="-342900">
              <a:buFontTx/>
              <a:buChar char="-"/>
            </a:pPr>
            <a:endParaRPr lang="en-US" dirty="0" smtClean="0"/>
          </a:p>
          <a:p>
            <a:pPr marL="342900" indent="-342900">
              <a:buFontTx/>
              <a:buChar char="-"/>
            </a:pPr>
            <a:r>
              <a:rPr lang="en-US" sz="2000" dirty="0" smtClean="0"/>
              <a:t>September 17, 2015 – </a:t>
            </a:r>
            <a:r>
              <a:rPr lang="en-US" dirty="0" smtClean="0"/>
              <a:t>LSI-VC Terms of Reference and Implementation Plan documents accepted at the SIT Technical Workshop with a recommendation to seek endorsement at the Plenary</a:t>
            </a:r>
          </a:p>
          <a:p>
            <a:pPr marL="342900" indent="-342900">
              <a:buFontTx/>
              <a:buChar char="-"/>
            </a:pPr>
            <a:endParaRPr lang="en-US" dirty="0" smtClean="0"/>
          </a:p>
          <a:p>
            <a:pPr marL="342900" indent="-342900">
              <a:buFontTx/>
              <a:buChar char="-"/>
            </a:pPr>
            <a:r>
              <a:rPr lang="en-US" sz="2000" dirty="0" smtClean="0"/>
              <a:t>October - Present – identified </a:t>
            </a:r>
            <a:r>
              <a:rPr lang="en-US" dirty="0" smtClean="0"/>
              <a:t>participants and volunteers to serve as co-leads for the LSI-VC moving forward</a:t>
            </a:r>
            <a:endParaRPr lang="en-US" sz="2000" dirty="0"/>
          </a:p>
          <a:p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1524000"/>
            <a:ext cx="8077200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2569"/>
                </a:solidFill>
              </a:rPr>
              <a:t>Summary of Actions since SIT-30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32894026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4294967295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5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228600" y="1318021"/>
            <a:ext cx="8710650" cy="677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 lang="en-US" sz="2000" b="1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LSI-VC Terms of Reference – Implementation Horizon Revised</a:t>
            </a:r>
            <a:endParaRPr lang="en-US" b="1" dirty="0" smtClean="0">
              <a:solidFill>
                <a:srgbClr val="00256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>
              <a:defRPr>
                <a:solidFill>
                  <a:srgbClr val="000000"/>
                </a:solidFill>
              </a:defRPr>
            </a:pPr>
            <a:endParaRPr b="1"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036616"/>
              </p:ext>
            </p:extLst>
          </p:nvPr>
        </p:nvGraphicFramePr>
        <p:xfrm>
          <a:off x="1066800" y="1828800"/>
          <a:ext cx="6781800" cy="44307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5450"/>
                <a:gridCol w="2952750"/>
                <a:gridCol w="2133600"/>
              </a:tblGrid>
              <a:tr h="2702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Calibri"/>
                        </a:rPr>
                        <a:t>3-Year Horizon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Calibri"/>
                        </a:rPr>
                        <a:t>5-Year Horizon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411003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Calibri"/>
                        </a:rPr>
                        <a:t>Space Segment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Aggregate and analyze multiple sets of validated, domain-specific requirements to identify gaps and opportunities for optimization and improve interoperability and complementarity </a:t>
                      </a:r>
                    </a:p>
                    <a:p>
                      <a:pPr algn="l"/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l"/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Optimize and harmonize CEOS Agency global data collections, as much as possible.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Harmonize acquisition plans across major international land surface imaging programs to support validated domain-specific requirements</a:t>
                      </a:r>
                      <a:endParaRPr lang="en-US" sz="1000" dirty="0"/>
                    </a:p>
                  </a:txBody>
                  <a:tcPr/>
                </a:tc>
              </a:tr>
              <a:tr h="439154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Calibri"/>
                        </a:rPr>
                        <a:t>Ground Segment and Information Systems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Explore architectures for future distribution that would potentially enable the analysis of very large land surface imaging datasets, trialed across at least three nations/regions</a:t>
                      </a:r>
                    </a:p>
                    <a:p>
                      <a:pPr algn="l"/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l"/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Stimulate an environment conducive to the creation of analysis-ready data to enhance usage and exploitation of the CEOS data portfolio for land surface imaging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Calibri"/>
                        </a:rPr>
                        <a:t>Establish the framework for an architecture network  for analysis of very large land surface imaging data sets </a:t>
                      </a:r>
                      <a:endParaRPr lang="en-US" dirty="0"/>
                    </a:p>
                  </a:txBody>
                  <a:tcPr/>
                </a:tc>
              </a:tr>
              <a:tr h="439154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Calibri"/>
                        </a:rPr>
                        <a:t>Products and Services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Produce 1-2 compatible, non-domain-specific measurement products derived from one sensor and produced by multiple agency systems</a:t>
                      </a:r>
                    </a:p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Produce 4-5 compatible, non-domain-specific measurement products derived from 3-4 sensors and produced by multiple agency systems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945398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4294967295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6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1295400" y="2286000"/>
            <a:ext cx="764385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endParaRPr lang="en-US" sz="2000" dirty="0"/>
          </a:p>
          <a:p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1524000"/>
            <a:ext cx="8077200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The LSI-VC </a:t>
            </a:r>
            <a:r>
              <a:rPr kumimoji="0" lang="en-US" sz="2400" b="1" i="0" u="none" strike="noStrike" cap="none" spc="0" normalizeH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Team</a:t>
            </a:r>
            <a:r>
              <a:rPr kumimoji="0" lang="en-US" sz="2400" b="1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 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157" y="2637170"/>
            <a:ext cx="827111" cy="577335"/>
          </a:xfrm>
          <a:prstGeom prst="rect">
            <a:avLst/>
          </a:prstGeom>
        </p:spPr>
      </p:pic>
      <p:pic>
        <p:nvPicPr>
          <p:cNvPr id="5" name="Picture 4" descr="esa_logo.bmp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490360"/>
            <a:ext cx="783260" cy="562047"/>
          </a:xfrm>
          <a:prstGeom prst="rect">
            <a:avLst/>
          </a:prstGeom>
        </p:spPr>
      </p:pic>
      <p:pic>
        <p:nvPicPr>
          <p:cNvPr id="9" name="Picture 8" descr="USGS_logo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260" y="4377702"/>
            <a:ext cx="838200" cy="30908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81000" y="2101334"/>
            <a:ext cx="7315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Self-Nominated Co-Leads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011000" y="2691042"/>
            <a:ext cx="34625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  Adam Lewis</a:t>
            </a:r>
          </a:p>
          <a:p>
            <a:endParaRPr lang="en-US" dirty="0"/>
          </a:p>
          <a:p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Bianca </a:t>
            </a:r>
            <a:r>
              <a:rPr lang="en-US" dirty="0" err="1" smtClean="0"/>
              <a:t>Hoersch</a:t>
            </a:r>
            <a:endParaRPr lang="en-US" dirty="0" smtClean="0"/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smtClean="0"/>
              <a:t>Jennifer Lacey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93490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4294967295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7</a:t>
            </a:fld>
            <a:endParaRPr lang="en-US" dirty="0"/>
          </a:p>
        </p:txBody>
      </p:sp>
      <p:sp>
        <p:nvSpPr>
          <p:cNvPr id="15" name="Shape 15"/>
          <p:cNvSpPr/>
          <p:nvPr/>
        </p:nvSpPr>
        <p:spPr>
          <a:xfrm>
            <a:off x="1295400" y="2286000"/>
            <a:ext cx="764385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endParaRPr lang="en-US" sz="2000" dirty="0"/>
          </a:p>
          <a:p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1447800"/>
            <a:ext cx="8077200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LSI-VC Participants (to date)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pic>
        <p:nvPicPr>
          <p:cNvPr id="3" name="Picture 2" descr="Canadian_Space_Agency_logo_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50" y="2201452"/>
            <a:ext cx="791140" cy="527427"/>
          </a:xfrm>
          <a:prstGeom prst="rect">
            <a:avLst/>
          </a:prstGeom>
        </p:spPr>
      </p:pic>
      <p:pic>
        <p:nvPicPr>
          <p:cNvPr id="4" name="Picture 3" descr="european-commission-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709" y="3703740"/>
            <a:ext cx="838200" cy="578123"/>
          </a:xfrm>
          <a:prstGeom prst="rect">
            <a:avLst/>
          </a:prstGeom>
        </p:spPr>
      </p:pic>
      <p:pic>
        <p:nvPicPr>
          <p:cNvPr id="7" name="Picture 6" descr="800px-Jaxa_logo.svg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525" y="2334671"/>
            <a:ext cx="609600" cy="368808"/>
          </a:xfrm>
          <a:prstGeom prst="rect">
            <a:avLst/>
          </a:prstGeom>
        </p:spPr>
      </p:pic>
      <p:pic>
        <p:nvPicPr>
          <p:cNvPr id="8" name="Picture 7" descr="nasa-logo-meatball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6800" y="2703479"/>
            <a:ext cx="978957" cy="630449"/>
          </a:xfrm>
          <a:prstGeom prst="rect">
            <a:avLst/>
          </a:prstGeom>
        </p:spPr>
      </p:pic>
      <p:pic>
        <p:nvPicPr>
          <p:cNvPr id="9" name="Picture 8" descr="USGS_logo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464" y="3949350"/>
            <a:ext cx="838200" cy="30908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967450" y="2057836"/>
            <a:ext cx="2971800" cy="220060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</a:t>
            </a:r>
            <a:endParaRPr kumimoji="0" lang="en-US" sz="1700" b="0" i="0" u="none" strike="noStrike" cap="none" spc="0" normalizeH="0" baseline="0" dirty="0" smtClean="0">
              <a:ln>
                <a:noFill/>
              </a:ln>
              <a:solidFill>
                <a:srgbClr val="000090"/>
              </a:solidFill>
              <a:effectLst/>
              <a:uFillTx/>
            </a:endParaRP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spc="0" normalizeH="0" baseline="0" dirty="0" smtClean="0">
                <a:ln>
                  <a:noFill/>
                </a:ln>
                <a:solidFill>
                  <a:srgbClr val="000090"/>
                </a:solidFill>
                <a:effectLst/>
                <a:uFillTx/>
              </a:rPr>
              <a:t> Takeo </a:t>
            </a:r>
            <a:r>
              <a:rPr kumimoji="0" lang="en-US" sz="1700" b="0" i="0" u="none" strike="noStrike" cap="none" spc="0" normalizeH="0" baseline="0" dirty="0" err="1" smtClean="0">
                <a:ln>
                  <a:noFill/>
                </a:ln>
                <a:solidFill>
                  <a:srgbClr val="000090"/>
                </a:solidFill>
                <a:effectLst/>
                <a:uFillTx/>
              </a:rPr>
              <a:t>Tadono</a:t>
            </a:r>
            <a:endParaRPr kumimoji="0" lang="en-US" sz="1700" b="0" i="0" u="none" strike="noStrike" cap="none" spc="0" normalizeH="0" baseline="0" dirty="0" smtClean="0">
              <a:ln>
                <a:noFill/>
              </a:ln>
              <a:solidFill>
                <a:srgbClr val="000090"/>
              </a:solidFill>
              <a:effectLst/>
              <a:uFillTx/>
            </a:endParaRP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1700" dirty="0">
              <a:solidFill>
                <a:srgbClr val="000090"/>
              </a:solidFill>
            </a:endParaRP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spc="0" normalizeH="0" baseline="0" dirty="0" smtClean="0">
                <a:ln>
                  <a:noFill/>
                </a:ln>
                <a:solidFill>
                  <a:srgbClr val="000090"/>
                </a:solidFill>
                <a:effectLst/>
                <a:uFillTx/>
              </a:rPr>
              <a:t> David Jarrett, Jeff </a:t>
            </a:r>
            <a:r>
              <a:rPr kumimoji="0" lang="en-US" sz="1700" b="0" i="0" u="none" strike="noStrike" cap="none" spc="0" normalizeH="0" baseline="0" dirty="0" err="1" smtClean="0">
                <a:ln>
                  <a:noFill/>
                </a:ln>
                <a:solidFill>
                  <a:srgbClr val="000090"/>
                </a:solidFill>
                <a:effectLst/>
                <a:uFillTx/>
              </a:rPr>
              <a:t>Masek</a:t>
            </a:r>
            <a:endParaRPr kumimoji="0" lang="en-US" sz="1700" b="0" i="0" u="none" strike="noStrike" cap="none" spc="0" normalizeH="0" baseline="0" dirty="0" smtClean="0">
              <a:ln>
                <a:noFill/>
              </a:ln>
              <a:solidFill>
                <a:srgbClr val="000090"/>
              </a:solidFill>
              <a:effectLst/>
              <a:uFillTx/>
            </a:endParaRP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1700" dirty="0">
              <a:solidFill>
                <a:srgbClr val="000090"/>
              </a:solidFill>
            </a:endParaRP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spc="0" normalizeH="0" baseline="0" dirty="0" smtClean="0">
                <a:ln>
                  <a:noFill/>
                </a:ln>
                <a:solidFill>
                  <a:srgbClr val="000090"/>
                </a:solidFill>
                <a:effectLst/>
                <a:uFillTx/>
              </a:rPr>
              <a:t> Kevin Gallo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1700" dirty="0">
              <a:solidFill>
                <a:srgbClr val="000090"/>
              </a:solidFill>
            </a:endParaRP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spc="0" normalizeH="0" baseline="0" dirty="0" smtClean="0">
                <a:ln>
                  <a:noFill/>
                </a:ln>
                <a:solidFill>
                  <a:srgbClr val="000090"/>
                </a:solidFill>
                <a:effectLst/>
                <a:uFillTx/>
              </a:rPr>
              <a:t> Tom Cecere, </a:t>
            </a:r>
            <a:r>
              <a:rPr kumimoji="0" lang="en-US" sz="1700" b="0" i="0" u="none" strike="noStrike" cap="none" spc="0" normalizeH="0" dirty="0" smtClean="0">
                <a:ln>
                  <a:noFill/>
                </a:ln>
                <a:solidFill>
                  <a:srgbClr val="000090"/>
                </a:solidFill>
                <a:effectLst/>
                <a:uFillTx/>
              </a:rPr>
              <a:t>Gene </a:t>
            </a:r>
            <a:r>
              <a:rPr kumimoji="0" lang="en-US" sz="1700" b="0" i="0" u="none" strike="noStrike" cap="none" spc="0" normalizeH="0" dirty="0" err="1" smtClean="0">
                <a:ln>
                  <a:noFill/>
                </a:ln>
                <a:solidFill>
                  <a:srgbClr val="000090"/>
                </a:solidFill>
                <a:effectLst/>
                <a:uFillTx/>
              </a:rPr>
              <a:t>Fosnight</a:t>
            </a:r>
            <a:endParaRPr kumimoji="0" lang="en-US" sz="1700" b="0" i="0" u="none" strike="noStrike" cap="none" spc="0" normalizeH="0" baseline="0" dirty="0">
              <a:ln>
                <a:noFill/>
              </a:ln>
              <a:solidFill>
                <a:srgbClr val="000090"/>
              </a:solidFill>
              <a:effectLst/>
              <a:uFillTx/>
            </a:endParaRPr>
          </a:p>
        </p:txBody>
      </p:sp>
      <p:pic>
        <p:nvPicPr>
          <p:cNvPr id="11" name="Picture 10" descr="logo_cnes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09" y="2784139"/>
            <a:ext cx="990600" cy="34525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514" y="3308478"/>
            <a:ext cx="780011" cy="499207"/>
          </a:xfrm>
          <a:prstGeom prst="rect">
            <a:avLst/>
          </a:prstGeom>
        </p:spPr>
      </p:pic>
      <p:pic>
        <p:nvPicPr>
          <p:cNvPr id="5" name="Picture 4" descr="Indian_Space_Research_Organisation_Logo.svg.p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14" y="4362063"/>
            <a:ext cx="687390" cy="66447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61604" y="5391764"/>
            <a:ext cx="618309" cy="35394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700" b="1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SEO</a:t>
            </a:r>
            <a:endParaRPr kumimoji="0" lang="en-US" sz="1700" b="1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86" y="5419275"/>
            <a:ext cx="753291" cy="29830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724299" y="5391457"/>
            <a:ext cx="2923902" cy="35394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Brian Killough, Kim Holloway</a:t>
            </a:r>
            <a:endParaRPr kumimoji="0" lang="en-US" sz="17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93817" y="2334671"/>
            <a:ext cx="2438400" cy="244682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l" rtl="0" latinLnBrk="1" hangingPunct="0"/>
            <a:r>
              <a:rPr lang="en-US" sz="1700" dirty="0" smtClean="0">
                <a:solidFill>
                  <a:srgbClr val="000090"/>
                </a:solidFill>
              </a:rPr>
              <a:t> Paul </a:t>
            </a:r>
            <a:r>
              <a:rPr lang="en-US" sz="1700" dirty="0">
                <a:solidFill>
                  <a:srgbClr val="000090"/>
                </a:solidFill>
              </a:rPr>
              <a:t>Briand</a:t>
            </a:r>
          </a:p>
          <a:p>
            <a:pPr algn="l" rtl="0" latinLnBrk="1" hangingPunct="0"/>
            <a:endParaRPr lang="en-US" sz="1700" dirty="0">
              <a:solidFill>
                <a:srgbClr val="000090"/>
              </a:solidFill>
            </a:endParaRPr>
          </a:p>
          <a:p>
            <a:pPr algn="l" rtl="0" latinLnBrk="1" hangingPunct="0"/>
            <a:r>
              <a:rPr lang="en-US" sz="1700" dirty="0">
                <a:solidFill>
                  <a:srgbClr val="000090"/>
                </a:solidFill>
              </a:rPr>
              <a:t> Patrice </a:t>
            </a:r>
            <a:r>
              <a:rPr lang="en-US" sz="1700" dirty="0" smtClean="0">
                <a:solidFill>
                  <a:srgbClr val="000090"/>
                </a:solidFill>
              </a:rPr>
              <a:t>Henry</a:t>
            </a:r>
          </a:p>
          <a:p>
            <a:pPr algn="l" rtl="0" latinLnBrk="1" hangingPunct="0"/>
            <a:endParaRPr lang="en-US" sz="1700" dirty="0">
              <a:solidFill>
                <a:srgbClr val="000090"/>
              </a:solidFill>
            </a:endParaRPr>
          </a:p>
          <a:p>
            <a:pPr algn="l" rtl="0" latinLnBrk="1" hangingPunct="0"/>
            <a:r>
              <a:rPr lang="en-US" sz="1700" dirty="0">
                <a:solidFill>
                  <a:srgbClr val="000090"/>
                </a:solidFill>
              </a:rPr>
              <a:t> </a:t>
            </a:r>
            <a:r>
              <a:rPr lang="en-US" sz="1700" dirty="0" smtClean="0">
                <a:solidFill>
                  <a:srgbClr val="000090"/>
                </a:solidFill>
              </a:rPr>
              <a:t>Stuart </a:t>
            </a:r>
            <a:r>
              <a:rPr lang="en-US" sz="1700" dirty="0" err="1" smtClean="0">
                <a:solidFill>
                  <a:srgbClr val="000090"/>
                </a:solidFill>
              </a:rPr>
              <a:t>Phinn</a:t>
            </a:r>
            <a:endParaRPr lang="en-US" sz="1700" dirty="0">
              <a:solidFill>
                <a:srgbClr val="000090"/>
              </a:solidFill>
            </a:endParaRPr>
          </a:p>
          <a:p>
            <a:pPr algn="l" rtl="0" latinLnBrk="1" hangingPunct="0"/>
            <a:endParaRPr lang="en-US" sz="1700" dirty="0">
              <a:solidFill>
                <a:srgbClr val="000090"/>
              </a:solidFill>
            </a:endParaRPr>
          </a:p>
          <a:p>
            <a:pPr algn="l" rtl="0" latinLnBrk="1" hangingPunct="0"/>
            <a:r>
              <a:rPr lang="en-US" sz="1700" dirty="0">
                <a:solidFill>
                  <a:srgbClr val="000090"/>
                </a:solidFill>
              </a:rPr>
              <a:t> Alan </a:t>
            </a:r>
            <a:r>
              <a:rPr lang="en-US" sz="1700" dirty="0" err="1">
                <a:solidFill>
                  <a:srgbClr val="000090"/>
                </a:solidFill>
              </a:rPr>
              <a:t>Belward</a:t>
            </a:r>
            <a:endParaRPr lang="en-US" sz="1700" dirty="0">
              <a:solidFill>
                <a:srgbClr val="000090"/>
              </a:solidFill>
            </a:endParaRPr>
          </a:p>
          <a:p>
            <a:pPr algn="l" rtl="0" latinLnBrk="1" hangingPunct="0"/>
            <a:endParaRPr lang="en-US" sz="1700" dirty="0">
              <a:solidFill>
                <a:srgbClr val="000090"/>
              </a:solidFill>
            </a:endParaRPr>
          </a:p>
          <a:p>
            <a:pPr fontAlgn="auto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sz="1700" dirty="0"/>
              <a:t> </a:t>
            </a:r>
            <a:r>
              <a:rPr lang="en-US" sz="1700" dirty="0" err="1"/>
              <a:t>Bimal</a:t>
            </a:r>
            <a:r>
              <a:rPr lang="en-US" sz="1700" dirty="0"/>
              <a:t> Bhattacharya</a:t>
            </a:r>
            <a:endParaRPr lang="en-US" sz="1700" dirty="0">
              <a:solidFill>
                <a:srgbClr val="000090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14" y="3206961"/>
            <a:ext cx="573663" cy="57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19664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262481"/>
              </p:ext>
            </p:extLst>
          </p:nvPr>
        </p:nvGraphicFramePr>
        <p:xfrm>
          <a:off x="762000" y="2362200"/>
          <a:ext cx="7543801" cy="34022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0761"/>
                <a:gridCol w="2993040"/>
              </a:tblGrid>
              <a:tr h="56576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0090"/>
                          </a:solidFill>
                          <a:effectLst/>
                        </a:rPr>
                        <a:t>First year</a:t>
                      </a:r>
                      <a:endParaRPr lang="en-US" sz="2000" dirty="0">
                        <a:solidFill>
                          <a:srgbClr val="000090"/>
                        </a:solidFill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1F497D"/>
                          </a:solidFill>
                          <a:effectLst/>
                          <a:latin typeface="Arial"/>
                        </a:rPr>
                        <a:t>Lead co-</a:t>
                      </a:r>
                      <a:r>
                        <a:rPr lang="en-US" sz="2000" b="1" dirty="0" smtClean="0">
                          <a:solidFill>
                            <a:srgbClr val="1F497D"/>
                          </a:solidFill>
                          <a:effectLst/>
                          <a:latin typeface="Arial"/>
                        </a:rPr>
                        <a:t>lead (backup)</a:t>
                      </a:r>
                      <a:endParaRPr lang="en-US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762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</a:rPr>
                        <a:t>Increase the visibility of land surface imaging data holdings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1F497D"/>
                          </a:solidFill>
                          <a:effectLst/>
                          <a:latin typeface="Arial"/>
                        </a:rPr>
                        <a:t>All</a:t>
                      </a:r>
                      <a:endParaRPr lang="en-US" sz="16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762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</a:rPr>
                        <a:t>Identify gaps in/opportunities for acquisition-planning in support of the CEOS Carbon Strategy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1F497D"/>
                          </a:solidFill>
                          <a:effectLst/>
                          <a:latin typeface="Arial"/>
                        </a:rPr>
                        <a:t>ESA (GA)</a:t>
                      </a:r>
                      <a:endParaRPr lang="en-US" sz="16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762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</a:rPr>
                        <a:t>Define intercomparable Analysis-Ready Data (ARD) products within the context of land surface imaging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1F497D"/>
                          </a:solidFill>
                          <a:effectLst/>
                          <a:latin typeface="Arial"/>
                        </a:rPr>
                        <a:t>USGS (ESA)</a:t>
                      </a:r>
                      <a:endParaRPr lang="en-US" sz="16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8236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Engage in the implementation of trial Data Cubes (CEOS-led by the SEO)</a:t>
                      </a:r>
                    </a:p>
                    <a:p>
                      <a:pPr algn="l"/>
                      <a:endParaRPr lang="en-US" sz="16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1F497D"/>
                          </a:solidFill>
                          <a:effectLst/>
                          <a:latin typeface="Arial"/>
                        </a:rPr>
                        <a:t>GA (</a:t>
                      </a:r>
                      <a:r>
                        <a:rPr lang="en-US" sz="1600" dirty="0" smtClean="0">
                          <a:solidFill>
                            <a:srgbClr val="1F497D"/>
                          </a:solidFill>
                          <a:effectLst/>
                          <a:latin typeface="Arial"/>
                        </a:rPr>
                        <a:t>USGS, ESA)</a:t>
                      </a:r>
                      <a:endParaRPr lang="en-US" sz="16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1000" y="1524000"/>
            <a:ext cx="8077200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LSI-VC co-lead Responsibilities (Notional)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01192170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4294967295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9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228600" y="1318021"/>
            <a:ext cx="8710650" cy="37240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 lang="en-US" sz="2000" b="1" dirty="0" smtClean="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rPr>
              <a:t>LSI-VC Implementation Plan Framework - Considerations</a:t>
            </a:r>
          </a:p>
          <a:p>
            <a:pPr lvl="0">
              <a:defRPr>
                <a:solidFill>
                  <a:srgbClr val="000000"/>
                </a:solidFill>
              </a:defRPr>
            </a:pPr>
            <a:endParaRPr b="1" dirty="0">
              <a:solidFill>
                <a:srgbClr val="00256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lvl="0" indent="-285750">
              <a:buFont typeface="Arial"/>
              <a:buChar char="•"/>
            </a:pPr>
            <a:r>
              <a:rPr lang="en-US" dirty="0"/>
              <a:t>The desire to address ‘pressing issues’ of strategic concern to CEOS and CEOS Agencies</a:t>
            </a:r>
            <a:r>
              <a:rPr lang="en-US" dirty="0" smtClean="0"/>
              <a:t>.</a:t>
            </a:r>
          </a:p>
          <a:p>
            <a:pPr marL="285750" lvl="0" indent="-285750">
              <a:buFont typeface="Arial"/>
              <a:buChar char="•"/>
            </a:pPr>
            <a:endParaRPr lang="en-US" dirty="0"/>
          </a:p>
          <a:p>
            <a:pPr marL="285750" lvl="0" indent="-285750">
              <a:buFont typeface="Arial"/>
              <a:buChar char="•"/>
            </a:pPr>
            <a:r>
              <a:rPr lang="en-US" dirty="0"/>
              <a:t>The need to work with the resources that agencies can realistically provide</a:t>
            </a:r>
            <a:r>
              <a:rPr lang="en-US" dirty="0" smtClean="0"/>
              <a:t>.</a:t>
            </a:r>
          </a:p>
          <a:p>
            <a:pPr marL="285750" lvl="0" indent="-285750">
              <a:buFont typeface="Arial"/>
              <a:buChar char="•"/>
            </a:pPr>
            <a:endParaRPr lang="en-US" dirty="0"/>
          </a:p>
          <a:p>
            <a:pPr marL="285750" lvl="0" indent="-285750">
              <a:buFont typeface="Arial"/>
              <a:buChar char="•"/>
            </a:pPr>
            <a:r>
              <a:rPr lang="en-US" dirty="0"/>
              <a:t>The need to re-build momentum by implementing solutions that work, thereby encouraging </a:t>
            </a:r>
            <a:r>
              <a:rPr lang="en-US" dirty="0" smtClean="0"/>
              <a:t>additional CEOS Agencies </a:t>
            </a:r>
            <a:r>
              <a:rPr lang="en-US" dirty="0"/>
              <a:t>to buy-in and contribute</a:t>
            </a:r>
            <a:r>
              <a:rPr lang="en-US" dirty="0" smtClean="0"/>
              <a:t>.</a:t>
            </a:r>
          </a:p>
          <a:p>
            <a:pPr marL="285750" lvl="0" indent="-285750">
              <a:buFont typeface="Arial"/>
              <a:buChar char="•"/>
            </a:pPr>
            <a:endParaRPr lang="en-US" dirty="0"/>
          </a:p>
          <a:p>
            <a:pPr marL="285750" lvl="0" indent="-285750">
              <a:buFont typeface="Arial"/>
              <a:buChar char="•"/>
            </a:pPr>
            <a:r>
              <a:rPr lang="en-US" dirty="0"/>
              <a:t>The desire, and need, to ensure strong linkages with other CEOS Entities.  This builds on the linkages identified in the Terms of Reference.</a:t>
            </a:r>
          </a:p>
          <a:p>
            <a:pPr marL="285750" lvl="1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51619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9034</TotalTime>
  <Words>969</Words>
  <Application>Microsoft Macintosh PowerPoint</Application>
  <PresentationFormat>On-screen Show (4:3)</PresentationFormat>
  <Paragraphs>137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Kim Holloway</cp:lastModifiedBy>
  <cp:revision>47</cp:revision>
  <dcterms:modified xsi:type="dcterms:W3CDTF">2015-11-05T02:19:17Z</dcterms:modified>
</cp:coreProperties>
</file>