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92" r:id="rId5"/>
    <p:sldId id="293" r:id="rId6"/>
    <p:sldId id="296" r:id="rId7"/>
    <p:sldId id="297" r:id="rId8"/>
    <p:sldId id="298" r:id="rId9"/>
    <p:sldId id="301" r:id="rId10"/>
    <p:sldId id="302" r:id="rId11"/>
    <p:sldId id="295" r:id="rId12"/>
    <p:sldId id="303" r:id="rId13"/>
    <p:sldId id="304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ltre-Guerard Pascale" initials="U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37" autoAdjust="0"/>
  </p:normalViewPr>
  <p:slideViewPr>
    <p:cSldViewPr>
      <p:cViewPr varScale="1">
        <p:scale>
          <a:sx n="76" d="100"/>
          <a:sy n="76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pPr/>
              <a:t>11/4/15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57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43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69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88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29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24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6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2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EA4A0-E513-42EA-B292-B21C1B51B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436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28800" y="76200"/>
            <a:ext cx="5715000" cy="99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5105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307777"/>
          </a:xfr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Chair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5092211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3600" b="1" dirty="0" smtClean="0">
                <a:solidFill>
                  <a:srgbClr val="FFFFFF"/>
                </a:solidFill>
                <a:latin typeface="Droid Serif"/>
              </a:rPr>
              <a:t>SIT Accomplishments</a:t>
            </a:r>
          </a:p>
          <a:p>
            <a:pPr algn="l" rtl="0" latinLnBrk="1" hangingPunct="0"/>
            <a:r>
              <a:rPr kumimoji="0" lang="en-US" altLang="ja-JP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Droid Serif"/>
              </a:rPr>
              <a:t>2014-2015</a:t>
            </a:r>
            <a:endParaRPr kumimoji="0" lang="ja-JP" altLang="en-US" sz="3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6019800" cy="990600"/>
          </a:xfrm>
        </p:spPr>
        <p:txBody>
          <a:bodyPr/>
          <a:lstStyle/>
          <a:p>
            <a:r>
              <a:rPr lang="en-IE" dirty="0" smtClean="0"/>
              <a:t>Some major </a:t>
            </a:r>
            <a:r>
              <a:rPr lang="en-IE" b="1" dirty="0" smtClean="0"/>
              <a:t>CEOS</a:t>
            </a:r>
            <a:r>
              <a:rPr lang="en-IE" dirty="0" smtClean="0"/>
              <a:t> achievements in 2014 and 2015</a:t>
            </a:r>
            <a:endParaRPr lang="en-I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 marL="0" lvl="0" indent="0"/>
            <a:r>
              <a:rPr lang="fr-FR" dirty="0" err="1" smtClean="0"/>
              <a:t>Climate</a:t>
            </a:r>
            <a:endParaRPr lang="en-IE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 smtClean="0"/>
              <a:t>Promoting space for better understanding Climate trends in the build up to the </a:t>
            </a:r>
            <a:r>
              <a:rPr lang="en-IE" dirty="0">
                <a:solidFill>
                  <a:srgbClr val="FF0000"/>
                </a:solidFill>
              </a:rPr>
              <a:t>COP-21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 smtClean="0"/>
              <a:t> </a:t>
            </a:r>
            <a:r>
              <a:rPr lang="en-IE" dirty="0" smtClean="0">
                <a:solidFill>
                  <a:srgbClr val="FF0000"/>
                </a:solidFill>
              </a:rPr>
              <a:t>CEOS Climate </a:t>
            </a:r>
            <a:r>
              <a:rPr lang="en-IE" dirty="0">
                <a:solidFill>
                  <a:srgbClr val="FF0000"/>
                </a:solidFill>
              </a:rPr>
              <a:t>roundtable</a:t>
            </a:r>
            <a:r>
              <a:rPr lang="en-IE" dirty="0" smtClean="0"/>
              <a:t> at the Paris </a:t>
            </a:r>
            <a:r>
              <a:rPr lang="en-IE" dirty="0" err="1" smtClean="0"/>
              <a:t>Airshow</a:t>
            </a:r>
            <a:r>
              <a:rPr lang="en-IE" dirty="0" smtClean="0"/>
              <a:t> Le Bourget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 smtClean="0"/>
              <a:t>IAA </a:t>
            </a:r>
            <a:r>
              <a:rPr lang="en-IE" dirty="0" smtClean="0">
                <a:solidFill>
                  <a:srgbClr val="FF0000"/>
                </a:solidFill>
              </a:rPr>
              <a:t>Head of Agencies declaration</a:t>
            </a:r>
            <a:r>
              <a:rPr lang="en-IE" dirty="0" smtClean="0"/>
              <a:t> on space’s contribution to Climate Change and Disaster management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E" sz="1400" dirty="0"/>
          </a:p>
          <a:p>
            <a:pPr marL="0" lvl="0" indent="0"/>
            <a:r>
              <a:rPr lang="en-IE" dirty="0" smtClean="0"/>
              <a:t>Improved access to Earth Observation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Consolidation of </a:t>
            </a:r>
            <a:r>
              <a:rPr lang="en-IE" dirty="0" smtClean="0">
                <a:solidFill>
                  <a:srgbClr val="FF0000"/>
                </a:solidFill>
              </a:rPr>
              <a:t>IDN</a:t>
            </a:r>
            <a:r>
              <a:rPr lang="en-IE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2060"/>
                </a:solidFill>
              </a:rPr>
              <a:t> </a:t>
            </a:r>
            <a:r>
              <a:rPr lang="en-IE" dirty="0" smtClean="0">
                <a:solidFill>
                  <a:srgbClr val="FF0000"/>
                </a:solidFill>
              </a:rPr>
              <a:t>CEOS </a:t>
            </a:r>
            <a:r>
              <a:rPr lang="en-IE" dirty="0" err="1" smtClean="0">
                <a:solidFill>
                  <a:srgbClr val="FF0000"/>
                </a:solidFill>
              </a:rPr>
              <a:t>Opensearch</a:t>
            </a:r>
            <a:r>
              <a:rPr lang="en-IE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SPOT World Heritage programme</a:t>
            </a:r>
          </a:p>
          <a:p>
            <a:endParaRPr lang="en-I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039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feedback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IE" sz="1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i="1" dirty="0" smtClean="0"/>
              <a:t>“</a:t>
            </a:r>
            <a:r>
              <a:rPr lang="en-US" b="0" i="1" dirty="0"/>
              <a:t>work of the SIT chair over the past two years has been very useful and CEOS certainly moved forward under this leadership”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b="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0" i="1" dirty="0" smtClean="0"/>
              <a:t>“</a:t>
            </a:r>
            <a:r>
              <a:rPr lang="en-US" b="0" i="1" dirty="0"/>
              <a:t>SIT Chair, and SIT Chair Team, were very responsive and offered sound opinions and guidance on important strategic </a:t>
            </a:r>
            <a:r>
              <a:rPr lang="en-US" b="0" i="1" dirty="0" smtClean="0"/>
              <a:t>issues”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b="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0" i="1" dirty="0" smtClean="0"/>
              <a:t>“Many thanks </a:t>
            </a:r>
            <a:r>
              <a:rPr lang="en-US" b="0" i="1" dirty="0"/>
              <a:t>to CNES and the SIT Team for their hard work during these two </a:t>
            </a:r>
            <a:r>
              <a:rPr lang="en-US" b="0" i="1" dirty="0" smtClean="0"/>
              <a:t>years”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b="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0" i="1" dirty="0" smtClean="0"/>
              <a:t>“Bravo </a:t>
            </a:r>
            <a:r>
              <a:rPr lang="en-US" b="0" i="1" dirty="0"/>
              <a:t>to CNES on its SIT Chairmanship</a:t>
            </a:r>
            <a:r>
              <a:rPr lang="en-US" b="0" i="1" dirty="0" smtClean="0"/>
              <a:t>!”</a:t>
            </a:r>
            <a:endParaRPr lang="en-US" b="0" i="1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6622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838200"/>
            <a:ext cx="5181600" cy="345513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78" y="3583744"/>
            <a:ext cx="5030116" cy="33467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1"/>
            <a:ext cx="4639994" cy="34799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441"/>
            <a:ext cx="4229430" cy="317207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-2700000">
            <a:off x="623539" y="3123277"/>
            <a:ext cx="748559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spc="0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uFillTx/>
              </a:rPr>
              <a:t>TEAM WORK !!!</a:t>
            </a:r>
            <a:endParaRPr kumimoji="0" lang="fr-FR" sz="7200" b="1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4244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7768" y="2406196"/>
            <a:ext cx="5729576" cy="3222887"/>
          </a:xfrm>
        </p:spPr>
      </p:pic>
      <p:sp>
        <p:nvSpPr>
          <p:cNvPr id="14" name="ZoneTexte 13"/>
          <p:cNvSpPr txBox="1"/>
          <p:nvPr/>
        </p:nvSpPr>
        <p:spPr>
          <a:xfrm>
            <a:off x="3175417" y="2278505"/>
            <a:ext cx="268278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 </a:t>
            </a:r>
            <a:r>
              <a:rPr kumimoji="0" lang="fr-FR" sz="3600" b="1" i="0" u="none" strike="noStrike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Thank</a:t>
            </a: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 </a:t>
            </a:r>
            <a:r>
              <a:rPr kumimoji="0" lang="fr-FR" sz="3600" b="1" i="0" u="none" strike="noStrike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you</a:t>
            </a: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!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834196" y="3590865"/>
            <a:ext cx="145167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Merci!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29011" y="4953000"/>
            <a:ext cx="201914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</a:t>
            </a:r>
            <a:r>
              <a:rPr kumimoji="0" lang="fr-FR" sz="36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Arigato</a:t>
            </a: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!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66853" y="2390398"/>
            <a:ext cx="5791332" cy="32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901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307777"/>
          </a:xfr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z="1400" smtClean="0"/>
              <a:pPr lvl="0"/>
              <a:t>2</a:t>
            </a:fld>
            <a:endParaRPr lang="en-US" sz="1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86800" cy="5105400"/>
          </a:xfrm>
          <a:ln>
            <a:noFill/>
          </a:ln>
        </p:spPr>
        <p:txBody>
          <a:bodyPr/>
          <a:lstStyle/>
          <a:p>
            <a:pPr marL="0" lvl="0" indent="0"/>
            <a:r>
              <a:rPr lang="en-US" dirty="0" smtClean="0"/>
              <a:t>Let’s think back to November 2013 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Steered by the NASA SIT team, CEOS had just completed its most comprehensive operations review ever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à coins arrondis 9"/>
          <p:cNvSpPr/>
          <p:nvPr/>
        </p:nvSpPr>
        <p:spPr bwMode="auto">
          <a:xfrm rot="19712872">
            <a:off x="539552" y="3212976"/>
            <a:ext cx="8136904" cy="100811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25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IE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Evolution not revolution!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256540"/>
          </a:xfrm>
        </p:spPr>
        <p:txBody>
          <a:bodyPr/>
          <a:lstStyle/>
          <a:p>
            <a:fld id="{685D9731-F711-4403-8BC4-60A829C86C9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SIT team focus </a:t>
            </a:r>
            <a:br>
              <a:rPr lang="en-US" dirty="0" smtClean="0"/>
            </a:br>
            <a:r>
              <a:rPr lang="en-US" sz="2400" dirty="0"/>
              <a:t>(</a:t>
            </a:r>
            <a:r>
              <a:rPr lang="en-US" sz="2400" dirty="0" smtClean="0"/>
              <a:t>as presented at Plenary 2013)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 smtClean="0"/>
              <a:t>CNES will endeavour to balance these two requirements: managing </a:t>
            </a:r>
            <a:r>
              <a:rPr lang="en-IE" sz="2000" dirty="0" smtClean="0">
                <a:solidFill>
                  <a:srgbClr val="FF0000"/>
                </a:solidFill>
              </a:rPr>
              <a:t>change</a:t>
            </a:r>
            <a:r>
              <a:rPr lang="en-IE" sz="2000" dirty="0" smtClean="0"/>
              <a:t> while continuing to </a:t>
            </a:r>
            <a:r>
              <a:rPr lang="en-IE" sz="2000" dirty="0" smtClean="0">
                <a:solidFill>
                  <a:srgbClr val="FF0000"/>
                </a:solidFill>
              </a:rPr>
              <a:t>deliver</a:t>
            </a:r>
            <a:r>
              <a:rPr lang="en-IE" sz="2000" dirty="0" smtClean="0"/>
              <a:t> on CEOS “core business”</a:t>
            </a:r>
          </a:p>
          <a:p>
            <a:pPr marL="0" indent="0">
              <a:buNone/>
            </a:pPr>
            <a:endParaRPr lang="en-IE" sz="1200" dirty="0" smtClean="0"/>
          </a:p>
          <a:p>
            <a:pPr marL="0" indent="0">
              <a:buNone/>
            </a:pPr>
            <a:r>
              <a:rPr lang="en-IE" sz="2000" dirty="0" smtClean="0"/>
              <a:t>Two main themes 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E" sz="2000" dirty="0" smtClean="0"/>
              <a:t> Implementation of CSSII recommendations  </a:t>
            </a:r>
          </a:p>
          <a:p>
            <a:pPr marL="1038225" lvl="2" indent="-285750"/>
            <a:r>
              <a:rPr lang="en-IE" sz="1800" dirty="0" smtClean="0"/>
              <a:t> Manage the evolution of CEOS as described in the </a:t>
            </a:r>
            <a:r>
              <a:rPr lang="en-IE" sz="1800" dirty="0" err="1" smtClean="0"/>
              <a:t>recoms</a:t>
            </a:r>
            <a:r>
              <a:rPr lang="en-IE" sz="1800" dirty="0" smtClean="0"/>
              <a:t> passed at Montréal plenary 2013</a:t>
            </a:r>
          </a:p>
          <a:p>
            <a:pPr marL="1038225" lvl="2" indent="-285750"/>
            <a:r>
              <a:rPr lang="en-IE" sz="1800" dirty="0" smtClean="0"/>
              <a:t> Implement the processes agreed on</a:t>
            </a:r>
          </a:p>
          <a:p>
            <a:pPr marL="1038225" lvl="2" indent="-285750"/>
            <a:r>
              <a:rPr lang="en-IE" sz="1800" dirty="0"/>
              <a:t> </a:t>
            </a:r>
            <a:r>
              <a:rPr lang="en-IE" sz="1800" dirty="0" smtClean="0"/>
              <a:t>Tidy up any “loose ends” …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E" sz="2000" dirty="0" smtClean="0"/>
              <a:t>    Support GEO in showing concrete progress</a:t>
            </a:r>
          </a:p>
          <a:p>
            <a:pPr marL="1085850" lvl="2" indent="-285750"/>
            <a:r>
              <a:rPr lang="en-IE" sz="1800" dirty="0"/>
              <a:t>Continuity in the development of programmes (GFOI, </a:t>
            </a:r>
            <a:r>
              <a:rPr lang="en-IE" sz="1800" dirty="0" smtClean="0"/>
              <a:t>GEOGLAM, </a:t>
            </a:r>
            <a:r>
              <a:rPr lang="en-IE" sz="1800" dirty="0"/>
              <a:t>Disasters</a:t>
            </a:r>
            <a:r>
              <a:rPr lang="en-IE" sz="1800" dirty="0" smtClean="0"/>
              <a:t>)</a:t>
            </a:r>
          </a:p>
          <a:p>
            <a:pPr marL="1085850" lvl="2" indent="-285750"/>
            <a:r>
              <a:rPr lang="en-IE" sz="1800" dirty="0"/>
              <a:t>Improve access to </a:t>
            </a:r>
            <a:r>
              <a:rPr lang="en-IE" sz="1800" dirty="0" smtClean="0"/>
              <a:t>space based EO </a:t>
            </a:r>
            <a:r>
              <a:rPr lang="en-IE" sz="1800" dirty="0"/>
              <a:t>data</a:t>
            </a:r>
          </a:p>
          <a:p>
            <a:pPr marL="1209675" lvl="3" indent="0"/>
            <a:endParaRPr lang="en-IE" sz="1400" dirty="0" smtClean="0"/>
          </a:p>
          <a:p>
            <a:pPr marL="352425" lvl="1" indent="0"/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08258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15000" cy="609600"/>
          </a:xfrm>
        </p:spPr>
        <p:txBody>
          <a:bodyPr/>
          <a:lstStyle/>
          <a:p>
            <a:r>
              <a:rPr lang="en-IE" dirty="0"/>
              <a:t>Major focus of CSSII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Internal organisation (TORs, group interactions, decision making)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 smtClean="0"/>
              <a:t>Steering of CEOS operations</a:t>
            </a:r>
            <a:endParaRPr lang="en-I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 smtClean="0"/>
              <a:t>Management of new activities (responsiveness, guidance)</a:t>
            </a:r>
            <a:endParaRPr lang="en-IE" sz="1800" dirty="0"/>
          </a:p>
          <a:p>
            <a:pPr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2000" dirty="0" smtClean="0"/>
              <a:t>“</a:t>
            </a:r>
            <a:r>
              <a:rPr lang="en-US" sz="2000" b="0" i="1" dirty="0"/>
              <a:t>Use of CEOS guiding documents critical. SIT Team referenced these often</a:t>
            </a:r>
            <a:r>
              <a:rPr lang="en-US" sz="2000" b="0" i="1" dirty="0" smtClean="0"/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1" dirty="0" smtClean="0"/>
              <a:t>“</a:t>
            </a:r>
            <a:r>
              <a:rPr lang="en-US" sz="2000" b="0" i="1" dirty="0"/>
              <a:t>I found the SIT team very reactive over the past two years</a:t>
            </a:r>
            <a:r>
              <a:rPr lang="en-US" sz="2000" b="0" dirty="0" smtClean="0"/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0" i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b="0" i="1" dirty="0"/>
          </a:p>
          <a:p>
            <a:pPr>
              <a:buFontTx/>
              <a:buChar char="?"/>
            </a:pPr>
            <a:r>
              <a:rPr lang="en-US" sz="2000" b="0" i="1" dirty="0"/>
              <a:t>“ … it should be noted which functions are inherently CEOS and which are "work-</a:t>
            </a:r>
            <a:r>
              <a:rPr lang="en-US" sz="2000" b="0" i="1" dirty="0" err="1"/>
              <a:t>throughs</a:t>
            </a:r>
            <a:r>
              <a:rPr lang="en-US" sz="2000" b="0" i="1" dirty="0"/>
              <a:t>" or transitional”</a:t>
            </a:r>
            <a:endParaRPr lang="en-IE" sz="2000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14300" y="3429000"/>
            <a:ext cx="8915400" cy="3024000"/>
            <a:chOff x="114300" y="3810000"/>
            <a:chExt cx="8915400" cy="30240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14300" y="3810000"/>
              <a:ext cx="8915400" cy="3024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71500" y="4729997"/>
              <a:ext cx="8001000" cy="1055606"/>
            </a:xfrm>
            <a:prstGeom prst="roundRect">
              <a:avLst/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just"/>
              <a:r>
                <a:rPr lang="en-IE" sz="2800" b="1" i="1" dirty="0" smtClean="0">
                  <a:solidFill>
                    <a:srgbClr val="FF0000"/>
                  </a:solidFill>
                </a:rPr>
                <a:t>98% </a:t>
              </a:r>
              <a:r>
                <a:rPr lang="en-IE" sz="2800" b="1" i="1" dirty="0">
                  <a:solidFill>
                    <a:srgbClr val="FF0000"/>
                  </a:solidFill>
                </a:rPr>
                <a:t>of survey respondents either satisfied or very satisfied on </a:t>
              </a:r>
              <a:r>
                <a:rPr lang="en-IE" sz="2800" b="1" i="1" dirty="0" smtClean="0">
                  <a:solidFill>
                    <a:srgbClr val="FF0000"/>
                  </a:solidFill>
                </a:rPr>
                <a:t>SIT team steering</a:t>
              </a:r>
              <a:endParaRPr lang="en-IE" sz="28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432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Formalised and regular interactions with the Virtual Constellations and Working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 smtClean="0"/>
              <a:t>Maintaining VC and WG teleconferences twice annually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 smtClean="0"/>
              <a:t>Creation of a “VC/WG day” prior to the SIT Technical Workshop in September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2000" i="1" dirty="0" smtClean="0"/>
              <a:t>“</a:t>
            </a:r>
            <a:r>
              <a:rPr lang="en-US" sz="2000" b="0" i="1" dirty="0" smtClean="0"/>
              <a:t>These </a:t>
            </a:r>
            <a:r>
              <a:rPr lang="en-US" sz="2000" b="0" i="1" dirty="0"/>
              <a:t>teleconferences were focused and efficient. They were summarized in a concise and timely manner</a:t>
            </a:r>
            <a:r>
              <a:rPr lang="en-US" sz="2000" b="0" i="1" dirty="0" smtClean="0"/>
              <a:t>.”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1" dirty="0"/>
              <a:t>“Very useful meetings providing an opportunity for VCs/WGs to discuss progress and issues, and for the SIT Chair and Team </a:t>
            </a:r>
            <a:r>
              <a:rPr lang="en-US" sz="2000" b="0" i="1" dirty="0" smtClean="0"/>
              <a:t>to offer </a:t>
            </a:r>
            <a:r>
              <a:rPr lang="en-US" sz="2000" b="0" i="1" dirty="0"/>
              <a:t>guidance and </a:t>
            </a:r>
            <a:r>
              <a:rPr lang="en-US" sz="2000" b="0" i="1" dirty="0" smtClean="0"/>
              <a:t>support”</a:t>
            </a:r>
          </a:p>
          <a:p>
            <a:pPr>
              <a:buFontTx/>
              <a:buChar char="?"/>
            </a:pPr>
            <a:r>
              <a:rPr lang="en-US" sz="2000" b="0" i="1" dirty="0"/>
              <a:t>“perhaps what we really want/need is not a "VC/WG" day, but rather a "VC" </a:t>
            </a:r>
            <a:r>
              <a:rPr lang="en-US" sz="2000" b="0" i="1" dirty="0" smtClean="0"/>
              <a:t>day”</a:t>
            </a:r>
          </a:p>
          <a:p>
            <a:pPr>
              <a:buFontTx/>
              <a:buChar char="?"/>
            </a:pPr>
            <a:r>
              <a:rPr lang="en-US" sz="2000" b="0" i="1" dirty="0" smtClean="0"/>
              <a:t>“Should </a:t>
            </a:r>
            <a:r>
              <a:rPr lang="en-US" sz="2000" b="0" i="1" dirty="0"/>
              <a:t>be with less people around the table, which would allow a smaller room and less formal </a:t>
            </a:r>
            <a:r>
              <a:rPr lang="en-US" sz="2000" b="0" i="1" dirty="0" smtClean="0"/>
              <a:t>interaction”</a:t>
            </a:r>
            <a:endParaRPr lang="en-US" sz="2000" b="0" i="1" dirty="0"/>
          </a:p>
          <a:p>
            <a:pPr>
              <a:buFontTx/>
              <a:buChar char="X"/>
            </a:pPr>
            <a:r>
              <a:rPr lang="en-US" sz="2000" b="0" i="1" dirty="0" smtClean="0"/>
              <a:t>“I'm </a:t>
            </a:r>
            <a:r>
              <a:rPr lang="en-US" sz="2000" b="0" i="1" dirty="0"/>
              <a:t>not totally convinced by the </a:t>
            </a:r>
            <a:r>
              <a:rPr lang="en-US" sz="2000" b="0" i="1" dirty="0" smtClean="0"/>
              <a:t>process”</a:t>
            </a:r>
            <a:endParaRPr lang="en-US" sz="2000" b="0" i="1" dirty="0"/>
          </a:p>
          <a:p>
            <a:endParaRPr lang="en-IE" sz="2000" i="1" dirty="0" smtClean="0"/>
          </a:p>
          <a:p>
            <a:endParaRPr lang="en-IE" sz="2000" i="1" dirty="0" smtClean="0"/>
          </a:p>
          <a:p>
            <a:endParaRPr lang="en-IE" sz="2000" i="1" dirty="0"/>
          </a:p>
          <a:p>
            <a:endParaRPr lang="en-IE" sz="2000" i="1" dirty="0" smtClean="0"/>
          </a:p>
          <a:p>
            <a:r>
              <a:rPr lang="en-IE" sz="2000" i="1" dirty="0" smtClean="0"/>
              <a:t>	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15000" cy="609600"/>
          </a:xfrm>
        </p:spPr>
        <p:txBody>
          <a:bodyPr/>
          <a:lstStyle/>
          <a:p>
            <a:r>
              <a:rPr lang="en-IE" dirty="0"/>
              <a:t>Major focus of CSSII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4300" y="3429000"/>
            <a:ext cx="8915400" cy="3276600"/>
            <a:chOff x="114300" y="3810000"/>
            <a:chExt cx="8915400" cy="302400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14300" y="3810000"/>
              <a:ext cx="8915400" cy="3024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571500" y="4491634"/>
              <a:ext cx="8001000" cy="1532332"/>
            </a:xfrm>
            <a:prstGeom prst="roundRect">
              <a:avLst/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just"/>
              <a:r>
                <a:rPr lang="en-IE" sz="2800" b="1" i="1" dirty="0" smtClean="0">
                  <a:solidFill>
                    <a:srgbClr val="FF0000"/>
                  </a:solidFill>
                </a:rPr>
                <a:t>98% </a:t>
              </a:r>
              <a:r>
                <a:rPr lang="en-IE" sz="2800" b="1" i="1" dirty="0">
                  <a:solidFill>
                    <a:srgbClr val="FF0000"/>
                  </a:solidFill>
                </a:rPr>
                <a:t>of survey respondents either satisfied or very satisfied on VC/WG teleconferences and VC/WG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867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Generally on </a:t>
            </a:r>
            <a:r>
              <a:rPr lang="en-US" sz="2000" dirty="0" smtClean="0"/>
              <a:t>implementation </a:t>
            </a:r>
            <a:r>
              <a:rPr lang="en-US" sz="2000" dirty="0"/>
              <a:t>of CSSII recommendations and stabilizing CEOS </a:t>
            </a:r>
            <a:r>
              <a:rPr lang="en-US" sz="2000" dirty="0" smtClean="0"/>
              <a:t>operations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2000" i="1" dirty="0" smtClean="0"/>
              <a:t>“… </a:t>
            </a:r>
            <a:r>
              <a:rPr lang="en-IE" sz="2000" b="0" dirty="0" smtClean="0"/>
              <a:t>focused </a:t>
            </a:r>
            <a:r>
              <a:rPr lang="en-IE" sz="2000" b="0" dirty="0"/>
              <a:t>on </a:t>
            </a:r>
            <a:r>
              <a:rPr lang="en-US" sz="2000" b="0" dirty="0" smtClean="0"/>
              <a:t>strategic </a:t>
            </a:r>
            <a:r>
              <a:rPr lang="en-US" sz="2000" b="0" dirty="0"/>
              <a:t>priorities and struck an appropriate balance between this and excessive focus on process</a:t>
            </a:r>
            <a:r>
              <a:rPr lang="en-US" sz="2000" b="0" i="1" dirty="0" smtClean="0"/>
              <a:t>”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15000" cy="609600"/>
          </a:xfrm>
        </p:spPr>
        <p:txBody>
          <a:bodyPr/>
          <a:lstStyle/>
          <a:p>
            <a:r>
              <a:rPr lang="en-IE" dirty="0"/>
              <a:t>Major focus of CSSII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14300" y="3429000"/>
            <a:ext cx="8915400" cy="3024000"/>
            <a:chOff x="114300" y="3810000"/>
            <a:chExt cx="8915400" cy="3024000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114300" y="3810000"/>
              <a:ext cx="8915400" cy="3024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571500" y="4729997"/>
              <a:ext cx="8001000" cy="1055606"/>
            </a:xfrm>
            <a:prstGeom prst="roundRect">
              <a:avLst/>
            </a:prstGeom>
            <a:solidFill>
              <a:srgbClr val="FFFFFF"/>
            </a:solidFill>
            <a:ln w="381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just"/>
              <a:r>
                <a:rPr lang="en-IE" sz="2800" b="1" i="1" dirty="0" smtClean="0">
                  <a:solidFill>
                    <a:srgbClr val="FF0000"/>
                  </a:solidFill>
                </a:rPr>
                <a:t>100% </a:t>
              </a:r>
              <a:r>
                <a:rPr lang="en-IE" sz="2800" b="1" i="1" dirty="0">
                  <a:solidFill>
                    <a:srgbClr val="FF0000"/>
                  </a:solidFill>
                </a:rPr>
                <a:t>of survey respondents either satisfied or very </a:t>
              </a:r>
              <a:r>
                <a:rPr lang="en-IE" sz="2800" b="1" i="1" dirty="0" smtClean="0">
                  <a:solidFill>
                    <a:srgbClr val="FF0000"/>
                  </a:solidFill>
                </a:rPr>
                <a:t>satisfied</a:t>
              </a:r>
              <a:endParaRPr lang="en-IE" sz="28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800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2000" dirty="0" smtClean="0"/>
              <a:t>Support GEO to show concrete progress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 smtClean="0"/>
              <a:t>CEOS-GEO interactions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 smtClean="0"/>
              <a:t>VC and WG progress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 smtClean="0"/>
              <a:t>Ad-hoc activities (GFOI, GEOGLAM)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2000" i="1" dirty="0" smtClean="0"/>
              <a:t>“</a:t>
            </a:r>
            <a:r>
              <a:rPr lang="en-US" sz="2000" b="0" i="1" dirty="0"/>
              <a:t>The SIT </a:t>
            </a:r>
            <a:r>
              <a:rPr lang="en-US" sz="2000" b="0" i="1" dirty="0" smtClean="0"/>
              <a:t>Team also … </a:t>
            </a:r>
            <a:r>
              <a:rPr lang="en-US" sz="2000" b="0" i="1" dirty="0"/>
              <a:t>worked to ensure that ad-hoc activities continued to advance and were well led”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0" i="1" dirty="0"/>
              <a:t>“Support was satisfactory, especially given some of the changes going on within GEO”</a:t>
            </a:r>
            <a:endParaRPr lang="en-US" sz="2000" b="0" i="1" dirty="0" smtClean="0"/>
          </a:p>
          <a:p>
            <a:endParaRPr lang="en-IE" sz="2000" i="1" dirty="0" smtClean="0"/>
          </a:p>
          <a:p>
            <a:endParaRPr lang="en-IE" sz="2000" i="1" dirty="0" smtClean="0"/>
          </a:p>
          <a:p>
            <a:endParaRPr lang="en-IE" sz="2000" i="1" dirty="0"/>
          </a:p>
          <a:p>
            <a:endParaRPr lang="en-IE" sz="2000" i="1" dirty="0" smtClean="0"/>
          </a:p>
          <a:p>
            <a:r>
              <a:rPr lang="en-IE" sz="2000" i="1" dirty="0" smtClean="0"/>
              <a:t>	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15000" cy="609600"/>
          </a:xfrm>
        </p:spPr>
        <p:txBody>
          <a:bodyPr/>
          <a:lstStyle/>
          <a:p>
            <a:r>
              <a:rPr lang="fr-FR" dirty="0" smtClean="0"/>
              <a:t>Support to GEO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33400" y="5181600"/>
            <a:ext cx="8001000" cy="1055606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IE" sz="2800" b="1" i="1" dirty="0" smtClean="0">
                <a:solidFill>
                  <a:srgbClr val="FF0000"/>
                </a:solidFill>
              </a:rPr>
              <a:t>97% </a:t>
            </a:r>
            <a:r>
              <a:rPr lang="en-IE" sz="2800" b="1" i="1" dirty="0">
                <a:solidFill>
                  <a:srgbClr val="FF0000"/>
                </a:solidFill>
              </a:rPr>
              <a:t>of survey respondents either satisfied or very satisfied on </a:t>
            </a:r>
            <a:r>
              <a:rPr lang="en-IE" sz="2800" b="1" i="1" dirty="0" smtClean="0">
                <a:solidFill>
                  <a:srgbClr val="FF0000"/>
                </a:solidFill>
              </a:rPr>
              <a:t>Support to GEO</a:t>
            </a:r>
            <a:endParaRPr lang="en-I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110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E" sz="2200" dirty="0" smtClean="0"/>
              <a:t>Climate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200" dirty="0" smtClean="0"/>
              <a:t>Disasters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200" dirty="0" smtClean="0"/>
              <a:t>Access to EO data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E" sz="2000" i="1" dirty="0" smtClean="0"/>
              <a:t>“</a:t>
            </a:r>
            <a:r>
              <a:rPr lang="en-US" sz="2000" b="0" i="1" dirty="0"/>
              <a:t>CNES worked very hard to implement its </a:t>
            </a:r>
            <a:r>
              <a:rPr lang="en-US" sz="2000" b="0" i="1" dirty="0" smtClean="0"/>
              <a:t>objectives. But </a:t>
            </a:r>
            <a:r>
              <a:rPr lang="en-US" sz="2000" b="0" i="1" dirty="0"/>
              <a:t>despite all these efforts, it is not always easy to move people forward”</a:t>
            </a:r>
          </a:p>
          <a:p>
            <a:endParaRPr lang="en-IE" sz="2000" i="1" dirty="0" smtClean="0"/>
          </a:p>
          <a:p>
            <a:endParaRPr lang="en-IE" sz="2000" i="1" dirty="0" smtClean="0"/>
          </a:p>
          <a:p>
            <a:endParaRPr lang="en-IE" sz="2000" i="1" dirty="0"/>
          </a:p>
          <a:p>
            <a:endParaRPr lang="en-IE" sz="2000" i="1" dirty="0" smtClean="0"/>
          </a:p>
          <a:p>
            <a:r>
              <a:rPr lang="en-IE" sz="2000" i="1" dirty="0" smtClean="0"/>
              <a:t>	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15000" cy="609600"/>
          </a:xfrm>
        </p:spPr>
        <p:txBody>
          <a:bodyPr/>
          <a:lstStyle/>
          <a:p>
            <a:r>
              <a:rPr lang="fr-FR" dirty="0" smtClean="0"/>
              <a:t>CNES </a:t>
            </a:r>
            <a:r>
              <a:rPr lang="fr-FR" dirty="0" err="1" smtClean="0"/>
              <a:t>priorities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71500" y="4411268"/>
            <a:ext cx="8001000" cy="1532332"/>
          </a:xfrm>
          <a:prstGeom prst="roundRect">
            <a:avLst/>
          </a:prstGeom>
          <a:solidFill>
            <a:srgbClr val="FFFFFF"/>
          </a:solidFill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IE" sz="2800" b="1" i="1" dirty="0" smtClean="0">
                <a:solidFill>
                  <a:srgbClr val="FF0000"/>
                </a:solidFill>
              </a:rPr>
              <a:t>82% </a:t>
            </a:r>
            <a:r>
              <a:rPr lang="en-IE" sz="2800" b="1" i="1" dirty="0">
                <a:solidFill>
                  <a:srgbClr val="FF0000"/>
                </a:solidFill>
              </a:rPr>
              <a:t>of survey respondents </a:t>
            </a:r>
            <a:r>
              <a:rPr lang="en-IE" sz="2800" b="1" i="1" dirty="0" smtClean="0">
                <a:solidFill>
                  <a:srgbClr val="FF0000"/>
                </a:solidFill>
              </a:rPr>
              <a:t>agree that SIT Chair has contributed on these priority areas and 97% agree or partially agree</a:t>
            </a:r>
            <a:endParaRPr lang="en-I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52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6019800" cy="990600"/>
          </a:xfrm>
        </p:spPr>
        <p:txBody>
          <a:bodyPr/>
          <a:lstStyle/>
          <a:p>
            <a:r>
              <a:rPr lang="en-IE" dirty="0" smtClean="0"/>
              <a:t>Some major </a:t>
            </a:r>
            <a:r>
              <a:rPr lang="en-IE" b="1" dirty="0" smtClean="0"/>
              <a:t>CEOS</a:t>
            </a:r>
            <a:r>
              <a:rPr lang="en-IE" dirty="0" smtClean="0"/>
              <a:t> achievements in 2014 and 2015</a:t>
            </a:r>
            <a:endParaRPr lang="en-I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 marL="0" lvl="0" indent="0"/>
            <a:r>
              <a:rPr lang="en-IE" dirty="0" smtClean="0"/>
              <a:t>Internal organisational issues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 smtClean="0"/>
              <a:t>Consolidated regular interactions with VCs and WGs – six-monthly teleconferences and VC/WG day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 smtClean="0"/>
              <a:t>Revival of </a:t>
            </a:r>
            <a:r>
              <a:rPr lang="en-IE" dirty="0" smtClean="0">
                <a:solidFill>
                  <a:srgbClr val="FF0000"/>
                </a:solidFill>
              </a:rPr>
              <a:t>Land Surface Imaging</a:t>
            </a:r>
            <a:r>
              <a:rPr lang="en-IE" dirty="0" smtClean="0"/>
              <a:t> Virtual Constellation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en-IE" sz="1400" dirty="0" smtClean="0"/>
          </a:p>
          <a:p>
            <a:pPr marL="0" indent="0"/>
            <a:r>
              <a:rPr lang="en-IE" dirty="0" smtClean="0"/>
              <a:t>Disasters</a:t>
            </a:r>
            <a:endParaRPr lang="en-IE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 smtClean="0"/>
              <a:t>Creation and build up of </a:t>
            </a:r>
            <a:r>
              <a:rPr lang="en-IE" dirty="0">
                <a:solidFill>
                  <a:srgbClr val="FF0000"/>
                </a:solidFill>
              </a:rPr>
              <a:t>Disaster WG</a:t>
            </a:r>
            <a:r>
              <a:rPr lang="en-IE" dirty="0" smtClean="0"/>
              <a:t> (including the Recovery Observatory)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IE" dirty="0" smtClean="0"/>
              <a:t>Successful participation at </a:t>
            </a:r>
            <a:r>
              <a:rPr lang="en-IE" dirty="0">
                <a:solidFill>
                  <a:srgbClr val="FF0000"/>
                </a:solidFill>
              </a:rPr>
              <a:t>World Conference on Disaster Risk Reduction</a:t>
            </a:r>
            <a:r>
              <a:rPr lang="en-IE" dirty="0" smtClean="0"/>
              <a:t> – Earth Observation cited explicitly 3 times in </a:t>
            </a:r>
            <a:r>
              <a:rPr lang="en-US" dirty="0">
                <a:latin typeface="Arial" pitchFamily="34" charset="0"/>
                <a:cs typeface="Arial" pitchFamily="34" charset="0"/>
              </a:rPr>
              <a:t>Post-2015 Framework 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DRR</a:t>
            </a:r>
            <a:endParaRPr lang="en-I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6759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9908</TotalTime>
  <Words>827</Words>
  <Application>Microsoft Macintosh PowerPoint</Application>
  <PresentationFormat>On-screen Show (4:3)</PresentationFormat>
  <Paragraphs>132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PowerPoint Presentation</vt:lpstr>
      <vt:lpstr>Context</vt:lpstr>
      <vt:lpstr> SIT team focus  (as presented at Plenary 2013)</vt:lpstr>
      <vt:lpstr>Major focus of CSSII</vt:lpstr>
      <vt:lpstr>Major focus of CSSII</vt:lpstr>
      <vt:lpstr>Major focus of CSSII</vt:lpstr>
      <vt:lpstr>Support to GEO</vt:lpstr>
      <vt:lpstr>CNES priorities</vt:lpstr>
      <vt:lpstr>Some major CEOS achievements in 2014 and 2015</vt:lpstr>
      <vt:lpstr>Some major CEOS achievements in 2014 and 2015</vt:lpstr>
      <vt:lpstr>General feedback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110</cp:revision>
  <dcterms:modified xsi:type="dcterms:W3CDTF">2015-11-04T22:15:27Z</dcterms:modified>
</cp:coreProperties>
</file>