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9" r:id="rId4"/>
    <p:sldId id="270" r:id="rId5"/>
    <p:sldId id="258" r:id="rId6"/>
    <p:sldId id="263" r:id="rId7"/>
    <p:sldId id="271" r:id="rId8"/>
    <p:sldId id="272" r:id="rId9"/>
    <p:sldId id="264" r:id="rId10"/>
    <p:sldId id="265" r:id="rId11"/>
    <p:sldId id="274" r:id="rId12"/>
    <p:sldId id="273" r:id="rId1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19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1974" y="9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AE822-5B76-4584-9152-97072E48E658}" type="datetimeFigureOut">
              <a:rPr kumimoji="1" lang="ja-JP" altLang="en-US" smtClean="0"/>
              <a:pPr/>
              <a:t>2015/11/5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F355A-6072-486E-98A3-2FD9B75B5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1119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iming>
    <p:tnLst>
      <p:par>
        <p:cTn id="1" dur="indefinite" restart="never" nodeType="tmRoot"/>
      </p:par>
    </p:tnLst>
  </p:timing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nstats.un.org/unsd/trade/events/2015/abudhabi/default.asp" TargetMode="External"/><Relationship Id="rId2" Type="http://schemas.openxmlformats.org/officeDocument/2006/relationships/hyperlink" Target="http://unstats.un.org/unsd/trade/events/2015/abudhabi/gwg-agenda.as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ustainabledevelopment.un.org/content/documents/1579SDGs%20Proposal.p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a/url?sa=i&amp;rct=j&amp;q=&amp;esrc=s&amp;source=images&amp;cd=&amp;cad=rja&amp;uact=8&amp;ved=0CAcQjRxqFQoTCN_JnrrRkscCFQEZkgodKcAGWQ&amp;url=https://www.voordewereldvanmorgen.nl/duurzame-blogs/are-you-ready&amp;ei=jV7CVZ_PMoGyyASpgJvIBQ&amp;psig=AFQjCNGJ2WiHPlCGIwd4otU3Am1InqDO_Q&amp;ust=143888792256642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a/url?sa=i&amp;rct=j&amp;q=&amp;esrc=s&amp;source=images&amp;cd=&amp;cad=rja&amp;uact=8&amp;ved=0CAcQjRxqFQoTCN_JnrrRkscCFQEZkgodKcAGWQ&amp;url=https://www.voordewereldvanmorgen.nl/duurzame-blogs/are-you-ready&amp;ei=jV7CVZ_PMoGyyASpgJvIBQ&amp;psig=AFQjCNGJ2WiHPlCGIwd4otU3Am1InqDO_Q&amp;ust=143888792256642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eos_logo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762000" y="3810000"/>
            <a:ext cx="4810858" cy="2617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 Team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Plenary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14b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29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CEOS Plenary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 International Conference Center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Kyoto, Japan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5 – 6 November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9600" y="2514600"/>
            <a:ext cx="8305800" cy="132343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altLang="ja-JP" sz="4000" b="1" dirty="0" smtClean="0">
                <a:solidFill>
                  <a:srgbClr val="FFFFFF"/>
                </a:solidFill>
                <a:latin typeface="Droid Serif"/>
              </a:rPr>
              <a:t>Preparation for </a:t>
            </a:r>
            <a:r>
              <a:rPr lang="en-US" altLang="ja-JP" sz="4000" b="1" dirty="0" smtClean="0">
                <a:solidFill>
                  <a:srgbClr val="FFFFFF"/>
                </a:solidFill>
                <a:latin typeface="Droid Serif"/>
              </a:rPr>
              <a:t>GEO/</a:t>
            </a:r>
            <a:r>
              <a:rPr lang="en-US" altLang="ja-JP" sz="4000" b="1" dirty="0" smtClean="0">
                <a:solidFill>
                  <a:srgbClr val="FFFFFF"/>
                </a:solidFill>
                <a:latin typeface="Droid Serif"/>
              </a:rPr>
              <a:t>Sustainable </a:t>
            </a:r>
            <a:r>
              <a:rPr lang="en-US" altLang="ja-JP" sz="4000" b="1" dirty="0" smtClean="0">
                <a:solidFill>
                  <a:srgbClr val="FFFFFF"/>
                </a:solidFill>
                <a:latin typeface="Droid Serif"/>
              </a:rPr>
              <a:t/>
            </a:r>
            <a:br>
              <a:rPr lang="en-US" altLang="ja-JP" sz="4000" b="1" dirty="0" smtClean="0">
                <a:solidFill>
                  <a:srgbClr val="FFFFFF"/>
                </a:solidFill>
                <a:latin typeface="Droid Serif"/>
              </a:rPr>
            </a:br>
            <a:r>
              <a:rPr lang="en-US" altLang="ja-JP" sz="4000" b="1" dirty="0" smtClean="0">
                <a:solidFill>
                  <a:srgbClr val="FFFFFF"/>
                </a:solidFill>
                <a:latin typeface="Droid Serif"/>
              </a:rPr>
              <a:t>Development Goals Side Event</a:t>
            </a:r>
            <a:endParaRPr kumimoji="0" lang="ja-JP" altLang="en-US" sz="40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Droid Serif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altLang="ja-JP" smtClean="0"/>
              <a:pPr lvl="0"/>
              <a:t>10</a:t>
            </a:fld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534400" cy="4724400"/>
          </a:xfrm>
        </p:spPr>
        <p:txBody>
          <a:bodyPr/>
          <a:lstStyle/>
          <a:p>
            <a:r>
              <a:rPr kumimoji="1" lang="en-US" dirty="0" smtClean="0"/>
              <a:t>Participate in the </a:t>
            </a:r>
            <a:r>
              <a:rPr kumimoji="1" lang="en-US" dirty="0" smtClean="0"/>
              <a:t>SDG side event at the GEO Plenary XII, Nov 10, 2015 in Mexico City.</a:t>
            </a:r>
          </a:p>
          <a:p>
            <a:r>
              <a:rPr kumimoji="1" lang="en-US" dirty="0" smtClean="0"/>
              <a:t>Work with GEO to formulate pilot </a:t>
            </a:r>
            <a:r>
              <a:rPr kumimoji="1" lang="en-US" dirty="0" smtClean="0"/>
              <a:t>projects </a:t>
            </a:r>
            <a:r>
              <a:rPr kumimoji="1" lang="en-US" dirty="0" smtClean="0"/>
              <a:t>in selected countries to demonstrate SDG indicator monitoring with satellite EO.</a:t>
            </a:r>
          </a:p>
          <a:p>
            <a:r>
              <a:rPr lang="en-US" dirty="0" smtClean="0"/>
              <a:t>Develop a strategy and messages to facilitate consistent communication within national </a:t>
            </a:r>
            <a:r>
              <a:rPr lang="en-US" dirty="0" smtClean="0"/>
              <a:t>institutional ecosystems in support of the significant implementation challenge </a:t>
            </a:r>
            <a:r>
              <a:rPr lang="en-US" b="1" i="1" u="sng" dirty="0" smtClean="0"/>
              <a:t>national statistical offices </a:t>
            </a:r>
            <a:r>
              <a:rPr lang="en-US" dirty="0" smtClean="0"/>
              <a:t>will face.</a:t>
            </a:r>
            <a:endParaRPr lang="en-US" dirty="0" smtClean="0"/>
          </a:p>
          <a:p>
            <a:r>
              <a:rPr lang="fr-CA" dirty="0" smtClean="0"/>
              <a:t>Analyse how </a:t>
            </a:r>
            <a:r>
              <a:rPr lang="fr-CA" dirty="0" err="1" smtClean="0"/>
              <a:t>space</a:t>
            </a:r>
            <a:r>
              <a:rPr lang="fr-CA" dirty="0" smtClean="0"/>
              <a:t>-</a:t>
            </a:r>
            <a:r>
              <a:rPr lang="fr-CA" dirty="0" err="1" smtClean="0"/>
              <a:t>based</a:t>
            </a:r>
            <a:r>
              <a:rPr lang="fr-CA" dirty="0" smtClean="0"/>
              <a:t> EO </a:t>
            </a:r>
            <a:r>
              <a:rPr lang="fr-CA" dirty="0" err="1" smtClean="0"/>
              <a:t>can</a:t>
            </a:r>
            <a:r>
              <a:rPr lang="fr-CA" dirty="0" smtClean="0"/>
              <a:t> support the </a:t>
            </a:r>
            <a:r>
              <a:rPr lang="fr-CA" dirty="0" err="1" smtClean="0"/>
              <a:t>implementation</a:t>
            </a:r>
            <a:r>
              <a:rPr lang="fr-CA" dirty="0" smtClean="0"/>
              <a:t> of the </a:t>
            </a:r>
            <a:r>
              <a:rPr lang="fr-CA" dirty="0" err="1" smtClean="0"/>
              <a:t>indicators</a:t>
            </a:r>
            <a:r>
              <a:rPr lang="fr-CA" dirty="0" smtClean="0"/>
              <a:t>   </a:t>
            </a:r>
          </a:p>
          <a:p>
            <a:r>
              <a:rPr lang="en-US" dirty="0" smtClean="0"/>
              <a:t>Develop capacity building strategy and material, in support of the significant implementation challenge </a:t>
            </a:r>
            <a:r>
              <a:rPr lang="en-US" b="1" i="1" u="sng" dirty="0" smtClean="0"/>
              <a:t>national statistical offices </a:t>
            </a:r>
            <a:r>
              <a:rPr lang="en-US" dirty="0" smtClean="0"/>
              <a:t>will face</a:t>
            </a:r>
            <a:endParaRPr kumimoji="1" lang="en-US" dirty="0" smtClean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1828800" y="0"/>
            <a:ext cx="6705600" cy="1143000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kumimoji="1" lang="en-US" dirty="0" smtClean="0"/>
              <a:t>Summary and </a:t>
            </a:r>
            <a:r>
              <a:rPr kumimoji="1" lang="en-US" dirty="0" smtClean="0"/>
              <a:t>CEOS</a:t>
            </a:r>
            <a:endParaRPr kumimoji="1" lang="en-US" dirty="0" smtClean="0"/>
          </a:p>
          <a:p>
            <a:pPr algn="l" defTabSz="914400"/>
            <a:r>
              <a:rPr kumimoji="1" lang="en-US" dirty="0" smtClean="0"/>
              <a:t>Engagement Opportunities</a:t>
            </a:r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xmlns="" val="336080686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600200"/>
            <a:ext cx="8763000" cy="4724400"/>
          </a:xfrm>
        </p:spPr>
        <p:txBody>
          <a:bodyPr/>
          <a:lstStyle/>
          <a:p>
            <a:pPr>
              <a:buNone/>
            </a:pPr>
            <a:r>
              <a:rPr lang="en-GB" sz="1800" b="1" dirty="0" smtClean="0"/>
              <a:t>United Nations Statistical </a:t>
            </a:r>
            <a:r>
              <a:rPr lang="en-GB" sz="1800" b="1" dirty="0" smtClean="0"/>
              <a:t>Commission -Global </a:t>
            </a:r>
            <a:r>
              <a:rPr lang="en-GB" sz="1800" b="1" dirty="0" smtClean="0"/>
              <a:t>Working Group on Big Data for Official </a:t>
            </a:r>
            <a:r>
              <a:rPr lang="en-GB" sz="1800" b="1" dirty="0" smtClean="0"/>
              <a:t>Statistics -2nd </a:t>
            </a:r>
            <a:r>
              <a:rPr lang="en-GB" sz="1800" b="1" dirty="0" smtClean="0"/>
              <a:t>Meeting, </a:t>
            </a:r>
            <a:r>
              <a:rPr lang="en-GB" sz="1800" b="1" dirty="0" smtClean="0"/>
              <a:t>19 Oct 2015</a:t>
            </a:r>
            <a:r>
              <a:rPr lang="en-GB" sz="1800" b="1" dirty="0" smtClean="0"/>
              <a:t>, Abu Dhabi, United Arab </a:t>
            </a:r>
            <a:r>
              <a:rPr lang="en-GB" sz="1800" b="1" dirty="0" smtClean="0"/>
              <a:t>Emirates &amp; </a:t>
            </a:r>
            <a:r>
              <a:rPr lang="en-AU" sz="1800" b="1" dirty="0" smtClean="0"/>
              <a:t>2nd UN Global Conference on Big Data for Official </a:t>
            </a:r>
            <a:r>
              <a:rPr lang="en-AU" sz="1800" b="1" dirty="0" smtClean="0"/>
              <a:t>Statistics</a:t>
            </a:r>
            <a:r>
              <a:rPr lang="en-GB" sz="1800" b="1" dirty="0" smtClean="0"/>
              <a:t> </a:t>
            </a:r>
            <a:r>
              <a:rPr lang="en-GB" sz="1800" b="1" dirty="0" smtClean="0"/>
              <a:t>20 &amp;21  </a:t>
            </a:r>
            <a:r>
              <a:rPr lang="en-GB" sz="1800" b="1" dirty="0" smtClean="0"/>
              <a:t>Oct </a:t>
            </a:r>
            <a:r>
              <a:rPr lang="en-GB" sz="1800" b="1" dirty="0" smtClean="0"/>
              <a:t>2015 (invitation only)  Big Data incl. Satellite Imagery</a:t>
            </a:r>
            <a:endParaRPr lang="en-AU" sz="1800" dirty="0" smtClean="0"/>
          </a:p>
          <a:p>
            <a:pPr>
              <a:buNone/>
            </a:pPr>
            <a:r>
              <a:rPr lang="en-AU" u="sng" dirty="0" smtClean="0">
                <a:hlinkClick r:id="rId2"/>
              </a:rPr>
              <a:t>http</a:t>
            </a:r>
            <a:r>
              <a:rPr lang="en-AU" u="sng" dirty="0" smtClean="0">
                <a:hlinkClick r:id="rId2"/>
              </a:rPr>
              <a:t>://unstats.un.org/unsd/trade/events/2015/abudhabi/gwg-agenda.asp</a:t>
            </a:r>
            <a:r>
              <a:rPr lang="en-AU" dirty="0" smtClean="0"/>
              <a:t>. </a:t>
            </a:r>
            <a:endParaRPr lang="en-AU" dirty="0" smtClean="0"/>
          </a:p>
          <a:p>
            <a:pPr>
              <a:buNone/>
            </a:pPr>
            <a:r>
              <a:rPr lang="en-AU" u="sng" dirty="0" smtClean="0">
                <a:hlinkClick r:id="rId3"/>
              </a:rPr>
              <a:t>http</a:t>
            </a:r>
            <a:r>
              <a:rPr lang="en-AU" u="sng" dirty="0" smtClean="0">
                <a:hlinkClick r:id="rId3"/>
              </a:rPr>
              <a:t>://unstats.un.org/unsd/trade/events/2015/abudhabi/default.asp</a:t>
            </a:r>
            <a:r>
              <a:rPr lang="en-AU" dirty="0" smtClean="0"/>
              <a:t>). 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Australian Bureau of Statistics leads the </a:t>
            </a:r>
            <a:r>
              <a:rPr lang="en-US" dirty="0" smtClean="0"/>
              <a:t>Task Team on Satellite Imagery, Geospatial Data and Remote </a:t>
            </a:r>
            <a:r>
              <a:rPr lang="en-US" dirty="0" smtClean="0"/>
              <a:t>Sensing.</a:t>
            </a:r>
          </a:p>
          <a:p>
            <a:pPr>
              <a:buNone/>
            </a:pPr>
            <a:endParaRPr lang="en-AU" dirty="0" smtClean="0"/>
          </a:p>
          <a:p>
            <a:r>
              <a:rPr lang="en-GB" b="1" dirty="0" smtClean="0"/>
              <a:t>Global </a:t>
            </a:r>
            <a:r>
              <a:rPr lang="en-GB" b="1" dirty="0" smtClean="0"/>
              <a:t>Working Group on Big Data for Official </a:t>
            </a:r>
            <a:r>
              <a:rPr lang="en-GB" b="1" dirty="0" smtClean="0"/>
              <a:t>Statistics organising the  </a:t>
            </a:r>
            <a:r>
              <a:rPr lang="en-GB" b="1" dirty="0" smtClean="0"/>
              <a:t>3</a:t>
            </a:r>
            <a:r>
              <a:rPr lang="en-GB" b="1" baseline="30000" dirty="0" smtClean="0"/>
              <a:t>rd</a:t>
            </a:r>
            <a:r>
              <a:rPr lang="en-GB" b="1" dirty="0" smtClean="0"/>
              <a:t> Global Conference on Big Data for Official </a:t>
            </a:r>
            <a:r>
              <a:rPr lang="en-GB" b="1" dirty="0" smtClean="0"/>
              <a:t>Statistics</a:t>
            </a:r>
            <a:r>
              <a:rPr lang="en-GB" b="1" dirty="0" smtClean="0"/>
              <a:t> 28 to 30 June 2016 in Dublin, Ireland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Ideas: Increase target audience &amp; add </a:t>
            </a:r>
            <a:r>
              <a:rPr lang="en-GB" dirty="0" smtClean="0"/>
              <a:t>exhibition </a:t>
            </a:r>
            <a:r>
              <a:rPr lang="en-GB" dirty="0" smtClean="0"/>
              <a:t>booths where the statistical community, but also private sector and civil society could show what they are doing. </a:t>
            </a:r>
            <a:r>
              <a:rPr lang="en-GB" b="1" dirty="0" smtClean="0"/>
              <a:t>= possible CEOS opportunity!</a:t>
            </a:r>
            <a:endParaRPr lang="en-AU" b="1" dirty="0"/>
          </a:p>
        </p:txBody>
      </p:sp>
      <p:sp>
        <p:nvSpPr>
          <p:cNvPr id="3" name="Rectangle 2"/>
          <p:cNvSpPr/>
          <p:nvPr/>
        </p:nvSpPr>
        <p:spPr>
          <a:xfrm rot="19630286">
            <a:off x="-510656" y="4661065"/>
            <a:ext cx="28494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  <a:alpha val="8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Draft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 rot="19630286">
            <a:off x="6575944" y="4813464"/>
            <a:ext cx="28494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  <a:alpha val="8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Draft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altLang="ja-JP" smtClean="0"/>
              <a:pPr lvl="0"/>
              <a:t>12</a:t>
            </a:fld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534400" cy="4724400"/>
          </a:xfrm>
        </p:spPr>
        <p:txBody>
          <a:bodyPr/>
          <a:lstStyle/>
          <a:p>
            <a:r>
              <a:rPr kumimoji="1" lang="en-US" dirty="0" smtClean="0"/>
              <a:t>Support and attend the SDG side event at the GEO Plenary XII, Nov 10, 2015 in Mexico City.</a:t>
            </a:r>
          </a:p>
          <a:p>
            <a:r>
              <a:rPr kumimoji="1" lang="en-US" dirty="0" smtClean="0"/>
              <a:t>Work with GEO to formulate pilot </a:t>
            </a:r>
            <a:r>
              <a:rPr kumimoji="1" lang="en-US" dirty="0" smtClean="0"/>
              <a:t>projects </a:t>
            </a:r>
            <a:r>
              <a:rPr kumimoji="1" lang="en-US" dirty="0" smtClean="0"/>
              <a:t>in selected countries to demonstrate SDG indicator monitoring with satellite EO.</a:t>
            </a:r>
          </a:p>
          <a:p>
            <a:r>
              <a:rPr lang="en-US" dirty="0" smtClean="0"/>
              <a:t>Develop a strategy and messages to facilitate consistent communication within national </a:t>
            </a:r>
            <a:r>
              <a:rPr lang="en-US" dirty="0" smtClean="0"/>
              <a:t>institutional ecosystems in support of the significant implementation challenge </a:t>
            </a:r>
            <a:r>
              <a:rPr lang="en-US" b="1" i="1" u="sng" dirty="0" smtClean="0"/>
              <a:t>national statistical offices </a:t>
            </a:r>
            <a:r>
              <a:rPr lang="en-US" dirty="0" smtClean="0"/>
              <a:t>will face.</a:t>
            </a:r>
            <a:endParaRPr lang="en-US" dirty="0" smtClean="0"/>
          </a:p>
          <a:p>
            <a:r>
              <a:rPr lang="fr-CA" dirty="0" smtClean="0"/>
              <a:t>Analyse how </a:t>
            </a:r>
            <a:r>
              <a:rPr lang="fr-CA" dirty="0" err="1" smtClean="0"/>
              <a:t>space</a:t>
            </a:r>
            <a:r>
              <a:rPr lang="fr-CA" dirty="0" smtClean="0"/>
              <a:t>-</a:t>
            </a:r>
            <a:r>
              <a:rPr lang="fr-CA" dirty="0" err="1" smtClean="0"/>
              <a:t>based</a:t>
            </a:r>
            <a:r>
              <a:rPr lang="fr-CA" dirty="0" smtClean="0"/>
              <a:t> EO </a:t>
            </a:r>
            <a:r>
              <a:rPr lang="fr-CA" dirty="0" err="1" smtClean="0"/>
              <a:t>can</a:t>
            </a:r>
            <a:r>
              <a:rPr lang="fr-CA" dirty="0" smtClean="0"/>
              <a:t> support the </a:t>
            </a:r>
            <a:r>
              <a:rPr lang="fr-CA" dirty="0" err="1" smtClean="0"/>
              <a:t>implementation</a:t>
            </a:r>
            <a:r>
              <a:rPr lang="fr-CA" dirty="0" smtClean="0"/>
              <a:t> of the </a:t>
            </a:r>
            <a:r>
              <a:rPr lang="fr-CA" dirty="0" err="1" smtClean="0"/>
              <a:t>indicators</a:t>
            </a:r>
            <a:r>
              <a:rPr lang="fr-CA" dirty="0" smtClean="0"/>
              <a:t>   </a:t>
            </a:r>
          </a:p>
          <a:p>
            <a:r>
              <a:rPr lang="en-US" dirty="0" smtClean="0"/>
              <a:t>Develop capacity building strategy and material, in support of the significant implementation challenge </a:t>
            </a:r>
            <a:r>
              <a:rPr lang="en-US" b="1" i="1" u="sng" dirty="0" smtClean="0"/>
              <a:t>national statistical offices </a:t>
            </a:r>
            <a:r>
              <a:rPr lang="en-US" dirty="0" smtClean="0"/>
              <a:t>will face</a:t>
            </a:r>
            <a:endParaRPr kumimoji="1" lang="en-US" dirty="0" smtClean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1828800" y="0"/>
            <a:ext cx="6705600" cy="1143000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kumimoji="1" lang="en-US" dirty="0" smtClean="0"/>
              <a:t>Summary and </a:t>
            </a:r>
            <a:r>
              <a:rPr kumimoji="1" lang="en-US" dirty="0" smtClean="0"/>
              <a:t>CEOS</a:t>
            </a:r>
            <a:endParaRPr kumimoji="1" lang="en-US" dirty="0" smtClean="0"/>
          </a:p>
          <a:p>
            <a:pPr algn="l" defTabSz="914400"/>
            <a:r>
              <a:rPr kumimoji="1" lang="en-US" dirty="0" smtClean="0"/>
              <a:t>Engagement Opportunities</a:t>
            </a:r>
            <a:endParaRPr kumimoji="1"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5715000"/>
            <a:ext cx="807720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1" lang="en-US" sz="2000" b="1" dirty="0" smtClean="0">
                <a:solidFill>
                  <a:schemeClr val="tx1"/>
                </a:solidFill>
              </a:rPr>
              <a:t>UN 2030 Agenda provides </a:t>
            </a:r>
            <a:r>
              <a:rPr kumimoji="1" lang="en-US" sz="2000" b="1" dirty="0" smtClean="0">
                <a:solidFill>
                  <a:schemeClr val="tx1"/>
                </a:solidFill>
              </a:rPr>
              <a:t>an opportunity </a:t>
            </a:r>
            <a:r>
              <a:rPr kumimoji="1" lang="en-US" sz="2000" b="1" dirty="0" smtClean="0">
                <a:solidFill>
                  <a:schemeClr val="tx1"/>
                </a:solidFill>
              </a:rPr>
              <a:t>to </a:t>
            </a:r>
            <a:r>
              <a:rPr kumimoji="1" lang="en-US" sz="2000" b="1" dirty="0" smtClean="0">
                <a:solidFill>
                  <a:schemeClr val="tx1"/>
                </a:solidFill>
              </a:rPr>
              <a:t>significantly expand the use </a:t>
            </a:r>
            <a:r>
              <a:rPr kumimoji="1" lang="en-US" sz="2000" b="1" dirty="0" smtClean="0">
                <a:solidFill>
                  <a:schemeClr val="tx1"/>
                </a:solidFill>
              </a:rPr>
              <a:t>of satellite EO data for </a:t>
            </a:r>
            <a:r>
              <a:rPr kumimoji="1" lang="en-US" sz="2000" b="1" dirty="0" smtClean="0">
                <a:solidFill>
                  <a:schemeClr val="tx1"/>
                </a:solidFill>
              </a:rPr>
              <a:t>measuring and monitoring </a:t>
            </a:r>
            <a:r>
              <a:rPr kumimoji="1" lang="en-US" sz="2000" b="1" dirty="0" smtClean="0">
                <a:solidFill>
                  <a:schemeClr val="tx1"/>
                </a:solidFill>
              </a:rPr>
              <a:t>the </a:t>
            </a:r>
            <a:r>
              <a:rPr kumimoji="1" lang="en-US" sz="2000" b="1" dirty="0" smtClean="0">
                <a:solidFill>
                  <a:schemeClr val="tx1"/>
                </a:solidFill>
              </a:rPr>
              <a:t>SDG indicators to achieve the SDG goals.</a:t>
            </a:r>
            <a:endParaRPr kumimoji="1" lang="en-US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080686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333680" cy="4724400"/>
          </a:xfrm>
        </p:spPr>
        <p:txBody>
          <a:bodyPr/>
          <a:lstStyle/>
          <a:p>
            <a:pPr lvl="0"/>
            <a:r>
              <a:rPr lang="en-US" dirty="0" smtClean="0"/>
              <a:t>Sustainable Development Goals 101</a:t>
            </a:r>
          </a:p>
          <a:p>
            <a:pPr lvl="1"/>
            <a:r>
              <a:rPr lang="fr-CA" dirty="0" err="1" smtClean="0"/>
              <a:t>What</a:t>
            </a:r>
            <a:r>
              <a:rPr lang="fr-CA" dirty="0" smtClean="0"/>
              <a:t> </a:t>
            </a:r>
            <a:r>
              <a:rPr lang="fr-CA" dirty="0" smtClean="0"/>
              <a:t>are </a:t>
            </a:r>
            <a:r>
              <a:rPr lang="fr-CA" dirty="0" err="1" smtClean="0"/>
              <a:t>they</a:t>
            </a:r>
            <a:r>
              <a:rPr lang="fr-CA" dirty="0" smtClean="0"/>
              <a:t> &amp; </a:t>
            </a:r>
            <a:r>
              <a:rPr lang="fr-CA" dirty="0" err="1" smtClean="0"/>
              <a:t>where</a:t>
            </a:r>
            <a:r>
              <a:rPr lang="fr-CA" dirty="0" smtClean="0"/>
              <a:t> do </a:t>
            </a:r>
            <a:r>
              <a:rPr lang="fr-CA" dirty="0" err="1" smtClean="0"/>
              <a:t>they</a:t>
            </a:r>
            <a:r>
              <a:rPr lang="fr-CA" dirty="0" smtClean="0"/>
              <a:t> </a:t>
            </a:r>
            <a:r>
              <a:rPr lang="fr-CA" dirty="0" smtClean="0"/>
              <a:t>come </a:t>
            </a:r>
            <a:r>
              <a:rPr lang="fr-CA" dirty="0" err="1" smtClean="0"/>
              <a:t>from</a:t>
            </a:r>
            <a:endParaRPr lang="fr-CA" dirty="0" smtClean="0"/>
          </a:p>
          <a:p>
            <a:pPr lvl="1"/>
            <a:r>
              <a:rPr lang="fr-CA" dirty="0" err="1" smtClean="0"/>
              <a:t>Why</a:t>
            </a:r>
            <a:r>
              <a:rPr lang="fr-CA" dirty="0" smtClean="0"/>
              <a:t> </a:t>
            </a:r>
            <a:r>
              <a:rPr lang="fr-CA" dirty="0" err="1" smtClean="0"/>
              <a:t>it</a:t>
            </a:r>
            <a:r>
              <a:rPr lang="fr-CA" dirty="0" smtClean="0"/>
              <a:t> </a:t>
            </a:r>
            <a:r>
              <a:rPr lang="fr-CA" dirty="0" err="1" smtClean="0"/>
              <a:t>matters</a:t>
            </a:r>
            <a:r>
              <a:rPr lang="fr-CA" dirty="0" smtClean="0"/>
              <a:t> &amp; </a:t>
            </a:r>
            <a:r>
              <a:rPr lang="en-US" dirty="0" smtClean="0"/>
              <a:t>why you should attend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algn="l">
              <a:buNone/>
            </a:pPr>
            <a:r>
              <a:rPr lang="en-US" sz="1800" cap="small" dirty="0" smtClean="0"/>
              <a:t>GEO Plenary XII Side Event</a:t>
            </a:r>
            <a:r>
              <a:rPr lang="en-US" sz="1800" dirty="0" smtClean="0"/>
              <a:t>  November 10, 2015   Mexico City</a:t>
            </a:r>
            <a:endParaRPr lang="en-AU" sz="1800" dirty="0" smtClean="0"/>
          </a:p>
          <a:p>
            <a:pPr algn="l">
              <a:buNone/>
            </a:pPr>
            <a:r>
              <a:rPr lang="en-US" i="1" cap="small" dirty="0" smtClean="0"/>
              <a:t>“Sustainable Development Goals: Earth Observations in Service</a:t>
            </a:r>
            <a:r>
              <a:rPr lang="en-AU" dirty="0" smtClean="0"/>
              <a:t> </a:t>
            </a:r>
            <a:r>
              <a:rPr lang="en-US" i="1" cap="small" dirty="0" smtClean="0"/>
              <a:t>of Global Development”</a:t>
            </a:r>
            <a:endParaRPr lang="en-AU" dirty="0" smtClean="0"/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What is CEOS planning and what are the upcoming engagement opportunities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752600" y="361950"/>
            <a:ext cx="7315200" cy="13144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Content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old"/>
              <a:ea typeface="Arial Bold"/>
              <a:cs typeface="Arial Bold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908837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276920" y="1295400"/>
            <a:ext cx="6657280" cy="4724400"/>
          </a:xfrm>
        </p:spPr>
        <p:txBody>
          <a:bodyPr/>
          <a:lstStyle/>
          <a:p>
            <a:pPr marL="228600" indent="-228600">
              <a:spcBef>
                <a:spcPts val="0"/>
              </a:spcBef>
              <a:spcAft>
                <a:spcPts val="600"/>
              </a:spcAft>
            </a:pPr>
            <a:r>
              <a:rPr lang="en-CA" dirty="0" smtClean="0">
                <a:solidFill>
                  <a:schemeClr val="tx1"/>
                </a:solidFill>
              </a:rPr>
              <a:t>The UN </a:t>
            </a:r>
            <a:r>
              <a:rPr lang="en-CA" dirty="0" smtClean="0">
                <a:solidFill>
                  <a:schemeClr val="tx1"/>
                </a:solidFill>
              </a:rPr>
              <a:t>through its member states is </a:t>
            </a:r>
            <a:r>
              <a:rPr lang="en-CA" dirty="0" smtClean="0">
                <a:solidFill>
                  <a:schemeClr val="tx1"/>
                </a:solidFill>
              </a:rPr>
              <a:t>defining an a</a:t>
            </a:r>
            <a:r>
              <a:rPr lang="en-CA" dirty="0" smtClean="0"/>
              <a:t>mbitious, unifying normative framework that sets the global development agenda for the next 15 years and provides a tool to enhance coherence</a:t>
            </a:r>
          </a:p>
          <a:p>
            <a:pPr marL="228600" indent="-228600">
              <a:spcBef>
                <a:spcPts val="0"/>
              </a:spcBef>
              <a:spcAft>
                <a:spcPts val="600"/>
              </a:spcAft>
            </a:pPr>
            <a:r>
              <a:rPr lang="en-CA" dirty="0" smtClean="0">
                <a:solidFill>
                  <a:schemeClr val="tx1"/>
                </a:solidFill>
              </a:rPr>
              <a:t>The UN Sustainable Development Summit in September 2015 adopted the </a:t>
            </a:r>
            <a:r>
              <a:rPr lang="en-CA" dirty="0" smtClean="0">
                <a:solidFill>
                  <a:schemeClr val="tx1"/>
                </a:solidFill>
              </a:rPr>
              <a:t>UN 2030 </a:t>
            </a:r>
            <a:r>
              <a:rPr lang="en-CA" dirty="0" smtClean="0">
                <a:solidFill>
                  <a:schemeClr val="tx1"/>
                </a:solidFill>
              </a:rPr>
              <a:t>development agenda, including the Sustainable Development Goals </a:t>
            </a:r>
          </a:p>
          <a:p>
            <a:pPr marL="654627" lvl="1" indent="-228600">
              <a:spcBef>
                <a:spcPts val="0"/>
              </a:spcBef>
              <a:spcAft>
                <a:spcPts val="600"/>
              </a:spcAft>
            </a:pPr>
            <a:r>
              <a:rPr lang="en-CA" dirty="0" smtClean="0">
                <a:solidFill>
                  <a:schemeClr val="tx1"/>
                </a:solidFill>
              </a:rPr>
              <a:t>To be reported on by every UN member</a:t>
            </a:r>
            <a:endParaRPr lang="en-CA" dirty="0" smtClean="0">
              <a:solidFill>
                <a:schemeClr val="tx1"/>
              </a:solidFill>
            </a:endParaRPr>
          </a:p>
          <a:p>
            <a:r>
              <a:rPr kumimoji="1" lang="fr-CA" dirty="0" err="1" smtClean="0">
                <a:solidFill>
                  <a:schemeClr val="tx1"/>
                </a:solidFill>
              </a:rPr>
              <a:t>Indicator</a:t>
            </a:r>
            <a:r>
              <a:rPr kumimoji="1" lang="fr-CA" dirty="0" smtClean="0">
                <a:solidFill>
                  <a:schemeClr val="tx1"/>
                </a:solidFill>
              </a:rPr>
              <a:t> </a:t>
            </a:r>
            <a:r>
              <a:rPr kumimoji="1" lang="fr-CA" dirty="0" err="1" smtClean="0">
                <a:solidFill>
                  <a:schemeClr val="tx1"/>
                </a:solidFill>
              </a:rPr>
              <a:t>framework</a:t>
            </a:r>
            <a:r>
              <a:rPr kumimoji="1" lang="fr-CA" dirty="0" smtClean="0">
                <a:solidFill>
                  <a:schemeClr val="tx1"/>
                </a:solidFill>
              </a:rPr>
              <a:t> to </a:t>
            </a:r>
            <a:r>
              <a:rPr kumimoji="1" lang="fr-CA" dirty="0" err="1" smtClean="0">
                <a:solidFill>
                  <a:schemeClr val="tx1"/>
                </a:solidFill>
              </a:rPr>
              <a:t>be</a:t>
            </a:r>
            <a:r>
              <a:rPr kumimoji="1" lang="fr-CA" dirty="0" smtClean="0">
                <a:solidFill>
                  <a:schemeClr val="tx1"/>
                </a:solidFill>
              </a:rPr>
              <a:t> </a:t>
            </a:r>
            <a:r>
              <a:rPr kumimoji="1" lang="fr-CA" dirty="0" err="1" smtClean="0">
                <a:solidFill>
                  <a:schemeClr val="tx1"/>
                </a:solidFill>
              </a:rPr>
              <a:t>finalized</a:t>
            </a:r>
            <a:r>
              <a:rPr kumimoji="1" lang="fr-CA" dirty="0" smtClean="0">
                <a:solidFill>
                  <a:schemeClr val="tx1"/>
                </a:solidFill>
              </a:rPr>
              <a:t> in March 2016, </a:t>
            </a:r>
            <a:r>
              <a:rPr kumimoji="1" lang="fr-CA" dirty="0" err="1" smtClean="0">
                <a:solidFill>
                  <a:schemeClr val="tx1"/>
                </a:solidFill>
              </a:rPr>
              <a:t>defining</a:t>
            </a:r>
            <a:r>
              <a:rPr kumimoji="1" lang="fr-CA" dirty="0" smtClean="0">
                <a:solidFill>
                  <a:schemeClr val="tx1"/>
                </a:solidFill>
              </a:rPr>
              <a:t> </a:t>
            </a:r>
            <a:r>
              <a:rPr kumimoji="1" lang="fr-CA" dirty="0" smtClean="0">
                <a:solidFill>
                  <a:schemeClr val="tx1"/>
                </a:solidFill>
              </a:rPr>
              <a:t>(note: not all </a:t>
            </a:r>
            <a:r>
              <a:rPr kumimoji="1" lang="fr-CA" dirty="0" err="1" smtClean="0">
                <a:solidFill>
                  <a:schemeClr val="tx1"/>
                </a:solidFill>
              </a:rPr>
              <a:t>indicators</a:t>
            </a:r>
            <a:r>
              <a:rPr kumimoji="1" lang="fr-CA" dirty="0" smtClean="0">
                <a:solidFill>
                  <a:schemeClr val="tx1"/>
                </a:solidFill>
              </a:rPr>
              <a:t> are </a:t>
            </a:r>
            <a:r>
              <a:rPr kumimoji="1" lang="fr-CA" dirty="0" err="1" smtClean="0">
                <a:solidFill>
                  <a:schemeClr val="tx1"/>
                </a:solidFill>
              </a:rPr>
              <a:t>yet</a:t>
            </a:r>
            <a:r>
              <a:rPr kumimoji="1" lang="fr-CA" dirty="0" smtClean="0">
                <a:solidFill>
                  <a:schemeClr val="tx1"/>
                </a:solidFill>
              </a:rPr>
              <a:t> </a:t>
            </a:r>
            <a:r>
              <a:rPr kumimoji="1" lang="fr-CA" dirty="0" err="1" smtClean="0">
                <a:solidFill>
                  <a:schemeClr val="tx1"/>
                </a:solidFill>
              </a:rPr>
              <a:t>finalised</a:t>
            </a:r>
            <a:r>
              <a:rPr kumimoji="1" lang="fr-CA" dirty="0" smtClean="0">
                <a:solidFill>
                  <a:schemeClr val="tx1"/>
                </a:solidFill>
              </a:rPr>
              <a:t>!)</a:t>
            </a:r>
            <a:endParaRPr kumimoji="1" lang="fr-CA" dirty="0" smtClean="0">
              <a:solidFill>
                <a:schemeClr val="tx1"/>
              </a:solidFill>
            </a:endParaRPr>
          </a:p>
          <a:p>
            <a:pPr lvl="1"/>
            <a:r>
              <a:rPr kumimoji="1" lang="en-US" sz="1800" dirty="0" smtClean="0">
                <a:solidFill>
                  <a:schemeClr val="tx1"/>
                </a:solidFill>
              </a:rPr>
              <a:t>what is to be monitored, </a:t>
            </a:r>
          </a:p>
          <a:p>
            <a:pPr lvl="1"/>
            <a:r>
              <a:rPr kumimoji="1" lang="en-US" sz="1800" dirty="0" smtClean="0">
                <a:solidFill>
                  <a:schemeClr val="tx1"/>
                </a:solidFill>
              </a:rPr>
              <a:t>who will carry it out and </a:t>
            </a:r>
          </a:p>
          <a:p>
            <a:pPr lvl="1"/>
            <a:r>
              <a:rPr kumimoji="1" lang="en-US" sz="1800" dirty="0" smtClean="0">
                <a:solidFill>
                  <a:schemeClr val="tx1"/>
                </a:solidFill>
              </a:rPr>
              <a:t>how it will it be done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76920" y="5842337"/>
            <a:ext cx="88924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 dirty="0" smtClean="0"/>
              <a:t>SDG:</a:t>
            </a:r>
          </a:p>
          <a:p>
            <a:pPr algn="l"/>
            <a:r>
              <a:rPr lang="en-US" sz="1200" dirty="0" smtClean="0">
                <a:hlinkClick r:id="rId2"/>
              </a:rPr>
              <a:t>https</a:t>
            </a:r>
            <a:r>
              <a:rPr lang="en-US" sz="1200" dirty="0">
                <a:hlinkClick r:id="rId2"/>
              </a:rPr>
              <a:t>://</a:t>
            </a:r>
            <a:r>
              <a:rPr lang="en-US" sz="1200" dirty="0" smtClean="0">
                <a:hlinkClick r:id="rId2"/>
              </a:rPr>
              <a:t>sustainabledevelopment.un.org/content/documents/1579SDGs%20Proposal.pd</a:t>
            </a:r>
            <a:endParaRPr lang="en-US" sz="1200" dirty="0" smtClean="0"/>
          </a:p>
          <a:p>
            <a:pPr algn="l"/>
            <a:r>
              <a:rPr lang="en-US" sz="1200" dirty="0" smtClean="0"/>
              <a:t>Indicators</a:t>
            </a:r>
          </a:p>
          <a:p>
            <a:pPr algn="l"/>
            <a:r>
              <a:rPr lang="en-US" sz="1200" dirty="0"/>
              <a:t>http://unsdsn.org/wp-content/uploads/2015/01/150116-Indicators-and-a-Monitoring-Framework-for-SDGs-working-draft-for-consultation.pdf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27878" y="1295400"/>
            <a:ext cx="2216122" cy="2847252"/>
          </a:xfrm>
          <a:prstGeom prst="rect">
            <a:avLst/>
          </a:prstGeom>
        </p:spPr>
      </p:pic>
      <p:pic>
        <p:nvPicPr>
          <p:cNvPr id="7" name="Picture 2" descr="https://sustainabledevelopment.un.org/content/images/image18_3486.jpg"/>
          <p:cNvPicPr>
            <a:picLocks noChangeAspect="1" noChangeArrowheads="1"/>
          </p:cNvPicPr>
          <p:nvPr/>
        </p:nvPicPr>
        <p:blipFill>
          <a:blip r:embed="rId4" cstate="print"/>
          <a:srcRect l="3921" t="20930" r="49804" b="20930"/>
          <a:stretch>
            <a:fillRect/>
          </a:stretch>
        </p:blipFill>
        <p:spPr bwMode="auto">
          <a:xfrm>
            <a:off x="6477000" y="4529380"/>
            <a:ext cx="2438400" cy="1033220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752600" y="209550"/>
            <a:ext cx="7315200" cy="13144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Transforming our World:</a:t>
            </a:r>
            <a:b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The 2030 Agenda for Sustainable Development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old"/>
              <a:ea typeface="Arial Bold"/>
              <a:cs typeface="Arial Bold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908837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www.voordewereldvanmorgen.nl/sites/default/files/the_global_goals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899"/>
          <a:stretch/>
        </p:blipFill>
        <p:spPr bwMode="auto">
          <a:xfrm>
            <a:off x="685800" y="1447800"/>
            <a:ext cx="7467600" cy="406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5689937"/>
            <a:ext cx="8991600" cy="1015663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</a:pPr>
            <a:r>
              <a:rPr lang="en-CA" sz="2000" dirty="0" smtClean="0"/>
              <a:t> Universally applicable, taking into consideration domestic priorities / policies</a:t>
            </a:r>
          </a:p>
          <a:p>
            <a:pPr marL="180975" indent="-180975" algn="l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</a:pPr>
            <a:r>
              <a:rPr lang="en-CA" sz="2000" dirty="0" smtClean="0"/>
              <a:t>Countries </a:t>
            </a:r>
            <a:r>
              <a:rPr lang="en-CA" sz="2000" dirty="0" smtClean="0"/>
              <a:t>need to develop strategies and plans for reporting at national, </a:t>
            </a:r>
            <a:r>
              <a:rPr lang="en-CA" sz="2000" dirty="0" smtClean="0"/>
              <a:t>     regional</a:t>
            </a:r>
            <a:r>
              <a:rPr lang="en-CA" sz="2000" dirty="0" smtClean="0"/>
              <a:t>, global levels</a:t>
            </a:r>
            <a:r>
              <a:rPr lang="fr-FR" sz="2000" dirty="0" smtClean="0">
                <a:solidFill>
                  <a:schemeClr val="tx1"/>
                </a:solidFill>
              </a:rPr>
              <a:t>. 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133600" y="152400"/>
            <a:ext cx="7086600" cy="99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The 2030 Agenda for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Sustainable Development</a:t>
            </a:r>
            <a:b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</a:br>
            <a:endParaRPr kumimoji="0" lang="en-CA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138535"/>
            <a:ext cx="6713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400" dirty="0" smtClean="0">
                <a:solidFill>
                  <a:schemeClr val="bg1">
                    <a:lumMod val="50000"/>
                  </a:schemeClr>
                </a:solidFill>
                <a:latin typeface="Arial Bold"/>
                <a:ea typeface="Arial Bold"/>
                <a:cs typeface="Arial Bold"/>
                <a:sym typeface="Arial Bold"/>
              </a:rPr>
              <a:t>17 goals, 169 targets, hundreds of indicators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www.voordewereldvanmorgen.nl/sites/default/files/the_global_goals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899"/>
          <a:stretch/>
        </p:blipFill>
        <p:spPr bwMode="auto">
          <a:xfrm>
            <a:off x="685800" y="1447800"/>
            <a:ext cx="7467600" cy="406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5689937"/>
            <a:ext cx="8991600" cy="1015663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</a:pPr>
            <a:r>
              <a:rPr lang="en-CA" sz="2000" dirty="0" smtClean="0"/>
              <a:t> Universally applicable, taking into consideration domestic priorities / policies</a:t>
            </a:r>
          </a:p>
          <a:p>
            <a:pPr marL="180975" indent="-180975" algn="l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</a:pPr>
            <a:r>
              <a:rPr lang="en-CA" sz="2000" dirty="0" smtClean="0"/>
              <a:t>Countries </a:t>
            </a:r>
            <a:r>
              <a:rPr lang="en-CA" sz="2000" dirty="0" smtClean="0"/>
              <a:t>need to develop strategies and plans for reporting at national, </a:t>
            </a:r>
            <a:r>
              <a:rPr lang="en-CA" sz="2000" dirty="0" smtClean="0"/>
              <a:t>     regional</a:t>
            </a:r>
            <a:r>
              <a:rPr lang="en-CA" sz="2000" dirty="0" smtClean="0"/>
              <a:t>, global levels</a:t>
            </a:r>
            <a:r>
              <a:rPr lang="fr-FR" sz="2000" dirty="0" smtClean="0">
                <a:solidFill>
                  <a:schemeClr val="tx1"/>
                </a:solidFill>
              </a:rPr>
              <a:t>. 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133600" y="152400"/>
            <a:ext cx="7086600" cy="99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The 2030 Agenda for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Sustainable Development</a:t>
            </a:r>
            <a:b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</a:br>
            <a:endParaRPr kumimoji="0" lang="en-CA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138535"/>
            <a:ext cx="6713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400" dirty="0" smtClean="0">
                <a:solidFill>
                  <a:schemeClr val="bg1">
                    <a:lumMod val="50000"/>
                  </a:schemeClr>
                </a:solidFill>
                <a:latin typeface="Arial Bold"/>
                <a:ea typeface="Arial Bold"/>
                <a:cs typeface="Arial Bold"/>
                <a:sym typeface="Arial Bold"/>
              </a:rPr>
              <a:t>17 goals, 169 targets, hundreds of indicators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1905000"/>
            <a:ext cx="1184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EO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76600" y="3200400"/>
            <a:ext cx="1184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EO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343400"/>
            <a:ext cx="1184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EO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00693" y="4316819"/>
            <a:ext cx="1184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EO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0400" y="4343400"/>
            <a:ext cx="1184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EO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38800" y="3124200"/>
            <a:ext cx="1184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EO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58000" y="1905000"/>
            <a:ext cx="1184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EO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8200" y="3200400"/>
            <a:ext cx="1184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EO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381000" y="1219200"/>
            <a:ext cx="8153400" cy="4724400"/>
          </a:xfrm>
        </p:spPr>
        <p:txBody>
          <a:bodyPr/>
          <a:lstStyle/>
          <a:p>
            <a:pPr marL="0" indent="0" algn="l">
              <a:buNone/>
            </a:pPr>
            <a:r>
              <a:rPr lang="en-GB" altLang="ja-JP" b="1" i="1" dirty="0" smtClean="0"/>
              <a:t>Sustainable Development Goals: EO in Service of Global Development</a:t>
            </a:r>
            <a:r>
              <a:rPr lang="en-GB" altLang="ja-JP" sz="1800" b="1" i="1" dirty="0" smtClean="0"/>
              <a:t>     November 10, 9:00 to 18:00, Mexico City</a:t>
            </a:r>
            <a:r>
              <a:rPr lang="ja-JP" altLang="ja-JP" sz="1800" b="1" smtClean="0"/>
              <a:t/>
            </a:r>
            <a:br>
              <a:rPr lang="ja-JP" altLang="ja-JP" sz="1800" b="1" smtClean="0"/>
            </a:br>
            <a:endParaRPr lang="en-GB" altLang="ja-JP" sz="1050" b="1" dirty="0" smtClean="0"/>
          </a:p>
          <a:p>
            <a:pPr marL="0" indent="0" algn="l">
              <a:buNone/>
            </a:pPr>
            <a:r>
              <a:rPr lang="en-GB" altLang="ja-JP" sz="1800" b="1" dirty="0" smtClean="0"/>
              <a:t>Aim: </a:t>
            </a:r>
            <a:r>
              <a:rPr lang="en-US" sz="1800" b="1" dirty="0" smtClean="0"/>
              <a:t> </a:t>
            </a:r>
            <a:r>
              <a:rPr lang="en-US" sz="1800" dirty="0" smtClean="0"/>
              <a:t>To produce recommendations on specific approaches and identify activities for GEO to pursue in supporting and building capacity in using EO in support of monitoring progress on the SDGs</a:t>
            </a:r>
            <a:r>
              <a:rPr lang="en-US" sz="1800" dirty="0" smtClean="0"/>
              <a:t>.</a:t>
            </a:r>
            <a:r>
              <a:rPr lang="en-US" sz="1800" dirty="0" smtClean="0"/>
              <a:t> </a:t>
            </a:r>
            <a:r>
              <a:rPr lang="en-US" sz="1800" dirty="0" smtClean="0"/>
              <a:t>[GEO </a:t>
            </a:r>
            <a:r>
              <a:rPr lang="en-US" sz="1800" dirty="0" smtClean="0"/>
              <a:t>Initiative 18 (GI-18</a:t>
            </a:r>
            <a:r>
              <a:rPr lang="en-US" sz="1800" dirty="0" smtClean="0"/>
              <a:t>)] </a:t>
            </a:r>
            <a:endParaRPr lang="ja-JP" altLang="ja-JP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fr-CA" sz="1800" b="1" dirty="0" err="1" smtClean="0"/>
              <a:t>Planned</a:t>
            </a:r>
            <a:r>
              <a:rPr lang="fr-CA" sz="1800" b="1" dirty="0" smtClean="0"/>
              <a:t> </a:t>
            </a:r>
            <a:r>
              <a:rPr lang="fr-CA" sz="1800" b="1" dirty="0" err="1" smtClean="0"/>
              <a:t>outcomes</a:t>
            </a:r>
            <a:endParaRPr lang="en-US" sz="1800" b="1" dirty="0" smtClean="0"/>
          </a:p>
          <a:p>
            <a:pPr lvl="0"/>
            <a:r>
              <a:rPr lang="en-US" sz="1800" dirty="0" smtClean="0"/>
              <a:t>Concrete </a:t>
            </a:r>
            <a:r>
              <a:rPr lang="en-US" sz="1800" dirty="0" smtClean="0"/>
              <a:t>actions </a:t>
            </a:r>
            <a:r>
              <a:rPr lang="en-US" sz="1800" dirty="0" smtClean="0"/>
              <a:t>(near-term and longer-term) to influence </a:t>
            </a:r>
            <a:r>
              <a:rPr lang="en-US" sz="1800" dirty="0" smtClean="0"/>
              <a:t>our </a:t>
            </a:r>
            <a:r>
              <a:rPr lang="en-US" sz="1800" dirty="0" smtClean="0"/>
              <a:t>national governments (or participating organizations) to encourage the use of EO to support </a:t>
            </a:r>
            <a:r>
              <a:rPr lang="en-US" sz="1800" dirty="0" smtClean="0"/>
              <a:t>the monitoring, and </a:t>
            </a:r>
            <a:r>
              <a:rPr lang="en-US" sz="1800" dirty="0" smtClean="0"/>
              <a:t>reporting of </a:t>
            </a:r>
            <a:r>
              <a:rPr lang="en-US" sz="1800" dirty="0" smtClean="0"/>
              <a:t>SDG </a:t>
            </a:r>
            <a:r>
              <a:rPr lang="en-US" sz="1800" dirty="0" smtClean="0"/>
              <a:t>indicators.</a:t>
            </a:r>
            <a:endParaRPr lang="en-US" sz="1800" dirty="0" smtClean="0"/>
          </a:p>
          <a:p>
            <a:pPr lvl="0"/>
            <a:r>
              <a:rPr lang="en-US" sz="1800" dirty="0" smtClean="0"/>
              <a:t>Process and rules of engagement on indicator development and </a:t>
            </a:r>
            <a:r>
              <a:rPr lang="en-US" sz="1800" dirty="0" smtClean="0"/>
              <a:t>monitoring and reporting, </a:t>
            </a:r>
            <a:r>
              <a:rPr lang="en-US" sz="1800" dirty="0" smtClean="0"/>
              <a:t>including </a:t>
            </a:r>
            <a:r>
              <a:rPr lang="en-US" sz="1800" dirty="0" smtClean="0"/>
              <a:t>activities </a:t>
            </a:r>
            <a:r>
              <a:rPr lang="en-US" sz="1800" dirty="0" smtClean="0"/>
              <a:t>conducted by </a:t>
            </a:r>
            <a:r>
              <a:rPr lang="en-US" sz="1800" dirty="0" smtClean="0"/>
              <a:t>national agencies (specifically the National Statistical Institutes), </a:t>
            </a:r>
            <a:r>
              <a:rPr lang="en-US" sz="1800" dirty="0" smtClean="0"/>
              <a:t>those led by the UN and other international organizations, and potential roles of scientific and data communities.</a:t>
            </a:r>
          </a:p>
          <a:p>
            <a:pPr lvl="0"/>
            <a:r>
              <a:rPr lang="en-US" sz="1800" dirty="0" smtClean="0"/>
              <a:t>Refined GEO initiative on the </a:t>
            </a:r>
            <a:r>
              <a:rPr lang="en-US" sz="1800" dirty="0" smtClean="0"/>
              <a:t>SDGs &amp; Recommendations </a:t>
            </a:r>
            <a:r>
              <a:rPr lang="en-US" sz="1800" dirty="0" smtClean="0"/>
              <a:t>to bring to Plenary on GEO’s contributions to the SDG process. </a:t>
            </a:r>
          </a:p>
          <a:p>
            <a:endParaRPr lang="en-US" dirty="0" smtClean="0"/>
          </a:p>
          <a:p>
            <a:pPr>
              <a:buNone/>
            </a:pPr>
            <a:endParaRPr kumimoji="1" 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 idx="4294967295"/>
          </p:nvPr>
        </p:nvSpPr>
        <p:spPr>
          <a:xfrm>
            <a:off x="1752600" y="228600"/>
            <a:ext cx="67818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kumimoji="1" lang="en-US" sz="2800" b="1" dirty="0" smtClean="0"/>
              <a:t>SDG side event at GEO Plenary-XII</a:t>
            </a:r>
            <a:endParaRPr kumimoji="1"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2038502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0" y="1254642"/>
            <a:ext cx="9143999" cy="4724400"/>
          </a:xfrm>
        </p:spPr>
        <p:txBody>
          <a:bodyPr/>
          <a:lstStyle/>
          <a:p>
            <a:pPr>
              <a:buNone/>
            </a:pPr>
            <a:r>
              <a:rPr lang="en-GB" altLang="ja-JP" b="1" i="1" dirty="0" smtClean="0"/>
              <a:t>Sustainable </a:t>
            </a:r>
            <a:r>
              <a:rPr lang="en-GB" altLang="ja-JP" b="1" i="1" dirty="0" smtClean="0"/>
              <a:t>Development Goals: EO in Service of Global Development</a:t>
            </a:r>
            <a:r>
              <a:rPr lang="en-GB" altLang="ja-JP" sz="1800" b="1" i="1" dirty="0" smtClean="0"/>
              <a:t>     November 10, 9:00 to 18:00, Mexico City </a:t>
            </a:r>
            <a:endParaRPr lang="en-GB" altLang="ja-JP" sz="1800" b="1" i="1" dirty="0" smtClean="0"/>
          </a:p>
          <a:p>
            <a:pPr>
              <a:buNone/>
            </a:pPr>
            <a:r>
              <a:rPr lang="en-GB" sz="1400" b="1" i="1" dirty="0" smtClean="0"/>
              <a:t>Note: </a:t>
            </a:r>
            <a:r>
              <a:rPr lang="en-US" sz="1600" b="1" i="1" dirty="0" smtClean="0"/>
              <a:t>All sessions will incorporate Questions </a:t>
            </a:r>
            <a:r>
              <a:rPr lang="en-US" sz="1600" b="1" i="1" dirty="0" smtClean="0"/>
              <a:t>and Plenary Discussion</a:t>
            </a:r>
            <a:endParaRPr lang="en-AU" sz="1600" i="1" dirty="0" smtClean="0"/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Session </a:t>
            </a:r>
            <a:r>
              <a:rPr lang="en-US" b="1" u="sng" dirty="0" smtClean="0"/>
              <a:t>1: Welcome, Overview and </a:t>
            </a:r>
            <a:r>
              <a:rPr lang="en-US" b="1" u="sng" dirty="0" smtClean="0"/>
              <a:t>Objectives</a:t>
            </a:r>
            <a:endParaRPr lang="en-AU" dirty="0" smtClean="0"/>
          </a:p>
          <a:p>
            <a:r>
              <a:rPr lang="en-US" b="1" dirty="0" smtClean="0"/>
              <a:t>The 2030 Agenda for Sustainable Development: </a:t>
            </a:r>
            <a:br>
              <a:rPr lang="en-US" b="1" dirty="0" smtClean="0"/>
            </a:br>
            <a:r>
              <a:rPr lang="en-US" b="1" dirty="0" smtClean="0"/>
              <a:t>An Introduction and the Opportunity for Earth </a:t>
            </a:r>
            <a:r>
              <a:rPr lang="en-US" b="1" dirty="0" smtClean="0"/>
              <a:t>Observations</a:t>
            </a:r>
            <a:endParaRPr lang="en-AU" dirty="0" smtClean="0"/>
          </a:p>
          <a:p>
            <a:pPr>
              <a:buNone/>
            </a:pPr>
            <a:r>
              <a:rPr lang="en-US" b="1" u="sng" dirty="0" smtClean="0"/>
              <a:t>Session 2: Sustainable Development Goals, Targets and </a:t>
            </a:r>
            <a:r>
              <a:rPr lang="en-US" b="1" u="sng" dirty="0" smtClean="0"/>
              <a:t>Indicators</a:t>
            </a:r>
            <a:endParaRPr lang="en-AU" dirty="0" smtClean="0"/>
          </a:p>
          <a:p>
            <a:r>
              <a:rPr lang="en-US" b="1" dirty="0" smtClean="0"/>
              <a:t>SDGs, targets and global indicator framework: The What, Who, and </a:t>
            </a:r>
            <a:r>
              <a:rPr lang="en-US" b="1" dirty="0" smtClean="0"/>
              <a:t>How</a:t>
            </a:r>
            <a:endParaRPr lang="en-AU" dirty="0" smtClean="0"/>
          </a:p>
          <a:p>
            <a:pPr>
              <a:buNone/>
            </a:pPr>
            <a:r>
              <a:rPr lang="en-US" b="1" u="sng" dirty="0" smtClean="0"/>
              <a:t>Session 3: Perspectives from Nations and International </a:t>
            </a:r>
            <a:r>
              <a:rPr lang="en-US" b="1" u="sng" dirty="0" smtClean="0"/>
              <a:t>Bodies</a:t>
            </a:r>
            <a:endParaRPr lang="en-AU" dirty="0" smtClean="0"/>
          </a:p>
          <a:p>
            <a:r>
              <a:rPr lang="en-US" b="1" dirty="0" smtClean="0"/>
              <a:t>Perspectives from developing countries</a:t>
            </a:r>
            <a:endParaRPr lang="en-AU" b="1" dirty="0" smtClean="0"/>
          </a:p>
          <a:p>
            <a:pPr>
              <a:buNone/>
            </a:pPr>
            <a:r>
              <a:rPr lang="en-US" b="1" u="sng" dirty="0" smtClean="0"/>
              <a:t>Session </a:t>
            </a:r>
            <a:r>
              <a:rPr lang="en-US" b="1" u="sng" dirty="0" smtClean="0"/>
              <a:t>4: Natural Capital </a:t>
            </a:r>
            <a:r>
              <a:rPr lang="en-US" b="1" u="sng" dirty="0" smtClean="0"/>
              <a:t>Accounting</a:t>
            </a:r>
            <a:endParaRPr lang="en-AU" dirty="0" smtClean="0"/>
          </a:p>
          <a:p>
            <a:r>
              <a:rPr lang="en-US" b="1" dirty="0" smtClean="0"/>
              <a:t>Natural Capital </a:t>
            </a:r>
            <a:r>
              <a:rPr lang="en-US" b="1" dirty="0" smtClean="0"/>
              <a:t>Accounting</a:t>
            </a:r>
            <a:r>
              <a:rPr lang="en-US" b="1" dirty="0" smtClean="0"/>
              <a:t> 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0" y="1219200"/>
            <a:ext cx="8839200" cy="4724400"/>
          </a:xfrm>
        </p:spPr>
        <p:txBody>
          <a:bodyPr/>
          <a:lstStyle/>
          <a:p>
            <a:pPr>
              <a:buNone/>
            </a:pPr>
            <a:r>
              <a:rPr lang="en-GB" altLang="ja-JP" b="1" i="1" dirty="0" smtClean="0"/>
              <a:t>Sustainable Development Goals: EO in Service of Global Development</a:t>
            </a:r>
            <a:r>
              <a:rPr lang="en-GB" altLang="ja-JP" sz="1800" b="1" i="1" dirty="0" smtClean="0"/>
              <a:t>     November 10, 9:00 to 18:00, Mexico City </a:t>
            </a:r>
          </a:p>
          <a:p>
            <a:pPr>
              <a:buNone/>
            </a:pPr>
            <a:r>
              <a:rPr lang="en-GB" sz="1400" b="1" i="1" dirty="0" smtClean="0"/>
              <a:t>Note: </a:t>
            </a:r>
            <a:r>
              <a:rPr lang="en-US" sz="1600" b="1" i="1" dirty="0" smtClean="0"/>
              <a:t>All sessions will incorporate Questions and Plenary Discussion</a:t>
            </a:r>
            <a:endParaRPr lang="en-AU" sz="1600" i="1" dirty="0" smtClean="0"/>
          </a:p>
          <a:p>
            <a:pPr>
              <a:buNone/>
            </a:pPr>
            <a:r>
              <a:rPr lang="en-US" b="1" u="sng" dirty="0" smtClean="0"/>
              <a:t>Session </a:t>
            </a:r>
            <a:r>
              <a:rPr lang="en-US" b="1" u="sng" dirty="0" smtClean="0"/>
              <a:t>5: A Water Resources </a:t>
            </a:r>
            <a:r>
              <a:rPr lang="en-US" b="1" u="sng" dirty="0" smtClean="0"/>
              <a:t>Example</a:t>
            </a:r>
            <a:endParaRPr lang="en-AU" dirty="0" smtClean="0"/>
          </a:p>
          <a:p>
            <a:r>
              <a:rPr lang="en-US" b="1" dirty="0" smtClean="0"/>
              <a:t>Water Partnership </a:t>
            </a:r>
            <a:r>
              <a:rPr lang="en-US" b="1" dirty="0" smtClean="0"/>
              <a:t>(e.g. GEMI)</a:t>
            </a:r>
            <a:endParaRPr lang="en-AU" dirty="0" smtClean="0"/>
          </a:p>
          <a:p>
            <a:r>
              <a:rPr lang="en-US" b="1" dirty="0" smtClean="0"/>
              <a:t>Questions and Plenary </a:t>
            </a:r>
            <a:r>
              <a:rPr lang="en-US" b="1" dirty="0" smtClean="0"/>
              <a:t>Discussion</a:t>
            </a:r>
            <a:endParaRPr lang="en-AU" dirty="0" smtClean="0"/>
          </a:p>
          <a:p>
            <a:pPr>
              <a:buNone/>
            </a:pPr>
            <a:r>
              <a:rPr lang="en-US" b="1" u="sng" dirty="0" smtClean="0"/>
              <a:t>Session 6: The GEO Initiative on </a:t>
            </a:r>
            <a:r>
              <a:rPr lang="en-US" b="1" u="sng" dirty="0" smtClean="0"/>
              <a:t>SDGs</a:t>
            </a:r>
            <a:endParaRPr lang="en-AU" dirty="0" smtClean="0"/>
          </a:p>
          <a:p>
            <a:r>
              <a:rPr lang="en-US" b="1" dirty="0" smtClean="0"/>
              <a:t>GEO </a:t>
            </a:r>
            <a:r>
              <a:rPr lang="en-US" b="1" dirty="0" smtClean="0"/>
              <a:t>Initiative :</a:t>
            </a:r>
            <a:r>
              <a:rPr lang="en-US" dirty="0" smtClean="0"/>
              <a:t>- </a:t>
            </a:r>
            <a:r>
              <a:rPr lang="en-US" dirty="0" smtClean="0"/>
              <a:t>Description of </a:t>
            </a:r>
            <a:r>
              <a:rPr lang="en-US" dirty="0" smtClean="0"/>
              <a:t>Initiative; </a:t>
            </a:r>
            <a:r>
              <a:rPr lang="en-US" dirty="0" smtClean="0"/>
              <a:t>Key Decisions to </a:t>
            </a:r>
            <a:r>
              <a:rPr lang="en-US" dirty="0" smtClean="0"/>
              <a:t>Address </a:t>
            </a:r>
            <a:endParaRPr lang="en-AU" dirty="0" smtClean="0"/>
          </a:p>
          <a:p>
            <a:r>
              <a:rPr lang="en-US" b="1" dirty="0" smtClean="0"/>
              <a:t>Discussion Group </a:t>
            </a:r>
            <a:r>
              <a:rPr lang="en-US" b="1" dirty="0" smtClean="0"/>
              <a:t>: </a:t>
            </a:r>
            <a:r>
              <a:rPr lang="en-US" dirty="0" smtClean="0"/>
              <a:t>How </a:t>
            </a:r>
            <a:r>
              <a:rPr lang="en-US" dirty="0" smtClean="0"/>
              <a:t>to improve and innovate SDG data flows </a:t>
            </a:r>
            <a:r>
              <a:rPr lang="en-US" dirty="0" smtClean="0"/>
              <a:t>using earth </a:t>
            </a:r>
            <a:r>
              <a:rPr lang="en-US" dirty="0" smtClean="0"/>
              <a:t>observations </a:t>
            </a:r>
            <a:r>
              <a:rPr lang="en-US" b="1" i="1" u="sng" dirty="0" smtClean="0"/>
              <a:t>with the national </a:t>
            </a:r>
            <a:r>
              <a:rPr lang="en-US" b="1" i="1" u="sng" dirty="0" smtClean="0"/>
              <a:t>statistical </a:t>
            </a:r>
            <a:r>
              <a:rPr lang="en-US" b="1" i="1" u="sng" dirty="0" smtClean="0"/>
              <a:t>offices </a:t>
            </a:r>
            <a:r>
              <a:rPr lang="en-US" dirty="0" smtClean="0"/>
              <a:t>for reporting</a:t>
            </a:r>
            <a:endParaRPr lang="en-AU" dirty="0" smtClean="0"/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Session </a:t>
            </a:r>
            <a:r>
              <a:rPr lang="en-US" b="1" u="sng" dirty="0" smtClean="0"/>
              <a:t>7: Side Event Resolutions</a:t>
            </a:r>
            <a:r>
              <a:rPr lang="en-US" b="1" dirty="0" smtClean="0"/>
              <a:t>	</a:t>
            </a:r>
            <a:endParaRPr lang="en-AU" dirty="0" smtClean="0"/>
          </a:p>
          <a:p>
            <a:r>
              <a:rPr lang="en-US" b="1" dirty="0" smtClean="0"/>
              <a:t>Recap of the Side Event and Next </a:t>
            </a:r>
            <a:r>
              <a:rPr lang="en-US" b="1" dirty="0" smtClean="0"/>
              <a:t>Steps</a:t>
            </a:r>
            <a:endParaRPr lang="en-AU" dirty="0" smtClean="0"/>
          </a:p>
          <a:p>
            <a:r>
              <a:rPr lang="en-US" dirty="0" smtClean="0"/>
              <a:t>- Review major items and findings from the side event</a:t>
            </a:r>
            <a:endParaRPr lang="en-AU" dirty="0" smtClean="0"/>
          </a:p>
          <a:p>
            <a:r>
              <a:rPr lang="en-US" dirty="0" smtClean="0"/>
              <a:t>- </a:t>
            </a:r>
            <a:r>
              <a:rPr lang="en-US" dirty="0" smtClean="0"/>
              <a:t>Decisions </a:t>
            </a:r>
            <a:r>
              <a:rPr lang="en-US" dirty="0" smtClean="0"/>
              <a:t>and recommendations</a:t>
            </a:r>
            <a:endParaRPr lang="en-AU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altLang="ja-JP" smtClean="0"/>
              <a:pPr lvl="0"/>
              <a:t>9</a:t>
            </a:fld>
            <a:endParaRPr lang="ja-JP" altLang="en-US" dirty="0"/>
          </a:p>
        </p:txBody>
      </p:sp>
      <p:sp>
        <p:nvSpPr>
          <p:cNvPr id="4" name="タイトル 3"/>
          <p:cNvSpPr txBox="1">
            <a:spLocks/>
          </p:cNvSpPr>
          <p:nvPr/>
        </p:nvSpPr>
        <p:spPr>
          <a:xfrm>
            <a:off x="1981200" y="304800"/>
            <a:ext cx="4572000" cy="1143000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kumimoji="1" lang="en-US" sz="2800" dirty="0" smtClean="0"/>
              <a:t>GEO Initiative on SDGs</a:t>
            </a:r>
            <a:endParaRPr kumimoji="1" lang="en-US" sz="2800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153400" cy="4724400"/>
          </a:xfrm>
        </p:spPr>
        <p:txBody>
          <a:bodyPr/>
          <a:lstStyle/>
          <a:p>
            <a:pPr marL="0" indent="0" algn="ctr">
              <a:buNone/>
            </a:pPr>
            <a:r>
              <a:rPr kumimoji="1" lang="en-US" sz="2400" dirty="0" smtClean="0"/>
              <a:t>Candidate GEO Initiative for GEO 2016 Work Program</a:t>
            </a:r>
          </a:p>
          <a:p>
            <a:pPr marL="0" indent="0">
              <a:buNone/>
            </a:pPr>
            <a:r>
              <a:rPr kumimoji="1" lang="en-US" dirty="0" smtClean="0"/>
              <a:t>Draft GEO 2016 Work Program contains a candidate GEO initiative for </a:t>
            </a:r>
            <a:r>
              <a:rPr kumimoji="1" lang="en-US" dirty="0" smtClean="0"/>
              <a:t>SDGs =  GI-18 :</a:t>
            </a:r>
            <a:r>
              <a:rPr lang="en-US" altLang="ja-JP" kern="1200" dirty="0" smtClean="0"/>
              <a:t>GEO </a:t>
            </a:r>
            <a:r>
              <a:rPr lang="en-US" altLang="ja-JP" kern="1200" dirty="0"/>
              <a:t>and SDGs. </a:t>
            </a:r>
            <a:endParaRPr lang="en-US" altLang="ja-JP" kern="1200" dirty="0" smtClean="0"/>
          </a:p>
          <a:p>
            <a:pPr marL="0" indent="0">
              <a:buNone/>
            </a:pPr>
            <a:r>
              <a:rPr lang="en-US" altLang="ja-JP" kern="1200" dirty="0" smtClean="0"/>
              <a:t>GEO role </a:t>
            </a:r>
            <a:r>
              <a:rPr lang="en-US" altLang="ja-JP" kern="1200" dirty="0"/>
              <a:t>in defining the indicators </a:t>
            </a:r>
            <a:r>
              <a:rPr lang="en-US" altLang="ja-JP" kern="1200" dirty="0" smtClean="0"/>
              <a:t>and </a:t>
            </a:r>
            <a:r>
              <a:rPr lang="en-US" altLang="ja-JP" kern="1200" dirty="0"/>
              <a:t>providing support to countries in measuring, monitoring and achieving the SDGs</a:t>
            </a:r>
            <a:r>
              <a:rPr lang="en-US" altLang="ja-JP" kern="1200" dirty="0" smtClean="0"/>
              <a:t>.</a:t>
            </a:r>
          </a:p>
          <a:p>
            <a:pPr>
              <a:buNone/>
            </a:pPr>
            <a:r>
              <a:rPr lang="en-US" altLang="ja-JP" u="sng" dirty="0"/>
              <a:t>Goals: </a:t>
            </a:r>
            <a:endParaRPr lang="en-US" altLang="ja-JP" u="sng" dirty="0" smtClean="0"/>
          </a:p>
          <a:p>
            <a:pPr marL="265113" indent="-265113">
              <a:buNone/>
            </a:pPr>
            <a:r>
              <a:rPr lang="en-US" altLang="ja-JP" dirty="0" smtClean="0"/>
              <a:t>1</a:t>
            </a:r>
            <a:r>
              <a:rPr lang="en-US" altLang="ja-JP" dirty="0"/>
              <a:t>) To engage with Member States, the UN Statistics Division and other partners in the </a:t>
            </a:r>
            <a:r>
              <a:rPr lang="en-US" altLang="ja-JP" dirty="0" smtClean="0"/>
              <a:t>development/refinement of </a:t>
            </a:r>
            <a:r>
              <a:rPr lang="en-US" altLang="ja-JP" dirty="0"/>
              <a:t>the indicators supporting the SDG Goals and Targets to be approved by the UN Statistical Commission in March 2016.</a:t>
            </a:r>
            <a:endParaRPr lang="ja-JP" altLang="ja-JP" dirty="0"/>
          </a:p>
          <a:p>
            <a:pPr marL="265113" indent="-265113">
              <a:buNone/>
            </a:pPr>
            <a:r>
              <a:rPr lang="en-US" altLang="ja-JP" dirty="0"/>
              <a:t>2) Develop pilot projects in one or more GEO Member countries focused on integrating Earth observations with </a:t>
            </a:r>
            <a:r>
              <a:rPr lang="en-US" altLang="ja-JP" b="1" i="1" u="sng" dirty="0"/>
              <a:t>national statistical accounts</a:t>
            </a:r>
            <a:r>
              <a:rPr lang="en-US" altLang="ja-JP" dirty="0"/>
              <a:t> to better measure, monitor and achieve the SDGs</a:t>
            </a:r>
            <a:r>
              <a:rPr lang="en-US" altLang="ja-JP" dirty="0" smtClean="0"/>
              <a:t>.</a:t>
            </a: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xmlns="" val="374037560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9250</TotalTime>
  <Words>922</Words>
  <Application>Microsoft Office PowerPoint</Application>
  <PresentationFormat>On-screen Show (4:3)</PresentationFormat>
  <Paragraphs>114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</vt:lpstr>
      <vt:lpstr>Slide 1</vt:lpstr>
      <vt:lpstr>Slide 2</vt:lpstr>
      <vt:lpstr>Slide 3</vt:lpstr>
      <vt:lpstr>Slide 4</vt:lpstr>
      <vt:lpstr>Slide 5</vt:lpstr>
      <vt:lpstr>SDG side event at GEO Plenary-XII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Dekker, Arnold (L&amp;W, Black Mountain)</cp:lastModifiedBy>
  <cp:revision>54</cp:revision>
  <dcterms:modified xsi:type="dcterms:W3CDTF">2015-11-05T03:05:27Z</dcterms:modified>
</cp:coreProperties>
</file>