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5" r:id="rId4"/>
    <p:sldId id="263" r:id="rId5"/>
    <p:sldId id="266" r:id="rId6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528" y="-19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197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AE822-5B76-4584-9152-97072E48E658}" type="datetimeFigureOut">
              <a:rPr kumimoji="1" lang="ja-JP" altLang="en-US" smtClean="0"/>
              <a:pPr/>
              <a:t>10/28/15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F355A-6072-486E-98A3-2FD9B75B57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19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eos_logo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762000" y="3810000"/>
            <a:ext cx="4810858" cy="2617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CA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Alex Held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Plenary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Agenda </a:t>
            </a:r>
            <a:r>
              <a:rPr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Item </a:t>
            </a:r>
            <a:r>
              <a:rPr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#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14b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29</a:t>
            </a:r>
            <a:r>
              <a:rPr lang="en-US" baseline="30000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CEOS Plenary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 International Conference Center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Kyoto, Japan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5 – 6 November 2015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09600" y="2514600"/>
            <a:ext cx="8305800" cy="138499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l" rtl="0" latinLnBrk="1" hangingPunct="0"/>
            <a:r>
              <a:rPr lang="en-US" altLang="ja-JP" sz="4200" b="1" dirty="0" smtClean="0">
                <a:solidFill>
                  <a:srgbClr val="FFFFFF"/>
                </a:solidFill>
                <a:latin typeface="Droid Serif"/>
              </a:rPr>
              <a:t>CEOS on site Participation at </a:t>
            </a:r>
            <a:br>
              <a:rPr lang="en-US" altLang="ja-JP" sz="4200" b="1" dirty="0" smtClean="0">
                <a:solidFill>
                  <a:srgbClr val="FFFFFF"/>
                </a:solidFill>
                <a:latin typeface="Droid Serif"/>
              </a:rPr>
            </a:br>
            <a:r>
              <a:rPr lang="en-US" altLang="ja-JP" sz="4200" b="1" dirty="0" smtClean="0">
                <a:solidFill>
                  <a:srgbClr val="FFFFFF"/>
                </a:solidFill>
                <a:latin typeface="Droid Serif"/>
              </a:rPr>
              <a:t>GEO-XII and Ministerial Summit </a:t>
            </a:r>
            <a:endParaRPr kumimoji="0" lang="ja-JP" altLang="en-US" sz="42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  <a:latin typeface="Droid Serif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333680" cy="4724400"/>
          </a:xfrm>
        </p:spPr>
        <p:txBody>
          <a:bodyPr/>
          <a:lstStyle/>
          <a:p>
            <a:pPr marL="514350" indent="-514350">
              <a:spcAft>
                <a:spcPts val="1800"/>
              </a:spcAft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Who will represent CEOS and advocate for a good outcome, particularly on:</a:t>
            </a:r>
          </a:p>
          <a:p>
            <a:pPr marL="1008000" indent="-514350">
              <a:spcAft>
                <a:spcPts val="1800"/>
              </a:spcAft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Strategic Plan.</a:t>
            </a:r>
          </a:p>
          <a:p>
            <a:pPr marL="1008000" indent="-514350">
              <a:spcAft>
                <a:spcPts val="1800"/>
              </a:spcAft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Ministerial Declaration.</a:t>
            </a:r>
          </a:p>
          <a:p>
            <a:pPr marL="514350" indent="-514350">
              <a:spcAft>
                <a:spcPts val="1800"/>
              </a:spcAft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Side event </a:t>
            </a:r>
            <a:r>
              <a:rPr lang="en-US" i="1" dirty="0" smtClean="0">
                <a:solidFill>
                  <a:srgbClr val="0070C0"/>
                </a:solidFill>
              </a:rPr>
              <a:t>Non space based observation coordination</a:t>
            </a:r>
          </a:p>
          <a:p>
            <a:pPr marL="514350" indent="-514350">
              <a:spcAft>
                <a:spcPts val="1800"/>
              </a:spcAft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Exhibition Booth 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752600" y="361950"/>
            <a:ext cx="7315200" cy="13144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old"/>
                <a:ea typeface="Arial Bold"/>
                <a:cs typeface="Arial Bold"/>
                <a:sym typeface="Arial Bold"/>
              </a:rPr>
              <a:t>Content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old"/>
              <a:ea typeface="Arial Bold"/>
              <a:cs typeface="Arial Bold"/>
              <a:sym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3599088377"/>
      </p:ext>
    </p:extLst>
  </p:cSld>
  <p:clrMapOvr>
    <a:masterClrMapping/>
  </p:clrMapOvr>
  <p:transition xmlns:p14="http://schemas.microsoft.com/office/powerpoint/2010/main"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 lang="en-AU" smtClean="0"/>
              <a:pPr lvl="0"/>
              <a:t>3</a:t>
            </a:fld>
            <a:endParaRPr lang="en-AU"/>
          </a:p>
        </p:txBody>
      </p:sp>
      <p:sp>
        <p:nvSpPr>
          <p:cNvPr id="3" name="Shape 3"/>
          <p:cNvSpPr/>
          <p:nvPr/>
        </p:nvSpPr>
        <p:spPr>
          <a:xfrm>
            <a:off x="1905000" y="304800"/>
            <a:ext cx="5454652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32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Representation</a:t>
            </a:r>
            <a:endParaRPr sz="32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951817"/>
              </p:ext>
            </p:extLst>
          </p:nvPr>
        </p:nvGraphicFramePr>
        <p:xfrm>
          <a:off x="533400" y="1920240"/>
          <a:ext cx="7924800" cy="3337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0800"/>
                <a:gridCol w="2692400"/>
                <a:gridCol w="26416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1600" b="1" dirty="0" smtClean="0">
                          <a:solidFill>
                            <a:srgbClr val="FFFFFF"/>
                          </a:solidFill>
                        </a:rPr>
                        <a:t>Role</a:t>
                      </a:r>
                      <a:endParaRPr lang="en-AU" sz="16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600" b="1" dirty="0" smtClean="0">
                          <a:solidFill>
                            <a:srgbClr val="FFFFFF"/>
                          </a:solidFill>
                        </a:rPr>
                        <a:t>Name</a:t>
                      </a:r>
                      <a:endParaRPr lang="en-AU" sz="16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600" b="1" dirty="0" smtClean="0">
                          <a:solidFill>
                            <a:srgbClr val="FFFFFF"/>
                          </a:solidFill>
                        </a:rPr>
                        <a:t>Agency</a:t>
                      </a:r>
                      <a:endParaRPr lang="en-AU" sz="16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1600" b="1" dirty="0" smtClean="0"/>
                        <a:t>Head of Delegation</a:t>
                      </a:r>
                      <a:endParaRPr lang="en-A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600" b="1" dirty="0" smtClean="0"/>
                        <a:t>Alex Held</a:t>
                      </a:r>
                      <a:endParaRPr lang="en-A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600" b="1" dirty="0" smtClean="0"/>
                        <a:t>CSIRO / CEOS Chair</a:t>
                      </a:r>
                      <a:endParaRPr lang="en-AU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1600" dirty="0" smtClean="0"/>
                        <a:t>Alternate Head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600" dirty="0" smtClean="0"/>
                        <a:t>Chu Ishida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600" dirty="0" smtClean="0"/>
                        <a:t>JAXA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1600" dirty="0" smtClean="0"/>
                        <a:t>Delegate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600" dirty="0" smtClean="0"/>
                        <a:t>Brian Killough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600" dirty="0" smtClean="0"/>
                        <a:t>NASA / SEO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1600" dirty="0" smtClean="0"/>
                        <a:t>Delegate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600" dirty="0" smtClean="0"/>
                        <a:t>Brent Smith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600" dirty="0" smtClean="0"/>
                        <a:t>NOAA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1600" dirty="0" smtClean="0"/>
                        <a:t>Delegate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600" dirty="0" smtClean="0"/>
                        <a:t>Jonathon Ross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600" dirty="0" smtClean="0"/>
                        <a:t>GA / CEO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1600" dirty="0" smtClean="0"/>
                        <a:t>Delegate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600" dirty="0" smtClean="0"/>
                        <a:t>Marie-</a:t>
                      </a:r>
                      <a:r>
                        <a:rPr lang="en-AU" sz="1600" dirty="0" err="1" smtClean="0"/>
                        <a:t>Josee</a:t>
                      </a:r>
                      <a:r>
                        <a:rPr lang="en-AU" sz="1600" baseline="0" dirty="0" smtClean="0"/>
                        <a:t> Bourassa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600" dirty="0" smtClean="0"/>
                        <a:t>CSA / DCEO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1600" dirty="0" smtClean="0"/>
                        <a:t>Delegate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600" dirty="0" smtClean="0"/>
                        <a:t>Arnold</a:t>
                      </a:r>
                      <a:r>
                        <a:rPr lang="en-AU" sz="1600" baseline="0" dirty="0" smtClean="0"/>
                        <a:t> Dekker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600" dirty="0" smtClean="0"/>
                        <a:t>CSIRO / Chair Team</a:t>
                      </a:r>
                      <a:endParaRPr lang="en-A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AU" sz="1600" dirty="0" smtClean="0"/>
                        <a:t>Delegate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600" dirty="0" smtClean="0"/>
                        <a:t>Eric Wood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600" dirty="0" smtClean="0"/>
                        <a:t>USGS </a:t>
                      </a:r>
                      <a:endParaRPr lang="en-A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609600" y="5569805"/>
            <a:ext cx="7848600" cy="830995"/>
          </a:xfrm>
          <a:prstGeom prst="rect">
            <a:avLst/>
          </a:prstGeom>
          <a:solidFill>
            <a:srgbClr val="FFFFFF"/>
          </a:solidFill>
          <a:ln w="25400" cap="flat">
            <a:solidFill>
              <a:srgbClr val="FF9A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AU" sz="2400" dirty="0" smtClean="0"/>
              <a:t>Dr Alex Held has been invited to attend the Ministerial    Summit for CEOS and has accepted the invitation</a:t>
            </a:r>
            <a:r>
              <a:rPr lang="en-AU" dirty="0" smtClean="0"/>
              <a:t>.</a:t>
            </a:r>
            <a:endParaRPr kumimoji="0" lang="en-AU" sz="1800" b="0" i="0" u="none" strike="noStrike" cap="none" spc="0" normalizeH="0" baseline="0" dirty="0">
              <a:ln>
                <a:noFill/>
              </a:ln>
              <a:solidFill>
                <a:srgbClr val="002569"/>
              </a:solidFill>
              <a:effectLst/>
              <a:uFillTx/>
            </a:endParaRPr>
          </a:p>
        </p:txBody>
      </p:sp>
      <p:sp>
        <p:nvSpPr>
          <p:cNvPr id="12" name="Shape 3"/>
          <p:cNvSpPr/>
          <p:nvPr/>
        </p:nvSpPr>
        <p:spPr>
          <a:xfrm>
            <a:off x="1806574" y="1219200"/>
            <a:ext cx="5454652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3200" dirty="0" smtClean="0">
                <a:solidFill>
                  <a:schemeClr val="bg2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Plenary Delegation</a:t>
            </a:r>
            <a:endParaRPr sz="3200" dirty="0">
              <a:solidFill>
                <a:schemeClr val="bg2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419853851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sz="quarter" idx="10"/>
          </p:nvPr>
        </p:nvSpPr>
        <p:spPr>
          <a:xfrm>
            <a:off x="400326" y="1219200"/>
            <a:ext cx="8153400" cy="4724400"/>
          </a:xfrm>
        </p:spPr>
        <p:txBody>
          <a:bodyPr/>
          <a:lstStyle/>
          <a:p>
            <a:pPr marL="0" indent="0" algn="l">
              <a:buNone/>
            </a:pPr>
            <a:r>
              <a:rPr lang="en-GB" altLang="ja-JP" sz="1800" b="1" dirty="0" smtClean="0"/>
              <a:t>November 10, 9:00 to 13:00, Mexico City – led by Brian Killough (CEOS)</a:t>
            </a:r>
            <a:r>
              <a:rPr lang="ja-JP" altLang="ja-JP" sz="1800" b="1" smtClean="0"/>
              <a:t/>
            </a:r>
            <a:br>
              <a:rPr lang="ja-JP" altLang="ja-JP" sz="1800" b="1" smtClean="0"/>
            </a:br>
            <a:r>
              <a:rPr lang="en-GB" altLang="ja-JP" sz="1050" b="1" dirty="0" smtClean="0"/>
              <a:t/>
            </a:r>
            <a:br>
              <a:rPr lang="en-GB" altLang="ja-JP" sz="1050" b="1" dirty="0" smtClean="0"/>
            </a:br>
            <a:endParaRPr lang="en-GB" altLang="ja-JP" sz="1050" b="1" dirty="0" smtClean="0"/>
          </a:p>
          <a:p>
            <a:pPr>
              <a:buNone/>
            </a:pPr>
            <a:r>
              <a:rPr lang="en-US" sz="1800" b="1" dirty="0" smtClean="0"/>
              <a:t>Background: </a:t>
            </a:r>
          </a:p>
          <a:p>
            <a:r>
              <a:rPr lang="en-US" sz="1800" dirty="0" smtClean="0"/>
              <a:t>There is no global group responsible for the coordination of non space-based observing systems, which are global and diverse </a:t>
            </a:r>
          </a:p>
          <a:p>
            <a:r>
              <a:rPr lang="en-US" sz="1800" dirty="0" smtClean="0"/>
              <a:t>In the first 10 years of GEO, space and non-space based systems were coordinated within the same GEO task. </a:t>
            </a:r>
          </a:p>
          <a:p>
            <a:r>
              <a:rPr lang="en-US" sz="1800" dirty="0" smtClean="0"/>
              <a:t>They are now separate in the new Work </a:t>
            </a:r>
            <a:r>
              <a:rPr lang="en-US" sz="1800" dirty="0" err="1" smtClean="0"/>
              <a:t>Programme</a:t>
            </a:r>
            <a:r>
              <a:rPr lang="en-US" sz="1800" dirty="0" smtClean="0"/>
              <a:t>, allowing:</a:t>
            </a:r>
          </a:p>
          <a:p>
            <a:pPr lvl="1"/>
            <a:r>
              <a:rPr lang="en-US" sz="1800" dirty="0" smtClean="0"/>
              <a:t>non space-based community to become more organized, focused and achieve greater success </a:t>
            </a:r>
          </a:p>
          <a:p>
            <a:pPr lvl="1"/>
            <a:r>
              <a:rPr lang="en-US" sz="1800" dirty="0" smtClean="0"/>
              <a:t>the space community (CEOS) to focus its efforts on the expanding amount of space-based measurements.</a:t>
            </a:r>
          </a:p>
          <a:p>
            <a:pPr>
              <a:buNone/>
            </a:pPr>
            <a:r>
              <a:rPr lang="en-US" sz="1800" b="1" dirty="0" smtClean="0"/>
              <a:t>Objectives:</a:t>
            </a:r>
            <a:r>
              <a:rPr lang="en-US" sz="1800" dirty="0" smtClean="0"/>
              <a:t> </a:t>
            </a:r>
          </a:p>
          <a:p>
            <a:pPr>
              <a:buNone/>
            </a:pPr>
            <a:r>
              <a:rPr lang="en-US" sz="1800" dirty="0" smtClean="0"/>
              <a:t>Enhance progress in the non space-based community by :</a:t>
            </a:r>
          </a:p>
          <a:p>
            <a:r>
              <a:rPr lang="en-US" sz="1800" dirty="0" smtClean="0"/>
              <a:t>developing a detailed task plan for the non space-based foundational task </a:t>
            </a:r>
          </a:p>
          <a:p>
            <a:r>
              <a:rPr lang="en-US" sz="1800" dirty="0" smtClean="0"/>
              <a:t>completing a report to define the state of global non space-based coordination and recommendations for the future. </a:t>
            </a:r>
            <a:endParaRPr lang="en-US" sz="1600" dirty="0" smtClean="0"/>
          </a:p>
          <a:p>
            <a:endParaRPr lang="en-US" dirty="0" smtClean="0"/>
          </a:p>
          <a:p>
            <a:pPr>
              <a:buNone/>
            </a:pPr>
            <a:endParaRPr kumimoji="1" 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 idx="4294967295"/>
          </p:nvPr>
        </p:nvSpPr>
        <p:spPr>
          <a:xfrm>
            <a:off x="1752600" y="228600"/>
            <a:ext cx="6781800" cy="1143000"/>
          </a:xfrm>
          <a:prstGeom prst="rect">
            <a:avLst/>
          </a:prstGeom>
        </p:spPr>
        <p:txBody>
          <a:bodyPr/>
          <a:lstStyle/>
          <a:p>
            <a:pPr algn="l"/>
            <a:r>
              <a:rPr kumimoji="1" lang="en-US" sz="2400" b="1" dirty="0" smtClean="0"/>
              <a:t>Side event at GEO Plenary-XII: </a:t>
            </a:r>
            <a:r>
              <a:rPr lang="en-GB" altLang="ja-JP" sz="2400" b="1" dirty="0" smtClean="0"/>
              <a:t>Non Space-Based Observation Coordination</a:t>
            </a:r>
            <a:br>
              <a:rPr lang="en-GB" altLang="ja-JP" sz="2400" b="1" dirty="0" smtClean="0"/>
            </a:br>
            <a:endParaRPr kumimoji="1" lang="en-US" sz="2400" dirty="0"/>
          </a:p>
        </p:txBody>
      </p:sp>
    </p:spTree>
    <p:extLst>
      <p:ext uri="{BB962C8B-B14F-4D97-AF65-F5344CB8AC3E}">
        <p14:creationId xmlns:p14="http://schemas.microsoft.com/office/powerpoint/2010/main" val="4203850264"/>
      </p:ext>
    </p:extLst>
  </p:cSld>
  <p:clrMapOvr>
    <a:masterClrMapping/>
  </p:clrMapOvr>
  <p:transition xmlns:p14="http://schemas.microsoft.com/office/powerpoint/2010/main"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3"/>
          <p:cNvSpPr/>
          <p:nvPr/>
        </p:nvSpPr>
        <p:spPr>
          <a:xfrm>
            <a:off x="304800" y="2044511"/>
            <a:ext cx="8686800" cy="5355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marL="236538" indent="-236538" defTabSz="914400">
              <a:spcAft>
                <a:spcPts val="600"/>
              </a:spcAft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AU" sz="22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Managed and staffed by the SEO (Killough) and WGCapD (Wood). Funded by the SEO and CSIRO (Held).</a:t>
            </a:r>
          </a:p>
          <a:p>
            <a:pPr marL="236538" indent="-236538" defTabSz="914400">
              <a:spcAft>
                <a:spcPts val="600"/>
              </a:spcAft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AU" sz="22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Small exhibition space, 50-inch TV. </a:t>
            </a:r>
          </a:p>
          <a:p>
            <a:pPr marL="236538" indent="-236538" defTabSz="914400">
              <a:spcAft>
                <a:spcPts val="600"/>
              </a:spcAft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AU" sz="22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Outreach materials: CEOS Newsletter, Data Cube handout from CSIRO, new CEOS microfiber cloths, new banners</a:t>
            </a:r>
          </a:p>
          <a:p>
            <a:pPr marL="236538" indent="-236538" defTabSz="914400">
              <a:spcAft>
                <a:spcPts val="600"/>
              </a:spcAft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AU" sz="22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Visual content designed to encourage conversation and engagement .. 4 theme charts on climate, disasters, deforestation and food security)</a:t>
            </a:r>
          </a:p>
          <a:p>
            <a:pPr marL="236538" indent="-236538" defTabSz="914400">
              <a:spcAft>
                <a:spcPts val="600"/>
              </a:spcAft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r>
              <a:rPr lang="en-AU" sz="2200" dirty="0">
                <a:solidFill>
                  <a:schemeClr val="bg1">
                    <a:lumMod val="50000"/>
                  </a:schemeClr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Other content: recently launched CEOS Agency missions (17 since the last GEO Plenary), new released datasets (e.g. SRTM, ALOS mosaics, SPOT-5), and contributions to the GEO "Flagships” (GFOI, GEOGLAM, GEOBON, GEO-DARMA)</a:t>
            </a:r>
          </a:p>
          <a:p>
            <a:pPr marL="236538" indent="-236538" defTabSz="914400">
              <a:spcAft>
                <a:spcPts val="1800"/>
              </a:spcAft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AU" sz="2200" dirty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marL="236538" indent="-236538" defTabSz="914400">
              <a:spcAft>
                <a:spcPts val="1800"/>
              </a:spcAft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</a:defRPr>
            </a:pPr>
            <a:endParaRPr lang="en-AU" sz="2200" dirty="0">
              <a:solidFill>
                <a:schemeClr val="bg1">
                  <a:lumMod val="50000"/>
                </a:schemeClr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 lang="en-AU" smtClean="0"/>
              <a:pPr lvl="0"/>
              <a:t>5</a:t>
            </a:fld>
            <a:endParaRPr lang="en-AU"/>
          </a:p>
        </p:txBody>
      </p:sp>
      <p:sp>
        <p:nvSpPr>
          <p:cNvPr id="4" name="Shape 3"/>
          <p:cNvSpPr/>
          <p:nvPr/>
        </p:nvSpPr>
        <p:spPr>
          <a:xfrm>
            <a:off x="2057400" y="81915"/>
            <a:ext cx="5454652" cy="9848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32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Plans for the CEOS exhibition booth at the GEO Plenary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295400"/>
            <a:ext cx="8686800" cy="65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34375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9077</TotalTime>
  <Words>313</Words>
  <Application>Microsoft Macintosh PowerPoint</Application>
  <PresentationFormat>On-screen Show (4:3)</PresentationFormat>
  <Paragraphs>64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</vt:lpstr>
      <vt:lpstr>PowerPoint Presentation</vt:lpstr>
      <vt:lpstr>PowerPoint Presentation</vt:lpstr>
      <vt:lpstr>PowerPoint Presentation</vt:lpstr>
      <vt:lpstr>Side event at GEO Plenary-XII: Non Space-Based Observation Coordination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Kim Holloway</cp:lastModifiedBy>
  <cp:revision>50</cp:revision>
  <dcterms:modified xsi:type="dcterms:W3CDTF">2015-10-28T17:54:09Z</dcterms:modified>
</cp:coreProperties>
</file>