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0" r:id="rId3"/>
    <p:sldId id="271" r:id="rId4"/>
    <p:sldId id="275" r:id="rId5"/>
    <p:sldId id="282" r:id="rId6"/>
    <p:sldId id="273" r:id="rId7"/>
    <p:sldId id="276" r:id="rId8"/>
    <p:sldId id="280" r:id="rId9"/>
    <p:sldId id="278" r:id="rId10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DFFA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976" y="-8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19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AE822-5B76-4584-9152-97072E48E658}" type="datetimeFigureOut">
              <a:rPr kumimoji="1" lang="ja-JP" altLang="en-US" smtClean="0"/>
              <a:t>11/4/15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F355A-6072-486E-98A3-2FD9B75B5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193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762000" y="3810000"/>
            <a:ext cx="4810858" cy="2617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 Team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Plenary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#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13b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29</a:t>
            </a:r>
            <a:r>
              <a:rPr lang="en-US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CEOS Plenary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Kyoto International Conference Center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Kyoto, Japan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5 – 6 November 2015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09600" y="2537938"/>
            <a:ext cx="6019800" cy="138499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l" rtl="0" latinLnBrk="1" hangingPunct="0"/>
            <a:r>
              <a:rPr lang="en-US" altLang="ja-JP" sz="4200" b="1" dirty="0" smtClean="0">
                <a:solidFill>
                  <a:srgbClr val="FFFFFF"/>
                </a:solidFill>
                <a:latin typeface="Droid Serif"/>
              </a:rPr>
              <a:t>CEOS and the</a:t>
            </a:r>
          </a:p>
          <a:p>
            <a:pPr algn="l" rtl="0" latinLnBrk="1" hangingPunct="0"/>
            <a:r>
              <a:rPr kumimoji="0" lang="en-US" altLang="ja-JP" sz="4200" b="1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Droid Serif"/>
              </a:rPr>
              <a:t>GEO Work </a:t>
            </a:r>
            <a:r>
              <a:rPr kumimoji="0" lang="en-US" altLang="ja-JP" sz="4200" b="1" i="0" u="none" strike="noStrike" cap="none" spc="0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Droid Serif"/>
              </a:rPr>
              <a:t>Programme</a:t>
            </a:r>
            <a:endParaRPr kumimoji="0" lang="ja-JP" altLang="en-US" sz="42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Droid Serif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"/>
          <p:cNvSpPr/>
          <p:nvPr/>
        </p:nvSpPr>
        <p:spPr>
          <a:xfrm>
            <a:off x="1981200" y="76200"/>
            <a:ext cx="6096000" cy="9848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32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Transitioning to the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32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Transitional Work Programme</a:t>
            </a:r>
            <a:endParaRPr sz="3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38400" y="2209800"/>
            <a:ext cx="2438400" cy="369330"/>
          </a:xfrm>
          <a:prstGeom prst="rect">
            <a:avLst/>
          </a:prstGeom>
          <a:solidFill>
            <a:srgbClr val="6DFFA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</a:rPr>
              <a:t>2016</a:t>
            </a:r>
            <a:endParaRPr kumimoji="0" lang="en-AU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38400" y="2607439"/>
            <a:ext cx="2438400" cy="2650361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Transitional Work 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Programme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AU" b="1" dirty="0" smtClean="0"/>
          </a:p>
          <a:p>
            <a:pPr algn="ctr" rtl="0" latinLnBrk="1" hangingPunct="0"/>
            <a:r>
              <a:rPr lang="en-AU" i="1" dirty="0" smtClean="0"/>
              <a:t>“The necessary            implementation tool to ensure continuity </a:t>
            </a:r>
            <a:r>
              <a:rPr lang="en-AU" i="1" dirty="0"/>
              <a:t>of </a:t>
            </a:r>
            <a:r>
              <a:rPr lang="en-AU" i="1" dirty="0" smtClean="0"/>
              <a:t>  GEO actions </a:t>
            </a:r>
            <a:r>
              <a:rPr lang="en-AU" i="1" dirty="0"/>
              <a:t>in 2016</a:t>
            </a:r>
            <a:r>
              <a:rPr lang="en-AU" i="1" dirty="0" smtClean="0"/>
              <a:t>.”</a:t>
            </a:r>
            <a:endParaRPr lang="en-AU" i="1" dirty="0"/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1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6091" y="2221470"/>
            <a:ext cx="1532709" cy="36933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</a:rPr>
              <a:t>2012-2015</a:t>
            </a:r>
            <a:endParaRPr kumimoji="0" lang="en-AU" sz="1800" b="1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0445" y="2579130"/>
            <a:ext cx="1528355" cy="267867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GEO 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Work 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Plan</a:t>
            </a:r>
            <a:endParaRPr lang="en-AU" b="1" i="1" dirty="0"/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1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1981200" y="3657600"/>
            <a:ext cx="304800" cy="838200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438400" y="5377579"/>
            <a:ext cx="2438400" cy="1328021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00206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</a:rPr>
              <a:t>Foundational</a:t>
            </a:r>
            <a:r>
              <a:rPr kumimoji="0" lang="en-AU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</a:rPr>
              <a:t> Tasks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AU" dirty="0" smtClean="0">
                <a:solidFill>
                  <a:srgbClr val="000000"/>
                </a:solidFill>
              </a:rPr>
              <a:t>Community Activities</a:t>
            </a:r>
            <a:endParaRPr kumimoji="0" lang="en-AU" sz="1800" b="0" i="0" u="none" strike="noStrike" cap="none" spc="0" normalizeH="0" dirty="0" smtClean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AU" b="1" baseline="0" dirty="0" smtClean="0">
                <a:solidFill>
                  <a:srgbClr val="FF0000"/>
                </a:solidFill>
              </a:rPr>
              <a:t>Candidate</a:t>
            </a:r>
            <a:r>
              <a:rPr lang="en-AU" dirty="0" smtClean="0">
                <a:solidFill>
                  <a:srgbClr val="000000"/>
                </a:solidFill>
              </a:rPr>
              <a:t> Initiatives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sngStrike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FillTx/>
              </a:rPr>
              <a:t>Flagships</a:t>
            </a:r>
            <a:endParaRPr kumimoji="0" lang="en-AU" sz="1800" b="1" i="0" u="none" strike="sng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3238500" y="1708664"/>
            <a:ext cx="838200" cy="36933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81800" y="1219200"/>
            <a:ext cx="2057400" cy="369330"/>
          </a:xfrm>
          <a:prstGeom prst="rect">
            <a:avLst/>
          </a:prstGeom>
          <a:solidFill>
            <a:srgbClr val="7030A0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</a:rPr>
              <a:t>Programme Board</a:t>
            </a:r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0445" y="1219200"/>
            <a:ext cx="6231147" cy="369330"/>
          </a:xfrm>
          <a:prstGeom prst="rect">
            <a:avLst/>
          </a:prstGeom>
          <a:solidFill>
            <a:srgbClr val="7030A0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</a:rPr>
              <a:t>GEO Community</a:t>
            </a:r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533400" y="1708664"/>
            <a:ext cx="838200" cy="36933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96091" y="5380913"/>
            <a:ext cx="1532709" cy="715087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00206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</a:rPr>
              <a:t>26 </a:t>
            </a:r>
            <a:r>
              <a:rPr lang="en-AU" dirty="0" smtClean="0">
                <a:solidFill>
                  <a:srgbClr val="000000"/>
                </a:solidFill>
              </a:rPr>
              <a:t>Tasks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</a:rPr>
              <a:t>IN, SB, ID</a:t>
            </a:r>
            <a:endParaRPr kumimoji="0" lang="en-AU" sz="1800" b="1" i="0" u="none" strike="sng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7848600" y="1708664"/>
            <a:ext cx="838200" cy="36933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72200" y="2198304"/>
            <a:ext cx="2438400" cy="369330"/>
          </a:xfrm>
          <a:prstGeom prst="rect">
            <a:avLst/>
          </a:prstGeom>
          <a:solidFill>
            <a:srgbClr val="6DFFA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</a:rPr>
              <a:t>2017-2019</a:t>
            </a:r>
            <a:endParaRPr kumimoji="0" lang="en-AU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72200" y="2595943"/>
            <a:ext cx="2438400" cy="2650361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Initial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3 Year</a:t>
            </a:r>
            <a:br>
              <a:rPr kumimoji="0" lang="en-AU" sz="2000" b="1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</a:br>
            <a:r>
              <a:rPr kumimoji="0" lang="en-AU" sz="2000" b="1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GEO Work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Programme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172200" y="5397196"/>
            <a:ext cx="2438400" cy="1328021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00206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</a:rPr>
              <a:t>Foundational</a:t>
            </a:r>
            <a:r>
              <a:rPr kumimoji="0" lang="en-AU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</a:rPr>
              <a:t> Tasks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AU" dirty="0" smtClean="0">
                <a:solidFill>
                  <a:srgbClr val="000000"/>
                </a:solidFill>
              </a:rPr>
              <a:t>Community Activities</a:t>
            </a:r>
            <a:endParaRPr kumimoji="0" lang="en-AU" sz="1800" b="0" i="0" u="none" strike="noStrike" cap="none" spc="0" normalizeH="0" dirty="0" smtClean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AU" dirty="0" smtClean="0">
                <a:solidFill>
                  <a:srgbClr val="000000"/>
                </a:solidFill>
              </a:rPr>
              <a:t>Initiatives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i="0" u="non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</a:rPr>
              <a:t>Flagships</a:t>
            </a:r>
            <a:endParaRPr kumimoji="0" lang="en-AU" sz="1800" i="0" u="non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cxnSp>
        <p:nvCxnSpPr>
          <p:cNvPr id="20" name="Curved Connector 19"/>
          <p:cNvCxnSpPr>
            <a:stCxn id="4" idx="3"/>
            <a:endCxn id="11" idx="1"/>
          </p:cNvCxnSpPr>
          <p:nvPr/>
        </p:nvCxnSpPr>
        <p:spPr>
          <a:xfrm flipV="1">
            <a:off x="4876800" y="1403865"/>
            <a:ext cx="1905000" cy="2528755"/>
          </a:xfrm>
          <a:prstGeom prst="curvedConnector3">
            <a:avLst>
              <a:gd name="adj1" fmla="val 50000"/>
            </a:avLst>
          </a:prstGeom>
          <a:noFill/>
          <a:ln w="53975" cap="flat">
            <a:solidFill>
              <a:srgbClr val="FF9A00"/>
            </a:solidFill>
            <a:prstDash val="solid"/>
            <a:bevel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3" name="Right Arrow 22"/>
          <p:cNvSpPr/>
          <p:nvPr/>
        </p:nvSpPr>
        <p:spPr>
          <a:xfrm>
            <a:off x="5272584" y="3657600"/>
            <a:ext cx="556715" cy="838200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29" name="Down Arrow 28"/>
          <p:cNvSpPr/>
          <p:nvPr/>
        </p:nvSpPr>
        <p:spPr>
          <a:xfrm>
            <a:off x="5943600" y="1676399"/>
            <a:ext cx="838200" cy="36933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2637942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5" grpId="0" animBg="1"/>
      <p:bldP spid="8" grpId="0" animBg="1"/>
      <p:bldP spid="9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3" grpId="0" animBg="1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"/>
          <p:cNvSpPr/>
          <p:nvPr/>
        </p:nvSpPr>
        <p:spPr>
          <a:xfrm>
            <a:off x="1981200" y="322421"/>
            <a:ext cx="6096000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32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Transitioning CEOS</a:t>
            </a:r>
            <a:endParaRPr sz="3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428720"/>
            <a:ext cx="8615149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spcAft>
                <a:spcPts val="1800"/>
              </a:spcAft>
              <a:defRPr>
                <a:solidFill>
                  <a:srgbClr val="000000"/>
                </a:solidFill>
              </a:defRPr>
            </a:pPr>
            <a:r>
              <a:rPr lang="en-AU" sz="3000" b="1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CEOS objectives </a:t>
            </a:r>
            <a:r>
              <a:rPr lang="en-AU" sz="3000" b="1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and </a:t>
            </a:r>
            <a:r>
              <a:rPr lang="en-AU" sz="3000" b="1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priorities</a:t>
            </a:r>
            <a:r>
              <a:rPr lang="en-AU" sz="30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:</a:t>
            </a:r>
          </a:p>
          <a:p>
            <a:pPr marL="972000" lvl="1" indent="-514350" defTabSz="914400">
              <a:spcAft>
                <a:spcPts val="1800"/>
              </a:spcAft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A well-structured ‘space task’ to highlight the critical importance of work to systematically implement the space component of GEOSS, e.g. through VCs, WGISS/WGCV.</a:t>
            </a:r>
          </a:p>
          <a:p>
            <a:pPr marL="972000" lvl="1" indent="-514350" defTabSz="914400">
              <a:spcAft>
                <a:spcPts val="1800"/>
              </a:spcAft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New </a:t>
            </a:r>
            <a:r>
              <a:rPr lang="en-AU" sz="28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CEOS proposal reflected: GEO-DARMA.</a:t>
            </a:r>
          </a:p>
          <a:p>
            <a:pPr marL="972000" lvl="1" indent="-514350" defTabSz="914400">
              <a:spcAft>
                <a:spcPts val="1800"/>
              </a:spcAft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AU" sz="28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Smooth transition for </a:t>
            </a: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CEOS’s existing significant contributions: GFOI</a:t>
            </a:r>
            <a:r>
              <a:rPr lang="en-AU" sz="28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GEOGLAM, Blue Planet, Energy, </a:t>
            </a:r>
            <a:r>
              <a:rPr lang="en-AU" sz="2800" dirty="0" err="1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CapD</a:t>
            </a:r>
            <a:r>
              <a:rPr lang="en-AU" sz="28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many </a:t>
            </a:r>
            <a:r>
              <a:rPr lang="en-AU" sz="2800" dirty="0" err="1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many</a:t>
            </a:r>
            <a:r>
              <a:rPr lang="en-AU" sz="28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</a:t>
            </a:r>
            <a:r>
              <a:rPr lang="en-AU" sz="28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more</a:t>
            </a:r>
            <a:r>
              <a:rPr lang="en-AU" sz="28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272228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52800" y="1600200"/>
            <a:ext cx="2438400" cy="369330"/>
          </a:xfrm>
          <a:prstGeom prst="rect">
            <a:avLst/>
          </a:prstGeom>
          <a:solidFill>
            <a:srgbClr val="6DFFA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</a:rPr>
              <a:t>2016</a:t>
            </a:r>
            <a:endParaRPr kumimoji="0" lang="en-AU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52800" y="1997839"/>
            <a:ext cx="2438400" cy="2650361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Transitional Work 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Programme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AU" b="1" dirty="0" smtClean="0"/>
          </a:p>
          <a:p>
            <a:pPr algn="ctr" rtl="0" latinLnBrk="1" hangingPunct="0"/>
            <a:r>
              <a:rPr lang="en-AU" i="1" dirty="0" smtClean="0"/>
              <a:t>“The necessary            implementation tool to ensure continuity </a:t>
            </a:r>
            <a:r>
              <a:rPr lang="en-AU" i="1" dirty="0"/>
              <a:t>of </a:t>
            </a:r>
            <a:r>
              <a:rPr lang="en-AU" i="1" dirty="0" smtClean="0"/>
              <a:t>  GEO actions </a:t>
            </a:r>
            <a:r>
              <a:rPr lang="en-AU" i="1" dirty="0"/>
              <a:t>in 2016</a:t>
            </a:r>
            <a:r>
              <a:rPr lang="en-AU" i="1" dirty="0" smtClean="0"/>
              <a:t>.”</a:t>
            </a:r>
            <a:endParaRPr lang="en-AU" i="1" dirty="0"/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1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352800" y="4767979"/>
            <a:ext cx="2438400" cy="1328021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00206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</a:rPr>
              <a:t>Foundational</a:t>
            </a:r>
            <a:r>
              <a:rPr kumimoji="0" lang="en-AU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</a:rPr>
              <a:t> Tasks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AU" dirty="0" smtClean="0">
                <a:solidFill>
                  <a:srgbClr val="000000"/>
                </a:solidFill>
              </a:rPr>
              <a:t>Community Activities</a:t>
            </a:r>
            <a:endParaRPr kumimoji="0" lang="en-AU" sz="1800" b="0" i="0" u="none" strike="noStrike" cap="none" spc="0" normalizeH="0" dirty="0" smtClean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AU" b="1" baseline="0" dirty="0" smtClean="0">
                <a:solidFill>
                  <a:srgbClr val="FF0000"/>
                </a:solidFill>
              </a:rPr>
              <a:t>Candidate</a:t>
            </a:r>
            <a:r>
              <a:rPr lang="en-AU" dirty="0" smtClean="0">
                <a:solidFill>
                  <a:srgbClr val="000000"/>
                </a:solidFill>
              </a:rPr>
              <a:t> Initiatives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sngStrike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FillTx/>
              </a:rPr>
              <a:t>Flagships</a:t>
            </a:r>
            <a:endParaRPr kumimoji="0" lang="en-AU" sz="1800" b="1" i="0" u="none" strike="sng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3393920"/>
            <a:ext cx="2209800" cy="2246767"/>
          </a:xfrm>
          <a:prstGeom prst="rect">
            <a:avLst/>
          </a:prstGeom>
          <a:solidFill>
            <a:srgbClr val="FFC000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2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</a:rPr>
              <a:t>Still open      for additional contributions and               clarifications</a:t>
            </a:r>
            <a:endParaRPr kumimoji="0" lang="en-AU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667000" y="4273813"/>
            <a:ext cx="533400" cy="486981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29400" y="1447800"/>
            <a:ext cx="2286000" cy="1384993"/>
          </a:xfrm>
          <a:prstGeom prst="rect">
            <a:avLst/>
          </a:prstGeom>
          <a:solidFill>
            <a:srgbClr val="FFC000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2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</a:rPr>
              <a:t>Structure and content</a:t>
            </a:r>
            <a:r>
              <a:rPr kumimoji="0" lang="en-AU" sz="2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</a:rPr>
              <a:t> still    inconsistent.</a:t>
            </a:r>
            <a:endParaRPr kumimoji="0" lang="en-AU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8" name="Right Arrow 7"/>
          <p:cNvSpPr/>
          <p:nvPr/>
        </p:nvSpPr>
        <p:spPr>
          <a:xfrm rot="10800000">
            <a:off x="5948718" y="1925005"/>
            <a:ext cx="533400" cy="486981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9" name="Shape 3"/>
          <p:cNvSpPr/>
          <p:nvPr/>
        </p:nvSpPr>
        <p:spPr>
          <a:xfrm>
            <a:off x="1981200" y="345757"/>
            <a:ext cx="6096000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32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Current state</a:t>
            </a:r>
            <a:endParaRPr sz="3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34518" y="3796607"/>
            <a:ext cx="2286000" cy="1384993"/>
          </a:xfrm>
          <a:prstGeom prst="rect">
            <a:avLst/>
          </a:prstGeom>
          <a:solidFill>
            <a:srgbClr val="FFC000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2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</a:rPr>
              <a:t>Pre-Plenary  review</a:t>
            </a:r>
            <a:r>
              <a:rPr kumimoji="0" lang="en-AU" sz="2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</a:rPr>
              <a:t> cycle  ‘skipped’.</a:t>
            </a:r>
            <a:endParaRPr kumimoji="0" lang="en-AU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1" name="Right Arrow 10"/>
          <p:cNvSpPr/>
          <p:nvPr/>
        </p:nvSpPr>
        <p:spPr>
          <a:xfrm rot="10800000">
            <a:off x="5953836" y="4273812"/>
            <a:ext cx="533400" cy="486981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4800" y="1564061"/>
            <a:ext cx="2286000" cy="1384993"/>
          </a:xfrm>
          <a:prstGeom prst="rect">
            <a:avLst/>
          </a:prstGeom>
          <a:solidFill>
            <a:srgbClr val="FFC000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2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</a:rPr>
              <a:t>Less rigid</a:t>
            </a:r>
            <a:endParaRPr lang="en-AU" sz="2800" dirty="0">
              <a:solidFill>
                <a:srgbClr val="000000"/>
              </a:solidFill>
            </a:endParaRP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2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</a:rPr>
              <a:t>(and clear)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AU" sz="2800" dirty="0" smtClean="0">
                <a:solidFill>
                  <a:srgbClr val="000000"/>
                </a:solidFill>
              </a:rPr>
              <a:t>roles</a:t>
            </a:r>
            <a:endParaRPr kumimoji="0" lang="en-AU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2680648" y="2041266"/>
            <a:ext cx="533400" cy="486981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38842259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"/>
          <p:cNvSpPr/>
          <p:nvPr/>
        </p:nvSpPr>
        <p:spPr>
          <a:xfrm>
            <a:off x="1981200" y="381000"/>
            <a:ext cx="5911852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32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Additional proposals</a:t>
            </a:r>
            <a:endParaRPr sz="3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98548" y="2209800"/>
            <a:ext cx="6902452" cy="2677654"/>
          </a:xfrm>
          <a:prstGeom prst="rect">
            <a:avLst/>
          </a:prstGeom>
          <a:solidFill>
            <a:srgbClr val="FFFF00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2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</a:rPr>
              <a:t>Agencies are invited </a:t>
            </a:r>
          </a:p>
          <a:p>
            <a:pPr marL="0" marR="0" indent="0" algn="ctr" defTabSz="4572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2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</a:rPr>
              <a:t>to identify</a:t>
            </a:r>
            <a:r>
              <a:rPr kumimoji="0" lang="en-AU" sz="2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</a:rPr>
              <a:t> or propose </a:t>
            </a:r>
          </a:p>
          <a:p>
            <a:pPr marL="0" marR="0" indent="0" algn="ctr" defTabSz="4572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2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</a:rPr>
              <a:t>additional CEOS contributions </a:t>
            </a:r>
          </a:p>
          <a:p>
            <a:pPr marL="0" marR="0" indent="0" algn="ctr" defTabSz="4572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2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</a:rPr>
              <a:t>to the GEO Work Programme</a:t>
            </a:r>
            <a:r>
              <a:rPr kumimoji="0" lang="en-AU" sz="18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.</a:t>
            </a:r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7272645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>
          <a:xfrm>
            <a:off x="7429500" y="6532286"/>
            <a:ext cx="1905000" cy="256540"/>
          </a:xfrm>
        </p:spPr>
        <p:txBody>
          <a:bodyPr/>
          <a:lstStyle/>
          <a:p>
            <a:pPr lvl="0"/>
            <a:fld id="{86CB4B4D-7CA3-9044-876B-883B54F8677D}" type="slidenum">
              <a:rPr lang="en-AU" smtClean="0"/>
              <a:t>6</a:t>
            </a:fld>
            <a:endParaRPr lang="en-AU"/>
          </a:p>
        </p:txBody>
      </p:sp>
      <p:sp>
        <p:nvSpPr>
          <p:cNvPr id="3" name="Rectangle 2"/>
          <p:cNvSpPr/>
          <p:nvPr/>
        </p:nvSpPr>
        <p:spPr>
          <a:xfrm>
            <a:off x="266700" y="5208191"/>
            <a:ext cx="7239000" cy="1428235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2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Foundational Tasks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AU" dirty="0"/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Data, GEOSS</a:t>
            </a:r>
            <a:r>
              <a:rPr kumimoji="0" lang="en-AU" sz="18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Common Infrastructure, </a:t>
            </a:r>
            <a:r>
              <a:rPr kumimoji="0" lang="en-AU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Capacity</a:t>
            </a:r>
            <a:r>
              <a:rPr kumimoji="0" lang="en-AU" sz="18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Building,                     Advocacy,  Resource Mobilization</a:t>
            </a:r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6700" y="1531026"/>
            <a:ext cx="2311400" cy="3232665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32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Community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AU" sz="3200" dirty="0" smtClean="0"/>
              <a:t>Activities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AU" dirty="0" smtClean="0"/>
              <a:t>“Exploring 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AU" dirty="0" smtClean="0"/>
              <a:t>Opportunities”</a:t>
            </a:r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30500" y="1518326"/>
            <a:ext cx="2311400" cy="3232665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32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(Candidate)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32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Initiatives</a:t>
            </a:r>
            <a:endParaRPr lang="en-AU" sz="3200" dirty="0" smtClean="0"/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AU" dirty="0" smtClean="0"/>
              <a:t>“Pilot Services”</a:t>
            </a:r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94300" y="1531026"/>
            <a:ext cx="2311400" cy="3232665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32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(Likely)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32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Flagships</a:t>
            </a:r>
            <a:endParaRPr lang="en-AU" sz="3200" dirty="0" smtClean="0"/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AU" dirty="0" smtClean="0"/>
              <a:t>“Pre-Operational”</a:t>
            </a:r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7" name="Arc 6"/>
          <p:cNvSpPr/>
          <p:nvPr/>
        </p:nvSpPr>
        <p:spPr>
          <a:xfrm>
            <a:off x="1447800" y="1378626"/>
            <a:ext cx="2171700" cy="381000"/>
          </a:xfrm>
          <a:prstGeom prst="arc">
            <a:avLst>
              <a:gd name="adj1" fmla="val 10720494"/>
              <a:gd name="adj2" fmla="val 0"/>
            </a:avLst>
          </a:prstGeom>
          <a:noFill/>
          <a:ln w="38100" cap="flat">
            <a:solidFill>
              <a:srgbClr val="FF0000"/>
            </a:solidFill>
            <a:prstDash val="solid"/>
            <a:bevel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8" name="Arc 7"/>
          <p:cNvSpPr/>
          <p:nvPr/>
        </p:nvSpPr>
        <p:spPr>
          <a:xfrm>
            <a:off x="4394200" y="1378626"/>
            <a:ext cx="2171700" cy="381000"/>
          </a:xfrm>
          <a:prstGeom prst="arc">
            <a:avLst>
              <a:gd name="adj1" fmla="val 10720494"/>
              <a:gd name="adj2" fmla="val 0"/>
            </a:avLst>
          </a:prstGeom>
          <a:noFill/>
          <a:ln w="38100" cap="flat">
            <a:solidFill>
              <a:srgbClr val="FF0000"/>
            </a:solidFill>
            <a:prstDash val="solid"/>
            <a:bevel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9" name="Up-Down Arrow 8"/>
          <p:cNvSpPr/>
          <p:nvPr/>
        </p:nvSpPr>
        <p:spPr>
          <a:xfrm>
            <a:off x="3619500" y="4426625"/>
            <a:ext cx="533400" cy="992361"/>
          </a:xfrm>
          <a:prstGeom prst="upDownArrow">
            <a:avLst/>
          </a:prstGeom>
          <a:solidFill>
            <a:schemeClr val="tx2">
              <a:lumMod val="75000"/>
            </a:schemeClr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l" rtl="0" latinLnBrk="1" hangingPunct="0"/>
            <a:endParaRPr lang="en-AU"/>
          </a:p>
        </p:txBody>
      </p:sp>
      <p:sp>
        <p:nvSpPr>
          <p:cNvPr id="10" name="Up-Down Arrow 9"/>
          <p:cNvSpPr/>
          <p:nvPr/>
        </p:nvSpPr>
        <p:spPr>
          <a:xfrm>
            <a:off x="5753100" y="4386764"/>
            <a:ext cx="533400" cy="992361"/>
          </a:xfrm>
          <a:prstGeom prst="upDownArrow">
            <a:avLst/>
          </a:prstGeom>
          <a:solidFill>
            <a:schemeClr val="tx2">
              <a:lumMod val="75000"/>
            </a:schemeClr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l" rtl="0" latinLnBrk="1" hangingPunct="0"/>
            <a:endParaRPr lang="en-AU"/>
          </a:p>
        </p:txBody>
      </p:sp>
      <p:sp>
        <p:nvSpPr>
          <p:cNvPr id="11" name="Up-Down Arrow 10"/>
          <p:cNvSpPr/>
          <p:nvPr/>
        </p:nvSpPr>
        <p:spPr>
          <a:xfrm>
            <a:off x="6019800" y="4386763"/>
            <a:ext cx="533400" cy="992361"/>
          </a:xfrm>
          <a:prstGeom prst="upDownArrow">
            <a:avLst/>
          </a:prstGeom>
          <a:solidFill>
            <a:schemeClr val="tx2">
              <a:lumMod val="75000"/>
            </a:schemeClr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l" rtl="0" latinLnBrk="1" hangingPunct="0"/>
            <a:endParaRPr lang="en-AU"/>
          </a:p>
        </p:txBody>
      </p:sp>
      <p:sp>
        <p:nvSpPr>
          <p:cNvPr id="12" name="Up-Down Arrow 11"/>
          <p:cNvSpPr/>
          <p:nvPr/>
        </p:nvSpPr>
        <p:spPr>
          <a:xfrm>
            <a:off x="1104900" y="4426625"/>
            <a:ext cx="533400" cy="952499"/>
          </a:xfrm>
          <a:prstGeom prst="upDownArrow">
            <a:avLst/>
          </a:prstGeom>
          <a:solidFill>
            <a:schemeClr val="tx2">
              <a:lumMod val="20000"/>
              <a:lumOff val="80000"/>
            </a:schemeClr>
          </a:solidFill>
          <a:ln w="25400" cap="flat">
            <a:solidFill>
              <a:srgbClr val="FF9A00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 rtl="0" latinLnBrk="1" hangingPunct="0"/>
            <a:endParaRPr lang="en-AU"/>
          </a:p>
        </p:txBody>
      </p:sp>
      <p:sp>
        <p:nvSpPr>
          <p:cNvPr id="13" name="Oval 12"/>
          <p:cNvSpPr/>
          <p:nvPr/>
        </p:nvSpPr>
        <p:spPr>
          <a:xfrm>
            <a:off x="7581900" y="2369226"/>
            <a:ext cx="1752600" cy="519348"/>
          </a:xfrm>
          <a:prstGeom prst="ellipse">
            <a:avLst/>
          </a:prstGeom>
          <a:solidFill>
            <a:srgbClr val="002060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spc="0" normalizeH="0" baseline="0" dirty="0" smtClean="0">
                <a:ln>
                  <a:noFill/>
                </a:ln>
                <a:solidFill>
                  <a:schemeClr val="bg1">
                    <a:lumMod val="20000"/>
                    <a:lumOff val="80000"/>
                  </a:schemeClr>
                </a:solidFill>
                <a:effectLst/>
                <a:uFillTx/>
              </a:rPr>
              <a:t>Handover?</a:t>
            </a:r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chemeClr val="bg1">
                  <a:lumMod val="20000"/>
                  <a:lumOff val="80000"/>
                </a:schemeClr>
              </a:solidFill>
              <a:effectLst/>
              <a:uFillTx/>
            </a:endParaRPr>
          </a:p>
        </p:txBody>
      </p:sp>
      <p:sp>
        <p:nvSpPr>
          <p:cNvPr id="14" name="Arc 13"/>
          <p:cNvSpPr/>
          <p:nvPr/>
        </p:nvSpPr>
        <p:spPr>
          <a:xfrm>
            <a:off x="7048500" y="1912026"/>
            <a:ext cx="1752600" cy="762000"/>
          </a:xfrm>
          <a:prstGeom prst="arc">
            <a:avLst>
              <a:gd name="adj1" fmla="val 10720494"/>
              <a:gd name="adj2" fmla="val 0"/>
            </a:avLst>
          </a:prstGeom>
          <a:noFill/>
          <a:ln w="38100" cap="flat">
            <a:solidFill>
              <a:srgbClr val="FF0000"/>
            </a:solidFill>
            <a:prstDash val="solid"/>
            <a:bevel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19100" y="1683426"/>
            <a:ext cx="1219200" cy="519348"/>
          </a:xfrm>
          <a:prstGeom prst="ellipse">
            <a:avLst/>
          </a:prstGeom>
          <a:solidFill>
            <a:schemeClr val="accent2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</a:rPr>
              <a:t>~15%</a:t>
            </a:r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</a:endParaRPr>
          </a:p>
        </p:txBody>
      </p:sp>
      <p:sp>
        <p:nvSpPr>
          <p:cNvPr id="17" name="Oval 16"/>
          <p:cNvSpPr/>
          <p:nvPr/>
        </p:nvSpPr>
        <p:spPr>
          <a:xfrm>
            <a:off x="2933700" y="1721526"/>
            <a:ext cx="1371600" cy="519348"/>
          </a:xfrm>
          <a:prstGeom prst="ellipse">
            <a:avLst/>
          </a:prstGeom>
          <a:solidFill>
            <a:schemeClr val="accent2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</a:rPr>
              <a:t>25-30%</a:t>
            </a:r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429250" y="1696126"/>
            <a:ext cx="1314450" cy="519348"/>
          </a:xfrm>
          <a:prstGeom prst="ellipse">
            <a:avLst/>
          </a:prstGeom>
          <a:solidFill>
            <a:schemeClr val="accent2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</a:rPr>
              <a:t>60%</a:t>
            </a:r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</a:endParaRPr>
          </a:p>
        </p:txBody>
      </p:sp>
      <p:sp>
        <p:nvSpPr>
          <p:cNvPr id="20" name="Shape 3"/>
          <p:cNvSpPr/>
          <p:nvPr/>
        </p:nvSpPr>
        <p:spPr>
          <a:xfrm>
            <a:off x="1905000" y="322421"/>
            <a:ext cx="6096000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32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Where (should) you find CEOS</a:t>
            </a:r>
            <a:endParaRPr sz="3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2795327" y="3915238"/>
            <a:ext cx="2133600" cy="519348"/>
          </a:xfrm>
          <a:prstGeom prst="ellipse">
            <a:avLst/>
          </a:prstGeom>
          <a:solidFill>
            <a:schemeClr val="accent2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 rtl="0" latinLnBrk="1" hangingPunct="0"/>
            <a:r>
              <a:rPr lang="en-AU" dirty="0" smtClean="0">
                <a:solidFill>
                  <a:srgbClr val="FFFFFF"/>
                </a:solidFill>
              </a:rPr>
              <a:t>GEO-DARMA</a:t>
            </a:r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23" name="6-Point Star 22"/>
          <p:cNvSpPr/>
          <p:nvPr/>
        </p:nvSpPr>
        <p:spPr>
          <a:xfrm>
            <a:off x="2417928" y="3609547"/>
            <a:ext cx="1011072" cy="611382"/>
          </a:xfrm>
          <a:prstGeom prst="star6">
            <a:avLst/>
          </a:prstGeom>
          <a:solidFill>
            <a:srgbClr val="FFFF00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NEW!</a:t>
            </a:r>
            <a:endParaRPr kumimoji="0" lang="en-AU" sz="1400" b="1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9" name="Oval 18"/>
          <p:cNvSpPr/>
          <p:nvPr/>
        </p:nvSpPr>
        <p:spPr>
          <a:xfrm>
            <a:off x="6934200" y="4953000"/>
            <a:ext cx="2133600" cy="908861"/>
          </a:xfrm>
          <a:prstGeom prst="ellipse">
            <a:avLst/>
          </a:prstGeom>
          <a:solidFill>
            <a:schemeClr val="accent2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 rtl="0" latinLnBrk="1" hangingPunct="0"/>
            <a:r>
              <a:rPr lang="en-AU" dirty="0" smtClean="0">
                <a:solidFill>
                  <a:srgbClr val="FFFFFF"/>
                </a:solidFill>
              </a:rPr>
              <a:t>Space-Task  Lead</a:t>
            </a:r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867400" y="5532809"/>
            <a:ext cx="2989998" cy="1298374"/>
          </a:xfrm>
          <a:prstGeom prst="ellipse">
            <a:avLst/>
          </a:prstGeom>
          <a:solidFill>
            <a:schemeClr val="accent2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 rtl="0" latinLnBrk="1" hangingPunct="0"/>
            <a:r>
              <a:rPr lang="en-AU" dirty="0" err="1" smtClean="0">
                <a:solidFill>
                  <a:srgbClr val="FFFFFF"/>
                </a:solidFill>
              </a:rPr>
              <a:t>CapD</a:t>
            </a:r>
            <a:r>
              <a:rPr lang="en-AU" dirty="0" smtClean="0">
                <a:solidFill>
                  <a:srgbClr val="FFFFFF"/>
                </a:solidFill>
              </a:rPr>
              <a:t>, Data </a:t>
            </a:r>
            <a:r>
              <a:rPr lang="en-AU" dirty="0" err="1" smtClean="0">
                <a:solidFill>
                  <a:srgbClr val="FFFFFF"/>
                </a:solidFill>
              </a:rPr>
              <a:t>Mgmt</a:t>
            </a:r>
            <a:r>
              <a:rPr lang="en-AU" dirty="0" smtClean="0">
                <a:solidFill>
                  <a:srgbClr val="FFFFFF"/>
                </a:solidFill>
              </a:rPr>
              <a:t>, Data Sharing, GCI     </a:t>
            </a:r>
            <a:r>
              <a:rPr lang="en-AU" dirty="0" err="1" smtClean="0">
                <a:solidFill>
                  <a:srgbClr val="FFFFFF"/>
                </a:solidFill>
              </a:rPr>
              <a:t>Evolution,Spectrum</a:t>
            </a:r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98161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22" grpId="0" animBg="1"/>
      <p:bldP spid="23" grpId="0" animBg="1"/>
      <p:bldP spid="19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"/>
          <p:cNvSpPr/>
          <p:nvPr/>
        </p:nvSpPr>
        <p:spPr>
          <a:xfrm>
            <a:off x="1905000" y="322421"/>
            <a:ext cx="6096000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32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The Space Task</a:t>
            </a:r>
            <a:endParaRPr sz="3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272600"/>
            <a:ext cx="8615149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spcAft>
                <a:spcPts val="1800"/>
              </a:spcAft>
              <a:defRPr>
                <a:solidFill>
                  <a:srgbClr val="000000"/>
                </a:solidFill>
              </a:defRPr>
            </a:pPr>
            <a:r>
              <a:rPr lang="en-AU" sz="2600" b="1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GD-05 </a:t>
            </a:r>
            <a:r>
              <a:rPr lang="en-AU" sz="2600" b="1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focuses on the long-term work required to develop a comprehensive and sustained ‘space component’ of the GEOSS.  </a:t>
            </a:r>
            <a:r>
              <a:rPr lang="en-AU" sz="26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It reflects the major contributions CEOS makes to GEO/GEOSS through:</a:t>
            </a:r>
          </a:p>
          <a:p>
            <a:pPr marL="457200" lvl="0" indent="-457200" defTabSz="914400">
              <a:spcAft>
                <a:spcPts val="1800"/>
              </a:spcAft>
              <a:buFont typeface="Arial" charset="0"/>
              <a:buChar char="•"/>
              <a:defRPr>
                <a:solidFill>
                  <a:srgbClr val="000000"/>
                </a:solidFill>
              </a:defRPr>
            </a:pPr>
            <a:r>
              <a:rPr lang="en-AU" sz="24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The Virtual </a:t>
            </a: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Constellations.</a:t>
            </a:r>
            <a:endParaRPr lang="en-AU" sz="2400" dirty="0">
              <a:solidFill>
                <a:schemeClr val="bg1">
                  <a:lumMod val="50000"/>
                </a:schemeClr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marL="457200" lvl="0" indent="-457200" defTabSz="914400">
              <a:spcAft>
                <a:spcPts val="1800"/>
              </a:spcAft>
              <a:buFont typeface="Arial" charset="0"/>
              <a:buChar char="•"/>
              <a:defRPr>
                <a:solidFill>
                  <a:srgbClr val="000000"/>
                </a:solidFill>
              </a:defRPr>
            </a:pPr>
            <a:r>
              <a:rPr lang="en-AU" sz="24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Key </a:t>
            </a: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work </a:t>
            </a:r>
            <a:r>
              <a:rPr lang="en-AU" sz="24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of WGCV and </a:t>
            </a: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WGISS to make space data more accessible and actionable.</a:t>
            </a:r>
            <a:endParaRPr lang="en-AU" sz="2400" dirty="0">
              <a:solidFill>
                <a:schemeClr val="bg1">
                  <a:lumMod val="50000"/>
                </a:schemeClr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spcAft>
                <a:spcPts val="1800"/>
              </a:spcAft>
              <a:defRPr>
                <a:solidFill>
                  <a:srgbClr val="000000"/>
                </a:solidFill>
              </a:defRPr>
            </a:pPr>
            <a:r>
              <a:rPr lang="en-AU" sz="2600" b="1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Provides the ‘point of engagement’ </a:t>
            </a:r>
            <a:r>
              <a:rPr lang="en-AU" sz="26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with GEO’s focus on systematically defining and prioritizing requirements for Societal Benefit Areas</a:t>
            </a:r>
            <a:r>
              <a:rPr lang="en-AU" sz="2600" b="1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.</a:t>
            </a:r>
          </a:p>
          <a:p>
            <a:pPr lvl="0" defTabSz="914400">
              <a:spcAft>
                <a:spcPts val="1800"/>
              </a:spcAft>
              <a:defRPr>
                <a:solidFill>
                  <a:srgbClr val="000000"/>
                </a:solidFill>
              </a:defRPr>
            </a:pPr>
            <a:r>
              <a:rPr lang="en-AU" sz="2600" b="1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Text updated following SIT Technical Workshop.  </a:t>
            </a:r>
          </a:p>
        </p:txBody>
      </p:sp>
    </p:spTree>
    <p:extLst>
      <p:ext uri="{BB962C8B-B14F-4D97-AF65-F5344CB8AC3E}">
        <p14:creationId xmlns:p14="http://schemas.microsoft.com/office/powerpoint/2010/main" val="35216269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"/>
          <p:cNvSpPr/>
          <p:nvPr/>
        </p:nvSpPr>
        <p:spPr>
          <a:xfrm>
            <a:off x="1905000" y="322421"/>
            <a:ext cx="6096000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32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The Space Task</a:t>
            </a:r>
            <a:endParaRPr sz="3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272600"/>
            <a:ext cx="8615149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spcAft>
                <a:spcPts val="1800"/>
              </a:spcAft>
              <a:defRPr>
                <a:solidFill>
                  <a:srgbClr val="000000"/>
                </a:solidFill>
              </a:defRPr>
            </a:pPr>
            <a:r>
              <a:rPr lang="en-AU" sz="2600" b="1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GD-05 is complemented by other contributions CEOS may make to GEO:</a:t>
            </a:r>
          </a:p>
          <a:p>
            <a:pPr marL="457200" lvl="0" indent="-457200" defTabSz="914400">
              <a:spcAft>
                <a:spcPts val="1800"/>
              </a:spcAft>
              <a:buFont typeface="Arial" charset="0"/>
              <a:buChar char="•"/>
              <a:defRPr>
                <a:solidFill>
                  <a:srgbClr val="000000"/>
                </a:solidFill>
              </a:defRPr>
            </a:pP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Through specific teams set up to work with particular user communities.</a:t>
            </a:r>
          </a:p>
          <a:p>
            <a:pPr marL="457200" lvl="0" indent="-457200" defTabSz="914400">
              <a:spcAft>
                <a:spcPts val="1800"/>
              </a:spcAft>
              <a:buFont typeface="Arial" charset="0"/>
              <a:buChar char="•"/>
              <a:defRPr>
                <a:solidFill>
                  <a:srgbClr val="000000"/>
                </a:solidFill>
              </a:defRPr>
            </a:pP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Through contributions to specific activities or groups.</a:t>
            </a:r>
          </a:p>
          <a:p>
            <a:pPr marL="457200" lvl="0" indent="-457200" defTabSz="914400">
              <a:spcAft>
                <a:spcPts val="1800"/>
              </a:spcAft>
              <a:buFont typeface="Arial" charset="0"/>
              <a:buChar char="•"/>
              <a:defRPr>
                <a:solidFill>
                  <a:srgbClr val="000000"/>
                </a:solidFill>
              </a:defRPr>
            </a:pP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Through leadership roles, e.g. on steering committees.</a:t>
            </a:r>
          </a:p>
          <a:p>
            <a:pPr marL="457200" indent="-457200" defTabSz="914400">
              <a:spcAft>
                <a:spcPts val="1800"/>
              </a:spcAft>
              <a:buFont typeface="Arial" charset="0"/>
              <a:buChar char="•"/>
              <a:defRPr>
                <a:solidFill>
                  <a:srgbClr val="000000"/>
                </a:solidFill>
              </a:defRPr>
            </a:pPr>
            <a:r>
              <a:rPr lang="en-AU" sz="24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Other Foundational Tasks, such as our involvement on Data Sharing and Data Management</a:t>
            </a: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.</a:t>
            </a:r>
          </a:p>
          <a:p>
            <a:pPr defTabSz="914400">
              <a:spcAft>
                <a:spcPts val="1800"/>
              </a:spcAft>
              <a:defRPr>
                <a:solidFill>
                  <a:srgbClr val="000000"/>
                </a:solidFill>
              </a:defRPr>
            </a:pPr>
            <a:r>
              <a:rPr lang="en-AU" sz="2600" b="1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GD-05 provides a clear ‘place’ to talk about the accomplishments of the space segment of GEOSS.</a:t>
            </a:r>
          </a:p>
        </p:txBody>
      </p:sp>
    </p:spTree>
    <p:extLst>
      <p:ext uri="{BB962C8B-B14F-4D97-AF65-F5344CB8AC3E}">
        <p14:creationId xmlns:p14="http://schemas.microsoft.com/office/powerpoint/2010/main" val="424471645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"/>
          <p:cNvSpPr/>
          <p:nvPr/>
        </p:nvSpPr>
        <p:spPr>
          <a:xfrm>
            <a:off x="304800" y="1219200"/>
            <a:ext cx="8458200" cy="5493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514350" lvl="0" indent="-514350" defTabSz="914400">
              <a:spcAft>
                <a:spcPts val="1800"/>
              </a:spcAft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AU" sz="2400" b="1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CEOS welcomes its ability to contribute through both the dedicated space-task, </a:t>
            </a: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as a long-term effort to build the space segment of GEOSS, and through specific activities, initiatives and flagships.</a:t>
            </a:r>
          </a:p>
          <a:p>
            <a:pPr marL="514350" lvl="0" indent="-514350" defTabSz="914400">
              <a:spcAft>
                <a:spcPts val="1800"/>
              </a:spcAft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AU" sz="2400" b="1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CEOS notes that the more flexible approach </a:t>
            </a: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to description of activities, and to their internal management,</a:t>
            </a:r>
            <a:r>
              <a:rPr lang="en-AU" sz="2400" b="1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can offer value.  </a:t>
            </a:r>
          </a:p>
          <a:p>
            <a:pPr marL="514350" lvl="0" indent="-514350" defTabSz="914400">
              <a:spcAft>
                <a:spcPts val="1800"/>
              </a:spcAft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However, CEOS also notes that </a:t>
            </a:r>
            <a:r>
              <a:rPr lang="en-AU" sz="2400" b="1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recognition of contributions, </a:t>
            </a: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both at a leadership level and a working level, </a:t>
            </a:r>
            <a:r>
              <a:rPr lang="en-AU" sz="2400" b="1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must be clear to all. </a:t>
            </a:r>
          </a:p>
          <a:p>
            <a:pPr marL="514350" lvl="0" indent="-514350" defTabSz="914400">
              <a:spcAft>
                <a:spcPts val="1800"/>
              </a:spcAft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AU" sz="2400" b="1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CEOS </a:t>
            </a:r>
            <a:r>
              <a:rPr lang="en-AU" sz="24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notes that the </a:t>
            </a: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document is </a:t>
            </a:r>
            <a:r>
              <a:rPr lang="en-AU" sz="24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still </a:t>
            </a:r>
            <a:r>
              <a:rPr lang="en-AU" sz="2400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very much a </a:t>
            </a:r>
            <a:r>
              <a:rPr lang="en-AU" sz="24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work in progress, and </a:t>
            </a:r>
            <a:r>
              <a:rPr lang="en-AU" sz="2400" b="1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suggests that a further iteration be completed prior to it coming in to effect for 2016.</a:t>
            </a:r>
          </a:p>
        </p:txBody>
      </p:sp>
      <p:sp>
        <p:nvSpPr>
          <p:cNvPr id="3" name="Shape 3"/>
          <p:cNvSpPr/>
          <p:nvPr/>
        </p:nvSpPr>
        <p:spPr>
          <a:xfrm>
            <a:off x="1981200" y="381000"/>
            <a:ext cx="5911852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32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Proposal of CEOS Leadership</a:t>
            </a:r>
            <a:endParaRPr sz="3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2757853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9027</TotalTime>
  <Words>612</Words>
  <Application>Microsoft Macintosh PowerPoint</Application>
  <PresentationFormat>On-screen Show (4:3)</PresentationFormat>
  <Paragraphs>106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Kim Holloway</cp:lastModifiedBy>
  <cp:revision>46</cp:revision>
  <dcterms:modified xsi:type="dcterms:W3CDTF">2015-11-05T03:27:42Z</dcterms:modified>
</cp:coreProperties>
</file>