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6" r:id="rId2"/>
    <p:sldId id="271" r:id="rId3"/>
    <p:sldId id="272" r:id="rId4"/>
    <p:sldId id="273" r:id="rId5"/>
    <p:sldId id="258" r:id="rId6"/>
    <p:sldId id="261" r:id="rId7"/>
    <p:sldId id="260" r:id="rId8"/>
    <p:sldId id="269" r:id="rId9"/>
    <p:sldId id="262" r:id="rId10"/>
    <p:sldId id="263" r:id="rId11"/>
    <p:sldId id="264" r:id="rId12"/>
    <p:sldId id="267" r:id="rId13"/>
    <p:sldId id="265" r:id="rId14"/>
    <p:sldId id="268" r:id="rId15"/>
    <p:sldId id="259" r:id="rId1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328" y="-144"/>
      </p:cViewPr>
      <p:guideLst>
        <p:guide orient="horz" pos="2160"/>
        <p:guide pos="2880"/>
      </p:guideLst>
    </p:cSldViewPr>
  </p:slideViewPr>
  <p:notesTextViewPr>
    <p:cViewPr>
      <p:scale>
        <a:sx n="3" d="2"/>
        <a:sy n="3" d="2"/>
      </p:scale>
      <p:origin x="0" y="0"/>
    </p:cViewPr>
  </p:notesTextViewPr>
  <p:notesViewPr>
    <p:cSldViewPr>
      <p:cViewPr varScale="1">
        <p:scale>
          <a:sx n="59" d="100"/>
          <a:sy n="59"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11/4/15</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768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768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2130871" y="190714"/>
            <a:ext cx="2822129" cy="69249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sz="1500" dirty="0">
                <a:solidFill>
                  <a:srgbClr val="FFFFFF"/>
                </a:solidFill>
                <a:latin typeface="Proxima Nova Regular"/>
                <a:ea typeface="Proxima Nova Regular"/>
                <a:cs typeface="Proxima Nova Regular"/>
                <a:sym typeface="Proxima Nova Regular"/>
              </a:rPr>
              <a:t>SIT Tech. Workshop </a:t>
            </a:r>
            <a:r>
              <a:rPr sz="1500" dirty="0" smtClean="0">
                <a:solidFill>
                  <a:srgbClr val="FFFFFF"/>
                </a:solidFill>
                <a:latin typeface="Proxima Nova Regular"/>
                <a:ea typeface="Proxima Nova Regular"/>
                <a:cs typeface="Proxima Nova Regular"/>
                <a:sym typeface="Proxima Nova Regular"/>
              </a:rPr>
              <a:t>201</a:t>
            </a:r>
            <a:r>
              <a:rPr lang="en-AU" sz="1500" dirty="0" smtClean="0">
                <a:solidFill>
                  <a:srgbClr val="FFFFFF"/>
                </a:solidFill>
                <a:latin typeface="Proxima Nova Regular"/>
                <a:ea typeface="Proxima Nova Regular"/>
                <a:cs typeface="Proxima Nova Regular"/>
                <a:sym typeface="Proxima Nova Regular"/>
              </a:rPr>
              <a:t>5</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AU" sz="1500" dirty="0" smtClean="0">
                <a:solidFill>
                  <a:srgbClr val="FFFFFF"/>
                </a:solidFill>
                <a:latin typeface="Proxima Nova Regular"/>
                <a:ea typeface="Proxima Nova Regular"/>
                <a:cs typeface="Proxima Nova Regular"/>
                <a:sym typeface="Proxima Nova Regular"/>
              </a:rPr>
              <a:t>EUMETSAT, Darmstadt, 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sz="1500" dirty="0">
                <a:solidFill>
                  <a:srgbClr val="FFFFFF"/>
                </a:solidFill>
                <a:latin typeface="Proxima Nova Regular"/>
                <a:ea typeface="Proxima Nova Regular"/>
                <a:cs typeface="Proxima Nova Regular"/>
                <a:sym typeface="Proxima Nova Regular"/>
              </a:rPr>
              <a:t>17</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-18</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 </a:t>
            </a:r>
            <a:r>
              <a:rPr sz="1500" dirty="0" smtClean="0">
                <a:solidFill>
                  <a:srgbClr val="FFFFFF"/>
                </a:solidFill>
                <a:latin typeface="Proxima Nova Regular"/>
                <a:ea typeface="Proxima Nova Regular"/>
                <a:cs typeface="Proxima Nova Regular"/>
                <a:sym typeface="Proxima Nova Regular"/>
              </a:rPr>
              <a:t>September</a:t>
            </a:r>
            <a:endParaRPr sz="1500" dirty="0">
              <a:solidFill>
                <a:srgbClr val="FFFFFF"/>
              </a:solidFill>
              <a:latin typeface="Proxima Nova Regular"/>
              <a:ea typeface="Proxima Nova Regular"/>
              <a:cs typeface="Proxima Nova Regular"/>
              <a:sym typeface="Proxima Nova Regular"/>
            </a:endParaRPr>
          </a:p>
        </p:txBody>
      </p:sp>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4060505194"/>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xmlns:p14="http://schemas.microsoft.com/office/powerpoint/2010/main" spd="med"/>
  <p:timing>
    <p:tnLst>
      <p:par>
        <p:cTn xmlns:p14="http://schemas.microsoft.com/office/powerpoint/2010/main" id="1" dur="indefinite" restart="never" nodeType="tmRoot"/>
      </p:par>
    </p:tnLst>
  </p:timing>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9"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11" name="Shape 11"/>
          <p:cNvSpPr/>
          <p:nvPr/>
        </p:nvSpPr>
        <p:spPr>
          <a:xfrm>
            <a:off x="762000" y="3810000"/>
            <a:ext cx="4810858" cy="26177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SIT Chair and SIT Vice-Chair</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Plenary </a:t>
            </a:r>
            <a:r>
              <a:rPr dirty="0" smtClean="0">
                <a:solidFill>
                  <a:srgbClr val="FFFFFF"/>
                </a:solidFill>
                <a:latin typeface="Arial Bold"/>
                <a:ea typeface="Arial Bold"/>
                <a:cs typeface="Arial Bold"/>
                <a:sym typeface="Arial Bold"/>
              </a:rPr>
              <a:t>Agenda </a:t>
            </a:r>
            <a:r>
              <a:rPr dirty="0">
                <a:solidFill>
                  <a:srgbClr val="FFFFFF"/>
                </a:solidFill>
                <a:latin typeface="Arial Bold"/>
                <a:ea typeface="Arial Bold"/>
                <a:cs typeface="Arial Bold"/>
                <a:sym typeface="Arial Bold"/>
              </a:rPr>
              <a:t>Item </a:t>
            </a:r>
            <a:r>
              <a:rPr dirty="0" smtClean="0">
                <a:solidFill>
                  <a:srgbClr val="FFFFFF"/>
                </a:solidFill>
                <a:latin typeface="Arial Bold"/>
                <a:ea typeface="Arial Bold"/>
                <a:cs typeface="Arial Bold"/>
                <a:sym typeface="Arial Bold"/>
              </a:rPr>
              <a:t>#</a:t>
            </a:r>
            <a:r>
              <a:rPr lang="en-AU" dirty="0" smtClean="0">
                <a:solidFill>
                  <a:srgbClr val="FFFFFF"/>
                </a:solidFill>
                <a:latin typeface="Arial Bold"/>
                <a:ea typeface="Arial Bold"/>
                <a:cs typeface="Arial Bold"/>
                <a:sym typeface="Arial Bold"/>
              </a:rPr>
              <a:t>13a</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29</a:t>
            </a:r>
            <a:r>
              <a:rPr lang="en-US" baseline="30000" dirty="0" smtClean="0">
                <a:solidFill>
                  <a:srgbClr val="FFFFFF"/>
                </a:solidFill>
                <a:latin typeface="Arial Bold"/>
                <a:ea typeface="Arial Bold"/>
                <a:cs typeface="Arial Bold"/>
                <a:sym typeface="Arial Bold"/>
              </a:rPr>
              <a:t>th</a:t>
            </a:r>
            <a:r>
              <a:rPr lang="en-US" dirty="0" smtClean="0">
                <a:solidFill>
                  <a:srgbClr val="FFFFFF"/>
                </a:solidFill>
                <a:latin typeface="Arial Bold"/>
                <a:ea typeface="Arial Bold"/>
                <a:cs typeface="Arial Bold"/>
                <a:sym typeface="Arial Bold"/>
              </a:rPr>
              <a:t> CEOS Plenary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Kyoto International Conference Center</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Kyoto, Japan</a:t>
            </a: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5 – 6 November 2015</a:t>
            </a:r>
            <a:endParaRPr dirty="0">
              <a:solidFill>
                <a:srgbClr val="FFFFFF"/>
              </a:solidFill>
              <a:latin typeface="Arial Bold"/>
              <a:ea typeface="Arial Bold"/>
              <a:cs typeface="Arial Bold"/>
              <a:sym typeface="Arial Bold"/>
            </a:endParaRPr>
          </a:p>
        </p:txBody>
      </p:sp>
      <p:sp>
        <p:nvSpPr>
          <p:cNvPr id="2" name="テキスト ボックス 1"/>
          <p:cNvSpPr txBox="1"/>
          <p:nvPr/>
        </p:nvSpPr>
        <p:spPr>
          <a:xfrm>
            <a:off x="609600" y="2537938"/>
            <a:ext cx="5092211" cy="1384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4200" b="1" dirty="0" smtClean="0">
                <a:solidFill>
                  <a:srgbClr val="FFFFFF"/>
                </a:solidFill>
                <a:latin typeface="Droid Serif"/>
              </a:rPr>
              <a:t>CEOS and the</a:t>
            </a:r>
          </a:p>
          <a:p>
            <a:pPr algn="l" rtl="0" latinLnBrk="1" hangingPunct="0"/>
            <a:r>
              <a:rPr kumimoji="0" lang="en-US" altLang="ja-JP" sz="4200" b="1" i="0" u="none" strike="noStrike" cap="none" spc="0" normalizeH="0" baseline="0" dirty="0" smtClean="0">
                <a:ln>
                  <a:noFill/>
                </a:ln>
                <a:solidFill>
                  <a:srgbClr val="FFFFFF"/>
                </a:solidFill>
                <a:effectLst/>
                <a:uFillTx/>
                <a:latin typeface="Droid Serif"/>
              </a:rPr>
              <a:t>GEO Strategic Plan</a:t>
            </a:r>
            <a:endParaRPr kumimoji="0" lang="ja-JP" altLang="en-US" sz="4200" b="0" i="0" u="none" strike="noStrike" cap="none" spc="0" normalizeH="0" baseline="0" dirty="0">
              <a:ln>
                <a:noFill/>
              </a:ln>
              <a:solidFill>
                <a:srgbClr val="002569"/>
              </a:solidFill>
              <a:effectLst/>
              <a:uFillTx/>
              <a:latin typeface="Droid Serif"/>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p:cNvSpPr/>
          <p:nvPr/>
        </p:nvSpPr>
        <p:spPr>
          <a:xfrm>
            <a:off x="152400" y="1270000"/>
            <a:ext cx="8534400" cy="6817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514350" lvl="0" indent="-514350" defTabSz="914400">
              <a:spcAft>
                <a:spcPts val="1800"/>
              </a:spcAft>
              <a:buFont typeface="+mj-lt"/>
              <a:buAutoNum type="arabicPeriod" startAt="3"/>
              <a:defRPr>
                <a:solidFill>
                  <a:srgbClr val="000000"/>
                </a:solidFill>
              </a:defRPr>
            </a:pPr>
            <a:r>
              <a:rPr lang="en-AU" sz="3200" dirty="0" smtClean="0">
                <a:solidFill>
                  <a:schemeClr val="bg1">
                    <a:lumMod val="50000"/>
                  </a:schemeClr>
                </a:solidFill>
                <a:latin typeface="Proxima Nova Regular"/>
                <a:ea typeface="Proxima Nova Regular"/>
                <a:cs typeface="Proxima Nova Regular"/>
                <a:sym typeface="Proxima Nova Regular"/>
              </a:rPr>
              <a:t>Focus on </a:t>
            </a:r>
            <a:r>
              <a:rPr lang="en-AU" sz="3200" b="1" dirty="0" smtClean="0">
                <a:solidFill>
                  <a:srgbClr val="FF0000"/>
                </a:solidFill>
                <a:latin typeface="Proxima Nova Regular"/>
                <a:ea typeface="Proxima Nova Regular"/>
                <a:cs typeface="Proxima Nova Regular"/>
                <a:sym typeface="Proxima Nova Regular"/>
              </a:rPr>
              <a:t>mobilizing resources ($) </a:t>
            </a:r>
            <a:r>
              <a:rPr lang="en-AU" sz="3200" dirty="0" smtClean="0">
                <a:solidFill>
                  <a:schemeClr val="bg1">
                    <a:lumMod val="50000"/>
                  </a:schemeClr>
                </a:solidFill>
                <a:latin typeface="Proxima Nova Regular"/>
                <a:ea typeface="Proxima Nova Regular"/>
                <a:cs typeface="Proxima Nova Regular"/>
                <a:sym typeface="Proxima Nova Regular"/>
              </a:rPr>
              <a:t>from ‘outside GEO’. </a:t>
            </a:r>
            <a:r>
              <a:rPr lang="en-AU" sz="3200" dirty="0">
                <a:solidFill>
                  <a:schemeClr val="bg1">
                    <a:lumMod val="50000"/>
                  </a:schemeClr>
                </a:solidFill>
                <a:latin typeface="Proxima Nova Regular"/>
                <a:ea typeface="Proxima Nova Regular"/>
                <a:cs typeface="Proxima Nova Regular"/>
                <a:sym typeface="Proxima Nova Regular"/>
              </a:rPr>
              <a:t>P</a:t>
            </a:r>
            <a:r>
              <a:rPr lang="en-AU" sz="3200" dirty="0" smtClean="0">
                <a:solidFill>
                  <a:schemeClr val="bg1">
                    <a:lumMod val="50000"/>
                  </a:schemeClr>
                </a:solidFill>
                <a:latin typeface="Proxima Nova Regular"/>
                <a:ea typeface="Proxima Nova Regular"/>
                <a:cs typeface="Proxima Nova Regular"/>
                <a:sym typeface="Proxima Nova Regular"/>
              </a:rPr>
              <a:t>rivate sector, development banks, philanthropic organizations.</a:t>
            </a:r>
          </a:p>
          <a:p>
            <a:pPr marL="936000" lvl="1" indent="-514350" defTabSz="914400">
              <a:spcAft>
                <a:spcPts val="1800"/>
              </a:spcAft>
              <a:buFont typeface="Arial" panose="020B0604020202020204" pitchFamily="34" charset="0"/>
              <a:buChar char="•"/>
              <a:defRPr>
                <a:solidFill>
                  <a:srgbClr val="000000"/>
                </a:solidFill>
              </a:defRPr>
            </a:pPr>
            <a:r>
              <a:rPr lang="en-AU" sz="2800" dirty="0" smtClean="0">
                <a:solidFill>
                  <a:schemeClr val="bg1">
                    <a:lumMod val="50000"/>
                  </a:schemeClr>
                </a:solidFill>
                <a:latin typeface="Proxima Nova Regular"/>
                <a:ea typeface="Proxima Nova Regular"/>
                <a:cs typeface="Proxima Nova Regular"/>
                <a:sym typeface="Proxima Nova Regular"/>
              </a:rPr>
              <a:t>How can we appropriately harness this to support CEOS Agency activity?</a:t>
            </a:r>
          </a:p>
          <a:p>
            <a:pPr marL="514350" indent="-514350" defTabSz="914400">
              <a:spcAft>
                <a:spcPts val="1800"/>
              </a:spcAft>
              <a:buFont typeface="+mj-lt"/>
              <a:buAutoNum type="arabicPeriod" startAt="3"/>
              <a:defRPr>
                <a:solidFill>
                  <a:srgbClr val="000000"/>
                </a:solidFill>
              </a:defRPr>
            </a:pPr>
            <a:r>
              <a:rPr lang="en-AU" sz="3200" dirty="0">
                <a:solidFill>
                  <a:schemeClr val="bg1">
                    <a:lumMod val="50000"/>
                  </a:schemeClr>
                </a:solidFill>
                <a:latin typeface="Proxima Nova Regular"/>
                <a:ea typeface="Proxima Nova Regular"/>
                <a:cs typeface="Proxima Nova Regular"/>
                <a:sym typeface="Proxima Nova Regular"/>
              </a:rPr>
              <a:t>Emphasis on </a:t>
            </a:r>
            <a:r>
              <a:rPr lang="en-AU" sz="3200" b="1" dirty="0" smtClean="0">
                <a:solidFill>
                  <a:srgbClr val="FF0000"/>
                </a:solidFill>
                <a:latin typeface="Proxima Nova Regular"/>
                <a:ea typeface="Proxima Nova Regular"/>
                <a:cs typeface="Proxima Nova Regular"/>
                <a:sym typeface="Proxima Nova Regular"/>
              </a:rPr>
              <a:t>defining and </a:t>
            </a:r>
            <a:r>
              <a:rPr lang="en-AU" sz="3200" b="1" dirty="0">
                <a:solidFill>
                  <a:srgbClr val="FF0000"/>
                </a:solidFill>
                <a:latin typeface="Proxima Nova Regular"/>
                <a:ea typeface="Proxima Nova Regular"/>
                <a:cs typeface="Proxima Nova Regular"/>
                <a:sym typeface="Proxima Nova Regular"/>
              </a:rPr>
              <a:t>prioritizing </a:t>
            </a:r>
            <a:r>
              <a:rPr lang="en-AU" sz="3200" b="1" dirty="0" smtClean="0">
                <a:solidFill>
                  <a:srgbClr val="FF0000"/>
                </a:solidFill>
                <a:latin typeface="Proxima Nova Regular"/>
                <a:ea typeface="Proxima Nova Regular"/>
                <a:cs typeface="Proxima Nova Regular"/>
                <a:sym typeface="Proxima Nova Regular"/>
              </a:rPr>
              <a:t>requirements by SBA</a:t>
            </a:r>
            <a:r>
              <a:rPr lang="en-AU" sz="3200" dirty="0" smtClean="0">
                <a:solidFill>
                  <a:schemeClr val="bg1">
                    <a:lumMod val="50000"/>
                  </a:schemeClr>
                </a:solidFill>
                <a:latin typeface="Proxima Nova Regular"/>
                <a:ea typeface="Proxima Nova Regular"/>
                <a:cs typeface="Proxima Nova Regular"/>
                <a:sym typeface="Proxima Nova Regular"/>
              </a:rPr>
              <a:t>.  </a:t>
            </a:r>
            <a:r>
              <a:rPr lang="en-AU" sz="3200" dirty="0">
                <a:solidFill>
                  <a:schemeClr val="bg1">
                    <a:lumMod val="50000"/>
                  </a:schemeClr>
                </a:solidFill>
                <a:latin typeface="Proxima Nova Regular"/>
                <a:ea typeface="Proxima Nova Regular"/>
                <a:cs typeface="Proxima Nova Regular"/>
                <a:sym typeface="Proxima Nova Regular"/>
              </a:rPr>
              <a:t>Deeper </a:t>
            </a:r>
            <a:r>
              <a:rPr lang="en-AU" sz="3200" u="sng" dirty="0" smtClean="0">
                <a:solidFill>
                  <a:schemeClr val="bg1">
                    <a:lumMod val="50000"/>
                  </a:schemeClr>
                </a:solidFill>
                <a:latin typeface="Proxima Nova Regular"/>
                <a:ea typeface="Proxima Nova Regular"/>
                <a:cs typeface="Proxima Nova Regular"/>
                <a:sym typeface="Proxima Nova Regular"/>
              </a:rPr>
              <a:t>end</a:t>
            </a:r>
            <a:r>
              <a:rPr lang="en-AU" sz="3200" dirty="0" smtClean="0">
                <a:solidFill>
                  <a:schemeClr val="bg1">
                    <a:lumMod val="50000"/>
                  </a:schemeClr>
                </a:solidFill>
                <a:latin typeface="Proxima Nova Regular"/>
                <a:ea typeface="Proxima Nova Regular"/>
                <a:cs typeface="Proxima Nova Regular"/>
                <a:sym typeface="Proxima Nova Regular"/>
              </a:rPr>
              <a:t>-user </a:t>
            </a:r>
            <a:r>
              <a:rPr lang="en-AU" sz="3200" dirty="0">
                <a:solidFill>
                  <a:schemeClr val="bg1">
                    <a:lumMod val="50000"/>
                  </a:schemeClr>
                </a:solidFill>
                <a:latin typeface="Proxima Nova Regular"/>
                <a:ea typeface="Proxima Nova Regular"/>
                <a:cs typeface="Proxima Nova Regular"/>
                <a:sym typeface="Proxima Nova Regular"/>
              </a:rPr>
              <a:t>engagement – hopefully fewer ‘wish lists</a:t>
            </a:r>
            <a:r>
              <a:rPr lang="en-AU" sz="3200" dirty="0" smtClean="0">
                <a:solidFill>
                  <a:schemeClr val="bg1">
                    <a:lumMod val="50000"/>
                  </a:schemeClr>
                </a:solidFill>
                <a:latin typeface="Proxima Nova Regular"/>
                <a:ea typeface="Proxima Nova Regular"/>
                <a:cs typeface="Proxima Nova Regular"/>
                <a:sym typeface="Proxima Nova Regular"/>
              </a:rPr>
              <a:t>’.</a:t>
            </a:r>
          </a:p>
          <a:p>
            <a:pPr marL="936000" lvl="1" indent="-514350" defTabSz="914400">
              <a:spcAft>
                <a:spcPts val="1800"/>
              </a:spcAft>
              <a:buFont typeface="Arial" panose="020B0604020202020204" pitchFamily="34" charset="0"/>
              <a:buChar char="•"/>
              <a:defRPr>
                <a:solidFill>
                  <a:srgbClr val="000000"/>
                </a:solidFill>
              </a:defRPr>
            </a:pPr>
            <a:r>
              <a:rPr lang="en-AU" sz="2800" dirty="0">
                <a:solidFill>
                  <a:schemeClr val="bg1">
                    <a:lumMod val="50000"/>
                  </a:schemeClr>
                </a:solidFill>
                <a:latin typeface="Proxima Nova Regular"/>
                <a:ea typeface="Proxima Nova Regular"/>
                <a:cs typeface="Proxima Nova Regular"/>
                <a:sym typeface="Proxima Nova Regular"/>
              </a:rPr>
              <a:t>How can we </a:t>
            </a:r>
            <a:r>
              <a:rPr lang="en-AU" sz="2800" dirty="0" smtClean="0">
                <a:solidFill>
                  <a:schemeClr val="bg1">
                    <a:lumMod val="50000"/>
                  </a:schemeClr>
                </a:solidFill>
                <a:latin typeface="Proxima Nova Regular"/>
                <a:ea typeface="Proxima Nova Regular"/>
                <a:cs typeface="Proxima Nova Regular"/>
                <a:sym typeface="Proxima Nova Regular"/>
              </a:rPr>
              <a:t>step up once this occurs, and avoid ‘requirements ping pong’?</a:t>
            </a:r>
            <a:endParaRPr lang="en-AU" sz="2800" dirty="0">
              <a:solidFill>
                <a:schemeClr val="bg1">
                  <a:lumMod val="50000"/>
                </a:schemeClr>
              </a:solidFill>
              <a:latin typeface="Proxima Nova Regular"/>
              <a:ea typeface="Proxima Nova Regular"/>
              <a:cs typeface="Proxima Nova Regular"/>
              <a:sym typeface="Proxima Nova Regular"/>
            </a:endParaRPr>
          </a:p>
          <a:p>
            <a:pPr marL="514350" indent="-514350" defTabSz="914400">
              <a:spcAft>
                <a:spcPts val="1800"/>
              </a:spcAft>
              <a:buFont typeface="Arial" panose="020B0604020202020204" pitchFamily="34" charset="0"/>
              <a:buChar char="•"/>
              <a:defRPr>
                <a:solidFill>
                  <a:srgbClr val="000000"/>
                </a:solidFill>
              </a:defRPr>
            </a:pPr>
            <a:endParaRPr lang="en-AU" sz="3200" dirty="0" smtClean="0">
              <a:solidFill>
                <a:schemeClr val="bg1">
                  <a:lumMod val="50000"/>
                </a:schemeClr>
              </a:solidFill>
              <a:latin typeface="Proxima Nova Regular"/>
              <a:ea typeface="Proxima Nova Regular"/>
              <a:cs typeface="Proxima Nova Regular"/>
              <a:sym typeface="Proxima Nova Regular"/>
            </a:endParaRPr>
          </a:p>
          <a:p>
            <a:pPr marL="514350" lvl="0" indent="-514350" defTabSz="914400">
              <a:spcAft>
                <a:spcPts val="1800"/>
              </a:spcAft>
              <a:buFont typeface="Arial" panose="020B0604020202020204" pitchFamily="34" charset="0"/>
              <a:buChar char="•"/>
              <a:defRPr>
                <a:solidFill>
                  <a:srgbClr val="000000"/>
                </a:solidFill>
              </a:defRPr>
            </a:pPr>
            <a:endParaRPr lang="en-AU" sz="3200" dirty="0" smtClean="0">
              <a:solidFill>
                <a:schemeClr val="bg1">
                  <a:lumMod val="50000"/>
                </a:schemeClr>
              </a:solidFill>
              <a:latin typeface="Proxima Nova Regular"/>
              <a:ea typeface="Proxima Nova Regular"/>
              <a:cs typeface="Proxima Nova Regular"/>
              <a:sym typeface="Proxima Nova Regular"/>
            </a:endParaRPr>
          </a:p>
        </p:txBody>
      </p:sp>
      <p:sp>
        <p:nvSpPr>
          <p:cNvPr id="3" name="Shape 3"/>
          <p:cNvSpPr/>
          <p:nvPr/>
        </p:nvSpPr>
        <p:spPr>
          <a:xfrm>
            <a:off x="1981200" y="345757"/>
            <a:ext cx="5911852"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AU" sz="3200" dirty="0" smtClean="0">
                <a:solidFill>
                  <a:srgbClr val="FFFFFF"/>
                </a:solidFill>
                <a:latin typeface="Proxima Nova Regular"/>
                <a:ea typeface="Proxima Nova Regular"/>
                <a:cs typeface="Proxima Nova Regular"/>
                <a:sym typeface="Proxima Nova Regular"/>
              </a:rPr>
              <a:t>What does the future look like?</a:t>
            </a:r>
            <a:endParaRPr sz="32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18086291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p:cNvSpPr/>
          <p:nvPr/>
        </p:nvSpPr>
        <p:spPr>
          <a:xfrm>
            <a:off x="228600" y="1460480"/>
            <a:ext cx="8686800" cy="570925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514350" lvl="0" indent="-514350" defTabSz="914400">
              <a:spcAft>
                <a:spcPts val="1800"/>
              </a:spcAft>
              <a:buFont typeface="+mj-lt"/>
              <a:buAutoNum type="arabicPeriod" startAt="5"/>
              <a:defRPr>
                <a:solidFill>
                  <a:srgbClr val="000000"/>
                </a:solidFill>
              </a:defRPr>
            </a:pPr>
            <a:r>
              <a:rPr lang="en-AU" sz="3200" dirty="0" smtClean="0">
                <a:solidFill>
                  <a:schemeClr val="bg1">
                    <a:lumMod val="50000"/>
                  </a:schemeClr>
                </a:solidFill>
                <a:latin typeface="Proxima Nova Regular"/>
                <a:ea typeface="Proxima Nova Regular"/>
                <a:cs typeface="Proxima Nova Regular"/>
                <a:sym typeface="Proxima Nova Regular"/>
              </a:rPr>
              <a:t>Strong focus on </a:t>
            </a:r>
            <a:r>
              <a:rPr lang="en-AU" sz="3200" b="1" dirty="0" smtClean="0">
                <a:solidFill>
                  <a:srgbClr val="FF0000"/>
                </a:solidFill>
                <a:latin typeface="Proxima Nova Regular"/>
                <a:ea typeface="Proxima Nova Regular"/>
                <a:cs typeface="Proxima Nova Regular"/>
                <a:sym typeface="Proxima Nova Regular"/>
              </a:rPr>
              <a:t>in-situ coordination </a:t>
            </a:r>
            <a:r>
              <a:rPr lang="en-AU" sz="3200" dirty="0" smtClean="0">
                <a:solidFill>
                  <a:schemeClr val="bg1">
                    <a:lumMod val="50000"/>
                  </a:schemeClr>
                </a:solidFill>
                <a:latin typeface="Proxima Nova Regular"/>
                <a:ea typeface="Proxima Nova Regular"/>
                <a:cs typeface="Proxima Nova Regular"/>
                <a:sym typeface="Proxima Nova Regular"/>
              </a:rPr>
              <a:t>and space/in-situ integration.</a:t>
            </a:r>
          </a:p>
          <a:p>
            <a:pPr marL="936000" lvl="0" indent="-514350" defTabSz="914400">
              <a:spcAft>
                <a:spcPts val="1800"/>
              </a:spcAft>
              <a:buFont typeface="Arial" panose="020B0604020202020204" pitchFamily="34" charset="0"/>
              <a:buChar char="•"/>
              <a:defRPr>
                <a:solidFill>
                  <a:srgbClr val="000000"/>
                </a:solidFill>
              </a:defRPr>
            </a:pPr>
            <a:r>
              <a:rPr lang="en-AU" sz="2800" dirty="0" smtClean="0">
                <a:solidFill>
                  <a:schemeClr val="bg1">
                    <a:lumMod val="50000"/>
                  </a:schemeClr>
                </a:solidFill>
                <a:latin typeface="Proxima Nova Regular"/>
                <a:ea typeface="Proxima Nova Regular"/>
                <a:cs typeface="Proxima Nova Regular"/>
                <a:sym typeface="Proxima Nova Regular"/>
              </a:rPr>
              <a:t>How can we use this to help </a:t>
            </a:r>
            <a:r>
              <a:rPr lang="en-AU" sz="2800" u="sng" dirty="0" smtClean="0">
                <a:solidFill>
                  <a:schemeClr val="bg1">
                    <a:lumMod val="50000"/>
                  </a:schemeClr>
                </a:solidFill>
                <a:latin typeface="Proxima Nova Regular"/>
                <a:ea typeface="Proxima Nova Regular"/>
                <a:cs typeface="Proxima Nova Regular"/>
                <a:sym typeface="Proxima Nova Regular"/>
              </a:rPr>
              <a:t>us</a:t>
            </a:r>
            <a:r>
              <a:rPr lang="en-AU" sz="2800" dirty="0" smtClean="0">
                <a:solidFill>
                  <a:schemeClr val="bg1">
                    <a:lumMod val="50000"/>
                  </a:schemeClr>
                </a:solidFill>
                <a:latin typeface="Proxima Nova Regular"/>
                <a:ea typeface="Proxima Nova Regular"/>
                <a:cs typeface="Proxima Nova Regular"/>
                <a:sym typeface="Proxima Nova Regular"/>
              </a:rPr>
              <a:t>?</a:t>
            </a:r>
          </a:p>
          <a:p>
            <a:pPr marL="936000" lvl="0" indent="-514350" defTabSz="914400">
              <a:spcAft>
                <a:spcPts val="1800"/>
              </a:spcAft>
              <a:buFont typeface="Arial" panose="020B0604020202020204" pitchFamily="34" charset="0"/>
              <a:buChar char="•"/>
              <a:defRPr>
                <a:solidFill>
                  <a:srgbClr val="000000"/>
                </a:solidFill>
              </a:defRPr>
            </a:pPr>
            <a:r>
              <a:rPr lang="en-AU" sz="2800" dirty="0" smtClean="0">
                <a:solidFill>
                  <a:schemeClr val="bg1">
                    <a:lumMod val="50000"/>
                  </a:schemeClr>
                </a:solidFill>
                <a:latin typeface="Proxima Nova Regular"/>
                <a:ea typeface="Proxima Nova Regular"/>
                <a:cs typeface="Proxima Nova Regular"/>
                <a:sym typeface="Proxima Nova Regular"/>
              </a:rPr>
              <a:t>How do we ensure this is not read to imply ‘less’ focus on space data …</a:t>
            </a:r>
          </a:p>
          <a:p>
            <a:pPr marL="514350" lvl="0" indent="-514350" defTabSz="914400">
              <a:spcAft>
                <a:spcPts val="1800"/>
              </a:spcAft>
              <a:buFont typeface="+mj-lt"/>
              <a:buAutoNum type="arabicPeriod" startAt="6"/>
              <a:defRPr>
                <a:solidFill>
                  <a:srgbClr val="000000"/>
                </a:solidFill>
              </a:defRPr>
            </a:pPr>
            <a:r>
              <a:rPr lang="en-AU" sz="3200" dirty="0" smtClean="0">
                <a:solidFill>
                  <a:schemeClr val="bg1">
                    <a:lumMod val="50000"/>
                  </a:schemeClr>
                </a:solidFill>
                <a:latin typeface="Proxima Nova Regular"/>
                <a:ea typeface="Proxima Nova Regular"/>
                <a:cs typeface="Proxima Nova Regular"/>
                <a:sym typeface="Proxima Nova Regular"/>
              </a:rPr>
              <a:t>POs</a:t>
            </a:r>
            <a:r>
              <a:rPr lang="en-AU" sz="3200" b="1" dirty="0" smtClean="0">
                <a:solidFill>
                  <a:srgbClr val="FF0000"/>
                </a:solidFill>
                <a:latin typeface="Proxima Nova Regular"/>
                <a:ea typeface="Proxima Nova Regular"/>
                <a:cs typeface="Proxima Nova Regular"/>
                <a:sym typeface="Proxima Nova Regular"/>
              </a:rPr>
              <a:t> </a:t>
            </a:r>
            <a:r>
              <a:rPr lang="en-AU" sz="3200" b="1" dirty="0">
                <a:solidFill>
                  <a:srgbClr val="FF0000"/>
                </a:solidFill>
                <a:latin typeface="Proxima Nova Regular"/>
                <a:ea typeface="Proxima Nova Regular"/>
                <a:cs typeface="Proxima Nova Regular"/>
                <a:sym typeface="Proxima Nova Regular"/>
              </a:rPr>
              <a:t>in top-level governance </a:t>
            </a:r>
            <a:r>
              <a:rPr lang="en-AU" sz="3200" dirty="0" smtClean="0">
                <a:solidFill>
                  <a:schemeClr val="bg1">
                    <a:lumMod val="50000"/>
                  </a:schemeClr>
                </a:solidFill>
                <a:latin typeface="Proxima Nova Regular"/>
                <a:ea typeface="Proxima Nova Regular"/>
                <a:cs typeface="Proxima Nova Regular"/>
                <a:sym typeface="Proxima Nova Regular"/>
              </a:rPr>
              <a:t>– observers </a:t>
            </a:r>
            <a:r>
              <a:rPr lang="en-AU" sz="3200" dirty="0">
                <a:solidFill>
                  <a:schemeClr val="bg1">
                    <a:lumMod val="50000"/>
                  </a:schemeClr>
                </a:solidFill>
                <a:latin typeface="Proxima Nova Regular"/>
                <a:ea typeface="Proxima Nova Regular"/>
                <a:cs typeface="Proxima Nova Regular"/>
                <a:sym typeface="Proxima Nova Regular"/>
              </a:rPr>
              <a:t>on </a:t>
            </a:r>
            <a:r>
              <a:rPr lang="en-AU" sz="3200" dirty="0" err="1" smtClean="0">
                <a:solidFill>
                  <a:schemeClr val="bg1">
                    <a:lumMod val="50000"/>
                  </a:schemeClr>
                </a:solidFill>
                <a:latin typeface="Proxima Nova Regular"/>
                <a:ea typeface="Proxima Nova Regular"/>
                <a:cs typeface="Proxima Nova Regular"/>
                <a:sym typeface="Proxima Nova Regular"/>
              </a:rPr>
              <a:t>ExCom</a:t>
            </a:r>
            <a:r>
              <a:rPr lang="en-AU" sz="3200" dirty="0" smtClean="0">
                <a:solidFill>
                  <a:schemeClr val="bg1">
                    <a:lumMod val="50000"/>
                  </a:schemeClr>
                </a:solidFill>
                <a:latin typeface="Proxima Nova Regular"/>
                <a:ea typeface="Proxima Nova Regular"/>
                <a:cs typeface="Proxima Nova Regular"/>
                <a:sym typeface="Proxima Nova Regular"/>
              </a:rPr>
              <a:t>, key Programme Board role.</a:t>
            </a:r>
          </a:p>
          <a:p>
            <a:pPr marL="936000" lvl="0" indent="-514350" defTabSz="914400">
              <a:spcAft>
                <a:spcPts val="1800"/>
              </a:spcAft>
              <a:buFont typeface="Arial" panose="020B0604020202020204" pitchFamily="34" charset="0"/>
              <a:buChar char="•"/>
              <a:defRPr>
                <a:solidFill>
                  <a:srgbClr val="000000"/>
                </a:solidFill>
              </a:defRPr>
            </a:pPr>
            <a:r>
              <a:rPr lang="en-AU" sz="2800" dirty="0" smtClean="0">
                <a:solidFill>
                  <a:schemeClr val="bg1">
                    <a:lumMod val="50000"/>
                  </a:schemeClr>
                </a:solidFill>
                <a:latin typeface="Proxima Nova Regular"/>
                <a:ea typeface="Proxima Nova Regular"/>
                <a:cs typeface="Proxima Nova Regular"/>
                <a:sym typeface="Proxima Nova Regular"/>
              </a:rPr>
              <a:t>We may well get what we wanted.  Now to deliver and use it effectively …</a:t>
            </a:r>
            <a:endParaRPr lang="en-AU" sz="2800" dirty="0">
              <a:solidFill>
                <a:schemeClr val="bg1">
                  <a:lumMod val="50000"/>
                </a:schemeClr>
              </a:solidFill>
              <a:latin typeface="Proxima Nova Regular"/>
              <a:ea typeface="Proxima Nova Regular"/>
              <a:cs typeface="Proxima Nova Regular"/>
              <a:sym typeface="Proxima Nova Regular"/>
            </a:endParaRPr>
          </a:p>
          <a:p>
            <a:pPr marL="514350" lvl="0" indent="-514350" defTabSz="914400">
              <a:spcAft>
                <a:spcPts val="1800"/>
              </a:spcAft>
              <a:buFont typeface="Arial" panose="020B0604020202020204" pitchFamily="34" charset="0"/>
              <a:buChar char="•"/>
              <a:defRPr>
                <a:solidFill>
                  <a:srgbClr val="000000"/>
                </a:solidFill>
              </a:defRPr>
            </a:pPr>
            <a:endParaRPr lang="en-AU" sz="2800" dirty="0">
              <a:solidFill>
                <a:schemeClr val="bg1">
                  <a:lumMod val="50000"/>
                </a:schemeClr>
              </a:solidFill>
              <a:latin typeface="Proxima Nova Regular"/>
              <a:ea typeface="Proxima Nova Regular"/>
              <a:cs typeface="Proxima Nova Regular"/>
              <a:sym typeface="Proxima Nova Regular"/>
            </a:endParaRPr>
          </a:p>
        </p:txBody>
      </p:sp>
      <p:sp>
        <p:nvSpPr>
          <p:cNvPr id="3" name="Shape 3"/>
          <p:cNvSpPr/>
          <p:nvPr/>
        </p:nvSpPr>
        <p:spPr>
          <a:xfrm>
            <a:off x="1981200" y="345757"/>
            <a:ext cx="5911852"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AU" sz="3200" dirty="0" smtClean="0">
                <a:solidFill>
                  <a:srgbClr val="FFFFFF"/>
                </a:solidFill>
                <a:latin typeface="Proxima Nova Regular"/>
                <a:ea typeface="Proxima Nova Regular"/>
                <a:cs typeface="Proxima Nova Regular"/>
                <a:sym typeface="Proxima Nova Regular"/>
              </a:rPr>
              <a:t>What does the future look like?</a:t>
            </a:r>
            <a:endParaRPr sz="32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28715608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p:cNvSpPr/>
          <p:nvPr/>
        </p:nvSpPr>
        <p:spPr>
          <a:xfrm>
            <a:off x="1981200" y="381000"/>
            <a:ext cx="5911852"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AU" sz="3200" dirty="0" smtClean="0">
                <a:solidFill>
                  <a:srgbClr val="FFFFFF"/>
                </a:solidFill>
                <a:latin typeface="Proxima Nova Regular"/>
                <a:ea typeface="Proxima Nova Regular"/>
                <a:cs typeface="Proxima Nova Regular"/>
                <a:sym typeface="Proxima Nova Regular"/>
              </a:rPr>
              <a:t>Embracing this future</a:t>
            </a:r>
            <a:endParaRPr sz="3200" dirty="0">
              <a:solidFill>
                <a:srgbClr val="FFFFFF"/>
              </a:solidFill>
              <a:latin typeface="Proxima Nova Regular"/>
              <a:ea typeface="Proxima Nova Regular"/>
              <a:cs typeface="Proxima Nova Regular"/>
              <a:sym typeface="Proxima Nova Regular"/>
            </a:endParaRPr>
          </a:p>
        </p:txBody>
      </p:sp>
      <p:sp>
        <p:nvSpPr>
          <p:cNvPr id="3" name="Shape 3"/>
          <p:cNvSpPr/>
          <p:nvPr/>
        </p:nvSpPr>
        <p:spPr>
          <a:xfrm>
            <a:off x="297543" y="1291771"/>
            <a:ext cx="8458200" cy="252376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514350" lvl="0" indent="-514350" defTabSz="914400">
              <a:spcAft>
                <a:spcPts val="1200"/>
              </a:spcAft>
              <a:buFont typeface="Arial" panose="020B0604020202020204" pitchFamily="34" charset="0"/>
              <a:buChar char="•"/>
              <a:defRPr>
                <a:solidFill>
                  <a:srgbClr val="000000"/>
                </a:solidFill>
              </a:defRPr>
            </a:pPr>
            <a:r>
              <a:rPr lang="en-AU" sz="2400" b="1" dirty="0" smtClean="0">
                <a:solidFill>
                  <a:schemeClr val="bg1">
                    <a:lumMod val="50000"/>
                  </a:schemeClr>
                </a:solidFill>
                <a:latin typeface="Proxima Nova Regular"/>
                <a:ea typeface="Proxima Nova Regular"/>
                <a:cs typeface="Proxima Nova Regular"/>
                <a:sym typeface="Proxima Nova Regular"/>
              </a:rPr>
              <a:t>Each of these shifts in direction and emphasis are good for CEOS.</a:t>
            </a:r>
          </a:p>
          <a:p>
            <a:pPr marL="514350" lvl="0" indent="-514350" defTabSz="914400">
              <a:spcAft>
                <a:spcPts val="1200"/>
              </a:spcAft>
              <a:buFont typeface="Arial" panose="020B0604020202020204" pitchFamily="34" charset="0"/>
              <a:buChar char="•"/>
              <a:defRPr>
                <a:solidFill>
                  <a:srgbClr val="000000"/>
                </a:solidFill>
              </a:defRPr>
            </a:pPr>
            <a:r>
              <a:rPr lang="en-AU" sz="2400" b="1" dirty="0" smtClean="0">
                <a:solidFill>
                  <a:schemeClr val="bg1">
                    <a:lumMod val="50000"/>
                  </a:schemeClr>
                </a:solidFill>
                <a:latin typeface="Proxima Nova Regular"/>
                <a:ea typeface="Proxima Nova Regular"/>
                <a:cs typeface="Proxima Nova Regular"/>
                <a:sym typeface="Proxima Nova Regular"/>
              </a:rPr>
              <a:t>However, CEOS needs to determine how to engage on each point in more detail.</a:t>
            </a:r>
          </a:p>
          <a:p>
            <a:pPr marL="514350" lvl="0" indent="-514350" defTabSz="914400">
              <a:spcAft>
                <a:spcPts val="1200"/>
              </a:spcAft>
              <a:buFont typeface="Arial" panose="020B0604020202020204" pitchFamily="34" charset="0"/>
              <a:buChar char="•"/>
              <a:defRPr>
                <a:solidFill>
                  <a:srgbClr val="000000"/>
                </a:solidFill>
              </a:defRPr>
            </a:pPr>
            <a:r>
              <a:rPr lang="en-AU" sz="2400" b="1" dirty="0" smtClean="0">
                <a:solidFill>
                  <a:schemeClr val="bg1">
                    <a:lumMod val="50000"/>
                  </a:schemeClr>
                </a:solidFill>
                <a:latin typeface="Proxima Nova Regular"/>
                <a:ea typeface="Proxima Nova Regular"/>
                <a:cs typeface="Proxima Nova Regular"/>
                <a:sym typeface="Proxima Nova Regular"/>
              </a:rPr>
              <a:t>This will need to happen quickly over the next few months and  </a:t>
            </a:r>
            <a:r>
              <a:rPr lang="en-AU" sz="2400" b="1" dirty="0">
                <a:solidFill>
                  <a:schemeClr val="bg1">
                    <a:lumMod val="50000"/>
                  </a:schemeClr>
                </a:solidFill>
                <a:latin typeface="Proxima Nova Regular"/>
                <a:ea typeface="Proxima Nova Regular"/>
                <a:cs typeface="Proxima Nova Regular"/>
                <a:sym typeface="Proxima Nova Regular"/>
              </a:rPr>
              <a:t>a</a:t>
            </a:r>
            <a:r>
              <a:rPr lang="en-AU" sz="2400" b="1" dirty="0" smtClean="0">
                <a:solidFill>
                  <a:schemeClr val="bg1">
                    <a:lumMod val="50000"/>
                  </a:schemeClr>
                </a:solidFill>
                <a:latin typeface="Proxima Nova Regular"/>
                <a:ea typeface="Proxima Nova Regular"/>
                <a:cs typeface="Proxima Nova Regular"/>
                <a:sym typeface="Proxima Nova Regular"/>
              </a:rPr>
              <a:t>gility will be key.</a:t>
            </a:r>
          </a:p>
        </p:txBody>
      </p:sp>
      <p:sp>
        <p:nvSpPr>
          <p:cNvPr id="4" name="Rounded Rectangle 3"/>
          <p:cNvSpPr/>
          <p:nvPr/>
        </p:nvSpPr>
        <p:spPr>
          <a:xfrm>
            <a:off x="990600" y="4345900"/>
            <a:ext cx="7086600" cy="1940955"/>
          </a:xfrm>
          <a:prstGeom prst="roundRect">
            <a:avLst/>
          </a:prstGeom>
          <a:solidFill>
            <a:srgbClr val="00206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50000"/>
              </a:lnSpc>
              <a:spcBef>
                <a:spcPts val="0"/>
              </a:spcBef>
              <a:spcAft>
                <a:spcPts val="0"/>
              </a:spcAft>
              <a:buClrTx/>
              <a:buSzTx/>
              <a:buFontTx/>
              <a:buNone/>
              <a:tabLst/>
            </a:pPr>
            <a:r>
              <a:rPr kumimoji="0" lang="en-AU" sz="1800" b="1" i="0" u="none" strike="noStrike" cap="none" spc="0" normalizeH="0" baseline="0" dirty="0" smtClean="0">
                <a:ln>
                  <a:noFill/>
                </a:ln>
                <a:solidFill>
                  <a:srgbClr val="FFFFFF"/>
                </a:solidFill>
                <a:effectLst/>
                <a:uFillTx/>
              </a:rPr>
              <a:t>Incoming SIT Chair Team will lead </a:t>
            </a:r>
            <a:r>
              <a:rPr kumimoji="0" lang="en-AU" sz="1800" b="1" i="0" u="none" strike="noStrike" cap="none" spc="0" normalizeH="0" dirty="0" smtClean="0">
                <a:ln>
                  <a:noFill/>
                </a:ln>
                <a:solidFill>
                  <a:srgbClr val="FFFFFF"/>
                </a:solidFill>
                <a:effectLst/>
                <a:uFillTx/>
              </a:rPr>
              <a:t>engagement with GEO on   these topics  over the coming months.  They will be supported by  the CEOS Chair, CEO, DCEO and may ask for support from     other specific individuals with GEO experience.</a:t>
            </a:r>
            <a:endParaRPr kumimoji="0" lang="en-AU" sz="1800" i="0" u="none" strike="noStrike" cap="none" spc="0" normalizeH="0" baseline="0" dirty="0" smtClean="0">
              <a:ln>
                <a:noFill/>
              </a:ln>
              <a:solidFill>
                <a:srgbClr val="FFFFFF"/>
              </a:solidFill>
              <a:effectLst/>
              <a:uFillTx/>
            </a:endParaRPr>
          </a:p>
        </p:txBody>
      </p:sp>
    </p:spTree>
    <p:extLst>
      <p:ext uri="{BB962C8B-B14F-4D97-AF65-F5344CB8AC3E}">
        <p14:creationId xmlns:p14="http://schemas.microsoft.com/office/powerpoint/2010/main" val="41095926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p:cNvSpPr/>
          <p:nvPr/>
        </p:nvSpPr>
        <p:spPr>
          <a:xfrm>
            <a:off x="1981200" y="381000"/>
            <a:ext cx="5911852"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AU" sz="3200" dirty="0" smtClean="0">
                <a:solidFill>
                  <a:srgbClr val="FFFFFF"/>
                </a:solidFill>
                <a:latin typeface="Proxima Nova Regular"/>
                <a:ea typeface="Proxima Nova Regular"/>
                <a:cs typeface="Proxima Nova Regular"/>
                <a:sym typeface="Proxima Nova Regular"/>
              </a:rPr>
              <a:t>Key area of concern: indicators</a:t>
            </a:r>
            <a:endParaRPr sz="3200" dirty="0">
              <a:solidFill>
                <a:srgbClr val="FFFFFF"/>
              </a:solidFill>
              <a:latin typeface="Proxima Nova Regular"/>
              <a:ea typeface="Proxima Nova Regular"/>
              <a:cs typeface="Proxima Nova Regular"/>
              <a:sym typeface="Proxima Nova Regular"/>
            </a:endParaRPr>
          </a:p>
        </p:txBody>
      </p:sp>
      <p:sp>
        <p:nvSpPr>
          <p:cNvPr id="3" name="Shape 3"/>
          <p:cNvSpPr/>
          <p:nvPr/>
        </p:nvSpPr>
        <p:spPr>
          <a:xfrm>
            <a:off x="304800" y="1295400"/>
            <a:ext cx="84582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514350" lvl="0" indent="-514350" defTabSz="914400">
              <a:spcAft>
                <a:spcPts val="1800"/>
              </a:spcAft>
              <a:buFont typeface="Arial" panose="020B0604020202020204" pitchFamily="34" charset="0"/>
              <a:buChar char="•"/>
              <a:defRPr>
                <a:solidFill>
                  <a:srgbClr val="000000"/>
                </a:solidFill>
              </a:defRPr>
            </a:pPr>
            <a:endParaRPr lang="en-AU" sz="3200" b="1" dirty="0" smtClean="0">
              <a:solidFill>
                <a:schemeClr val="bg1">
                  <a:lumMod val="50000"/>
                </a:schemeClr>
              </a:solidFill>
              <a:latin typeface="Proxima Nova Regular"/>
              <a:ea typeface="Proxima Nova Regular"/>
              <a:cs typeface="Proxima Nova Regular"/>
              <a:sym typeface="Proxima Nova Regular"/>
            </a:endParaRPr>
          </a:p>
        </p:txBody>
      </p:sp>
      <p:sp>
        <p:nvSpPr>
          <p:cNvPr id="4" name="Shape 3"/>
          <p:cNvSpPr/>
          <p:nvPr/>
        </p:nvSpPr>
        <p:spPr>
          <a:xfrm>
            <a:off x="304800" y="1295400"/>
            <a:ext cx="84582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514350" lvl="0" indent="-514350" defTabSz="914400">
              <a:spcAft>
                <a:spcPts val="1800"/>
              </a:spcAft>
              <a:buFont typeface="Arial" panose="020B0604020202020204" pitchFamily="34" charset="0"/>
              <a:buChar char="•"/>
              <a:defRPr>
                <a:solidFill>
                  <a:srgbClr val="000000"/>
                </a:solidFill>
              </a:defRPr>
            </a:pPr>
            <a:endParaRPr lang="en-AU" sz="3200" b="1" dirty="0" smtClean="0">
              <a:solidFill>
                <a:schemeClr val="bg1">
                  <a:lumMod val="50000"/>
                </a:schemeClr>
              </a:solidFill>
              <a:latin typeface="Proxima Nova Regular"/>
              <a:ea typeface="Proxima Nova Regular"/>
              <a:cs typeface="Proxima Nova Regular"/>
              <a:sym typeface="Proxima Nova Regular"/>
            </a:endParaRPr>
          </a:p>
        </p:txBody>
      </p:sp>
      <p:sp>
        <p:nvSpPr>
          <p:cNvPr id="5" name="TextBox 4"/>
          <p:cNvSpPr txBox="1"/>
          <p:nvPr/>
        </p:nvSpPr>
        <p:spPr>
          <a:xfrm>
            <a:off x="822326" y="4549678"/>
            <a:ext cx="411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dirty="0"/>
              <a:t>	</a:t>
            </a:r>
          </a:p>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graphicFrame>
        <p:nvGraphicFramePr>
          <p:cNvPr id="6" name="Table 5"/>
          <p:cNvGraphicFramePr>
            <a:graphicFrameLocks noGrp="1"/>
          </p:cNvGraphicFramePr>
          <p:nvPr>
            <p:extLst>
              <p:ext uri="{D42A27DB-BD31-4B8C-83A1-F6EECF244321}">
                <p14:modId xmlns:p14="http://schemas.microsoft.com/office/powerpoint/2010/main" val="4292517403"/>
              </p:ext>
            </p:extLst>
          </p:nvPr>
        </p:nvGraphicFramePr>
        <p:xfrm>
          <a:off x="533400" y="1397000"/>
          <a:ext cx="8077200" cy="5196840"/>
        </p:xfrm>
        <a:graphic>
          <a:graphicData uri="http://schemas.openxmlformats.org/drawingml/2006/table">
            <a:tbl>
              <a:tblPr firstRow="1" bandRow="1">
                <a:tableStyleId>{5940675A-B579-460E-94D1-54222C63F5DA}</a:tableStyleId>
              </a:tblPr>
              <a:tblGrid>
                <a:gridCol w="4038600"/>
                <a:gridCol w="4038600"/>
              </a:tblGrid>
              <a:tr h="370840">
                <a:tc gridSpan="2">
                  <a:txBody>
                    <a:bodyPr/>
                    <a:lstStyle/>
                    <a:p>
                      <a:pPr algn="ctr"/>
                      <a:r>
                        <a:rPr lang="en-AU" sz="2400" b="1" dirty="0" smtClean="0"/>
                        <a:t>Core GEO Function </a:t>
                      </a:r>
                    </a:p>
                    <a:p>
                      <a:pPr algn="ctr"/>
                      <a:r>
                        <a:rPr lang="en-AU" sz="2400" dirty="0" smtClean="0"/>
                        <a:t>Identifying user needs and addressing gaps in the information chain </a:t>
                      </a:r>
                      <a:endParaRPr lang="en-AU" sz="2400" dirty="0"/>
                    </a:p>
                  </a:txBody>
                  <a:tcPr/>
                </a:tc>
                <a:tc hMerge="1">
                  <a:txBody>
                    <a:bodyPr/>
                    <a:lstStyle/>
                    <a:p>
                      <a:endParaRPr lang="en-AU" dirty="0"/>
                    </a:p>
                  </a:txBody>
                  <a:tcPr/>
                </a:tc>
              </a:tr>
              <a:tr h="370840">
                <a:tc>
                  <a:txBody>
                    <a:bodyPr/>
                    <a:lstStyle/>
                    <a:p>
                      <a:pPr algn="ctr"/>
                      <a:r>
                        <a:rPr lang="en-AU" sz="2400" b="1" dirty="0" smtClean="0"/>
                        <a:t>Expected Result</a:t>
                      </a:r>
                      <a:endParaRPr lang="en-AU" sz="2400" b="1" dirty="0"/>
                    </a:p>
                  </a:txBody>
                  <a:tcPr/>
                </a:tc>
                <a:tc>
                  <a:txBody>
                    <a:bodyPr/>
                    <a:lstStyle/>
                    <a:p>
                      <a:pPr algn="ctr"/>
                      <a:r>
                        <a:rPr lang="en-AU" sz="2400" b="1" dirty="0" smtClean="0"/>
                        <a:t>Indicator</a:t>
                      </a:r>
                      <a:endParaRPr lang="en-AU" sz="2400" b="1" dirty="0"/>
                    </a:p>
                  </a:txBody>
                  <a:tcPr/>
                </a:tc>
              </a:tr>
              <a:tr h="370840">
                <a:tc>
                  <a:txBody>
                    <a:bodyPr/>
                    <a:lstStyle/>
                    <a:p>
                      <a:pPr algn="ctr"/>
                      <a:r>
                        <a:rPr lang="en-AU" sz="2400" b="1" dirty="0" smtClean="0"/>
                        <a:t>…</a:t>
                      </a:r>
                      <a:endParaRPr lang="en-AU" sz="2400" b="1" dirty="0"/>
                    </a:p>
                  </a:txBody>
                  <a:tcPr/>
                </a:tc>
                <a:tc>
                  <a:txBody>
                    <a:bodyPr/>
                    <a:lstStyle/>
                    <a:p>
                      <a:pPr algn="ctr"/>
                      <a:r>
                        <a:rPr lang="en-AU" sz="2400" b="1" dirty="0" smtClean="0"/>
                        <a:t>…</a:t>
                      </a:r>
                      <a:endParaRPr lang="en-AU" sz="2400" b="1" dirty="0"/>
                    </a:p>
                  </a:txBody>
                  <a:tcPr/>
                </a:tc>
              </a:tr>
              <a:tr h="370840">
                <a:tc>
                  <a:txBody>
                    <a:bodyPr/>
                    <a:lstStyle/>
                    <a:p>
                      <a:pPr algn="ctr"/>
                      <a:r>
                        <a:rPr lang="en-AU" sz="2400" b="1" dirty="0" smtClean="0"/>
                        <a:t>Commitments made by providers to end users to address the highest priority gaps in information chain.</a:t>
                      </a:r>
                      <a:endParaRPr lang="en-AU" sz="2400" b="1" dirty="0"/>
                    </a:p>
                  </a:txBody>
                  <a:tcPr/>
                </a:tc>
                <a:tc>
                  <a:txBody>
                    <a:bodyPr/>
                    <a:lstStyle/>
                    <a:p>
                      <a:pPr marL="0" marR="0" indent="0" algn="ctr" defTabSz="457200" eaLnBrk="1" fontAlgn="auto" latinLnBrk="0" hangingPunct="1">
                        <a:lnSpc>
                          <a:spcPct val="100000"/>
                        </a:lnSpc>
                        <a:spcBef>
                          <a:spcPts val="600"/>
                        </a:spcBef>
                        <a:spcAft>
                          <a:spcPts val="0"/>
                        </a:spcAft>
                        <a:buClrTx/>
                        <a:buSzTx/>
                        <a:buFontTx/>
                        <a:buNone/>
                        <a:tabLst/>
                        <a:defRPr/>
                      </a:pPr>
                      <a:r>
                        <a:rPr lang="en-AU" sz="2400" dirty="0" smtClean="0"/>
                        <a:t>Percentage of identified high priority (</a:t>
                      </a:r>
                      <a:r>
                        <a:rPr lang="en-AU" sz="2400" b="1" dirty="0" smtClean="0">
                          <a:solidFill>
                            <a:srgbClr val="FF0000"/>
                          </a:solidFill>
                        </a:rPr>
                        <a:t>in-situ and satellite-based</a:t>
                      </a:r>
                      <a:r>
                        <a:rPr lang="en-AU" sz="2400" dirty="0" smtClean="0"/>
                        <a:t>) Earth observations, information products and tools that are either currently available or that providers have committed to deliver. </a:t>
                      </a:r>
                    </a:p>
                  </a:txBody>
                  <a:tcPr/>
                </a:tc>
              </a:tr>
            </a:tbl>
          </a:graphicData>
        </a:graphic>
      </p:graphicFrame>
      <p:sp>
        <p:nvSpPr>
          <p:cNvPr id="7" name="Rectangle 6"/>
          <p:cNvSpPr/>
          <p:nvPr/>
        </p:nvSpPr>
        <p:spPr>
          <a:xfrm>
            <a:off x="1981200" y="2728439"/>
            <a:ext cx="3200400" cy="1477325"/>
          </a:xfrm>
          <a:prstGeom prst="rect">
            <a:avLst/>
          </a:prstGeom>
          <a:solidFill>
            <a:srgbClr val="FFFF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0000"/>
                </a:solidFill>
                <a:effectLst/>
                <a:uFillTx/>
              </a:rPr>
              <a:t>Potential to cause ‘confusion’  if rolled up to a single number.  </a:t>
            </a:r>
          </a:p>
          <a:p>
            <a:pPr marL="0" marR="0" indent="0" algn="ctr" defTabSz="457200" rtl="0" fontAlgn="auto" latinLnBrk="1" hangingPunct="0">
              <a:lnSpc>
                <a:spcPct val="100000"/>
              </a:lnSpc>
              <a:spcBef>
                <a:spcPts val="0"/>
              </a:spcBef>
              <a:spcAft>
                <a:spcPts val="0"/>
              </a:spcAft>
              <a:buClrTx/>
              <a:buSzTx/>
              <a:buFontTx/>
              <a:buNone/>
              <a:tabLst/>
            </a:pPr>
            <a:endParaRPr lang="en-AU" dirty="0">
              <a:solidFill>
                <a:srgbClr val="000000"/>
              </a:solidFill>
            </a:endParaRPr>
          </a:p>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0000"/>
                </a:solidFill>
                <a:effectLst/>
                <a:uFillTx/>
              </a:rPr>
              <a:t>Important to stay engaged and ensure this is addressed.</a:t>
            </a:r>
            <a:endParaRPr kumimoji="0" lang="en-AU" sz="1800" b="0" i="0" u="none" strike="noStrike" cap="none" spc="0" normalizeH="0" baseline="0" dirty="0">
              <a:ln>
                <a:noFill/>
              </a:ln>
              <a:solidFill>
                <a:srgbClr val="000000"/>
              </a:solidFill>
              <a:effectLst/>
              <a:uFillTx/>
            </a:endParaRPr>
          </a:p>
        </p:txBody>
      </p:sp>
      <p:cxnSp>
        <p:nvCxnSpPr>
          <p:cNvPr id="9" name="Straight Arrow Connector 8"/>
          <p:cNvCxnSpPr>
            <a:stCxn id="7" idx="3"/>
          </p:cNvCxnSpPr>
          <p:nvPr/>
        </p:nvCxnSpPr>
        <p:spPr>
          <a:xfrm>
            <a:off x="5181600" y="3467102"/>
            <a:ext cx="1219200" cy="738662"/>
          </a:xfrm>
          <a:prstGeom prst="straightConnector1">
            <a:avLst/>
          </a:prstGeom>
          <a:noFill/>
          <a:ln w="254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466774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p:cNvSpPr/>
          <p:nvPr/>
        </p:nvSpPr>
        <p:spPr>
          <a:xfrm>
            <a:off x="1981200" y="381000"/>
            <a:ext cx="5911852"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AU" sz="3200" dirty="0" smtClean="0">
                <a:solidFill>
                  <a:srgbClr val="FFFFFF"/>
                </a:solidFill>
                <a:latin typeface="Proxima Nova Regular"/>
                <a:ea typeface="Proxima Nova Regular"/>
                <a:cs typeface="Proxima Nova Regular"/>
                <a:sym typeface="Proxima Nova Regular"/>
              </a:rPr>
              <a:t>Other areas of concern</a:t>
            </a:r>
            <a:endParaRPr sz="3200" dirty="0">
              <a:solidFill>
                <a:srgbClr val="FFFFFF"/>
              </a:solidFill>
              <a:latin typeface="Proxima Nova Regular"/>
              <a:ea typeface="Proxima Nova Regular"/>
              <a:cs typeface="Proxima Nova Regular"/>
              <a:sym typeface="Proxima Nova Regular"/>
            </a:endParaRPr>
          </a:p>
        </p:txBody>
      </p:sp>
      <p:sp>
        <p:nvSpPr>
          <p:cNvPr id="3" name="Shape 3"/>
          <p:cNvSpPr/>
          <p:nvPr/>
        </p:nvSpPr>
        <p:spPr>
          <a:xfrm>
            <a:off x="304800" y="1295400"/>
            <a:ext cx="84582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514350" lvl="0" indent="-514350" defTabSz="914400">
              <a:spcAft>
                <a:spcPts val="1800"/>
              </a:spcAft>
              <a:buFont typeface="Arial" panose="020B0604020202020204" pitchFamily="34" charset="0"/>
              <a:buChar char="•"/>
              <a:defRPr>
                <a:solidFill>
                  <a:srgbClr val="000000"/>
                </a:solidFill>
              </a:defRPr>
            </a:pPr>
            <a:endParaRPr lang="en-AU" sz="3200" b="1" dirty="0" smtClean="0">
              <a:solidFill>
                <a:schemeClr val="bg1">
                  <a:lumMod val="50000"/>
                </a:schemeClr>
              </a:solidFill>
              <a:latin typeface="Proxima Nova Regular"/>
              <a:ea typeface="Proxima Nova Regular"/>
              <a:cs typeface="Proxima Nova Regular"/>
              <a:sym typeface="Proxima Nova Regular"/>
            </a:endParaRPr>
          </a:p>
        </p:txBody>
      </p:sp>
      <p:sp>
        <p:nvSpPr>
          <p:cNvPr id="4" name="Shape 3"/>
          <p:cNvSpPr/>
          <p:nvPr/>
        </p:nvSpPr>
        <p:spPr>
          <a:xfrm>
            <a:off x="304800" y="1295400"/>
            <a:ext cx="84582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514350" lvl="0" indent="-514350" defTabSz="914400">
              <a:spcAft>
                <a:spcPts val="1800"/>
              </a:spcAft>
              <a:buFont typeface="Arial" panose="020B0604020202020204" pitchFamily="34" charset="0"/>
              <a:buChar char="•"/>
              <a:defRPr>
                <a:solidFill>
                  <a:srgbClr val="000000"/>
                </a:solidFill>
              </a:defRPr>
            </a:pPr>
            <a:endParaRPr lang="en-AU" sz="3200" b="1" dirty="0" smtClean="0">
              <a:solidFill>
                <a:schemeClr val="bg1">
                  <a:lumMod val="50000"/>
                </a:schemeClr>
              </a:solidFill>
              <a:latin typeface="Proxima Nova Regular"/>
              <a:ea typeface="Proxima Nova Regular"/>
              <a:cs typeface="Proxima Nova Regular"/>
              <a:sym typeface="Proxima Nova Regular"/>
            </a:endParaRPr>
          </a:p>
        </p:txBody>
      </p:sp>
      <p:sp>
        <p:nvSpPr>
          <p:cNvPr id="5" name="TextBox 4"/>
          <p:cNvSpPr txBox="1"/>
          <p:nvPr/>
        </p:nvSpPr>
        <p:spPr>
          <a:xfrm>
            <a:off x="822326" y="4549678"/>
            <a:ext cx="411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dirty="0"/>
              <a:t>	</a:t>
            </a:r>
          </a:p>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sp>
        <p:nvSpPr>
          <p:cNvPr id="10" name="Shape 3"/>
          <p:cNvSpPr/>
          <p:nvPr/>
        </p:nvSpPr>
        <p:spPr>
          <a:xfrm>
            <a:off x="304800" y="1295400"/>
            <a:ext cx="8458200" cy="7063472"/>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514350" lvl="0" indent="-514350" defTabSz="914400">
              <a:spcAft>
                <a:spcPts val="1800"/>
              </a:spcAft>
              <a:buFont typeface="Arial" panose="020B0604020202020204" pitchFamily="34" charset="0"/>
              <a:buChar char="•"/>
              <a:defRPr>
                <a:solidFill>
                  <a:srgbClr val="000000"/>
                </a:solidFill>
              </a:defRPr>
            </a:pPr>
            <a:r>
              <a:rPr lang="en-AU" sz="3200" b="1" dirty="0" smtClean="0">
                <a:solidFill>
                  <a:schemeClr val="bg1">
                    <a:lumMod val="50000"/>
                  </a:schemeClr>
                </a:solidFill>
                <a:latin typeface="Proxima Nova Regular"/>
                <a:ea typeface="Proxima Nova Regular"/>
                <a:cs typeface="Proxima Nova Regular"/>
                <a:sym typeface="Proxima Nova Regular"/>
              </a:rPr>
              <a:t>Communities of Practice treated very passively.  No proactive</a:t>
            </a:r>
            <a:r>
              <a:rPr lang="en-AU" sz="3200" b="1" dirty="0">
                <a:solidFill>
                  <a:schemeClr val="bg1">
                    <a:lumMod val="50000"/>
                  </a:schemeClr>
                </a:solidFill>
                <a:latin typeface="Proxima Nova Regular"/>
                <a:ea typeface="Proxima Nova Regular"/>
                <a:cs typeface="Proxima Nova Regular"/>
                <a:sym typeface="Proxima Nova Regular"/>
              </a:rPr>
              <a:t> </a:t>
            </a:r>
            <a:r>
              <a:rPr lang="en-AU" sz="3200" b="1" dirty="0" smtClean="0">
                <a:solidFill>
                  <a:schemeClr val="bg1">
                    <a:lumMod val="50000"/>
                  </a:schemeClr>
                </a:solidFill>
                <a:latin typeface="Proxima Nova Regular"/>
                <a:ea typeface="Proxima Nova Regular"/>
                <a:cs typeface="Proxima Nova Regular"/>
                <a:sym typeface="Proxima Nova Regular"/>
              </a:rPr>
              <a:t>effort proposed to establish and nurture them.</a:t>
            </a:r>
          </a:p>
          <a:p>
            <a:pPr marL="514350" lvl="0" indent="-514350" defTabSz="914400">
              <a:spcAft>
                <a:spcPts val="1800"/>
              </a:spcAft>
              <a:buFont typeface="Arial" panose="020B0604020202020204" pitchFamily="34" charset="0"/>
              <a:buChar char="•"/>
              <a:defRPr>
                <a:solidFill>
                  <a:srgbClr val="000000"/>
                </a:solidFill>
              </a:defRPr>
            </a:pPr>
            <a:r>
              <a:rPr lang="en-AU" sz="3200" b="1" dirty="0" smtClean="0">
                <a:solidFill>
                  <a:schemeClr val="bg1">
                    <a:lumMod val="50000"/>
                  </a:schemeClr>
                </a:solidFill>
                <a:latin typeface="Proxima Nova Regular"/>
                <a:ea typeface="Proxima Nova Regular"/>
                <a:cs typeface="Proxima Nova Regular"/>
                <a:sym typeface="Proxima Nova Regular"/>
              </a:rPr>
              <a:t>The document still refers to GEO ‘delivering’ without mention of the role of contributors such as </a:t>
            </a:r>
            <a:r>
              <a:rPr lang="en-AU" sz="3200" b="1" dirty="0" err="1" smtClean="0">
                <a:solidFill>
                  <a:schemeClr val="bg1">
                    <a:lumMod val="50000"/>
                  </a:schemeClr>
                </a:solidFill>
                <a:latin typeface="Proxima Nova Regular"/>
                <a:ea typeface="Proxima Nova Regular"/>
                <a:cs typeface="Proxima Nova Regular"/>
                <a:sym typeface="Proxima Nova Regular"/>
              </a:rPr>
              <a:t>POs.</a:t>
            </a:r>
            <a:endParaRPr lang="en-AU" sz="3200" b="1" dirty="0" smtClean="0">
              <a:solidFill>
                <a:schemeClr val="bg1">
                  <a:lumMod val="50000"/>
                </a:schemeClr>
              </a:solidFill>
              <a:latin typeface="Proxima Nova Regular"/>
              <a:ea typeface="Proxima Nova Regular"/>
              <a:cs typeface="Proxima Nova Regular"/>
              <a:sym typeface="Proxima Nova Regular"/>
            </a:endParaRPr>
          </a:p>
          <a:p>
            <a:pPr marL="514350" lvl="0" indent="-514350" defTabSz="914400">
              <a:spcAft>
                <a:spcPts val="1800"/>
              </a:spcAft>
              <a:buFont typeface="Arial" panose="020B0604020202020204" pitchFamily="34" charset="0"/>
              <a:buChar char="•"/>
              <a:defRPr>
                <a:solidFill>
                  <a:srgbClr val="000000"/>
                </a:solidFill>
              </a:defRPr>
            </a:pPr>
            <a:r>
              <a:rPr lang="en-AU" sz="3200" b="1" dirty="0" smtClean="0">
                <a:solidFill>
                  <a:schemeClr val="bg1">
                    <a:lumMod val="50000"/>
                  </a:schemeClr>
                </a:solidFill>
                <a:latin typeface="Proxima Nova Regular"/>
                <a:ea typeface="Proxima Nova Regular"/>
                <a:cs typeface="Proxima Nova Regular"/>
                <a:sym typeface="Proxima Nova Regular"/>
              </a:rPr>
              <a:t>Continuing lack of clarity about the private sector, and confusion of private sector and development banks.</a:t>
            </a:r>
          </a:p>
          <a:p>
            <a:pPr marL="514350" lvl="0" indent="-514350" defTabSz="914400">
              <a:spcAft>
                <a:spcPts val="1800"/>
              </a:spcAft>
              <a:buFont typeface="Arial" panose="020B0604020202020204" pitchFamily="34" charset="0"/>
              <a:buChar char="•"/>
              <a:defRPr>
                <a:solidFill>
                  <a:srgbClr val="000000"/>
                </a:solidFill>
              </a:defRPr>
            </a:pPr>
            <a:endParaRPr lang="en-AU" sz="3200" b="1" dirty="0" smtClean="0">
              <a:solidFill>
                <a:schemeClr val="bg1">
                  <a:lumMod val="50000"/>
                </a:schemeClr>
              </a:solidFill>
              <a:latin typeface="Proxima Nova Regular"/>
              <a:ea typeface="Proxima Nova Regular"/>
              <a:cs typeface="Proxima Nova Regular"/>
              <a:sym typeface="Proxima Nova Regular"/>
            </a:endParaRPr>
          </a:p>
          <a:p>
            <a:pPr marL="514350" lvl="0" indent="-514350" defTabSz="914400">
              <a:spcAft>
                <a:spcPts val="1800"/>
              </a:spcAft>
              <a:buFont typeface="Arial" panose="020B0604020202020204" pitchFamily="34" charset="0"/>
              <a:buChar char="•"/>
              <a:defRPr>
                <a:solidFill>
                  <a:srgbClr val="000000"/>
                </a:solidFill>
              </a:defRPr>
            </a:pPr>
            <a:endParaRPr lang="en-AU" sz="3200" b="1" dirty="0" smtClean="0">
              <a:solidFill>
                <a:schemeClr val="bg1">
                  <a:lumMod val="50000"/>
                </a:schemeClr>
              </a:solidFill>
              <a:latin typeface="Proxima Nova Regular"/>
              <a:ea typeface="Proxima Nova Regular"/>
              <a:cs typeface="Proxima Nova Regular"/>
              <a:sym typeface="Proxima Nova Regular"/>
            </a:endParaRPr>
          </a:p>
          <a:p>
            <a:pPr marL="514350" lvl="0" indent="-514350" defTabSz="914400">
              <a:spcAft>
                <a:spcPts val="1800"/>
              </a:spcAft>
              <a:buFont typeface="Arial" panose="020B0604020202020204" pitchFamily="34" charset="0"/>
              <a:buChar char="•"/>
              <a:defRPr>
                <a:solidFill>
                  <a:srgbClr val="000000"/>
                </a:solidFill>
              </a:defRPr>
            </a:pPr>
            <a:endParaRPr lang="en-AU" sz="3200" b="1" dirty="0" smtClean="0">
              <a:solidFill>
                <a:schemeClr val="bg1">
                  <a:lumMod val="50000"/>
                </a:schemeClr>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24285152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p:cNvSpPr/>
          <p:nvPr/>
        </p:nvSpPr>
        <p:spPr>
          <a:xfrm>
            <a:off x="304800" y="1295400"/>
            <a:ext cx="8458200" cy="5001369"/>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514350" lvl="0" indent="-514350" defTabSz="914400">
              <a:spcAft>
                <a:spcPts val="1800"/>
              </a:spcAft>
              <a:buFont typeface="Arial" panose="020B0604020202020204" pitchFamily="34" charset="0"/>
              <a:buChar char="•"/>
              <a:defRPr>
                <a:solidFill>
                  <a:srgbClr val="000000"/>
                </a:solidFill>
              </a:defRPr>
            </a:pPr>
            <a:r>
              <a:rPr lang="en-AU" sz="2800" b="1" dirty="0" smtClean="0">
                <a:solidFill>
                  <a:schemeClr val="bg1">
                    <a:lumMod val="50000"/>
                  </a:schemeClr>
                </a:solidFill>
                <a:latin typeface="Proxima Nova Regular"/>
                <a:ea typeface="Proxima Nova Regular"/>
                <a:cs typeface="Proxima Nova Regular"/>
                <a:sym typeface="Proxima Nova Regular"/>
              </a:rPr>
              <a:t>CEOS is committed to strengthening its role in GEO and the GEOSS.</a:t>
            </a:r>
          </a:p>
          <a:p>
            <a:pPr marL="514350" lvl="0" indent="-514350" defTabSz="914400">
              <a:spcAft>
                <a:spcPts val="1800"/>
              </a:spcAft>
              <a:buFont typeface="Arial" panose="020B0604020202020204" pitchFamily="34" charset="0"/>
              <a:buChar char="•"/>
              <a:defRPr>
                <a:solidFill>
                  <a:srgbClr val="000000"/>
                </a:solidFill>
              </a:defRPr>
            </a:pPr>
            <a:r>
              <a:rPr lang="en-AU" sz="2800" b="1" dirty="0" smtClean="0">
                <a:solidFill>
                  <a:schemeClr val="bg1">
                    <a:lumMod val="50000"/>
                  </a:schemeClr>
                </a:solidFill>
                <a:latin typeface="Proxima Nova Regular"/>
                <a:ea typeface="Proxima Nova Regular"/>
                <a:cs typeface="Proxima Nova Regular"/>
                <a:sym typeface="Proxima Nova Regular"/>
              </a:rPr>
              <a:t>Things are moving in the right direction to make it possible for us to do that.</a:t>
            </a:r>
          </a:p>
          <a:p>
            <a:pPr marL="514350" lvl="0" indent="-514350" defTabSz="914400">
              <a:spcAft>
                <a:spcPts val="1800"/>
              </a:spcAft>
              <a:buFont typeface="Arial" panose="020B0604020202020204" pitchFamily="34" charset="0"/>
              <a:buChar char="•"/>
              <a:defRPr>
                <a:solidFill>
                  <a:srgbClr val="000000"/>
                </a:solidFill>
              </a:defRPr>
            </a:pPr>
            <a:r>
              <a:rPr lang="en-AU" sz="2800" b="1" dirty="0" smtClean="0">
                <a:solidFill>
                  <a:schemeClr val="bg1">
                    <a:lumMod val="50000"/>
                  </a:schemeClr>
                </a:solidFill>
                <a:latin typeface="Proxima Nova Regular"/>
                <a:ea typeface="Proxima Nova Regular"/>
                <a:cs typeface="Proxima Nova Regular"/>
                <a:sym typeface="Proxima Nova Regular"/>
              </a:rPr>
              <a:t>CEOS should enthusiastically support the </a:t>
            </a:r>
            <a:r>
              <a:rPr lang="en-AU" sz="2800" b="1" i="1" dirty="0" smtClean="0">
                <a:solidFill>
                  <a:srgbClr val="000000"/>
                </a:solidFill>
                <a:latin typeface="Proxima Nova Regular"/>
                <a:ea typeface="Proxima Nova Regular"/>
                <a:cs typeface="Proxima Nova Regular"/>
                <a:sym typeface="Proxima Nova Regular"/>
              </a:rPr>
              <a:t>GEO Strategic Plan 2016-2025 </a:t>
            </a:r>
            <a:r>
              <a:rPr lang="en-AU" sz="2800" b="1" dirty="0" smtClean="0">
                <a:solidFill>
                  <a:schemeClr val="bg1">
                    <a:lumMod val="50000"/>
                  </a:schemeClr>
                </a:solidFill>
                <a:latin typeface="Proxima Nova Regular"/>
                <a:ea typeface="Proxima Nova Regular"/>
                <a:cs typeface="Proxima Nova Regular"/>
                <a:sym typeface="Proxima Nova Regular"/>
              </a:rPr>
              <a:t>at GEO-XII and the Mexico City Ministerial Summit, and encourage others to do likewise.</a:t>
            </a:r>
          </a:p>
          <a:p>
            <a:pPr marL="514350" lvl="0" indent="-514350" defTabSz="914400">
              <a:spcAft>
                <a:spcPts val="1800"/>
              </a:spcAft>
              <a:buFont typeface="Arial" panose="020B0604020202020204" pitchFamily="34" charset="0"/>
              <a:buChar char="•"/>
              <a:defRPr>
                <a:solidFill>
                  <a:srgbClr val="000000"/>
                </a:solidFill>
              </a:defRPr>
            </a:pPr>
            <a:r>
              <a:rPr lang="en-AU" sz="2800" b="1" dirty="0" smtClean="0">
                <a:solidFill>
                  <a:schemeClr val="bg1">
                    <a:lumMod val="50000"/>
                  </a:schemeClr>
                </a:solidFill>
                <a:latin typeface="Proxima Nova Regular"/>
                <a:ea typeface="Proxima Nova Regular"/>
                <a:cs typeface="Proxima Nova Regular"/>
                <a:sym typeface="Proxima Nova Regular"/>
              </a:rPr>
              <a:t>The Delegation should intervene on identified areas of concern where suitable.</a:t>
            </a:r>
          </a:p>
        </p:txBody>
      </p:sp>
      <p:sp>
        <p:nvSpPr>
          <p:cNvPr id="3" name="Shape 3"/>
          <p:cNvSpPr/>
          <p:nvPr/>
        </p:nvSpPr>
        <p:spPr>
          <a:xfrm>
            <a:off x="1981200" y="381000"/>
            <a:ext cx="5911852"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AU" sz="3200" dirty="0" smtClean="0">
                <a:solidFill>
                  <a:srgbClr val="FFFFFF"/>
                </a:solidFill>
                <a:latin typeface="Proxima Nova Regular"/>
                <a:ea typeface="Proxima Nova Regular"/>
                <a:cs typeface="Proxima Nova Regular"/>
                <a:sym typeface="Proxima Nova Regular"/>
              </a:rPr>
              <a:t>Proposal of CEOS Leadership</a:t>
            </a:r>
            <a:endParaRPr sz="32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19021851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9"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11" name="Shape 11"/>
          <p:cNvSpPr/>
          <p:nvPr/>
        </p:nvSpPr>
        <p:spPr>
          <a:xfrm>
            <a:off x="762000" y="3810000"/>
            <a:ext cx="4810858" cy="26177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endParaRPr dirty="0">
              <a:solidFill>
                <a:srgbClr val="FFFFFF"/>
              </a:solidFill>
              <a:latin typeface="Arial Bold"/>
              <a:ea typeface="Arial Bold"/>
              <a:cs typeface="Arial Bold"/>
              <a:sym typeface="Arial Bold"/>
            </a:endParaRPr>
          </a:p>
        </p:txBody>
      </p:sp>
      <p:sp>
        <p:nvSpPr>
          <p:cNvPr id="2" name="テキスト ボックス 1"/>
          <p:cNvSpPr txBox="1"/>
          <p:nvPr/>
        </p:nvSpPr>
        <p:spPr>
          <a:xfrm>
            <a:off x="609600" y="2537938"/>
            <a:ext cx="5092211"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4000" b="1" dirty="0">
                <a:solidFill>
                  <a:srgbClr val="FFFFFF"/>
                </a:solidFill>
                <a:latin typeface="+mj-lt"/>
              </a:rPr>
              <a:t>CEOS </a:t>
            </a:r>
            <a:r>
              <a:rPr lang="en-US" altLang="ja-JP" sz="4000" b="1" dirty="0" smtClean="0">
                <a:solidFill>
                  <a:srgbClr val="FFFFFF"/>
                </a:solidFill>
                <a:latin typeface="+mj-lt"/>
              </a:rPr>
              <a:t>Partnerships</a:t>
            </a:r>
            <a:endParaRPr kumimoji="0" lang="ja-JP" altLang="en-US" sz="4000" b="0" i="0" u="none" strike="noStrike" cap="none" spc="0" normalizeH="0" baseline="0" dirty="0">
              <a:ln>
                <a:noFill/>
              </a:ln>
              <a:solidFill>
                <a:srgbClr val="002569"/>
              </a:solidFill>
              <a:effectLst/>
              <a:uFillTx/>
              <a:latin typeface="+mj-lt"/>
            </a:endParaRPr>
          </a:p>
        </p:txBody>
      </p:sp>
      <p:sp>
        <p:nvSpPr>
          <p:cNvPr id="3" name="Slide Number Placeholder 2"/>
          <p:cNvSpPr>
            <a:spLocks noGrp="1"/>
          </p:cNvSpPr>
          <p:nvPr>
            <p:ph type="sldNum" sz="quarter" idx="4294967295"/>
          </p:nvPr>
        </p:nvSpPr>
        <p:spPr>
          <a:xfrm>
            <a:off x="7239000" y="6546850"/>
            <a:ext cx="1905000" cy="256540"/>
          </a:xfrm>
          <a:prstGeom prst="rect">
            <a:avLst/>
          </a:prstGeom>
        </p:spPr>
        <p:txBody>
          <a:bodyPr/>
          <a:lstStyle/>
          <a:p>
            <a:pPr lvl="0"/>
            <a:fld id="{86CB4B4D-7CA3-9044-876B-883B54F8677D}" type="slidenum">
              <a:rPr lang="uk-UA" smtClean="0"/>
              <a:t>2</a:t>
            </a:fld>
            <a:endParaRPr lang="uk-UA"/>
          </a:p>
        </p:txBody>
      </p:sp>
    </p:spTree>
    <p:extLst>
      <p:ext uri="{BB962C8B-B14F-4D97-AF65-F5344CB8AC3E}">
        <p14:creationId xmlns:p14="http://schemas.microsoft.com/office/powerpoint/2010/main" val="36027813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t>3</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8" name="Rectangle 7"/>
          <p:cNvSpPr/>
          <p:nvPr/>
        </p:nvSpPr>
        <p:spPr>
          <a:xfrm>
            <a:off x="189384" y="197515"/>
            <a:ext cx="8763000" cy="400110"/>
          </a:xfrm>
          <a:prstGeom prst="rect">
            <a:avLst/>
          </a:prstGeom>
        </p:spPr>
        <p:txBody>
          <a:bodyPr wrap="square">
            <a:spAutoFit/>
          </a:bodyPr>
          <a:lstStyle/>
          <a:p>
            <a:r>
              <a:rPr lang="en-US" sz="2000" b="1" dirty="0" smtClean="0">
                <a:solidFill>
                  <a:srgbClr val="FFFFFF"/>
                </a:solidFill>
              </a:rPr>
              <a:t>Evolution of CEOS Partnerships for EO data uptake and benefits</a:t>
            </a:r>
            <a:endParaRPr lang="en-US" sz="2000" b="1" dirty="0">
              <a:solidFill>
                <a:srgbClr val="FFFFFF"/>
              </a:solidFill>
            </a:endParaRPr>
          </a:p>
        </p:txBody>
      </p:sp>
      <p:sp>
        <p:nvSpPr>
          <p:cNvPr id="9" name="Rectangle 8"/>
          <p:cNvSpPr/>
          <p:nvPr/>
        </p:nvSpPr>
        <p:spPr>
          <a:xfrm>
            <a:off x="953616" y="762000"/>
            <a:ext cx="8190384" cy="6186310"/>
          </a:xfrm>
          <a:prstGeom prst="rect">
            <a:avLst/>
          </a:prstGeom>
        </p:spPr>
        <p:txBody>
          <a:bodyPr wrap="square">
            <a:spAutoFit/>
          </a:bodyPr>
          <a:lstStyle/>
          <a:p>
            <a:pPr marL="285750" indent="-285750">
              <a:buFont typeface="Arial"/>
              <a:buChar char="•"/>
            </a:pPr>
            <a:r>
              <a:rPr lang="en-US" dirty="0" smtClean="0">
                <a:solidFill>
                  <a:srgbClr val="FFFFFF"/>
                </a:solidFill>
              </a:rPr>
              <a:t>Major science programmes as Associates: WCRP, IGBP </a:t>
            </a:r>
            <a:r>
              <a:rPr lang="en-US" dirty="0" err="1" smtClean="0">
                <a:solidFill>
                  <a:srgbClr val="FFFFFF"/>
                </a:solidFill>
              </a:rPr>
              <a:t>etc</a:t>
            </a:r>
            <a:endParaRPr lang="en-US" dirty="0" smtClean="0">
              <a:solidFill>
                <a:srgbClr val="FFFFFF"/>
              </a:solidFill>
            </a:endParaRPr>
          </a:p>
          <a:p>
            <a:pPr marL="285750" indent="-285750">
              <a:buFont typeface="Arial"/>
              <a:buChar char="•"/>
            </a:pPr>
            <a:r>
              <a:rPr lang="en-US" dirty="0" smtClean="0">
                <a:solidFill>
                  <a:srgbClr val="FFFFFF"/>
                </a:solidFill>
              </a:rPr>
              <a:t>Major users gradually introduced as Associates – WMO, GCOS, FAO…</a:t>
            </a:r>
          </a:p>
          <a:p>
            <a:pPr marL="285750" indent="-285750">
              <a:buFont typeface="Arial"/>
              <a:buChar char="•"/>
            </a:pPr>
            <a:endParaRPr lang="en-US" dirty="0" smtClean="0">
              <a:solidFill>
                <a:srgbClr val="FFFFFF"/>
              </a:solidFill>
            </a:endParaRPr>
          </a:p>
          <a:p>
            <a:pPr marL="285750" indent="-285750">
              <a:buFont typeface="Arial"/>
              <a:buChar char="•"/>
            </a:pPr>
            <a:r>
              <a:rPr lang="en-US" dirty="0" smtClean="0">
                <a:solidFill>
                  <a:srgbClr val="FFFFFF"/>
                </a:solidFill>
              </a:rPr>
              <a:t>Broadened </a:t>
            </a:r>
            <a:r>
              <a:rPr lang="en-US" dirty="0">
                <a:solidFill>
                  <a:srgbClr val="FFFFFF"/>
                </a:solidFill>
              </a:rPr>
              <a:t>with thematic </a:t>
            </a:r>
            <a:r>
              <a:rPr lang="en-US" dirty="0" smtClean="0">
                <a:solidFill>
                  <a:srgbClr val="FFFFFF"/>
                </a:solidFill>
              </a:rPr>
              <a:t>studies/alliances under IGOS-P umbrella – effective in </a:t>
            </a:r>
            <a:r>
              <a:rPr lang="en-US" dirty="0">
                <a:solidFill>
                  <a:srgbClr val="FFFFFF"/>
                </a:solidFill>
              </a:rPr>
              <a:t>establishing requirements and </a:t>
            </a:r>
            <a:r>
              <a:rPr lang="en-US" dirty="0" smtClean="0">
                <a:solidFill>
                  <a:srgbClr val="FFFFFF"/>
                </a:solidFill>
              </a:rPr>
              <a:t>observing strategies in major areas</a:t>
            </a:r>
          </a:p>
          <a:p>
            <a:pPr marL="285750" indent="-285750">
              <a:buFont typeface="Arial"/>
              <a:buChar char="•"/>
            </a:pPr>
            <a:endParaRPr lang="en-US" dirty="0" smtClean="0">
              <a:solidFill>
                <a:srgbClr val="FFFFFF"/>
              </a:solidFill>
            </a:endParaRPr>
          </a:p>
          <a:p>
            <a:pPr marL="285750" indent="-285750">
              <a:buFont typeface="Arial"/>
              <a:buChar char="•"/>
            </a:pPr>
            <a:r>
              <a:rPr lang="en-US" dirty="0" smtClean="0">
                <a:solidFill>
                  <a:srgbClr val="FFFFFF"/>
                </a:solidFill>
              </a:rPr>
              <a:t>Alliances merged into GEO (2003+)</a:t>
            </a:r>
          </a:p>
          <a:p>
            <a:pPr marL="285750" indent="-285750">
              <a:buFont typeface="Arial"/>
              <a:buChar char="•"/>
            </a:pPr>
            <a:r>
              <a:rPr lang="en-US" dirty="0">
                <a:solidFill>
                  <a:srgbClr val="FFFFFF"/>
                </a:solidFill>
              </a:rPr>
              <a:t>New relations with thematic science communities via VC mechanism</a:t>
            </a:r>
          </a:p>
          <a:p>
            <a:pPr marL="285750" indent="-285750">
              <a:buFont typeface="Arial"/>
              <a:buChar char="•"/>
            </a:pPr>
            <a:endParaRPr lang="en-US" dirty="0" smtClean="0">
              <a:solidFill>
                <a:srgbClr val="FFFFFF"/>
              </a:solidFill>
            </a:endParaRPr>
          </a:p>
          <a:p>
            <a:pPr marL="285750" indent="-285750">
              <a:buFont typeface="Arial"/>
              <a:buChar char="•"/>
            </a:pPr>
            <a:r>
              <a:rPr lang="en-US" dirty="0" smtClean="0">
                <a:solidFill>
                  <a:srgbClr val="FFFFFF"/>
                </a:solidFill>
              </a:rPr>
              <a:t>Mature partnership with GCOS in support of UNFCCC/Parties</a:t>
            </a:r>
          </a:p>
          <a:p>
            <a:pPr marL="285750" indent="-285750">
              <a:buFont typeface="Arial"/>
              <a:buChar char="•"/>
            </a:pPr>
            <a:r>
              <a:rPr lang="en-US" dirty="0">
                <a:solidFill>
                  <a:srgbClr val="FFFFFF"/>
                </a:solidFill>
              </a:rPr>
              <a:t>IGOS tradition continued via new CEOS Water, Carbon Strategies</a:t>
            </a:r>
          </a:p>
          <a:p>
            <a:pPr marL="285750" indent="-285750">
              <a:buFont typeface="Arial"/>
              <a:buChar char="•"/>
            </a:pPr>
            <a:r>
              <a:rPr lang="en-US" dirty="0" smtClean="0">
                <a:solidFill>
                  <a:srgbClr val="FFFFFF"/>
                </a:solidFill>
              </a:rPr>
              <a:t>Extended reach to individual </a:t>
            </a:r>
            <a:r>
              <a:rPr lang="en-US" dirty="0" err="1" smtClean="0">
                <a:solidFill>
                  <a:srgbClr val="FFFFFF"/>
                </a:solidFill>
              </a:rPr>
              <a:t>govts</a:t>
            </a:r>
            <a:r>
              <a:rPr lang="en-US" dirty="0" smtClean="0">
                <a:solidFill>
                  <a:srgbClr val="FFFFFF"/>
                </a:solidFill>
              </a:rPr>
              <a:t> and key intermediaries through thematic programmes like GFOI and GEOGLAM – bringing CEOS and agencies closer to linking space data with societal benefits</a:t>
            </a:r>
          </a:p>
          <a:p>
            <a:pPr marL="285750" indent="-285750">
              <a:buFont typeface="Arial"/>
              <a:buChar char="•"/>
            </a:pPr>
            <a:r>
              <a:rPr lang="en-US" dirty="0" smtClean="0">
                <a:solidFill>
                  <a:srgbClr val="FFFFFF"/>
                </a:solidFill>
              </a:rPr>
              <a:t>Common role for UN agencies but complex in some cases</a:t>
            </a:r>
          </a:p>
          <a:p>
            <a:pPr marL="285750" indent="-285750">
              <a:buFont typeface="Arial"/>
              <a:buChar char="•"/>
            </a:pPr>
            <a:endParaRPr lang="en-US" dirty="0" smtClean="0">
              <a:solidFill>
                <a:srgbClr val="FFFFFF"/>
              </a:solidFill>
            </a:endParaRPr>
          </a:p>
          <a:p>
            <a:pPr marL="285750" indent="-285750">
              <a:buFont typeface="Arial"/>
              <a:buChar char="•"/>
            </a:pPr>
            <a:r>
              <a:rPr lang="en-US" dirty="0" smtClean="0">
                <a:solidFill>
                  <a:srgbClr val="FFFFFF"/>
                </a:solidFill>
              </a:rPr>
              <a:t>Future Data Architectures (Data cubes…) seeking to simplify connection between space agencies and even individual users</a:t>
            </a:r>
          </a:p>
          <a:p>
            <a:pPr marL="285750" indent="-285750">
              <a:buFont typeface="Arial"/>
              <a:buChar char="•"/>
            </a:pPr>
            <a:r>
              <a:rPr lang="en-US" dirty="0" smtClean="0">
                <a:solidFill>
                  <a:srgbClr val="FFFFFF"/>
                </a:solidFill>
              </a:rPr>
              <a:t>Financing institutions important partners (WB.ADB, IADB, </a:t>
            </a:r>
            <a:r>
              <a:rPr lang="en-US" dirty="0" err="1" smtClean="0">
                <a:solidFill>
                  <a:srgbClr val="FFFFFF"/>
                </a:solidFill>
              </a:rPr>
              <a:t>AfDB</a:t>
            </a:r>
            <a:r>
              <a:rPr lang="en-US" dirty="0" smtClean="0">
                <a:solidFill>
                  <a:srgbClr val="FFFFFF"/>
                </a:solidFill>
              </a:rPr>
              <a:t>,..)_</a:t>
            </a:r>
          </a:p>
          <a:p>
            <a:pPr marL="285750" indent="-285750">
              <a:buFont typeface="Arial"/>
              <a:buChar char="•"/>
            </a:pPr>
            <a:r>
              <a:rPr lang="en-US" dirty="0" smtClean="0">
                <a:solidFill>
                  <a:srgbClr val="FFFFFF"/>
                </a:solidFill>
              </a:rPr>
              <a:t>Prospects for GEO into the future</a:t>
            </a:r>
          </a:p>
          <a:p>
            <a:pPr marL="285750" indent="-285750">
              <a:buFont typeface="Arial"/>
              <a:buChar char="•"/>
            </a:pPr>
            <a:endParaRPr lang="en-US" dirty="0">
              <a:solidFill>
                <a:srgbClr val="FFFFFF"/>
              </a:solidFill>
            </a:endParaRPr>
          </a:p>
        </p:txBody>
      </p:sp>
      <p:sp>
        <p:nvSpPr>
          <p:cNvPr id="3" name="TextBox 2"/>
          <p:cNvSpPr txBox="1"/>
          <p:nvPr/>
        </p:nvSpPr>
        <p:spPr>
          <a:xfrm>
            <a:off x="228600" y="762000"/>
            <a:ext cx="764232" cy="50475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FFFFF"/>
                </a:solidFill>
                <a:effectLst/>
                <a:uFillTx/>
              </a:rPr>
              <a:t>80s</a:t>
            </a:r>
          </a:p>
          <a:p>
            <a:pPr marL="0" marR="0" indent="0" algn="l" defTabSz="457200" rtl="0" fontAlgn="auto" latinLnBrk="1" hangingPunct="0">
              <a:lnSpc>
                <a:spcPct val="100000"/>
              </a:lnSpc>
              <a:spcBef>
                <a:spcPts val="0"/>
              </a:spcBef>
              <a:spcAft>
                <a:spcPts val="0"/>
              </a:spcAft>
              <a:buClrTx/>
              <a:buSzTx/>
              <a:buFontTx/>
              <a:buNone/>
              <a:tabLst/>
            </a:pPr>
            <a:endParaRPr lang="en-US" sz="1400" b="1" dirty="0">
              <a:solidFill>
                <a:srgbClr val="FFFFFF"/>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1" i="0" u="none" strike="noStrike" cap="none" spc="0" normalizeH="0" baseline="0" dirty="0" smtClean="0">
              <a:ln>
                <a:noFill/>
              </a:ln>
              <a:solidFill>
                <a:srgbClr val="FFFFFF"/>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b="1" dirty="0">
              <a:solidFill>
                <a:srgbClr val="FFFFFF"/>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FFFFF"/>
                </a:solidFill>
                <a:effectLst/>
                <a:uFillTx/>
              </a:rPr>
              <a:t>mid 90s</a:t>
            </a:r>
          </a:p>
          <a:p>
            <a:pPr marL="0" marR="0" indent="0" algn="l" defTabSz="457200" rtl="0" fontAlgn="auto" latinLnBrk="1" hangingPunct="0">
              <a:lnSpc>
                <a:spcPct val="100000"/>
              </a:lnSpc>
              <a:spcBef>
                <a:spcPts val="0"/>
              </a:spcBef>
              <a:spcAft>
                <a:spcPts val="0"/>
              </a:spcAft>
              <a:buClrTx/>
              <a:buSzTx/>
              <a:buFontTx/>
              <a:buNone/>
              <a:tabLst/>
            </a:pPr>
            <a:endParaRPr lang="en-US" sz="1400" b="1" dirty="0">
              <a:solidFill>
                <a:srgbClr val="FFFFFF"/>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1" i="0" u="none" strike="noStrike" cap="none" spc="0" normalizeH="0" baseline="0" dirty="0" smtClean="0">
              <a:ln>
                <a:noFill/>
              </a:ln>
              <a:solidFill>
                <a:srgbClr val="FFFFFF"/>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1" i="0" u="none" strike="noStrike" cap="none" spc="0" normalizeH="0" baseline="0" dirty="0" smtClean="0">
              <a:ln>
                <a:noFill/>
              </a:ln>
              <a:solidFill>
                <a:srgbClr val="FFFFFF"/>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b="1" dirty="0">
              <a:solidFill>
                <a:srgbClr val="FFFFFF"/>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FFFFF"/>
                </a:solidFill>
                <a:effectLst/>
                <a:uFillTx/>
              </a:rPr>
              <a:t>mid 00s</a:t>
            </a:r>
          </a:p>
          <a:p>
            <a:pPr marL="0" marR="0" indent="0" algn="l" defTabSz="457200" rtl="0" fontAlgn="auto" latinLnBrk="1" hangingPunct="0">
              <a:lnSpc>
                <a:spcPct val="100000"/>
              </a:lnSpc>
              <a:spcBef>
                <a:spcPts val="0"/>
              </a:spcBef>
              <a:spcAft>
                <a:spcPts val="0"/>
              </a:spcAft>
              <a:buClrTx/>
              <a:buSzTx/>
              <a:buFontTx/>
              <a:buNone/>
              <a:tabLst/>
            </a:pPr>
            <a:endParaRPr lang="en-US" sz="1400" b="1" dirty="0">
              <a:solidFill>
                <a:srgbClr val="FFFFFF"/>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1" i="0" u="none" strike="noStrike" cap="none" spc="0" normalizeH="0" baseline="0" dirty="0" smtClean="0">
              <a:ln>
                <a:noFill/>
              </a:ln>
              <a:solidFill>
                <a:srgbClr val="FFFFFF"/>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b="1" dirty="0">
              <a:solidFill>
                <a:srgbClr val="FFFFFF"/>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FFFFFF"/>
                </a:solidFill>
                <a:effectLst/>
                <a:uFillTx/>
              </a:rPr>
              <a:t>mid 10s</a:t>
            </a:r>
          </a:p>
          <a:p>
            <a:pPr marL="0" marR="0" indent="0" algn="l" defTabSz="457200" rtl="0" fontAlgn="auto" latinLnBrk="1" hangingPunct="0">
              <a:lnSpc>
                <a:spcPct val="100000"/>
              </a:lnSpc>
              <a:spcBef>
                <a:spcPts val="0"/>
              </a:spcBef>
              <a:spcAft>
                <a:spcPts val="0"/>
              </a:spcAft>
              <a:buClrTx/>
              <a:buSzTx/>
              <a:buFontTx/>
              <a:buNone/>
              <a:tabLst/>
            </a:pPr>
            <a:endParaRPr lang="en-US" sz="1400" b="1" dirty="0">
              <a:solidFill>
                <a:srgbClr val="FFFFFF"/>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1" i="0" u="none" strike="noStrike" cap="none" spc="0" normalizeH="0" baseline="0" dirty="0" smtClean="0">
              <a:ln>
                <a:noFill/>
              </a:ln>
              <a:solidFill>
                <a:srgbClr val="FFFFFF"/>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b="1" dirty="0">
              <a:solidFill>
                <a:srgbClr val="FFFFFF"/>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1" i="0" u="none" strike="noStrike" cap="none" spc="0" normalizeH="0" baseline="0" dirty="0" smtClean="0">
              <a:ln>
                <a:noFill/>
              </a:ln>
              <a:solidFill>
                <a:srgbClr val="FFFFFF"/>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b="1" dirty="0">
              <a:solidFill>
                <a:srgbClr val="FFFFFF"/>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1" i="0" u="none" strike="noStrike" cap="none" spc="0" normalizeH="0" baseline="0" dirty="0" smtClean="0">
              <a:ln>
                <a:noFill/>
              </a:ln>
              <a:solidFill>
                <a:srgbClr val="FFFFFF"/>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b="1" dirty="0">
              <a:solidFill>
                <a:srgbClr val="FFFFFF"/>
              </a:solidFill>
            </a:endParaRPr>
          </a:p>
          <a:p>
            <a:pPr marL="0" marR="0" indent="0" algn="l" defTabSz="457200" rtl="0" fontAlgn="auto" latinLnBrk="1" hangingPunct="0">
              <a:lnSpc>
                <a:spcPct val="100000"/>
              </a:lnSpc>
              <a:spcBef>
                <a:spcPts val="0"/>
              </a:spcBef>
              <a:spcAft>
                <a:spcPts val="0"/>
              </a:spcAft>
              <a:buClrTx/>
              <a:buSzTx/>
              <a:buFontTx/>
              <a:buNone/>
              <a:tabLst/>
            </a:pPr>
            <a:endParaRPr lang="en-US" sz="1400" b="1" dirty="0" smtClean="0">
              <a:solidFill>
                <a:srgbClr val="FFFFFF"/>
              </a:solidFill>
            </a:endParaRPr>
          </a:p>
          <a:p>
            <a:pPr marL="0" marR="0" indent="0" algn="l" defTabSz="457200" rtl="0" fontAlgn="auto" latinLnBrk="1" hangingPunct="0">
              <a:lnSpc>
                <a:spcPct val="100000"/>
              </a:lnSpc>
              <a:spcBef>
                <a:spcPts val="0"/>
              </a:spcBef>
              <a:spcAft>
                <a:spcPts val="0"/>
              </a:spcAft>
              <a:buClrTx/>
              <a:buSzTx/>
              <a:buFontTx/>
              <a:buNone/>
              <a:tabLst/>
            </a:pPr>
            <a:r>
              <a:rPr lang="en-US" sz="1400" b="1" dirty="0" smtClean="0">
                <a:solidFill>
                  <a:srgbClr val="FFFFFF"/>
                </a:solidFill>
              </a:rPr>
              <a:t>l</a:t>
            </a:r>
            <a:r>
              <a:rPr kumimoji="0" lang="en-US" sz="1200" b="1" i="0" u="none" strike="noStrike" cap="none" spc="0" normalizeH="0" baseline="0" dirty="0" smtClean="0">
                <a:ln>
                  <a:noFill/>
                </a:ln>
                <a:solidFill>
                  <a:srgbClr val="FFFFFF"/>
                </a:solidFill>
                <a:effectLst/>
                <a:uFillTx/>
              </a:rPr>
              <a:t>ate 10s?</a:t>
            </a:r>
            <a:endParaRPr kumimoji="0" lang="en-US" sz="1400" b="1"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11505384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9"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11" name="Shape 11"/>
          <p:cNvSpPr/>
          <p:nvPr/>
        </p:nvSpPr>
        <p:spPr>
          <a:xfrm>
            <a:off x="762000" y="3810000"/>
            <a:ext cx="4810858" cy="26177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endParaRPr dirty="0">
              <a:solidFill>
                <a:srgbClr val="FFFFFF"/>
              </a:solidFill>
              <a:latin typeface="Arial Bold"/>
              <a:ea typeface="Arial Bold"/>
              <a:cs typeface="Arial Bold"/>
              <a:sym typeface="Arial Bold"/>
            </a:endParaRPr>
          </a:p>
        </p:txBody>
      </p:sp>
      <p:sp>
        <p:nvSpPr>
          <p:cNvPr id="2" name="テキスト ボックス 1"/>
          <p:cNvSpPr txBox="1"/>
          <p:nvPr/>
        </p:nvSpPr>
        <p:spPr>
          <a:xfrm>
            <a:off x="584589" y="2494982"/>
            <a:ext cx="5092211"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4000" b="1" dirty="0" smtClean="0">
                <a:solidFill>
                  <a:srgbClr val="FFFFFF"/>
                </a:solidFill>
                <a:latin typeface="+mj-lt"/>
              </a:rPr>
              <a:t>CEOS and GEO</a:t>
            </a:r>
          </a:p>
          <a:p>
            <a:pPr algn="l" rtl="0" latinLnBrk="1" hangingPunct="0"/>
            <a:r>
              <a:rPr kumimoji="0" lang="en-US" altLang="ja-JP" sz="4000" b="1" i="0" u="none" strike="noStrike" cap="none" spc="0" normalizeH="0" baseline="0" dirty="0" smtClean="0">
                <a:ln>
                  <a:noFill/>
                </a:ln>
                <a:solidFill>
                  <a:srgbClr val="FFFFFF"/>
                </a:solidFill>
                <a:effectLst/>
                <a:uFillTx/>
                <a:latin typeface="+mj-lt"/>
              </a:rPr>
              <a:t>2016-2025</a:t>
            </a:r>
            <a:endParaRPr kumimoji="0" lang="ja-JP" altLang="en-US" sz="4000" b="0" i="0" u="none" strike="noStrike" cap="none" spc="0" normalizeH="0" baseline="0" dirty="0">
              <a:ln>
                <a:noFill/>
              </a:ln>
              <a:solidFill>
                <a:srgbClr val="002569"/>
              </a:solidFill>
              <a:effectLst/>
              <a:uFillTx/>
              <a:latin typeface="+mj-lt"/>
            </a:endParaRPr>
          </a:p>
        </p:txBody>
      </p:sp>
      <p:sp>
        <p:nvSpPr>
          <p:cNvPr id="3" name="Slide Number Placeholder 2"/>
          <p:cNvSpPr>
            <a:spLocks noGrp="1"/>
          </p:cNvSpPr>
          <p:nvPr>
            <p:ph type="sldNum" sz="quarter" idx="4294967295"/>
          </p:nvPr>
        </p:nvSpPr>
        <p:spPr>
          <a:xfrm>
            <a:off x="7239000" y="6546850"/>
            <a:ext cx="1905000" cy="256540"/>
          </a:xfrm>
          <a:prstGeom prst="rect">
            <a:avLst/>
          </a:prstGeom>
        </p:spPr>
        <p:txBody>
          <a:bodyPr/>
          <a:lstStyle/>
          <a:p>
            <a:pPr lvl="0"/>
            <a:fld id="{86CB4B4D-7CA3-9044-876B-883B54F8677D}" type="slidenum">
              <a:rPr lang="uk-UA" smtClean="0"/>
              <a:t>4</a:t>
            </a:fld>
            <a:endParaRPr lang="uk-UA"/>
          </a:p>
        </p:txBody>
      </p:sp>
    </p:spTree>
    <p:extLst>
      <p:ext uri="{BB962C8B-B14F-4D97-AF65-F5344CB8AC3E}">
        <p14:creationId xmlns:p14="http://schemas.microsoft.com/office/powerpoint/2010/main" val="26486494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19200"/>
            <a:ext cx="7924800" cy="1477328"/>
          </a:xfrm>
          <a:prstGeom prst="rect">
            <a:avLst/>
          </a:prstGeom>
        </p:spPr>
        <p:txBody>
          <a:bodyPr wrap="square">
            <a:spAutoFit/>
          </a:bodyPr>
          <a:lstStyle/>
          <a:p>
            <a:r>
              <a:rPr lang="en-US" i="1" dirty="0" smtClean="0"/>
              <a:t>“Outlines </a:t>
            </a:r>
            <a:r>
              <a:rPr lang="en-US" i="1" dirty="0"/>
              <a:t>the strategy and framework for the intergovernmental Group on Earth Observations (GEO) to fulfill its vision, define its objectives, and produce key deliverables while determining structures and resources needed to accomplish these goals. The Plan will be implemented through a set of activities within specific timeframes as defined in Work </a:t>
            </a:r>
            <a:r>
              <a:rPr lang="en-US" i="1" dirty="0" err="1"/>
              <a:t>Programmes</a:t>
            </a:r>
            <a:r>
              <a:rPr lang="en-US" i="1" dirty="0" smtClean="0"/>
              <a:t>.”</a:t>
            </a:r>
            <a:endParaRPr lang="en-AU" i="1" dirty="0"/>
          </a:p>
        </p:txBody>
      </p:sp>
      <p:sp>
        <p:nvSpPr>
          <p:cNvPr id="3" name="Rectangle 2"/>
          <p:cNvSpPr/>
          <p:nvPr/>
        </p:nvSpPr>
        <p:spPr>
          <a:xfrm>
            <a:off x="609600" y="3200400"/>
            <a:ext cx="3657600" cy="182880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800" b="0" i="0" u="none" strike="noStrike" cap="none" spc="0" normalizeH="0" baseline="0" dirty="0" smtClean="0">
                <a:ln>
                  <a:noFill/>
                </a:ln>
                <a:solidFill>
                  <a:srgbClr val="002569"/>
                </a:solidFill>
                <a:effectLst/>
                <a:uFillTx/>
              </a:rPr>
              <a:t>Replaces the </a:t>
            </a:r>
          </a:p>
          <a:p>
            <a:pPr marL="0" marR="0" indent="0" algn="ctr" defTabSz="457200" rtl="0" fontAlgn="auto" latinLnBrk="1" hangingPunct="0">
              <a:lnSpc>
                <a:spcPct val="100000"/>
              </a:lnSpc>
              <a:spcBef>
                <a:spcPts val="0"/>
              </a:spcBef>
              <a:spcAft>
                <a:spcPts val="0"/>
              </a:spcAft>
              <a:buClrTx/>
              <a:buSzTx/>
              <a:buFontTx/>
              <a:buNone/>
              <a:tabLst/>
            </a:pPr>
            <a:r>
              <a:rPr kumimoji="0" lang="en-AU" sz="2800" b="0" i="0" u="none" strike="noStrike" cap="none" spc="0" normalizeH="0" baseline="0" dirty="0" smtClean="0">
                <a:ln>
                  <a:noFill/>
                </a:ln>
                <a:solidFill>
                  <a:srgbClr val="002569"/>
                </a:solidFill>
                <a:effectLst/>
                <a:uFillTx/>
              </a:rPr>
              <a:t>‘Implementation Plan’ – More strategic</a:t>
            </a:r>
            <a:endParaRPr kumimoji="0" lang="en-AU" sz="2800" b="0" i="0" u="none" strike="noStrike" cap="none" spc="0" normalizeH="0" baseline="0" dirty="0">
              <a:ln>
                <a:noFill/>
              </a:ln>
              <a:solidFill>
                <a:srgbClr val="002569"/>
              </a:solidFill>
              <a:effectLst/>
              <a:uFillTx/>
            </a:endParaRPr>
          </a:p>
        </p:txBody>
      </p:sp>
      <p:sp>
        <p:nvSpPr>
          <p:cNvPr id="4" name="Rectangle 3"/>
          <p:cNvSpPr/>
          <p:nvPr/>
        </p:nvSpPr>
        <p:spPr>
          <a:xfrm>
            <a:off x="4724400" y="3200400"/>
            <a:ext cx="3657600" cy="144780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lang="en-AU" sz="2800" dirty="0" smtClean="0"/>
              <a:t>More on </a:t>
            </a:r>
          </a:p>
          <a:p>
            <a:pPr marL="0" marR="0" indent="0" algn="ctr" defTabSz="457200" rtl="0" fontAlgn="auto" latinLnBrk="1" hangingPunct="0">
              <a:lnSpc>
                <a:spcPct val="100000"/>
              </a:lnSpc>
              <a:spcBef>
                <a:spcPts val="0"/>
              </a:spcBef>
              <a:spcAft>
                <a:spcPts val="0"/>
              </a:spcAft>
              <a:buClrTx/>
              <a:buSzTx/>
              <a:buFontTx/>
              <a:buNone/>
              <a:tabLst/>
            </a:pPr>
            <a:r>
              <a:rPr lang="en-AU" sz="2800" dirty="0" smtClean="0"/>
              <a:t>Work Programme </a:t>
            </a:r>
          </a:p>
          <a:p>
            <a:pPr marL="0" marR="0" indent="0" algn="ctr" defTabSz="457200" rtl="0" fontAlgn="auto" latinLnBrk="1" hangingPunct="0">
              <a:lnSpc>
                <a:spcPct val="100000"/>
              </a:lnSpc>
              <a:spcBef>
                <a:spcPts val="0"/>
              </a:spcBef>
              <a:spcAft>
                <a:spcPts val="0"/>
              </a:spcAft>
              <a:buClrTx/>
              <a:buSzTx/>
              <a:buFontTx/>
              <a:buNone/>
              <a:tabLst/>
            </a:pPr>
            <a:r>
              <a:rPr lang="en-AU" sz="2800" dirty="0" smtClean="0"/>
              <a:t>Later</a:t>
            </a:r>
            <a:endParaRPr kumimoji="0" lang="en-AU" sz="2800" b="0" i="0" u="none" strike="noStrike" cap="none" spc="0" normalizeH="0" baseline="0" dirty="0">
              <a:ln>
                <a:noFill/>
              </a:ln>
              <a:solidFill>
                <a:srgbClr val="002569"/>
              </a:solidFill>
              <a:effectLst/>
              <a:uFillTx/>
            </a:endParaRPr>
          </a:p>
        </p:txBody>
      </p:sp>
      <p:sp>
        <p:nvSpPr>
          <p:cNvPr id="5" name="Down Arrow 4"/>
          <p:cNvSpPr/>
          <p:nvPr/>
        </p:nvSpPr>
        <p:spPr>
          <a:xfrm>
            <a:off x="2057400" y="2696528"/>
            <a:ext cx="381000" cy="351472"/>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6" name="Down Arrow 5"/>
          <p:cNvSpPr/>
          <p:nvPr/>
        </p:nvSpPr>
        <p:spPr>
          <a:xfrm>
            <a:off x="6362700" y="2721928"/>
            <a:ext cx="381000" cy="351472"/>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7" name="Shape 3"/>
          <p:cNvSpPr/>
          <p:nvPr/>
        </p:nvSpPr>
        <p:spPr>
          <a:xfrm>
            <a:off x="2057400" y="345756"/>
            <a:ext cx="6096000"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AU" sz="3200" dirty="0">
                <a:solidFill>
                  <a:srgbClr val="FFFFFF"/>
                </a:solidFill>
                <a:latin typeface="Proxima Nova Regular"/>
                <a:ea typeface="Proxima Nova Regular"/>
                <a:cs typeface="Proxima Nova Regular"/>
                <a:sym typeface="Proxima Nova Regular"/>
              </a:rPr>
              <a:t>T</a:t>
            </a:r>
            <a:r>
              <a:rPr lang="en-AU" sz="3200" dirty="0" smtClean="0">
                <a:solidFill>
                  <a:srgbClr val="FFFFFF"/>
                </a:solidFill>
                <a:latin typeface="Proxima Nova Regular"/>
                <a:ea typeface="Proxima Nova Regular"/>
                <a:cs typeface="Proxima Nova Regular"/>
                <a:sym typeface="Proxima Nova Regular"/>
              </a:rPr>
              <a:t>he GEO Strategic Plan</a:t>
            </a:r>
            <a:endParaRPr sz="3200" dirty="0">
              <a:solidFill>
                <a:srgbClr val="FFFFFF"/>
              </a:solidFill>
              <a:latin typeface="Proxima Nova Regular"/>
              <a:ea typeface="Proxima Nova Regular"/>
              <a:cs typeface="Proxima Nova Regular"/>
              <a:sym typeface="Proxima Nova Regular"/>
            </a:endParaRPr>
          </a:p>
        </p:txBody>
      </p:sp>
      <p:sp>
        <p:nvSpPr>
          <p:cNvPr id="8" name="Rectangle 7"/>
          <p:cNvSpPr/>
          <p:nvPr/>
        </p:nvSpPr>
        <p:spPr>
          <a:xfrm>
            <a:off x="618309" y="5029200"/>
            <a:ext cx="1833154" cy="1168400"/>
          </a:xfrm>
          <a:prstGeom prst="rect">
            <a:avLst/>
          </a:prstGeom>
          <a:solidFill>
            <a:srgbClr val="00206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The Plan</a:t>
            </a:r>
          </a:p>
          <a:p>
            <a:pPr marL="0" marR="0" indent="0" algn="ctr" defTabSz="457200" rtl="0" fontAlgn="auto" latinLnBrk="1" hangingPunct="0">
              <a:lnSpc>
                <a:spcPct val="100000"/>
              </a:lnSpc>
              <a:spcBef>
                <a:spcPts val="0"/>
              </a:spcBef>
              <a:spcAft>
                <a:spcPts val="0"/>
              </a:spcAft>
              <a:buClrTx/>
              <a:buSzTx/>
              <a:buFontTx/>
              <a:buNone/>
              <a:tabLst/>
            </a:pPr>
            <a:endParaRPr lang="en-AU" sz="1200" dirty="0" smtClean="0">
              <a:solidFill>
                <a:srgbClr val="FFFFFF"/>
              </a:solidFill>
            </a:endParaRPr>
          </a:p>
          <a:p>
            <a:pPr marL="0" marR="0" indent="0" algn="ctr"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Part A – Strategy</a:t>
            </a:r>
          </a:p>
          <a:p>
            <a:pPr marL="0" marR="0" indent="0" algn="ctr" defTabSz="457200" rtl="0" fontAlgn="auto" latinLnBrk="1" hangingPunct="0">
              <a:lnSpc>
                <a:spcPct val="100000"/>
              </a:lnSpc>
              <a:spcBef>
                <a:spcPts val="0"/>
              </a:spcBef>
              <a:spcAft>
                <a:spcPts val="0"/>
              </a:spcAft>
              <a:buClrTx/>
              <a:buSzTx/>
              <a:buFontTx/>
              <a:buNone/>
              <a:tabLst/>
            </a:pPr>
            <a:r>
              <a:rPr kumimoji="0" lang="en-AU" sz="1200" b="0" i="0" u="none" strike="noStrike" cap="none" spc="0" normalizeH="0" baseline="0" dirty="0" smtClean="0">
                <a:ln>
                  <a:noFill/>
                </a:ln>
                <a:solidFill>
                  <a:srgbClr val="FFFFFF"/>
                </a:solidFill>
                <a:effectLst/>
                <a:uFillTx/>
              </a:rPr>
              <a:t>Part B - Implementation</a:t>
            </a:r>
            <a:endParaRPr kumimoji="0" lang="en-AU" sz="1200" b="0" i="0" u="none" strike="noStrike" cap="none" spc="0" normalizeH="0" baseline="0" dirty="0">
              <a:ln>
                <a:noFill/>
              </a:ln>
              <a:solidFill>
                <a:srgbClr val="FFFFFF"/>
              </a:solidFill>
              <a:effectLst/>
              <a:uFillTx/>
            </a:endParaRPr>
          </a:p>
        </p:txBody>
      </p:sp>
      <p:sp>
        <p:nvSpPr>
          <p:cNvPr id="9" name="Rectangle 8"/>
          <p:cNvSpPr/>
          <p:nvPr/>
        </p:nvSpPr>
        <p:spPr>
          <a:xfrm>
            <a:off x="2426426" y="5029200"/>
            <a:ext cx="1833154" cy="1168400"/>
          </a:xfrm>
          <a:prstGeom prst="rect">
            <a:avLst/>
          </a:prstGeom>
          <a:solidFill>
            <a:srgbClr val="00206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000" b="0" i="0" u="none" strike="noStrike" cap="none" spc="0" normalizeH="0" baseline="0" dirty="0" smtClean="0">
                <a:ln>
                  <a:noFill/>
                </a:ln>
                <a:solidFill>
                  <a:srgbClr val="FFFFFF"/>
                </a:solidFill>
                <a:effectLst/>
                <a:uFillTx/>
              </a:rPr>
              <a:t>Reference </a:t>
            </a:r>
          </a:p>
          <a:p>
            <a:pPr marL="0" marR="0" indent="0" algn="ctr" defTabSz="457200" rtl="0" fontAlgn="auto" latinLnBrk="1" hangingPunct="0">
              <a:lnSpc>
                <a:spcPct val="100000"/>
              </a:lnSpc>
              <a:spcBef>
                <a:spcPts val="0"/>
              </a:spcBef>
              <a:spcAft>
                <a:spcPts val="0"/>
              </a:spcAft>
              <a:buClrTx/>
              <a:buSzTx/>
              <a:buFontTx/>
              <a:buNone/>
              <a:tabLst/>
            </a:pPr>
            <a:r>
              <a:rPr kumimoji="0" lang="en-AU" sz="2000" b="0" i="0" u="none" strike="noStrike" cap="none" spc="0" normalizeH="0" baseline="0" dirty="0" smtClean="0">
                <a:ln>
                  <a:noFill/>
                </a:ln>
                <a:solidFill>
                  <a:srgbClr val="FFFFFF"/>
                </a:solidFill>
                <a:effectLst/>
                <a:uFillTx/>
              </a:rPr>
              <a:t>Document</a:t>
            </a:r>
            <a:endParaRPr kumimoji="0" lang="en-AU" sz="2000" b="0" i="0" u="none" strike="noStrike" cap="none" spc="0" normalizeH="0" baseline="0" dirty="0">
              <a:ln>
                <a:noFill/>
              </a:ln>
              <a:solidFill>
                <a:srgbClr val="FFFFFF"/>
              </a:solidFill>
              <a:effectLst/>
              <a:uFillTx/>
            </a:endParaRPr>
          </a:p>
        </p:txBody>
      </p:sp>
      <p:sp>
        <p:nvSpPr>
          <p:cNvPr id="10" name="Rectangle 9"/>
          <p:cNvSpPr/>
          <p:nvPr/>
        </p:nvSpPr>
        <p:spPr>
          <a:xfrm>
            <a:off x="4724400" y="4844535"/>
            <a:ext cx="3657600" cy="369330"/>
          </a:xfrm>
          <a:prstGeom prst="rect">
            <a:avLst/>
          </a:prstGeom>
          <a:solidFill>
            <a:srgbClr val="00B050"/>
          </a:solidFill>
          <a:ln w="25400" cap="flat">
            <a:solidFill>
              <a:srgbClr val="00206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FFFFFF"/>
                </a:solidFill>
                <a:effectLst/>
                <a:uFillTx/>
              </a:rPr>
              <a:t>Supported By</a:t>
            </a:r>
            <a:endParaRPr kumimoji="0" lang="en-AU" sz="1800" b="0" i="0" u="none" strike="noStrike" cap="none" spc="0" normalizeH="0" baseline="0" dirty="0">
              <a:ln>
                <a:noFill/>
              </a:ln>
              <a:solidFill>
                <a:srgbClr val="FFFFFF"/>
              </a:solidFill>
              <a:effectLst/>
              <a:uFillTx/>
            </a:endParaRPr>
          </a:p>
        </p:txBody>
      </p:sp>
      <p:sp>
        <p:nvSpPr>
          <p:cNvPr id="11" name="Rectangle 10"/>
          <p:cNvSpPr/>
          <p:nvPr/>
        </p:nvSpPr>
        <p:spPr>
          <a:xfrm>
            <a:off x="4724400" y="5215650"/>
            <a:ext cx="1828800" cy="1108950"/>
          </a:xfrm>
          <a:prstGeom prst="rect">
            <a:avLst/>
          </a:prstGeom>
          <a:solidFill>
            <a:srgbClr val="00B050"/>
          </a:solidFill>
          <a:ln w="25400" cap="flat">
            <a:solidFill>
              <a:srgbClr val="00206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Transition </a:t>
            </a:r>
          </a:p>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Plan</a:t>
            </a:r>
            <a:endParaRPr kumimoji="0" lang="en-AU" sz="2000" b="0" i="0" u="none" strike="noStrike" cap="none" spc="0" normalizeH="0" baseline="0" dirty="0">
              <a:ln>
                <a:noFill/>
              </a:ln>
              <a:solidFill>
                <a:srgbClr val="FFFFFF"/>
              </a:solidFill>
              <a:effectLst/>
              <a:uFillTx/>
            </a:endParaRPr>
          </a:p>
        </p:txBody>
      </p:sp>
      <p:sp>
        <p:nvSpPr>
          <p:cNvPr id="12" name="Rectangle 11"/>
          <p:cNvSpPr/>
          <p:nvPr/>
        </p:nvSpPr>
        <p:spPr>
          <a:xfrm>
            <a:off x="6553200" y="5212413"/>
            <a:ext cx="1828800" cy="1112187"/>
          </a:xfrm>
          <a:prstGeom prst="rect">
            <a:avLst/>
          </a:prstGeom>
          <a:solidFill>
            <a:srgbClr val="00B050"/>
          </a:solidFill>
          <a:ln w="25400" cap="flat">
            <a:solidFill>
              <a:srgbClr val="00206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Changed </a:t>
            </a:r>
          </a:p>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Rules of </a:t>
            </a:r>
          </a:p>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Procedure</a:t>
            </a:r>
            <a:endParaRPr kumimoji="0" lang="en-AU" sz="20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8387573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7188200" y="6546850"/>
            <a:ext cx="1905000" cy="256540"/>
          </a:xfrm>
        </p:spPr>
        <p:txBody>
          <a:bodyPr/>
          <a:lstStyle/>
          <a:p>
            <a:pPr lvl="0"/>
            <a:fld id="{86CB4B4D-7CA3-9044-876B-883B54F8677D}" type="slidenum">
              <a:rPr lang="en-US" smtClean="0"/>
              <a:t>6</a:t>
            </a:fld>
            <a:endParaRPr lang="en-US"/>
          </a:p>
        </p:txBody>
      </p:sp>
      <p:sp>
        <p:nvSpPr>
          <p:cNvPr id="4" name="Shape 3"/>
          <p:cNvSpPr/>
          <p:nvPr/>
        </p:nvSpPr>
        <p:spPr>
          <a:xfrm>
            <a:off x="1981200" y="381000"/>
            <a:ext cx="5911852"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AU" sz="3200" dirty="0" smtClean="0">
                <a:solidFill>
                  <a:srgbClr val="FFFFFF"/>
                </a:solidFill>
                <a:latin typeface="Proxima Nova Regular"/>
                <a:ea typeface="Proxima Nova Regular"/>
                <a:cs typeface="Proxima Nova Regular"/>
                <a:sym typeface="Proxima Nova Regular"/>
              </a:rPr>
              <a:t>A long and winding road …</a:t>
            </a:r>
            <a:endParaRPr sz="3200" dirty="0">
              <a:solidFill>
                <a:srgbClr val="FFFFFF"/>
              </a:solidFill>
              <a:latin typeface="Proxima Nova Regular"/>
              <a:ea typeface="Proxima Nova Regular"/>
              <a:cs typeface="Proxima Nova Regular"/>
              <a:sym typeface="Proxima Nova Regular"/>
            </a:endParaRPr>
          </a:p>
        </p:txBody>
      </p:sp>
      <p:sp>
        <p:nvSpPr>
          <p:cNvPr id="13" name="Rectangle 12"/>
          <p:cNvSpPr/>
          <p:nvPr/>
        </p:nvSpPr>
        <p:spPr>
          <a:xfrm>
            <a:off x="25400" y="1216368"/>
            <a:ext cx="1447800"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Nov 13</a:t>
            </a:r>
            <a:endParaRPr kumimoji="0" lang="en-AU" sz="1800" b="0" i="0" u="none" strike="noStrike" cap="none" spc="0" normalizeH="0" baseline="0" dirty="0">
              <a:ln>
                <a:noFill/>
              </a:ln>
              <a:solidFill>
                <a:srgbClr val="002569"/>
              </a:solidFill>
              <a:effectLst/>
              <a:uFillTx/>
            </a:endParaRPr>
          </a:p>
        </p:txBody>
      </p:sp>
      <p:sp>
        <p:nvSpPr>
          <p:cNvPr id="14" name="Rectangle 13"/>
          <p:cNvSpPr/>
          <p:nvPr/>
        </p:nvSpPr>
        <p:spPr>
          <a:xfrm>
            <a:off x="1612900" y="1219200"/>
            <a:ext cx="1422400"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May 14</a:t>
            </a:r>
            <a:endParaRPr kumimoji="0" lang="en-AU" sz="1800" b="0" i="0" u="none" strike="noStrike" cap="none" spc="0" normalizeH="0" baseline="0" dirty="0">
              <a:ln>
                <a:noFill/>
              </a:ln>
              <a:solidFill>
                <a:srgbClr val="002569"/>
              </a:solidFill>
              <a:effectLst/>
              <a:uFillTx/>
            </a:endParaRPr>
          </a:p>
        </p:txBody>
      </p:sp>
      <p:sp>
        <p:nvSpPr>
          <p:cNvPr id="21" name="Rectangle 20"/>
          <p:cNvSpPr/>
          <p:nvPr/>
        </p:nvSpPr>
        <p:spPr>
          <a:xfrm>
            <a:off x="3162300" y="1219200"/>
            <a:ext cx="1422400"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Mar 15</a:t>
            </a:r>
            <a:endParaRPr kumimoji="0" lang="en-AU" sz="1800" b="0" i="0" u="none" strike="noStrike" cap="none" spc="0" normalizeH="0" baseline="0" dirty="0">
              <a:ln>
                <a:noFill/>
              </a:ln>
              <a:solidFill>
                <a:srgbClr val="002569"/>
              </a:solidFill>
              <a:effectLst/>
              <a:uFillTx/>
            </a:endParaRPr>
          </a:p>
        </p:txBody>
      </p:sp>
      <p:sp>
        <p:nvSpPr>
          <p:cNvPr id="22" name="Rectangle 21"/>
          <p:cNvSpPr/>
          <p:nvPr/>
        </p:nvSpPr>
        <p:spPr>
          <a:xfrm>
            <a:off x="4648200" y="1219200"/>
            <a:ext cx="1422400"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Apr 15</a:t>
            </a:r>
            <a:endParaRPr kumimoji="0" lang="en-AU" sz="1800" b="0" i="0" u="none" strike="noStrike" cap="none" spc="0" normalizeH="0" baseline="0" dirty="0">
              <a:ln>
                <a:noFill/>
              </a:ln>
              <a:solidFill>
                <a:srgbClr val="002569"/>
              </a:solidFill>
              <a:effectLst/>
              <a:uFillTx/>
            </a:endParaRPr>
          </a:p>
        </p:txBody>
      </p:sp>
      <p:sp>
        <p:nvSpPr>
          <p:cNvPr id="23" name="Rectangle 22"/>
          <p:cNvSpPr/>
          <p:nvPr/>
        </p:nvSpPr>
        <p:spPr>
          <a:xfrm>
            <a:off x="7670800" y="1213536"/>
            <a:ext cx="1422400"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Jul 15</a:t>
            </a:r>
            <a:endParaRPr kumimoji="0" lang="en-AU" sz="1800" b="0" i="0" u="none" strike="noStrike" cap="none" spc="0" normalizeH="0" baseline="0" dirty="0">
              <a:ln>
                <a:noFill/>
              </a:ln>
              <a:solidFill>
                <a:srgbClr val="002569"/>
              </a:solidFill>
              <a:effectLst/>
              <a:uFillTx/>
            </a:endParaRPr>
          </a:p>
        </p:txBody>
      </p:sp>
      <p:sp>
        <p:nvSpPr>
          <p:cNvPr id="3" name="Rectangle 2"/>
          <p:cNvSpPr/>
          <p:nvPr/>
        </p:nvSpPr>
        <p:spPr>
          <a:xfrm>
            <a:off x="25400" y="1708836"/>
            <a:ext cx="3009900" cy="646329"/>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Vision for GEO</a:t>
            </a:r>
          </a:p>
          <a:p>
            <a:pPr marL="0" marR="0" indent="0" algn="ctr" defTabSz="457200" rtl="0" fontAlgn="auto" latinLnBrk="1" hangingPunct="0">
              <a:lnSpc>
                <a:spcPct val="100000"/>
              </a:lnSpc>
              <a:spcBef>
                <a:spcPts val="0"/>
              </a:spcBef>
              <a:spcAft>
                <a:spcPts val="0"/>
              </a:spcAft>
              <a:buClrTx/>
              <a:buSzTx/>
              <a:buFontTx/>
              <a:buNone/>
              <a:tabLst/>
            </a:pPr>
            <a:r>
              <a:rPr lang="en-AU" dirty="0" smtClean="0"/>
              <a:t>2014 Ministerial Declaration</a:t>
            </a:r>
            <a:endParaRPr kumimoji="0" lang="en-AU" sz="1800" b="0" i="0" u="none" strike="noStrike" cap="none" spc="0" normalizeH="0" baseline="0" dirty="0">
              <a:ln>
                <a:noFill/>
              </a:ln>
              <a:solidFill>
                <a:srgbClr val="002569"/>
              </a:solidFill>
              <a:effectLst/>
              <a:uFillTx/>
            </a:endParaRPr>
          </a:p>
        </p:txBody>
      </p:sp>
      <p:sp>
        <p:nvSpPr>
          <p:cNvPr id="24" name="Rectangle 23"/>
          <p:cNvSpPr/>
          <p:nvPr/>
        </p:nvSpPr>
        <p:spPr>
          <a:xfrm>
            <a:off x="3136900" y="1715871"/>
            <a:ext cx="4419600" cy="646329"/>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First Draft</a:t>
            </a:r>
          </a:p>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 </a:t>
            </a:r>
            <a:endParaRPr kumimoji="0" lang="en-AU" sz="1800" b="0" i="0" u="none" strike="noStrike" cap="none" spc="0" normalizeH="0" baseline="0" dirty="0">
              <a:ln>
                <a:noFill/>
              </a:ln>
              <a:solidFill>
                <a:srgbClr val="002569"/>
              </a:solidFill>
              <a:effectLst/>
              <a:uFillTx/>
            </a:endParaRPr>
          </a:p>
        </p:txBody>
      </p:sp>
      <p:sp>
        <p:nvSpPr>
          <p:cNvPr id="26" name="Rectangle 25"/>
          <p:cNvSpPr/>
          <p:nvPr/>
        </p:nvSpPr>
        <p:spPr>
          <a:xfrm>
            <a:off x="7645400" y="1714500"/>
            <a:ext cx="1422400" cy="646329"/>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Draft 2.2 </a:t>
            </a:r>
          </a:p>
          <a:p>
            <a:pPr marL="0" marR="0" indent="0" algn="ctr"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dirty="0">
              <a:ln>
                <a:noFill/>
              </a:ln>
              <a:solidFill>
                <a:srgbClr val="002569"/>
              </a:solidFill>
              <a:effectLst/>
              <a:uFillTx/>
            </a:endParaRPr>
          </a:p>
        </p:txBody>
      </p:sp>
      <p:sp>
        <p:nvSpPr>
          <p:cNvPr id="31" name="TextBox 30"/>
          <p:cNvSpPr txBox="1"/>
          <p:nvPr/>
        </p:nvSpPr>
        <p:spPr>
          <a:xfrm>
            <a:off x="4610100" y="2524442"/>
            <a:ext cx="1435100" cy="3293207"/>
          </a:xfrm>
          <a:prstGeom prst="rect">
            <a:avLst/>
          </a:prstGeom>
          <a:noFill/>
          <a:ln w="28575" cap="flat">
            <a:solidFill>
              <a:schemeClr val="bg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600" b="1" i="0" u="none" strike="noStrike" cap="none" spc="0" normalizeH="0" baseline="0" dirty="0" smtClean="0">
                <a:ln>
                  <a:noFill/>
                </a:ln>
                <a:solidFill>
                  <a:srgbClr val="002569"/>
                </a:solidFill>
                <a:effectLst/>
                <a:uFillTx/>
              </a:rPr>
              <a:t>Key points</a:t>
            </a:r>
          </a:p>
          <a:p>
            <a:pPr marL="0" marR="0" indent="0" algn="l" defTabSz="457200" rtl="0" fontAlgn="auto" latinLnBrk="1" hangingPunct="0">
              <a:lnSpc>
                <a:spcPct val="100000"/>
              </a:lnSpc>
              <a:spcBef>
                <a:spcPts val="0"/>
              </a:spcBef>
              <a:spcAft>
                <a:spcPts val="0"/>
              </a:spcAft>
              <a:buClrTx/>
              <a:buSzTx/>
              <a:buFontTx/>
              <a:buNone/>
              <a:tabLst/>
            </a:pPr>
            <a:r>
              <a:rPr kumimoji="0" lang="en-AU" sz="1600" i="0" u="none" strike="noStrike" cap="none" spc="0" normalizeH="0" baseline="0" dirty="0" smtClean="0">
                <a:ln>
                  <a:noFill/>
                </a:ln>
                <a:solidFill>
                  <a:srgbClr val="002569"/>
                </a:solidFill>
                <a:effectLst/>
                <a:uFillTx/>
              </a:rPr>
              <a:t>Follow</a:t>
            </a:r>
            <a:r>
              <a:rPr kumimoji="0" lang="en-AU" sz="1600" i="0" u="none" strike="noStrike" cap="none" spc="0" normalizeH="0" dirty="0" smtClean="0">
                <a:ln>
                  <a:noFill/>
                </a:ln>
                <a:solidFill>
                  <a:srgbClr val="002569"/>
                </a:solidFill>
                <a:effectLst/>
                <a:uFillTx/>
              </a:rPr>
              <a:t> up from </a:t>
            </a:r>
            <a:r>
              <a:rPr kumimoji="0" lang="en-AU" sz="1600" i="0" u="none" strike="noStrike" cap="none" spc="0" normalizeH="0" baseline="0" dirty="0" smtClean="0">
                <a:ln>
                  <a:noFill/>
                </a:ln>
                <a:solidFill>
                  <a:srgbClr val="002569"/>
                </a:solidFill>
                <a:effectLst/>
                <a:uFillTx/>
              </a:rPr>
              <a:t>SIT-30</a:t>
            </a:r>
            <a:r>
              <a:rPr kumimoji="0" lang="en-AU" sz="1600" i="0" u="none" strike="noStrike" cap="none" spc="0" normalizeH="0" dirty="0" smtClean="0">
                <a:ln>
                  <a:noFill/>
                </a:ln>
                <a:solidFill>
                  <a:srgbClr val="002569"/>
                </a:solidFill>
                <a:effectLst/>
                <a:uFillTx/>
              </a:rPr>
              <a:t> Review</a:t>
            </a:r>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smtClean="0"/>
          </a:p>
          <a:p>
            <a:pPr marL="0" marR="0" indent="0" algn="l" defTabSz="457200" rtl="0" fontAlgn="auto" latinLnBrk="1" hangingPunct="0">
              <a:lnSpc>
                <a:spcPct val="100000"/>
              </a:lnSpc>
              <a:spcBef>
                <a:spcPts val="0"/>
              </a:spcBef>
              <a:spcAft>
                <a:spcPts val="0"/>
              </a:spcAft>
              <a:buClrTx/>
              <a:buSzTx/>
              <a:buFontTx/>
              <a:buNone/>
              <a:tabLst/>
            </a:pPr>
            <a:r>
              <a:rPr lang="en-AU" sz="1600" dirty="0" smtClean="0"/>
              <a:t>Endorsed </a:t>
            </a:r>
          </a:p>
          <a:p>
            <a:pPr marL="0" marR="0" indent="0" algn="l" defTabSz="457200" rtl="0" fontAlgn="auto" latinLnBrk="1" hangingPunct="0">
              <a:lnSpc>
                <a:spcPct val="100000"/>
              </a:lnSpc>
              <a:spcBef>
                <a:spcPts val="0"/>
              </a:spcBef>
              <a:spcAft>
                <a:spcPts val="0"/>
              </a:spcAft>
              <a:buClrTx/>
              <a:buSzTx/>
              <a:buFontTx/>
              <a:buNone/>
              <a:tabLst/>
            </a:pPr>
            <a:r>
              <a:rPr lang="en-AU" sz="1600" dirty="0" smtClean="0"/>
              <a:t>submission</a:t>
            </a:r>
            <a:endParaRPr lang="en-AU" sz="1600" dirty="0"/>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smtClean="0"/>
          </a:p>
          <a:p>
            <a:pPr marL="0" marR="0" indent="0" algn="l" defTabSz="457200" rtl="0" fontAlgn="auto" latinLnBrk="1" hangingPunct="0">
              <a:lnSpc>
                <a:spcPct val="100000"/>
              </a:lnSpc>
              <a:spcBef>
                <a:spcPts val="0"/>
              </a:spcBef>
              <a:spcAft>
                <a:spcPts val="0"/>
              </a:spcAft>
              <a:buClrTx/>
              <a:buSzTx/>
              <a:buFontTx/>
              <a:buNone/>
              <a:tabLst/>
            </a:pPr>
            <a:r>
              <a:rPr lang="en-AU" sz="1600" baseline="0" dirty="0" smtClean="0"/>
              <a:t>Strengthening</a:t>
            </a:r>
            <a:r>
              <a:rPr lang="en-AU" sz="1600" dirty="0" smtClean="0"/>
              <a:t> of messages:</a:t>
            </a:r>
          </a:p>
          <a:p>
            <a:pPr marL="285750" marR="0" indent="-285750" algn="l" defTabSz="457200" rtl="0" fontAlgn="auto" latinLnBrk="1" hangingPunct="0">
              <a:lnSpc>
                <a:spcPct val="100000"/>
              </a:lnSpc>
              <a:spcBef>
                <a:spcPts val="0"/>
              </a:spcBef>
              <a:spcAft>
                <a:spcPts val="0"/>
              </a:spcAft>
              <a:buClrTx/>
              <a:buSzTx/>
              <a:buFontTx/>
              <a:buChar char="-"/>
              <a:tabLst/>
            </a:pPr>
            <a:r>
              <a:rPr lang="en-AU" sz="1600" dirty="0" smtClean="0"/>
              <a:t>Role in         </a:t>
            </a:r>
            <a:r>
              <a:rPr lang="en-AU" sz="1600" dirty="0" err="1" smtClean="0"/>
              <a:t>govnance</a:t>
            </a:r>
            <a:endParaRPr lang="en-AU" sz="1600" dirty="0" smtClean="0"/>
          </a:p>
          <a:p>
            <a:pPr marL="285750" marR="0" indent="-285750" algn="l" defTabSz="457200" rtl="0" fontAlgn="auto" latinLnBrk="1" hangingPunct="0">
              <a:lnSpc>
                <a:spcPct val="100000"/>
              </a:lnSpc>
              <a:spcBef>
                <a:spcPts val="0"/>
              </a:spcBef>
              <a:spcAft>
                <a:spcPts val="0"/>
              </a:spcAft>
              <a:buClrTx/>
              <a:buSzTx/>
              <a:buFontTx/>
              <a:buChar char="-"/>
              <a:tabLst/>
            </a:pPr>
            <a:r>
              <a:rPr lang="en-AU" sz="1600" dirty="0" smtClean="0"/>
              <a:t>Record of      delivery</a:t>
            </a:r>
          </a:p>
        </p:txBody>
      </p:sp>
      <p:sp>
        <p:nvSpPr>
          <p:cNvPr id="32" name="TextBox 31"/>
          <p:cNvSpPr txBox="1"/>
          <p:nvPr/>
        </p:nvSpPr>
        <p:spPr>
          <a:xfrm>
            <a:off x="3149600" y="2524442"/>
            <a:ext cx="1371600" cy="4216537"/>
          </a:xfrm>
          <a:prstGeom prst="rect">
            <a:avLst/>
          </a:prstGeom>
          <a:noFill/>
          <a:ln w="28575" cap="flat">
            <a:solidFill>
              <a:schemeClr val="bg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600" b="1" i="0" u="none" strike="noStrike" cap="none" spc="0" normalizeH="0" baseline="0" dirty="0" smtClean="0">
                <a:ln>
                  <a:noFill/>
                </a:ln>
                <a:solidFill>
                  <a:srgbClr val="002569"/>
                </a:solidFill>
                <a:effectLst/>
                <a:uFillTx/>
              </a:rPr>
              <a:t>Key points</a:t>
            </a:r>
          </a:p>
          <a:p>
            <a:pPr marL="0" marR="0" indent="0" algn="l" defTabSz="457200" rtl="0" fontAlgn="auto" latinLnBrk="1" hangingPunct="0">
              <a:lnSpc>
                <a:spcPct val="100000"/>
              </a:lnSpc>
              <a:spcBef>
                <a:spcPts val="0"/>
              </a:spcBef>
              <a:spcAft>
                <a:spcPts val="0"/>
              </a:spcAft>
              <a:buClrTx/>
              <a:buSzTx/>
              <a:buFontTx/>
              <a:buNone/>
              <a:tabLst/>
            </a:pPr>
            <a:r>
              <a:rPr lang="en-AU" sz="1400" dirty="0" smtClean="0"/>
              <a:t>Detailed             submission on all points.  </a:t>
            </a:r>
            <a:r>
              <a:rPr lang="en-AU" sz="1400" dirty="0"/>
              <a:t> </a:t>
            </a:r>
            <a:r>
              <a:rPr lang="en-AU" sz="1400" dirty="0" smtClean="0"/>
              <a:t>         </a:t>
            </a:r>
          </a:p>
          <a:p>
            <a:pPr marL="0" marR="0" indent="0" algn="l" defTabSz="457200" rtl="0" fontAlgn="auto" latinLnBrk="1" hangingPunct="0">
              <a:lnSpc>
                <a:spcPct val="100000"/>
              </a:lnSpc>
              <a:spcBef>
                <a:spcPts val="0"/>
              </a:spcBef>
              <a:spcAft>
                <a:spcPts val="0"/>
              </a:spcAft>
              <a:buClrTx/>
              <a:buSzTx/>
              <a:buFontTx/>
              <a:buNone/>
              <a:tabLst/>
            </a:pPr>
            <a:endParaRPr lang="en-AU" sz="1400" dirty="0"/>
          </a:p>
          <a:p>
            <a:pPr marL="0" marR="0" indent="0" algn="l" defTabSz="457200" rtl="0" fontAlgn="auto" latinLnBrk="1" hangingPunct="0">
              <a:lnSpc>
                <a:spcPct val="100000"/>
              </a:lnSpc>
              <a:spcBef>
                <a:spcPts val="0"/>
              </a:spcBef>
              <a:spcAft>
                <a:spcPts val="0"/>
              </a:spcAft>
              <a:buClrTx/>
              <a:buSzTx/>
              <a:buFontTx/>
              <a:buNone/>
              <a:tabLst/>
            </a:pPr>
            <a:r>
              <a:rPr lang="en-AU" sz="1400" b="1" dirty="0" smtClean="0"/>
              <a:t>Desire to see</a:t>
            </a:r>
            <a:r>
              <a:rPr lang="en-AU" sz="1400" dirty="0" smtClean="0"/>
              <a:t>:</a:t>
            </a:r>
          </a:p>
          <a:p>
            <a:pPr marL="0" marR="0" indent="0" algn="l" defTabSz="457200" rtl="0" fontAlgn="auto" latinLnBrk="1" hangingPunct="0">
              <a:lnSpc>
                <a:spcPct val="100000"/>
              </a:lnSpc>
              <a:spcBef>
                <a:spcPts val="0"/>
              </a:spcBef>
              <a:spcAft>
                <a:spcPts val="0"/>
              </a:spcAft>
              <a:buClrTx/>
              <a:buSzTx/>
              <a:buFontTx/>
              <a:buNone/>
              <a:tabLst/>
            </a:pPr>
            <a:r>
              <a:rPr lang="en-AU" sz="1400" dirty="0" smtClean="0"/>
              <a:t>- GEO’s role in      convening           emphasised</a:t>
            </a:r>
          </a:p>
          <a:p>
            <a:pPr marL="0" marR="0" indent="0" algn="l" defTabSz="457200" rtl="0" fontAlgn="auto" latinLnBrk="1" hangingPunct="0">
              <a:lnSpc>
                <a:spcPct val="100000"/>
              </a:lnSpc>
              <a:spcBef>
                <a:spcPts val="0"/>
              </a:spcBef>
              <a:spcAft>
                <a:spcPts val="0"/>
              </a:spcAft>
              <a:buClrTx/>
              <a:buSzTx/>
              <a:buFontTx/>
              <a:buNone/>
              <a:tabLst/>
            </a:pPr>
            <a:r>
              <a:rPr lang="en-AU" sz="1400" i="1" dirty="0" smtClean="0"/>
              <a:t> Engagement      beyond GEO    made a  priority</a:t>
            </a:r>
          </a:p>
          <a:p>
            <a:pPr marL="0" marR="0" indent="0" algn="l" defTabSz="457200" rtl="0" fontAlgn="auto" latinLnBrk="1" hangingPunct="0">
              <a:lnSpc>
                <a:spcPct val="100000"/>
              </a:lnSpc>
              <a:spcBef>
                <a:spcPts val="0"/>
              </a:spcBef>
              <a:spcAft>
                <a:spcPts val="0"/>
              </a:spcAft>
              <a:buClrTx/>
              <a:buSzTx/>
              <a:buFontTx/>
              <a:buNone/>
              <a:tabLst/>
            </a:pPr>
            <a:r>
              <a:rPr lang="en-AU" sz="1400" dirty="0" smtClean="0"/>
              <a:t>- Prioritized       requirements</a:t>
            </a:r>
          </a:p>
          <a:p>
            <a:pPr marL="0" marR="0" indent="0" algn="l" defTabSz="457200" rtl="0" fontAlgn="auto" latinLnBrk="1" hangingPunct="0">
              <a:lnSpc>
                <a:spcPct val="100000"/>
              </a:lnSpc>
              <a:spcBef>
                <a:spcPts val="0"/>
              </a:spcBef>
              <a:spcAft>
                <a:spcPts val="0"/>
              </a:spcAft>
              <a:buClrTx/>
              <a:buSzTx/>
              <a:buFontTx/>
              <a:buNone/>
              <a:tabLst/>
            </a:pPr>
            <a:r>
              <a:rPr lang="en-AU" sz="1400" i="1" dirty="0" smtClean="0"/>
              <a:t>- Focus on               In-situ </a:t>
            </a:r>
            <a:r>
              <a:rPr lang="en-AU" sz="1400" i="1" dirty="0" err="1" smtClean="0"/>
              <a:t>coord</a:t>
            </a:r>
            <a:r>
              <a:rPr lang="en-AU" sz="1400" i="1" dirty="0"/>
              <a:t> </a:t>
            </a:r>
            <a:r>
              <a:rPr lang="en-AU" sz="1400" i="1" dirty="0" smtClean="0"/>
              <a:t>      </a:t>
            </a:r>
            <a:r>
              <a:rPr lang="en-AU" sz="1400" dirty="0" smtClean="0"/>
              <a:t>- Separate           reporting of          space</a:t>
            </a:r>
            <a:endParaRPr kumimoji="0" lang="en-AU" sz="1400" i="0" u="none" strike="noStrike" cap="none" spc="0" normalizeH="0" dirty="0">
              <a:ln>
                <a:noFill/>
              </a:ln>
              <a:solidFill>
                <a:srgbClr val="002569"/>
              </a:solidFill>
              <a:effectLst/>
              <a:uFillTx/>
            </a:endParaRPr>
          </a:p>
        </p:txBody>
      </p:sp>
      <p:sp>
        <p:nvSpPr>
          <p:cNvPr id="33" name="TextBox 32"/>
          <p:cNvSpPr txBox="1"/>
          <p:nvPr/>
        </p:nvSpPr>
        <p:spPr>
          <a:xfrm>
            <a:off x="38100" y="2521329"/>
            <a:ext cx="1435100" cy="4031871"/>
          </a:xfrm>
          <a:prstGeom prst="rect">
            <a:avLst/>
          </a:prstGeom>
          <a:noFill/>
          <a:ln w="28575" cap="flat">
            <a:solidFill>
              <a:schemeClr val="bg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600" b="1" i="0" u="none" strike="noStrike" cap="none" spc="0" normalizeH="0" baseline="0" dirty="0" smtClean="0">
                <a:ln>
                  <a:noFill/>
                </a:ln>
                <a:solidFill>
                  <a:srgbClr val="002569"/>
                </a:solidFill>
                <a:effectLst/>
                <a:uFillTx/>
              </a:rPr>
              <a:t>Key points</a:t>
            </a:r>
            <a:endParaRPr kumimoji="0" lang="en-AU" sz="1600" b="1" i="0" u="none" strike="noStrike" cap="none" spc="0" normalizeH="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r>
              <a:rPr lang="en-AU" sz="1600" dirty="0" smtClean="0"/>
              <a:t>Focus on </a:t>
            </a:r>
          </a:p>
          <a:p>
            <a:pPr marL="0" marR="0" indent="0" algn="l" defTabSz="457200" rtl="0" fontAlgn="auto" latinLnBrk="1" hangingPunct="0">
              <a:lnSpc>
                <a:spcPct val="100000"/>
              </a:lnSpc>
              <a:spcBef>
                <a:spcPts val="0"/>
              </a:spcBef>
              <a:spcAft>
                <a:spcPts val="0"/>
              </a:spcAft>
              <a:buClrTx/>
              <a:buSzTx/>
              <a:buFontTx/>
              <a:buNone/>
              <a:tabLst/>
            </a:pPr>
            <a:r>
              <a:rPr lang="en-AU" sz="1600" dirty="0" smtClean="0"/>
              <a:t>GEOSS</a:t>
            </a:r>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a:p>
          <a:p>
            <a:pPr marL="0" marR="0" indent="0" algn="l" defTabSz="457200" rtl="0" fontAlgn="auto" latinLnBrk="1" hangingPunct="0">
              <a:lnSpc>
                <a:spcPct val="100000"/>
              </a:lnSpc>
              <a:spcBef>
                <a:spcPts val="0"/>
              </a:spcBef>
              <a:spcAft>
                <a:spcPts val="0"/>
              </a:spcAft>
              <a:buClrTx/>
              <a:buSzTx/>
              <a:buFontTx/>
              <a:buNone/>
              <a:tabLst/>
            </a:pPr>
            <a:r>
              <a:rPr lang="en-AU" sz="1600" dirty="0" smtClean="0"/>
              <a:t>Emphasise       space and </a:t>
            </a:r>
          </a:p>
          <a:p>
            <a:pPr marL="0" marR="0" indent="0" algn="l" defTabSz="457200" rtl="0" fontAlgn="auto" latinLnBrk="1" hangingPunct="0">
              <a:lnSpc>
                <a:spcPct val="100000"/>
              </a:lnSpc>
              <a:spcBef>
                <a:spcPts val="0"/>
              </a:spcBef>
              <a:spcAft>
                <a:spcPts val="0"/>
              </a:spcAft>
              <a:buClrTx/>
              <a:buSzTx/>
              <a:buFontTx/>
              <a:buNone/>
              <a:tabLst/>
            </a:pPr>
            <a:r>
              <a:rPr lang="en-AU" sz="1600" dirty="0" smtClean="0"/>
              <a:t>in-situ</a:t>
            </a:r>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a:p>
          <a:p>
            <a:pPr marL="0" marR="0" indent="0" algn="l" defTabSz="457200" rtl="0" fontAlgn="auto" latinLnBrk="1" hangingPunct="0">
              <a:lnSpc>
                <a:spcPct val="100000"/>
              </a:lnSpc>
              <a:spcBef>
                <a:spcPts val="0"/>
              </a:spcBef>
              <a:spcAft>
                <a:spcPts val="0"/>
              </a:spcAft>
              <a:buClrTx/>
              <a:buSzTx/>
              <a:buFontTx/>
              <a:buNone/>
              <a:tabLst/>
            </a:pPr>
            <a:r>
              <a:rPr lang="en-AU" sz="1600" baseline="0" dirty="0" smtClean="0"/>
              <a:t>Better links</a:t>
            </a:r>
            <a:r>
              <a:rPr lang="en-AU" sz="1600" dirty="0" smtClean="0"/>
              <a:t> to   global orgs</a:t>
            </a:r>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a:p>
          <a:p>
            <a:pPr marL="0" marR="0" indent="0" algn="l" defTabSz="457200" rtl="0" fontAlgn="auto" latinLnBrk="1" hangingPunct="0">
              <a:lnSpc>
                <a:spcPct val="100000"/>
              </a:lnSpc>
              <a:spcBef>
                <a:spcPts val="0"/>
              </a:spcBef>
              <a:spcAft>
                <a:spcPts val="0"/>
              </a:spcAft>
              <a:buClrTx/>
              <a:buSzTx/>
              <a:buFontTx/>
              <a:buNone/>
              <a:tabLst/>
            </a:pPr>
            <a:r>
              <a:rPr lang="en-AU" sz="1600" dirty="0" smtClean="0"/>
              <a:t>Accelerate       data sharing</a:t>
            </a:r>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a:p>
          <a:p>
            <a:pPr marL="0" marR="0" indent="0" algn="l" defTabSz="457200" rtl="0" fontAlgn="auto" latinLnBrk="1" hangingPunct="0">
              <a:lnSpc>
                <a:spcPct val="100000"/>
              </a:lnSpc>
              <a:spcBef>
                <a:spcPts val="0"/>
              </a:spcBef>
              <a:spcAft>
                <a:spcPts val="0"/>
              </a:spcAft>
              <a:buClrTx/>
              <a:buSzTx/>
              <a:buFontTx/>
              <a:buNone/>
              <a:tabLst/>
            </a:pPr>
            <a:r>
              <a:rPr lang="en-AU" sz="1600" dirty="0" smtClean="0"/>
              <a:t>Clarify private </a:t>
            </a:r>
          </a:p>
          <a:p>
            <a:pPr marL="0" marR="0" indent="0" algn="l" defTabSz="457200" rtl="0" fontAlgn="auto" latinLnBrk="1" hangingPunct="0">
              <a:lnSpc>
                <a:spcPct val="100000"/>
              </a:lnSpc>
              <a:spcBef>
                <a:spcPts val="0"/>
              </a:spcBef>
              <a:spcAft>
                <a:spcPts val="0"/>
              </a:spcAft>
              <a:buClrTx/>
              <a:buSzTx/>
              <a:buFontTx/>
              <a:buNone/>
              <a:tabLst/>
            </a:pPr>
            <a:r>
              <a:rPr lang="en-AU" sz="1600" dirty="0" smtClean="0"/>
              <a:t>sector role</a:t>
            </a:r>
            <a:endParaRPr lang="en-AU" sz="1600" baseline="0" dirty="0" smtClean="0"/>
          </a:p>
        </p:txBody>
      </p:sp>
      <p:sp>
        <p:nvSpPr>
          <p:cNvPr id="34" name="TextBox 33"/>
          <p:cNvSpPr txBox="1"/>
          <p:nvPr/>
        </p:nvSpPr>
        <p:spPr>
          <a:xfrm>
            <a:off x="1587500" y="2524442"/>
            <a:ext cx="1447800" cy="3046986"/>
          </a:xfrm>
          <a:prstGeom prst="rect">
            <a:avLst/>
          </a:prstGeom>
          <a:noFill/>
          <a:ln w="28575" cap="flat">
            <a:solidFill>
              <a:schemeClr val="bg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600" b="1" i="0" u="none" strike="noStrike" cap="none" spc="0" normalizeH="0" baseline="0" dirty="0" smtClean="0">
                <a:ln>
                  <a:noFill/>
                </a:ln>
                <a:solidFill>
                  <a:srgbClr val="002569"/>
                </a:solidFill>
                <a:effectLst/>
                <a:uFillTx/>
              </a:rPr>
              <a:t>Key points</a:t>
            </a:r>
            <a:endParaRPr kumimoji="0" lang="en-AU" sz="1600" b="1" i="0" u="none" strike="noStrike" cap="none" spc="0" normalizeH="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r>
              <a:rPr lang="en-AU" sz="1600" dirty="0" smtClean="0"/>
              <a:t>Desire to be         more involved</a:t>
            </a:r>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a:p>
          <a:p>
            <a:pPr marL="0" marR="0" indent="0" algn="l" defTabSz="457200" rtl="0" fontAlgn="auto" latinLnBrk="1" hangingPunct="0">
              <a:lnSpc>
                <a:spcPct val="100000"/>
              </a:lnSpc>
              <a:spcBef>
                <a:spcPts val="0"/>
              </a:spcBef>
              <a:spcAft>
                <a:spcPts val="0"/>
              </a:spcAft>
              <a:buClrTx/>
              <a:buSzTx/>
              <a:buFontTx/>
              <a:buNone/>
              <a:tabLst/>
            </a:pPr>
            <a:r>
              <a:rPr lang="en-AU" sz="1600" dirty="0" smtClean="0"/>
              <a:t>Including in </a:t>
            </a:r>
          </a:p>
          <a:p>
            <a:pPr marL="0" marR="0" indent="0" algn="l" defTabSz="457200" rtl="0" fontAlgn="auto" latinLnBrk="1" hangingPunct="0">
              <a:lnSpc>
                <a:spcPct val="100000"/>
              </a:lnSpc>
              <a:spcBef>
                <a:spcPts val="0"/>
              </a:spcBef>
              <a:spcAft>
                <a:spcPts val="0"/>
              </a:spcAft>
              <a:buClrTx/>
              <a:buSzTx/>
              <a:buFontTx/>
              <a:buNone/>
              <a:tabLst/>
            </a:pPr>
            <a:r>
              <a:rPr lang="en-AU" sz="1600" dirty="0" smtClean="0"/>
              <a:t>GEO </a:t>
            </a:r>
          </a:p>
          <a:p>
            <a:pPr marL="0" marR="0" indent="0" algn="l" defTabSz="457200" rtl="0" fontAlgn="auto" latinLnBrk="1" hangingPunct="0">
              <a:lnSpc>
                <a:spcPct val="100000"/>
              </a:lnSpc>
              <a:spcBef>
                <a:spcPts val="0"/>
              </a:spcBef>
              <a:spcAft>
                <a:spcPts val="0"/>
              </a:spcAft>
              <a:buClrTx/>
              <a:buSzTx/>
              <a:buFontTx/>
              <a:buNone/>
              <a:tabLst/>
            </a:pPr>
            <a:r>
              <a:rPr lang="en-AU" sz="1600" dirty="0" smtClean="0"/>
              <a:t>governance</a:t>
            </a:r>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smtClean="0"/>
          </a:p>
          <a:p>
            <a:pPr marL="0" marR="0" indent="0" algn="l" defTabSz="457200" rtl="0" fontAlgn="auto" latinLnBrk="1" hangingPunct="0">
              <a:lnSpc>
                <a:spcPct val="100000"/>
              </a:lnSpc>
              <a:spcBef>
                <a:spcPts val="0"/>
              </a:spcBef>
              <a:spcAft>
                <a:spcPts val="0"/>
              </a:spcAft>
              <a:buClrTx/>
              <a:buSzTx/>
              <a:buFontTx/>
              <a:buNone/>
              <a:tabLst/>
            </a:pPr>
            <a:r>
              <a:rPr lang="en-AU" sz="1600" dirty="0" smtClean="0"/>
              <a:t>Commit to      work with         IPWG process</a:t>
            </a:r>
            <a:endParaRPr lang="en-AU" sz="1600" baseline="0" dirty="0" smtClean="0"/>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smtClean="0"/>
          </a:p>
        </p:txBody>
      </p:sp>
      <p:sp>
        <p:nvSpPr>
          <p:cNvPr id="36" name="TextBox 35"/>
          <p:cNvSpPr txBox="1"/>
          <p:nvPr/>
        </p:nvSpPr>
        <p:spPr>
          <a:xfrm>
            <a:off x="7645400" y="2524442"/>
            <a:ext cx="1435100" cy="3785650"/>
          </a:xfrm>
          <a:prstGeom prst="rect">
            <a:avLst/>
          </a:prstGeom>
          <a:noFill/>
          <a:ln w="28575" cap="flat">
            <a:solidFill>
              <a:schemeClr val="bg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600" b="1" i="0" u="none" strike="noStrike" cap="none" spc="0" normalizeH="0" baseline="0" dirty="0" smtClean="0">
                <a:ln>
                  <a:noFill/>
                </a:ln>
                <a:solidFill>
                  <a:srgbClr val="002569"/>
                </a:solidFill>
                <a:effectLst/>
                <a:uFillTx/>
              </a:rPr>
              <a:t>Key points</a:t>
            </a:r>
          </a:p>
          <a:p>
            <a:pPr marL="0" marR="0" indent="0" algn="l" defTabSz="457200" rtl="0" fontAlgn="auto" latinLnBrk="1" hangingPunct="0">
              <a:lnSpc>
                <a:spcPct val="100000"/>
              </a:lnSpc>
              <a:spcBef>
                <a:spcPts val="0"/>
              </a:spcBef>
              <a:spcAft>
                <a:spcPts val="0"/>
              </a:spcAft>
              <a:buClrTx/>
              <a:buSzTx/>
              <a:buFontTx/>
              <a:buNone/>
              <a:tabLst/>
            </a:pPr>
            <a:r>
              <a:rPr kumimoji="0" lang="en-AU" sz="1600" i="0" u="none" strike="noStrike" cap="none" spc="0" normalizeH="0" baseline="0" dirty="0" smtClean="0">
                <a:ln>
                  <a:noFill/>
                </a:ln>
                <a:solidFill>
                  <a:srgbClr val="002569"/>
                </a:solidFill>
                <a:effectLst/>
                <a:uFillTx/>
              </a:rPr>
              <a:t>Progressing</a:t>
            </a:r>
            <a:r>
              <a:rPr kumimoji="0" lang="en-AU" sz="1600" i="0" u="none" strike="noStrike" cap="none" spc="0" normalizeH="0" dirty="0" smtClean="0">
                <a:ln>
                  <a:noFill/>
                </a:ln>
                <a:solidFill>
                  <a:srgbClr val="002569"/>
                </a:solidFill>
                <a:effectLst/>
                <a:uFillTx/>
              </a:rPr>
              <a:t>      on key issues</a:t>
            </a:r>
            <a:endParaRPr kumimoji="0" lang="en-AU" sz="1600" i="0" u="none" strike="noStrike" cap="none" spc="0" normalizeH="0" baseline="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AU" sz="1600" dirty="0"/>
          </a:p>
          <a:p>
            <a:pPr marL="0" marR="0" indent="0" algn="l" defTabSz="457200" rtl="0" fontAlgn="auto" latinLnBrk="1" hangingPunct="0">
              <a:lnSpc>
                <a:spcPct val="100000"/>
              </a:lnSpc>
              <a:spcBef>
                <a:spcPts val="0"/>
              </a:spcBef>
              <a:spcAft>
                <a:spcPts val="0"/>
              </a:spcAft>
              <a:buClrTx/>
              <a:buSzTx/>
              <a:buFontTx/>
              <a:buNone/>
              <a:tabLst/>
            </a:pPr>
            <a:r>
              <a:rPr lang="en-AU" sz="1600" dirty="0" smtClean="0"/>
              <a:t>Concern over  core functions and targets</a:t>
            </a:r>
          </a:p>
          <a:p>
            <a:pPr marL="0" marR="0" indent="0" algn="l" defTabSz="457200" rtl="0" fontAlgn="auto" latinLnBrk="1" hangingPunct="0">
              <a:lnSpc>
                <a:spcPct val="100000"/>
              </a:lnSpc>
              <a:spcBef>
                <a:spcPts val="0"/>
              </a:spcBef>
              <a:spcAft>
                <a:spcPts val="0"/>
              </a:spcAft>
              <a:buClrTx/>
              <a:buSzTx/>
              <a:buFontTx/>
              <a:buNone/>
              <a:tabLst/>
            </a:pPr>
            <a:endParaRPr lang="en-AU" sz="1600" dirty="0"/>
          </a:p>
          <a:p>
            <a:pPr marL="0" marR="0" indent="0" algn="l" defTabSz="457200" rtl="0" fontAlgn="auto" latinLnBrk="1" hangingPunct="0">
              <a:lnSpc>
                <a:spcPct val="100000"/>
              </a:lnSpc>
              <a:spcBef>
                <a:spcPts val="0"/>
              </a:spcBef>
              <a:spcAft>
                <a:spcPts val="0"/>
              </a:spcAft>
              <a:buClrTx/>
              <a:buSzTx/>
              <a:buFontTx/>
              <a:buNone/>
              <a:tabLst/>
            </a:pPr>
            <a:r>
              <a:rPr lang="en-AU" sz="1600" dirty="0" smtClean="0"/>
              <a:t>Problematic       role for </a:t>
            </a:r>
            <a:r>
              <a:rPr lang="en-AU" sz="1600" dirty="0" err="1" smtClean="0"/>
              <a:t>Prog</a:t>
            </a:r>
            <a:r>
              <a:rPr lang="en-AU" sz="1600" dirty="0" smtClean="0"/>
              <a:t>      Board</a:t>
            </a:r>
          </a:p>
          <a:p>
            <a:pPr marL="0" marR="0" indent="0" algn="l" defTabSz="457200" rtl="0" fontAlgn="auto" latinLnBrk="1" hangingPunct="0">
              <a:lnSpc>
                <a:spcPct val="100000"/>
              </a:lnSpc>
              <a:spcBef>
                <a:spcPts val="0"/>
              </a:spcBef>
              <a:spcAft>
                <a:spcPts val="0"/>
              </a:spcAft>
              <a:buClrTx/>
              <a:buSzTx/>
              <a:buFontTx/>
              <a:buNone/>
              <a:tabLst/>
            </a:pPr>
            <a:endParaRPr lang="en-AU" sz="1600" dirty="0"/>
          </a:p>
          <a:p>
            <a:pPr marL="0" marR="0" indent="0" algn="l" defTabSz="457200" rtl="0" fontAlgn="auto" latinLnBrk="1" hangingPunct="0">
              <a:lnSpc>
                <a:spcPct val="100000"/>
              </a:lnSpc>
              <a:spcBef>
                <a:spcPts val="0"/>
              </a:spcBef>
              <a:spcAft>
                <a:spcPts val="0"/>
              </a:spcAft>
              <a:buClrTx/>
              <a:buSzTx/>
              <a:buFontTx/>
              <a:buNone/>
              <a:tabLst/>
            </a:pPr>
            <a:r>
              <a:rPr lang="en-AU" sz="1600" dirty="0" smtClean="0"/>
              <a:t>Language         issues – role  of contributors</a:t>
            </a:r>
          </a:p>
        </p:txBody>
      </p:sp>
      <p:sp>
        <p:nvSpPr>
          <p:cNvPr id="37" name="Rectangle 36"/>
          <p:cNvSpPr/>
          <p:nvPr/>
        </p:nvSpPr>
        <p:spPr>
          <a:xfrm>
            <a:off x="6146800" y="1219200"/>
            <a:ext cx="1422400"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May 15</a:t>
            </a:r>
            <a:endParaRPr kumimoji="0" lang="en-AU" sz="1800" b="0" i="0" u="none" strike="noStrike" cap="none" spc="0" normalizeH="0" baseline="0" dirty="0">
              <a:ln>
                <a:noFill/>
              </a:ln>
              <a:solidFill>
                <a:srgbClr val="002569"/>
              </a:solidFill>
              <a:effectLst/>
              <a:uFillTx/>
            </a:endParaRPr>
          </a:p>
        </p:txBody>
      </p:sp>
      <p:sp>
        <p:nvSpPr>
          <p:cNvPr id="38" name="TextBox 37"/>
          <p:cNvSpPr txBox="1"/>
          <p:nvPr/>
        </p:nvSpPr>
        <p:spPr>
          <a:xfrm>
            <a:off x="6121400" y="2524442"/>
            <a:ext cx="1435100" cy="3539428"/>
          </a:xfrm>
          <a:prstGeom prst="rect">
            <a:avLst/>
          </a:prstGeom>
          <a:noFill/>
          <a:ln w="28575" cap="flat">
            <a:solidFill>
              <a:schemeClr val="bg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600" b="1" i="0" u="none" strike="noStrike" cap="none" spc="0" normalizeH="0" baseline="0" dirty="0" smtClean="0">
                <a:ln>
                  <a:noFill/>
                </a:ln>
                <a:solidFill>
                  <a:srgbClr val="002569"/>
                </a:solidFill>
                <a:effectLst/>
                <a:uFillTx/>
              </a:rPr>
              <a:t>Key points</a:t>
            </a:r>
          </a:p>
          <a:p>
            <a:pPr marL="0" marR="0" indent="0" algn="l" defTabSz="457200" rtl="0" fontAlgn="auto" latinLnBrk="1" hangingPunct="0">
              <a:lnSpc>
                <a:spcPct val="100000"/>
              </a:lnSpc>
              <a:spcBef>
                <a:spcPts val="0"/>
              </a:spcBef>
              <a:spcAft>
                <a:spcPts val="0"/>
              </a:spcAft>
              <a:buClrTx/>
              <a:buSzTx/>
              <a:buFontTx/>
              <a:buNone/>
              <a:tabLst/>
            </a:pPr>
            <a:r>
              <a:rPr kumimoji="0" lang="en-AU" sz="1600" i="0" u="none" strike="noStrike" cap="none" spc="0" normalizeH="0" baseline="0" dirty="0" smtClean="0">
                <a:ln>
                  <a:noFill/>
                </a:ln>
                <a:solidFill>
                  <a:srgbClr val="002569"/>
                </a:solidFill>
                <a:effectLst/>
                <a:uFillTx/>
              </a:rPr>
              <a:t>ISRSE</a:t>
            </a:r>
            <a:r>
              <a:rPr kumimoji="0" lang="en-AU" sz="1600" i="0" u="none" strike="noStrike" cap="none" spc="0" normalizeH="0" dirty="0" smtClean="0">
                <a:ln>
                  <a:noFill/>
                </a:ln>
                <a:solidFill>
                  <a:srgbClr val="002569"/>
                </a:solidFill>
                <a:effectLst/>
                <a:uFillTx/>
              </a:rPr>
              <a:t> side       meeting with     </a:t>
            </a:r>
            <a:r>
              <a:rPr kumimoji="0" lang="en-AU" sz="1600" i="0" u="none" strike="noStrike" cap="none" spc="0" normalizeH="0" dirty="0" err="1" smtClean="0">
                <a:ln>
                  <a:noFill/>
                </a:ln>
                <a:solidFill>
                  <a:srgbClr val="002569"/>
                </a:solidFill>
                <a:effectLst/>
                <a:uFillTx/>
              </a:rPr>
              <a:t>ExCom</a:t>
            </a:r>
            <a:r>
              <a:rPr kumimoji="0" lang="en-AU" sz="1600" i="0" u="none" strike="noStrike" cap="none" spc="0" normalizeH="0" dirty="0" smtClean="0">
                <a:ln>
                  <a:noFill/>
                </a:ln>
                <a:solidFill>
                  <a:srgbClr val="002569"/>
                </a:solidFill>
                <a:effectLst/>
                <a:uFillTx/>
              </a:rPr>
              <a:t> and    IPWG reps</a:t>
            </a:r>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smtClean="0"/>
          </a:p>
          <a:p>
            <a:pPr marL="0" marR="0" indent="0" algn="l" defTabSz="457200" rtl="0" fontAlgn="auto" latinLnBrk="1" hangingPunct="0">
              <a:lnSpc>
                <a:spcPct val="100000"/>
              </a:lnSpc>
              <a:spcBef>
                <a:spcPts val="0"/>
              </a:spcBef>
              <a:spcAft>
                <a:spcPts val="0"/>
              </a:spcAft>
              <a:buClrTx/>
              <a:buSzTx/>
              <a:buFontTx/>
              <a:buNone/>
              <a:tabLst/>
            </a:pPr>
            <a:r>
              <a:rPr lang="en-AU" sz="1600" dirty="0" smtClean="0"/>
              <a:t>Separate           Meeting with     EC GEO            Co-Chair</a:t>
            </a:r>
          </a:p>
          <a:p>
            <a:pPr marL="0" marR="0" indent="0" algn="l" defTabSz="457200" rtl="0" fontAlgn="auto" latinLnBrk="1" hangingPunct="0">
              <a:lnSpc>
                <a:spcPct val="100000"/>
              </a:lnSpc>
              <a:spcBef>
                <a:spcPts val="0"/>
              </a:spcBef>
              <a:spcAft>
                <a:spcPts val="0"/>
              </a:spcAft>
              <a:buClrTx/>
              <a:buSzTx/>
              <a:buFontTx/>
              <a:buNone/>
              <a:tabLst/>
            </a:pPr>
            <a:endParaRPr lang="en-AU" sz="1600" dirty="0"/>
          </a:p>
          <a:p>
            <a:pPr marL="0" marR="0" indent="0" algn="l" defTabSz="457200" rtl="0" fontAlgn="auto" latinLnBrk="1" hangingPunct="0">
              <a:lnSpc>
                <a:spcPct val="100000"/>
              </a:lnSpc>
              <a:spcBef>
                <a:spcPts val="0"/>
              </a:spcBef>
              <a:spcAft>
                <a:spcPts val="0"/>
              </a:spcAft>
              <a:buClrTx/>
              <a:buSzTx/>
              <a:buFontTx/>
              <a:buNone/>
              <a:tabLst/>
            </a:pPr>
            <a:r>
              <a:rPr lang="en-AU" sz="1600" dirty="0" smtClean="0"/>
              <a:t>Follow-up          exchange of     letters</a:t>
            </a:r>
          </a:p>
        </p:txBody>
      </p:sp>
    </p:spTree>
    <p:extLst>
      <p:ext uri="{BB962C8B-B14F-4D97-AF65-F5344CB8AC3E}">
        <p14:creationId xmlns:p14="http://schemas.microsoft.com/office/powerpoint/2010/main" val="3040074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3" grpId="0" animBg="1"/>
      <p:bldP spid="3" grpId="0" animBg="1"/>
      <p:bldP spid="24" grpId="0" animBg="1"/>
      <p:bldP spid="26" grpId="0" animBg="1"/>
      <p:bldP spid="31" grpId="0" animBg="1"/>
      <p:bldP spid="32" grpId="0" animBg="1"/>
      <p:bldP spid="33" grpId="0" animBg="1"/>
      <p:bldP spid="34"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 y="1216368"/>
            <a:ext cx="1447800"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Sept 15</a:t>
            </a:r>
            <a:endParaRPr kumimoji="0" lang="en-AU" sz="1800" b="0" i="0" u="none" strike="noStrike" cap="none" spc="0" normalizeH="0" baseline="0" dirty="0">
              <a:ln>
                <a:noFill/>
              </a:ln>
              <a:solidFill>
                <a:srgbClr val="002569"/>
              </a:solidFill>
              <a:effectLst/>
              <a:uFillTx/>
            </a:endParaRPr>
          </a:p>
        </p:txBody>
      </p:sp>
      <p:sp>
        <p:nvSpPr>
          <p:cNvPr id="3" name="Rectangle 2"/>
          <p:cNvSpPr/>
          <p:nvPr/>
        </p:nvSpPr>
        <p:spPr>
          <a:xfrm>
            <a:off x="2082800" y="1194540"/>
            <a:ext cx="1422400"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Oct 15</a:t>
            </a:r>
            <a:endParaRPr kumimoji="0" lang="en-AU" sz="1800" b="0" i="0" u="none" strike="noStrike" cap="none" spc="0" normalizeH="0" baseline="0" dirty="0">
              <a:ln>
                <a:noFill/>
              </a:ln>
              <a:solidFill>
                <a:srgbClr val="002569"/>
              </a:solidFill>
              <a:effectLst/>
              <a:uFillTx/>
            </a:endParaRPr>
          </a:p>
        </p:txBody>
      </p:sp>
      <p:sp>
        <p:nvSpPr>
          <p:cNvPr id="4" name="Rectangle 3"/>
          <p:cNvSpPr/>
          <p:nvPr/>
        </p:nvSpPr>
        <p:spPr>
          <a:xfrm>
            <a:off x="25400" y="1847335"/>
            <a:ext cx="1447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Draft 2.2</a:t>
            </a:r>
            <a:endParaRPr kumimoji="0" lang="en-AU" sz="1800" b="0" i="0" u="none" strike="noStrike" cap="none" spc="0" normalizeH="0" baseline="0" dirty="0">
              <a:ln>
                <a:noFill/>
              </a:ln>
              <a:solidFill>
                <a:srgbClr val="002569"/>
              </a:solidFill>
              <a:effectLst/>
              <a:uFillTx/>
            </a:endParaRPr>
          </a:p>
        </p:txBody>
      </p:sp>
      <p:sp>
        <p:nvSpPr>
          <p:cNvPr id="5" name="TextBox 4"/>
          <p:cNvSpPr txBox="1"/>
          <p:nvPr/>
        </p:nvSpPr>
        <p:spPr>
          <a:xfrm>
            <a:off x="38100" y="2521329"/>
            <a:ext cx="1435100" cy="3539428"/>
          </a:xfrm>
          <a:prstGeom prst="rect">
            <a:avLst/>
          </a:prstGeom>
          <a:noFill/>
          <a:ln w="28575" cap="flat">
            <a:solidFill>
              <a:schemeClr val="bg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600" b="1" i="0" u="none" strike="noStrike" cap="none" spc="0" normalizeH="0" baseline="0" dirty="0" smtClean="0">
                <a:ln>
                  <a:noFill/>
                </a:ln>
                <a:solidFill>
                  <a:srgbClr val="002569"/>
                </a:solidFill>
                <a:effectLst/>
                <a:uFillTx/>
              </a:rPr>
              <a:t>Key points</a:t>
            </a:r>
            <a:endParaRPr kumimoji="0" lang="en-AU" sz="1600" b="1" i="0" u="none" strike="noStrike" cap="none" spc="0" normalizeH="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r>
              <a:rPr lang="en-AU" sz="1600" dirty="0" smtClean="0"/>
              <a:t>Review at SIT Tech W/shop</a:t>
            </a:r>
            <a:endParaRPr lang="en-AU" sz="1600" dirty="0"/>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smtClean="0"/>
          </a:p>
          <a:p>
            <a:pPr marL="0" marR="0" indent="0" algn="l" defTabSz="457200" rtl="0" fontAlgn="auto" latinLnBrk="1" hangingPunct="0">
              <a:lnSpc>
                <a:spcPct val="100000"/>
              </a:lnSpc>
              <a:spcBef>
                <a:spcPts val="0"/>
              </a:spcBef>
              <a:spcAft>
                <a:spcPts val="0"/>
              </a:spcAft>
              <a:buClrTx/>
              <a:buSzTx/>
              <a:buFontTx/>
              <a:buNone/>
              <a:tabLst/>
            </a:pPr>
            <a:r>
              <a:rPr lang="en-AU" sz="1600" baseline="0" dirty="0" smtClean="0"/>
              <a:t>Strong support for future GEO</a:t>
            </a:r>
          </a:p>
          <a:p>
            <a:pPr marL="0" marR="0" indent="0" algn="l" defTabSz="457200" rtl="0" fontAlgn="auto" latinLnBrk="1" hangingPunct="0">
              <a:lnSpc>
                <a:spcPct val="100000"/>
              </a:lnSpc>
              <a:spcBef>
                <a:spcPts val="0"/>
              </a:spcBef>
              <a:spcAft>
                <a:spcPts val="0"/>
              </a:spcAft>
              <a:buClrTx/>
              <a:buSzTx/>
              <a:buFontTx/>
              <a:buNone/>
              <a:tabLst/>
            </a:pPr>
            <a:endParaRPr lang="en-AU" sz="1600" dirty="0"/>
          </a:p>
          <a:p>
            <a:pPr marL="0" marR="0" indent="0" algn="l" defTabSz="457200" rtl="0" fontAlgn="auto" latinLnBrk="1" hangingPunct="0">
              <a:lnSpc>
                <a:spcPct val="100000"/>
              </a:lnSpc>
              <a:spcBef>
                <a:spcPts val="0"/>
              </a:spcBef>
              <a:spcAft>
                <a:spcPts val="0"/>
              </a:spcAft>
              <a:buClrTx/>
              <a:buSzTx/>
              <a:buFontTx/>
              <a:buNone/>
              <a:tabLst/>
            </a:pPr>
            <a:r>
              <a:rPr lang="en-AU" sz="1600" baseline="0" dirty="0" smtClean="0"/>
              <a:t>Concern over  last minute      rewrites</a:t>
            </a:r>
          </a:p>
          <a:p>
            <a:pPr marL="0" marR="0" indent="0" algn="l" defTabSz="457200" rtl="0" fontAlgn="auto" latinLnBrk="1" hangingPunct="0">
              <a:lnSpc>
                <a:spcPct val="100000"/>
              </a:lnSpc>
              <a:spcBef>
                <a:spcPts val="0"/>
              </a:spcBef>
              <a:spcAft>
                <a:spcPts val="0"/>
              </a:spcAft>
              <a:buClrTx/>
              <a:buSzTx/>
              <a:buFontTx/>
              <a:buNone/>
              <a:tabLst/>
            </a:pPr>
            <a:endParaRPr lang="en-AU" sz="1600" dirty="0"/>
          </a:p>
          <a:p>
            <a:pPr marL="0" marR="0" indent="0" algn="l" defTabSz="457200" rtl="0" fontAlgn="auto" latinLnBrk="1" hangingPunct="0">
              <a:lnSpc>
                <a:spcPct val="100000"/>
              </a:lnSpc>
              <a:spcBef>
                <a:spcPts val="0"/>
              </a:spcBef>
              <a:spcAft>
                <a:spcPts val="0"/>
              </a:spcAft>
              <a:buClrTx/>
              <a:buSzTx/>
              <a:buFontTx/>
              <a:buNone/>
              <a:tabLst/>
            </a:pPr>
            <a:r>
              <a:rPr lang="en-AU" sz="1600" baseline="0" dirty="0" smtClean="0"/>
              <a:t>Concerns over practical</a:t>
            </a:r>
          </a:p>
          <a:p>
            <a:pPr marL="0" marR="0" indent="0" algn="l" defTabSz="457200" rtl="0" fontAlgn="auto" latinLnBrk="1" hangingPunct="0">
              <a:lnSpc>
                <a:spcPct val="100000"/>
              </a:lnSpc>
              <a:spcBef>
                <a:spcPts val="0"/>
              </a:spcBef>
              <a:spcAft>
                <a:spcPts val="0"/>
              </a:spcAft>
              <a:buClrTx/>
              <a:buSzTx/>
              <a:buFontTx/>
              <a:buNone/>
              <a:tabLst/>
            </a:pPr>
            <a:r>
              <a:rPr lang="en-AU" sz="1600" dirty="0" smtClean="0"/>
              <a:t>issues</a:t>
            </a:r>
            <a:endParaRPr lang="en-AU" sz="1600" baseline="0" dirty="0" smtClean="0"/>
          </a:p>
        </p:txBody>
      </p:sp>
      <p:sp>
        <p:nvSpPr>
          <p:cNvPr id="6" name="TextBox 5"/>
          <p:cNvSpPr txBox="1"/>
          <p:nvPr/>
        </p:nvSpPr>
        <p:spPr>
          <a:xfrm>
            <a:off x="2057400" y="2499782"/>
            <a:ext cx="1447800" cy="2308322"/>
          </a:xfrm>
          <a:prstGeom prst="rect">
            <a:avLst/>
          </a:prstGeom>
          <a:noFill/>
          <a:ln w="28575" cap="flat">
            <a:solidFill>
              <a:schemeClr val="bg1">
                <a:lumMod val="75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600" b="1" i="0" u="none" strike="noStrike" cap="none" spc="0" normalizeH="0" baseline="0" dirty="0" smtClean="0">
                <a:ln>
                  <a:noFill/>
                </a:ln>
                <a:solidFill>
                  <a:srgbClr val="002569"/>
                </a:solidFill>
                <a:effectLst/>
                <a:uFillTx/>
              </a:rPr>
              <a:t>Key points</a:t>
            </a:r>
            <a:endParaRPr kumimoji="0" lang="en-AU" sz="1600" b="1" i="0" u="none" strike="noStrike" cap="none" spc="0" normalizeH="0" dirty="0" smtClean="0">
              <a:ln>
                <a:noFill/>
              </a:ln>
              <a:solidFill>
                <a:srgbClr val="002569"/>
              </a:solidFill>
              <a:effectLst/>
              <a:uFillTx/>
            </a:endParaRPr>
          </a:p>
          <a:p>
            <a:pPr marL="0" marR="0" indent="0" algn="l" defTabSz="457200" rtl="0" fontAlgn="auto" latinLnBrk="1" hangingPunct="0">
              <a:lnSpc>
                <a:spcPct val="100000"/>
              </a:lnSpc>
              <a:spcBef>
                <a:spcPts val="0"/>
              </a:spcBef>
              <a:spcAft>
                <a:spcPts val="0"/>
              </a:spcAft>
              <a:buClrTx/>
              <a:buSzTx/>
              <a:buFontTx/>
              <a:buNone/>
              <a:tabLst/>
            </a:pPr>
            <a:r>
              <a:rPr lang="en-AU" sz="1600" dirty="0" smtClean="0"/>
              <a:t>Version for </a:t>
            </a:r>
          </a:p>
          <a:p>
            <a:pPr marL="0" marR="0" indent="0" algn="l" defTabSz="457200" rtl="0" fontAlgn="auto" latinLnBrk="1" hangingPunct="0">
              <a:lnSpc>
                <a:spcPct val="100000"/>
              </a:lnSpc>
              <a:spcBef>
                <a:spcPts val="0"/>
              </a:spcBef>
              <a:spcAft>
                <a:spcPts val="0"/>
              </a:spcAft>
              <a:buClrTx/>
              <a:buSzTx/>
              <a:buFontTx/>
              <a:buNone/>
              <a:tabLst/>
            </a:pPr>
            <a:r>
              <a:rPr lang="en-AU" sz="1600" dirty="0" smtClean="0"/>
              <a:t>Plenary              released</a:t>
            </a:r>
            <a:endParaRPr lang="en-AU" sz="1600" baseline="0" dirty="0" smtClean="0"/>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smtClean="0"/>
          </a:p>
          <a:p>
            <a:pPr marL="0" marR="0" indent="0" algn="l" defTabSz="457200" rtl="0" fontAlgn="auto" latinLnBrk="1" hangingPunct="0">
              <a:lnSpc>
                <a:spcPct val="100000"/>
              </a:lnSpc>
              <a:spcBef>
                <a:spcPts val="0"/>
              </a:spcBef>
              <a:spcAft>
                <a:spcPts val="0"/>
              </a:spcAft>
              <a:buClrTx/>
              <a:buSzTx/>
              <a:buFontTx/>
              <a:buNone/>
              <a:tabLst/>
            </a:pPr>
            <a:r>
              <a:rPr lang="en-AU" sz="1600" dirty="0" smtClean="0"/>
              <a:t>Major rewrite</a:t>
            </a:r>
          </a:p>
          <a:p>
            <a:pPr marL="0" marR="0" indent="0" algn="l" defTabSz="457200" rtl="0" fontAlgn="auto" latinLnBrk="1" hangingPunct="0">
              <a:lnSpc>
                <a:spcPct val="100000"/>
              </a:lnSpc>
              <a:spcBef>
                <a:spcPts val="0"/>
              </a:spcBef>
              <a:spcAft>
                <a:spcPts val="0"/>
              </a:spcAft>
              <a:buClrTx/>
              <a:buSzTx/>
              <a:buFontTx/>
              <a:buNone/>
              <a:tabLst/>
            </a:pPr>
            <a:endParaRPr lang="en-AU" sz="1600" dirty="0"/>
          </a:p>
          <a:p>
            <a:pPr marL="0" marR="0" indent="0" algn="l" defTabSz="457200" rtl="0" fontAlgn="auto" latinLnBrk="1" hangingPunct="0">
              <a:lnSpc>
                <a:spcPct val="100000"/>
              </a:lnSpc>
              <a:spcBef>
                <a:spcPts val="0"/>
              </a:spcBef>
              <a:spcAft>
                <a:spcPts val="0"/>
              </a:spcAft>
              <a:buClrTx/>
              <a:buSzTx/>
              <a:buFontTx/>
              <a:buNone/>
              <a:tabLst/>
            </a:pPr>
            <a:endParaRPr lang="en-AU" sz="1600" dirty="0"/>
          </a:p>
          <a:p>
            <a:pPr marL="0" marR="0" indent="0" algn="l" defTabSz="457200" rtl="0" fontAlgn="auto" latinLnBrk="1" hangingPunct="0">
              <a:lnSpc>
                <a:spcPct val="100000"/>
              </a:lnSpc>
              <a:spcBef>
                <a:spcPts val="0"/>
              </a:spcBef>
              <a:spcAft>
                <a:spcPts val="0"/>
              </a:spcAft>
              <a:buClrTx/>
              <a:buSzTx/>
              <a:buFontTx/>
              <a:buNone/>
              <a:tabLst/>
            </a:pPr>
            <a:endParaRPr lang="en-AU" sz="1600" baseline="0" dirty="0" smtClean="0"/>
          </a:p>
        </p:txBody>
      </p:sp>
      <p:sp>
        <p:nvSpPr>
          <p:cNvPr id="7" name="Rectangle 6"/>
          <p:cNvSpPr/>
          <p:nvPr/>
        </p:nvSpPr>
        <p:spPr>
          <a:xfrm>
            <a:off x="2082800" y="1844503"/>
            <a:ext cx="40132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‘Ministerial Document’</a:t>
            </a:r>
            <a:endParaRPr kumimoji="0" lang="en-AU" sz="1800" b="0" i="0" u="none" strike="noStrike" cap="none" spc="0" normalizeH="0" baseline="0" dirty="0">
              <a:ln>
                <a:noFill/>
              </a:ln>
              <a:solidFill>
                <a:srgbClr val="002569"/>
              </a:solidFill>
              <a:effectLst/>
              <a:uFillTx/>
            </a:endParaRPr>
          </a:p>
        </p:txBody>
      </p:sp>
      <p:sp>
        <p:nvSpPr>
          <p:cNvPr id="8" name="Rectangle 7"/>
          <p:cNvSpPr/>
          <p:nvPr/>
        </p:nvSpPr>
        <p:spPr>
          <a:xfrm>
            <a:off x="4216400" y="1216368"/>
            <a:ext cx="1879600" cy="369330"/>
          </a:xfrm>
          <a:prstGeom prst="rect">
            <a:avLst/>
          </a:prstGeom>
          <a:solidFill>
            <a:srgbClr val="0070C0"/>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FFFFFF"/>
                </a:solidFill>
                <a:effectLst/>
                <a:uFillTx/>
              </a:rPr>
              <a:t>Today</a:t>
            </a:r>
            <a:endParaRPr kumimoji="0" lang="en-AU" sz="1800" b="0" i="0" u="none" strike="noStrike" cap="none" spc="0" normalizeH="0" baseline="0" dirty="0">
              <a:ln>
                <a:noFill/>
              </a:ln>
              <a:solidFill>
                <a:srgbClr val="FFFFFF"/>
              </a:solidFill>
              <a:effectLst/>
              <a:uFillTx/>
            </a:endParaRPr>
          </a:p>
        </p:txBody>
      </p:sp>
      <p:sp>
        <p:nvSpPr>
          <p:cNvPr id="9" name="Rectangle 8"/>
          <p:cNvSpPr/>
          <p:nvPr/>
        </p:nvSpPr>
        <p:spPr>
          <a:xfrm>
            <a:off x="6883400" y="2767005"/>
            <a:ext cx="1879600" cy="1815880"/>
          </a:xfrm>
          <a:prstGeom prst="rect">
            <a:avLst/>
          </a:prstGeom>
          <a:solidFill>
            <a:srgbClr val="0070C0"/>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800" b="0" i="0" u="none" strike="noStrike" cap="none" spc="0" normalizeH="0" baseline="0" dirty="0" smtClean="0">
                <a:ln>
                  <a:noFill/>
                </a:ln>
                <a:solidFill>
                  <a:srgbClr val="FFFFFF"/>
                </a:solidFill>
                <a:effectLst/>
                <a:uFillTx/>
              </a:rPr>
              <a:t>GEO-XII</a:t>
            </a:r>
          </a:p>
          <a:p>
            <a:pPr marL="0" marR="0" indent="0" algn="ctr" defTabSz="457200" rtl="0" fontAlgn="auto" latinLnBrk="1" hangingPunct="0">
              <a:lnSpc>
                <a:spcPct val="100000"/>
              </a:lnSpc>
              <a:spcBef>
                <a:spcPts val="0"/>
              </a:spcBef>
              <a:spcAft>
                <a:spcPts val="0"/>
              </a:spcAft>
              <a:buClrTx/>
              <a:buSzTx/>
              <a:buFontTx/>
              <a:buNone/>
              <a:tabLst/>
            </a:pPr>
            <a:r>
              <a:rPr lang="en-AU" sz="2800" dirty="0" smtClean="0">
                <a:solidFill>
                  <a:srgbClr val="FFFFFF"/>
                </a:solidFill>
              </a:rPr>
              <a:t>And </a:t>
            </a:r>
          </a:p>
          <a:p>
            <a:pPr marL="0" marR="0" indent="0" algn="ctr" defTabSz="457200" rtl="0" fontAlgn="auto" latinLnBrk="1" hangingPunct="0">
              <a:lnSpc>
                <a:spcPct val="100000"/>
              </a:lnSpc>
              <a:spcBef>
                <a:spcPts val="0"/>
              </a:spcBef>
              <a:spcAft>
                <a:spcPts val="0"/>
              </a:spcAft>
              <a:buClrTx/>
              <a:buSzTx/>
              <a:buFontTx/>
              <a:buNone/>
              <a:tabLst/>
            </a:pPr>
            <a:r>
              <a:rPr lang="en-AU" sz="2800" dirty="0" smtClean="0">
                <a:solidFill>
                  <a:srgbClr val="FFFFFF"/>
                </a:solidFill>
              </a:rPr>
              <a:t>Ministerial </a:t>
            </a:r>
          </a:p>
          <a:p>
            <a:pPr marL="0" marR="0" indent="0" algn="ctr" defTabSz="457200" rtl="0" fontAlgn="auto" latinLnBrk="1" hangingPunct="0">
              <a:lnSpc>
                <a:spcPct val="100000"/>
              </a:lnSpc>
              <a:spcBef>
                <a:spcPts val="0"/>
              </a:spcBef>
              <a:spcAft>
                <a:spcPts val="0"/>
              </a:spcAft>
              <a:buClrTx/>
              <a:buSzTx/>
              <a:buFontTx/>
              <a:buNone/>
              <a:tabLst/>
            </a:pPr>
            <a:r>
              <a:rPr lang="en-AU" sz="2800" dirty="0" smtClean="0">
                <a:solidFill>
                  <a:srgbClr val="FFFFFF"/>
                </a:solidFill>
              </a:rPr>
              <a:t>Summit</a:t>
            </a:r>
            <a:endParaRPr kumimoji="0" lang="en-AU" sz="2800" b="0" i="0" u="none" strike="noStrike" cap="none" spc="0" normalizeH="0" baseline="0" dirty="0">
              <a:ln>
                <a:noFill/>
              </a:ln>
              <a:solidFill>
                <a:srgbClr val="FFFFFF"/>
              </a:solidFill>
              <a:effectLst/>
              <a:uFillTx/>
            </a:endParaRPr>
          </a:p>
        </p:txBody>
      </p:sp>
      <p:sp>
        <p:nvSpPr>
          <p:cNvPr id="12" name="Rectangle 11"/>
          <p:cNvSpPr/>
          <p:nvPr/>
        </p:nvSpPr>
        <p:spPr>
          <a:xfrm>
            <a:off x="6883400" y="1216368"/>
            <a:ext cx="1879600" cy="369330"/>
          </a:xfrm>
          <a:prstGeom prst="rect">
            <a:avLst/>
          </a:prstGeom>
          <a:solidFill>
            <a:srgbClr val="0070C0"/>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FFFFFF"/>
                </a:solidFill>
                <a:effectLst/>
                <a:uFillTx/>
              </a:rPr>
              <a:t>Next Week</a:t>
            </a:r>
            <a:endParaRPr kumimoji="0" lang="en-AU" sz="1800" b="0" i="0" u="none" strike="noStrike" cap="none" spc="0" normalizeH="0" baseline="0" dirty="0">
              <a:ln>
                <a:noFill/>
              </a:ln>
              <a:solidFill>
                <a:srgbClr val="FFFFFF"/>
              </a:solidFill>
              <a:effectLst/>
              <a:uFillTx/>
            </a:endParaRPr>
          </a:p>
        </p:txBody>
      </p:sp>
      <p:sp>
        <p:nvSpPr>
          <p:cNvPr id="13" name="Rectangle 12"/>
          <p:cNvSpPr/>
          <p:nvPr/>
        </p:nvSpPr>
        <p:spPr>
          <a:xfrm>
            <a:off x="4216400" y="2782940"/>
            <a:ext cx="1879600" cy="1815880"/>
          </a:xfrm>
          <a:prstGeom prst="rect">
            <a:avLst/>
          </a:prstGeom>
          <a:solidFill>
            <a:srgbClr val="0070C0"/>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800" b="0" i="0" u="none" strike="noStrike" cap="none" spc="0" normalizeH="0" baseline="0" dirty="0" smtClean="0">
                <a:ln>
                  <a:noFill/>
                </a:ln>
                <a:solidFill>
                  <a:srgbClr val="FFFFFF"/>
                </a:solidFill>
                <a:effectLst/>
                <a:uFillTx/>
              </a:rPr>
              <a:t>What is </a:t>
            </a:r>
          </a:p>
          <a:p>
            <a:pPr marL="0" marR="0" indent="0" algn="ctr" defTabSz="457200" rtl="0" fontAlgn="auto" latinLnBrk="1" hangingPunct="0">
              <a:lnSpc>
                <a:spcPct val="100000"/>
              </a:lnSpc>
              <a:spcBef>
                <a:spcPts val="0"/>
              </a:spcBef>
              <a:spcAft>
                <a:spcPts val="0"/>
              </a:spcAft>
              <a:buClrTx/>
              <a:buSzTx/>
              <a:buFontTx/>
              <a:buNone/>
              <a:tabLst/>
            </a:pPr>
            <a:r>
              <a:rPr kumimoji="0" lang="en-AU" sz="2800" b="0" i="0" u="none" strike="noStrike" cap="none" spc="0" normalizeH="0" baseline="0" dirty="0" smtClean="0">
                <a:ln>
                  <a:noFill/>
                </a:ln>
                <a:solidFill>
                  <a:srgbClr val="FFFFFF"/>
                </a:solidFill>
                <a:effectLst/>
                <a:uFillTx/>
              </a:rPr>
              <a:t>our </a:t>
            </a:r>
          </a:p>
          <a:p>
            <a:pPr marL="0" marR="0" indent="0" algn="ctr" defTabSz="457200" rtl="0" fontAlgn="auto" latinLnBrk="1" hangingPunct="0">
              <a:lnSpc>
                <a:spcPct val="100000"/>
              </a:lnSpc>
              <a:spcBef>
                <a:spcPts val="0"/>
              </a:spcBef>
              <a:spcAft>
                <a:spcPts val="0"/>
              </a:spcAft>
              <a:buClrTx/>
              <a:buSzTx/>
              <a:buFontTx/>
              <a:buNone/>
              <a:tabLst/>
            </a:pPr>
            <a:r>
              <a:rPr kumimoji="0" lang="en-AU" sz="2800" b="0" i="0" u="none" strike="noStrike" cap="none" spc="0" normalizeH="0" baseline="0" dirty="0" smtClean="0">
                <a:ln>
                  <a:noFill/>
                </a:ln>
                <a:solidFill>
                  <a:srgbClr val="FFFFFF"/>
                </a:solidFill>
                <a:effectLst/>
                <a:uFillTx/>
              </a:rPr>
              <a:t>position </a:t>
            </a:r>
          </a:p>
          <a:p>
            <a:pPr marL="0" marR="0" indent="0" algn="ctr" defTabSz="457200" rtl="0" fontAlgn="auto" latinLnBrk="1" hangingPunct="0">
              <a:lnSpc>
                <a:spcPct val="100000"/>
              </a:lnSpc>
              <a:spcBef>
                <a:spcPts val="0"/>
              </a:spcBef>
              <a:spcAft>
                <a:spcPts val="0"/>
              </a:spcAft>
              <a:buClrTx/>
              <a:buSzTx/>
              <a:buFontTx/>
              <a:buNone/>
              <a:tabLst/>
            </a:pPr>
            <a:r>
              <a:rPr kumimoji="0" lang="en-AU" sz="2800" b="0" i="0" u="none" strike="noStrike" cap="none" spc="0" normalizeH="0" baseline="0" dirty="0" smtClean="0">
                <a:ln>
                  <a:noFill/>
                </a:ln>
                <a:solidFill>
                  <a:srgbClr val="FFFFFF"/>
                </a:solidFill>
                <a:effectLst/>
                <a:uFillTx/>
              </a:rPr>
              <a:t>for …</a:t>
            </a:r>
            <a:endParaRPr kumimoji="0" lang="en-AU" sz="2800" b="0" i="0" u="none" strike="noStrike" cap="none" spc="0" normalizeH="0" baseline="0" dirty="0">
              <a:ln>
                <a:noFill/>
              </a:ln>
              <a:solidFill>
                <a:srgbClr val="FFFFFF"/>
              </a:solidFill>
              <a:effectLst/>
              <a:uFillTx/>
            </a:endParaRPr>
          </a:p>
        </p:txBody>
      </p:sp>
      <p:sp>
        <p:nvSpPr>
          <p:cNvPr id="14" name="Right Arrow 13"/>
          <p:cNvSpPr/>
          <p:nvPr/>
        </p:nvSpPr>
        <p:spPr>
          <a:xfrm>
            <a:off x="6248400" y="3200400"/>
            <a:ext cx="457200" cy="914400"/>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15" name="Shape 3"/>
          <p:cNvSpPr/>
          <p:nvPr/>
        </p:nvSpPr>
        <p:spPr>
          <a:xfrm>
            <a:off x="1981200" y="381000"/>
            <a:ext cx="5911852"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AU" sz="3200" dirty="0" smtClean="0">
                <a:solidFill>
                  <a:srgbClr val="FFFFFF"/>
                </a:solidFill>
                <a:latin typeface="Proxima Nova Regular"/>
                <a:ea typeface="Proxima Nova Regular"/>
                <a:cs typeface="Proxima Nova Regular"/>
                <a:sym typeface="Proxima Nova Regular"/>
              </a:rPr>
              <a:t>Still winding …</a:t>
            </a:r>
            <a:endParaRPr sz="3200" dirty="0">
              <a:solidFill>
                <a:srgbClr val="FFFFFF"/>
              </a:solidFill>
              <a:latin typeface="Proxima Nova Regular"/>
              <a:ea typeface="Proxima Nova Regular"/>
              <a:cs typeface="Proxima Nova Regular"/>
              <a:sym typeface="Proxima Nova Regular"/>
            </a:endParaRPr>
          </a:p>
        </p:txBody>
      </p:sp>
      <p:sp>
        <p:nvSpPr>
          <p:cNvPr id="16" name="Rectangle 15"/>
          <p:cNvSpPr/>
          <p:nvPr/>
        </p:nvSpPr>
        <p:spPr>
          <a:xfrm>
            <a:off x="6883400" y="1851760"/>
            <a:ext cx="18796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Adopted</a:t>
            </a:r>
            <a:endParaRPr kumimoji="0" lang="en-AU"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12956732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2" grpId="0" animBg="1"/>
      <p:bldP spid="1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p:cNvSpPr/>
          <p:nvPr/>
        </p:nvSpPr>
        <p:spPr>
          <a:xfrm>
            <a:off x="1981200" y="381000"/>
            <a:ext cx="5911852"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AU" sz="3200" dirty="0" smtClean="0">
                <a:solidFill>
                  <a:srgbClr val="FFFFFF"/>
                </a:solidFill>
                <a:latin typeface="Proxima Nova Regular"/>
                <a:ea typeface="Proxima Nova Regular"/>
                <a:cs typeface="Proxima Nova Regular"/>
                <a:sym typeface="Proxima Nova Regular"/>
              </a:rPr>
              <a:t>What is different?</a:t>
            </a:r>
            <a:endParaRPr sz="3200" dirty="0">
              <a:solidFill>
                <a:srgbClr val="FFFFFF"/>
              </a:solidFill>
              <a:latin typeface="Proxima Nova Regular"/>
              <a:ea typeface="Proxima Nova Regular"/>
              <a:cs typeface="Proxima Nova Regular"/>
              <a:sym typeface="Proxima Nova Regular"/>
            </a:endParaRPr>
          </a:p>
        </p:txBody>
      </p:sp>
      <p:sp>
        <p:nvSpPr>
          <p:cNvPr id="8" name="Rectangle 7"/>
          <p:cNvSpPr/>
          <p:nvPr/>
        </p:nvSpPr>
        <p:spPr>
          <a:xfrm>
            <a:off x="228600" y="1371600"/>
            <a:ext cx="4191000" cy="1108950"/>
          </a:xfrm>
          <a:prstGeom prst="rect">
            <a:avLst/>
          </a:prstGeom>
          <a:solidFill>
            <a:srgbClr val="00B050"/>
          </a:solidFill>
          <a:ln w="25400" cap="flat">
            <a:solidFill>
              <a:srgbClr val="00206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lang="en-AU" sz="3200" dirty="0" smtClean="0">
                <a:solidFill>
                  <a:srgbClr val="FFFFFF"/>
                </a:solidFill>
              </a:rPr>
              <a:t>In GEO’s Words</a:t>
            </a:r>
          </a:p>
          <a:p>
            <a:pPr marL="0" marR="0" indent="0" algn="ctr" defTabSz="457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rgbClr val="FFFFFF"/>
                </a:solidFill>
                <a:effectLst/>
                <a:uFillTx/>
              </a:rPr>
              <a:t>(Transition</a:t>
            </a:r>
            <a:r>
              <a:rPr kumimoji="0" lang="en-AU" sz="3200" b="0" i="0" u="none" strike="noStrike" cap="none" spc="0" normalizeH="0" dirty="0" smtClean="0">
                <a:ln>
                  <a:noFill/>
                </a:ln>
                <a:solidFill>
                  <a:srgbClr val="FFFFFF"/>
                </a:solidFill>
                <a:effectLst/>
                <a:uFillTx/>
              </a:rPr>
              <a:t> Plan)</a:t>
            </a:r>
            <a:endParaRPr kumimoji="0" lang="en-AU" sz="3200" b="0" i="0" u="none" strike="noStrike" cap="none" spc="0" normalizeH="0" baseline="0" dirty="0">
              <a:ln>
                <a:noFill/>
              </a:ln>
              <a:solidFill>
                <a:srgbClr val="FFFFFF"/>
              </a:solidFill>
              <a:effectLst/>
              <a:uFillTx/>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2286000"/>
            <a:ext cx="318135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6" y="2743200"/>
            <a:ext cx="375285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81000" y="5562600"/>
            <a:ext cx="4191000" cy="1108950"/>
          </a:xfrm>
          <a:prstGeom prst="rect">
            <a:avLst/>
          </a:prstGeom>
          <a:solidFill>
            <a:srgbClr val="00B050"/>
          </a:solidFill>
          <a:ln w="25400" cap="flat">
            <a:solidFill>
              <a:srgbClr val="00206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lang="en-AU" sz="3200" dirty="0" smtClean="0">
                <a:solidFill>
                  <a:srgbClr val="FFFFFF"/>
                </a:solidFill>
              </a:rPr>
              <a:t>+ Many changes to </a:t>
            </a:r>
          </a:p>
          <a:p>
            <a:pPr marL="0" marR="0" indent="0" algn="ctr" defTabSz="457200" rtl="0" fontAlgn="auto" latinLnBrk="1" hangingPunct="0">
              <a:lnSpc>
                <a:spcPct val="100000"/>
              </a:lnSpc>
              <a:spcBef>
                <a:spcPts val="0"/>
              </a:spcBef>
              <a:spcAft>
                <a:spcPts val="0"/>
              </a:spcAft>
              <a:buClrTx/>
              <a:buSzTx/>
              <a:buFontTx/>
              <a:buNone/>
              <a:tabLst/>
            </a:pPr>
            <a:r>
              <a:rPr lang="en-AU" sz="3200" dirty="0" smtClean="0">
                <a:solidFill>
                  <a:srgbClr val="FFFFFF"/>
                </a:solidFill>
              </a:rPr>
              <a:t>the ‘mechanics’</a:t>
            </a:r>
            <a:endParaRPr kumimoji="0" lang="en-AU" sz="3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75225435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
          <p:cNvSpPr/>
          <p:nvPr/>
        </p:nvSpPr>
        <p:spPr>
          <a:xfrm>
            <a:off x="152400" y="1295400"/>
            <a:ext cx="8839200" cy="517064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marL="514350" indent="-514350" defTabSz="914400">
              <a:spcAft>
                <a:spcPts val="1800"/>
              </a:spcAft>
              <a:buFont typeface="+mj-lt"/>
              <a:buAutoNum type="arabicPeriod"/>
              <a:defRPr>
                <a:solidFill>
                  <a:srgbClr val="000000"/>
                </a:solidFill>
              </a:defRPr>
            </a:pPr>
            <a:r>
              <a:rPr lang="en-AU" sz="3200" dirty="0" smtClean="0">
                <a:solidFill>
                  <a:schemeClr val="bg1">
                    <a:lumMod val="50000"/>
                  </a:schemeClr>
                </a:solidFill>
                <a:latin typeface="Proxima Nova Regular"/>
                <a:ea typeface="Proxima Nova Regular"/>
                <a:cs typeface="Proxima Nova Regular"/>
                <a:sym typeface="Proxima Nova Regular"/>
              </a:rPr>
              <a:t>Big focus </a:t>
            </a:r>
            <a:r>
              <a:rPr lang="en-AU" sz="3200" dirty="0">
                <a:solidFill>
                  <a:schemeClr val="bg1">
                    <a:lumMod val="50000"/>
                  </a:schemeClr>
                </a:solidFill>
                <a:latin typeface="Proxima Nova Regular"/>
                <a:ea typeface="Proxima Nova Regular"/>
                <a:cs typeface="Proxima Nova Regular"/>
                <a:sym typeface="Proxima Nova Regular"/>
              </a:rPr>
              <a:t>on </a:t>
            </a:r>
            <a:r>
              <a:rPr lang="en-AU" sz="3200" dirty="0" smtClean="0">
                <a:solidFill>
                  <a:schemeClr val="bg1">
                    <a:lumMod val="50000"/>
                  </a:schemeClr>
                </a:solidFill>
                <a:latin typeface="Proxima Nova Regular"/>
                <a:ea typeface="Proxima Nova Regular"/>
                <a:cs typeface="Proxima Nova Regular"/>
                <a:sym typeface="Proxima Nova Regular"/>
              </a:rPr>
              <a:t>delivering </a:t>
            </a:r>
            <a:r>
              <a:rPr lang="en-AU" sz="3200" b="1" dirty="0" smtClean="0">
                <a:solidFill>
                  <a:srgbClr val="FF0000"/>
                </a:solidFill>
                <a:latin typeface="Proxima Nova Regular"/>
                <a:ea typeface="Proxima Nova Regular"/>
                <a:cs typeface="Proxima Nova Regular"/>
                <a:sym typeface="Proxima Nova Regular"/>
              </a:rPr>
              <a:t>impact into big </a:t>
            </a:r>
            <a:r>
              <a:rPr lang="en-AU" sz="3200" b="1" dirty="0">
                <a:solidFill>
                  <a:srgbClr val="FF0000"/>
                </a:solidFill>
                <a:latin typeface="Proxima Nova Regular"/>
                <a:ea typeface="Proxima Nova Regular"/>
                <a:cs typeface="Proxima Nova Regular"/>
                <a:sym typeface="Proxima Nova Regular"/>
              </a:rPr>
              <a:t>global and regional agendas</a:t>
            </a:r>
            <a:r>
              <a:rPr lang="en-AU" sz="3200" dirty="0">
                <a:solidFill>
                  <a:schemeClr val="bg1">
                    <a:lumMod val="50000"/>
                  </a:schemeClr>
                </a:solidFill>
                <a:latin typeface="Proxima Nova Regular"/>
                <a:ea typeface="Proxima Nova Regular"/>
                <a:cs typeface="Proxima Nova Regular"/>
                <a:sym typeface="Proxima Nova Regular"/>
              </a:rPr>
              <a:t> – </a:t>
            </a:r>
            <a:r>
              <a:rPr lang="en-AU" sz="3200" dirty="0" smtClean="0">
                <a:solidFill>
                  <a:schemeClr val="bg1">
                    <a:lumMod val="50000"/>
                  </a:schemeClr>
                </a:solidFill>
                <a:latin typeface="Proxima Nova Regular"/>
                <a:ea typeface="Proxima Nova Regular"/>
                <a:cs typeface="Proxima Nova Regular"/>
                <a:sym typeface="Proxima Nova Regular"/>
              </a:rPr>
              <a:t>in particular the Sustainable Development Goals.</a:t>
            </a:r>
          </a:p>
          <a:p>
            <a:pPr marL="900000" lvl="1" indent="-514350" defTabSz="914400">
              <a:spcAft>
                <a:spcPts val="1800"/>
              </a:spcAft>
              <a:buFont typeface="Arial" panose="020B0604020202020204" pitchFamily="34" charset="0"/>
              <a:buChar char="•"/>
              <a:defRPr>
                <a:solidFill>
                  <a:srgbClr val="000000"/>
                </a:solidFill>
              </a:defRPr>
            </a:pPr>
            <a:r>
              <a:rPr lang="en-AU" sz="2800" dirty="0" smtClean="0">
                <a:solidFill>
                  <a:schemeClr val="bg1">
                    <a:lumMod val="50000"/>
                  </a:schemeClr>
                </a:solidFill>
                <a:latin typeface="Proxima Nova Regular"/>
                <a:ea typeface="Proxima Nova Regular"/>
                <a:cs typeface="Proxima Nova Regular"/>
                <a:sym typeface="Proxima Nova Regular"/>
              </a:rPr>
              <a:t>How will we prioritise and coordinate?</a:t>
            </a:r>
          </a:p>
          <a:p>
            <a:pPr marL="514350" lvl="0" indent="-514350" defTabSz="914400">
              <a:spcAft>
                <a:spcPts val="1800"/>
              </a:spcAft>
              <a:buFont typeface="+mj-lt"/>
              <a:buAutoNum type="arabicPeriod"/>
              <a:defRPr>
                <a:solidFill>
                  <a:srgbClr val="000000"/>
                </a:solidFill>
              </a:defRPr>
            </a:pPr>
            <a:r>
              <a:rPr lang="en-AU" sz="3200" dirty="0" smtClean="0">
                <a:solidFill>
                  <a:schemeClr val="bg1">
                    <a:lumMod val="50000"/>
                  </a:schemeClr>
                </a:solidFill>
                <a:latin typeface="Proxima Nova Regular"/>
                <a:ea typeface="Proxima Nova Regular"/>
                <a:cs typeface="Proxima Nova Regular"/>
                <a:sym typeface="Proxima Nova Regular"/>
              </a:rPr>
              <a:t>Focus on developing stronger and more explicit </a:t>
            </a:r>
            <a:r>
              <a:rPr lang="en-AU" sz="3200" b="1" dirty="0" smtClean="0">
                <a:solidFill>
                  <a:srgbClr val="FF0000"/>
                </a:solidFill>
                <a:latin typeface="Proxima Nova Regular"/>
                <a:ea typeface="Proxima Nova Regular"/>
                <a:cs typeface="Proxima Nova Regular"/>
                <a:sym typeface="Proxima Nova Regular"/>
              </a:rPr>
              <a:t>links with UN institutions </a:t>
            </a:r>
            <a:r>
              <a:rPr lang="en-AU" sz="3200" dirty="0" smtClean="0">
                <a:solidFill>
                  <a:schemeClr val="bg1">
                    <a:lumMod val="50000"/>
                  </a:schemeClr>
                </a:solidFill>
                <a:latin typeface="Proxima Nova Regular"/>
                <a:ea typeface="Proxima Nova Regular"/>
                <a:cs typeface="Proxima Nova Regular"/>
                <a:sym typeface="Proxima Nova Regular"/>
              </a:rPr>
              <a:t>and programmes.</a:t>
            </a:r>
          </a:p>
          <a:p>
            <a:pPr marL="936000" lvl="1" indent="-514350" defTabSz="914400">
              <a:spcAft>
                <a:spcPts val="1800"/>
              </a:spcAft>
              <a:buFont typeface="Arial" panose="020B0604020202020204" pitchFamily="34" charset="0"/>
              <a:buChar char="•"/>
              <a:defRPr>
                <a:solidFill>
                  <a:srgbClr val="000000"/>
                </a:solidFill>
              </a:defRPr>
            </a:pPr>
            <a:r>
              <a:rPr lang="en-AU" sz="2800" dirty="0">
                <a:solidFill>
                  <a:schemeClr val="bg1">
                    <a:lumMod val="50000"/>
                  </a:schemeClr>
                </a:solidFill>
                <a:latin typeface="Proxima Nova Regular"/>
                <a:ea typeface="Proxima Nova Regular"/>
                <a:cs typeface="Proxima Nova Regular"/>
                <a:sym typeface="Proxima Nova Regular"/>
              </a:rPr>
              <a:t>How will </a:t>
            </a:r>
            <a:r>
              <a:rPr lang="en-AU" sz="2800" dirty="0" smtClean="0">
                <a:solidFill>
                  <a:schemeClr val="bg1">
                    <a:lumMod val="50000"/>
                  </a:schemeClr>
                </a:solidFill>
                <a:latin typeface="Proxima Nova Regular"/>
                <a:ea typeface="Proxima Nova Regular"/>
                <a:cs typeface="Proxima Nova Regular"/>
                <a:sym typeface="Proxima Nova Regular"/>
              </a:rPr>
              <a:t>we be engaged in that?</a:t>
            </a:r>
          </a:p>
          <a:p>
            <a:pPr marL="936000" lvl="1" indent="-514350" defTabSz="914400">
              <a:spcAft>
                <a:spcPts val="1800"/>
              </a:spcAft>
              <a:buFont typeface="Arial" panose="020B0604020202020204" pitchFamily="34" charset="0"/>
              <a:buChar char="•"/>
              <a:defRPr>
                <a:solidFill>
                  <a:srgbClr val="000000"/>
                </a:solidFill>
              </a:defRPr>
            </a:pPr>
            <a:r>
              <a:rPr lang="en-AU" sz="2800" dirty="0" smtClean="0">
                <a:solidFill>
                  <a:schemeClr val="bg1">
                    <a:lumMod val="50000"/>
                  </a:schemeClr>
                </a:solidFill>
                <a:latin typeface="Proxima Nova Regular"/>
                <a:ea typeface="Proxima Nova Regular"/>
                <a:cs typeface="Proxima Nova Regular"/>
                <a:sym typeface="Proxima Nova Regular"/>
              </a:rPr>
              <a:t>Need for direct relations with key agencies?</a:t>
            </a:r>
            <a:endParaRPr lang="en-AU" sz="2800" dirty="0">
              <a:solidFill>
                <a:schemeClr val="bg1">
                  <a:lumMod val="50000"/>
                </a:schemeClr>
              </a:solidFill>
              <a:latin typeface="Proxima Nova Regular"/>
              <a:ea typeface="Proxima Nova Regular"/>
              <a:cs typeface="Proxima Nova Regular"/>
              <a:sym typeface="Proxima Nova Regular"/>
            </a:endParaRPr>
          </a:p>
        </p:txBody>
      </p:sp>
      <p:sp>
        <p:nvSpPr>
          <p:cNvPr id="3" name="Shape 3"/>
          <p:cNvSpPr/>
          <p:nvPr/>
        </p:nvSpPr>
        <p:spPr>
          <a:xfrm>
            <a:off x="1981200" y="345757"/>
            <a:ext cx="5911852" cy="49244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lang="en-AU" sz="3200" dirty="0" smtClean="0">
                <a:solidFill>
                  <a:srgbClr val="FFFFFF"/>
                </a:solidFill>
                <a:latin typeface="Proxima Nova Regular"/>
                <a:ea typeface="Proxima Nova Regular"/>
                <a:cs typeface="Proxima Nova Regular"/>
                <a:sym typeface="Proxima Nova Regular"/>
              </a:rPr>
              <a:t>What does the future look like?</a:t>
            </a:r>
            <a:endParaRPr sz="3200" dirty="0">
              <a:solidFill>
                <a:srgbClr val="FFFFFF"/>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8590528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9354</TotalTime>
  <Words>1142</Words>
  <Application>Microsoft Macintosh PowerPoint</Application>
  <PresentationFormat>On-screen Show (4:3)</PresentationFormat>
  <Paragraphs>223</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Kim Holloway</cp:lastModifiedBy>
  <cp:revision>41</cp:revision>
  <dcterms:modified xsi:type="dcterms:W3CDTF">2015-11-05T03:27:00Z</dcterms:modified>
</cp:coreProperties>
</file>