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7" r:id="rId3"/>
    <p:sldId id="283" r:id="rId4"/>
    <p:sldId id="288" r:id="rId5"/>
    <p:sldId id="284" r:id="rId6"/>
    <p:sldId id="285" r:id="rId7"/>
    <p:sldId id="286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80"/>
    <a:srgbClr val="99CC00"/>
    <a:srgbClr val="99CCFF"/>
    <a:srgbClr val="6C1E15"/>
    <a:srgbClr val="C7B1B1"/>
    <a:srgbClr val="FFC266"/>
    <a:srgbClr val="7030A0"/>
    <a:srgbClr val="FFCC00"/>
    <a:srgbClr val="70C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20" y="-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pPr/>
              <a:t>11/4/15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ja-JP" smtClean="0">
              <a:latin typeface="Times New Roman" pitchFamily="18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E420E44-D74A-45A5-8EDF-AEDF5961EA33}" type="slidenum">
              <a:rPr lang="en-US" altLang="ja-JP">
                <a:solidFill>
                  <a:srgbClr val="000000"/>
                </a:solidFill>
              </a:rPr>
              <a:pPr/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ja-JP">
              <a:solidFill>
                <a:prstClr val="black"/>
              </a:solidFill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ja-JP" smtClean="0">
              <a:latin typeface="Times New Roman" pitchFamily="18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0C4B073-B2FF-4BAE-839E-A50FD64C9677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ja-JP"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defRPr/>
            </a:pPr>
            <a:endParaRPr lang="da-DK" altLang="en-US" sz="15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8" descr="geo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84138"/>
            <a:ext cx="10017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400800" cy="8683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51D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D97"/>
                </a:solidFill>
              </a:defRPr>
            </a:lvl1pPr>
            <a:lvl2pPr>
              <a:defRPr>
                <a:solidFill>
                  <a:srgbClr val="051D97"/>
                </a:solidFill>
              </a:defRPr>
            </a:lvl2pPr>
            <a:lvl3pPr>
              <a:defRPr>
                <a:solidFill>
                  <a:srgbClr val="051D97"/>
                </a:solidFill>
              </a:defRPr>
            </a:lvl3pPr>
            <a:lvl4pPr>
              <a:defRPr>
                <a:solidFill>
                  <a:srgbClr val="051D97"/>
                </a:solidFill>
              </a:defRPr>
            </a:lvl4pPr>
            <a:lvl5pPr>
              <a:defRPr>
                <a:solidFill>
                  <a:srgbClr val="051D9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2569"/>
                </a:solidFill>
                <a:latin typeface="Arial Unicode MS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23</a:t>
            </a:r>
            <a:r>
              <a:rPr lang="en-US" baseline="30000"/>
              <a:t>rd</a:t>
            </a:r>
            <a:r>
              <a:rPr lang="en-US"/>
              <a:t> CEOS Plenary  I Phuket, Thailand I 3-5 December 2009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1CCB4C1-99BD-4D2A-9A3A-F4B898BB284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hyperlink" Target="http://www.google.ca/url?sa=i&amp;rct=j&amp;q=&amp;esrc=s&amp;frm=1&amp;source=images&amp;cd=&amp;cad=rja&amp;uact=8&amp;ved=0CAcQjRxqFQoTCNrJkNrh3cgCFYodPgodOaUOEg&amp;url=http://hadleypottery.com/shop-by-item/table/serving-bowls/large-bowls/11-inch-regular-bowl&amp;psig=AFQjCNGIHYKoGWDAaO9HhwlTEOMBem0wcQ&amp;ust=1445867212407178" TargetMode="External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Chair, Brian Killough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12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76962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4200" b="1" dirty="0" smtClean="0">
                <a:solidFill>
                  <a:srgbClr val="FFFFFF"/>
                </a:solidFill>
                <a:latin typeface="Droid Serif"/>
              </a:rPr>
              <a:t>CEOS Contribution to </a:t>
            </a:r>
          </a:p>
          <a:p>
            <a:pPr algn="l" rtl="0" latinLnBrk="1" hangingPunct="0"/>
            <a:r>
              <a:rPr lang="fr-CA" altLang="ja-JP" sz="4200" b="1" dirty="0" smtClean="0">
                <a:solidFill>
                  <a:srgbClr val="FFFFFF"/>
                </a:solidFill>
                <a:latin typeface="Droid Serif"/>
              </a:rPr>
              <a:t>GEO 2012-2015 </a:t>
            </a:r>
            <a:r>
              <a:rPr lang="fr-CA" altLang="ja-JP" sz="4200" b="1" dirty="0" err="1" smtClean="0">
                <a:solidFill>
                  <a:srgbClr val="FFFFFF"/>
                </a:solidFill>
                <a:latin typeface="Droid Serif"/>
              </a:rPr>
              <a:t>Work</a:t>
            </a:r>
            <a:r>
              <a:rPr lang="fr-CA" altLang="ja-JP" sz="4200" b="1" dirty="0" smtClean="0">
                <a:solidFill>
                  <a:srgbClr val="FFFFFF"/>
                </a:solidFill>
                <a:latin typeface="Droid Serif"/>
              </a:rPr>
              <a:t> Plan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0" y="2286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10" y="1777585"/>
            <a:ext cx="9096907" cy="3994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 marL="164592" lvl="1" indent="-228600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en-US" sz="2400" b="1" kern="0" dirty="0" smtClean="0">
                <a:solidFill>
                  <a:srgbClr val="0041C2"/>
                </a:solidFill>
                <a:latin typeface="Arial"/>
              </a:rPr>
              <a:t>Part 1: </a:t>
            </a:r>
            <a:r>
              <a:rPr lang="en-US" sz="2400" i="1" kern="0" dirty="0" smtClean="0">
                <a:solidFill>
                  <a:srgbClr val="000000"/>
                </a:solidFill>
                <a:latin typeface="Arial"/>
              </a:rPr>
              <a:t>CEOS contributions to GEO Work Plan  </a:t>
            </a:r>
          </a:p>
          <a:p>
            <a:pPr marL="621792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Arial" pitchFamily="34" charset="0"/>
              <a:buChar char="•"/>
              <a:defRPr/>
            </a:pP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GEO-</a:t>
            </a: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related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actions are </a:t>
            </a: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tracked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within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the CEOS </a:t>
            </a: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workplan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621792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Arial" pitchFamily="34" charset="0"/>
              <a:buChar char="•"/>
              <a:defRPr/>
            </a:pP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Status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of actions </a:t>
            </a: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was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CA" sz="2400" kern="0" dirty="0" err="1" smtClean="0">
                <a:solidFill>
                  <a:srgbClr val="000000"/>
                </a:solidFill>
                <a:latin typeface="Arial"/>
              </a:rPr>
              <a:t>presented</a:t>
            </a:r>
            <a:r>
              <a:rPr lang="fr-CA" sz="2400" kern="0" dirty="0" smtClean="0">
                <a:solidFill>
                  <a:srgbClr val="000000"/>
                </a:solidFill>
                <a:latin typeface="Arial"/>
              </a:rPr>
              <a:t> on agenda item 6</a:t>
            </a:r>
            <a:endParaRPr lang="en-US" sz="2400" kern="0" dirty="0" smtClean="0">
              <a:solidFill>
                <a:srgbClr val="000000"/>
              </a:solidFill>
              <a:latin typeface="Arial"/>
            </a:endParaRPr>
          </a:p>
          <a:p>
            <a:pPr marL="621792" lvl="2" indent="-228600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endParaRPr lang="en-US" sz="2400" b="1" kern="0" dirty="0" smtClean="0">
              <a:solidFill>
                <a:srgbClr val="000000"/>
              </a:solidFill>
              <a:latin typeface="Arial"/>
            </a:endParaRPr>
          </a:p>
          <a:p>
            <a:pPr marL="621792" lvl="2" indent="-228600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2400" b="1" kern="0" dirty="0" smtClean="0">
                <a:solidFill>
                  <a:srgbClr val="0041C2"/>
                </a:solidFill>
                <a:latin typeface="Arial"/>
              </a:rPr>
              <a:t>Part 2: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"/>
              </a:rPr>
              <a:t>Focus on CEOS leadership of GEO Infrastructure task IN-01-C2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621792" lvl="2" indent="-228600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endParaRPr lang="en-US" sz="2400" b="1" kern="0" dirty="0" smtClean="0">
              <a:solidFill>
                <a:srgbClr val="000000"/>
              </a:solidFill>
              <a:latin typeface="Arial"/>
            </a:endParaRPr>
          </a:p>
          <a:p>
            <a:pPr marL="621792" lvl="2" indent="-228600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2400" b="1" kern="0" dirty="0" smtClean="0">
                <a:solidFill>
                  <a:srgbClr val="0041C2"/>
                </a:solidFill>
                <a:latin typeface="Arial"/>
              </a:rPr>
              <a:t>Part 3: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"/>
              </a:rPr>
              <a:t>Report on CEOS Virtual Constellations</a:t>
            </a:r>
          </a:p>
          <a:p>
            <a:pPr marL="621792" lvl="2" indent="-228600">
              <a:spcBef>
                <a:spcPct val="20000"/>
              </a:spcBef>
              <a:buClr>
                <a:srgbClr val="3B812F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To be presented during agenda item 16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0989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-343840" y="-449905"/>
            <a:ext cx="10407755" cy="81034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89106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38084"/>
            <a:ext cx="1447800" cy="53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3636153"/>
            <a:ext cx="14447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5" cstate="print"/>
          <a:srcRect r="16003"/>
          <a:stretch>
            <a:fillRect/>
          </a:stretch>
        </p:blipFill>
        <p:spPr bwMode="auto">
          <a:xfrm>
            <a:off x="228600" y="310102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 r="21429"/>
          <a:stretch>
            <a:fillRect/>
          </a:stretch>
        </p:blipFill>
        <p:spPr bwMode="auto">
          <a:xfrm>
            <a:off x="228601" y="2565892"/>
            <a:ext cx="1447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r="3561"/>
          <a:stretch>
            <a:fillRect/>
          </a:stretch>
        </p:blipFill>
        <p:spPr bwMode="auto">
          <a:xfrm>
            <a:off x="228600" y="203076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 r="35117"/>
          <a:stretch>
            <a:fillRect/>
          </a:stretch>
        </p:blipFill>
        <p:spPr bwMode="auto">
          <a:xfrm>
            <a:off x="228600" y="149563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 r="33721"/>
          <a:stretch>
            <a:fillRect/>
          </a:stretch>
        </p:blipFill>
        <p:spPr bwMode="auto">
          <a:xfrm>
            <a:off x="228601" y="960499"/>
            <a:ext cx="1447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 r="38710" b="537"/>
          <a:stretch>
            <a:fillRect/>
          </a:stretch>
        </p:blipFill>
        <p:spPr bwMode="auto">
          <a:xfrm>
            <a:off x="228600" y="42536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28600" y="6324600"/>
            <a:ext cx="1444752" cy="457200"/>
          </a:xfrm>
          <a:prstGeom prst="rect">
            <a:avLst/>
          </a:prstGeom>
          <a:solidFill>
            <a:srgbClr val="7030A0"/>
          </a:solidFill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A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Infrastructure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791200"/>
            <a:ext cx="1444752" cy="457200"/>
          </a:xfrm>
          <a:prstGeom prst="rect">
            <a:avLst/>
          </a:prstGeom>
          <a:solidFill>
            <a:srgbClr val="0070C0"/>
          </a:solidFill>
          <a:ln w="254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A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Institution &amp; </a:t>
            </a:r>
            <a:br>
              <a:rPr kumimoji="0" lang="fr-CA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</a:br>
            <a:r>
              <a:rPr kumimoji="0" lang="fr-CA" sz="1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Development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6995" y="6386185"/>
            <a:ext cx="7315200" cy="365760"/>
          </a:xfrm>
          <a:prstGeom prst="rect">
            <a:avLst/>
          </a:prstGeom>
          <a:noFill/>
          <a:ln w="381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5881435"/>
            <a:ext cx="4654296" cy="365760"/>
          </a:xfrm>
          <a:prstGeom prst="rect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45245" y="4745613"/>
            <a:ext cx="667512" cy="365760"/>
          </a:xfrm>
          <a:prstGeom prst="rect">
            <a:avLst/>
          </a:prstGeom>
          <a:noFill/>
          <a:ln w="38100" cap="flat">
            <a:solidFill>
              <a:srgbClr val="99CC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5245" y="4207943"/>
            <a:ext cx="1993392" cy="365760"/>
          </a:xfrm>
          <a:prstGeom prst="rect">
            <a:avLst/>
          </a:prstGeom>
          <a:noFill/>
          <a:ln w="38100" cap="flat">
            <a:solidFill>
              <a:srgbClr val="00808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45245" y="3670273"/>
            <a:ext cx="3328416" cy="365760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45245" y="3171008"/>
            <a:ext cx="3328416" cy="365760"/>
          </a:xfrm>
          <a:prstGeom prst="rect">
            <a:avLst/>
          </a:prstGeom>
          <a:noFill/>
          <a:ln w="38100" cap="flat">
            <a:solidFill>
              <a:srgbClr val="C7B1B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45245" y="2613223"/>
            <a:ext cx="1993392" cy="365760"/>
          </a:xfrm>
          <a:prstGeom prst="rect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6840" y="2095668"/>
            <a:ext cx="667512" cy="365760"/>
          </a:xfrm>
          <a:prstGeom prst="rect">
            <a:avLst/>
          </a:prstGeom>
          <a:noFill/>
          <a:ln w="38100" cap="flat">
            <a:solidFill>
              <a:srgbClr val="FFC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6840" y="1596403"/>
            <a:ext cx="3986784" cy="365760"/>
          </a:xfrm>
          <a:prstGeom prst="rect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6840" y="1020328"/>
            <a:ext cx="3319272" cy="365760"/>
          </a:xfrm>
          <a:prstGeom prst="rect">
            <a:avLst/>
          </a:prstGeom>
          <a:noFill/>
          <a:ln w="38100" cap="flat">
            <a:solidFill>
              <a:srgbClr val="99CC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6840" y="521063"/>
            <a:ext cx="1325880" cy="365760"/>
          </a:xfrm>
          <a:prstGeom prst="rect">
            <a:avLst/>
          </a:prstGeom>
          <a:noFill/>
          <a:ln w="38100" cap="flat">
            <a:solidFill>
              <a:schemeClr val="tx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9420" y="520528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2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6480" y="1019793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5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0934" y="1634273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6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99699" y="2134073"/>
            <a:ext cx="120481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1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69060" y="5886920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7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2279" y="4284218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3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6535" y="4745078"/>
            <a:ext cx="120481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1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9615" y="6424590"/>
            <a:ext cx="14035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11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4885" y="3209413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5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4885" y="3669738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5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45245" y="6386185"/>
            <a:ext cx="1993392" cy="365760"/>
          </a:xfrm>
          <a:prstGeom prst="rect">
            <a:avLst/>
          </a:prstGeom>
          <a:solidFill>
            <a:srgbClr val="7030A0"/>
          </a:solidFill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25135" y="3198570"/>
            <a:ext cx="1993392" cy="365760"/>
          </a:xfrm>
          <a:prstGeom prst="rect">
            <a:avLst/>
          </a:prstGeom>
          <a:solidFill>
            <a:srgbClr val="C7B1B1"/>
          </a:solidFill>
          <a:ln w="25400" cap="flat">
            <a:solidFill>
              <a:srgbClr val="C7B1B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2305" y="6495915"/>
            <a:ext cx="667512" cy="228600"/>
          </a:xfrm>
          <a:prstGeom prst="rect">
            <a:avLst/>
          </a:prstGeom>
          <a:solidFill>
            <a:srgbClr val="7030A0"/>
          </a:solidFill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0618" y="6003965"/>
            <a:ext cx="667512" cy="228600"/>
          </a:xfrm>
          <a:prstGeom prst="rect">
            <a:avLst/>
          </a:prstGeom>
          <a:solidFill>
            <a:srgbClr val="0070C0"/>
          </a:solidFill>
          <a:ln w="254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30618" y="4860828"/>
            <a:ext cx="667512" cy="228600"/>
          </a:xfrm>
          <a:prstGeom prst="rect">
            <a:avLst/>
          </a:prstGeom>
          <a:solidFill>
            <a:srgbClr val="99CC00"/>
          </a:solidFill>
          <a:ln w="25400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30618" y="3785488"/>
            <a:ext cx="1325880" cy="228600"/>
          </a:xfrm>
          <a:prstGeom prst="rect">
            <a:avLst/>
          </a:prstGeom>
          <a:solidFill>
            <a:srgbClr val="FFC266"/>
          </a:solidFill>
          <a:ln w="25400" cap="flat">
            <a:solidFill>
              <a:srgbClr val="FFCC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06840" y="2210883"/>
            <a:ext cx="667512" cy="228600"/>
          </a:xfrm>
          <a:prstGeom prst="rect">
            <a:avLst/>
          </a:prstGeom>
          <a:solidFill>
            <a:srgbClr val="FFCC00"/>
          </a:solidFill>
          <a:ln w="25400" cap="flat">
            <a:solidFill>
              <a:srgbClr val="FFCC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06840" y="1135543"/>
            <a:ext cx="667512" cy="228600"/>
          </a:xfrm>
          <a:prstGeom prst="rect">
            <a:avLst/>
          </a:prstGeom>
          <a:solidFill>
            <a:srgbClr val="99CCFF"/>
          </a:solidFill>
          <a:ln w="25400" cap="flat">
            <a:solidFill>
              <a:srgbClr val="99CC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18968" y="6640390"/>
            <a:ext cx="667512" cy="91440"/>
          </a:xfrm>
          <a:prstGeom prst="rect">
            <a:avLst/>
          </a:prstGeom>
          <a:solidFill>
            <a:srgbClr val="7030A0"/>
          </a:solidFill>
          <a:ln w="25400" cap="flat">
            <a:solidFill>
              <a:srgbClr val="7030A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30618" y="4489710"/>
            <a:ext cx="667512" cy="91440"/>
          </a:xfrm>
          <a:prstGeom prst="rect">
            <a:avLst/>
          </a:prstGeom>
          <a:solidFill>
            <a:srgbClr val="008080"/>
          </a:solidFill>
          <a:ln w="25400" cap="flat">
            <a:solidFill>
              <a:srgbClr val="00808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06840" y="1878170"/>
            <a:ext cx="1325880" cy="91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2235" y="5237695"/>
            <a:ext cx="1444752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 cap="flat">
            <a:solidFill>
              <a:schemeClr val="tx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A" sz="1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Societal</a:t>
            </a:r>
            <a:r>
              <a:rPr kumimoji="0" lang="fr-CA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A" sz="1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Benefits</a:t>
            </a:r>
            <a:endParaRPr kumimoji="0" lang="fr-CA" sz="1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45244" y="5324449"/>
            <a:ext cx="7604191" cy="338552"/>
          </a:xfrm>
          <a:prstGeom prst="rect">
            <a:avLst/>
          </a:prstGeom>
          <a:noFill/>
          <a:ln w="38100" cap="flat">
            <a:solidFill>
              <a:schemeClr val="tx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21210" y="5349250"/>
            <a:ext cx="142279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14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45245" y="5310845"/>
            <a:ext cx="3319272" cy="338328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 cap="flat">
            <a:solidFill>
              <a:schemeClr val="tx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19115" y="2621960"/>
            <a:ext cx="130420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1400" b="1" dirty="0" smtClean="0">
                <a:solidFill>
                  <a:srgbClr val="000000"/>
                </a:solidFill>
              </a:rPr>
              <a:t>3</a:t>
            </a:r>
            <a:r>
              <a:rPr kumimoji="0" lang="fr-CA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498130" y="6141125"/>
            <a:ext cx="1325880" cy="91440"/>
          </a:xfrm>
          <a:prstGeom prst="rect">
            <a:avLst/>
          </a:prstGeom>
          <a:solidFill>
            <a:srgbClr val="0070C0"/>
          </a:solidFill>
          <a:ln w="254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151015" y="3913635"/>
            <a:ext cx="1325880" cy="91440"/>
          </a:xfrm>
          <a:prstGeom prst="rect">
            <a:avLst/>
          </a:prstGeom>
          <a:solidFill>
            <a:srgbClr val="FFC266"/>
          </a:solidFill>
          <a:ln w="25400" cap="flat">
            <a:solidFill>
              <a:srgbClr val="FFCC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498130" y="1302095"/>
            <a:ext cx="1325880" cy="91440"/>
          </a:xfrm>
          <a:prstGeom prst="rect">
            <a:avLst/>
          </a:prstGeom>
          <a:solidFill>
            <a:srgbClr val="99CCFF"/>
          </a:solidFill>
          <a:ln w="25400" cap="flat">
            <a:solidFill>
              <a:srgbClr val="99CC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530655" y="2077525"/>
            <a:ext cx="2552029" cy="3108960"/>
          </a:xfrm>
          <a:prstGeom prst="roundRect">
            <a:avLst/>
          </a:prstGeom>
          <a:solidFill>
            <a:srgbClr val="FFFFFF"/>
          </a:solidFill>
          <a:ln w="57150" cap="flat">
            <a:solidFill>
              <a:srgbClr val="99CC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69541" y="3861952"/>
            <a:ext cx="2221119" cy="1354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dirty="0" err="1" smtClean="0">
                <a:solidFill>
                  <a:srgbClr val="000000"/>
                </a:solidFill>
              </a:rPr>
              <a:t>Involved</a:t>
            </a:r>
            <a:r>
              <a:rPr lang="fr-CA" dirty="0" smtClean="0">
                <a:solidFill>
                  <a:srgbClr val="000000"/>
                </a:solidFill>
              </a:rPr>
              <a:t> in 44%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dirty="0" smtClean="0">
                <a:solidFill>
                  <a:srgbClr val="000000"/>
                </a:solidFill>
              </a:rPr>
              <a:t>of </a:t>
            </a:r>
            <a:r>
              <a:rPr lang="fr-CA" dirty="0" err="1" smtClean="0">
                <a:solidFill>
                  <a:srgbClr val="000000"/>
                </a:solidFill>
              </a:rPr>
              <a:t>Task</a:t>
            </a:r>
            <a:r>
              <a:rPr lang="fr-CA" dirty="0" smtClean="0">
                <a:solidFill>
                  <a:srgbClr val="000000"/>
                </a:solidFill>
              </a:rPr>
              <a:t> Components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CA" sz="900" dirty="0" smtClean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dirty="0" smtClean="0">
                <a:solidFill>
                  <a:srgbClr val="000000"/>
                </a:solidFill>
              </a:rPr>
              <a:t>3 </a:t>
            </a:r>
            <a:r>
              <a:rPr lang="fr-CA" dirty="0" err="1" smtClean="0">
                <a:solidFill>
                  <a:srgbClr val="000000"/>
                </a:solidFill>
              </a:rPr>
              <a:t>Members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serving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br>
              <a:rPr lang="fr-CA" dirty="0" smtClean="0">
                <a:solidFill>
                  <a:srgbClr val="000000"/>
                </a:solidFill>
              </a:rPr>
            </a:br>
            <a:r>
              <a:rPr lang="fr-CA" dirty="0" smtClean="0">
                <a:solidFill>
                  <a:srgbClr val="000000"/>
                </a:solidFill>
              </a:rPr>
              <a:t>on </a:t>
            </a:r>
            <a:r>
              <a:rPr lang="fr-CA" dirty="0" err="1" smtClean="0">
                <a:solidFill>
                  <a:srgbClr val="000000"/>
                </a:solidFill>
              </a:rPr>
              <a:t>Boards</a:t>
            </a:r>
            <a:endParaRPr lang="fr-CA" dirty="0" smtClean="0">
              <a:solidFill>
                <a:srgbClr val="000000"/>
              </a:solidFill>
            </a:endParaRPr>
          </a:p>
        </p:txBody>
      </p:sp>
      <p:pic>
        <p:nvPicPr>
          <p:cNvPr id="78" name="ceos_logo.pn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6998019" y="2200040"/>
            <a:ext cx="1529696" cy="54816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Box 73"/>
          <p:cNvSpPr txBox="1"/>
          <p:nvPr/>
        </p:nvSpPr>
        <p:spPr>
          <a:xfrm>
            <a:off x="6887347" y="2839737"/>
            <a:ext cx="21185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dirty="0" smtClean="0">
                <a:solidFill>
                  <a:srgbClr val="000000"/>
                </a:solidFill>
              </a:rPr>
              <a:t>Point of Contact: 11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53625" y="3108572"/>
            <a:ext cx="8617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dirty="0" err="1" smtClean="0">
                <a:solidFill>
                  <a:srgbClr val="000000"/>
                </a:solidFill>
              </a:rPr>
              <a:t>Lead</a:t>
            </a:r>
            <a:r>
              <a:rPr lang="fr-CA" dirty="0" smtClean="0">
                <a:solidFill>
                  <a:srgbClr val="000000"/>
                </a:solidFill>
              </a:rPr>
              <a:t>: 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89726" y="3377407"/>
            <a:ext cx="16183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dirty="0" err="1" smtClean="0">
                <a:solidFill>
                  <a:srgbClr val="000000"/>
                </a:solidFill>
              </a:rPr>
              <a:t>Contributor</a:t>
            </a:r>
            <a:r>
              <a:rPr lang="fr-CA" dirty="0" smtClean="0">
                <a:solidFill>
                  <a:srgbClr val="000000"/>
                </a:solidFill>
              </a:rPr>
              <a:t>: 10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4785" y="126170"/>
            <a:ext cx="952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6626526" y="663840"/>
            <a:ext cx="22852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A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63 </a:t>
            </a:r>
            <a:r>
              <a:rPr kumimoji="0" lang="fr-CA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Task</a:t>
            </a:r>
            <a:r>
              <a:rPr kumimoji="0" lang="fr-CA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 Components</a:t>
            </a:r>
          </a:p>
        </p:txBody>
      </p:sp>
      <p:sp>
        <p:nvSpPr>
          <p:cNvPr id="81" name="Rounded Rectangle 80"/>
          <p:cNvSpPr>
            <a:spLocks/>
          </p:cNvSpPr>
          <p:nvPr/>
        </p:nvSpPr>
        <p:spPr>
          <a:xfrm>
            <a:off x="6607465" y="241385"/>
            <a:ext cx="2304300" cy="914400"/>
          </a:xfrm>
          <a:prstGeom prst="roundRect">
            <a:avLst/>
          </a:prstGeom>
          <a:noFill/>
          <a:ln w="57150" cap="flat">
            <a:solidFill>
              <a:srgbClr val="00808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24764" y="2857937"/>
            <a:ext cx="274320" cy="274320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95354" y="3218212"/>
            <a:ext cx="274320" cy="164592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64924" y="3501677"/>
            <a:ext cx="274320" cy="91440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3527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0" grpId="0" animBg="1"/>
      <p:bldP spid="64" grpId="0" animBg="1"/>
      <p:bldP spid="65" grpId="0"/>
      <p:bldP spid="67" grpId="0" animBg="1"/>
      <p:bldP spid="69" grpId="0"/>
      <p:bldP spid="70" grpId="0" animBg="1"/>
      <p:bldP spid="71" grpId="0" animBg="1"/>
      <p:bldP spid="72" grpId="0" animBg="1"/>
      <p:bldP spid="80" grpId="0" animBg="1"/>
      <p:bldP spid="79" grpId="0"/>
      <p:bldP spid="79" grpId="1"/>
      <p:bldP spid="74" grpId="0"/>
      <p:bldP spid="75" grpId="0"/>
      <p:bldP spid="76" grpId="0"/>
      <p:bldP spid="62" grpId="0"/>
      <p:bldP spid="81" grpId="0" animBg="1"/>
      <p:bldP spid="66" grpId="0" animBg="1"/>
      <p:bldP spid="68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 t="2542"/>
          <a:stretch>
            <a:fillRect/>
          </a:stretch>
        </p:blipFill>
        <p:spPr bwMode="auto">
          <a:xfrm>
            <a:off x="6108200" y="4005075"/>
            <a:ext cx="1438275" cy="22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245" y="279790"/>
            <a:ext cx="6620250" cy="1143000"/>
          </a:xfrm>
        </p:spPr>
        <p:txBody>
          <a:bodyPr/>
          <a:lstStyle/>
          <a:p>
            <a:pPr algn="l"/>
            <a:r>
              <a:rPr lang="fr-CA" dirty="0" smtClean="0"/>
              <a:t>CEOS, the Space Arm of GEO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535" y="4052465"/>
            <a:ext cx="962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ceos.org/document_management/Meetings/SIT/SIT-30/Photos/SIT-30_Group-Photo-1.jpg"/>
          <p:cNvPicPr>
            <a:picLocks noChangeAspect="1" noChangeArrowheads="1"/>
          </p:cNvPicPr>
          <p:nvPr/>
        </p:nvPicPr>
        <p:blipFill>
          <a:blip r:embed="rId4" cstate="print"/>
          <a:srcRect t="32940"/>
          <a:stretch>
            <a:fillRect/>
          </a:stretch>
        </p:blipFill>
        <p:spPr bwMode="auto">
          <a:xfrm>
            <a:off x="-113410" y="4849985"/>
            <a:ext cx="9364439" cy="417806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401">
            <a:off x="7603633" y="1703606"/>
            <a:ext cx="1230765" cy="174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http://hadleypottery.com/images/_productblanks/large-bowl-lar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803"/>
          <a:stretch>
            <a:fillRect/>
          </a:stretch>
        </p:blipFill>
        <p:spPr bwMode="auto">
          <a:xfrm>
            <a:off x="577881" y="1969610"/>
            <a:ext cx="8295480" cy="226589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04" b="29682"/>
          <a:stretch>
            <a:fillRect/>
          </a:stretch>
        </p:blipFill>
        <p:spPr>
          <a:xfrm rot="20100228">
            <a:off x="5900846" y="2402791"/>
            <a:ext cx="1459390" cy="6144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20808">
            <a:off x="1194240" y="2591569"/>
            <a:ext cx="3075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CEOS Response to the GEOSS Water Strategy Recommendations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 l="5285" t="15000" r="4866" b="10000"/>
          <a:stretch>
            <a:fillRect/>
          </a:stretch>
        </p:blipFill>
        <p:spPr bwMode="auto">
          <a:xfrm rot="2134805">
            <a:off x="216991" y="2370432"/>
            <a:ext cx="1958655" cy="57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120861">
            <a:off x="3256777" y="1839783"/>
            <a:ext cx="2310000" cy="9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27"/>
          <a:stretch>
            <a:fillRect/>
          </a:stretch>
        </p:blipFill>
        <p:spPr bwMode="auto">
          <a:xfrm rot="20240534">
            <a:off x="4683446" y="2534935"/>
            <a:ext cx="1267365" cy="63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4267200"/>
            <a:ext cx="8439150" cy="1524000"/>
          </a:xfrm>
        </p:spPr>
        <p:txBody>
          <a:bodyPr/>
          <a:lstStyle/>
          <a:p>
            <a:pPr algn="ctr" eaLnBrk="1" hangingPunct="1"/>
            <a:r>
              <a:rPr lang="en-US" altLang="zh-CN" smtClean="0">
                <a:solidFill>
                  <a:srgbClr val="3595B7"/>
                </a:solidFill>
                <a:ea typeface="SimSun" pitchFamily="2" charset="-122"/>
              </a:rPr>
              <a:t>Task Coordinator: Brian Killough (CEOS)</a:t>
            </a:r>
            <a:endParaRPr lang="en-US" smtClean="0">
              <a:solidFill>
                <a:srgbClr val="3595B7"/>
              </a:solidFill>
            </a:endParaRPr>
          </a:p>
        </p:txBody>
      </p:sp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261938" y="1539875"/>
            <a:ext cx="6242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/>
            <a:r>
              <a:rPr lang="en-US" altLang="zh-CN" sz="4000" b="1" dirty="0">
                <a:solidFill>
                  <a:srgbClr val="000099"/>
                </a:solidFill>
              </a:rPr>
              <a:t>GEO Task IN-01</a:t>
            </a:r>
            <a:br>
              <a:rPr lang="en-US" altLang="zh-CN" sz="4000" b="1" dirty="0">
                <a:solidFill>
                  <a:srgbClr val="000099"/>
                </a:solidFill>
              </a:rPr>
            </a:br>
            <a:r>
              <a:rPr lang="en-US" altLang="zh-CN" sz="4000" b="1" dirty="0">
                <a:solidFill>
                  <a:srgbClr val="000099"/>
                </a:solidFill>
              </a:rPr>
              <a:t>Status Report</a:t>
            </a:r>
          </a:p>
          <a:p>
            <a:pPr algn="ctr" defTabSz="914400" eaLnBrk="1" hangingPunct="1"/>
            <a:r>
              <a:rPr lang="en-US" altLang="zh-CN" sz="3200" b="1" dirty="0">
                <a:solidFill>
                  <a:srgbClr val="000099"/>
                </a:solidFill>
              </a:rPr>
              <a:t/>
            </a:r>
            <a:br>
              <a:rPr lang="en-US" altLang="zh-CN" sz="3200" b="1" dirty="0">
                <a:solidFill>
                  <a:srgbClr val="000099"/>
                </a:solidFill>
              </a:rPr>
            </a:br>
            <a:endParaRPr lang="en-US" sz="3200" b="1" dirty="0">
              <a:solidFill>
                <a:srgbClr val="000099"/>
              </a:solidFill>
            </a:endParaRP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6503988" y="1277938"/>
            <a:ext cx="2351087" cy="2033587"/>
            <a:chOff x="5029200" y="1774209"/>
            <a:chExt cx="2176818" cy="1883391"/>
          </a:xfrm>
        </p:grpSpPr>
        <p:pic>
          <p:nvPicPr>
            <p:cNvPr id="614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1828800"/>
              <a:ext cx="2109788" cy="17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Freeform 13"/>
            <p:cNvSpPr>
              <a:spLocks/>
            </p:cNvSpPr>
            <p:nvPr/>
          </p:nvSpPr>
          <p:spPr bwMode="auto">
            <a:xfrm>
              <a:off x="6462215" y="1774209"/>
              <a:ext cx="743803" cy="1883391"/>
            </a:xfrm>
            <a:custGeom>
              <a:avLst/>
              <a:gdLst>
                <a:gd name="T0" fmla="*/ 13648 w 743803"/>
                <a:gd name="T1" fmla="*/ 197892 h 1883391"/>
                <a:gd name="T2" fmla="*/ 334370 w 743803"/>
                <a:gd name="T3" fmla="*/ 409433 h 1883391"/>
                <a:gd name="T4" fmla="*/ 545910 w 743803"/>
                <a:gd name="T5" fmla="*/ 573206 h 1883391"/>
                <a:gd name="T6" fmla="*/ 607325 w 743803"/>
                <a:gd name="T7" fmla="*/ 1098645 h 1883391"/>
                <a:gd name="T8" fmla="*/ 600501 w 743803"/>
                <a:gd name="T9" fmla="*/ 1221475 h 1883391"/>
                <a:gd name="T10" fmla="*/ 361666 w 743803"/>
                <a:gd name="T11" fmla="*/ 1214651 h 1883391"/>
                <a:gd name="T12" fmla="*/ 293427 w 743803"/>
                <a:gd name="T13" fmla="*/ 1344304 h 1883391"/>
                <a:gd name="T14" fmla="*/ 184245 w 743803"/>
                <a:gd name="T15" fmla="*/ 1446663 h 1883391"/>
                <a:gd name="T16" fmla="*/ 68239 w 743803"/>
                <a:gd name="T17" fmla="*/ 1521725 h 1883391"/>
                <a:gd name="T18" fmla="*/ 0 w 743803"/>
                <a:gd name="T19" fmla="*/ 1555845 h 1883391"/>
                <a:gd name="T20" fmla="*/ 525439 w 743803"/>
                <a:gd name="T21" fmla="*/ 1883391 h 1883391"/>
                <a:gd name="T22" fmla="*/ 743803 w 743803"/>
                <a:gd name="T23" fmla="*/ 1883391 h 1883391"/>
                <a:gd name="T24" fmla="*/ 730155 w 743803"/>
                <a:gd name="T25" fmla="*/ 0 h 1883391"/>
                <a:gd name="T26" fmla="*/ 129654 w 743803"/>
                <a:gd name="T27" fmla="*/ 20472 h 1883391"/>
                <a:gd name="T28" fmla="*/ 13648 w 743803"/>
                <a:gd name="T29" fmla="*/ 197892 h 18833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3803"/>
                <a:gd name="T46" fmla="*/ 0 h 1883391"/>
                <a:gd name="T47" fmla="*/ 743803 w 743803"/>
                <a:gd name="T48" fmla="*/ 1883391 h 18833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3803" h="1883391">
                  <a:moveTo>
                    <a:pt x="13648" y="197892"/>
                  </a:moveTo>
                  <a:lnTo>
                    <a:pt x="334370" y="409433"/>
                  </a:lnTo>
                  <a:lnTo>
                    <a:pt x="545910" y="573206"/>
                  </a:lnTo>
                  <a:lnTo>
                    <a:pt x="607325" y="1098645"/>
                  </a:lnTo>
                  <a:lnTo>
                    <a:pt x="600501" y="1221475"/>
                  </a:lnTo>
                  <a:lnTo>
                    <a:pt x="361666" y="1214651"/>
                  </a:lnTo>
                  <a:lnTo>
                    <a:pt x="293427" y="1344304"/>
                  </a:lnTo>
                  <a:lnTo>
                    <a:pt x="184245" y="1446663"/>
                  </a:lnTo>
                  <a:lnTo>
                    <a:pt x="68239" y="1521725"/>
                  </a:lnTo>
                  <a:lnTo>
                    <a:pt x="0" y="1555845"/>
                  </a:lnTo>
                  <a:lnTo>
                    <a:pt x="525439" y="1883391"/>
                  </a:lnTo>
                  <a:lnTo>
                    <a:pt x="743803" y="1883391"/>
                  </a:lnTo>
                  <a:cubicBezTo>
                    <a:pt x="739254" y="1255594"/>
                    <a:pt x="734704" y="627797"/>
                    <a:pt x="730155" y="0"/>
                  </a:cubicBezTo>
                  <a:lnTo>
                    <a:pt x="129654" y="20472"/>
                  </a:lnTo>
                  <a:lnTo>
                    <a:pt x="13648" y="1978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8655050" y="6416675"/>
            <a:ext cx="488950" cy="4413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/>
            <a:endParaRPr lang="da-DK" sz="2000" b="1" u="sng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49877376-A2F4-45F1-B941-E176FDFB083B}" type="slidenum">
              <a:rPr lang="en-US" sz="1100">
                <a:latin typeface="Arial Unicode MS" pitchFamily="34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sz="1100">
              <a:latin typeface="Arial Unicode MS" pitchFamily="34" charset="-128"/>
            </a:endParaRPr>
          </a:p>
        </p:txBody>
      </p:sp>
      <p:sp>
        <p:nvSpPr>
          <p:cNvPr id="7169" name="Title 1"/>
          <p:cNvSpPr>
            <a:spLocks noGrp="1"/>
          </p:cNvSpPr>
          <p:nvPr>
            <p:ph type="title" idx="4294967295"/>
          </p:nvPr>
        </p:nvSpPr>
        <p:spPr>
          <a:xfrm>
            <a:off x="2057400" y="152400"/>
            <a:ext cx="5849937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ja-JP" sz="2800" dirty="0" smtClean="0">
                <a:latin typeface="Tahoma" pitchFamily="34" charset="0"/>
                <a:cs typeface="Tahoma" pitchFamily="34" charset="0"/>
              </a:rPr>
              <a:t>New GEO </a:t>
            </a:r>
            <a:r>
              <a:rPr lang="en-US" altLang="ja-JP" sz="2800" dirty="0" err="1" smtClean="0">
                <a:latin typeface="Tahoma" pitchFamily="34" charset="0"/>
                <a:cs typeface="Tahoma" pitchFamily="34" charset="0"/>
              </a:rPr>
              <a:t>Workplan</a:t>
            </a:r>
            <a:r>
              <a:rPr lang="en-US" altLang="ja-JP" sz="2800" dirty="0" smtClean="0">
                <a:latin typeface="Tahoma" pitchFamily="34" charset="0"/>
                <a:cs typeface="Tahoma" pitchFamily="34" charset="0"/>
              </a:rPr>
              <a:t> – </a:t>
            </a:r>
            <a:br>
              <a:rPr lang="en-US" altLang="ja-JP" sz="2800" dirty="0" smtClean="0">
                <a:latin typeface="Tahoma" pitchFamily="34" charset="0"/>
                <a:cs typeface="Tahoma" pitchFamily="34" charset="0"/>
              </a:rPr>
            </a:br>
            <a:r>
              <a:rPr lang="en-US" altLang="ja-JP" sz="2800" dirty="0" smtClean="0">
                <a:latin typeface="Tahoma" pitchFamily="34" charset="0"/>
                <a:cs typeface="Tahoma" pitchFamily="34" charset="0"/>
              </a:rPr>
              <a:t>Changes to IN-01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>
            <a:off x="204788" y="1423988"/>
            <a:ext cx="8656637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IN-01-C2 task now called GD-5 (GEOSS Satellite Earth Observations Resources).  This new task, dedicated to space-based observations is a perfect fit for CEOS and clearly matches our goals and work plan.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Old IN-01-C1 (surface networks, in-situ) now removed and the focus of GD-6 (GEOSS non Space-based Earth Observations Resources).  Brian Killough will lead an in-situ side meeting at the GEO Plenary to support the transition for this group and provide guidance for future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coordination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of this community.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Old IN-01-C3 (coordination of satellite and in-situ measurements) is now a general role of GEO and not found in any particular task.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Old IN-01-C4 (Radio Frequency Protection) is now moved to GD-09.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41FC6012-A4B8-4DD8-96FE-28D3B321D6E8}" type="slidenum">
              <a:rPr lang="en-US" sz="1100">
                <a:solidFill>
                  <a:schemeClr val="tx1"/>
                </a:solidFill>
                <a:latin typeface="Arial Unicode MS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sz="11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9217" name="Title 1"/>
          <p:cNvSpPr>
            <a:spLocks noGrp="1"/>
          </p:cNvSpPr>
          <p:nvPr>
            <p:ph type="title" idx="4294967295"/>
          </p:nvPr>
        </p:nvSpPr>
        <p:spPr>
          <a:xfrm>
            <a:off x="2074863" y="228600"/>
            <a:ext cx="5697537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ja-JP" sz="2800" dirty="0" smtClean="0">
                <a:latin typeface="Tahoma" pitchFamily="34" charset="0"/>
                <a:cs typeface="Tahoma" pitchFamily="34" charset="0"/>
              </a:rPr>
              <a:t>IN-01-</a:t>
            </a:r>
            <a:r>
              <a:rPr lang="en-US" altLang="ja-JP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C2</a:t>
            </a:r>
            <a:r>
              <a:rPr lang="en-US" altLang="ja-JP" sz="2800" dirty="0" smtClean="0">
                <a:latin typeface="Tahoma" pitchFamily="34" charset="0"/>
                <a:cs typeface="Tahoma" pitchFamily="34" charset="0"/>
              </a:rPr>
              <a:t> Accomplishments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>
            <a:off x="1588" y="1395413"/>
            <a:ext cx="6677025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65138" indent="-236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38188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  <a:cs typeface="MS PGothic" charset="0"/>
              </a:rPr>
              <a:t>CEOS currently operates </a:t>
            </a:r>
            <a:r>
              <a:rPr lang="en-US" b="1" dirty="0">
                <a:solidFill>
                  <a:srgbClr val="0000FF"/>
                </a:solidFill>
                <a:latin typeface="Calibri" charset="0"/>
                <a:cs typeface="MS PGothic" charset="0"/>
              </a:rPr>
              <a:t>135 missions</a:t>
            </a:r>
            <a:r>
              <a:rPr lang="en-US" b="1" dirty="0">
                <a:solidFill>
                  <a:srgbClr val="000000"/>
                </a:solidFill>
                <a:latin typeface="Calibri" charset="0"/>
                <a:cs typeface="MS PGothic" charset="0"/>
              </a:rPr>
              <a:t>!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  <a:cs typeface="MS PGothic" charset="0"/>
              </a:rPr>
              <a:t>12 successful CEOS launches in </a:t>
            </a:r>
            <a:r>
              <a:rPr lang="en-US" b="1" dirty="0">
                <a:solidFill>
                  <a:srgbClr val="0000FF"/>
                </a:solidFill>
                <a:latin typeface="Calibri" charset="0"/>
                <a:cs typeface="MS PGothic" charset="0"/>
              </a:rPr>
              <a:t>2014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  <a:cs typeface="MS PGothic" charset="0"/>
              </a:rPr>
              <a:t>5 successful CEOS launches in </a:t>
            </a:r>
            <a:r>
              <a:rPr lang="en-US" b="1" dirty="0">
                <a:solidFill>
                  <a:srgbClr val="0000FF"/>
                </a:solidFill>
                <a:latin typeface="Calibri" charset="0"/>
                <a:cs typeface="MS PGothic" charset="0"/>
              </a:rPr>
              <a:t>2015</a:t>
            </a:r>
            <a:br>
              <a:rPr lang="en-US" b="1" dirty="0">
                <a:solidFill>
                  <a:srgbClr val="0000FF"/>
                </a:solidFill>
                <a:latin typeface="Calibri" charset="0"/>
                <a:cs typeface="MS PGothic" charset="0"/>
              </a:rPr>
            </a:br>
            <a:r>
              <a:rPr lang="en-US" dirty="0">
                <a:solidFill>
                  <a:srgbClr val="000000"/>
                </a:solidFill>
                <a:latin typeface="Calibri" charset="0"/>
                <a:cs typeface="MS PGothic" charset="0"/>
              </a:rPr>
              <a:t>CATS-ISS (NASA), SMAP (NASA), KOMPSAT-3A (Astrium,DLR,KARI), Sentinel-2A (ESA, EC), Meteosat-11 (EUMETSAT). 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  <a:cs typeface="MS PGothic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cs typeface="MS PGothic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charset="0"/>
                <a:cs typeface="MS PGothic" charset="0"/>
              </a:rPr>
              <a:t>new CEOS launches planned for the rest of </a:t>
            </a:r>
            <a:r>
              <a:rPr lang="en-US" b="1" dirty="0">
                <a:solidFill>
                  <a:srgbClr val="0000FF"/>
                </a:solidFill>
                <a:latin typeface="Calibri" charset="0"/>
                <a:cs typeface="MS PGothic" charset="0"/>
              </a:rPr>
              <a:t>2015</a:t>
            </a:r>
            <a:r>
              <a:rPr lang="en-US" b="1" dirty="0">
                <a:solidFill>
                  <a:srgbClr val="000000"/>
                </a:solidFill>
                <a:latin typeface="Calibri" charset="0"/>
                <a:cs typeface="MS PGothic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cs typeface="MS PGothic" charset="0"/>
              </a:rPr>
            </a:br>
            <a:r>
              <a:rPr lang="en-US" dirty="0">
                <a:solidFill>
                  <a:srgbClr val="000000"/>
                </a:solidFill>
                <a:latin typeface="Calibri" charset="0"/>
                <a:cs typeface="MS PGothic" charset="0"/>
              </a:rPr>
              <a:t>Sentinel-3A (ESA/EC), Jason-3 (NASA, NOAA, CNES, EUMETSAT), Ingenio (CDTI),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MS PGothic" charset="0"/>
              </a:rPr>
              <a:t>ELECTRO-L2+RESURS-P3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MS PGothic" charset="0"/>
              </a:rPr>
              <a:t>(Russia)</a:t>
            </a:r>
          </a:p>
          <a:p>
            <a:pPr marL="169863" lvl="1" indent="-169863" eaLnBrk="1" hangingPunct="1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Calibri" charset="0"/>
              <a:cs typeface="MS PGothic" charset="0"/>
            </a:endParaRPr>
          </a:p>
          <a:p>
            <a:pPr marL="571500" lvl="1" indent="-342900" eaLnBrk="1" hangingPunct="1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endParaRPr lang="en-US" dirty="0" smtClean="0">
              <a:solidFill>
                <a:srgbClr val="000000"/>
              </a:solidFill>
              <a:latin typeface="Calibri" charset="0"/>
              <a:cs typeface="MS PGothic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613" y="1470025"/>
            <a:ext cx="21971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3213" y="5710238"/>
            <a:ext cx="1749425" cy="479425"/>
          </a:xfrm>
          <a:prstGeom prst="rect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lvl="1" indent="0" algn="ctr" eaLnBrk="1" hangingPunct="1">
              <a:spcBef>
                <a:spcPct val="20000"/>
              </a:spcBef>
              <a:buSzPct val="80000"/>
              <a:defRPr/>
            </a:pPr>
            <a:r>
              <a:rPr lang="en-US" b="1" smtClean="0">
                <a:solidFill>
                  <a:srgbClr val="FF0000"/>
                </a:solidFill>
                <a:latin typeface="Calibri" charset="0"/>
              </a:rPr>
              <a:t>NO ISSUES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10830</TotalTime>
  <Words>316</Words>
  <Application>Microsoft Macintosh PowerPoint</Application>
  <PresentationFormat>On-screen Show (4:3)</PresentationFormat>
  <Paragraphs>64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PowerPoint Presentation</vt:lpstr>
      <vt:lpstr>PowerPoint Presentation</vt:lpstr>
      <vt:lpstr>PowerPoint Presentation</vt:lpstr>
      <vt:lpstr>CEOS, the Space Arm of GEO</vt:lpstr>
      <vt:lpstr>Task Coordinator: Brian Killough (CEOS)</vt:lpstr>
      <vt:lpstr>New GEO Workplan –  Changes to IN-01</vt:lpstr>
      <vt:lpstr>IN-01-C2 Accomplishments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240</cp:revision>
  <dcterms:modified xsi:type="dcterms:W3CDTF">2015-11-05T03:55:04Z</dcterms:modified>
</cp:coreProperties>
</file>