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6" r:id="rId9"/>
    <p:sldId id="264" r:id="rId10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936">
          <p15:clr>
            <a:srgbClr val="A4A3A4"/>
          </p15:clr>
        </p15:guide>
        <p15:guide id="4" pos="12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88" y="-1264"/>
      </p:cViewPr>
      <p:guideLst>
        <p:guide orient="horz" pos="2160"/>
        <p:guide orient="horz" pos="3936"/>
        <p:guide pos="2880"/>
        <p:guide pos="120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AE822-5B76-4584-9152-97072E48E658}" type="datetimeFigureOut">
              <a:rPr kumimoji="1" lang="ja-JP" altLang="en-US" smtClean="0"/>
              <a:t>10/22/15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F355A-6072-486E-98A3-2FD9B75B5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19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762000" y="3810000"/>
            <a:ext cx="4810858" cy="2617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John Bates, NOAA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Plenary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8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29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CEOS Plenary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 International Conference Center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Kyoto, Japan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5 – 6 November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9600" y="2537938"/>
            <a:ext cx="5092211" cy="138499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altLang="ja-JP" sz="4200" b="1" dirty="0" smtClean="0">
                <a:solidFill>
                  <a:srgbClr val="FFFFFF"/>
                </a:solidFill>
                <a:latin typeface="Droid Serif"/>
              </a:rPr>
              <a:t>Working Group on Climate Report</a:t>
            </a:r>
            <a:endParaRPr kumimoji="0" lang="ja-JP" altLang="en-US" sz="4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Droid Serif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5"/>
          <p:cNvSpPr/>
          <p:nvPr/>
        </p:nvSpPr>
        <p:spPr>
          <a:xfrm>
            <a:off x="304800" y="1447800"/>
            <a:ext cx="8710650" cy="5262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Notable WGClimate Activities Since 28</a:t>
            </a:r>
            <a:r>
              <a:rPr lang="en-US" sz="2000" baseline="30000" dirty="0" smtClean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th</a:t>
            </a:r>
            <a:r>
              <a:rPr lang="en-US" sz="2000" dirty="0" smtClean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 CEOS Plenary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>
                <a:solidFill>
                  <a:schemeClr val="tx1"/>
                </a:solidFill>
              </a:rPr>
              <a:t>Report to and feedback from the UN Framework Convention on Climate Change (UNFCCC) Committee of the </a:t>
            </a:r>
            <a:r>
              <a:rPr lang="en-US" sz="2000" dirty="0" smtClean="0">
                <a:solidFill>
                  <a:schemeClr val="tx1"/>
                </a:solidFill>
              </a:rPr>
              <a:t>Parties (COP-20) </a:t>
            </a:r>
            <a:r>
              <a:rPr lang="en-US" sz="2000" dirty="0">
                <a:solidFill>
                  <a:schemeClr val="tx1"/>
                </a:solidFill>
              </a:rPr>
              <a:t>Subsidiary Body on Scientific and Technological Advice (</a:t>
            </a:r>
            <a:r>
              <a:rPr lang="en-US" sz="2000" dirty="0" smtClean="0">
                <a:solidFill>
                  <a:schemeClr val="tx1"/>
                </a:solidFill>
              </a:rPr>
              <a:t>SBSTA-41)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4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</a:rPr>
              <a:t>Significant progress on the ECV inventory including version control, reference assessment and compliance against GCOS guidelines, and reference gap analysis proposed.</a:t>
            </a:r>
          </a:p>
          <a:p>
            <a:pPr marL="381000" lvl="4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8100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>
                <a:solidFill>
                  <a:schemeClr val="tx1"/>
                </a:solidFill>
              </a:rPr>
              <a:t>Significant progress in case studies linking CDRs to societal applications and informed policy decisions and significant interactions with Climate Services, Mitigation, and Adaptation </a:t>
            </a:r>
            <a:r>
              <a:rPr lang="en-US" sz="2000" dirty="0" smtClean="0">
                <a:solidFill>
                  <a:schemeClr val="tx1"/>
                </a:solidFill>
              </a:rPr>
              <a:t>communities</a:t>
            </a:r>
          </a:p>
          <a:p>
            <a:pPr marL="38100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8100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</a:rPr>
              <a:t>Incoming Chair and Vice Chair of WGClimate – Pascal Lecomte, ESA and Jörg Schulz, EUMETSAT</a:t>
            </a:r>
            <a:endParaRPr lang="en-US" sz="2000" dirty="0">
              <a:solidFill>
                <a:schemeClr val="tx1"/>
              </a:solidFill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sz="200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5000" y="392670"/>
            <a:ext cx="556260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</a:rPr>
              <a:t>Working Group on Climate Overview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57689543"/>
      </p:ext>
    </p:extLst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53" y="1295400"/>
            <a:ext cx="8522947" cy="53954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05000" y="76200"/>
            <a:ext cx="556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kern="1200" dirty="0" smtClean="0">
                <a:solidFill>
                  <a:srgbClr val="FFFFFF"/>
                </a:solidFill>
                <a:latin typeface="Arial" charset="0"/>
                <a:ea typeface="ＭＳ Ｐゴシック" pitchFamily="-106" charset="-128"/>
                <a:cs typeface="+mn-cs"/>
              </a:rPr>
              <a:t>Climate Monitoring, Research, and Services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kern="1200" dirty="0" smtClean="0">
                <a:solidFill>
                  <a:srgbClr val="FFFFFF"/>
                </a:solidFill>
                <a:latin typeface="Arial" charset="0"/>
                <a:ea typeface="ＭＳ Ｐゴシック" pitchFamily="-106" charset="-128"/>
                <a:cs typeface="+mn-cs"/>
              </a:rPr>
              <a:t>CEOS 2015-2017 Work Plan Objectives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kern="1200" dirty="0" smtClean="0">
                <a:solidFill>
                  <a:srgbClr val="FFFFFF"/>
                </a:solidFill>
                <a:latin typeface="Arial" charset="0"/>
                <a:ea typeface="ＭＳ Ｐゴシック" pitchFamily="-106" charset="-128"/>
                <a:cs typeface="+mn-cs"/>
              </a:rPr>
              <a:t>and Deliverables Status</a:t>
            </a:r>
            <a:endParaRPr lang="en-US" kern="1200" dirty="0">
              <a:solidFill>
                <a:srgbClr val="FFFFFF"/>
              </a:solidFill>
              <a:latin typeface="Arial" charset="0"/>
              <a:ea typeface="ＭＳ Ｐゴシック" pitchFamily="-106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6607126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6340" y="1380226"/>
            <a:ext cx="4529858" cy="540051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09533"/>
              </p:ext>
            </p:extLst>
          </p:nvPr>
        </p:nvGraphicFramePr>
        <p:xfrm>
          <a:off x="383409" y="1716117"/>
          <a:ext cx="3972931" cy="4864101"/>
        </p:xfrm>
        <a:graphic>
          <a:graphicData uri="http://schemas.openxmlformats.org/drawingml/2006/table">
            <a:tbl>
              <a:tblPr firstRow="1" firstCol="1" bandRow="1"/>
              <a:tblGrid>
                <a:gridCol w="1995028"/>
                <a:gridCol w="659301"/>
                <a:gridCol w="659301"/>
                <a:gridCol w="659301"/>
              </a:tblGrid>
              <a:tr h="141793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GCOS Guideline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Atmospheric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Oceanic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Terrestrial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8963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1. Full description of all steps taken in the generation of FCDRs and ECV products, including algorithms used, specific FCDRs used, and characteristics and outcomes of validation activities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FD0A1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ACE9C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ACE9D"/>
                    </a:solidFill>
                  </a:tcPr>
                </a:tc>
              </a:tr>
              <a:tr h="283585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2. Application of appropriate calibration/validation activities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BCE9D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AB6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D3A8"/>
                    </a:solidFill>
                  </a:tcPr>
                </a:tc>
              </a:tr>
              <a:tr h="567170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3. Statement of expected accuracy , stability and resolution (time, space) of the product, including, where possible, a comparison with the GCOS requirements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CF9F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D0A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AB6"/>
                    </a:solidFill>
                  </a:tcPr>
                </a:tc>
              </a:tr>
              <a:tr h="283585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4. Assessment of long-term stability and homogeneity of the product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DEBE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E1C5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FC0"/>
                    </a:solidFill>
                  </a:tcPr>
                </a:tc>
              </a:tr>
              <a:tr h="567170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5. Information on the scientific review process related to FCDR/product construction (including algorithm selection), FCDR/product quality and applications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DEBE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FC0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FC0"/>
                    </a:solidFill>
                  </a:tcPr>
                </a:tc>
              </a:tr>
              <a:tr h="283585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6. Global coverage of FCDRs and products where possible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C68B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C385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C487"/>
                    </a:solidFill>
                  </a:tcPr>
                </a:tc>
              </a:tr>
              <a:tr h="425378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7. Version management of FCDRs and products, particularly in connection with improved algorithms and reprocessing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CF9F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C181"/>
                    </a:solidFill>
                  </a:tcPr>
                </a:tc>
              </a:tr>
              <a:tr h="283585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8. Arrangements for access to the FCDRs, products and all documentation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D3A8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2A4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3A7"/>
                    </a:solidFill>
                  </a:tcPr>
                </a:tc>
              </a:tr>
              <a:tr h="283585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9. Timeliness of data release to the user community to enable monitoring activities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DFC1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E0C3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DCBB"/>
                    </a:solidFill>
                  </a:tcPr>
                </a:tc>
              </a:tr>
              <a:tr h="184947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10. Facility for user feedback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1A4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6CC99"/>
                    </a:solidFill>
                  </a:tcPr>
                </a:tc>
              </a:tr>
              <a:tr h="283585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11. Application of a quantitative maturity index if possible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AFA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CFF"/>
                    </a:solidFill>
                  </a:tcPr>
                </a:tc>
              </a:tr>
              <a:tr h="567170"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12. Publication of a summary (a webpage or a peer-reviewed article) documenting point-by-point the extent to which this guideline has been followed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D2A6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DCBA"/>
                    </a:solidFill>
                  </a:tcPr>
                </a:tc>
                <a:tc>
                  <a:txBody>
                    <a:bodyPr/>
                    <a:lstStyle>
                      <a:lvl1pPr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1pPr>
                      <a:lvl2pPr indent="457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2pPr>
                      <a:lvl3pPr indent="914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3pPr>
                      <a:lvl4pPr indent="1371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4pPr>
                      <a:lvl5pPr indent="18288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5pPr>
                      <a:lvl6pPr indent="22860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6pPr>
                      <a:lvl7pPr indent="27432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7pPr>
                      <a:lvl8pPr indent="32004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8pPr>
                      <a:lvl9pPr indent="3657600" algn="r" defTabSz="457200">
                        <a:spcBef>
                          <a:spcPts val="600"/>
                        </a:spcBef>
                        <a:defRPr sz="1000">
                          <a:solidFill>
                            <a:schemeClr val="tx1"/>
                          </a:solidFill>
                          <a:sym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61%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7" marR="46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D7A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9787" y="1380758"/>
            <a:ext cx="38498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kern="1200" dirty="0" smtClean="0">
                <a:latin typeface="Arial" charset="0"/>
                <a:ea typeface="ＭＳ Ｐゴシック" pitchFamily="-106" charset="-128"/>
                <a:cs typeface="+mn-cs"/>
              </a:rPr>
              <a:t>ECV Reference Assessment Results</a:t>
            </a:r>
            <a:endParaRPr lang="en-US" sz="1600" b="1" kern="1200" dirty="0">
              <a:latin typeface="Arial" charset="0"/>
              <a:ea typeface="ＭＳ Ｐゴシック" pitchFamily="-106" charset="-128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45601" y="1380758"/>
            <a:ext cx="2881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kern="1200" dirty="0" smtClean="0">
                <a:latin typeface="Arial" charset="0"/>
                <a:ea typeface="ＭＳ Ｐゴシック" pitchFamily="-106" charset="-128"/>
                <a:cs typeface="+mn-cs"/>
              </a:rPr>
              <a:t>ECV Gap Analysis Results</a:t>
            </a:r>
            <a:endParaRPr lang="en-US" sz="1600" b="1" kern="1200" dirty="0">
              <a:latin typeface="Arial" charset="0"/>
              <a:ea typeface="ＭＳ Ｐゴシック" pitchFamily="-106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1" y="2286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kern="1200" dirty="0" smtClean="0">
                <a:solidFill>
                  <a:srgbClr val="FFFFFF"/>
                </a:solidFill>
                <a:latin typeface="Arial" charset="0"/>
                <a:ea typeface="ＭＳ Ｐゴシック" pitchFamily="-106" charset="-128"/>
                <a:cs typeface="+mn-cs"/>
              </a:rPr>
              <a:t>Experience with Applying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kern="1200" dirty="0" smtClean="0">
                <a:solidFill>
                  <a:srgbClr val="FFFFFF"/>
                </a:solidFill>
                <a:latin typeface="Arial" charset="0"/>
                <a:ea typeface="ＭＳ Ｐゴシック" pitchFamily="-106" charset="-128"/>
                <a:cs typeface="+mn-cs"/>
              </a:rPr>
              <a:t>ECV Assessment and Gap Analysis</a:t>
            </a:r>
            <a:endParaRPr lang="en-US" kern="1200" dirty="0">
              <a:solidFill>
                <a:srgbClr val="FFFFFF"/>
              </a:solidFill>
              <a:latin typeface="Arial" charset="0"/>
              <a:ea typeface="ＭＳ Ｐゴシック" pitchFamily="-106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6725233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1" y="2286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kern="1200" dirty="0" smtClean="0">
                <a:solidFill>
                  <a:srgbClr val="FFFFFF"/>
                </a:solidFill>
                <a:latin typeface="Arial" charset="0"/>
                <a:ea typeface="ＭＳ Ｐゴシック" pitchFamily="-106" charset="-128"/>
                <a:cs typeface="+mn-cs"/>
              </a:rPr>
              <a:t>Experiences with ECV Inventory Collection, Assessment, Gap Analysis and Action Plan Cycle </a:t>
            </a:r>
            <a:endParaRPr lang="en-US" kern="1200" dirty="0">
              <a:solidFill>
                <a:srgbClr val="FFFFFF"/>
              </a:solidFill>
              <a:latin typeface="Arial" charset="0"/>
              <a:ea typeface="ＭＳ Ｐゴシック" pitchFamily="-106" charset="-128"/>
              <a:cs typeface="+mn-cs"/>
            </a:endParaRPr>
          </a:p>
        </p:txBody>
      </p:sp>
      <p:pic>
        <p:nvPicPr>
          <p:cNvPr id="3" name="Picture 2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132375" y="2191800"/>
            <a:ext cx="3675888" cy="3675600"/>
          </a:xfrm>
          <a:prstGeom prst="rect">
            <a:avLst/>
          </a:prstGeom>
          <a:ln>
            <a:solidFill>
              <a:srgbClr val="002569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259176" y="1695372"/>
            <a:ext cx="4819383" cy="4909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rtl="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kern="1200" dirty="0" smtClean="0">
                <a:latin typeface="Arial" charset="0"/>
                <a:ea typeface="ＭＳ Ｐゴシック" pitchFamily="-106" charset="-128"/>
                <a:cs typeface="+mn-cs"/>
              </a:rPr>
              <a:t>ECV Inventory</a:t>
            </a:r>
            <a:r>
              <a:rPr lang="en-US" kern="1200" dirty="0" smtClean="0">
                <a:latin typeface="Arial" charset="0"/>
                <a:ea typeface="ＭＳ Ｐゴシック" pitchFamily="-106" charset="-128"/>
                <a:cs typeface="+mn-cs"/>
              </a:rPr>
              <a:t> is the principle activity of </a:t>
            </a:r>
            <a:r>
              <a:rPr lang="en-US" kern="1200" dirty="0" err="1" smtClean="0">
                <a:latin typeface="Arial" charset="0"/>
                <a:ea typeface="ＭＳ Ｐゴシック" pitchFamily="-106" charset="-128"/>
                <a:cs typeface="+mn-cs"/>
              </a:rPr>
              <a:t>WGClimate</a:t>
            </a:r>
            <a:r>
              <a:rPr lang="en-US" kern="1200" dirty="0" smtClean="0">
                <a:latin typeface="Arial" charset="0"/>
                <a:ea typeface="ＭＳ Ｐゴシック" pitchFamily="-106" charset="-128"/>
                <a:cs typeface="+mn-cs"/>
              </a:rPr>
              <a:t> to capture the physical architecture of climate observing systems</a:t>
            </a:r>
          </a:p>
          <a:p>
            <a:pPr marL="285750" indent="-285750" algn="l" rtl="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kern="1200" dirty="0" smtClean="0">
                <a:latin typeface="Arial" charset="0"/>
                <a:ea typeface="ＭＳ Ｐゴシック" pitchFamily="-106" charset="-128"/>
                <a:cs typeface="+mn-cs"/>
              </a:rPr>
              <a:t>Each step was an opportunity to develop further </a:t>
            </a:r>
            <a:r>
              <a:rPr lang="en-US" b="1" kern="1200" dirty="0" smtClean="0">
                <a:latin typeface="Arial" charset="0"/>
                <a:ea typeface="ＭＳ Ｐゴシック" pitchFamily="-106" charset="-128"/>
                <a:cs typeface="+mn-cs"/>
              </a:rPr>
              <a:t>Best Practices</a:t>
            </a:r>
            <a:r>
              <a:rPr lang="en-US" kern="1200" dirty="0" smtClean="0">
                <a:latin typeface="Arial" charset="0"/>
                <a:ea typeface="ＭＳ Ｐゴシック" pitchFamily="-106" charset="-128"/>
                <a:cs typeface="+mn-cs"/>
              </a:rPr>
              <a:t>.</a:t>
            </a:r>
          </a:p>
          <a:p>
            <a:pPr marL="285750" indent="-285750" algn="l" rtl="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kern="1200" dirty="0" smtClean="0">
                <a:latin typeface="Arial" charset="0"/>
                <a:ea typeface="ＭＳ Ｐゴシック" pitchFamily="-106" charset="-128"/>
                <a:cs typeface="+mn-cs"/>
              </a:rPr>
              <a:t>ECV Inventory </a:t>
            </a:r>
            <a:r>
              <a:rPr lang="en-US" b="1" kern="1200" dirty="0" smtClean="0">
                <a:latin typeface="Arial" charset="0"/>
                <a:ea typeface="ＭＳ Ｐゴシック" pitchFamily="-106" charset="-128"/>
                <a:cs typeface="+mn-cs"/>
              </a:rPr>
              <a:t>data call</a:t>
            </a:r>
            <a:r>
              <a:rPr lang="en-US" kern="1200" dirty="0" smtClean="0">
                <a:latin typeface="Arial" charset="0"/>
                <a:ea typeface="ＭＳ Ｐゴシック" pitchFamily="-106" charset="-128"/>
                <a:cs typeface="+mn-cs"/>
              </a:rPr>
              <a:t> was interpreted differently by different agencies and participation varied.</a:t>
            </a:r>
          </a:p>
          <a:p>
            <a:pPr marL="285750" indent="-285750" algn="l" rtl="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kern="1200" dirty="0" smtClean="0">
                <a:latin typeface="Arial" charset="0"/>
                <a:ea typeface="ＭＳ Ｐゴシック" pitchFamily="-106" charset="-128"/>
                <a:cs typeface="+mn-cs"/>
              </a:rPr>
              <a:t>Reference Assessment </a:t>
            </a:r>
            <a:r>
              <a:rPr lang="en-US" kern="1200" dirty="0" smtClean="0">
                <a:latin typeface="Arial" charset="0"/>
                <a:ea typeface="ＭＳ Ｐゴシック" pitchFamily="-106" charset="-128"/>
                <a:cs typeface="+mn-cs"/>
              </a:rPr>
              <a:t>scored ECV inventory answers against GCOS data set guidelines.</a:t>
            </a:r>
          </a:p>
          <a:p>
            <a:pPr marL="285750" indent="-285750" algn="l" rtl="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kern="1200" dirty="0" smtClean="0">
                <a:latin typeface="Arial" charset="0"/>
                <a:ea typeface="ＭＳ Ｐゴシック" pitchFamily="-106" charset="-128"/>
                <a:cs typeface="+mn-cs"/>
              </a:rPr>
              <a:t>High-Definition Gap Analysis </a:t>
            </a:r>
            <a:r>
              <a:rPr lang="en-US" kern="1200" dirty="0" smtClean="0">
                <a:latin typeface="Arial" charset="0"/>
                <a:ea typeface="ＭＳ Ｐゴシック" pitchFamily="-106" charset="-128"/>
                <a:cs typeface="+mn-cs"/>
              </a:rPr>
              <a:t>considered gaps spanning 41 conditions.</a:t>
            </a:r>
          </a:p>
          <a:p>
            <a:pPr marL="285750" indent="-285750" algn="l" rtl="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kern="1200" dirty="0" smtClean="0">
                <a:latin typeface="Arial" charset="0"/>
                <a:ea typeface="ＭＳ Ｐゴシック" pitchFamily="-106" charset="-128"/>
                <a:cs typeface="+mn-cs"/>
              </a:rPr>
              <a:t>Mitigation Plan </a:t>
            </a:r>
            <a:r>
              <a:rPr lang="en-US" kern="1200" dirty="0" smtClean="0">
                <a:latin typeface="Arial" charset="0"/>
                <a:ea typeface="ＭＳ Ｐゴシック" pitchFamily="-106" charset="-128"/>
                <a:cs typeface="+mn-cs"/>
              </a:rPr>
              <a:t>and actions are very difficult to develop and needs harmonization with GCOS responsibilities.</a:t>
            </a:r>
          </a:p>
        </p:txBody>
      </p:sp>
    </p:spTree>
    <p:extLst>
      <p:ext uri="{BB962C8B-B14F-4D97-AF65-F5344CB8AC3E}">
        <p14:creationId xmlns:p14="http://schemas.microsoft.com/office/powerpoint/2010/main" val="3907976301"/>
      </p:ext>
    </p:extLst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2286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kern="1200" dirty="0" smtClean="0">
                <a:solidFill>
                  <a:srgbClr val="FFFFFF"/>
                </a:solidFill>
                <a:latin typeface="Arial" charset="0"/>
                <a:ea typeface="ＭＳ Ｐゴシック" pitchFamily="-106" charset="-128"/>
                <a:cs typeface="+mn-cs"/>
              </a:rPr>
              <a:t>Outgoing Chair Thoughts and Feedback Requested from CEOS on WGClimate and the ECV Inventory</a:t>
            </a:r>
            <a:endParaRPr lang="en-US" kern="1200" dirty="0">
              <a:solidFill>
                <a:srgbClr val="FFFFFF"/>
              </a:solidFill>
              <a:latin typeface="Arial" charset="0"/>
              <a:ea typeface="ＭＳ Ｐゴシック" pitchFamily="-106" charset="-128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353" y="1544201"/>
            <a:ext cx="824685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rtl="0" fontAlgn="base">
              <a:spcBef>
                <a:spcPts val="600"/>
              </a:spcBef>
              <a:spcAft>
                <a:spcPct val="0"/>
              </a:spcAft>
              <a:buFont typeface="Arial"/>
              <a:buChar char="•"/>
            </a:pPr>
            <a:r>
              <a:rPr lang="en-US" sz="1600" b="1" kern="1200" dirty="0" smtClean="0">
                <a:latin typeface="Arial" charset="0"/>
                <a:ea typeface="ＭＳ Ｐゴシック" pitchFamily="-106" charset="-128"/>
                <a:cs typeface="+mn-cs"/>
              </a:rPr>
              <a:t>International coordination </a:t>
            </a:r>
            <a:r>
              <a:rPr lang="en-US" sz="1600" kern="1200" dirty="0" smtClean="0">
                <a:latin typeface="Arial" charset="0"/>
                <a:ea typeface="ＭＳ Ｐゴシック" pitchFamily="-106" charset="-128"/>
                <a:cs typeface="+mn-cs"/>
              </a:rPr>
              <a:t>is always dependent on a ‘coalition of the willing’</a:t>
            </a:r>
          </a:p>
          <a:p>
            <a:pPr marL="742950" lvl="1" indent="-285750" algn="l" rtl="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b="1" kern="1200" dirty="0">
                <a:latin typeface="Arial" charset="0"/>
                <a:ea typeface="ＭＳ Ｐゴシック" pitchFamily="-106" charset="-128"/>
                <a:cs typeface="+mn-cs"/>
              </a:rPr>
              <a:t>WGClimate is a worthwhile </a:t>
            </a:r>
            <a:r>
              <a:rPr lang="en-US" sz="1600" b="1" kern="1200" dirty="0" smtClean="0">
                <a:latin typeface="Arial" charset="0"/>
                <a:ea typeface="ＭＳ Ｐゴシック" pitchFamily="-106" charset="-128"/>
                <a:cs typeface="+mn-cs"/>
              </a:rPr>
              <a:t>effort requiring community participation</a:t>
            </a:r>
            <a:r>
              <a:rPr lang="en-US" sz="1600" kern="1200" dirty="0" smtClean="0">
                <a:latin typeface="Arial" charset="0"/>
                <a:ea typeface="ＭＳ Ｐゴシック" pitchFamily="-106" charset="-128"/>
                <a:cs typeface="+mn-cs"/>
              </a:rPr>
              <a:t>.</a:t>
            </a:r>
            <a:br>
              <a:rPr lang="en-US" sz="1600" kern="1200" dirty="0" smtClean="0">
                <a:latin typeface="Arial" charset="0"/>
                <a:ea typeface="ＭＳ Ｐゴシック" pitchFamily="-106" charset="-128"/>
                <a:cs typeface="+mn-cs"/>
              </a:rPr>
            </a:br>
            <a:r>
              <a:rPr lang="en-US" sz="1600" kern="1200" dirty="0" smtClean="0">
                <a:latin typeface="Arial" charset="0"/>
                <a:ea typeface="ＭＳ Ｐゴシック" pitchFamily="-106" charset="-128"/>
                <a:cs typeface="+mn-cs"/>
              </a:rPr>
              <a:t>Moving forward</a:t>
            </a:r>
            <a:r>
              <a:rPr lang="en-US" sz="1600" kern="1200" dirty="0">
                <a:latin typeface="Arial" charset="0"/>
                <a:ea typeface="ＭＳ Ｐゴシック" pitchFamily="-106" charset="-128"/>
                <a:cs typeface="+mn-cs"/>
              </a:rPr>
              <a:t>, WGClimate should explore complementary ways to accomplish the next steps in the ECV inventory cycle.</a:t>
            </a:r>
            <a:endParaRPr lang="en-US" sz="1600" kern="1200" dirty="0" smtClean="0">
              <a:latin typeface="Arial" charset="0"/>
              <a:ea typeface="ＭＳ Ｐゴシック" pitchFamily="-106" charset="-128"/>
              <a:cs typeface="+mn-cs"/>
            </a:endParaRPr>
          </a:p>
          <a:p>
            <a:pPr marL="742950" lvl="1" indent="-285750" algn="l" rtl="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600" kern="1200" dirty="0" smtClean="0">
              <a:latin typeface="Arial" charset="0"/>
              <a:ea typeface="ＭＳ Ｐゴシック" pitchFamily="-106" charset="-128"/>
              <a:cs typeface="+mn-cs"/>
            </a:endParaRPr>
          </a:p>
          <a:p>
            <a:pPr marL="285750" indent="-285750" algn="l" rtl="0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kern="1200" dirty="0" smtClean="0">
                <a:latin typeface="Arial" charset="0"/>
                <a:ea typeface="ＭＳ Ｐゴシック" pitchFamily="-106" charset="-128"/>
                <a:cs typeface="+mn-cs"/>
              </a:rPr>
              <a:t>For ECV Inventory</a:t>
            </a:r>
            <a:r>
              <a:rPr lang="en-US" sz="1600" kern="1200" dirty="0" smtClean="0">
                <a:latin typeface="Arial" charset="0"/>
                <a:ea typeface="ＭＳ Ｐゴシック" pitchFamily="-106" charset="-128"/>
                <a:cs typeface="+mn-cs"/>
              </a:rPr>
              <a:t> - Data Calls are essential yet difficult and participation is mixed.</a:t>
            </a:r>
          </a:p>
          <a:p>
            <a:pPr marL="742950" lvl="1" indent="-285750" algn="l" rtl="0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kern="1200" dirty="0">
                <a:latin typeface="Arial" charset="0"/>
                <a:ea typeface="ＭＳ Ｐゴシック" pitchFamily="-106" charset="-128"/>
                <a:cs typeface="+mn-cs"/>
              </a:rPr>
              <a:t>Consider using a data set metadata model Obs4ECV that would include most of the parameters of the ECV inventory (proposed to WDAC)</a:t>
            </a:r>
          </a:p>
          <a:p>
            <a:pPr marL="285750" indent="-285750" algn="l" rtl="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b="1" kern="1200" dirty="0" smtClean="0">
                <a:latin typeface="Arial" charset="0"/>
                <a:ea typeface="ＭＳ Ｐゴシック" pitchFamily="-106" charset="-128"/>
                <a:cs typeface="+mn-cs"/>
              </a:rPr>
              <a:t>For ECV Assessment </a:t>
            </a:r>
            <a:r>
              <a:rPr lang="en-US" sz="1600" kern="1200" dirty="0" smtClean="0">
                <a:latin typeface="Arial" charset="0"/>
                <a:ea typeface="ＭＳ Ｐゴシック" pitchFamily="-106" charset="-128"/>
                <a:cs typeface="+mn-cs"/>
              </a:rPr>
              <a:t>– Systematic assessment worked well once implemented and so should continue in the future</a:t>
            </a:r>
          </a:p>
          <a:p>
            <a:pPr marL="285750" indent="-285750" algn="l" rtl="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600" kern="1200" dirty="0" smtClean="0">
              <a:latin typeface="Arial" charset="0"/>
              <a:ea typeface="ＭＳ Ｐゴシック" pitchFamily="-106" charset="-128"/>
              <a:cs typeface="+mn-cs"/>
            </a:endParaRPr>
          </a:p>
          <a:p>
            <a:pPr marL="285750" indent="-285750" algn="l" rtl="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b="1" kern="1200" dirty="0" smtClean="0">
                <a:latin typeface="Arial" charset="0"/>
                <a:ea typeface="ＭＳ Ｐゴシック" pitchFamily="-106" charset="-128"/>
                <a:cs typeface="+mn-cs"/>
              </a:rPr>
              <a:t>For ECV Gap Analysis and Action Plan </a:t>
            </a:r>
            <a:r>
              <a:rPr lang="en-US" sz="1600" kern="1200" dirty="0" smtClean="0">
                <a:latin typeface="Arial" charset="0"/>
                <a:ea typeface="ＭＳ Ｐゴシック" pitchFamily="-106" charset="-128"/>
                <a:cs typeface="+mn-cs"/>
              </a:rPr>
              <a:t>– Several options should be explored, for example:</a:t>
            </a:r>
          </a:p>
          <a:p>
            <a:pPr marL="742950" lvl="1" indent="-285750" algn="l" rtl="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kern="1200" dirty="0" smtClean="0">
                <a:latin typeface="Arial" charset="0"/>
                <a:ea typeface="ＭＳ Ｐゴシック" pitchFamily="-106" charset="-128"/>
                <a:cs typeface="+mn-cs"/>
              </a:rPr>
              <a:t>Ask Agencies to consider implementing gap analysis as part of programs.</a:t>
            </a:r>
          </a:p>
          <a:p>
            <a:pPr marL="742950" lvl="1" indent="-285750" algn="l" rtl="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kern="1200" dirty="0" smtClean="0">
                <a:latin typeface="Arial" charset="0"/>
                <a:ea typeface="ＭＳ Ｐゴシック" pitchFamily="-106" charset="-128"/>
                <a:cs typeface="+mn-cs"/>
              </a:rPr>
              <a:t>Host gap analysis workshop to perform analysis every few years (possibly co-hosted with GCOS).</a:t>
            </a:r>
          </a:p>
          <a:p>
            <a:pPr marL="742950" lvl="1" indent="-285750" algn="l" rtl="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kern="1200" dirty="0" smtClean="0">
                <a:latin typeface="Arial" charset="0"/>
                <a:ea typeface="ＭＳ Ｐゴシック" pitchFamily="-106" charset="-128"/>
                <a:cs typeface="+mn-cs"/>
              </a:rPr>
              <a:t>Formalize WGClimate support for ECV inventory (EU contribution appreciated).</a:t>
            </a:r>
          </a:p>
        </p:txBody>
      </p:sp>
    </p:spTree>
    <p:extLst>
      <p:ext uri="{BB962C8B-B14F-4D97-AF65-F5344CB8AC3E}">
        <p14:creationId xmlns:p14="http://schemas.microsoft.com/office/powerpoint/2010/main" val="3776887549"/>
      </p:ext>
    </p:extLst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6" t="16929"/>
          <a:stretch/>
        </p:blipFill>
        <p:spPr bwMode="auto">
          <a:xfrm>
            <a:off x="1219200" y="1600200"/>
            <a:ext cx="6934200" cy="4876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05000" y="228600"/>
            <a:ext cx="5562600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FFFF"/>
                </a:solidFill>
              </a:rPr>
              <a:t>How Climate Observations Will Increasingly Support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FFFF"/>
                </a:solidFill>
              </a:rPr>
              <a:t>Climate Monitoring, Adaptation, and Decision Making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86481626"/>
      </p:ext>
    </p:extLst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3810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kern="1200" dirty="0" smtClean="0">
                <a:solidFill>
                  <a:srgbClr val="FFFFFF"/>
                </a:solidFill>
                <a:latin typeface="Arial" charset="0"/>
                <a:ea typeface="ＭＳ Ｐゴシック" pitchFamily="-106" charset="-128"/>
                <a:cs typeface="+mn-cs"/>
              </a:rPr>
              <a:t>Preparation for incoming </a:t>
            </a:r>
            <a:r>
              <a:rPr lang="en-US" kern="1200" dirty="0" err="1" smtClean="0">
                <a:solidFill>
                  <a:srgbClr val="FFFFFF"/>
                </a:solidFill>
                <a:latin typeface="Arial" charset="0"/>
                <a:ea typeface="ＭＳ Ｐゴシック" pitchFamily="-106" charset="-128"/>
                <a:cs typeface="+mn-cs"/>
              </a:rPr>
              <a:t>WGClimate</a:t>
            </a:r>
            <a:r>
              <a:rPr lang="en-US" kern="1200" dirty="0" smtClean="0">
                <a:solidFill>
                  <a:srgbClr val="FFFFFF"/>
                </a:solidFill>
                <a:latin typeface="Arial" charset="0"/>
                <a:ea typeface="ＭＳ Ｐゴシック" pitchFamily="-106" charset="-128"/>
                <a:cs typeface="+mn-cs"/>
              </a:rPr>
              <a:t> Chairmanships</a:t>
            </a:r>
            <a:endParaRPr lang="en-US" kern="1200" dirty="0">
              <a:solidFill>
                <a:srgbClr val="FFFFFF"/>
              </a:solidFill>
              <a:latin typeface="Arial" charset="0"/>
              <a:ea typeface="ＭＳ Ｐゴシック" pitchFamily="-106" charset="-128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353" y="1544201"/>
            <a:ext cx="8246853" cy="4555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l" rtl="0" fontAlgn="base">
              <a:spcBef>
                <a:spcPts val="600"/>
              </a:spcBef>
              <a:spcAft>
                <a:spcPct val="0"/>
              </a:spcAft>
              <a:buFont typeface="Arial"/>
              <a:buChar char="•"/>
            </a:pPr>
            <a:r>
              <a:rPr lang="en-US" sz="1600" b="1" kern="1200" dirty="0" smtClean="0">
                <a:latin typeface="Arial" charset="0"/>
                <a:ea typeface="ＭＳ Ｐゴシック" pitchFamily="-106" charset="-128"/>
              </a:rPr>
              <a:t>As </a:t>
            </a:r>
            <a:r>
              <a:rPr lang="en-US" sz="1600" b="1" kern="1200" dirty="0">
                <a:latin typeface="Arial" charset="0"/>
                <a:ea typeface="ＭＳ Ｐゴシック" pitchFamily="-106" charset="-128"/>
              </a:rPr>
              <a:t>from November 2015 the </a:t>
            </a:r>
            <a:r>
              <a:rPr lang="en-US" sz="1600" b="1" kern="1200" dirty="0" err="1" smtClean="0">
                <a:latin typeface="Arial" charset="0"/>
                <a:ea typeface="ＭＳ Ｐゴシック" pitchFamily="-106" charset="-128"/>
              </a:rPr>
              <a:t>WGClimate</a:t>
            </a:r>
            <a:r>
              <a:rPr lang="en-US" sz="1600" b="1" kern="1200" dirty="0" smtClean="0">
                <a:latin typeface="Arial" charset="0"/>
                <a:ea typeface="ＭＳ Ｐゴシック" pitchFamily="-106" charset="-128"/>
              </a:rPr>
              <a:t> </a:t>
            </a:r>
            <a:r>
              <a:rPr lang="en-US" sz="1600" b="1" kern="1200" dirty="0">
                <a:latin typeface="Arial" charset="0"/>
                <a:ea typeface="ＭＳ Ｐゴシック" pitchFamily="-106" charset="-128"/>
              </a:rPr>
              <a:t>Chair will be in Europe (ESA then EUMETSAT) for a period of 4 </a:t>
            </a:r>
            <a:r>
              <a:rPr lang="en-US" sz="1600" b="1" kern="1200" dirty="0" smtClean="0">
                <a:latin typeface="Arial" charset="0"/>
                <a:ea typeface="ＭＳ Ｐゴシック" pitchFamily="-106" charset="-128"/>
              </a:rPr>
              <a:t>years</a:t>
            </a:r>
          </a:p>
          <a:p>
            <a:pPr marL="285750" lvl="1" indent="-285750" algn="l" rtl="0" fontAlgn="base">
              <a:spcBef>
                <a:spcPts val="600"/>
              </a:spcBef>
              <a:spcAft>
                <a:spcPct val="0"/>
              </a:spcAft>
              <a:buFont typeface="Arial"/>
              <a:buChar char="•"/>
            </a:pPr>
            <a:endParaRPr lang="en-US" sz="1600" b="1" kern="1200" dirty="0">
              <a:latin typeface="Arial" charset="0"/>
              <a:ea typeface="ＭＳ Ｐゴシック" pitchFamily="-106" charset="-128"/>
            </a:endParaRPr>
          </a:p>
          <a:p>
            <a:pPr marL="285750" lvl="1" indent="-285750" algn="l" rtl="0" fontAlgn="base">
              <a:spcBef>
                <a:spcPts val="600"/>
              </a:spcBef>
              <a:spcAft>
                <a:spcPct val="0"/>
              </a:spcAft>
              <a:buFont typeface="Arial"/>
              <a:buChar char="•"/>
            </a:pPr>
            <a:r>
              <a:rPr lang="en-US" sz="1600" b="1" kern="1200" dirty="0">
                <a:latin typeface="Arial" charset="0"/>
                <a:ea typeface="ＭＳ Ｐゴシック" pitchFamily="-106" charset="-128"/>
              </a:rPr>
              <a:t>It has been decided to use this opportunity to;</a:t>
            </a:r>
          </a:p>
          <a:p>
            <a:pPr marL="742950" lvl="1" indent="-285750" algn="l" rtl="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kern="1200" dirty="0" smtClean="0">
                <a:latin typeface="Arial" charset="0"/>
                <a:ea typeface="ＭＳ Ｐゴシック" pitchFamily="-106" charset="-128"/>
                <a:cs typeface="+mn-cs"/>
              </a:rPr>
              <a:t>Take </a:t>
            </a:r>
            <a:r>
              <a:rPr lang="en-US" sz="1600" kern="1200" dirty="0">
                <a:latin typeface="Arial" charset="0"/>
                <a:ea typeface="ＭＳ Ｐゴシック" pitchFamily="-106" charset="-128"/>
                <a:cs typeface="+mn-cs"/>
              </a:rPr>
              <a:t>a 4-Year view of the WG objectives and activities (which have now been consolidated within a 4-Year Implementation Plan)</a:t>
            </a:r>
          </a:p>
          <a:p>
            <a:pPr marL="742950" lvl="1" indent="-285750" algn="l" rtl="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kern="1200" dirty="0">
                <a:latin typeface="Arial" charset="0"/>
                <a:ea typeface="ＭＳ Ｐゴシック" pitchFamily="-106" charset="-128"/>
                <a:cs typeface="+mn-cs"/>
              </a:rPr>
              <a:t>Form an integrated team for these 4 years to ensure a seamless implementation (including the EC-funded support to the inventory development</a:t>
            </a:r>
            <a:r>
              <a:rPr lang="en-US" sz="1600" kern="1200" dirty="0" smtClean="0">
                <a:latin typeface="Arial" charset="0"/>
                <a:ea typeface="ＭＳ Ｐゴシック" pitchFamily="-106" charset="-128"/>
                <a:cs typeface="+mn-cs"/>
              </a:rPr>
              <a:t>)</a:t>
            </a:r>
          </a:p>
          <a:p>
            <a:pPr marL="285750" lvl="1" indent="-285750" algn="l" rtl="0" fontAlgn="base">
              <a:spcBef>
                <a:spcPts val="600"/>
              </a:spcBef>
              <a:spcAft>
                <a:spcPct val="0"/>
              </a:spcAft>
              <a:buFont typeface="Arial"/>
              <a:buChar char="•"/>
            </a:pPr>
            <a:endParaRPr lang="en-US" sz="1600" b="1" kern="1200" dirty="0">
              <a:latin typeface="Arial" charset="0"/>
              <a:ea typeface="ＭＳ Ｐゴシック" pitchFamily="-106" charset="-128"/>
            </a:endParaRPr>
          </a:p>
          <a:p>
            <a:pPr marL="285750" lvl="1" indent="-285750" algn="l" rtl="0" fontAlgn="base">
              <a:spcBef>
                <a:spcPts val="600"/>
              </a:spcBef>
              <a:spcAft>
                <a:spcPct val="0"/>
              </a:spcAft>
              <a:buFont typeface="Arial"/>
              <a:buChar char="•"/>
            </a:pPr>
            <a:r>
              <a:rPr lang="en-US" sz="1600" b="1" kern="1200" dirty="0">
                <a:latin typeface="Arial" charset="0"/>
                <a:ea typeface="ＭＳ Ｐゴシック" pitchFamily="-106" charset="-128"/>
              </a:rPr>
              <a:t>Each WG Chair will have the responsibility to complete one Inventory Cycle (questionnaire, gap analysis, action plan, </a:t>
            </a:r>
            <a:r>
              <a:rPr lang="en-US" sz="1600" b="1" kern="1200" dirty="0" err="1">
                <a:latin typeface="Arial" charset="0"/>
                <a:ea typeface="ＭＳ Ｐゴシック" pitchFamily="-106" charset="-128"/>
              </a:rPr>
              <a:t>etc</a:t>
            </a:r>
            <a:r>
              <a:rPr lang="en-US" sz="1600" b="1" kern="1200" dirty="0">
                <a:latin typeface="Arial" charset="0"/>
                <a:ea typeface="ＭＳ Ｐゴシック" pitchFamily="-106" charset="-128"/>
              </a:rPr>
              <a:t>)</a:t>
            </a:r>
          </a:p>
          <a:p>
            <a:pPr marL="285750" lvl="1" indent="-285750" algn="l" rtl="0" fontAlgn="base">
              <a:spcBef>
                <a:spcPts val="600"/>
              </a:spcBef>
              <a:spcAft>
                <a:spcPct val="0"/>
              </a:spcAft>
              <a:buFont typeface="Arial"/>
              <a:buChar char="•"/>
            </a:pPr>
            <a:endParaRPr lang="en-US" sz="1600" b="1" kern="1200" dirty="0">
              <a:latin typeface="Arial" charset="0"/>
              <a:ea typeface="ＭＳ Ｐゴシック" pitchFamily="-106" charset="-128"/>
            </a:endParaRPr>
          </a:p>
          <a:p>
            <a:pPr marL="285750" lvl="1" indent="-285750" algn="l" rtl="0" fontAlgn="base">
              <a:spcBef>
                <a:spcPts val="600"/>
              </a:spcBef>
              <a:spcAft>
                <a:spcPct val="0"/>
              </a:spcAft>
              <a:buFont typeface="Arial"/>
              <a:buChar char="•"/>
            </a:pPr>
            <a:r>
              <a:rPr lang="en-US" sz="1600" b="1" kern="1200" dirty="0">
                <a:latin typeface="Arial" charset="0"/>
                <a:ea typeface="ＭＳ Ｐゴシック" pitchFamily="-106" charset="-128"/>
              </a:rPr>
              <a:t>The ECV inventory is in the process of being transferred to </a:t>
            </a:r>
            <a:r>
              <a:rPr lang="en-US" sz="1600" b="1" kern="1200" dirty="0" smtClean="0">
                <a:latin typeface="Arial" charset="0"/>
                <a:ea typeface="ＭＳ Ｐゴシック" pitchFamily="-106" charset="-128"/>
              </a:rPr>
              <a:t>Europe</a:t>
            </a:r>
          </a:p>
          <a:p>
            <a:pPr marL="285750" lvl="1" indent="-285750" algn="l" rtl="0" fontAlgn="base">
              <a:spcBef>
                <a:spcPts val="600"/>
              </a:spcBef>
              <a:spcAft>
                <a:spcPct val="0"/>
              </a:spcAft>
              <a:buFont typeface="Arial"/>
              <a:buChar char="•"/>
            </a:pPr>
            <a:endParaRPr lang="en-US" sz="1600" b="1" kern="1200" dirty="0">
              <a:latin typeface="Arial" charset="0"/>
              <a:ea typeface="ＭＳ Ｐゴシック" pitchFamily="-106" charset="-128"/>
            </a:endParaRPr>
          </a:p>
          <a:p>
            <a:pPr marL="285750" lvl="1" indent="-285750" algn="l" rtl="0" fontAlgn="base">
              <a:spcBef>
                <a:spcPts val="600"/>
              </a:spcBef>
              <a:spcAft>
                <a:spcPct val="0"/>
              </a:spcAft>
              <a:buFont typeface="Arial"/>
              <a:buChar char="•"/>
            </a:pPr>
            <a:r>
              <a:rPr lang="en-US" sz="1600" b="1" kern="1200" dirty="0" smtClean="0">
                <a:latin typeface="Arial" charset="0"/>
                <a:ea typeface="ＭＳ Ｐゴシック" pitchFamily="-106" charset="-128"/>
              </a:rPr>
              <a:t>Next </a:t>
            </a:r>
            <a:r>
              <a:rPr lang="en-US" sz="1600" b="1" kern="1200" dirty="0" err="1" smtClean="0">
                <a:latin typeface="Arial" charset="0"/>
                <a:ea typeface="ＭＳ Ｐゴシック" pitchFamily="-106" charset="-128"/>
              </a:rPr>
              <a:t>WGClimate</a:t>
            </a:r>
            <a:r>
              <a:rPr lang="en-US" sz="1600" b="1" kern="1200" dirty="0" smtClean="0">
                <a:latin typeface="Arial" charset="0"/>
                <a:ea typeface="ＭＳ Ｐゴシック" pitchFamily="-106" charset="-128"/>
              </a:rPr>
              <a:t> meeting #6: Paris, hosted by CNES on March 7</a:t>
            </a:r>
            <a:r>
              <a:rPr lang="en-US" sz="1600" b="1" kern="1200" baseline="30000" dirty="0" smtClean="0">
                <a:latin typeface="Arial" charset="0"/>
                <a:ea typeface="ＭＳ Ｐゴシック" pitchFamily="-106" charset="-128"/>
              </a:rPr>
              <a:t>th</a:t>
            </a:r>
            <a:r>
              <a:rPr lang="en-US" sz="1600" b="1" kern="1200" dirty="0" smtClean="0">
                <a:latin typeface="Arial" charset="0"/>
                <a:ea typeface="ＭＳ Ｐゴシック" pitchFamily="-106" charset="-128"/>
              </a:rPr>
              <a:t> to 9</a:t>
            </a:r>
            <a:r>
              <a:rPr lang="en-US" sz="1600" b="1" kern="1200" baseline="30000" dirty="0" smtClean="0">
                <a:latin typeface="Arial" charset="0"/>
                <a:ea typeface="ＭＳ Ｐゴシック" pitchFamily="-106" charset="-128"/>
              </a:rPr>
              <a:t>th</a:t>
            </a:r>
            <a:r>
              <a:rPr lang="en-US" sz="1600" b="1" kern="1200" dirty="0" smtClean="0">
                <a:latin typeface="Arial" charset="0"/>
                <a:ea typeface="ＭＳ Ｐゴシック" pitchFamily="-106" charset="-128"/>
              </a:rPr>
              <a:t>, 2016</a:t>
            </a:r>
            <a:endParaRPr lang="en-US" sz="1600" b="1" kern="1200" dirty="0">
              <a:latin typeface="Arial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106966"/>
      </p:ext>
    </p:extLst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228600"/>
            <a:ext cx="5562600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ja-JP" altLang="en-US" sz="4000" dirty="0" smtClean="0">
                <a:solidFill>
                  <a:srgbClr val="FFFFFF"/>
                </a:solidFill>
              </a:rPr>
              <a:t>あ</a:t>
            </a:r>
            <a:r>
              <a:rPr lang="ja-JP" altLang="en-US" sz="4000" dirty="0">
                <a:solidFill>
                  <a:srgbClr val="FFFFFF"/>
                </a:solidFill>
              </a:rPr>
              <a:t>りがとう</a:t>
            </a:r>
            <a:r>
              <a:rPr lang="en-US" sz="4000" dirty="0" smtClean="0">
                <a:solidFill>
                  <a:srgbClr val="FFFFFF"/>
                </a:solidFill>
              </a:rPr>
              <a:t>   Arigat</a:t>
            </a:r>
            <a:r>
              <a:rPr lang="en-US" sz="40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ō  </a:t>
            </a:r>
            <a:endParaRPr kumimoji="0" lang="en-US" sz="4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353" y="1544201"/>
            <a:ext cx="495284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rtl="0" fontAlgn="base">
              <a:spcBef>
                <a:spcPts val="600"/>
              </a:spcBef>
              <a:spcAft>
                <a:spcPct val="0"/>
              </a:spcAft>
              <a:buFont typeface="Arial"/>
              <a:buChar char="•"/>
            </a:pPr>
            <a:r>
              <a:rPr lang="en-US" b="1" kern="1200" dirty="0" smtClean="0">
                <a:latin typeface="Arial" charset="0"/>
                <a:ea typeface="ＭＳ Ｐゴシック" pitchFamily="-106" charset="-128"/>
                <a:cs typeface="+mn-cs"/>
              </a:rPr>
              <a:t>Thank you to CEOS and CGMS for giving me </a:t>
            </a:r>
            <a:r>
              <a:rPr lang="en-US" b="1" kern="1200" dirty="0">
                <a:latin typeface="Arial" charset="0"/>
                <a:ea typeface="ＭＳ Ｐゴシック" pitchFamily="-106" charset="-128"/>
                <a:cs typeface="+mn-cs"/>
              </a:rPr>
              <a:t>the</a:t>
            </a:r>
            <a:r>
              <a:rPr lang="en-US" b="1" kern="1200" dirty="0" smtClean="0">
                <a:latin typeface="Arial" charset="0"/>
                <a:ea typeface="ＭＳ Ｐゴシック" pitchFamily="-106" charset="-128"/>
                <a:cs typeface="+mn-cs"/>
              </a:rPr>
              <a:t> opportunity to serve in leadership of the Working Group on Climate for the past 5 years</a:t>
            </a:r>
          </a:p>
          <a:p>
            <a:pPr marL="285750" indent="-285750" algn="l" rtl="0" fontAlgn="base">
              <a:spcBef>
                <a:spcPts val="600"/>
              </a:spcBef>
              <a:spcAft>
                <a:spcPct val="0"/>
              </a:spcAft>
              <a:buFont typeface="Arial"/>
              <a:buChar char="•"/>
            </a:pPr>
            <a:endParaRPr lang="en-US" kern="1200" dirty="0" smtClean="0">
              <a:latin typeface="Arial" charset="0"/>
              <a:ea typeface="ＭＳ Ｐゴシック" pitchFamily="-106" charset="-128"/>
              <a:cs typeface="+mn-cs"/>
            </a:endParaRPr>
          </a:p>
          <a:p>
            <a:pPr marL="285750" indent="-285750" algn="l" rtl="0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kern="1200" dirty="0" smtClean="0">
                <a:latin typeface="Arial" charset="0"/>
                <a:ea typeface="ＭＳ Ｐゴシック" pitchFamily="-106" charset="-128"/>
                <a:cs typeface="+mn-cs"/>
              </a:rPr>
              <a:t>Thank you for support – all who have worked on WGClimate the past 5 years</a:t>
            </a:r>
          </a:p>
          <a:p>
            <a:pPr marL="285750" indent="-285750" algn="l" rtl="0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kern="1200" dirty="0">
              <a:latin typeface="Arial" charset="0"/>
              <a:ea typeface="ＭＳ Ｐゴシック" pitchFamily="-106" charset="-128"/>
              <a:cs typeface="+mn-cs"/>
            </a:endParaRPr>
          </a:p>
          <a:p>
            <a:pPr marL="285750" indent="-285750" algn="l" rtl="0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kern="1200" dirty="0" smtClean="0">
                <a:latin typeface="Arial" charset="0"/>
                <a:ea typeface="ＭＳ Ｐゴシック" pitchFamily="-106" charset="-128"/>
                <a:cs typeface="+mn-cs"/>
              </a:rPr>
              <a:t>Best wishes to Pascal and Jörg on future success in leading WGClimate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-11575" t="5202" r="-1" b="10221"/>
          <a:stretch/>
        </p:blipFill>
        <p:spPr>
          <a:xfrm>
            <a:off x="4545263" y="4953000"/>
            <a:ext cx="1702119" cy="12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1930" y="4953000"/>
            <a:ext cx="1720557" cy="12954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95913779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9364</TotalTime>
  <Words>810</Words>
  <Application>Microsoft Macintosh PowerPoint</Application>
  <PresentationFormat>On-screen Show (4:3)</PresentationFormat>
  <Paragraphs>116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Kim Holloway</cp:lastModifiedBy>
  <cp:revision>39</cp:revision>
  <dcterms:modified xsi:type="dcterms:W3CDTF">2015-10-22T15:57:46Z</dcterms:modified>
</cp:coreProperties>
</file>