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74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152" y="-8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AE822-5B76-4584-9152-97072E48E658}" type="datetimeFigureOut">
              <a:rPr kumimoji="1" lang="ja-JP" altLang="en-US" smtClean="0"/>
              <a:t>11/4/15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F355A-6072-486E-98A3-2FD9B75B57D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119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 dirty="0"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 dirty="0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762000" y="3810000"/>
            <a:ext cx="5181600" cy="2617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JAXA (Japan aerospace Exploration Agency)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Plenary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29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CEOS Plenary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 International Conference Center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Kyoto, Japan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5 – 6 November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9600" y="2537938"/>
            <a:ext cx="5486400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kumimoji="0" lang="en-US" altLang="ja-JP" sz="36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Droid Serif"/>
              </a:rPr>
              <a:t>Introduction</a:t>
            </a:r>
            <a:r>
              <a:rPr kumimoji="0" lang="en-US" altLang="ja-JP" sz="3600" b="0" i="0" u="none" strike="noStrike" cap="none" spc="0" normalizeH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Droid Serif"/>
              </a:rPr>
              <a:t> of the Draft </a:t>
            </a:r>
            <a:endParaRPr kumimoji="0" lang="en-US" altLang="ja-JP" sz="3600" b="0" i="0" u="none" strike="noStrike" cap="none" spc="0" normalizeH="0" dirty="0" smtClean="0">
              <a:ln>
                <a:noFill/>
              </a:ln>
              <a:solidFill>
                <a:srgbClr val="FFFFFF"/>
              </a:solidFill>
              <a:effectLst/>
              <a:uFillTx/>
              <a:latin typeface="Droid Serif"/>
            </a:endParaRPr>
          </a:p>
          <a:p>
            <a:pPr algn="l" rtl="0" latinLnBrk="1" hangingPunct="0"/>
            <a:r>
              <a:rPr kumimoji="0" lang="en-US" altLang="ja-JP" sz="3600" b="0" i="0" u="none" strike="noStrike" cap="none" spc="0" normalizeH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Droid Serif"/>
              </a:rPr>
              <a:t>Kyoto </a:t>
            </a:r>
            <a:r>
              <a:rPr kumimoji="0" lang="en-US" altLang="ja-JP" sz="3600" b="0" i="0" u="none" strike="noStrike" cap="none" spc="0" normalizeH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Droid Serif"/>
              </a:rPr>
              <a:t>Statement</a:t>
            </a:r>
            <a:endParaRPr kumimoji="0" lang="ja-JP" altLang="en-US" sz="36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Droid Serif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524000" y="60666"/>
            <a:ext cx="6529917" cy="92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defTabSz="914400">
              <a:defRPr/>
            </a:pPr>
            <a:r>
              <a:rPr lang="en-US" sz="3200" b="1" kern="0" dirty="0" smtClean="0">
                <a:solidFill>
                  <a:srgbClr val="FFFFFF"/>
                </a:solidFill>
                <a:latin typeface="Tahoma" pitchFamily="-106" charset="0"/>
                <a:cs typeface="Tahoma" pitchFamily="-106" charset="0"/>
              </a:rPr>
              <a:t>Introduction of </a:t>
            </a:r>
            <a:r>
              <a:rPr lang="en-US" sz="3200" b="1" kern="0" smtClean="0">
                <a:solidFill>
                  <a:srgbClr val="FFFFFF"/>
                </a:solidFill>
                <a:latin typeface="Tahoma" pitchFamily="-106" charset="0"/>
                <a:cs typeface="Tahoma" pitchFamily="-106" charset="0"/>
              </a:rPr>
              <a:t>the </a:t>
            </a:r>
          </a:p>
          <a:p>
            <a:pPr lvl="0" algn="ctr" defTabSz="914400">
              <a:defRPr/>
            </a:pPr>
            <a:r>
              <a:rPr lang="en-US" sz="3200" b="1" kern="0" smtClean="0">
                <a:solidFill>
                  <a:srgbClr val="FFFFFF"/>
                </a:solidFill>
                <a:latin typeface="Tahoma" pitchFamily="-106" charset="0"/>
                <a:cs typeface="Tahoma" pitchFamily="-106" charset="0"/>
              </a:rPr>
              <a:t>Kyoto </a:t>
            </a:r>
            <a:r>
              <a:rPr lang="en-US" sz="3200" b="1" kern="0" dirty="0" smtClean="0">
                <a:solidFill>
                  <a:srgbClr val="FFFFFF"/>
                </a:solidFill>
                <a:latin typeface="Tahoma" pitchFamily="-106" charset="0"/>
                <a:cs typeface="Tahoma" pitchFamily="-106" charset="0"/>
              </a:rPr>
              <a:t>Statement</a:t>
            </a:r>
            <a:endParaRPr lang="en-US" sz="3200" b="1" kern="0" noProof="0" dirty="0" smtClean="0">
              <a:solidFill>
                <a:srgbClr val="FFFFFF"/>
              </a:solidFill>
              <a:latin typeface="Tahoma" pitchFamily="-106" charset="0"/>
              <a:cs typeface="Tahoma" pitchFamily="-106" charset="0"/>
            </a:endParaRPr>
          </a:p>
        </p:txBody>
      </p:sp>
      <p:sp>
        <p:nvSpPr>
          <p:cNvPr id="4" name="Rectangle 2"/>
          <p:cNvSpPr/>
          <p:nvPr/>
        </p:nvSpPr>
        <p:spPr>
          <a:xfrm>
            <a:off x="31173" y="1225689"/>
            <a:ext cx="89933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b="1" dirty="0"/>
              <a:t>A </a:t>
            </a:r>
            <a:r>
              <a:rPr lang="en-US" sz="2400" b="1" smtClean="0"/>
              <a:t>draft Kyoto</a:t>
            </a:r>
            <a:r>
              <a:rPr lang="en-US" sz="2400" smtClean="0"/>
              <a:t> </a:t>
            </a:r>
            <a:r>
              <a:rPr lang="en-US" sz="2400" b="1" dirty="0"/>
              <a:t>statement </a:t>
            </a:r>
            <a:r>
              <a:rPr lang="en-US" sz="2400" b="1" dirty="0" smtClean="0"/>
              <a:t>has </a:t>
            </a:r>
            <a:r>
              <a:rPr lang="en-US" sz="2400" b="1" smtClean="0"/>
              <a:t>been developed. </a:t>
            </a:r>
          </a:p>
          <a:p>
            <a:r>
              <a:rPr lang="en-US" sz="2400" b="1"/>
              <a:t> </a:t>
            </a:r>
            <a:r>
              <a:rPr lang="en-US" sz="2400" b="1" smtClean="0"/>
              <a:t>   Printed copy is in the meeting package.</a:t>
            </a:r>
          </a:p>
          <a:p>
            <a:pPr marL="285750" indent="-285750">
              <a:buFont typeface="Arial"/>
              <a:buChar char="•"/>
            </a:pPr>
            <a:r>
              <a:rPr lang="en-US" sz="2400" b="1" smtClean="0"/>
              <a:t>Identify CEOS’s </a:t>
            </a:r>
            <a:r>
              <a:rPr lang="en-US" sz="2400" b="1" dirty="0"/>
              <a:t>contributions to significant events </a:t>
            </a:r>
            <a:r>
              <a:rPr lang="en-US" sz="2400" b="1"/>
              <a:t>in </a:t>
            </a:r>
            <a:r>
              <a:rPr lang="en-US" sz="2400" b="1" smtClean="0"/>
              <a:t>2015</a:t>
            </a:r>
          </a:p>
          <a:p>
            <a:pPr marL="1257300" lvl="2" indent="-342900">
              <a:buFont typeface="Wingdings" charset="2"/>
              <a:buChar char="§"/>
            </a:pPr>
            <a:r>
              <a:rPr lang="en-US" sz="2400" b="1" smtClean="0"/>
              <a:t>UN WCDRR </a:t>
            </a:r>
            <a:r>
              <a:rPr lang="en-US" sz="2400" b="1"/>
              <a:t>in </a:t>
            </a:r>
            <a:r>
              <a:rPr lang="en-US" sz="2400" b="1" smtClean="0"/>
              <a:t>Japan: March Sendai Framework</a:t>
            </a:r>
          </a:p>
          <a:p>
            <a:pPr marL="1257300" lvl="2" indent="-342900">
              <a:buFont typeface="Wingdings" charset="2"/>
              <a:buChar char="§"/>
            </a:pPr>
            <a:r>
              <a:rPr lang="en-US" sz="2400" b="1" smtClean="0"/>
              <a:t>GEO 2015 Ministerial: Strategy of 2016-2025</a:t>
            </a:r>
            <a:endParaRPr lang="en-US" sz="2400" b="1" dirty="0"/>
          </a:p>
          <a:p>
            <a:pPr marL="1257300" lvl="2" indent="-342900">
              <a:buFont typeface="Wingdings" charset="2"/>
              <a:buChar char="§"/>
            </a:pPr>
            <a:r>
              <a:rPr lang="en-US" sz="2400" b="1" smtClean="0"/>
              <a:t>COP-21:</a:t>
            </a:r>
          </a:p>
          <a:p>
            <a:pPr marL="1257300" lvl="2" indent="-342900">
              <a:buFont typeface="Wingdings" charset="2"/>
              <a:buChar char="§"/>
            </a:pPr>
            <a:r>
              <a:rPr lang="en-US" sz="2400" b="1"/>
              <a:t>UN 2030 Agenda for Sustainable Development</a:t>
            </a:r>
            <a:endParaRPr lang="en-US" sz="2400" b="1" dirty="0" smtClean="0"/>
          </a:p>
          <a:p>
            <a:pPr marL="1257300" lvl="2" indent="-342900">
              <a:buFont typeface="Wingdings" charset="2"/>
              <a:buChar char="§"/>
            </a:pPr>
            <a:endParaRPr lang="en-US" sz="800" b="1" dirty="0" smtClean="0"/>
          </a:p>
          <a:p>
            <a:pPr marL="342900" lvl="2" indent="-342900">
              <a:buFont typeface="Arial"/>
              <a:buChar char="•"/>
            </a:pPr>
            <a:r>
              <a:rPr lang="en-US" sz="2400" b="1" dirty="0" smtClean="0"/>
              <a:t>The format and introductory content takes benefit from </a:t>
            </a:r>
            <a:r>
              <a:rPr lang="en-US" sz="2400" b="1" smtClean="0"/>
              <a:t>the </a:t>
            </a:r>
            <a:r>
              <a:rPr lang="en-US" sz="2400" b="1"/>
              <a:t>formar Montreal amd Tromsø </a:t>
            </a:r>
            <a:r>
              <a:rPr lang="en-US" sz="2400" b="1" smtClean="0"/>
              <a:t>Statement.</a:t>
            </a:r>
            <a:endParaRPr lang="en-US" sz="2400" b="1" dirty="0" smtClean="0"/>
          </a:p>
          <a:p>
            <a:pPr marL="1257300" lvl="2" indent="-342900">
              <a:buFont typeface="Wingdings" charset="2"/>
              <a:buChar char="§"/>
            </a:pPr>
            <a:endParaRPr lang="en-US" sz="800" b="1" dirty="0"/>
          </a:p>
          <a:p>
            <a:pPr marL="342900" indent="-342900">
              <a:buFont typeface="Arial"/>
              <a:buChar char="•"/>
            </a:pPr>
            <a:r>
              <a:rPr lang="en-US" sz="2400" b="1"/>
              <a:t>A </a:t>
            </a:r>
            <a:r>
              <a:rPr lang="en-US" sz="2400" b="1" smtClean="0"/>
              <a:t>draft for CEOS review was released on 16 October.</a:t>
            </a:r>
            <a:endParaRPr lang="en-US" sz="2400" b="1" dirty="0" smtClean="0"/>
          </a:p>
          <a:p>
            <a:pPr marL="342900" indent="-342900">
              <a:buFont typeface="Arial"/>
              <a:buChar char="•"/>
            </a:pPr>
            <a:endParaRPr lang="en-US" sz="800" b="1" dirty="0"/>
          </a:p>
          <a:p>
            <a:pPr marL="342900" indent="-342900">
              <a:buFont typeface="Arial"/>
              <a:buChar char="•"/>
            </a:pPr>
            <a:r>
              <a:rPr lang="en-US" sz="2400" b="1" smtClean="0"/>
              <a:t>Based </a:t>
            </a:r>
            <a:r>
              <a:rPr lang="en-US" sz="2400" b="1" dirty="0" smtClean="0"/>
              <a:t>on feedback received under this agenda item, the statement will be further updated and presented for endorsement under agenda item </a:t>
            </a:r>
            <a:r>
              <a:rPr lang="en-US" sz="2400" b="1" smtClean="0"/>
              <a:t>31 tomorrow.</a:t>
            </a:r>
          </a:p>
          <a:p>
            <a:r>
              <a:rPr lang="en-US" sz="2400" b="1" smtClean="0"/>
              <a:t>  (Any comments, please submit to JAXA by noon. 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0917437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10411</TotalTime>
  <Words>158</Words>
  <Application>Microsoft Macintosh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Kim Holloway</cp:lastModifiedBy>
  <cp:revision>78</cp:revision>
  <dcterms:modified xsi:type="dcterms:W3CDTF">2015-11-05T00:40:54Z</dcterms:modified>
</cp:coreProperties>
</file>