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4" r:id="rId8"/>
    <p:sldId id="263" r:id="rId9"/>
    <p:sldId id="265" r:id="rId10"/>
  </p:sldIdLst>
  <p:sldSz cx="9144000" cy="6858000" type="screen4x3"/>
  <p:notesSz cx="6858000" cy="9144000"/>
  <p:defaultTextStyle>
    <a:lvl1pPr defTabSz="457200">
      <a:defRPr>
        <a:solidFill>
          <a:srgbClr val="002569"/>
        </a:solidFill>
      </a:defRPr>
    </a:lvl1pPr>
    <a:lvl2pPr indent="457200" defTabSz="457200">
      <a:defRPr>
        <a:solidFill>
          <a:srgbClr val="002569"/>
        </a:solidFill>
      </a:defRPr>
    </a:lvl2pPr>
    <a:lvl3pPr indent="914400" defTabSz="457200">
      <a:defRPr>
        <a:solidFill>
          <a:srgbClr val="002569"/>
        </a:solidFill>
      </a:defRPr>
    </a:lvl3pPr>
    <a:lvl4pPr indent="1371600" defTabSz="457200">
      <a:defRPr>
        <a:solidFill>
          <a:srgbClr val="002569"/>
        </a:solidFill>
      </a:defRPr>
    </a:lvl4pPr>
    <a:lvl5pPr indent="1828800" defTabSz="457200">
      <a:defRPr>
        <a:solidFill>
          <a:srgbClr val="002569"/>
        </a:solidFill>
      </a:defRPr>
    </a:lvl5pPr>
    <a:lvl6pPr indent="2286000" defTabSz="457200">
      <a:defRPr>
        <a:solidFill>
          <a:srgbClr val="002569"/>
        </a:solidFill>
      </a:defRPr>
    </a:lvl6pPr>
    <a:lvl7pPr indent="2743200" defTabSz="457200">
      <a:defRPr>
        <a:solidFill>
          <a:srgbClr val="002569"/>
        </a:solidFill>
      </a:defRPr>
    </a:lvl7pPr>
    <a:lvl8pPr indent="3200400" defTabSz="457200">
      <a:defRPr>
        <a:solidFill>
          <a:srgbClr val="002569"/>
        </a:solidFill>
      </a:defRPr>
    </a:lvl8pPr>
    <a:lvl9pPr indent="3657600" defTabSz="457200">
      <a:defRPr>
        <a:solidFill>
          <a:srgbClr val="002569"/>
        </a:solidFill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CA"/>
          </a:solidFill>
        </a:fill>
      </a:tcStyle>
    </a:wholeTbl>
    <a:band2H>
      <a:tcTxStyle/>
      <a:tcStyle>
        <a:tcBdr/>
        <a:fill>
          <a:solidFill>
            <a:srgbClr val="FFEFE6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A00"/>
          </a:solidFill>
        </a:fill>
      </a:tcStyle>
    </a:firstRow>
  </a:tblStyle>
  <a:tblStyle styleId="{C7B018BB-80A7-4F77-B60F-C8B233D01FF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FFF"/>
          </a:solidFill>
        </a:fill>
      </a:tcStyle>
    </a:firstRow>
  </a:tblStyle>
  <a:tblStyle styleId="{EEE7283C-3CF3-47DC-8721-378D4A62B228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DBCBCB"/>
          </a:solidFill>
        </a:fill>
      </a:tcStyle>
    </a:wholeTbl>
    <a:band2H>
      <a:tcTxStyle/>
      <a:tcStyle>
        <a:tcBdr/>
        <a:fill>
          <a:solidFill>
            <a:srgbClr val="EEE7E7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90281C"/>
          </a:solidFill>
        </a:fill>
      </a:tcStyle>
    </a:firstRow>
  </a:tblStyle>
  <a:tblStyle styleId="{CF821DB8-F4EB-4A41-A1BA-3FCAFE7338EE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7EA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9A00"/>
          </a:solidFill>
        </a:fill>
      </a:tcStyle>
    </a:firstRow>
  </a:tblStyle>
  <a:tblStyle styleId="{33BA23B1-9221-436E-865A-0063620EA4FD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BD3"/>
          </a:solidFill>
        </a:fill>
      </a:tcStyle>
    </a:wholeTbl>
    <a:band2H>
      <a:tcTxStyle/>
      <a:tcStyle>
        <a:tcBdr/>
        <a:fill>
          <a:solidFill>
            <a:srgbClr val="E6E7EA"/>
          </a:solidFill>
        </a:fill>
      </a:tcStyle>
    </a:band2H>
    <a:firstCol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Col>
    <a:la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lastRow>
    <a:firstRow>
      <a:tcTxStyle b="on" i="on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02569"/>
          </a:solidFill>
        </a:fill>
      </a:tcStyle>
    </a:firstRow>
  </a:tblStyle>
  <a:tblStyle styleId="{2708684C-4D16-4618-839F-0558EEFCDFE6}" styleName="">
    <a:tblBg/>
    <a:wholeTb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solidFill>
            <a:srgbClr val="002569">
              <a:alpha val="20000"/>
            </a:srgbClr>
          </a:solidFill>
        </a:fill>
      </a:tcStyle>
    </a:firstCol>
    <a:la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50800" cap="flat">
              <a:solidFill>
                <a:srgbClr val="002569"/>
              </a:solidFill>
              <a:prstDash val="solid"/>
              <a:bevel/>
            </a:ln>
          </a:top>
          <a:bottom>
            <a:ln w="127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ajor">
          <a:srgbClr val="002569"/>
        </a:fontRef>
        <a:srgbClr val="002569"/>
      </a:tcTxStyle>
      <a:tcStyle>
        <a:tcBdr>
          <a:left>
            <a:ln w="12700" cap="flat">
              <a:solidFill>
                <a:srgbClr val="002569"/>
              </a:solidFill>
              <a:prstDash val="solid"/>
              <a:bevel/>
            </a:ln>
          </a:left>
          <a:right>
            <a:ln w="12700" cap="flat">
              <a:solidFill>
                <a:srgbClr val="002569"/>
              </a:solidFill>
              <a:prstDash val="solid"/>
              <a:bevel/>
            </a:ln>
          </a:right>
          <a:top>
            <a:ln w="12700" cap="flat">
              <a:solidFill>
                <a:srgbClr val="002569"/>
              </a:solidFill>
              <a:prstDash val="solid"/>
              <a:bevel/>
            </a:ln>
          </a:top>
          <a:bottom>
            <a:ln w="25400" cap="flat">
              <a:solidFill>
                <a:srgbClr val="002569"/>
              </a:solidFill>
              <a:prstDash val="solid"/>
              <a:bevel/>
            </a:ln>
          </a:bottom>
          <a:insideH>
            <a:ln w="12700" cap="flat">
              <a:solidFill>
                <a:srgbClr val="002569"/>
              </a:solidFill>
              <a:prstDash val="solid"/>
              <a:bevel/>
            </a:ln>
          </a:insideH>
          <a:insideV>
            <a:ln w="12700" cap="flat">
              <a:solidFill>
                <a:srgbClr val="002569"/>
              </a:solidFill>
              <a:prstDash val="solid"/>
              <a:bevel/>
            </a:ln>
          </a:insideV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3" d="100"/>
          <a:sy n="73" d="100"/>
        </p:scale>
        <p:origin x="-2064" y="-1848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1974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A7AE822-5B76-4584-9152-97072E48E658}" type="datetimeFigureOut">
              <a:rPr kumimoji="1" lang="ja-JP" altLang="en-US" smtClean="0"/>
              <a:t>10/21/15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88F355A-6072-486E-98A3-2FD9B75B57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111931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hape 7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  <p:sp>
        <p:nvSpPr>
          <p:cNvPr id="8" name="Shape 8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  <a:endParaRPr/>
          </a:p>
        </p:txBody>
      </p:sp>
    </p:spTree>
    <p:extLst>
      <p:ext uri="{BB962C8B-B14F-4D97-AF65-F5344CB8AC3E}">
        <p14:creationId xmlns:p14="http://schemas.microsoft.com/office/powerpoint/2010/main" val="3530218368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1pPr>
    <a:lvl2pPr indent="228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2pPr>
    <a:lvl3pPr indent="457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3pPr>
    <a:lvl4pPr indent="685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4pPr>
    <a:lvl5pPr indent="9144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5pPr>
    <a:lvl6pPr indent="11430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6pPr>
    <a:lvl7pPr indent="13716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7pPr>
    <a:lvl8pPr indent="16002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8pPr>
    <a:lvl9pPr indent="1828800" defTabSz="457200">
      <a:lnSpc>
        <a:spcPct val="125000"/>
      </a:lnSpc>
      <a:defRPr sz="2400">
        <a:latin typeface="+mn-lt"/>
        <a:ea typeface="+mn-ea"/>
        <a:cs typeface="+mn-cs"/>
        <a:sym typeface="Avenir Roman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Blank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xmlns:p14="http://schemas.microsoft.com/office/powerpoint/2010/main"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sldNum" sz="quarter" idx="2"/>
          </p:nvPr>
        </p:nvSpPr>
        <p:spPr>
          <a:xfrm>
            <a:off x="7239000" y="6546850"/>
            <a:ext cx="1905000" cy="256540"/>
          </a:xfrm>
          <a:prstGeom prst="rect">
            <a:avLst/>
          </a:prstGeom>
          <a:ln w="12700">
            <a:miter lim="400000"/>
          </a:ln>
        </p:spPr>
        <p:txBody>
          <a:bodyPr lIns="45719" rIns="45719">
            <a:spAutoFit/>
          </a:bodyPr>
          <a:lstStyle>
            <a:lvl1pPr algn="r">
              <a:spcBef>
                <a:spcPts val="600"/>
              </a:spcBef>
              <a:defRPr sz="1000">
                <a:latin typeface="Calibri"/>
                <a:ea typeface="Calibri"/>
                <a:cs typeface="Calibri"/>
                <a:sym typeface="Calibri"/>
              </a:defRPr>
            </a:lvl1pPr>
          </a:lstStyle>
          <a:p>
            <a:pPr lvl="0"/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  <p:txStyles>
    <p:titleStyle>
      <a:lvl1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1pPr>
      <a:lvl2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2pPr>
      <a:lvl3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3pPr>
      <a:lvl4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4pPr>
      <a:lvl5pPr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5pPr>
      <a:lvl6pPr indent="4572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6pPr>
      <a:lvl7pPr indent="9144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7pPr>
      <a:lvl8pPr indent="13716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8pPr>
      <a:lvl9pPr indent="1828800" algn="r">
        <a:defRPr sz="3200">
          <a:solidFill>
            <a:srgbClr val="FFFFFF"/>
          </a:solidFill>
          <a:latin typeface="Arial Bold"/>
          <a:ea typeface="Arial Bold"/>
          <a:cs typeface="Arial Bold"/>
          <a:sym typeface="Arial Bold"/>
        </a:defRPr>
      </a:lvl9pPr>
    </p:titleStyle>
    <p:bodyStyle>
      <a:lvl1pPr marL="3429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1pPr>
      <a:lvl2pPr marL="768927" indent="-311727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2pPr>
      <a:lvl3pPr marL="1188719" indent="-274319">
        <a:spcBef>
          <a:spcPts val="500"/>
        </a:spcBef>
        <a:buSzPct val="100000"/>
        <a:buFont typeface="Arial"/>
        <a:buChar char="o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3pPr>
      <a:lvl4pPr marL="1676400" indent="-304800">
        <a:spcBef>
          <a:spcPts val="500"/>
        </a:spcBef>
        <a:buSzPct val="100000"/>
        <a:buFont typeface="Arial"/>
        <a:buChar char="▪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4pPr>
      <a:lvl5pPr marL="2171700" indent="-342900">
        <a:spcBef>
          <a:spcPts val="500"/>
        </a:spcBef>
        <a:buSzPct val="100000"/>
        <a:buFont typeface="Arial"/>
        <a:buChar char="•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5pPr>
      <a:lvl6pPr indent="22860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6pPr>
      <a:lvl7pPr indent="27432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7pPr>
      <a:lvl8pPr indent="32004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8pPr>
      <a:lvl9pPr indent="3657600">
        <a:spcBef>
          <a:spcPts val="500"/>
        </a:spcBef>
        <a:buFont typeface="Arial"/>
        <a:defRPr sz="2400">
          <a:solidFill>
            <a:srgbClr val="002569"/>
          </a:solidFill>
          <a:latin typeface="Arial Bold"/>
          <a:ea typeface="Arial Bold"/>
          <a:cs typeface="Arial Bold"/>
          <a:sym typeface="Arial Bold"/>
        </a:defRPr>
      </a:lvl9pPr>
    </p:bodyStyle>
    <p:otherStyle>
      <a:lvl1pPr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1pPr>
      <a:lvl2pPr indent="457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2pPr>
      <a:lvl3pPr indent="914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3pPr>
      <a:lvl4pPr indent="1371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4pPr>
      <a:lvl5pPr indent="18288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5pPr>
      <a:lvl6pPr indent="22860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6pPr>
      <a:lvl7pPr indent="27432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7pPr>
      <a:lvl8pPr indent="32004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8pPr>
      <a:lvl9pPr indent="3657600" algn="r" defTabSz="457200">
        <a:spcBef>
          <a:spcPts val="600"/>
        </a:spcBef>
        <a:defRPr sz="1000">
          <a:solidFill>
            <a:schemeClr val="tx1"/>
          </a:solidFill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ceos_logo.png"/>
          <p:cNvPicPr/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2789" y="1217405"/>
            <a:ext cx="2507906" cy="993132"/>
          </a:xfrm>
          <a:prstGeom prst="rect">
            <a:avLst/>
          </a:prstGeom>
          <a:ln w="12700">
            <a:miter lim="400000"/>
          </a:ln>
        </p:spPr>
      </p:pic>
      <p:sp>
        <p:nvSpPr>
          <p:cNvPr id="9" name="Shape 10"/>
          <p:cNvSpPr txBox="1">
            <a:spLocks/>
          </p:cNvSpPr>
          <p:nvPr/>
        </p:nvSpPr>
        <p:spPr>
          <a:xfrm>
            <a:off x="622789" y="2246634"/>
            <a:ext cx="2806211" cy="21018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>
            <a:lvl1pPr algn="l">
              <a:defRPr sz="4200" b="1">
                <a:solidFill>
                  <a:srgbClr val="FFFFFF"/>
                </a:solidFill>
                <a:latin typeface="Droid Serif"/>
                <a:ea typeface="Droid Serif"/>
                <a:cs typeface="Droid Serif"/>
                <a:sym typeface="Droid Serif"/>
              </a:defRPr>
            </a:lvl1pPr>
            <a:lvl2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2pPr>
            <a:lvl3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3pPr>
            <a:lvl4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4pPr>
            <a:lvl5pPr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5pPr>
            <a:lvl6pPr indent="4572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6pPr>
            <a:lvl7pPr indent="9144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7pPr>
            <a:lvl8pPr indent="13716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8pPr>
            <a:lvl9pPr indent="1828800" algn="r">
              <a:defRPr sz="32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9pPr>
          </a:lstStyle>
          <a:p>
            <a:pPr defTabSz="914400">
              <a:defRPr sz="1800" b="0">
                <a:solidFill>
                  <a:srgbClr val="000000"/>
                </a:solidFill>
              </a:defRPr>
            </a:pPr>
            <a:r>
              <a:rPr lang="en-US" sz="1050" dirty="0" smtClean="0">
                <a:solidFill>
                  <a:schemeClr val="bg1">
                    <a:lumMod val="20000"/>
                    <a:lumOff val="80000"/>
                  </a:schemeClr>
                </a:solidFill>
              </a:rPr>
              <a:t>Committee on Earth Observation Satellites</a:t>
            </a:r>
            <a:endParaRPr lang="en-US" sz="1050" dirty="0">
              <a:solidFill>
                <a:schemeClr val="bg1">
                  <a:lumMod val="20000"/>
                  <a:lumOff val="80000"/>
                </a:schemeClr>
              </a:solidFill>
            </a:endParaRPr>
          </a:p>
        </p:txBody>
      </p:sp>
      <p:sp>
        <p:nvSpPr>
          <p:cNvPr id="11" name="Shape 11"/>
          <p:cNvSpPr/>
          <p:nvPr/>
        </p:nvSpPr>
        <p:spPr>
          <a:xfrm>
            <a:off x="762000" y="3810000"/>
            <a:ext cx="4810858" cy="2617789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/>
          <a:lstStyle/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CEO Team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Plenary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Agenda </a:t>
            </a:r>
            <a:r>
              <a:rPr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Item </a:t>
            </a:r>
            <a:r>
              <a:rPr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#</a:t>
            </a:r>
            <a:r>
              <a:rPr lang="en-AU" dirty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4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29</a:t>
            </a:r>
            <a:r>
              <a:rPr lang="en-US" baseline="30000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th</a:t>
            </a: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 CEOS Plenary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US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 International Conference Center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Kyoto, Japan</a:t>
            </a:r>
          </a:p>
          <a:p>
            <a:pPr lvl="0" defTabSz="914400">
              <a:lnSpc>
                <a:spcPct val="150000"/>
              </a:lnSpc>
              <a:defRPr>
                <a:solidFill>
                  <a:srgbClr val="000000"/>
                </a:solidFill>
              </a:defRPr>
            </a:pPr>
            <a:r>
              <a:rPr lang="en-AU" dirty="0" smtClean="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rPr>
              <a:t>5 – 6 November 2015</a:t>
            </a:r>
            <a:endParaRPr dirty="0">
              <a:solidFill>
                <a:srgbClr val="FFFFFF"/>
              </a:solidFill>
              <a:latin typeface="Arial Bold"/>
              <a:ea typeface="Arial Bold"/>
              <a:cs typeface="Arial Bold"/>
              <a:sym typeface="Arial Bold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609600" y="2514600"/>
            <a:ext cx="6629400" cy="138499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algn="l" rtl="0" latinLnBrk="1" hangingPunct="0"/>
            <a:r>
              <a:rPr lang="en-US" altLang="ja-JP" sz="4200" b="1" dirty="0" smtClean="0">
                <a:solidFill>
                  <a:srgbClr val="FFFFFF"/>
                </a:solidFill>
                <a:latin typeface="Droid Serif"/>
              </a:rPr>
              <a:t>Status of Actions</a:t>
            </a:r>
          </a:p>
          <a:p>
            <a:pPr algn="l" rtl="0" latinLnBrk="1" hangingPunct="0"/>
            <a:r>
              <a:rPr kumimoji="0" lang="en-US" altLang="ja-JP" sz="4200" b="1" i="0" u="none" strike="noStrike" cap="none" spc="0" normalizeH="0" baseline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Droid Serif"/>
              </a:rPr>
              <a:t>From</a:t>
            </a:r>
            <a:r>
              <a:rPr kumimoji="0" lang="en-US" altLang="ja-JP" sz="4200" b="1" i="0" u="none" strike="noStrike" cap="none" spc="0" normalizeH="0" dirty="0" smtClean="0">
                <a:ln>
                  <a:noFill/>
                </a:ln>
                <a:solidFill>
                  <a:srgbClr val="FFFFFF"/>
                </a:solidFill>
                <a:effectLst/>
                <a:uFillTx/>
                <a:latin typeface="Droid Serif"/>
              </a:rPr>
              <a:t> Previous Plenaries</a:t>
            </a:r>
            <a:endParaRPr kumimoji="0" lang="ja-JP" altLang="en-US" sz="4200" b="0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  <a:latin typeface="Droid Serif"/>
            </a:endParaRPr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1253275"/>
              </p:ext>
            </p:extLst>
          </p:nvPr>
        </p:nvGraphicFramePr>
        <p:xfrm>
          <a:off x="533400" y="1752600"/>
          <a:ext cx="8001000" cy="42672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2895600"/>
                <a:gridCol w="3657600"/>
              </a:tblGrid>
              <a:tr h="543859"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rgbClr val="FFFFFF"/>
                          </a:solidFill>
                        </a:rPr>
                        <a:t>Plenary</a:t>
                      </a:r>
                      <a:endParaRPr lang="en-AU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rgbClr val="FFFFFF"/>
                          </a:solidFill>
                        </a:rPr>
                        <a:t>Location / Host</a:t>
                      </a:r>
                      <a:endParaRPr lang="en-AU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rgbClr val="FFFFFF"/>
                          </a:solidFill>
                        </a:rPr>
                        <a:t>Actions</a:t>
                      </a:r>
                      <a:endParaRPr lang="en-AU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380565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CEOS-26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err="1" smtClean="0"/>
                        <a:t>Bengalaru</a:t>
                      </a:r>
                      <a:r>
                        <a:rPr lang="en-AU" sz="2000" dirty="0" smtClean="0"/>
                        <a:t> / ISRO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All actions closed by CEOS-28</a:t>
                      </a:r>
                      <a:endParaRPr lang="en-AU" sz="2000" dirty="0"/>
                    </a:p>
                  </a:txBody>
                  <a:tcPr anchor="ctr"/>
                </a:tc>
              </a:tr>
              <a:tr h="1380565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CEOS-27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Montr</a:t>
                      </a:r>
                      <a:r>
                        <a:rPr lang="en-AU" sz="2000" dirty="0" smtClean="0">
                          <a:latin typeface="Arial"/>
                          <a:cs typeface="Arial"/>
                        </a:rPr>
                        <a:t>éal / CSA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All actions closed by CEOS-28</a:t>
                      </a:r>
                      <a:endParaRPr lang="en-AU" sz="2000" dirty="0"/>
                    </a:p>
                  </a:txBody>
                  <a:tcPr anchor="ctr"/>
                </a:tc>
              </a:tr>
              <a:tr h="962212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olidFill>
                            <a:srgbClr val="000000"/>
                          </a:solidFill>
                        </a:rPr>
                        <a:t>CEOS-28</a:t>
                      </a:r>
                      <a:endParaRPr lang="en-AU" sz="20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err="1" smtClean="0">
                          <a:solidFill>
                            <a:srgbClr val="000000"/>
                          </a:solidFill>
                        </a:rPr>
                        <a:t>Troms</a:t>
                      </a:r>
                      <a:r>
                        <a:rPr lang="en-AU" sz="2000" dirty="0" err="1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ø</a:t>
                      </a:r>
                      <a:r>
                        <a:rPr lang="en-AU" sz="2000" dirty="0" smtClean="0">
                          <a:solidFill>
                            <a:srgbClr val="000000"/>
                          </a:solidFill>
                          <a:latin typeface="Arial"/>
                          <a:cs typeface="Arial"/>
                        </a:rPr>
                        <a:t> / EUMETSAT</a:t>
                      </a:r>
                      <a:endParaRPr lang="en-AU" sz="20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olidFill>
                            <a:srgbClr val="000000"/>
                          </a:solidFill>
                        </a:rPr>
                        <a:t>10 actions opened</a:t>
                      </a:r>
                      <a:endParaRPr lang="en-AU" sz="2000" dirty="0">
                        <a:solidFill>
                          <a:srgbClr val="000000"/>
                        </a:solidFill>
                      </a:endParaRPr>
                    </a:p>
                  </a:txBody>
                  <a:tcPr anchor="ctr">
                    <a:solidFill>
                      <a:srgbClr val="FFFF00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8746902"/>
      </p:ext>
    </p:extLst>
  </p:cSld>
  <p:clrMapOvr>
    <a:masterClrMapping/>
  </p:clrMapOvr>
  <p:transition xmlns:p14="http://schemas.microsoft.com/office/powerpoint/2010/main"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79105573"/>
              </p:ext>
            </p:extLst>
          </p:nvPr>
        </p:nvGraphicFramePr>
        <p:xfrm>
          <a:off x="304800" y="1676400"/>
          <a:ext cx="8382000" cy="39014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  <a:gridCol w="3923581"/>
                <a:gridCol w="3163019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rgbClr val="FFFFFF"/>
                          </a:solidFill>
                        </a:rPr>
                        <a:t># (Due)</a:t>
                      </a:r>
                      <a:endParaRPr lang="en-AU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rgbClr val="FFFFFF"/>
                          </a:solidFill>
                        </a:rPr>
                        <a:t>Action</a:t>
                      </a:r>
                      <a:endParaRPr lang="en-AU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rgbClr val="FFFFFF"/>
                          </a:solidFill>
                        </a:rPr>
                        <a:t>Status and Notes</a:t>
                      </a:r>
                      <a:endParaRPr lang="en-AU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569290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28-01</a:t>
                      </a:r>
                    </a:p>
                    <a:p>
                      <a:pPr algn="ctr"/>
                      <a:endParaRPr lang="en-AU" sz="2000" dirty="0" smtClean="0"/>
                    </a:p>
                    <a:p>
                      <a:pPr algn="ctr"/>
                      <a:r>
                        <a:rPr lang="en-AU" sz="2000" dirty="0" smtClean="0"/>
                        <a:t>(</a:t>
                      </a:r>
                      <a:r>
                        <a:rPr lang="en-AU" sz="2000" baseline="0" dirty="0" smtClean="0"/>
                        <a:t>GEO-XI)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CEOS SIT Chair to discuss with the GEO Secretariat the need to ensure that the very successful CEOS contributions to GEO Task IN-01 are accurately reflected in the GEOSS evaluation</a:t>
                      </a:r>
                      <a:r>
                        <a:rPr lang="en-AU" sz="2000" baseline="0" dirty="0" smtClean="0"/>
                        <a:t> </a:t>
                      </a:r>
                      <a:r>
                        <a:rPr lang="en-AU" sz="2000" dirty="0" smtClean="0"/>
                        <a:t>process that GEO communicates to ministers and national</a:t>
                      </a:r>
                      <a:r>
                        <a:rPr lang="en-AU" sz="2000" baseline="0" dirty="0" smtClean="0"/>
                        <a:t> </a:t>
                      </a:r>
                      <a:r>
                        <a:rPr lang="en-AU" sz="2000" dirty="0" smtClean="0"/>
                        <a:t>policy-makers at its Plenary.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rgbClr val="00B050"/>
                          </a:solidFill>
                        </a:rPr>
                        <a:t>CLOSE</a:t>
                      </a:r>
                    </a:p>
                    <a:p>
                      <a:pPr algn="ctr"/>
                      <a:endParaRPr lang="en-AU" sz="2000" dirty="0" smtClean="0"/>
                    </a:p>
                    <a:p>
                      <a:pPr algn="ctr"/>
                      <a:r>
                        <a:rPr lang="en-AU" sz="2000" dirty="0" smtClean="0"/>
                        <a:t>Discussions concluded and CEOS contributions</a:t>
                      </a:r>
                      <a:r>
                        <a:rPr lang="en-AU" sz="2000" baseline="0" dirty="0" smtClean="0"/>
                        <a:t> recognised.  Follow-up has occurred to ensure CEOS contributions will be recognised under the new GEO Strategic Plan.</a:t>
                      </a:r>
                      <a:endParaRPr lang="en-AU" sz="2000" dirty="0" smtClean="0"/>
                    </a:p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5995271"/>
      </p:ext>
    </p:extLst>
  </p:cSld>
  <p:clrMapOvr>
    <a:masterClrMapping/>
  </p:clrMapOvr>
  <p:transition xmlns:p14="http://schemas.microsoft.com/office/powerpoint/2010/main"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06976613"/>
              </p:ext>
            </p:extLst>
          </p:nvPr>
        </p:nvGraphicFramePr>
        <p:xfrm>
          <a:off x="304800" y="1676400"/>
          <a:ext cx="8382000" cy="32918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95400"/>
                <a:gridCol w="3923581"/>
                <a:gridCol w="3163019"/>
              </a:tblGrid>
              <a:tr h="533400"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rgbClr val="FFFFFF"/>
                          </a:solidFill>
                        </a:rPr>
                        <a:t># (Due)</a:t>
                      </a:r>
                      <a:endParaRPr lang="en-AU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rgbClr val="FFFFFF"/>
                          </a:solidFill>
                        </a:rPr>
                        <a:t>Action</a:t>
                      </a:r>
                      <a:endParaRPr lang="en-AU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rgbClr val="FFFFFF"/>
                          </a:solidFill>
                        </a:rPr>
                        <a:t>Status and Notes</a:t>
                      </a:r>
                      <a:endParaRPr lang="en-AU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569290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28-02</a:t>
                      </a:r>
                    </a:p>
                    <a:p>
                      <a:pPr algn="ctr"/>
                      <a:endParaRPr lang="en-AU" sz="2000" dirty="0" smtClean="0"/>
                    </a:p>
                    <a:p>
                      <a:pPr algn="ctr"/>
                      <a:r>
                        <a:rPr lang="en-AU" sz="2000" dirty="0" smtClean="0"/>
                        <a:t>(</a:t>
                      </a:r>
                      <a:r>
                        <a:rPr lang="en-AU" sz="2000" baseline="0" dirty="0" smtClean="0"/>
                        <a:t>GEO-XI)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CEO, in</a:t>
                      </a:r>
                      <a:r>
                        <a:rPr lang="en-AU" sz="2000" baseline="0" dirty="0" smtClean="0"/>
                        <a:t> </a:t>
                      </a:r>
                      <a:r>
                        <a:rPr lang="en-AU" sz="2000" dirty="0" smtClean="0"/>
                        <a:t>consultation with the CEOS Chair and CEOS Agencies, to develop written and verbal interventions for the GEO-XI Plenary that will:</a:t>
                      </a:r>
                    </a:p>
                    <a:p>
                      <a:pPr algn="ctr"/>
                      <a:r>
                        <a:rPr lang="en-AU" sz="2000" dirty="0" smtClean="0"/>
                        <a:t>…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rgbClr val="00B050"/>
                          </a:solidFill>
                        </a:rPr>
                        <a:t>CLOSE</a:t>
                      </a:r>
                    </a:p>
                    <a:p>
                      <a:pPr algn="ctr"/>
                      <a:endParaRPr lang="en-AU" sz="2000" dirty="0" smtClean="0"/>
                    </a:p>
                    <a:p>
                      <a:pPr algn="ctr"/>
                      <a:r>
                        <a:rPr lang="en-AU" sz="2000" dirty="0" smtClean="0"/>
                        <a:t>Statements and interventions</a:t>
                      </a:r>
                      <a:r>
                        <a:rPr lang="en-AU" sz="2000" baseline="0" dirty="0" smtClean="0"/>
                        <a:t> drafted, agreed and delivered.  Statement published on GEO website.</a:t>
                      </a:r>
                      <a:endParaRPr lang="en-AU" sz="2000" dirty="0" smtClean="0"/>
                    </a:p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53690878"/>
      </p:ext>
    </p:extLst>
  </p:cSld>
  <p:clrMapOvr>
    <a:masterClrMapping/>
  </p:clrMapOvr>
  <p:transition xmlns:p14="http://schemas.microsoft.com/office/powerpoint/2010/main"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3091999"/>
              </p:ext>
            </p:extLst>
          </p:nvPr>
        </p:nvGraphicFramePr>
        <p:xfrm>
          <a:off x="228600" y="1230047"/>
          <a:ext cx="8686800" cy="527743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342505"/>
                <a:gridCol w="4659284"/>
                <a:gridCol w="2685011"/>
              </a:tblGrid>
              <a:tr h="522553"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rgbClr val="FFFFFF"/>
                          </a:solidFill>
                        </a:rPr>
                        <a:t># (Due)</a:t>
                      </a:r>
                      <a:endParaRPr lang="en-AU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rgbClr val="FFFFFF"/>
                          </a:solidFill>
                        </a:rPr>
                        <a:t>Action</a:t>
                      </a:r>
                      <a:endParaRPr lang="en-AU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rgbClr val="FFFFFF"/>
                          </a:solidFill>
                        </a:rPr>
                        <a:t>Status and Notes</a:t>
                      </a:r>
                      <a:endParaRPr lang="en-AU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569290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28-03</a:t>
                      </a:r>
                    </a:p>
                    <a:p>
                      <a:pPr algn="ctr"/>
                      <a:endParaRPr lang="en-AU" sz="2000" dirty="0" smtClean="0"/>
                    </a:p>
                    <a:p>
                      <a:pPr algn="ctr"/>
                      <a:r>
                        <a:rPr lang="en-AU" sz="2000" dirty="0" smtClean="0"/>
                        <a:t>(</a:t>
                      </a:r>
                      <a:r>
                        <a:rPr lang="en-AU" sz="2000" baseline="0" dirty="0" smtClean="0"/>
                        <a:t>5 Nov 2015)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CEOS Chair to send a letter to CEOS Agencies inviting nominations for participation in the LSI VC, and including a description of the preparatory activities to reconstitute the LSI VC (see Plenary Action 28-­‐04), with a due date for receipt of nominations of 15th November 2015.</a:t>
                      </a:r>
                      <a:endParaRPr lang="en-AU" sz="2000" dirty="0"/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rgbClr val="00B050"/>
                          </a:solidFill>
                        </a:rPr>
                        <a:t>CLOSE</a:t>
                      </a:r>
                    </a:p>
                    <a:p>
                      <a:pPr algn="ctr"/>
                      <a:endParaRPr lang="en-AU" sz="2000" dirty="0" smtClean="0"/>
                    </a:p>
                    <a:p>
                      <a:pPr algn="ctr"/>
                      <a:r>
                        <a:rPr lang="en-AU" sz="2000" dirty="0" smtClean="0"/>
                        <a:t>Discussed at SIT-30 and SIT Tech Workshop.</a:t>
                      </a:r>
                    </a:p>
                    <a:p>
                      <a:pPr algn="ctr"/>
                      <a:endParaRPr lang="en-AU" sz="2000" dirty="0" smtClean="0"/>
                    </a:p>
                    <a:p>
                      <a:pPr algn="ctr"/>
                      <a:r>
                        <a:rPr lang="en-AU" sz="2000" dirty="0" smtClean="0"/>
                        <a:t>LSI-VC terms</a:t>
                      </a:r>
                      <a:r>
                        <a:rPr lang="en-AU" sz="2000" baseline="0" dirty="0" smtClean="0"/>
                        <a:t> of reference, implementation plan and membership for listed for decision.</a:t>
                      </a:r>
                      <a:endParaRPr lang="en-AU" sz="2000" dirty="0"/>
                    </a:p>
                  </a:txBody>
                  <a:tcPr anchor="ctr"/>
                </a:tc>
              </a:tr>
              <a:tr h="1569290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28-04</a:t>
                      </a:r>
                    </a:p>
                    <a:p>
                      <a:pPr algn="ctr"/>
                      <a:endParaRPr lang="en-AU" sz="2000" dirty="0" smtClean="0"/>
                    </a:p>
                    <a:p>
                      <a:pPr algn="ctr"/>
                      <a:r>
                        <a:rPr lang="en-AU" sz="2000" dirty="0" smtClean="0"/>
                        <a:t>(SIT-30)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The LSI-VC, led by Tom </a:t>
                      </a:r>
                      <a:r>
                        <a:rPr lang="en-AU" sz="2000" dirty="0" err="1" smtClean="0"/>
                        <a:t>Cecere</a:t>
                      </a:r>
                      <a:r>
                        <a:rPr lang="en-AU" sz="2000" dirty="0" smtClean="0"/>
                        <a:t> (USGS), to prepare a draft Implementation Plan, based on the "Space Segment Coordination" option and including a  proposed update to the LSI-VC </a:t>
                      </a:r>
                      <a:r>
                        <a:rPr lang="en-AU" sz="2000" dirty="0" err="1" smtClean="0"/>
                        <a:t>ToRs</a:t>
                      </a:r>
                      <a:r>
                        <a:rPr lang="en-AU" sz="2000" dirty="0" smtClean="0"/>
                        <a:t>, for review prior to, and discussion at, SIT-30.</a:t>
                      </a:r>
                      <a:endParaRPr lang="en-AU" sz="2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AU" sz="2000" dirty="0"/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15700954"/>
      </p:ext>
    </p:extLst>
  </p:cSld>
  <p:clrMapOvr>
    <a:masterClrMapping/>
  </p:clrMapOvr>
  <p:transition xmlns:p14="http://schemas.microsoft.com/office/powerpoint/2010/main"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02328280"/>
              </p:ext>
            </p:extLst>
          </p:nvPr>
        </p:nvGraphicFramePr>
        <p:xfrm>
          <a:off x="152401" y="1280161"/>
          <a:ext cx="8763000" cy="513587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83129"/>
                <a:gridCol w="4030588"/>
                <a:gridCol w="3249283"/>
              </a:tblGrid>
              <a:tr h="548639"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rgbClr val="FFFFFF"/>
                          </a:solidFill>
                        </a:rPr>
                        <a:t># (Due)</a:t>
                      </a:r>
                      <a:endParaRPr lang="en-AU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rgbClr val="FFFFFF"/>
                          </a:solidFill>
                        </a:rPr>
                        <a:t>Action</a:t>
                      </a:r>
                      <a:endParaRPr lang="en-AU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rgbClr val="FFFFFF"/>
                          </a:solidFill>
                        </a:rPr>
                        <a:t>Status and Notes</a:t>
                      </a:r>
                      <a:endParaRPr lang="en-AU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981200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28-05</a:t>
                      </a:r>
                    </a:p>
                    <a:p>
                      <a:pPr algn="ctr"/>
                      <a:endParaRPr lang="en-AU" sz="2000" dirty="0" smtClean="0"/>
                    </a:p>
                    <a:p>
                      <a:pPr algn="ctr"/>
                      <a:r>
                        <a:rPr lang="en-AU" sz="2000" dirty="0" smtClean="0"/>
                        <a:t>(15</a:t>
                      </a:r>
                      <a:r>
                        <a:rPr lang="en-AU" sz="2000" baseline="0" dirty="0" smtClean="0"/>
                        <a:t> Nov 2014)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CEOS Chair to send a letter to CEOS Agencies seeking nominations for the upcoming vacant position of Co-Chair of the SDCG for GFOI.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rgbClr val="00B050"/>
                          </a:solidFill>
                        </a:rPr>
                        <a:t>CLOSE</a:t>
                      </a:r>
                    </a:p>
                    <a:p>
                      <a:pPr algn="ctr"/>
                      <a:r>
                        <a:rPr lang="en-AU" sz="2000" dirty="0" smtClean="0"/>
                        <a:t>Approaches made.  No candidate has emerged.  Issue listed for discussion under</a:t>
                      </a:r>
                      <a:r>
                        <a:rPr lang="en-AU" sz="2000" baseline="0" dirty="0" smtClean="0"/>
                        <a:t> agenda item 19.</a:t>
                      </a:r>
                      <a:endParaRPr lang="en-AU" sz="2000" dirty="0" smtClean="0"/>
                    </a:p>
                  </a:txBody>
                  <a:tcPr/>
                </a:tc>
              </a:tr>
              <a:tr h="1569290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28-06</a:t>
                      </a:r>
                    </a:p>
                    <a:p>
                      <a:pPr algn="ctr"/>
                      <a:endParaRPr lang="en-AU" sz="2000" dirty="0" smtClean="0"/>
                    </a:p>
                    <a:p>
                      <a:pPr algn="ctr"/>
                      <a:r>
                        <a:rPr lang="en-AU" sz="2000" dirty="0" smtClean="0"/>
                        <a:t>(SIT-30)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SIT Chair in conjunction with the relevant WGs and VCs, to determine by SIT-30 whether appropriate implementation arrangements are in place for all</a:t>
                      </a:r>
                    </a:p>
                    <a:p>
                      <a:pPr algn="ctr"/>
                      <a:r>
                        <a:rPr lang="en-AU" sz="2000" dirty="0" smtClean="0"/>
                        <a:t>actions associated with the CEOS Strategy for Carbon Observations from Space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rgbClr val="00B050"/>
                          </a:solidFill>
                        </a:rPr>
                        <a:t>CLOSE</a:t>
                      </a:r>
                    </a:p>
                    <a:p>
                      <a:pPr algn="ctr"/>
                      <a:r>
                        <a:rPr lang="en-AU" sz="2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Discussion at SIT Tech</a:t>
                      </a:r>
                      <a:r>
                        <a:rPr lang="en-AU" sz="20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sym typeface="Calibri"/>
                        </a:rPr>
                        <a:t> Workshop confirmed action ownership with planning underway.  Further detail under agenda item 26.</a:t>
                      </a:r>
                      <a:endParaRPr lang="en-AU" sz="2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99838248"/>
      </p:ext>
    </p:extLst>
  </p:cSld>
  <p:clrMapOvr>
    <a:masterClrMapping/>
  </p:clrMapOvr>
  <p:transition xmlns:p14="http://schemas.microsoft.com/office/powerpoint/2010/main"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3989259"/>
              </p:ext>
            </p:extLst>
          </p:nvPr>
        </p:nvGraphicFramePr>
        <p:xfrm>
          <a:off x="228600" y="1295400"/>
          <a:ext cx="8763000" cy="56692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4038600"/>
                <a:gridCol w="31242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rgbClr val="FFFFFF"/>
                          </a:solidFill>
                        </a:rPr>
                        <a:t># (Due)</a:t>
                      </a:r>
                      <a:endParaRPr lang="en-AU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rgbClr val="FFFFFF"/>
                          </a:solidFill>
                        </a:rPr>
                        <a:t>Action</a:t>
                      </a:r>
                      <a:endParaRPr lang="en-AU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rgbClr val="FFFFFF"/>
                          </a:solidFill>
                        </a:rPr>
                        <a:t>Status and Notes</a:t>
                      </a:r>
                      <a:endParaRPr lang="en-AU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981200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28-07</a:t>
                      </a:r>
                    </a:p>
                    <a:p>
                      <a:pPr algn="ctr"/>
                      <a:endParaRPr lang="en-AU" sz="2000" dirty="0" smtClean="0"/>
                    </a:p>
                    <a:p>
                      <a:pPr algn="ctr"/>
                      <a:r>
                        <a:rPr lang="en-AU" sz="2000" dirty="0" smtClean="0"/>
                        <a:t>(15</a:t>
                      </a:r>
                      <a:r>
                        <a:rPr lang="en-AU" sz="2000" baseline="0" dirty="0" smtClean="0"/>
                        <a:t> Nov 2014)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CEOS Chair to inform the GEO</a:t>
                      </a:r>
                    </a:p>
                    <a:p>
                      <a:pPr algn="ctr"/>
                      <a:r>
                        <a:rPr lang="en-AU" sz="2000" dirty="0" smtClean="0"/>
                        <a:t>IGWCO Chair that: … GEO</a:t>
                      </a:r>
                    </a:p>
                    <a:p>
                      <a:pPr algn="ctr"/>
                      <a:r>
                        <a:rPr lang="en-AU" sz="2000" dirty="0" smtClean="0"/>
                        <a:t>Water Strategy is a relevant guidance document for CEOS activities, … CEOS is</a:t>
                      </a:r>
                    </a:p>
                    <a:p>
                      <a:pPr algn="ctr"/>
                      <a:r>
                        <a:rPr lang="en-AU" sz="2000" dirty="0" smtClean="0"/>
                        <a:t>Establishing a Water Strategy</a:t>
                      </a:r>
                    </a:p>
                    <a:p>
                      <a:pPr algn="ctr"/>
                      <a:r>
                        <a:rPr lang="en-AU" sz="2000" dirty="0" smtClean="0"/>
                        <a:t>Implementation Study Team …</a:t>
                      </a:r>
                      <a:endParaRPr lang="en-AU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rgbClr val="00B050"/>
                          </a:solidFill>
                        </a:rPr>
                        <a:t>CLOSE</a:t>
                      </a:r>
                    </a:p>
                    <a:p>
                      <a:pPr algn="ctr"/>
                      <a:endParaRPr lang="en-AU" sz="2000" dirty="0" smtClean="0"/>
                    </a:p>
                    <a:p>
                      <a:pPr algn="ctr"/>
                      <a:r>
                        <a:rPr lang="en-AU" sz="2000" dirty="0" smtClean="0"/>
                        <a:t>Completed.  The WSIST has been</a:t>
                      </a:r>
                      <a:r>
                        <a:rPr lang="en-AU" sz="2000" baseline="0" dirty="0" smtClean="0"/>
                        <a:t> in regular communication with IGWCO; topic listed under agenda item 27..</a:t>
                      </a:r>
                      <a:endParaRPr lang="en-AU" sz="2000" dirty="0" smtClean="0"/>
                    </a:p>
                  </a:txBody>
                  <a:tcPr/>
                </a:tc>
              </a:tr>
              <a:tr h="1569290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28-08</a:t>
                      </a:r>
                    </a:p>
                    <a:p>
                      <a:pPr algn="ctr"/>
                      <a:endParaRPr lang="en-AU" sz="2000" dirty="0" smtClean="0"/>
                    </a:p>
                    <a:p>
                      <a:pPr algn="ctr"/>
                      <a:r>
                        <a:rPr lang="en-AU" sz="2000" dirty="0" smtClean="0"/>
                        <a:t>(2 Dec 2014)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CEOS Chair, with the support of the CEO, to develop Terms of Reference for a Water Strategy Implementation Study Team and, once available,</a:t>
                      </a:r>
                      <a:r>
                        <a:rPr lang="en-AU" sz="2000" baseline="0" dirty="0" smtClean="0"/>
                        <a:t> </a:t>
                      </a:r>
                      <a:r>
                        <a:rPr lang="en-AU" sz="2000" dirty="0" smtClean="0"/>
                        <a:t>write to CEOS Agencies to solicit nominations for participation in this Study Team</a:t>
                      </a:r>
                      <a:endParaRPr lang="en-AU" sz="2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AU" sz="2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89023730"/>
      </p:ext>
    </p:extLst>
  </p:cSld>
  <p:clrMapOvr>
    <a:masterClrMapping/>
  </p:clrMapOvr>
  <p:transition xmlns:p14="http://schemas.microsoft.com/office/powerpoint/2010/main"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171121"/>
              </p:ext>
            </p:extLst>
          </p:nvPr>
        </p:nvGraphicFramePr>
        <p:xfrm>
          <a:off x="228600" y="1508760"/>
          <a:ext cx="8763000" cy="458724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600200"/>
                <a:gridCol w="4038600"/>
                <a:gridCol w="3124200"/>
              </a:tblGrid>
              <a:tr h="609600"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rgbClr val="FFFFFF"/>
                          </a:solidFill>
                        </a:rPr>
                        <a:t># (Due)</a:t>
                      </a:r>
                      <a:endParaRPr lang="en-AU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rgbClr val="FFFFFF"/>
                          </a:solidFill>
                        </a:rPr>
                        <a:t>Action</a:t>
                      </a:r>
                      <a:endParaRPr lang="en-AU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rgbClr val="FFFFFF"/>
                          </a:solidFill>
                        </a:rPr>
                        <a:t>Status and Notes</a:t>
                      </a:r>
                      <a:endParaRPr lang="en-AU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981200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28-09</a:t>
                      </a:r>
                    </a:p>
                    <a:p>
                      <a:pPr algn="ctr"/>
                      <a:endParaRPr lang="en-AU" sz="2000" dirty="0" smtClean="0"/>
                    </a:p>
                    <a:p>
                      <a:pPr algn="ctr"/>
                      <a:r>
                        <a:rPr lang="en-AU" sz="2000" dirty="0" smtClean="0"/>
                        <a:t>(5</a:t>
                      </a:r>
                      <a:r>
                        <a:rPr lang="en-AU" sz="2000" baseline="0" dirty="0" smtClean="0"/>
                        <a:t> Nov 2014)</a:t>
                      </a:r>
                      <a:endParaRPr lang="en-AU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CEOS Chair to deliver the draft structure of the planned CEOS Data  Applications Report to CEOS Agencies</a:t>
                      </a:r>
                      <a:endParaRPr lang="en-AU" sz="2000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rgbClr val="00B050"/>
                          </a:solidFill>
                        </a:rPr>
                        <a:t>CLOSE</a:t>
                      </a:r>
                    </a:p>
                    <a:p>
                      <a:pPr algn="ctr"/>
                      <a:endParaRPr lang="en-AU" sz="2000" dirty="0" smtClean="0"/>
                    </a:p>
                    <a:p>
                      <a:pPr algn="ctr"/>
                      <a:r>
                        <a:rPr lang="en-AU" sz="2000" dirty="0" smtClean="0"/>
                        <a:t>Completed.  The report has been  produced and published with input from across</a:t>
                      </a:r>
                      <a:r>
                        <a:rPr lang="en-AU" sz="2000" baseline="0" dirty="0" smtClean="0"/>
                        <a:t> the CEOS community.  Further discussion under agenda item 24.</a:t>
                      </a:r>
                      <a:endParaRPr lang="en-AU" sz="2000" dirty="0" smtClean="0"/>
                    </a:p>
                  </a:txBody>
                  <a:tcPr/>
                </a:tc>
              </a:tr>
              <a:tr h="1569290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28-10</a:t>
                      </a:r>
                    </a:p>
                    <a:p>
                      <a:pPr algn="ctr"/>
                      <a:endParaRPr lang="en-AU" sz="2000" dirty="0" smtClean="0"/>
                    </a:p>
                    <a:p>
                      <a:pPr algn="ctr"/>
                      <a:r>
                        <a:rPr lang="en-AU" sz="2000" dirty="0" smtClean="0"/>
                        <a:t>(30 Nov 2014)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CEOS Agencies to deliver abstracts for contributions to the planned CEOS Data Applications Report to the CEOS Chair, together with nominations for </a:t>
                      </a:r>
                    </a:p>
                    <a:p>
                      <a:pPr algn="ctr"/>
                      <a:r>
                        <a:rPr lang="en-AU" sz="2000" dirty="0" smtClean="0"/>
                        <a:t>participation in the editorial team</a:t>
                      </a:r>
                      <a:endParaRPr lang="en-AU" sz="2000" dirty="0"/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/>
                      <a:endParaRPr lang="en-AU" sz="20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  <a:sym typeface="Calibri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47978283"/>
      </p:ext>
    </p:extLst>
  </p:cSld>
  <p:clrMapOvr>
    <a:masterClrMapping/>
  </p:clrMapOvr>
  <p:transition xmlns:p14="http://schemas.microsoft.com/office/powerpoint/2010/main"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92469030"/>
              </p:ext>
            </p:extLst>
          </p:nvPr>
        </p:nvGraphicFramePr>
        <p:xfrm>
          <a:off x="533400" y="2057400"/>
          <a:ext cx="8001000" cy="426720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447800"/>
                <a:gridCol w="2895600"/>
                <a:gridCol w="3657600"/>
              </a:tblGrid>
              <a:tr h="543859"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rgbClr val="FFFFFF"/>
                          </a:solidFill>
                        </a:rPr>
                        <a:t>Plenary</a:t>
                      </a:r>
                      <a:endParaRPr lang="en-AU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rgbClr val="FFFFFF"/>
                          </a:solidFill>
                        </a:rPr>
                        <a:t>Location / Host</a:t>
                      </a:r>
                      <a:endParaRPr lang="en-AU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b="1" dirty="0" smtClean="0">
                          <a:solidFill>
                            <a:srgbClr val="FFFFFF"/>
                          </a:solidFill>
                        </a:rPr>
                        <a:t>Actions</a:t>
                      </a:r>
                      <a:endParaRPr lang="en-AU" sz="2000" b="1" dirty="0">
                        <a:solidFill>
                          <a:srgbClr val="FFFFFF"/>
                        </a:solidFill>
                      </a:endParaRPr>
                    </a:p>
                  </a:txBody>
                  <a:tcPr>
                    <a:solidFill>
                      <a:schemeClr val="accent2"/>
                    </a:solidFill>
                  </a:tcPr>
                </a:tc>
              </a:tr>
              <a:tr h="1380565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CEOS-26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err="1" smtClean="0"/>
                        <a:t>Bengalaru</a:t>
                      </a:r>
                      <a:r>
                        <a:rPr lang="en-AU" sz="2000" dirty="0" smtClean="0"/>
                        <a:t> / ISRO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All actions closed by CEOS-28</a:t>
                      </a:r>
                      <a:endParaRPr lang="en-AU" sz="2000" dirty="0"/>
                    </a:p>
                  </a:txBody>
                  <a:tcPr anchor="ctr"/>
                </a:tc>
              </a:tr>
              <a:tr h="1380565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CEOS-27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Montr</a:t>
                      </a:r>
                      <a:r>
                        <a:rPr lang="en-AU" sz="2000" dirty="0" smtClean="0">
                          <a:latin typeface="Arial"/>
                          <a:cs typeface="Arial"/>
                        </a:rPr>
                        <a:t>éal / CSA</a:t>
                      </a:r>
                      <a:endParaRPr lang="en-AU" sz="20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/>
                        <a:t>All actions closed by CEOS-28</a:t>
                      </a:r>
                      <a:endParaRPr lang="en-AU" sz="2000" dirty="0"/>
                    </a:p>
                  </a:txBody>
                  <a:tcPr anchor="ctr"/>
                </a:tc>
              </a:tr>
              <a:tr h="962212"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olidFill>
                            <a:srgbClr val="FFFFFF"/>
                          </a:solidFill>
                        </a:rPr>
                        <a:t>CEOS-28</a:t>
                      </a:r>
                      <a:endParaRPr lang="en-AU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err="1" smtClean="0">
                          <a:solidFill>
                            <a:srgbClr val="FFFFFF"/>
                          </a:solidFill>
                        </a:rPr>
                        <a:t>Troms</a:t>
                      </a:r>
                      <a:r>
                        <a:rPr lang="en-AU" sz="2000" dirty="0" err="1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ø</a:t>
                      </a:r>
                      <a:r>
                        <a:rPr lang="en-AU" sz="2000" dirty="0" smtClean="0">
                          <a:solidFill>
                            <a:srgbClr val="FFFFFF"/>
                          </a:solidFill>
                          <a:latin typeface="Arial"/>
                          <a:cs typeface="Arial"/>
                        </a:rPr>
                        <a:t> / EUMETSAT</a:t>
                      </a:r>
                      <a:endParaRPr lang="en-AU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2000" dirty="0" smtClean="0">
                          <a:solidFill>
                            <a:srgbClr val="FFFFFF"/>
                          </a:solidFill>
                        </a:rPr>
                        <a:t>All</a:t>
                      </a:r>
                      <a:r>
                        <a:rPr lang="en-AU" sz="2000" baseline="0" dirty="0" smtClean="0">
                          <a:solidFill>
                            <a:srgbClr val="FFFFFF"/>
                          </a:solidFill>
                        </a:rPr>
                        <a:t> actions closed by CEOS-29</a:t>
                      </a:r>
                      <a:endParaRPr lang="en-AU" sz="2000" dirty="0">
                        <a:solidFill>
                          <a:srgbClr val="FFFFFF"/>
                        </a:solidFill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457200" y="1371600"/>
            <a:ext cx="7086600" cy="461663"/>
          </a:xfrm>
          <a:prstGeom prst="rect">
            <a:avLst/>
          </a:prstGeom>
          <a:noFill/>
          <a:ln w="12700" cap="flat">
            <a:noFill/>
            <a:miter lim="400000"/>
          </a:ln>
          <a:effectLst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indent="0" algn="l" defTabSz="457200" rtl="0" fontAlgn="auto" latinLnBrk="1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r>
              <a:rPr kumimoji="0" lang="en-AU" sz="2400" b="1" i="0" u="none" strike="noStrike" cap="none" spc="0" normalizeH="0" baseline="0" dirty="0" smtClean="0">
                <a:ln>
                  <a:noFill/>
                </a:ln>
                <a:solidFill>
                  <a:srgbClr val="002569"/>
                </a:solidFill>
                <a:effectLst/>
                <a:uFillTx/>
              </a:rPr>
              <a:t>Subject to comments:</a:t>
            </a:r>
            <a:endParaRPr kumimoji="0" lang="en-AU" sz="2400" b="1" i="0" u="none" strike="noStrike" cap="none" spc="0" normalizeH="0" baseline="0" dirty="0">
              <a:ln>
                <a:noFill/>
              </a:ln>
              <a:solidFill>
                <a:srgbClr val="002569"/>
              </a:solidFill>
              <a:effectLst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543655236"/>
      </p:ext>
    </p:extLst>
  </p:cSld>
  <p:clrMapOvr>
    <a:masterClrMapping/>
  </p:clrMapOvr>
  <p:transition xmlns:p14="http://schemas.microsoft.com/office/powerpoint/2010/main" spd="med"/>
</p:sld>
</file>

<file path=ppt/theme/theme1.xml><?xml version="1.0" encoding="utf-8"?>
<a:theme xmlns:a="http://schemas.openxmlformats.org/drawingml/2006/main" name="Default">
  <a:themeElements>
    <a:clrScheme name="Default">
      <a:dk1>
        <a:srgbClr val="002569"/>
      </a:dk1>
      <a:lt1>
        <a:srgbClr val="696969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9A00"/>
      </a:accent1>
      <a:accent2>
        <a:srgbClr val="9F2D20"/>
      </a:accent2>
      <a:accent3>
        <a:srgbClr val="8F8F8F"/>
      </a:accent3>
      <a:accent4>
        <a:srgbClr val="001E59"/>
      </a:accent4>
      <a:accent5>
        <a:srgbClr val="FFCAAA"/>
      </a:accent5>
      <a:accent6>
        <a:srgbClr val="90281C"/>
      </a:accent6>
      <a:hlink>
        <a:srgbClr val="0000FF"/>
      </a:hlink>
      <a:folHlink>
        <a:srgbClr val="FF00FF"/>
      </a:folHlink>
    </a:clrScheme>
    <a:fontScheme name="Default">
      <a:majorFont>
        <a:latin typeface="Helvetica"/>
        <a:ea typeface="Helvetica"/>
        <a:cs typeface="Helvetica"/>
      </a:majorFont>
      <a:minorFont>
        <a:latin typeface="Avenir Roman"/>
        <a:ea typeface="Avenir Roman"/>
        <a:cs typeface="Avenir Roman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9A00"/>
          </a:solidFill>
          <a:prstDash val="solid"/>
          <a:bevel/>
        </a:ln>
        <a:effectLst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9A00"/>
          </a:solidFill>
          <a:prstDash val="solid"/>
          <a:bevel/>
        </a:ln>
        <a:effectLst>
          <a:outerShdw blurRad="38100" dist="20000" dir="5400000" rotWithShape="0">
            <a:srgbClr val="000000">
              <a:alpha val="38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2569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8924</TotalTime>
  <Words>768</Words>
  <Application>Microsoft Macintosh PowerPoint</Application>
  <PresentationFormat>On-screen Show (4:3)</PresentationFormat>
  <Paragraphs>120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Default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Goes Here</dc:title>
  <dc:creator>Brian R. Williams</dc:creator>
  <cp:lastModifiedBy>Kim Holloway</cp:lastModifiedBy>
  <cp:revision>31</cp:revision>
  <dcterms:modified xsi:type="dcterms:W3CDTF">2015-10-21T19:20:51Z</dcterms:modified>
</cp:coreProperties>
</file>