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064" y="-18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197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AE822-5B76-4584-9152-97072E48E658}" type="datetimeFigureOut">
              <a:rPr kumimoji="1" lang="ja-JP" altLang="en-US" smtClean="0"/>
              <a:t>10/21/15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F355A-6072-486E-98A3-2FD9B75B5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193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762000" y="3810000"/>
            <a:ext cx="4810858" cy="2617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 Team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Plenary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#</a:t>
            </a:r>
            <a:r>
              <a:rPr lang="en-AU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4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29</a:t>
            </a:r>
            <a:r>
              <a:rPr lang="en-US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CEOS Plenary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Kyoto International Conference Center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Kyoto, Japan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5 – 6 November 2015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09600" y="2514600"/>
            <a:ext cx="6629400" cy="138499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l" rtl="0" latinLnBrk="1" hangingPunct="0"/>
            <a:r>
              <a:rPr lang="en-US" altLang="ja-JP" sz="4200" b="1" dirty="0" smtClean="0">
                <a:solidFill>
                  <a:srgbClr val="FFFFFF"/>
                </a:solidFill>
                <a:latin typeface="Droid Serif"/>
              </a:rPr>
              <a:t>Status of Actions</a:t>
            </a:r>
          </a:p>
          <a:p>
            <a:pPr algn="l" rtl="0" latinLnBrk="1" hangingPunct="0"/>
            <a:r>
              <a:rPr kumimoji="0" lang="en-US" altLang="ja-JP" sz="4200" b="1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Droid Serif"/>
              </a:rPr>
              <a:t>From</a:t>
            </a:r>
            <a:r>
              <a:rPr kumimoji="0" lang="en-US" altLang="ja-JP" sz="4200" b="1" i="0" u="none" strike="noStrike" cap="none" spc="0" normalizeH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Droid Serif"/>
              </a:rPr>
              <a:t> Previous Plenaries</a:t>
            </a:r>
            <a:endParaRPr kumimoji="0" lang="ja-JP" altLang="en-US" sz="42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Droid Serif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253275"/>
              </p:ext>
            </p:extLst>
          </p:nvPr>
        </p:nvGraphicFramePr>
        <p:xfrm>
          <a:off x="533400" y="1752600"/>
          <a:ext cx="8001000" cy="42672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2895600"/>
                <a:gridCol w="3657600"/>
              </a:tblGrid>
              <a:tr h="543859"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FFFFFF"/>
                          </a:solidFill>
                        </a:rPr>
                        <a:t>Plenary</a:t>
                      </a:r>
                      <a:endParaRPr lang="en-AU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FFFFFF"/>
                          </a:solidFill>
                        </a:rPr>
                        <a:t>Location / Host</a:t>
                      </a:r>
                      <a:endParaRPr lang="en-AU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FFFFFF"/>
                          </a:solidFill>
                        </a:rPr>
                        <a:t>Actions</a:t>
                      </a:r>
                      <a:endParaRPr lang="en-AU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380565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CEOS-26</a:t>
                      </a:r>
                      <a:endParaRPr lang="en-A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err="1" smtClean="0"/>
                        <a:t>Bengalaru</a:t>
                      </a:r>
                      <a:r>
                        <a:rPr lang="en-AU" sz="2000" dirty="0" smtClean="0"/>
                        <a:t> / ISRO</a:t>
                      </a:r>
                      <a:endParaRPr lang="en-A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All actions closed by CEOS-28</a:t>
                      </a:r>
                      <a:endParaRPr lang="en-AU" sz="2000" dirty="0"/>
                    </a:p>
                  </a:txBody>
                  <a:tcPr anchor="ctr"/>
                </a:tc>
              </a:tr>
              <a:tr h="1380565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CEOS-27</a:t>
                      </a:r>
                      <a:endParaRPr lang="en-A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Montr</a:t>
                      </a:r>
                      <a:r>
                        <a:rPr lang="en-AU" sz="2000" dirty="0" smtClean="0">
                          <a:latin typeface="Arial"/>
                          <a:cs typeface="Arial"/>
                        </a:rPr>
                        <a:t>éal / CSA</a:t>
                      </a:r>
                      <a:endParaRPr lang="en-A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All actions closed by CEOS-28</a:t>
                      </a:r>
                      <a:endParaRPr lang="en-AU" sz="2000" dirty="0"/>
                    </a:p>
                  </a:txBody>
                  <a:tcPr anchor="ctr"/>
                </a:tc>
              </a:tr>
              <a:tr h="962212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olidFill>
                            <a:srgbClr val="000000"/>
                          </a:solidFill>
                        </a:rPr>
                        <a:t>CEOS-28</a:t>
                      </a:r>
                      <a:endParaRPr lang="en-AU" sz="20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err="1" smtClean="0">
                          <a:solidFill>
                            <a:srgbClr val="000000"/>
                          </a:solidFill>
                        </a:rPr>
                        <a:t>Troms</a:t>
                      </a:r>
                      <a:r>
                        <a:rPr lang="en-AU" sz="2000" dirty="0" err="1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ø</a:t>
                      </a:r>
                      <a:r>
                        <a:rPr lang="en-AU" sz="200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/ EUMETSAT</a:t>
                      </a:r>
                      <a:endParaRPr lang="en-AU" sz="20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olidFill>
                            <a:srgbClr val="000000"/>
                          </a:solidFill>
                        </a:rPr>
                        <a:t>10 actions opened</a:t>
                      </a:r>
                      <a:endParaRPr lang="en-AU" sz="20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746902"/>
      </p:ext>
    </p:extLst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105573"/>
              </p:ext>
            </p:extLst>
          </p:nvPr>
        </p:nvGraphicFramePr>
        <p:xfrm>
          <a:off x="304800" y="1676400"/>
          <a:ext cx="8382000" cy="3901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  <a:gridCol w="3923581"/>
                <a:gridCol w="3163019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FFFFFF"/>
                          </a:solidFill>
                        </a:rPr>
                        <a:t># (Due)</a:t>
                      </a:r>
                      <a:endParaRPr lang="en-AU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FFFFFF"/>
                          </a:solidFill>
                        </a:rPr>
                        <a:t>Action</a:t>
                      </a:r>
                      <a:endParaRPr lang="en-AU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FFFFFF"/>
                          </a:solidFill>
                        </a:rPr>
                        <a:t>Status and Notes</a:t>
                      </a:r>
                      <a:endParaRPr lang="en-AU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56929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28-01</a:t>
                      </a:r>
                    </a:p>
                    <a:p>
                      <a:pPr algn="ctr"/>
                      <a:endParaRPr lang="en-AU" sz="2000" dirty="0" smtClean="0"/>
                    </a:p>
                    <a:p>
                      <a:pPr algn="ctr"/>
                      <a:r>
                        <a:rPr lang="en-AU" sz="2000" dirty="0" smtClean="0"/>
                        <a:t>(</a:t>
                      </a:r>
                      <a:r>
                        <a:rPr lang="en-AU" sz="2000" baseline="0" dirty="0" smtClean="0"/>
                        <a:t>GEO-XI)</a:t>
                      </a:r>
                      <a:endParaRPr lang="en-A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CEOS SIT Chair to discuss with the GEO Secretariat the need to ensure that the very successful CEOS contributions to GEO Task IN-01 are accurately reflected in the GEOSS evaluation</a:t>
                      </a:r>
                      <a:r>
                        <a:rPr lang="en-AU" sz="2000" baseline="0" dirty="0" smtClean="0"/>
                        <a:t> </a:t>
                      </a:r>
                      <a:r>
                        <a:rPr lang="en-AU" sz="2000" dirty="0" smtClean="0"/>
                        <a:t>process that GEO communicates to ministers and national</a:t>
                      </a:r>
                      <a:r>
                        <a:rPr lang="en-AU" sz="2000" baseline="0" dirty="0" smtClean="0"/>
                        <a:t> </a:t>
                      </a:r>
                      <a:r>
                        <a:rPr lang="en-AU" sz="2000" dirty="0" smtClean="0"/>
                        <a:t>policy-makers at its Plenary.</a:t>
                      </a:r>
                      <a:endParaRPr lang="en-A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00B050"/>
                          </a:solidFill>
                        </a:rPr>
                        <a:t>CLOSE</a:t>
                      </a:r>
                    </a:p>
                    <a:p>
                      <a:pPr algn="ctr"/>
                      <a:endParaRPr lang="en-AU" sz="2000" dirty="0" smtClean="0"/>
                    </a:p>
                    <a:p>
                      <a:pPr algn="ctr"/>
                      <a:r>
                        <a:rPr lang="en-AU" sz="2000" dirty="0" smtClean="0"/>
                        <a:t>Discussions concluded and CEOS contributions</a:t>
                      </a:r>
                      <a:r>
                        <a:rPr lang="en-AU" sz="2000" baseline="0" dirty="0" smtClean="0"/>
                        <a:t> recognised.  Follow-up has occurred to ensure CEOS contributions will be recognised under the new GEO Strategic Plan.</a:t>
                      </a:r>
                      <a:endParaRPr lang="en-AU" sz="2000" dirty="0" smtClean="0"/>
                    </a:p>
                    <a:p>
                      <a:pPr algn="ctr"/>
                      <a:endParaRPr lang="en-AU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5995271"/>
      </p:ext>
    </p:extLst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976613"/>
              </p:ext>
            </p:extLst>
          </p:nvPr>
        </p:nvGraphicFramePr>
        <p:xfrm>
          <a:off x="304800" y="1676400"/>
          <a:ext cx="8382000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  <a:gridCol w="3923581"/>
                <a:gridCol w="3163019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FFFFFF"/>
                          </a:solidFill>
                        </a:rPr>
                        <a:t># (Due)</a:t>
                      </a:r>
                      <a:endParaRPr lang="en-AU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FFFFFF"/>
                          </a:solidFill>
                        </a:rPr>
                        <a:t>Action</a:t>
                      </a:r>
                      <a:endParaRPr lang="en-AU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FFFFFF"/>
                          </a:solidFill>
                        </a:rPr>
                        <a:t>Status and Notes</a:t>
                      </a:r>
                      <a:endParaRPr lang="en-AU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56929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28-02</a:t>
                      </a:r>
                    </a:p>
                    <a:p>
                      <a:pPr algn="ctr"/>
                      <a:endParaRPr lang="en-AU" sz="2000" dirty="0" smtClean="0"/>
                    </a:p>
                    <a:p>
                      <a:pPr algn="ctr"/>
                      <a:r>
                        <a:rPr lang="en-AU" sz="2000" dirty="0" smtClean="0"/>
                        <a:t>(</a:t>
                      </a:r>
                      <a:r>
                        <a:rPr lang="en-AU" sz="2000" baseline="0" dirty="0" smtClean="0"/>
                        <a:t>GEO-XI)</a:t>
                      </a:r>
                      <a:endParaRPr lang="en-A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CEO, in</a:t>
                      </a:r>
                      <a:r>
                        <a:rPr lang="en-AU" sz="2000" baseline="0" dirty="0" smtClean="0"/>
                        <a:t> </a:t>
                      </a:r>
                      <a:r>
                        <a:rPr lang="en-AU" sz="2000" dirty="0" smtClean="0"/>
                        <a:t>consultation with the CEOS Chair and CEOS Agencies, to develop written and verbal interventions for the GEO-XI Plenary that will:</a:t>
                      </a:r>
                    </a:p>
                    <a:p>
                      <a:pPr algn="ctr"/>
                      <a:r>
                        <a:rPr lang="en-AU" sz="2000" dirty="0" smtClean="0"/>
                        <a:t>…</a:t>
                      </a:r>
                      <a:endParaRPr lang="en-A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00B050"/>
                          </a:solidFill>
                        </a:rPr>
                        <a:t>CLOSE</a:t>
                      </a:r>
                    </a:p>
                    <a:p>
                      <a:pPr algn="ctr"/>
                      <a:endParaRPr lang="en-AU" sz="2000" dirty="0" smtClean="0"/>
                    </a:p>
                    <a:p>
                      <a:pPr algn="ctr"/>
                      <a:r>
                        <a:rPr lang="en-AU" sz="2000" dirty="0" smtClean="0"/>
                        <a:t>Statements and interventions</a:t>
                      </a:r>
                      <a:r>
                        <a:rPr lang="en-AU" sz="2000" baseline="0" dirty="0" smtClean="0"/>
                        <a:t> drafted, agreed and delivered.  Statement published on GEO website.</a:t>
                      </a:r>
                      <a:endParaRPr lang="en-AU" sz="2000" dirty="0" smtClean="0"/>
                    </a:p>
                    <a:p>
                      <a:pPr algn="ctr"/>
                      <a:endParaRPr lang="en-AU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3690878"/>
      </p:ext>
    </p:extLst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091999"/>
              </p:ext>
            </p:extLst>
          </p:nvPr>
        </p:nvGraphicFramePr>
        <p:xfrm>
          <a:off x="228600" y="1230047"/>
          <a:ext cx="8686800" cy="52774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2505"/>
                <a:gridCol w="4659284"/>
                <a:gridCol w="2685011"/>
              </a:tblGrid>
              <a:tr h="522553"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FFFFFF"/>
                          </a:solidFill>
                        </a:rPr>
                        <a:t># (Due)</a:t>
                      </a:r>
                      <a:endParaRPr lang="en-AU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FFFFFF"/>
                          </a:solidFill>
                        </a:rPr>
                        <a:t>Action</a:t>
                      </a:r>
                      <a:endParaRPr lang="en-AU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FFFFFF"/>
                          </a:solidFill>
                        </a:rPr>
                        <a:t>Status and Notes</a:t>
                      </a:r>
                      <a:endParaRPr lang="en-AU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56929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28-03</a:t>
                      </a:r>
                    </a:p>
                    <a:p>
                      <a:pPr algn="ctr"/>
                      <a:endParaRPr lang="en-AU" sz="2000" dirty="0" smtClean="0"/>
                    </a:p>
                    <a:p>
                      <a:pPr algn="ctr"/>
                      <a:r>
                        <a:rPr lang="en-AU" sz="2000" dirty="0" smtClean="0"/>
                        <a:t>(</a:t>
                      </a:r>
                      <a:r>
                        <a:rPr lang="en-AU" sz="2000" baseline="0" dirty="0" smtClean="0"/>
                        <a:t>5 Nov 2015)</a:t>
                      </a:r>
                      <a:endParaRPr lang="en-A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CEOS Chair to send a letter to CEOS Agencies inviting nominations for participation in the LSI VC, and including a description of the preparatory activities to reconstitute the LSI VC (see Plenary Action 28-­‐04), with a due date for receipt of nominations of 15th November 2015.</a:t>
                      </a:r>
                      <a:endParaRPr lang="en-AU" sz="2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00B050"/>
                          </a:solidFill>
                        </a:rPr>
                        <a:t>CLOSE</a:t>
                      </a:r>
                    </a:p>
                    <a:p>
                      <a:pPr algn="ctr"/>
                      <a:endParaRPr lang="en-AU" sz="2000" dirty="0" smtClean="0"/>
                    </a:p>
                    <a:p>
                      <a:pPr algn="ctr"/>
                      <a:r>
                        <a:rPr lang="en-AU" sz="2000" dirty="0" smtClean="0"/>
                        <a:t>Discussed at SIT-30 and SIT Tech Workshop.</a:t>
                      </a:r>
                    </a:p>
                    <a:p>
                      <a:pPr algn="ctr"/>
                      <a:endParaRPr lang="en-AU" sz="2000" dirty="0" smtClean="0"/>
                    </a:p>
                    <a:p>
                      <a:pPr algn="ctr"/>
                      <a:r>
                        <a:rPr lang="en-AU" sz="2000" dirty="0" smtClean="0"/>
                        <a:t>LSI-VC terms</a:t>
                      </a:r>
                      <a:r>
                        <a:rPr lang="en-AU" sz="2000" baseline="0" dirty="0" smtClean="0"/>
                        <a:t> of reference, implementation plan and membership for listed for decision.</a:t>
                      </a:r>
                      <a:endParaRPr lang="en-AU" sz="2000" dirty="0"/>
                    </a:p>
                  </a:txBody>
                  <a:tcPr anchor="ctr"/>
                </a:tc>
              </a:tr>
              <a:tr h="156929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28-04</a:t>
                      </a:r>
                    </a:p>
                    <a:p>
                      <a:pPr algn="ctr"/>
                      <a:endParaRPr lang="en-AU" sz="2000" dirty="0" smtClean="0"/>
                    </a:p>
                    <a:p>
                      <a:pPr algn="ctr"/>
                      <a:r>
                        <a:rPr lang="en-AU" sz="2000" dirty="0" smtClean="0"/>
                        <a:t>(SIT-30)</a:t>
                      </a:r>
                      <a:endParaRPr lang="en-A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The LSI-VC, led by Tom </a:t>
                      </a:r>
                      <a:r>
                        <a:rPr lang="en-AU" sz="2000" dirty="0" err="1" smtClean="0"/>
                        <a:t>Cecere</a:t>
                      </a:r>
                      <a:r>
                        <a:rPr lang="en-AU" sz="2000" dirty="0" smtClean="0"/>
                        <a:t> (USGS), to prepare a draft Implementation Plan, based on the "Space Segment Coordination" option and including a  proposed update to the LSI-VC </a:t>
                      </a:r>
                      <a:r>
                        <a:rPr lang="en-AU" sz="2000" dirty="0" err="1" smtClean="0"/>
                        <a:t>ToRs</a:t>
                      </a:r>
                      <a:r>
                        <a:rPr lang="en-AU" sz="2000" dirty="0" smtClean="0"/>
                        <a:t>, for review prior to, and discussion at, SIT-30.</a:t>
                      </a:r>
                      <a:endParaRPr lang="en-AU" sz="2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AU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5700954"/>
      </p:ext>
    </p:extLst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328280"/>
              </p:ext>
            </p:extLst>
          </p:nvPr>
        </p:nvGraphicFramePr>
        <p:xfrm>
          <a:off x="152401" y="1280161"/>
          <a:ext cx="8763000" cy="51358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3129"/>
                <a:gridCol w="4030588"/>
                <a:gridCol w="3249283"/>
              </a:tblGrid>
              <a:tr h="548639"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FFFFFF"/>
                          </a:solidFill>
                        </a:rPr>
                        <a:t># (Due)</a:t>
                      </a:r>
                      <a:endParaRPr lang="en-AU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FFFFFF"/>
                          </a:solidFill>
                        </a:rPr>
                        <a:t>Action</a:t>
                      </a:r>
                      <a:endParaRPr lang="en-AU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FFFFFF"/>
                          </a:solidFill>
                        </a:rPr>
                        <a:t>Status and Notes</a:t>
                      </a:r>
                      <a:endParaRPr lang="en-AU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98120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28-05</a:t>
                      </a:r>
                    </a:p>
                    <a:p>
                      <a:pPr algn="ctr"/>
                      <a:endParaRPr lang="en-AU" sz="2000" dirty="0" smtClean="0"/>
                    </a:p>
                    <a:p>
                      <a:pPr algn="ctr"/>
                      <a:r>
                        <a:rPr lang="en-AU" sz="2000" dirty="0" smtClean="0"/>
                        <a:t>(15</a:t>
                      </a:r>
                      <a:r>
                        <a:rPr lang="en-AU" sz="2000" baseline="0" dirty="0" smtClean="0"/>
                        <a:t> Nov 2014)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CEOS Chair to send a letter to CEOS Agencies seeking nominations for the upcoming vacant position of Co-Chair of the SDCG for GFOI.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00B050"/>
                          </a:solidFill>
                        </a:rPr>
                        <a:t>CLOSE</a:t>
                      </a:r>
                    </a:p>
                    <a:p>
                      <a:pPr algn="ctr"/>
                      <a:r>
                        <a:rPr lang="en-AU" sz="2000" dirty="0" smtClean="0"/>
                        <a:t>Approaches made.  No candidate has emerged.  Issue listed for discussion under</a:t>
                      </a:r>
                      <a:r>
                        <a:rPr lang="en-AU" sz="2000" baseline="0" dirty="0" smtClean="0"/>
                        <a:t> agenda item 19.</a:t>
                      </a:r>
                      <a:endParaRPr lang="en-AU" sz="2000" dirty="0" smtClean="0"/>
                    </a:p>
                  </a:txBody>
                  <a:tcPr/>
                </a:tc>
              </a:tr>
              <a:tr h="156929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28-06</a:t>
                      </a:r>
                    </a:p>
                    <a:p>
                      <a:pPr algn="ctr"/>
                      <a:endParaRPr lang="en-AU" sz="2000" dirty="0" smtClean="0"/>
                    </a:p>
                    <a:p>
                      <a:pPr algn="ctr"/>
                      <a:r>
                        <a:rPr lang="en-AU" sz="2000" dirty="0" smtClean="0"/>
                        <a:t>(SIT-30)</a:t>
                      </a:r>
                      <a:endParaRPr lang="en-A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SIT Chair in conjunction with the relevant WGs and VCs, to determine by SIT-30 whether appropriate implementation arrangements are in place for all</a:t>
                      </a:r>
                    </a:p>
                    <a:p>
                      <a:pPr algn="ctr"/>
                      <a:r>
                        <a:rPr lang="en-AU" sz="2000" dirty="0" smtClean="0"/>
                        <a:t>actions associated with the CEOS Strategy for Carbon Observations from Space</a:t>
                      </a:r>
                      <a:endParaRPr lang="en-A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00B050"/>
                          </a:solidFill>
                        </a:rPr>
                        <a:t>CLOSE</a:t>
                      </a:r>
                    </a:p>
                    <a:p>
                      <a:pPr algn="ctr"/>
                      <a:r>
                        <a:rPr lang="en-AU" sz="2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Discussion at SIT Tech</a:t>
                      </a:r>
                      <a:r>
                        <a:rPr lang="en-AU" sz="20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 Workshop confirmed action ownership with planning underway.  Further detail under agenda item 26.</a:t>
                      </a:r>
                      <a:endParaRPr lang="en-AU" sz="2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838248"/>
      </p:ext>
    </p:extLst>
  </p:cSld>
  <p:clrMapOvr>
    <a:masterClrMapping/>
  </p:clrMapOvr>
  <p:transition xmlns:p14="http://schemas.microsoft.com/office/powerpoint/2010/main"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989259"/>
              </p:ext>
            </p:extLst>
          </p:nvPr>
        </p:nvGraphicFramePr>
        <p:xfrm>
          <a:off x="228600" y="1295400"/>
          <a:ext cx="8763000" cy="5669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/>
                <a:gridCol w="4038600"/>
                <a:gridCol w="312420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FFFFFF"/>
                          </a:solidFill>
                        </a:rPr>
                        <a:t># (Due)</a:t>
                      </a:r>
                      <a:endParaRPr lang="en-AU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FFFFFF"/>
                          </a:solidFill>
                        </a:rPr>
                        <a:t>Action</a:t>
                      </a:r>
                      <a:endParaRPr lang="en-AU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FFFFFF"/>
                          </a:solidFill>
                        </a:rPr>
                        <a:t>Status and Notes</a:t>
                      </a:r>
                      <a:endParaRPr lang="en-AU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98120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28-07</a:t>
                      </a:r>
                    </a:p>
                    <a:p>
                      <a:pPr algn="ctr"/>
                      <a:endParaRPr lang="en-AU" sz="2000" dirty="0" smtClean="0"/>
                    </a:p>
                    <a:p>
                      <a:pPr algn="ctr"/>
                      <a:r>
                        <a:rPr lang="en-AU" sz="2000" dirty="0" smtClean="0"/>
                        <a:t>(15</a:t>
                      </a:r>
                      <a:r>
                        <a:rPr lang="en-AU" sz="2000" baseline="0" dirty="0" smtClean="0"/>
                        <a:t> Nov 2014)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CEOS Chair to inform the GEO</a:t>
                      </a:r>
                    </a:p>
                    <a:p>
                      <a:pPr algn="ctr"/>
                      <a:r>
                        <a:rPr lang="en-AU" sz="2000" dirty="0" smtClean="0"/>
                        <a:t>IGWCO Chair that: … GEO</a:t>
                      </a:r>
                    </a:p>
                    <a:p>
                      <a:pPr algn="ctr"/>
                      <a:r>
                        <a:rPr lang="en-AU" sz="2000" dirty="0" smtClean="0"/>
                        <a:t>Water Strategy is a relevant guidance document for CEOS activities, … CEOS is</a:t>
                      </a:r>
                    </a:p>
                    <a:p>
                      <a:pPr algn="ctr"/>
                      <a:r>
                        <a:rPr lang="en-AU" sz="2000" dirty="0" smtClean="0"/>
                        <a:t>Establishing a Water Strategy</a:t>
                      </a:r>
                    </a:p>
                    <a:p>
                      <a:pPr algn="ctr"/>
                      <a:r>
                        <a:rPr lang="en-AU" sz="2000" dirty="0" smtClean="0"/>
                        <a:t>Implementation Study Team …</a:t>
                      </a:r>
                      <a:endParaRPr lang="en-AU" sz="2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00B050"/>
                          </a:solidFill>
                        </a:rPr>
                        <a:t>CLOSE</a:t>
                      </a:r>
                    </a:p>
                    <a:p>
                      <a:pPr algn="ctr"/>
                      <a:endParaRPr lang="en-AU" sz="2000" dirty="0" smtClean="0"/>
                    </a:p>
                    <a:p>
                      <a:pPr algn="ctr"/>
                      <a:r>
                        <a:rPr lang="en-AU" sz="2000" dirty="0" smtClean="0"/>
                        <a:t>Completed.  The WSIST has been</a:t>
                      </a:r>
                      <a:r>
                        <a:rPr lang="en-AU" sz="2000" baseline="0" dirty="0" smtClean="0"/>
                        <a:t> in regular communication with IGWCO; topic listed under agenda item 27..</a:t>
                      </a:r>
                      <a:endParaRPr lang="en-AU" sz="2000" dirty="0" smtClean="0"/>
                    </a:p>
                  </a:txBody>
                  <a:tcPr/>
                </a:tc>
              </a:tr>
              <a:tr h="156929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28-08</a:t>
                      </a:r>
                    </a:p>
                    <a:p>
                      <a:pPr algn="ctr"/>
                      <a:endParaRPr lang="en-AU" sz="2000" dirty="0" smtClean="0"/>
                    </a:p>
                    <a:p>
                      <a:pPr algn="ctr"/>
                      <a:r>
                        <a:rPr lang="en-AU" sz="2000" dirty="0" smtClean="0"/>
                        <a:t>(2 Dec 2014)</a:t>
                      </a:r>
                      <a:endParaRPr lang="en-A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CEOS Chair, with the support of the CEO, to develop Terms of Reference for a Water Strategy Implementation Study Team and, once available,</a:t>
                      </a:r>
                      <a:r>
                        <a:rPr lang="en-AU" sz="2000" baseline="0" dirty="0" smtClean="0"/>
                        <a:t> </a:t>
                      </a:r>
                      <a:r>
                        <a:rPr lang="en-AU" sz="2000" dirty="0" smtClean="0"/>
                        <a:t>write to CEOS Agencies to solicit nominations for participation in this Study Team</a:t>
                      </a:r>
                      <a:endParaRPr lang="en-AU" sz="2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AU" sz="2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023730"/>
      </p:ext>
    </p:extLst>
  </p:cSld>
  <p:clrMapOvr>
    <a:masterClrMapping/>
  </p:clrMapOvr>
  <p:transition xmlns:p14="http://schemas.microsoft.com/office/powerpoint/2010/main"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171121"/>
              </p:ext>
            </p:extLst>
          </p:nvPr>
        </p:nvGraphicFramePr>
        <p:xfrm>
          <a:off x="228600" y="1508760"/>
          <a:ext cx="8763000" cy="4587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/>
                <a:gridCol w="4038600"/>
                <a:gridCol w="312420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FFFFFF"/>
                          </a:solidFill>
                        </a:rPr>
                        <a:t># (Due)</a:t>
                      </a:r>
                      <a:endParaRPr lang="en-AU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FFFFFF"/>
                          </a:solidFill>
                        </a:rPr>
                        <a:t>Action</a:t>
                      </a:r>
                      <a:endParaRPr lang="en-AU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FFFFFF"/>
                          </a:solidFill>
                        </a:rPr>
                        <a:t>Status and Notes</a:t>
                      </a:r>
                      <a:endParaRPr lang="en-AU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98120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28-09</a:t>
                      </a:r>
                    </a:p>
                    <a:p>
                      <a:pPr algn="ctr"/>
                      <a:endParaRPr lang="en-AU" sz="2000" dirty="0" smtClean="0"/>
                    </a:p>
                    <a:p>
                      <a:pPr algn="ctr"/>
                      <a:r>
                        <a:rPr lang="en-AU" sz="2000" dirty="0" smtClean="0"/>
                        <a:t>(5</a:t>
                      </a:r>
                      <a:r>
                        <a:rPr lang="en-AU" sz="2000" baseline="0" dirty="0" smtClean="0"/>
                        <a:t> Nov 2014)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CEOS Chair to deliver the draft structure of the planned CEOS Data  Applications Report to CEOS Agencies</a:t>
                      </a:r>
                      <a:endParaRPr lang="en-AU" sz="2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00B050"/>
                          </a:solidFill>
                        </a:rPr>
                        <a:t>CLOSE</a:t>
                      </a:r>
                    </a:p>
                    <a:p>
                      <a:pPr algn="ctr"/>
                      <a:endParaRPr lang="en-AU" sz="2000" dirty="0" smtClean="0"/>
                    </a:p>
                    <a:p>
                      <a:pPr algn="ctr"/>
                      <a:r>
                        <a:rPr lang="en-AU" sz="2000" dirty="0" smtClean="0"/>
                        <a:t>Completed.  The report has been  produced and published with input from across</a:t>
                      </a:r>
                      <a:r>
                        <a:rPr lang="en-AU" sz="2000" baseline="0" dirty="0" smtClean="0"/>
                        <a:t> the CEOS community.  Further discussion under agenda item 24.</a:t>
                      </a:r>
                      <a:endParaRPr lang="en-AU" sz="2000" dirty="0" smtClean="0"/>
                    </a:p>
                  </a:txBody>
                  <a:tcPr/>
                </a:tc>
              </a:tr>
              <a:tr h="1569290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28-10</a:t>
                      </a:r>
                    </a:p>
                    <a:p>
                      <a:pPr algn="ctr"/>
                      <a:endParaRPr lang="en-AU" sz="2000" dirty="0" smtClean="0"/>
                    </a:p>
                    <a:p>
                      <a:pPr algn="ctr"/>
                      <a:r>
                        <a:rPr lang="en-AU" sz="2000" dirty="0" smtClean="0"/>
                        <a:t>(30 Nov 2014)</a:t>
                      </a:r>
                      <a:endParaRPr lang="en-A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CEOS Agencies to deliver abstracts for contributions to the planned CEOS Data Applications Report to the CEOS Chair, together with nominations for </a:t>
                      </a:r>
                    </a:p>
                    <a:p>
                      <a:pPr algn="ctr"/>
                      <a:r>
                        <a:rPr lang="en-AU" sz="2000" dirty="0" smtClean="0"/>
                        <a:t>participation in the editorial team</a:t>
                      </a:r>
                      <a:endParaRPr lang="en-AU" sz="2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AU" sz="2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7978283"/>
      </p:ext>
    </p:extLst>
  </p:cSld>
  <p:clrMapOvr>
    <a:masterClrMapping/>
  </p:clrMapOvr>
  <p:transition xmlns:p14="http://schemas.microsoft.com/office/powerpoint/2010/main"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469030"/>
              </p:ext>
            </p:extLst>
          </p:nvPr>
        </p:nvGraphicFramePr>
        <p:xfrm>
          <a:off x="533400" y="2057400"/>
          <a:ext cx="8001000" cy="42672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2895600"/>
                <a:gridCol w="3657600"/>
              </a:tblGrid>
              <a:tr h="543859"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FFFFFF"/>
                          </a:solidFill>
                        </a:rPr>
                        <a:t>Plenary</a:t>
                      </a:r>
                      <a:endParaRPr lang="en-AU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FFFFFF"/>
                          </a:solidFill>
                        </a:rPr>
                        <a:t>Location / Host</a:t>
                      </a:r>
                      <a:endParaRPr lang="en-AU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 smtClean="0">
                          <a:solidFill>
                            <a:srgbClr val="FFFFFF"/>
                          </a:solidFill>
                        </a:rPr>
                        <a:t>Actions</a:t>
                      </a:r>
                      <a:endParaRPr lang="en-AU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380565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CEOS-26</a:t>
                      </a:r>
                      <a:endParaRPr lang="en-A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err="1" smtClean="0"/>
                        <a:t>Bengalaru</a:t>
                      </a:r>
                      <a:r>
                        <a:rPr lang="en-AU" sz="2000" dirty="0" smtClean="0"/>
                        <a:t> / ISRO</a:t>
                      </a:r>
                      <a:endParaRPr lang="en-A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All actions closed by CEOS-28</a:t>
                      </a:r>
                      <a:endParaRPr lang="en-AU" sz="2000" dirty="0"/>
                    </a:p>
                  </a:txBody>
                  <a:tcPr anchor="ctr"/>
                </a:tc>
              </a:tr>
              <a:tr h="1380565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CEOS-27</a:t>
                      </a:r>
                      <a:endParaRPr lang="en-A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Montr</a:t>
                      </a:r>
                      <a:r>
                        <a:rPr lang="en-AU" sz="2000" dirty="0" smtClean="0">
                          <a:latin typeface="Arial"/>
                          <a:cs typeface="Arial"/>
                        </a:rPr>
                        <a:t>éal / CSA</a:t>
                      </a:r>
                      <a:endParaRPr lang="en-A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/>
                        <a:t>All actions closed by CEOS-28</a:t>
                      </a:r>
                      <a:endParaRPr lang="en-AU" sz="2000" dirty="0"/>
                    </a:p>
                  </a:txBody>
                  <a:tcPr anchor="ctr"/>
                </a:tc>
              </a:tr>
              <a:tr h="962212"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olidFill>
                            <a:srgbClr val="FFFFFF"/>
                          </a:solidFill>
                        </a:rPr>
                        <a:t>CEOS-28</a:t>
                      </a:r>
                      <a:endParaRPr lang="en-AU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err="1" smtClean="0">
                          <a:solidFill>
                            <a:srgbClr val="FFFFFF"/>
                          </a:solidFill>
                        </a:rPr>
                        <a:t>Troms</a:t>
                      </a:r>
                      <a:r>
                        <a:rPr lang="en-AU" sz="200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ø</a:t>
                      </a:r>
                      <a:r>
                        <a:rPr lang="en-AU" sz="200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/ EUMETSAT</a:t>
                      </a:r>
                      <a:endParaRPr lang="en-AU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olidFill>
                            <a:srgbClr val="FFFFFF"/>
                          </a:solidFill>
                        </a:rPr>
                        <a:t>All</a:t>
                      </a:r>
                      <a:r>
                        <a:rPr lang="en-AU" sz="2000" baseline="0" dirty="0" smtClean="0">
                          <a:solidFill>
                            <a:srgbClr val="FFFFFF"/>
                          </a:solidFill>
                        </a:rPr>
                        <a:t> actions closed by CEOS-29</a:t>
                      </a:r>
                      <a:endParaRPr lang="en-AU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1371600"/>
            <a:ext cx="708660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2400" b="1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Subject to comments:</a:t>
            </a:r>
            <a:endParaRPr kumimoji="0" lang="en-AU" sz="2400" b="1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43655236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8924</TotalTime>
  <Words>768</Words>
  <Application>Microsoft Macintosh PowerPoint</Application>
  <PresentationFormat>On-screen Show (4:3)</PresentationFormat>
  <Paragraphs>120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Kim Holloway</cp:lastModifiedBy>
  <cp:revision>31</cp:revision>
  <dcterms:modified xsi:type="dcterms:W3CDTF">2015-10-21T19:20:51Z</dcterms:modified>
</cp:coreProperties>
</file>