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00" y="-3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10/5/15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szlan@angkasa.gov.my" TargetMode="External"/><Relationship Id="rId3" Type="http://schemas.openxmlformats.org/officeDocument/2006/relationships/hyperlink" Target="mailto:wayne@angkasa.gov.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3810000"/>
            <a:ext cx="5029200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ANGKASA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828094"/>
            <a:ext cx="830580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3800" b="1" dirty="0">
                <a:solidFill>
                  <a:srgbClr val="FFFFFF"/>
                </a:solidFill>
                <a:latin typeface="Droid Serif"/>
              </a:rPr>
              <a:t>Application for Associate Member</a:t>
            </a:r>
            <a:endParaRPr kumimoji="0" lang="ja-JP" altLang="en-US" sz="3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186395" y="2133600"/>
            <a:ext cx="8631034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 lang="en-US" sz="3600" dirty="0" smtClean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endParaRPr lang="en-US" sz="3600" dirty="0"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Back-up Slides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 smtClean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904152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9600" y="2286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dirty="0" smtClean="0"/>
              <a:t>Earth Observation Program (1) </a:t>
            </a:r>
            <a:endParaRPr lang="en-MY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676400"/>
            <a:ext cx="59150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/>
              <a:t>TiungSAT-1</a:t>
            </a:r>
          </a:p>
          <a:p>
            <a:pPr lvl="1" defTabSz="914400"/>
            <a:r>
              <a:rPr lang="en-US" dirty="0" smtClean="0"/>
              <a:t>NORAD TLE: 26548U</a:t>
            </a:r>
          </a:p>
          <a:p>
            <a:pPr lvl="1" defTabSz="914400"/>
            <a:r>
              <a:rPr lang="en-US" dirty="0" smtClean="0"/>
              <a:t>Launched 26 Sept 2000</a:t>
            </a:r>
          </a:p>
          <a:p>
            <a:pPr lvl="1" defTabSz="914400"/>
            <a:r>
              <a:rPr lang="en-US" dirty="0" smtClean="0"/>
              <a:t>Mass: ~ 50kg</a:t>
            </a:r>
          </a:p>
          <a:p>
            <a:pPr lvl="1" defTabSz="914400"/>
            <a:r>
              <a:rPr lang="en-US" dirty="0" smtClean="0"/>
              <a:t>Orbit</a:t>
            </a:r>
          </a:p>
          <a:p>
            <a:pPr lvl="2" defTabSz="914400"/>
            <a:r>
              <a:rPr lang="en-US" dirty="0" smtClean="0"/>
              <a:t>650km circular</a:t>
            </a:r>
          </a:p>
          <a:p>
            <a:pPr lvl="2" defTabSz="914400"/>
            <a:r>
              <a:rPr lang="en-US" dirty="0" smtClean="0"/>
              <a:t>Inclination: 64.5</a:t>
            </a:r>
            <a:r>
              <a:rPr lang="en-US" baseline="30000" dirty="0" smtClean="0"/>
              <a:t>o</a:t>
            </a:r>
          </a:p>
          <a:p>
            <a:pPr lvl="1" defTabSz="914400"/>
            <a:r>
              <a:rPr lang="en-US" dirty="0" smtClean="0"/>
              <a:t>Payload</a:t>
            </a:r>
          </a:p>
          <a:p>
            <a:pPr lvl="2" defTabSz="914400"/>
            <a:r>
              <a:rPr lang="en-US" dirty="0" smtClean="0"/>
              <a:t>CCD Camera (72m &amp; 1.2km resolution)</a:t>
            </a:r>
          </a:p>
          <a:p>
            <a:pPr lvl="2" defTabSz="914400"/>
            <a:r>
              <a:rPr lang="en-MY" dirty="0" smtClean="0"/>
              <a:t>Cosmic ray Energy Deposition Experiment (CEDEX)</a:t>
            </a:r>
          </a:p>
          <a:p>
            <a:pPr lvl="2" defTabSz="914400"/>
            <a:r>
              <a:rPr lang="en-US" dirty="0" smtClean="0"/>
              <a:t>Digital Signal Processing Experiment</a:t>
            </a:r>
            <a:endParaRPr lang="en-MY" dirty="0"/>
          </a:p>
        </p:txBody>
      </p:sp>
      <p:pic>
        <p:nvPicPr>
          <p:cNvPr id="4" name="Picture 3" descr="TiungSA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27" y="1676400"/>
            <a:ext cx="13465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TiungSAT-1 Pen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2" y="4267200"/>
            <a:ext cx="2121182" cy="208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71225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337120"/>
            <a:ext cx="8229600" cy="80588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dirty="0" smtClean="0"/>
              <a:t>Earth Observation Program (2)</a:t>
            </a:r>
            <a:endParaRPr lang="en-MY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027237"/>
            <a:ext cx="48768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800" dirty="0" err="1" smtClean="0"/>
              <a:t>RazakSAT</a:t>
            </a:r>
            <a:r>
              <a:rPr lang="en-US" sz="2800" dirty="0" smtClean="0"/>
              <a:t>™</a:t>
            </a:r>
          </a:p>
          <a:p>
            <a:pPr lvl="1" defTabSz="914400"/>
            <a:r>
              <a:rPr lang="en-US" dirty="0" smtClean="0"/>
              <a:t>NORAD TLE: 35578U</a:t>
            </a:r>
          </a:p>
          <a:p>
            <a:pPr lvl="1" defTabSz="914400"/>
            <a:r>
              <a:rPr lang="en-US" dirty="0" smtClean="0"/>
              <a:t>Launched 14 July 2009</a:t>
            </a:r>
          </a:p>
          <a:p>
            <a:pPr lvl="1" defTabSz="914400"/>
            <a:r>
              <a:rPr lang="en-US" dirty="0" smtClean="0"/>
              <a:t>Mass: ~ 200kg</a:t>
            </a:r>
          </a:p>
          <a:p>
            <a:pPr lvl="1" defTabSz="914400"/>
            <a:r>
              <a:rPr lang="en-US" dirty="0" smtClean="0"/>
              <a:t>Orbit:</a:t>
            </a:r>
          </a:p>
          <a:p>
            <a:pPr lvl="2" defTabSz="914400"/>
            <a:r>
              <a:rPr lang="en-US" sz="2000" dirty="0" smtClean="0"/>
              <a:t>685km </a:t>
            </a:r>
            <a:r>
              <a:rPr lang="en-US" sz="2000" dirty="0" err="1" smtClean="0"/>
              <a:t>cicular</a:t>
            </a:r>
            <a:endParaRPr lang="en-US" sz="2000" dirty="0" smtClean="0"/>
          </a:p>
          <a:p>
            <a:pPr lvl="2" defTabSz="914400"/>
            <a:r>
              <a:rPr lang="en-US" sz="2000" dirty="0" smtClean="0"/>
              <a:t>Inclination: 9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(</a:t>
            </a:r>
            <a:r>
              <a:rPr lang="en-US" sz="2000" dirty="0" err="1" smtClean="0"/>
              <a:t>NEqO</a:t>
            </a:r>
            <a:r>
              <a:rPr lang="en-US" sz="2000" dirty="0" smtClean="0"/>
              <a:t>)</a:t>
            </a:r>
          </a:p>
          <a:p>
            <a:pPr lvl="1" defTabSz="914400"/>
            <a:r>
              <a:rPr lang="en-US" dirty="0" smtClean="0"/>
              <a:t>Medium Aperture Camera</a:t>
            </a:r>
          </a:p>
          <a:p>
            <a:pPr lvl="2" defTabSz="914400"/>
            <a:r>
              <a:rPr lang="en-US" sz="2000" dirty="0" smtClean="0"/>
              <a:t>Multispectral (RGB &amp; NIR) + Pan</a:t>
            </a:r>
          </a:p>
          <a:p>
            <a:pPr lvl="2" defTabSz="914400"/>
            <a:r>
              <a:rPr lang="en-US" sz="2000" dirty="0" smtClean="0"/>
              <a:t>2.5m (Pan), 5m (multispectral)</a:t>
            </a:r>
          </a:p>
          <a:p>
            <a:pPr lvl="2" defTabSz="914400"/>
            <a:r>
              <a:rPr lang="en-US" sz="2000" dirty="0" smtClean="0"/>
              <a:t>20km swath width</a:t>
            </a:r>
          </a:p>
          <a:p>
            <a:pPr lvl="2" defTabSz="914400"/>
            <a:endParaRPr lang="en-US" sz="2000" dirty="0" smtClean="0"/>
          </a:p>
          <a:p>
            <a:pPr lvl="1" defTabSz="914400"/>
            <a:endParaRPr lang="en-MY" dirty="0"/>
          </a:p>
        </p:txBody>
      </p:sp>
      <p:pic>
        <p:nvPicPr>
          <p:cNvPr id="4" name="Picture 2" descr="L:\Calibration\Picture\Razaksat\DSC02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00672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g Su Wai\Documents\calibration\WGCV\Alor Se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64835"/>
            <a:ext cx="3260920" cy="22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48401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dirty="0" smtClean="0"/>
              <a:t>Earth Observation Program (3)</a:t>
            </a:r>
            <a:endParaRPr lang="en-MY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209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/>
              <a:t>RazakSAT-2</a:t>
            </a:r>
          </a:p>
          <a:p>
            <a:pPr lvl="1" defTabSz="914400"/>
            <a:r>
              <a:rPr lang="en-US" dirty="0" smtClean="0"/>
              <a:t>Expected 2017</a:t>
            </a:r>
          </a:p>
          <a:p>
            <a:pPr lvl="1" defTabSz="914400"/>
            <a:r>
              <a:rPr lang="en-US" dirty="0" smtClean="0"/>
              <a:t>Sun-synchronous Orbit</a:t>
            </a:r>
          </a:p>
          <a:p>
            <a:pPr lvl="1" defTabSz="914400"/>
            <a:r>
              <a:rPr lang="en-US" dirty="0" smtClean="0"/>
              <a:t>Payload</a:t>
            </a:r>
          </a:p>
          <a:p>
            <a:pPr lvl="2" defTabSz="914400"/>
            <a:r>
              <a:rPr lang="en-US" dirty="0" smtClean="0"/>
              <a:t>4m (multispectral) + 1m (panchromatic)</a:t>
            </a:r>
          </a:p>
          <a:p>
            <a:pPr lvl="1" defTabSz="914400"/>
            <a:r>
              <a:rPr lang="en-US" dirty="0" smtClean="0"/>
              <a:t>Current status:</a:t>
            </a:r>
          </a:p>
          <a:p>
            <a:pPr lvl="2" defTabSz="914400"/>
            <a:r>
              <a:rPr lang="en-US" dirty="0" smtClean="0"/>
              <a:t>Pre-tender activities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87263073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13792"/>
            <a:ext cx="7086600" cy="1143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/>
              <a:t>EO Related Infrastructure (1)</a:t>
            </a:r>
            <a:endParaRPr lang="en-MY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11349"/>
            <a:ext cx="5338936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/>
              <a:t>Ground Station</a:t>
            </a:r>
          </a:p>
          <a:p>
            <a:pPr lvl="1" defTabSz="914400"/>
            <a:r>
              <a:rPr lang="en-US" dirty="0" smtClean="0"/>
              <a:t>Tracking, Telemetry &amp; Command (TT&amp;C) of LEO &amp; MEO satellites</a:t>
            </a:r>
          </a:p>
          <a:p>
            <a:pPr lvl="1" defTabSz="914400"/>
            <a:r>
              <a:rPr lang="en-US" dirty="0" smtClean="0"/>
              <a:t>2 antenna systems:</a:t>
            </a:r>
          </a:p>
          <a:p>
            <a:pPr marL="1428750" lvl="2" indent="-514350" defTabSz="914400">
              <a:buFont typeface="+mj-lt"/>
              <a:buAutoNum type="romanUcPeriod"/>
            </a:pPr>
            <a:r>
              <a:rPr lang="en-US" dirty="0" smtClean="0"/>
              <a:t>5m diameter dish antenna enclosed in </a:t>
            </a:r>
            <a:r>
              <a:rPr lang="en-US" dirty="0" err="1" smtClean="0"/>
              <a:t>radome</a:t>
            </a:r>
            <a:r>
              <a:rPr lang="en-US" dirty="0" smtClean="0"/>
              <a:t> for TT&amp;C in S-band</a:t>
            </a:r>
          </a:p>
          <a:p>
            <a:pPr marL="1428750" lvl="2" indent="-514350" defTabSz="914400">
              <a:buFont typeface="+mj-lt"/>
              <a:buAutoNum type="romanUcPeriod"/>
            </a:pPr>
            <a:r>
              <a:rPr lang="en-US" dirty="0" smtClean="0"/>
              <a:t>7.3m diameter dish antenna for payload data reception in X-band</a:t>
            </a:r>
            <a:endParaRPr lang="en-MY" dirty="0"/>
          </a:p>
        </p:txBody>
      </p:sp>
      <p:pic>
        <p:nvPicPr>
          <p:cNvPr id="4" name="Content Placeholder 7" descr="DSC_00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4005064"/>
            <a:ext cx="2780139" cy="1865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Content Placeholder 3" descr="DSC_01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44531" y="1566484"/>
            <a:ext cx="2459412" cy="2366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111380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dirty="0" smtClean="0"/>
              <a:t>EO Related Resources (2)</a:t>
            </a:r>
            <a:endParaRPr lang="en-MY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11349"/>
            <a:ext cx="5482952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mtClean="0"/>
              <a:t>Optical Calibration Lab</a:t>
            </a:r>
          </a:p>
          <a:p>
            <a:pPr lvl="1" defTabSz="914400"/>
            <a:r>
              <a:rPr lang="en-US" smtClean="0"/>
              <a:t>Cleanroom class 10,000 (fed std) </a:t>
            </a:r>
            <a:r>
              <a:rPr lang="en-MY" smtClean="0"/>
              <a:t>with temperature 18</a:t>
            </a:r>
            <a:r>
              <a:rPr lang="en-MY" baseline="30000" smtClean="0"/>
              <a:t>o</a:t>
            </a:r>
            <a:r>
              <a:rPr lang="en-MY" smtClean="0"/>
              <a:t>C ±2</a:t>
            </a:r>
            <a:r>
              <a:rPr lang="en-MY" baseline="30000" smtClean="0"/>
              <a:t>o</a:t>
            </a:r>
            <a:r>
              <a:rPr lang="en-MY" smtClean="0"/>
              <a:t>C and humidity 50%±5%</a:t>
            </a:r>
          </a:p>
          <a:p>
            <a:pPr lvl="1" defTabSz="914400"/>
            <a:r>
              <a:rPr lang="en-US" smtClean="0"/>
              <a:t>Equipped with SI traceable</a:t>
            </a:r>
          </a:p>
          <a:p>
            <a:pPr lvl="2" defTabSz="914400"/>
            <a:r>
              <a:rPr lang="en-US" smtClean="0"/>
              <a:t>Integrating sphere</a:t>
            </a:r>
          </a:p>
          <a:p>
            <a:pPr lvl="2" defTabSz="914400"/>
            <a:r>
              <a:rPr lang="en-US" smtClean="0"/>
              <a:t>Spectroradiometer</a:t>
            </a:r>
          </a:p>
          <a:p>
            <a:pPr lvl="2" defTabSz="914400"/>
            <a:r>
              <a:rPr lang="en-US" smtClean="0"/>
              <a:t>Light source</a:t>
            </a:r>
          </a:p>
          <a:p>
            <a:pPr lvl="1" defTabSz="914400"/>
            <a:r>
              <a:rPr lang="en-US" smtClean="0"/>
              <a:t>Other support equipment</a:t>
            </a:r>
          </a:p>
          <a:p>
            <a:pPr lvl="2" defTabSz="914400"/>
            <a:r>
              <a:rPr lang="en-US" smtClean="0"/>
              <a:t>Optical bench</a:t>
            </a:r>
          </a:p>
          <a:p>
            <a:pPr lvl="2" defTabSz="914400"/>
            <a:r>
              <a:rPr lang="en-US" smtClean="0"/>
              <a:t>Turntable</a:t>
            </a:r>
            <a:endParaRPr lang="en-MY" smtClean="0"/>
          </a:p>
          <a:p>
            <a:pPr lvl="1" defTabSz="914400"/>
            <a:endParaRPr lang="en-MY" dirty="0"/>
          </a:p>
        </p:txBody>
      </p:sp>
      <p:pic>
        <p:nvPicPr>
          <p:cNvPr id="4" name="Picture 2" descr="L:\Calibration\Picture\Razaksat\DSC03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160240" cy="1689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Content Placeholder 8" descr="DSC01705"/>
          <p:cNvPicPr>
            <a:picLocks noChangeAspect="1" noChangeArrowheads="1"/>
          </p:cNvPicPr>
          <p:nvPr/>
        </p:nvPicPr>
        <p:blipFill>
          <a:blip r:embed="rId3" cstate="print"/>
          <a:srcRect t="13667" r="12833"/>
          <a:stretch>
            <a:fillRect/>
          </a:stretch>
        </p:blipFill>
        <p:spPr bwMode="auto">
          <a:xfrm>
            <a:off x="6397292" y="4221088"/>
            <a:ext cx="2135148" cy="1737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085774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sz="4000" dirty="0" smtClean="0"/>
              <a:t>History with CEOS</a:t>
            </a:r>
            <a:endParaRPr lang="en-MY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1711349"/>
            <a:ext cx="568863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/>
              <a:t>First time in CEOS Plenary</a:t>
            </a:r>
          </a:p>
          <a:p>
            <a:pPr marL="0" indent="0" defTabSz="914400">
              <a:buNone/>
            </a:pPr>
            <a:endParaRPr lang="en-US" dirty="0" smtClean="0"/>
          </a:p>
          <a:p>
            <a:pPr defTabSz="914400"/>
            <a:r>
              <a:rPr lang="en-US" dirty="0" smtClean="0"/>
              <a:t>Attended 36</a:t>
            </a:r>
            <a:r>
              <a:rPr lang="en-US" baseline="30000" dirty="0" smtClean="0"/>
              <a:t>th</a:t>
            </a:r>
            <a:r>
              <a:rPr lang="en-US" dirty="0" smtClean="0"/>
              <a:t> Working Group on Calibration &amp; Validation (WGCV) meeting in 2013</a:t>
            </a:r>
          </a:p>
          <a:p>
            <a:pPr lvl="1" defTabSz="914400"/>
            <a:r>
              <a:rPr lang="en-US" dirty="0" smtClean="0"/>
              <a:t>advised to become member or associate member of CEOS first before attending again</a:t>
            </a:r>
          </a:p>
          <a:p>
            <a:pPr lvl="2" defTabSz="914400"/>
            <a:endParaRPr lang="en-MY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7125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712565" cy="147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06248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2</a:t>
            </a:fld>
            <a:endParaRPr lang="en-US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631034" cy="29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Outline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About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ANGKASA</a:t>
            </a: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Potential Contribution to CEOS</a:t>
            </a: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Expectations</a:t>
            </a:r>
          </a:p>
          <a:p>
            <a:pPr marL="381000" lvl="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Summary</a:t>
            </a: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08166" y="1499717"/>
            <a:ext cx="8631034" cy="4739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About ANGKASA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Malaysia national space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agency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MY" sz="2000" dirty="0">
                <a:latin typeface="Arial"/>
                <a:ea typeface="Arial"/>
                <a:cs typeface="Arial"/>
                <a:sym typeface="Arial"/>
              </a:rPr>
              <a:t>Established in 2002 with the vision</a:t>
            </a: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		- Harness </a:t>
            </a:r>
            <a:r>
              <a:rPr lang="en-MY" dirty="0">
                <a:latin typeface="Arial"/>
                <a:ea typeface="Arial"/>
                <a:cs typeface="Arial"/>
                <a:sym typeface="Arial"/>
              </a:rPr>
              <a:t>space as a platform for knowledge generation, wealth creation </a:t>
            </a: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		and </a:t>
            </a:r>
            <a:r>
              <a:rPr lang="en-MY" dirty="0">
                <a:latin typeface="Arial"/>
                <a:ea typeface="Arial"/>
                <a:cs typeface="Arial"/>
                <a:sym typeface="Arial"/>
              </a:rPr>
              <a:t>societal </a:t>
            </a: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well-being</a:t>
            </a: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endParaRPr lang="en-MY" dirty="0"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MY" sz="2000" dirty="0">
                <a:latin typeface="Arial"/>
                <a:ea typeface="Arial"/>
                <a:cs typeface="Arial"/>
                <a:sym typeface="Arial"/>
              </a:rPr>
              <a:t>3 main focus of ANGKASA: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		- Education </a:t>
            </a:r>
            <a:r>
              <a:rPr lang="en-MY" dirty="0">
                <a:latin typeface="Arial"/>
                <a:ea typeface="Arial"/>
                <a:cs typeface="Arial"/>
                <a:sym typeface="Arial"/>
              </a:rPr>
              <a:t>and Space Science 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		- Development </a:t>
            </a:r>
            <a:r>
              <a:rPr lang="en-MY" dirty="0">
                <a:latin typeface="Arial"/>
                <a:ea typeface="Arial"/>
                <a:cs typeface="Arial"/>
                <a:sym typeface="Arial"/>
              </a:rPr>
              <a:t>and Operation of Space System 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		- Space </a:t>
            </a:r>
            <a:r>
              <a:rPr lang="en-MY" dirty="0">
                <a:latin typeface="Arial"/>
                <a:ea typeface="Arial"/>
                <a:cs typeface="Arial"/>
                <a:sym typeface="Arial"/>
              </a:rPr>
              <a:t>Application and Technology </a:t>
            </a: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Development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lang="en-MY" dirty="0"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MY" sz="2000" dirty="0">
                <a:latin typeface="Arial"/>
                <a:ea typeface="Arial"/>
                <a:cs typeface="Arial"/>
                <a:sym typeface="Arial"/>
              </a:rPr>
              <a:t>Currently ~ 120 stuff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		- 51 </a:t>
            </a:r>
            <a:r>
              <a:rPr lang="en-MY" dirty="0">
                <a:latin typeface="Arial"/>
                <a:ea typeface="Arial"/>
                <a:cs typeface="Arial"/>
                <a:sym typeface="Arial"/>
              </a:rPr>
              <a:t>research/science officers</a:t>
            </a: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881844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:\PAN Website\new images\WEBSITE PAN\P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45296"/>
            <a:ext cx="4284098" cy="243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Ng Su Wai\Documents\admin\picture\Logo Angkasa Malays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52" y="1093168"/>
            <a:ext cx="297180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31.photobucket.com/albums/c378/giantpolar/blog%20a/Image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586">
            <a:off x="5256125" y="3808210"/>
            <a:ext cx="3642727" cy="273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2533328"/>
            <a:ext cx="2892152" cy="36933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s-MY" b="1" dirty="0" smtClean="0">
                <a:solidFill>
                  <a:srgbClr val="FFFFFF"/>
                </a:solidFill>
              </a:rPr>
              <a:t>National Space Centre</a:t>
            </a:r>
            <a:endParaRPr lang="ms-MY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https://www.cuti.my/Sub/Kl/kuala_lumpur_planetarium_nega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139">
            <a:off x="666850" y="3970957"/>
            <a:ext cx="3469274" cy="2476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1600" y="5877053"/>
            <a:ext cx="2639144" cy="36933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s-MY" b="1" dirty="0" smtClean="0">
                <a:solidFill>
                  <a:srgbClr val="FFFFFF"/>
                </a:solidFill>
              </a:rPr>
              <a:t>National Planetarium</a:t>
            </a:r>
            <a:endParaRPr lang="ms-MY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4393" y="5917704"/>
            <a:ext cx="2780007" cy="36933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s-MY" b="1" dirty="0" smtClean="0">
                <a:solidFill>
                  <a:srgbClr val="FFFFFF"/>
                </a:solidFill>
              </a:rPr>
              <a:t>National Observatory</a:t>
            </a:r>
            <a:endParaRPr lang="ms-MY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29498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2D9B8"/>
              </a:clrFrom>
              <a:clrTo>
                <a:srgbClr val="E2D9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5430" y="2656385"/>
            <a:ext cx="5667375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0" descr="frontg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87" y="3265147"/>
            <a:ext cx="1434540" cy="107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9" y="4937268"/>
            <a:ext cx="1383749" cy="1006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9" y="3509184"/>
            <a:ext cx="1431394" cy="106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40" y="1905000"/>
            <a:ext cx="1397960" cy="1027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Elbow Connector 6"/>
          <p:cNvCxnSpPr>
            <a:stCxn id="16" idx="6"/>
            <a:endCxn id="6" idx="1"/>
          </p:cNvCxnSpPr>
          <p:nvPr/>
        </p:nvCxnSpPr>
        <p:spPr>
          <a:xfrm flipV="1">
            <a:off x="4112084" y="2418611"/>
            <a:ext cx="2984556" cy="1440122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7" idx="4"/>
            <a:endCxn id="3" idx="3"/>
          </p:cNvCxnSpPr>
          <p:nvPr/>
        </p:nvCxnSpPr>
        <p:spPr>
          <a:xfrm rot="5400000" flipH="1">
            <a:off x="2022024" y="3429832"/>
            <a:ext cx="808318" cy="1556112"/>
          </a:xfrm>
          <a:prstGeom prst="bentConnector4">
            <a:avLst>
              <a:gd name="adj1" fmla="val -28281"/>
              <a:gd name="adj2" fmla="val 56766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3" idx="6"/>
            <a:endCxn id="5" idx="1"/>
          </p:cNvCxnSpPr>
          <p:nvPr/>
        </p:nvCxnSpPr>
        <p:spPr>
          <a:xfrm flipV="1">
            <a:off x="5934590" y="4040592"/>
            <a:ext cx="1134689" cy="717249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4" idx="4"/>
          </p:cNvCxnSpPr>
          <p:nvPr/>
        </p:nvCxnSpPr>
        <p:spPr>
          <a:xfrm rot="16200000" flipH="1">
            <a:off x="5956377" y="4362187"/>
            <a:ext cx="300795" cy="1925014"/>
          </a:xfrm>
          <a:prstGeom prst="bentConnector2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1" y="1991956"/>
            <a:ext cx="1421360" cy="954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Elbow Connector 11"/>
          <p:cNvCxnSpPr>
            <a:stCxn id="15" idx="2"/>
            <a:endCxn id="11" idx="3"/>
          </p:cNvCxnSpPr>
          <p:nvPr/>
        </p:nvCxnSpPr>
        <p:spPr>
          <a:xfrm rot="10800000">
            <a:off x="3055992" y="2469016"/>
            <a:ext cx="901677" cy="1952459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513474" y="4546756"/>
            <a:ext cx="421116" cy="42217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Oval 13"/>
          <p:cNvSpPr/>
          <p:nvPr/>
        </p:nvSpPr>
        <p:spPr>
          <a:xfrm>
            <a:off x="4933709" y="4752127"/>
            <a:ext cx="421116" cy="42217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Oval 14"/>
          <p:cNvSpPr/>
          <p:nvPr/>
        </p:nvSpPr>
        <p:spPr>
          <a:xfrm>
            <a:off x="3957668" y="4210389"/>
            <a:ext cx="421116" cy="42217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Oval 15"/>
          <p:cNvSpPr/>
          <p:nvPr/>
        </p:nvSpPr>
        <p:spPr>
          <a:xfrm>
            <a:off x="3690968" y="3647648"/>
            <a:ext cx="421116" cy="42217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Oval 16"/>
          <p:cNvSpPr/>
          <p:nvPr/>
        </p:nvSpPr>
        <p:spPr>
          <a:xfrm>
            <a:off x="2993681" y="4189877"/>
            <a:ext cx="421116" cy="42217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8" y="5109506"/>
            <a:ext cx="1398214" cy="918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9" name="Elbow Connector 18"/>
          <p:cNvCxnSpPr>
            <a:stCxn id="20" idx="4"/>
          </p:cNvCxnSpPr>
          <p:nvPr/>
        </p:nvCxnSpPr>
        <p:spPr>
          <a:xfrm rot="5400000">
            <a:off x="2457920" y="4383941"/>
            <a:ext cx="665615" cy="1844529"/>
          </a:xfrm>
          <a:prstGeom prst="bentConnector2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02433" y="4551228"/>
            <a:ext cx="421116" cy="42217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6838031" y="6093023"/>
            <a:ext cx="1870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dirty="0" smtClean="0">
                <a:solidFill>
                  <a:schemeClr val="accent3">
                    <a:lumMod val="50000"/>
                  </a:schemeClr>
                </a:solidFill>
              </a:rPr>
              <a:t>Mission Control Facility</a:t>
            </a:r>
            <a:endParaRPr lang="ms-MY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74170" y="4569023"/>
            <a:ext cx="1834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400" dirty="0" smtClean="0">
                <a:solidFill>
                  <a:schemeClr val="accent3">
                    <a:lumMod val="50000"/>
                  </a:schemeClr>
                </a:solidFill>
              </a:rPr>
              <a:t>Optical Calibration Lab</a:t>
            </a:r>
            <a:endParaRPr lang="ms-MY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01933" y="2853244"/>
            <a:ext cx="2574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400" dirty="0" smtClean="0">
                <a:solidFill>
                  <a:schemeClr val="accent3">
                    <a:lumMod val="50000"/>
                  </a:schemeClr>
                </a:solidFill>
              </a:rPr>
              <a:t>Assembly, Integration </a:t>
            </a:r>
          </a:p>
          <a:p>
            <a:pPr algn="ctr"/>
            <a:r>
              <a:rPr lang="ms-MY" sz="1400" dirty="0" smtClean="0">
                <a:solidFill>
                  <a:schemeClr val="accent3">
                    <a:lumMod val="50000"/>
                  </a:schemeClr>
                </a:solidFill>
              </a:rPr>
              <a:t>&amp; Test Centre</a:t>
            </a:r>
            <a:endParaRPr lang="ms-MY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76200" y="4402162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400" dirty="0" smtClean="0">
                <a:solidFill>
                  <a:schemeClr val="accent3">
                    <a:lumMod val="50000"/>
                  </a:schemeClr>
                </a:solidFill>
              </a:rPr>
              <a:t>Main Entrance</a:t>
            </a:r>
            <a:endParaRPr lang="ms-MY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795" y="6078833"/>
            <a:ext cx="2014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dirty="0" smtClean="0">
                <a:solidFill>
                  <a:schemeClr val="accent3">
                    <a:lumMod val="50000"/>
                  </a:schemeClr>
                </a:solidFill>
              </a:rPr>
              <a:t>Data &amp; Archiving Centre</a:t>
            </a:r>
            <a:endParaRPr lang="ms-MY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81764" y="3009849"/>
            <a:ext cx="2014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400" dirty="0" smtClean="0">
                <a:solidFill>
                  <a:schemeClr val="accent3">
                    <a:lumMod val="50000"/>
                  </a:schemeClr>
                </a:solidFill>
              </a:rPr>
              <a:t>Auditorium &amp; Cafetaria</a:t>
            </a:r>
            <a:endParaRPr lang="ms-MY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itle 28"/>
          <p:cNvSpPr txBox="1">
            <a:spLocks/>
          </p:cNvSpPr>
          <p:nvPr/>
        </p:nvSpPr>
        <p:spPr>
          <a:xfrm>
            <a:off x="417511" y="12192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0" algn="ctr" defTabSz="914400"/>
            <a:r>
              <a:rPr lang="en-US" dirty="0" smtClean="0">
                <a:solidFill>
                  <a:srgbClr val="002569"/>
                </a:solidFill>
              </a:rPr>
              <a:t>Malaysia Space Centre</a:t>
            </a:r>
            <a:endParaRPr lang="en-US" dirty="0">
              <a:solidFill>
                <a:srgbClr val="002569"/>
              </a:solidFill>
            </a:endParaRPr>
          </a:p>
          <a:p>
            <a:pPr defTabSz="91440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73186131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08166" y="1499717"/>
            <a:ext cx="8631034" cy="532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Potential Contributions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2 EO Satellites at the past, i.e. TiungSAT-1 &amp; </a:t>
            </a:r>
            <a:r>
              <a:rPr lang="en-US" sz="2000" dirty="0" err="1" smtClean="0">
                <a:latin typeface="Arial"/>
                <a:ea typeface="Arial"/>
                <a:cs typeface="Arial"/>
                <a:sym typeface="Arial"/>
              </a:rPr>
              <a:t>RazakSAT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™ 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MY" sz="2000" dirty="0" smtClean="0">
                <a:latin typeface="Arial"/>
                <a:ea typeface="Arial"/>
                <a:cs typeface="Arial"/>
                <a:sym typeface="Arial"/>
              </a:rPr>
              <a:t>New EO Satellite (RazakSAT-2) expected in  2017/18</a:t>
            </a:r>
            <a:endParaRPr lang="en-MY" sz="2000" dirty="0">
              <a:latin typeface="Arial"/>
              <a:ea typeface="Arial"/>
              <a:cs typeface="Arial"/>
              <a:sym typeface="Arial"/>
            </a:endParaRP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		- Current status: pre-tender activities</a:t>
            </a: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	- Access to the data in future</a:t>
            </a: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		- Support the CEOS’s goal in closing observational gaps</a:t>
            </a:r>
            <a:endParaRPr lang="en-MY" dirty="0" smtClean="0">
              <a:latin typeface="Arial"/>
              <a:ea typeface="Arial"/>
              <a:cs typeface="Arial"/>
              <a:sym typeface="Arial"/>
            </a:endParaRP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endParaRPr lang="en-MY" dirty="0"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MY" sz="2000" dirty="0" smtClean="0">
                <a:latin typeface="Arial"/>
                <a:ea typeface="Arial"/>
                <a:cs typeface="Arial"/>
                <a:sym typeface="Arial"/>
              </a:rPr>
              <a:t>EO related infrastructures, e.g. ground station, optical calibration laboratory </a:t>
            </a:r>
            <a:r>
              <a:rPr lang="en-MY" sz="2000" dirty="0" err="1" smtClean="0">
                <a:latin typeface="Arial"/>
                <a:ea typeface="Arial"/>
                <a:cs typeface="Arial"/>
                <a:sym typeface="Arial"/>
              </a:rPr>
              <a:t>etc</a:t>
            </a:r>
            <a:endParaRPr lang="en-MY" sz="2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		- Contribution to working group (e.g. Working Group on Calibration &amp;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	Validation, WGCV) &amp; virtual constellations</a:t>
            </a:r>
            <a:endParaRPr lang="en-MY" dirty="0" smtClean="0"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lang="en-MY" dirty="0"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MY" sz="2000" dirty="0" smtClean="0">
                <a:latin typeface="Arial"/>
                <a:ea typeface="Arial"/>
                <a:cs typeface="Arial"/>
                <a:sym typeface="Arial"/>
              </a:rPr>
              <a:t>Focal point for Malaysia</a:t>
            </a:r>
            <a:endParaRPr lang="en-MY" sz="2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		- To work with other Malaysia’s agency in supporting disaster risk 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	management &amp; climate monitoring</a:t>
            </a:r>
            <a:endParaRPr lang="en-MY" dirty="0">
              <a:latin typeface="Arial"/>
              <a:ea typeface="Arial"/>
              <a:cs typeface="Arial"/>
              <a:sym typeface="Arial"/>
            </a:endParaRP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902470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08166" y="1499717"/>
            <a:ext cx="8631034" cy="418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Expectations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MY" sz="2000" dirty="0" smtClean="0">
                <a:latin typeface="Arial"/>
                <a:ea typeface="Arial"/>
                <a:cs typeface="Arial"/>
                <a:sym typeface="Arial"/>
              </a:rPr>
              <a:t>CEOS as international platform for exchange idea &amp; information on:</a:t>
            </a:r>
            <a:endParaRPr lang="en-MY" sz="2000" dirty="0">
              <a:latin typeface="Arial"/>
              <a:ea typeface="Arial"/>
              <a:cs typeface="Arial"/>
              <a:sym typeface="Arial"/>
            </a:endParaRP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>
                <a:latin typeface="Arial"/>
                <a:ea typeface="Arial"/>
                <a:cs typeface="Arial"/>
                <a:sym typeface="Arial"/>
              </a:rPr>
              <a:t>		- </a:t>
            </a: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Improving EO missions</a:t>
            </a: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	- Increasing international collaboration/cooperation  </a:t>
            </a:r>
            <a:endParaRPr lang="en-MY" dirty="0">
              <a:latin typeface="Arial"/>
              <a:ea typeface="Arial"/>
              <a:cs typeface="Arial"/>
              <a:sym typeface="Arial"/>
            </a:endParaRP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	-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Promoting data democracy</a:t>
            </a: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		- Capacity building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lang="en-US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Support from CEOS international members in addressing common issues</a:t>
            </a:r>
          </a:p>
          <a:p>
            <a:pPr lvl="2" indent="0">
              <a:buSzPct val="100000"/>
              <a:defRPr>
                <a:solidFill>
                  <a:srgbClr val="000000"/>
                </a:solidFill>
              </a:defRPr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	- e.g. in-orbit calibration &amp; validation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endParaRPr lang="en-MY" dirty="0">
              <a:latin typeface="Arial"/>
              <a:ea typeface="Arial"/>
              <a:cs typeface="Arial"/>
              <a:sym typeface="Arial"/>
            </a:endParaRP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414478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08166" y="1499717"/>
            <a:ext cx="8631034" cy="403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Summary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MY" sz="2000" dirty="0">
                <a:latin typeface="Arial"/>
                <a:ea typeface="Arial"/>
                <a:cs typeface="Arial"/>
                <a:sym typeface="Arial"/>
              </a:rPr>
              <a:t>ANGKASA is Malaysia government’s caretaker in space sector, including space-based </a:t>
            </a:r>
            <a:r>
              <a:rPr lang="en-MY" sz="2000" dirty="0" smtClean="0">
                <a:latin typeface="Arial"/>
                <a:ea typeface="Arial"/>
                <a:cs typeface="Arial"/>
                <a:sym typeface="Arial"/>
              </a:rPr>
              <a:t>EO</a:t>
            </a: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endParaRPr lang="en-MY" sz="2000" dirty="0"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MY" sz="2000" dirty="0">
                <a:latin typeface="Arial"/>
                <a:ea typeface="Arial"/>
                <a:cs typeface="Arial"/>
                <a:sym typeface="Arial"/>
              </a:rPr>
              <a:t>ANGKASA has EO related resources to contribute to CEOS mission &amp; </a:t>
            </a:r>
            <a:r>
              <a:rPr lang="en-MY" sz="2000" dirty="0" smtClean="0">
                <a:latin typeface="Arial"/>
                <a:ea typeface="Arial"/>
                <a:cs typeface="Arial"/>
                <a:sym typeface="Arial"/>
              </a:rPr>
              <a:t>objectives</a:t>
            </a: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endParaRPr lang="en-MY" sz="2000" dirty="0">
              <a:latin typeface="Arial"/>
              <a:ea typeface="Arial"/>
              <a:cs typeface="Arial"/>
              <a:sym typeface="Arial"/>
            </a:endParaRPr>
          </a:p>
          <a:p>
            <a:pPr marL="381000" lvl="0" indent="-381000"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MY" sz="2000" dirty="0">
                <a:latin typeface="Arial"/>
                <a:ea typeface="Arial"/>
                <a:cs typeface="Arial"/>
                <a:sym typeface="Arial"/>
              </a:rPr>
              <a:t>Inclusion of ANGKASA as associate member of CEOS will be win-win situation for both parties</a:t>
            </a:r>
          </a:p>
          <a:p>
            <a:pPr lvl="0">
              <a:buSzPct val="100000"/>
              <a:defRPr>
                <a:solidFill>
                  <a:srgbClr val="000000"/>
                </a:solidFill>
              </a:defRPr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5" indent="0">
              <a:buSzPct val="100000"/>
              <a:defRPr>
                <a:solidFill>
                  <a:srgbClr val="000000"/>
                </a:solidFill>
              </a:defRPr>
            </a:pPr>
            <a:endParaRPr lang="en-MY" dirty="0">
              <a:latin typeface="Arial"/>
              <a:ea typeface="Arial"/>
              <a:cs typeface="Arial"/>
              <a:sym typeface="Arial"/>
            </a:endParaRP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760505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186395" y="2133600"/>
            <a:ext cx="8631034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Thank you for considering ANGKASA’s application for CEOS associates member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 smtClean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endParaRPr lang="en-US" dirty="0" smtClean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>
                <a:latin typeface="Arial"/>
                <a:ea typeface="Arial"/>
                <a:cs typeface="Arial"/>
                <a:sym typeface="Arial"/>
              </a:rPr>
              <a:t>Contact</a:t>
            </a: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>
                <a:latin typeface="Arial"/>
                <a:ea typeface="Arial"/>
                <a:cs typeface="Arial"/>
                <a:sym typeface="Arial"/>
              </a:rPr>
              <a:t>Web: www.angkasa.gov.my</a:t>
            </a: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MY" dirty="0" smtClean="0">
                <a:latin typeface="Arial"/>
                <a:ea typeface="Arial"/>
                <a:cs typeface="Arial"/>
                <a:sym typeface="Arial"/>
                <a:hlinkClick r:id="rId2"/>
              </a:rPr>
              <a:t>maszlan@angkasa.gov.my</a:t>
            </a: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MY" dirty="0">
                <a:latin typeface="Arial"/>
                <a:ea typeface="Arial"/>
                <a:cs typeface="Arial"/>
                <a:sym typeface="Arial"/>
              </a:rPr>
              <a:t>Maszlan Ismail)</a:t>
            </a: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>
                <a:latin typeface="Arial"/>
                <a:ea typeface="Arial"/>
                <a:cs typeface="Arial"/>
                <a:sym typeface="Arial"/>
              </a:rPr>
              <a:t>Point of contact email: </a:t>
            </a:r>
            <a:r>
              <a:rPr lang="en-MY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wayne@angkasa.gov.my</a:t>
            </a:r>
            <a:r>
              <a:rPr lang="en-MY" dirty="0" smtClean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MY" dirty="0">
                <a:latin typeface="Arial"/>
                <a:ea typeface="Arial"/>
                <a:cs typeface="Arial"/>
                <a:sym typeface="Arial"/>
              </a:rPr>
              <a:t>Wayne Ng Su Wai)</a:t>
            </a: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r>
              <a:rPr lang="en-MY" dirty="0">
                <a:latin typeface="Arial"/>
                <a:ea typeface="Arial"/>
                <a:cs typeface="Arial"/>
                <a:sym typeface="Arial"/>
              </a:rPr>
              <a:t>Phone: +60 3 3182 4000/4074</a:t>
            </a: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1" indent="0">
              <a:buSzPct val="100000"/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153746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9097</TotalTime>
  <Words>483</Words>
  <Application>Microsoft Macintosh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Kim Holloway</cp:lastModifiedBy>
  <cp:revision>35</cp:revision>
  <dcterms:modified xsi:type="dcterms:W3CDTF">2015-10-06T02:39:50Z</dcterms:modified>
</cp:coreProperties>
</file>