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
  </p:notesMasterIdLst>
  <p:sldIdLst>
    <p:sldId id="260" r:id="rId2"/>
    <p:sldId id="280" r:id="rId3"/>
    <p:sldId id="281" r:id="rId4"/>
    <p:sldId id="282" r:id="rId5"/>
    <p:sldId id="283" r:id="rId6"/>
    <p:sldId id="284" r:id="rId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 Taube" initials="SIR/A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9" autoAdjust="0"/>
    <p:restoredTop sz="95833" autoAdjust="0"/>
  </p:normalViewPr>
  <p:slideViewPr>
    <p:cSldViewPr snapToGrid="0" snapToObjects="1">
      <p:cViewPr varScale="1">
        <p:scale>
          <a:sx n="75" d="100"/>
          <a:sy n="75" d="100"/>
        </p:scale>
        <p:origin x="-1014" y="-90"/>
      </p:cViewPr>
      <p:guideLst>
        <p:guide orient="horz" pos="4277"/>
        <p:guide pos="28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6" charset="0"/>
              </a:defRPr>
            </a:lvl1pPr>
          </a:lstStyle>
          <a:p>
            <a:pPr>
              <a:defRPr/>
            </a:pPr>
            <a:fld id="{70C43DB1-6AE4-42F4-A030-67A0368BA2C1}" type="datetime1">
              <a:rPr lang="en-US"/>
              <a:pPr>
                <a:defRPr/>
              </a:pPr>
              <a:t>10/30/2014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6" charset="0"/>
              </a:defRPr>
            </a:lvl1pPr>
          </a:lstStyle>
          <a:p>
            <a:pPr>
              <a:defRPr/>
            </a:pPr>
            <a:fld id="{3D31D474-A30B-46C7-A7CB-BF5BB52F9BBE}" type="slidenum">
              <a:rPr lang="en-US"/>
              <a:pPr>
                <a:defRPr/>
              </a:pPr>
              <a:t>‹Nr.›</a:t>
            </a:fld>
            <a:endParaRPr lang="en-US"/>
          </a:p>
        </p:txBody>
      </p:sp>
    </p:spTree>
    <p:extLst>
      <p:ext uri="{BB962C8B-B14F-4D97-AF65-F5344CB8AC3E}">
        <p14:creationId xmlns:p14="http://schemas.microsoft.com/office/powerpoint/2010/main" val="30107027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1C098A87-5171-4B75-93C2-5524BB9D1112}" type="slidenum">
              <a:rPr lang="de-DE" smtClean="0">
                <a:latin typeface="Times New Roman" pitchFamily="-106" charset="0"/>
              </a:rPr>
              <a:pPr/>
              <a:t>1</a:t>
            </a:fld>
            <a:endParaRPr lang="de-DE" dirty="0" smtClean="0">
              <a:latin typeface="Times New Roman" pitchFamily="-106"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de-DE" dirty="0" smtClean="0">
              <a:latin typeface="Times New Roman" pitchFamily="-106"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2</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Arial" pitchFamily="34" charset="0"/>
                <a:ea typeface="+mn-ea"/>
                <a:cs typeface="+mn-cs"/>
              </a:rPr>
              <a:t>Status der Kohärenz des globalen DEMs nach der zweiten Abdeckung bis Mai 2013</a:t>
            </a:r>
          </a:p>
          <a:p>
            <a:r>
              <a:rPr lang="de-DE" sz="1200" kern="1200" dirty="0" smtClean="0">
                <a:solidFill>
                  <a:schemeClr val="tx1"/>
                </a:solidFill>
                <a:effectLst/>
                <a:latin typeface="Arial" pitchFamily="34" charset="0"/>
                <a:ea typeface="+mn-ea"/>
                <a:cs typeface="+mn-cs"/>
              </a:rPr>
              <a:t>Die Kohärenz ist ein Indikator für das Rauschen im Radarbild. Wie hier zu sehen hauptsächlich über Regenwald-, Wüsten- und Gebirgsregionen. Die momentan durchgeführte 3. und 4. Abdeckung konzentriert sich auf diese Gebiete. Durch veränderte Baseline (Abstand der Satelliten 120m) und Aufnahmegeometrie (SWAP) wird die Kohärenz im finalen DEM Produkt auch in den kritischen Regionen annähernd den Wert 1 erreichen.</a:t>
            </a:r>
          </a:p>
          <a:p>
            <a:endParaRPr lang="de-DE" sz="1200" b="1" kern="1200" dirty="0" smtClean="0">
              <a:solidFill>
                <a:schemeClr val="tx1"/>
              </a:solidFill>
              <a:effectLst/>
              <a:latin typeface="Arial" pitchFamily="34" charset="0"/>
              <a:ea typeface="+mn-ea"/>
              <a:cs typeface="+mn-cs"/>
            </a:endParaRPr>
          </a:p>
          <a:p>
            <a:r>
              <a:rPr lang="de-DE" sz="1200" b="1" kern="1200" dirty="0" smtClean="0">
                <a:solidFill>
                  <a:schemeClr val="tx1"/>
                </a:solidFill>
                <a:effectLst/>
                <a:latin typeface="Arial" pitchFamily="34" charset="0"/>
                <a:ea typeface="+mn-ea"/>
                <a:cs typeface="+mn-cs"/>
              </a:rPr>
              <a:t>DEM Status:</a:t>
            </a:r>
            <a:endParaRPr lang="de-DE" sz="1200" kern="1200" dirty="0" smtClean="0">
              <a:solidFill>
                <a:schemeClr val="tx1"/>
              </a:solidFill>
              <a:effectLst/>
              <a:latin typeface="Arial" pitchFamily="34" charset="0"/>
              <a:ea typeface="+mn-ea"/>
              <a:cs typeface="+mn-cs"/>
            </a:endParaRPr>
          </a:p>
          <a:p>
            <a:r>
              <a:rPr lang="de-DE" sz="1200" u="sng" kern="1200" dirty="0" smtClean="0">
                <a:solidFill>
                  <a:schemeClr val="tx1"/>
                </a:solidFill>
                <a:effectLst/>
                <a:latin typeface="Arial" pitchFamily="34" charset="0"/>
                <a:ea typeface="+mn-ea"/>
                <a:cs typeface="+mn-cs"/>
              </a:rPr>
              <a:t>Kommerziell:</a:t>
            </a:r>
            <a:endParaRPr lang="de-DE" sz="1200" kern="1200" dirty="0" smtClean="0">
              <a:solidFill>
                <a:schemeClr val="tx1"/>
              </a:solidFill>
              <a:effectLst/>
              <a:latin typeface="Arial" pitchFamily="34" charset="0"/>
              <a:ea typeface="+mn-ea"/>
              <a:cs typeface="+mn-cs"/>
            </a:endParaRPr>
          </a:p>
          <a:p>
            <a:pPr lvl="0"/>
            <a:r>
              <a:rPr lang="de-DE" sz="1200" kern="1200" dirty="0" smtClean="0">
                <a:solidFill>
                  <a:schemeClr val="tx1"/>
                </a:solidFill>
                <a:effectLst/>
                <a:latin typeface="Arial" pitchFamily="34" charset="0"/>
                <a:ea typeface="+mn-ea"/>
                <a:cs typeface="+mn-cs"/>
              </a:rPr>
              <a:t>ab 01.01.14 kann vollständiges DEM Australien von </a:t>
            </a:r>
            <a:r>
              <a:rPr lang="de-DE" sz="1200" kern="1200" dirty="0" err="1" smtClean="0">
                <a:solidFill>
                  <a:schemeClr val="tx1"/>
                </a:solidFill>
                <a:effectLst/>
                <a:latin typeface="Arial" pitchFamily="34" charset="0"/>
                <a:ea typeface="+mn-ea"/>
                <a:cs typeface="+mn-cs"/>
              </a:rPr>
              <a:t>Infoterra</a:t>
            </a:r>
            <a:r>
              <a:rPr lang="de-DE" sz="1200" kern="1200" dirty="0" smtClean="0">
                <a:solidFill>
                  <a:schemeClr val="tx1"/>
                </a:solidFill>
                <a:effectLst/>
                <a:latin typeface="Arial" pitchFamily="34" charset="0"/>
                <a:ea typeface="+mn-ea"/>
                <a:cs typeface="+mn-cs"/>
              </a:rPr>
              <a:t> geordert werden</a:t>
            </a:r>
          </a:p>
          <a:p>
            <a:pPr lvl="0"/>
            <a:r>
              <a:rPr lang="de-DE" sz="1200" kern="1200" dirty="0" smtClean="0">
                <a:solidFill>
                  <a:schemeClr val="tx1"/>
                </a:solidFill>
                <a:effectLst/>
                <a:latin typeface="Arial" pitchFamily="34" charset="0"/>
                <a:ea typeface="+mn-ea"/>
                <a:cs typeface="+mn-cs"/>
              </a:rPr>
              <a:t>ab 2. Quartal 2014 stellt das DLR  N-Amerika, Russland, N-Afrika bereit</a:t>
            </a:r>
          </a:p>
          <a:p>
            <a:pPr lvl="0"/>
            <a:r>
              <a:rPr lang="de-DE" sz="1200" kern="1200" dirty="0" smtClean="0">
                <a:solidFill>
                  <a:schemeClr val="tx1"/>
                </a:solidFill>
                <a:effectLst/>
                <a:latin typeface="Arial" pitchFamily="34" charset="0"/>
                <a:ea typeface="+mn-ea"/>
                <a:cs typeface="+mn-cs"/>
              </a:rPr>
              <a:t>90% werden bis Ende 2014 fertig prozessiert sein</a:t>
            </a:r>
          </a:p>
          <a:p>
            <a:pPr lvl="0"/>
            <a:r>
              <a:rPr lang="de-DE" sz="1200" kern="1200" dirty="0" smtClean="0">
                <a:solidFill>
                  <a:schemeClr val="tx1"/>
                </a:solidFill>
                <a:effectLst/>
                <a:latin typeface="Arial" pitchFamily="34" charset="0"/>
                <a:ea typeface="+mn-ea"/>
                <a:cs typeface="+mn-cs"/>
              </a:rPr>
              <a:t>97% bis Mitte 2015</a:t>
            </a:r>
          </a:p>
          <a:p>
            <a:pPr lvl="0"/>
            <a:r>
              <a:rPr lang="de-DE" sz="1200" kern="1200" dirty="0" smtClean="0">
                <a:solidFill>
                  <a:schemeClr val="tx1"/>
                </a:solidFill>
                <a:effectLst/>
                <a:latin typeface="Arial" pitchFamily="34" charset="0"/>
                <a:ea typeface="+mn-ea"/>
                <a:cs typeface="+mn-cs"/>
              </a:rPr>
              <a:t>100% Ende 2015 </a:t>
            </a:r>
          </a:p>
          <a:p>
            <a:r>
              <a:rPr lang="de-DE" sz="1200" u="sng" kern="1200" dirty="0" smtClean="0">
                <a:solidFill>
                  <a:schemeClr val="tx1"/>
                </a:solidFill>
                <a:effectLst/>
                <a:latin typeface="Arial" pitchFamily="34" charset="0"/>
                <a:ea typeface="+mn-ea"/>
                <a:cs typeface="+mn-cs"/>
              </a:rPr>
              <a:t>Science:</a:t>
            </a:r>
            <a:endParaRPr lang="de-DE" sz="1200" kern="1200" dirty="0" smtClean="0">
              <a:solidFill>
                <a:schemeClr val="tx1"/>
              </a:solidFill>
              <a:effectLst/>
              <a:latin typeface="Arial" pitchFamily="34" charset="0"/>
              <a:ea typeface="+mn-ea"/>
              <a:cs typeface="+mn-cs"/>
            </a:endParaRPr>
          </a:p>
          <a:p>
            <a:pPr lvl="0"/>
            <a:r>
              <a:rPr lang="de-DE" sz="1200" kern="1200" dirty="0" smtClean="0">
                <a:solidFill>
                  <a:schemeClr val="tx1"/>
                </a:solidFill>
                <a:effectLst/>
                <a:latin typeface="Arial" pitchFamily="34" charset="0"/>
                <a:ea typeface="+mn-ea"/>
                <a:cs typeface="+mn-cs"/>
              </a:rPr>
              <a:t>Intermediate I-DEM AO offen ab 05.12.2013 (Zwischenprodukt; DEM resultiert aus einer Abdeckung)</a:t>
            </a:r>
          </a:p>
          <a:p>
            <a:pPr lvl="0"/>
            <a:r>
              <a:rPr lang="de-DE" sz="1200" kern="1200" dirty="0" smtClean="0">
                <a:solidFill>
                  <a:schemeClr val="tx1"/>
                </a:solidFill>
                <a:effectLst/>
                <a:latin typeface="Arial" pitchFamily="34" charset="0"/>
                <a:ea typeface="+mn-ea"/>
                <a:cs typeface="+mn-cs"/>
              </a:rPr>
              <a:t>AO Final-DEM offen ab 06/2014</a:t>
            </a:r>
          </a:p>
          <a:p>
            <a:endParaRPr lang="de-DE" dirty="0"/>
          </a:p>
        </p:txBody>
      </p:sp>
      <p:sp>
        <p:nvSpPr>
          <p:cNvPr id="4" name="Foliennummernplatzhalter 3"/>
          <p:cNvSpPr>
            <a:spLocks noGrp="1"/>
          </p:cNvSpPr>
          <p:nvPr>
            <p:ph type="sldNum" sz="quarter" idx="10"/>
          </p:nvPr>
        </p:nvSpPr>
        <p:spPr/>
        <p:txBody>
          <a:bodyPr/>
          <a:lstStyle/>
          <a:p>
            <a:fld id="{DF1895BC-06EC-475A-97CA-BF53472F2E03}" type="slidenum">
              <a:rPr lang="de-DE" smtClean="0"/>
              <a:pPr/>
              <a:t>3</a:t>
            </a:fld>
            <a:endParaRPr lang="de-DE" dirty="0"/>
          </a:p>
        </p:txBody>
      </p:sp>
    </p:spTree>
    <p:extLst>
      <p:ext uri="{BB962C8B-B14F-4D97-AF65-F5344CB8AC3E}">
        <p14:creationId xmlns:p14="http://schemas.microsoft.com/office/powerpoint/2010/main" val="499342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Arial" pitchFamily="34" charset="0"/>
                <a:ea typeface="+mn-ea"/>
                <a:cs typeface="+mn-cs"/>
              </a:rPr>
              <a:t>Flinders Range; Australien</a:t>
            </a:r>
          </a:p>
          <a:p>
            <a:r>
              <a:rPr lang="de-DE" sz="1200" kern="1200" dirty="0" smtClean="0">
                <a:solidFill>
                  <a:schemeClr val="tx1"/>
                </a:solidFill>
                <a:effectLst/>
                <a:latin typeface="Arial" pitchFamily="34" charset="0"/>
                <a:ea typeface="+mn-ea"/>
                <a:cs typeface="+mn-cs"/>
              </a:rPr>
              <a:t>Ausschnitt aus dem finalen DEM  v. Australien in</a:t>
            </a:r>
            <a:r>
              <a:rPr lang="de-DE" sz="1200" kern="1200" baseline="0" dirty="0" smtClean="0">
                <a:solidFill>
                  <a:schemeClr val="tx1"/>
                </a:solidFill>
                <a:effectLst/>
                <a:latin typeface="Arial" pitchFamily="34" charset="0"/>
                <a:ea typeface="+mn-ea"/>
                <a:cs typeface="+mn-cs"/>
              </a:rPr>
              <a:t> den </a:t>
            </a:r>
            <a:r>
              <a:rPr lang="de-DE" sz="1200" kern="1200" baseline="0" dirty="0" err="1" smtClean="0">
                <a:solidFill>
                  <a:schemeClr val="tx1"/>
                </a:solidFill>
                <a:effectLst/>
                <a:latin typeface="Arial" pitchFamily="34" charset="0"/>
                <a:ea typeface="+mn-ea"/>
                <a:cs typeface="+mn-cs"/>
              </a:rPr>
              <a:t>Schaulatlasfarben</a:t>
            </a:r>
            <a:endParaRPr lang="de-DE" sz="1200" kern="1200" dirty="0" smtClean="0">
              <a:solidFill>
                <a:schemeClr val="tx1"/>
              </a:solidFill>
              <a:effectLst/>
              <a:latin typeface="Arial"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fld id="{DF1895BC-06EC-475A-97CA-BF53472F2E03}" type="slidenum">
              <a:rPr lang="de-DE" smtClean="0"/>
              <a:pPr/>
              <a:t>4</a:t>
            </a:fld>
            <a:endParaRPr lang="de-DE" dirty="0"/>
          </a:p>
        </p:txBody>
      </p:sp>
    </p:spTree>
    <p:extLst>
      <p:ext uri="{BB962C8B-B14F-4D97-AF65-F5344CB8AC3E}">
        <p14:creationId xmlns:p14="http://schemas.microsoft.com/office/powerpoint/2010/main" val="4248402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‹Nr.›</a:t>
            </a:fld>
            <a:endParaRPr lang="en-US"/>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9" name="Textplatzhalter 8"/>
          <p:cNvSpPr>
            <a:spLocks noGrp="1"/>
          </p:cNvSpPr>
          <p:nvPr>
            <p:ph type="body" sz="quarter" idx="12"/>
          </p:nvPr>
        </p:nvSpPr>
        <p:spPr>
          <a:xfrm>
            <a:off x="486000" y="1591199"/>
            <a:ext cx="8172000" cy="4338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11" name="Fußzeilenplatzhalter 10"/>
          <p:cNvSpPr>
            <a:spLocks noGrp="1"/>
          </p:cNvSpPr>
          <p:nvPr>
            <p:ph type="ftr" sz="quarter" idx="13"/>
          </p:nvPr>
        </p:nvSpPr>
        <p:spPr>
          <a:xfrm>
            <a:off x="1529999" y="125999"/>
            <a:ext cx="7128000" cy="144000"/>
          </a:xfrm>
          <a:prstGeom prst="rect">
            <a:avLst/>
          </a:prstGeom>
        </p:spPr>
        <p:txBody>
          <a:bodyPr/>
          <a:lstStyle/>
          <a:p>
            <a:pPr>
              <a:defRPr/>
            </a:pPr>
            <a:r>
              <a:rPr lang="de-DE" smtClean="0"/>
              <a:t>&gt; Vortrag &gt; Autor  •  Dokumentname &gt; Datum</a:t>
            </a:r>
            <a:endParaRPr lang="de-DE" dirty="0"/>
          </a:p>
        </p:txBody>
      </p:sp>
      <p:sp>
        <p:nvSpPr>
          <p:cNvPr id="12" name="Foliennummernplatzhalter 11"/>
          <p:cNvSpPr>
            <a:spLocks noGrp="1"/>
          </p:cNvSpPr>
          <p:nvPr>
            <p:ph type="sldNum" sz="quarter" idx="14"/>
          </p:nvPr>
        </p:nvSpPr>
        <p:spPr/>
        <p:txBody>
          <a:bodyPr/>
          <a:lstStyle/>
          <a:p>
            <a:pPr>
              <a:defRPr/>
            </a:pPr>
            <a:r>
              <a:rPr lang="de-DE" smtClean="0"/>
              <a:t>DLR.de  •  Folie </a:t>
            </a:r>
            <a:fld id="{18C7CB6D-895A-4F21-B0E7-2185F6FE5534}" type="slidenum">
              <a:rPr lang="de-DE" smtClean="0"/>
              <a:pPr>
                <a:defRPr/>
              </a:pPr>
              <a:t>‹Nr.›</a:t>
            </a:fld>
            <a:endParaRPr lang="de-DE" dirty="0"/>
          </a:p>
        </p:txBody>
      </p:sp>
      <p:sp>
        <p:nvSpPr>
          <p:cNvPr id="13" name="Titel 12"/>
          <p:cNvSpPr>
            <a:spLocks noGrp="1"/>
          </p:cNvSpPr>
          <p:nvPr>
            <p:ph type="title"/>
          </p:nvPr>
        </p:nvSpPr>
        <p:spPr/>
        <p:txBody>
          <a:bodyPr/>
          <a:lstStyle/>
          <a:p>
            <a:r>
              <a:rPr lang="de-DE" smtClean="0"/>
              <a:t>Titelmasterformat durch Klicken bearbeiten</a:t>
            </a:r>
            <a:endParaRPr lang="en-GB" dirty="0"/>
          </a:p>
        </p:txBody>
      </p:sp>
    </p:spTree>
    <p:extLst>
      <p:ext uri="{BB962C8B-B14F-4D97-AF65-F5344CB8AC3E}">
        <p14:creationId xmlns:p14="http://schemas.microsoft.com/office/powerpoint/2010/main" val="37576887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defTabSz="914400" eaLnBrk="0" hangingPunct="0">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TextBox 3"/>
          <p:cNvSpPr txBox="1"/>
          <p:nvPr userDrawn="1"/>
        </p:nvSpPr>
        <p:spPr>
          <a:xfrm>
            <a:off x="19050" y="482815"/>
            <a:ext cx="1346844" cy="553998"/>
          </a:xfrm>
          <a:prstGeom prst="rect">
            <a:avLst/>
          </a:prstGeom>
          <a:noFill/>
        </p:spPr>
        <p:txBody>
          <a:bodyPr wrap="none">
            <a:spAutoFit/>
          </a:bodyPr>
          <a:lstStyle/>
          <a:p>
            <a:pPr defTabSz="914400" eaLnBrk="0" hangingPunct="0">
              <a:spcBef>
                <a:spcPts val="0"/>
              </a:spcBef>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28</a:t>
            </a:r>
            <a:r>
              <a:rPr lang="en-US" sz="1000" b="1" baseline="30000" dirty="0" smtClean="0">
                <a:solidFill>
                  <a:srgbClr val="FFFFFF"/>
                </a:solidFill>
                <a:latin typeface="Arial Unicode MS" pitchFamily="-111" charset="0"/>
                <a:ea typeface="ＭＳ Ｐゴシック" pitchFamily="-105" charset="-128"/>
                <a:cs typeface="ＭＳ Ｐゴシック" pitchFamily="-105" charset="-128"/>
              </a:rPr>
              <a:t>th</a:t>
            </a: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 Plenary session</a:t>
            </a:r>
            <a:endParaRPr lang="en-US" sz="1000" b="1" dirty="0">
              <a:solidFill>
                <a:srgbClr val="FFFFFF"/>
              </a:solidFill>
              <a:latin typeface="Arial Unicode MS" pitchFamily="-111" charset="0"/>
              <a:ea typeface="ＭＳ Ｐゴシック" pitchFamily="-105" charset="-128"/>
              <a:cs typeface="ＭＳ Ｐゴシック" pitchFamily="-105" charset="-128"/>
            </a:endParaRPr>
          </a:p>
          <a:p>
            <a:pPr defTabSz="914400" eaLnBrk="0" hangingPunct="0">
              <a:spcBef>
                <a:spcPts val="0"/>
              </a:spcBef>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Tromsø, Norway</a:t>
            </a:r>
            <a:r>
              <a:rPr lang="en-US" sz="1000" b="1" dirty="0">
                <a:solidFill>
                  <a:srgbClr val="FFFFFF"/>
                </a:solidFill>
                <a:latin typeface="Arial Unicode MS" pitchFamily="-111" charset="0"/>
                <a:ea typeface="ＭＳ Ｐゴシック" pitchFamily="-105" charset="-128"/>
                <a:cs typeface="ＭＳ Ｐゴシック" pitchFamily="-105" charset="-128"/>
              </a:rPr>
              <a:t/>
            </a:r>
            <a:br>
              <a:rPr lang="en-US" sz="1000" b="1" dirty="0">
                <a:solidFill>
                  <a:srgbClr val="FFFFFF"/>
                </a:solidFill>
                <a:latin typeface="Arial Unicode MS" pitchFamily="-111" charset="0"/>
                <a:ea typeface="ＭＳ Ｐゴシック" pitchFamily="-105" charset="-128"/>
                <a:cs typeface="ＭＳ Ｐゴシック" pitchFamily="-105" charset="-128"/>
              </a:rPr>
            </a:br>
            <a:r>
              <a:rPr lang="en-US" sz="1000" b="1" dirty="0" smtClean="0">
                <a:solidFill>
                  <a:srgbClr val="FFFFFF"/>
                </a:solidFill>
                <a:latin typeface="Arial Unicode MS" pitchFamily="-111" charset="0"/>
                <a:ea typeface="ＭＳ Ｐゴシック" pitchFamily="-105" charset="-128"/>
                <a:cs typeface="ＭＳ Ｐゴシック" pitchFamily="-105" charset="-128"/>
              </a:rPr>
              <a:t>28-30 October</a:t>
            </a: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 </a:t>
            </a:r>
            <a:r>
              <a:rPr lang="en-US" sz="1000" b="1" dirty="0" smtClean="0">
                <a:solidFill>
                  <a:srgbClr val="FFFFFF"/>
                </a:solidFill>
                <a:latin typeface="Arial Unicode MS" pitchFamily="-111" charset="0"/>
                <a:ea typeface="ＭＳ Ｐゴシック" pitchFamily="-105" charset="-128"/>
                <a:cs typeface="ＭＳ Ｐゴシック" pitchFamily="-105" charset="-128"/>
              </a:rPr>
              <a:t>2014</a:t>
            </a:r>
            <a:endParaRPr lang="en-US" sz="1000" b="1" dirty="0">
              <a:solidFill>
                <a:srgbClr val="FFFFFF"/>
              </a:solidFill>
              <a:latin typeface="Arial Unicode MS" pitchFamily="-111" charset="0"/>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a:defRPr/>
            </a:pPr>
            <a:fld id="{980EA4A0-E513-42EA-B292-B21C1B51B660}" type="slidenum">
              <a:rPr lang="en-US"/>
              <a:pPr>
                <a:defRPr/>
              </a:pPr>
              <a:t>‹Nr.›</a:t>
            </a:fld>
            <a:endParaRPr lang="en-US"/>
          </a:p>
        </p:txBody>
      </p:sp>
      <p:pic>
        <p:nvPicPr>
          <p:cNvPr id="5" name="Picture 4" descr="CEOS_logo_trans_SMALL.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5078" y="119764"/>
            <a:ext cx="915254" cy="363051"/>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1" r:id="rId2"/>
    <p:sldLayoutId id="2147483673" r:id="rId3"/>
  </p:sldLayoutIdLst>
  <p:transition spd="slow"/>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 Id="rId5" Type="http://schemas.openxmlformats.org/officeDocument/2006/relationships/image" Target="../media/image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4"/>
          <p:cNvSpPr>
            <a:spLocks noGrp="1" noChangeArrowheads="1"/>
          </p:cNvSpPr>
          <p:nvPr>
            <p:ph type="ctrTitle"/>
          </p:nvPr>
        </p:nvSpPr>
        <p:spPr>
          <a:xfrm>
            <a:off x="2540001" y="22055"/>
            <a:ext cx="6604000" cy="1672389"/>
          </a:xfrm>
        </p:spPr>
        <p:txBody>
          <a:bodyPr/>
          <a:lstStyle/>
          <a:p>
            <a:pPr algn="l"/>
            <a:r>
              <a:rPr lang="en-US" sz="2800" dirty="0" smtClean="0"/>
              <a:t>28</a:t>
            </a:r>
            <a:r>
              <a:rPr lang="en-US" sz="2800" baseline="30000" dirty="0" smtClean="0"/>
              <a:t>th</a:t>
            </a:r>
            <a:r>
              <a:rPr lang="en-US" sz="2800" dirty="0" smtClean="0"/>
              <a:t> CEOS Plenary Session</a:t>
            </a:r>
            <a:r>
              <a:rPr lang="en-US" sz="2800" b="0" dirty="0"/>
              <a:t/>
            </a:r>
            <a:br>
              <a:rPr lang="en-US" sz="2800" b="0" dirty="0"/>
            </a:br>
            <a:endParaRPr lang="en-US" sz="2800" dirty="0" smtClean="0">
              <a:solidFill>
                <a:srgbClr val="FFFF00"/>
              </a:solidFill>
            </a:endParaRPr>
          </a:p>
        </p:txBody>
      </p:sp>
      <p:sp>
        <p:nvSpPr>
          <p:cNvPr id="2" name="Subtitle 1"/>
          <p:cNvSpPr>
            <a:spLocks noGrp="1"/>
          </p:cNvSpPr>
          <p:nvPr>
            <p:ph type="subTitle" sz="quarter" idx="1"/>
          </p:nvPr>
        </p:nvSpPr>
        <p:spPr>
          <a:xfrm>
            <a:off x="3814057" y="1694444"/>
            <a:ext cx="4826977" cy="1564105"/>
          </a:xfrm>
        </p:spPr>
        <p:txBody>
          <a:bodyPr/>
          <a:lstStyle/>
          <a:p>
            <a:r>
              <a:rPr lang="en-US" b="0" dirty="0" smtClean="0"/>
              <a:t>Klaus Schmidt</a:t>
            </a:r>
          </a:p>
          <a:p>
            <a:r>
              <a:rPr lang="en-US" b="0" dirty="0" smtClean="0"/>
              <a:t>DLR, German Space Administration</a:t>
            </a:r>
          </a:p>
          <a:p>
            <a:r>
              <a:rPr lang="en-US" b="0" dirty="0" smtClean="0"/>
              <a:t>CEOS Plenary, Agenda Item  38</a:t>
            </a:r>
          </a:p>
          <a:p>
            <a:r>
              <a:rPr lang="en-US" b="0" dirty="0" smtClean="0"/>
              <a:t>Tromsø, Norway</a:t>
            </a:r>
            <a:br>
              <a:rPr lang="en-US" b="0" dirty="0" smtClean="0"/>
            </a:br>
            <a:r>
              <a:rPr lang="en-US" b="0" dirty="0" smtClean="0"/>
              <a:t>28-30 October 2014</a:t>
            </a:r>
            <a:endParaRPr lang="en-US" b="0" dirty="0"/>
          </a:p>
        </p:txBody>
      </p:sp>
      <p:pic>
        <p:nvPicPr>
          <p:cNvPr id="4" name="Picture 2" descr="C:\Users\Taube\Desktop\AT job files\CEOS\CEOS Plen 2014\website\website images\Rica-ishavshotel-web.jpg"/>
          <p:cNvPicPr>
            <a:picLocks noChangeAspect="1" noChangeArrowheads="1"/>
          </p:cNvPicPr>
          <p:nvPr/>
        </p:nvPicPr>
        <p:blipFill>
          <a:blip r:embed="rId3"/>
          <a:srcRect/>
          <a:stretch>
            <a:fillRect/>
          </a:stretch>
        </p:blipFill>
        <p:spPr bwMode="auto">
          <a:xfrm>
            <a:off x="3765" y="5103562"/>
            <a:ext cx="4070067" cy="2093336"/>
          </a:xfrm>
          <a:prstGeom prst="rect">
            <a:avLst/>
          </a:prstGeom>
          <a:noFill/>
        </p:spPr>
      </p:pic>
      <p:pic>
        <p:nvPicPr>
          <p:cNvPr id="5" name="Picture 2" descr="C:\Users\Taube\Desktop\AT job files\CEOS\CEOS Plen 2014\website\website images\hotelroom.jpg"/>
          <p:cNvPicPr>
            <a:picLocks noChangeAspect="1" noChangeArrowheads="1"/>
          </p:cNvPicPr>
          <p:nvPr/>
        </p:nvPicPr>
        <p:blipFill>
          <a:blip r:embed="rId4"/>
          <a:srcRect/>
          <a:stretch>
            <a:fillRect/>
          </a:stretch>
        </p:blipFill>
        <p:spPr bwMode="auto">
          <a:xfrm>
            <a:off x="4073832" y="5103561"/>
            <a:ext cx="1608990" cy="827543"/>
          </a:xfrm>
          <a:prstGeom prst="rect">
            <a:avLst/>
          </a:prstGeom>
          <a:noFill/>
        </p:spPr>
      </p:pic>
      <p:pic>
        <p:nvPicPr>
          <p:cNvPr id="6" name="Picture 4" descr="C:\Users\Taube\Desktop\AT job files\CEOS\CEOS Plen 2014\website\website images\birdview tromso2.bmp"/>
          <p:cNvPicPr>
            <a:picLocks noChangeAspect="1" noChangeArrowheads="1"/>
          </p:cNvPicPr>
          <p:nvPr/>
        </p:nvPicPr>
        <p:blipFill>
          <a:blip r:embed="rId5"/>
          <a:srcRect/>
          <a:stretch>
            <a:fillRect/>
          </a:stretch>
        </p:blipFill>
        <p:spPr bwMode="auto">
          <a:xfrm>
            <a:off x="5682821" y="5103561"/>
            <a:ext cx="3617833" cy="2093337"/>
          </a:xfrm>
          <a:prstGeom prst="rect">
            <a:avLst/>
          </a:prstGeom>
          <a:noFill/>
        </p:spPr>
      </p:pic>
      <p:pic>
        <p:nvPicPr>
          <p:cNvPr id="7" name="Picture 3" descr="C:\Users\Taube\Desktop\AT job files\CEOS\CEOS Plen 2014\website\website images\Winter_Tromso.jpg"/>
          <p:cNvPicPr>
            <a:picLocks noChangeAspect="1" noChangeArrowheads="1"/>
          </p:cNvPicPr>
          <p:nvPr/>
        </p:nvPicPr>
        <p:blipFill>
          <a:blip r:embed="rId6"/>
          <a:srcRect/>
          <a:stretch>
            <a:fillRect/>
          </a:stretch>
        </p:blipFill>
        <p:spPr bwMode="auto">
          <a:xfrm>
            <a:off x="4073832" y="5931105"/>
            <a:ext cx="2187622" cy="1265793"/>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r>
              <a:rPr lang="en-US" dirty="0" smtClean="0"/>
              <a:t>slide </a:t>
            </a:r>
            <a:fld id="{685D9731-F711-4403-8BC4-60A829C86C9C}" type="slidenum">
              <a:rPr lang="en-US" smtClean="0"/>
              <a:pPr eaLnBrk="1" hangingPunct="1">
                <a:spcBef>
                  <a:spcPct val="0"/>
                </a:spcBef>
              </a:pPr>
              <a:t>2</a:t>
            </a:fld>
            <a:endParaRPr lang="en-US" dirty="0" smtClean="0"/>
          </a:p>
        </p:txBody>
      </p:sp>
      <p:sp>
        <p:nvSpPr>
          <p:cNvPr id="6" name="Title 1"/>
          <p:cNvSpPr txBox="1">
            <a:spLocks/>
          </p:cNvSpPr>
          <p:nvPr/>
        </p:nvSpPr>
        <p:spPr bwMode="auto">
          <a:xfrm>
            <a:off x="1700600" y="109710"/>
            <a:ext cx="7443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dirty="0" smtClean="0">
                <a:solidFill>
                  <a:schemeClr val="bg1"/>
                </a:solidFill>
                <a:latin typeface="Tahoma" pitchFamily="-106" charset="0"/>
                <a:cs typeface="Tahoma" pitchFamily="-106" charset="0"/>
              </a:rPr>
              <a:t>Agency reporting session</a:t>
            </a:r>
            <a:endParaRPr lang="en-US" sz="2800" b="1" kern="0" noProof="0" dirty="0" smtClean="0">
              <a:solidFill>
                <a:schemeClr val="bg1"/>
              </a:solidFill>
              <a:latin typeface="Tahoma" pitchFamily="-106" charset="0"/>
              <a:cs typeface="Tahoma" pitchFamily="-106" charset="0"/>
            </a:endParaRPr>
          </a:p>
        </p:txBody>
      </p:sp>
      <p:sp>
        <p:nvSpPr>
          <p:cNvPr id="2" name="Textfeld 1"/>
          <p:cNvSpPr txBox="1"/>
          <p:nvPr/>
        </p:nvSpPr>
        <p:spPr>
          <a:xfrm>
            <a:off x="596900" y="2375307"/>
            <a:ext cx="7442200" cy="2185214"/>
          </a:xfrm>
          <a:prstGeom prst="rect">
            <a:avLst/>
          </a:prstGeom>
          <a:noFill/>
        </p:spPr>
        <p:txBody>
          <a:bodyPr wrap="square" rtlCol="0">
            <a:spAutoFit/>
          </a:bodyPr>
          <a:lstStyle/>
          <a:p>
            <a:r>
              <a:rPr lang="de-DE" sz="2800" b="1" dirty="0" err="1" smtClean="0"/>
              <a:t>some</a:t>
            </a:r>
            <a:r>
              <a:rPr lang="de-DE" sz="2800" b="1" dirty="0" smtClean="0"/>
              <a:t> DLR „</a:t>
            </a:r>
            <a:r>
              <a:rPr lang="de-DE" sz="2800" b="1" dirty="0" err="1" smtClean="0"/>
              <a:t>hot</a:t>
            </a:r>
            <a:r>
              <a:rPr lang="de-DE" sz="2800" b="1" dirty="0" smtClean="0"/>
              <a:t> </a:t>
            </a:r>
            <a:r>
              <a:rPr lang="de-DE" sz="2800" b="1" dirty="0" err="1" smtClean="0"/>
              <a:t>news</a:t>
            </a:r>
            <a:r>
              <a:rPr lang="de-DE" sz="2800" b="1" dirty="0" smtClean="0"/>
              <a:t>“</a:t>
            </a:r>
          </a:p>
          <a:p>
            <a:endParaRPr lang="de-DE" dirty="0"/>
          </a:p>
          <a:p>
            <a:endParaRPr lang="de-DE" dirty="0" smtClean="0"/>
          </a:p>
          <a:p>
            <a:pPr marL="285750" indent="-285750">
              <a:buFont typeface="Arial" panose="020B0604020202020204" pitchFamily="34" charset="0"/>
              <a:buChar char="•"/>
            </a:pPr>
            <a:r>
              <a:rPr lang="de-DE" sz="2400" dirty="0" err="1" smtClean="0"/>
              <a:t>TanDEM</a:t>
            </a:r>
            <a:r>
              <a:rPr lang="de-DE" sz="2400" dirty="0" smtClean="0"/>
              <a:t>-X DEM </a:t>
            </a:r>
            <a:r>
              <a:rPr lang="de-DE" sz="2400" dirty="0" err="1" smtClean="0"/>
              <a:t>availability</a:t>
            </a:r>
            <a:endParaRPr lang="de-DE" sz="2400" dirty="0" smtClean="0"/>
          </a:p>
          <a:p>
            <a:pPr marL="285750" indent="-285750">
              <a:buFont typeface="Arial" panose="020B0604020202020204" pitchFamily="34" charset="0"/>
              <a:buChar char="•"/>
            </a:pPr>
            <a:endParaRPr lang="de-DE" sz="2400" dirty="0"/>
          </a:p>
          <a:p>
            <a:pPr marL="285750" indent="-285750">
              <a:buFont typeface="Arial" panose="020B0604020202020204" pitchFamily="34" charset="0"/>
              <a:buChar char="•"/>
            </a:pPr>
            <a:r>
              <a:rPr lang="de-DE" sz="2400" dirty="0" err="1" smtClean="0"/>
              <a:t>EnMAP</a:t>
            </a:r>
            <a:r>
              <a:rPr lang="de-DE" sz="2400" dirty="0" smtClean="0"/>
              <a:t> </a:t>
            </a:r>
            <a:r>
              <a:rPr lang="de-DE" sz="2400" dirty="0" err="1" smtClean="0"/>
              <a:t>mission</a:t>
            </a:r>
            <a:r>
              <a:rPr lang="de-DE" sz="2400" dirty="0" smtClean="0"/>
              <a:t> </a:t>
            </a:r>
            <a:r>
              <a:rPr lang="de-DE" sz="2400" dirty="0" err="1" smtClean="0"/>
              <a:t>status</a:t>
            </a:r>
            <a:endParaRPr lang="de-DE"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6194425"/>
            <a:ext cx="573087"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7885760"/>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6000" y="332656"/>
            <a:ext cx="8172000" cy="738187"/>
          </a:xfrm>
        </p:spPr>
        <p:txBody>
          <a:bodyPr/>
          <a:lstStyle/>
          <a:p>
            <a:r>
              <a:rPr lang="de-DE" dirty="0" smtClean="0"/>
              <a:t>Tandem-X</a:t>
            </a:r>
            <a:br>
              <a:rPr lang="de-DE" dirty="0" smtClean="0"/>
            </a:br>
            <a:r>
              <a:rPr lang="de-DE" sz="2000" dirty="0" smtClean="0"/>
              <a:t>Global DEM  2nd </a:t>
            </a:r>
            <a:r>
              <a:rPr lang="de-DE" sz="2000" dirty="0" err="1" smtClean="0"/>
              <a:t>Coverage</a:t>
            </a:r>
            <a:endParaRPr lang="de-DE" sz="2000" dirty="0"/>
          </a:p>
        </p:txBody>
      </p:sp>
      <p:sp>
        <p:nvSpPr>
          <p:cNvPr id="4" name="Foliennummernplatzhalter 3"/>
          <p:cNvSpPr>
            <a:spLocks noGrp="1"/>
          </p:cNvSpPr>
          <p:nvPr>
            <p:ph type="sldNum" sz="quarter" idx="4294967295"/>
          </p:nvPr>
        </p:nvSpPr>
        <p:spPr>
          <a:xfrm>
            <a:off x="3200400" y="6477000"/>
            <a:ext cx="5562600" cy="152400"/>
          </a:xfrm>
          <a:prstGeom prst="rect">
            <a:avLst/>
          </a:prstGeom>
        </p:spPr>
        <p:txBody>
          <a:bodyPr/>
          <a:lstStyle/>
          <a:p>
            <a:pPr>
              <a:defRPr/>
            </a:pPr>
            <a:r>
              <a:rPr lang="de-DE" dirty="0" err="1" smtClean="0"/>
              <a:t>slide</a:t>
            </a:r>
            <a:r>
              <a:rPr lang="de-DE" dirty="0" smtClean="0"/>
              <a:t> </a:t>
            </a:r>
            <a:fld id="{6E11412A-FF63-42F4-BD33-AE3DCBB6B67C}" type="slidenum">
              <a:rPr lang="de-DE" smtClean="0"/>
              <a:pPr>
                <a:defRPr/>
              </a:pPr>
              <a:t>3</a:t>
            </a:fld>
            <a:r>
              <a:rPr lang="de-DE" dirty="0" smtClean="0"/>
              <a:t> </a:t>
            </a:r>
            <a:endParaRPr lang="de-DE" dirty="0"/>
          </a:p>
        </p:txBody>
      </p:sp>
      <p:sp>
        <p:nvSpPr>
          <p:cNvPr id="5" name="Textfeld 4"/>
          <p:cNvSpPr txBox="1"/>
          <p:nvPr/>
        </p:nvSpPr>
        <p:spPr>
          <a:xfrm>
            <a:off x="212652" y="4832475"/>
            <a:ext cx="1779654" cy="584775"/>
          </a:xfrm>
          <a:prstGeom prst="rect">
            <a:avLst/>
          </a:prstGeom>
          <a:noFill/>
        </p:spPr>
        <p:txBody>
          <a:bodyPr wrap="none" rtlCol="0">
            <a:spAutoFit/>
          </a:bodyPr>
          <a:lstStyle/>
          <a:p>
            <a:r>
              <a:rPr lang="de-DE" sz="1600" b="1" dirty="0" smtClean="0">
                <a:solidFill>
                  <a:schemeClr val="accent6"/>
                </a:solidFill>
                <a:latin typeface="Arial" panose="020B0604020202020204" pitchFamily="34" charset="0"/>
                <a:cs typeface="Arial" panose="020B0604020202020204" pitchFamily="34" charset="0"/>
              </a:rPr>
              <a:t>Flinders Ranges</a:t>
            </a:r>
          </a:p>
          <a:p>
            <a:r>
              <a:rPr lang="de-DE" sz="1600" b="1" dirty="0" err="1" smtClean="0">
                <a:solidFill>
                  <a:schemeClr val="accent6"/>
                </a:solidFill>
                <a:latin typeface="Arial" panose="020B0604020202020204" pitchFamily="34" charset="0"/>
                <a:cs typeface="Arial" panose="020B0604020202020204" pitchFamily="34" charset="0"/>
              </a:rPr>
              <a:t>Australia</a:t>
            </a:r>
            <a:endParaRPr lang="de-DE" sz="1600" b="1" dirty="0">
              <a:solidFill>
                <a:schemeClr val="accent6"/>
              </a:solidFill>
              <a:latin typeface="Arial" panose="020B0604020202020204" pitchFamily="34" charset="0"/>
              <a:cs typeface="Arial" panose="020B0604020202020204" pitchFamily="34" charset="0"/>
            </a:endParaRPr>
          </a:p>
        </p:txBody>
      </p:sp>
      <p:sp>
        <p:nvSpPr>
          <p:cNvPr id="3" name="Inhaltsplatzhalter 2"/>
          <p:cNvSpPr>
            <a:spLocks noGrp="1"/>
          </p:cNvSpPr>
          <p:nvPr>
            <p:ph idx="4294967295"/>
          </p:nvPr>
        </p:nvSpPr>
        <p:spPr>
          <a:xfrm>
            <a:off x="395288" y="1484313"/>
            <a:ext cx="8367712" cy="4611687"/>
          </a:xfrm>
          <a:prstGeom prst="rect">
            <a:avLst/>
          </a:prstGeom>
        </p:spPr>
        <p:txBody>
          <a:bodyPr/>
          <a:lstStyle/>
          <a:p>
            <a:endParaRPr lang="de-DE" dirty="0"/>
          </a:p>
        </p:txBody>
      </p:sp>
      <p:pic>
        <p:nvPicPr>
          <p:cNvPr id="6" name="Picture 2" descr="C:\Users\0014\AppData\Local\Microsoft\Windows\Temporary Internet Files\Content.Outlook\HJNJBVUF\GDEM_Second_Coverage_01a_Coherenc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0800"/>
            <a:ext cx="9144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0014\AppData\Local\Microsoft\Windows\Temporary Internet Files\Content.Outlook\HJNJBVUF\GDEM_Second_Coverage_01a_Coherence.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92000" contrast="40000"/>
                    </a14:imgEffect>
                  </a14:imgLayer>
                </a14:imgProps>
              </a:ext>
              <a:ext uri="{28A0092B-C50C-407E-A947-70E740481C1C}">
                <a14:useLocalDpi xmlns:a14="http://schemas.microsoft.com/office/drawing/2010/main" val="0"/>
              </a:ext>
            </a:extLst>
          </a:blip>
          <a:srcRect/>
          <a:stretch>
            <a:fillRect/>
          </a:stretch>
        </p:blipFill>
        <p:spPr bwMode="auto">
          <a:xfrm>
            <a:off x="0" y="13208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a:xfrm>
            <a:off x="626695" y="1283067"/>
            <a:ext cx="8208912" cy="3139321"/>
          </a:xfrm>
          <a:prstGeom prst="rect">
            <a:avLst/>
          </a:prstGeom>
        </p:spPr>
        <p:txBody>
          <a:bodyPr wrap="square">
            <a:spAutoFit/>
          </a:bodyPr>
          <a:lstStyle/>
          <a:p>
            <a:r>
              <a:rPr lang="de-DE" u="sng" dirty="0" smtClean="0">
                <a:latin typeface="Arial" pitchFamily="34" charset="0"/>
              </a:rPr>
              <a:t>Status:</a:t>
            </a:r>
            <a:endParaRPr lang="de-DE" dirty="0" smtClean="0"/>
          </a:p>
          <a:p>
            <a:pPr marL="285750" indent="-285750">
              <a:spcBef>
                <a:spcPts val="600"/>
              </a:spcBef>
              <a:buFont typeface="Arial" panose="020B0604020202020204" pitchFamily="34" charset="0"/>
              <a:buChar char="•"/>
            </a:pPr>
            <a:r>
              <a:rPr lang="de-DE" dirty="0" smtClean="0"/>
              <a:t>September 17th </a:t>
            </a:r>
            <a:r>
              <a:rPr lang="de-DE" dirty="0" err="1" smtClean="0"/>
              <a:t>close</a:t>
            </a:r>
            <a:r>
              <a:rPr lang="de-DE" dirty="0" smtClean="0"/>
              <a:t> bi-</a:t>
            </a:r>
            <a:r>
              <a:rPr lang="de-DE" dirty="0" err="1" smtClean="0"/>
              <a:t>static</a:t>
            </a:r>
            <a:r>
              <a:rPr lang="de-DE" dirty="0" smtClean="0"/>
              <a:t> </a:t>
            </a:r>
            <a:r>
              <a:rPr lang="de-DE" dirty="0" err="1" smtClean="0"/>
              <a:t>formation</a:t>
            </a:r>
            <a:r>
              <a:rPr lang="de-DE" dirty="0" smtClean="0"/>
              <a:t> </a:t>
            </a:r>
            <a:r>
              <a:rPr lang="de-DE" dirty="0" err="1" smtClean="0"/>
              <a:t>ended</a:t>
            </a:r>
            <a:r>
              <a:rPr lang="de-DE" dirty="0" smtClean="0"/>
              <a:t> </a:t>
            </a:r>
            <a:r>
              <a:rPr lang="de-DE" dirty="0" err="1" smtClean="0"/>
              <a:t>and</a:t>
            </a:r>
            <a:r>
              <a:rPr lang="de-DE" dirty="0" smtClean="0"/>
              <a:t> </a:t>
            </a:r>
            <a:r>
              <a:rPr lang="de-DE" dirty="0" err="1" smtClean="0"/>
              <a:t>preparations</a:t>
            </a:r>
            <a:r>
              <a:rPr lang="de-DE" dirty="0" smtClean="0"/>
              <a:t> </a:t>
            </a:r>
            <a:r>
              <a:rPr lang="de-DE" dirty="0" err="1" smtClean="0"/>
              <a:t>for</a:t>
            </a:r>
            <a:r>
              <a:rPr lang="de-DE" dirty="0" smtClean="0"/>
              <a:t> Science </a:t>
            </a:r>
            <a:r>
              <a:rPr lang="de-DE" dirty="0"/>
              <a:t>Phase </a:t>
            </a:r>
            <a:r>
              <a:rPr lang="de-DE" dirty="0" err="1" smtClean="0"/>
              <a:t>began</a:t>
            </a:r>
            <a:r>
              <a:rPr lang="de-DE" dirty="0" smtClean="0"/>
              <a:t>; </a:t>
            </a:r>
            <a:r>
              <a:rPr lang="de-DE" dirty="0" err="1" smtClean="0"/>
              <a:t>since</a:t>
            </a:r>
            <a:r>
              <a:rPr lang="de-DE" dirty="0" smtClean="0"/>
              <a:t> September 20th </a:t>
            </a:r>
            <a:r>
              <a:rPr lang="de-DE" dirty="0" err="1" smtClean="0"/>
              <a:t>both</a:t>
            </a:r>
            <a:r>
              <a:rPr lang="de-DE" dirty="0" smtClean="0"/>
              <a:t> </a:t>
            </a:r>
            <a:r>
              <a:rPr lang="de-DE" dirty="0" err="1" smtClean="0"/>
              <a:t>satellites</a:t>
            </a:r>
            <a:r>
              <a:rPr lang="de-DE" dirty="0" smtClean="0"/>
              <a:t> </a:t>
            </a:r>
            <a:r>
              <a:rPr lang="de-DE" dirty="0" err="1" smtClean="0"/>
              <a:t>flying</a:t>
            </a:r>
            <a:r>
              <a:rPr lang="de-DE" dirty="0" smtClean="0"/>
              <a:t> </a:t>
            </a:r>
            <a:r>
              <a:rPr lang="de-DE" dirty="0" err="1" smtClean="0"/>
              <a:t>with</a:t>
            </a:r>
            <a:r>
              <a:rPr lang="de-DE" dirty="0" smtClean="0"/>
              <a:t> an </a:t>
            </a:r>
            <a:r>
              <a:rPr lang="de-DE" dirty="0" err="1" smtClean="0"/>
              <a:t>average</a:t>
            </a:r>
            <a:r>
              <a:rPr lang="de-DE" dirty="0" smtClean="0"/>
              <a:t> </a:t>
            </a:r>
            <a:r>
              <a:rPr lang="de-DE" dirty="0" err="1" smtClean="0"/>
              <a:t>distance</a:t>
            </a:r>
            <a:r>
              <a:rPr lang="de-DE" dirty="0" smtClean="0"/>
              <a:t> </a:t>
            </a:r>
            <a:r>
              <a:rPr lang="de-DE" dirty="0" err="1" smtClean="0"/>
              <a:t>of</a:t>
            </a:r>
            <a:r>
              <a:rPr lang="de-DE" dirty="0" smtClean="0"/>
              <a:t> 76km;</a:t>
            </a:r>
            <a:br>
              <a:rPr lang="de-DE" dirty="0" smtClean="0"/>
            </a:br>
            <a:r>
              <a:rPr lang="de-DE" sz="1600" dirty="0" smtClean="0">
                <a:solidFill>
                  <a:srgbClr val="FF0000"/>
                </a:solidFill>
              </a:rPr>
              <a:t>http</a:t>
            </a:r>
            <a:r>
              <a:rPr lang="de-DE" sz="1600" dirty="0">
                <a:solidFill>
                  <a:srgbClr val="FF0000"/>
                </a:solidFill>
              </a:rPr>
              <a:t>://www.dlr.de/dlr/en/desktopdefault.aspx/tabid-10081/151_read-11787/year-all/</a:t>
            </a:r>
          </a:p>
          <a:p>
            <a:pPr marL="285750" indent="-285750">
              <a:spcBef>
                <a:spcPts val="600"/>
              </a:spcBef>
              <a:buFont typeface="Arial" panose="020B0604020202020204" pitchFamily="34" charset="0"/>
              <a:buChar char="•"/>
            </a:pPr>
            <a:r>
              <a:rPr lang="de-DE" dirty="0" smtClean="0">
                <a:solidFill>
                  <a:srgbClr val="FF0000"/>
                </a:solidFill>
              </a:rPr>
              <a:t>final DEM-</a:t>
            </a:r>
            <a:r>
              <a:rPr lang="de-DE" dirty="0" err="1" smtClean="0">
                <a:solidFill>
                  <a:srgbClr val="FF0000"/>
                </a:solidFill>
              </a:rPr>
              <a:t>tiles</a:t>
            </a:r>
            <a:r>
              <a:rPr lang="de-DE" dirty="0" smtClean="0">
                <a:solidFill>
                  <a:srgbClr val="FF0000"/>
                </a:solidFill>
              </a:rPr>
              <a:t> </a:t>
            </a:r>
            <a:r>
              <a:rPr lang="de-DE" dirty="0" err="1">
                <a:solidFill>
                  <a:srgbClr val="FF0000"/>
                </a:solidFill>
              </a:rPr>
              <a:t>f</a:t>
            </a:r>
            <a:r>
              <a:rPr lang="de-DE" dirty="0" err="1" smtClean="0">
                <a:solidFill>
                  <a:srgbClr val="FF0000"/>
                </a:solidFill>
              </a:rPr>
              <a:t>rom</a:t>
            </a:r>
            <a:r>
              <a:rPr lang="de-DE" dirty="0" smtClean="0">
                <a:solidFill>
                  <a:srgbClr val="FF0000"/>
                </a:solidFill>
              </a:rPr>
              <a:t> 30</a:t>
            </a:r>
            <a:r>
              <a:rPr lang="de-DE" dirty="0">
                <a:solidFill>
                  <a:srgbClr val="FF0000"/>
                </a:solidFill>
              </a:rPr>
              <a:t>% </a:t>
            </a:r>
            <a:r>
              <a:rPr lang="de-DE" dirty="0" err="1" smtClean="0">
                <a:solidFill>
                  <a:srgbClr val="FF0000"/>
                </a:solidFill>
              </a:rPr>
              <a:t>of</a:t>
            </a:r>
            <a:r>
              <a:rPr lang="de-DE" dirty="0" smtClean="0">
                <a:solidFill>
                  <a:srgbClr val="FF0000"/>
                </a:solidFill>
              </a:rPr>
              <a:t> all </a:t>
            </a:r>
            <a:r>
              <a:rPr lang="de-DE" dirty="0" err="1" smtClean="0">
                <a:solidFill>
                  <a:srgbClr val="FF0000"/>
                </a:solidFill>
              </a:rPr>
              <a:t>land</a:t>
            </a:r>
            <a:r>
              <a:rPr lang="de-DE" dirty="0" smtClean="0">
                <a:solidFill>
                  <a:srgbClr val="FF0000"/>
                </a:solidFill>
              </a:rPr>
              <a:t> </a:t>
            </a:r>
            <a:r>
              <a:rPr lang="de-DE" dirty="0" err="1" smtClean="0">
                <a:solidFill>
                  <a:srgbClr val="FF0000"/>
                </a:solidFill>
              </a:rPr>
              <a:t>surfaces</a:t>
            </a:r>
            <a:r>
              <a:rPr lang="de-DE" dirty="0" smtClean="0">
                <a:solidFill>
                  <a:srgbClr val="FF0000"/>
                </a:solidFill>
              </a:rPr>
              <a:t> </a:t>
            </a:r>
            <a:r>
              <a:rPr lang="de-DE" dirty="0" smtClean="0"/>
              <a:t>(</a:t>
            </a:r>
            <a:r>
              <a:rPr lang="de-DE" dirty="0" err="1" smtClean="0"/>
              <a:t>Australia</a:t>
            </a:r>
            <a:r>
              <a:rPr lang="de-DE" dirty="0" smtClean="0"/>
              <a:t>, large </a:t>
            </a:r>
            <a:r>
              <a:rPr lang="de-DE" dirty="0" err="1" smtClean="0"/>
              <a:t>parts</a:t>
            </a:r>
            <a:r>
              <a:rPr lang="de-DE" dirty="0" smtClean="0"/>
              <a:t> </a:t>
            </a:r>
            <a:r>
              <a:rPr lang="de-DE" dirty="0" err="1" smtClean="0"/>
              <a:t>of</a:t>
            </a:r>
            <a:r>
              <a:rPr lang="de-DE" dirty="0" smtClean="0"/>
              <a:t/>
            </a:r>
            <a:br>
              <a:rPr lang="de-DE" dirty="0" smtClean="0"/>
            </a:br>
            <a:r>
              <a:rPr lang="de-DE" dirty="0" smtClean="0"/>
              <a:t>N-</a:t>
            </a:r>
            <a:r>
              <a:rPr lang="de-DE" dirty="0" err="1" smtClean="0"/>
              <a:t>America</a:t>
            </a:r>
            <a:r>
              <a:rPr lang="de-DE" dirty="0" smtClean="0"/>
              <a:t>, </a:t>
            </a:r>
            <a:r>
              <a:rPr lang="de-DE" dirty="0" err="1" smtClean="0"/>
              <a:t>Sibiria</a:t>
            </a:r>
            <a:r>
              <a:rPr lang="de-DE" dirty="0" smtClean="0"/>
              <a:t>, South </a:t>
            </a:r>
            <a:r>
              <a:rPr lang="de-DE" dirty="0" err="1"/>
              <a:t>A</a:t>
            </a:r>
            <a:r>
              <a:rPr lang="de-DE" dirty="0" err="1" smtClean="0"/>
              <a:t>frica</a:t>
            </a:r>
            <a:r>
              <a:rPr lang="de-DE" dirty="0" smtClean="0"/>
              <a:t> </a:t>
            </a:r>
            <a:r>
              <a:rPr lang="de-DE" dirty="0" err="1"/>
              <a:t>a</a:t>
            </a:r>
            <a:r>
              <a:rPr lang="de-DE" dirty="0" err="1" smtClean="0"/>
              <a:t>nd</a:t>
            </a:r>
            <a:r>
              <a:rPr lang="de-DE" dirty="0" smtClean="0"/>
              <a:t> </a:t>
            </a:r>
            <a:r>
              <a:rPr lang="de-DE" dirty="0" err="1" smtClean="0"/>
              <a:t>of</a:t>
            </a:r>
            <a:r>
              <a:rPr lang="de-DE" dirty="0" smtClean="0"/>
              <a:t> South </a:t>
            </a:r>
            <a:r>
              <a:rPr lang="de-DE" dirty="0" err="1" smtClean="0"/>
              <a:t>America</a:t>
            </a:r>
            <a:r>
              <a:rPr lang="de-DE" dirty="0" smtClean="0"/>
              <a:t>) </a:t>
            </a:r>
            <a:r>
              <a:rPr lang="de-DE" dirty="0" err="1" smtClean="0"/>
              <a:t>been</a:t>
            </a:r>
            <a:r>
              <a:rPr lang="de-DE" dirty="0" smtClean="0"/>
              <a:t> </a:t>
            </a:r>
            <a:r>
              <a:rPr lang="de-DE" dirty="0" err="1" smtClean="0"/>
              <a:t>processed</a:t>
            </a:r>
            <a:r>
              <a:rPr lang="de-DE" dirty="0" smtClean="0"/>
              <a:t>; North </a:t>
            </a:r>
            <a:r>
              <a:rPr lang="de-DE" dirty="0" err="1" smtClean="0"/>
              <a:t>east</a:t>
            </a:r>
            <a:r>
              <a:rPr lang="de-DE" dirty="0" smtClean="0"/>
              <a:t> </a:t>
            </a:r>
            <a:r>
              <a:rPr lang="de-DE" dirty="0" err="1" smtClean="0"/>
              <a:t>Russia</a:t>
            </a:r>
            <a:r>
              <a:rPr lang="de-DE" dirty="0" smtClean="0"/>
              <a:t> </a:t>
            </a:r>
            <a:r>
              <a:rPr lang="de-DE" dirty="0" err="1" smtClean="0"/>
              <a:t>finished</a:t>
            </a:r>
            <a:r>
              <a:rPr lang="de-DE" dirty="0" smtClean="0"/>
              <a:t> </a:t>
            </a:r>
            <a:r>
              <a:rPr lang="de-DE" dirty="0" err="1" smtClean="0"/>
              <a:t>soon</a:t>
            </a:r>
            <a:r>
              <a:rPr lang="de-DE" dirty="0" smtClean="0"/>
              <a:t> </a:t>
            </a:r>
          </a:p>
          <a:p>
            <a:pPr marL="285750" indent="-285750">
              <a:spcBef>
                <a:spcPts val="600"/>
              </a:spcBef>
              <a:buFont typeface="Arial" panose="020B0604020202020204" pitchFamily="34" charset="0"/>
              <a:buChar char="•"/>
            </a:pPr>
            <a:r>
              <a:rPr lang="de-DE" dirty="0" err="1">
                <a:solidFill>
                  <a:srgbClr val="FF0000"/>
                </a:solidFill>
              </a:rPr>
              <a:t>v</a:t>
            </a:r>
            <a:r>
              <a:rPr lang="de-DE" dirty="0" err="1" smtClean="0">
                <a:solidFill>
                  <a:srgbClr val="FF0000"/>
                </a:solidFill>
              </a:rPr>
              <a:t>ery</a:t>
            </a:r>
            <a:r>
              <a:rPr lang="de-DE" dirty="0" smtClean="0">
                <a:solidFill>
                  <a:srgbClr val="FF0000"/>
                </a:solidFill>
              </a:rPr>
              <a:t> </a:t>
            </a:r>
            <a:r>
              <a:rPr lang="de-DE" dirty="0" err="1" smtClean="0">
                <a:solidFill>
                  <a:srgbClr val="FF0000"/>
                </a:solidFill>
              </a:rPr>
              <a:t>good</a:t>
            </a:r>
            <a:r>
              <a:rPr lang="de-DE" dirty="0" smtClean="0">
                <a:solidFill>
                  <a:srgbClr val="FF0000"/>
                </a:solidFill>
              </a:rPr>
              <a:t> </a:t>
            </a:r>
            <a:r>
              <a:rPr lang="de-DE" dirty="0" err="1" smtClean="0">
                <a:solidFill>
                  <a:srgbClr val="FF0000"/>
                </a:solidFill>
              </a:rPr>
              <a:t>quality</a:t>
            </a:r>
            <a:r>
              <a:rPr lang="de-DE" dirty="0" smtClean="0">
                <a:solidFill>
                  <a:srgbClr val="FF0000"/>
                </a:solidFill>
              </a:rPr>
              <a:t> </a:t>
            </a:r>
            <a:r>
              <a:rPr lang="de-DE" dirty="0" err="1" smtClean="0"/>
              <a:t>of</a:t>
            </a:r>
            <a:r>
              <a:rPr lang="de-DE" dirty="0" smtClean="0"/>
              <a:t> </a:t>
            </a:r>
            <a:r>
              <a:rPr lang="de-DE" dirty="0" err="1" smtClean="0"/>
              <a:t>first</a:t>
            </a:r>
            <a:r>
              <a:rPr lang="de-DE" dirty="0" smtClean="0"/>
              <a:t> final DEM-</a:t>
            </a:r>
            <a:r>
              <a:rPr lang="de-DE" dirty="0" err="1" smtClean="0"/>
              <a:t>tiles</a:t>
            </a:r>
            <a:r>
              <a:rPr lang="de-DE" dirty="0" smtClean="0"/>
              <a:t>;</a:t>
            </a:r>
            <a:br>
              <a:rPr lang="de-DE" dirty="0" smtClean="0"/>
            </a:br>
            <a:r>
              <a:rPr lang="de-DE" dirty="0" err="1" smtClean="0">
                <a:solidFill>
                  <a:srgbClr val="FF0000"/>
                </a:solidFill>
              </a:rPr>
              <a:t>cumulated</a:t>
            </a:r>
            <a:r>
              <a:rPr lang="de-DE" dirty="0" smtClean="0">
                <a:solidFill>
                  <a:srgbClr val="FF0000"/>
                </a:solidFill>
              </a:rPr>
              <a:t> absolute </a:t>
            </a:r>
            <a:r>
              <a:rPr lang="de-DE" dirty="0" err="1" smtClean="0">
                <a:solidFill>
                  <a:srgbClr val="FF0000"/>
                </a:solidFill>
              </a:rPr>
              <a:t>height</a:t>
            </a:r>
            <a:r>
              <a:rPr lang="de-DE" dirty="0" smtClean="0">
                <a:solidFill>
                  <a:srgbClr val="FF0000"/>
                </a:solidFill>
              </a:rPr>
              <a:t> </a:t>
            </a:r>
            <a:r>
              <a:rPr lang="de-DE" dirty="0" err="1" smtClean="0">
                <a:solidFill>
                  <a:srgbClr val="FF0000"/>
                </a:solidFill>
              </a:rPr>
              <a:t>error</a:t>
            </a:r>
            <a:r>
              <a:rPr lang="de-DE" dirty="0" smtClean="0">
                <a:solidFill>
                  <a:srgbClr val="FF0000"/>
                </a:solidFill>
              </a:rPr>
              <a:t> </a:t>
            </a:r>
            <a:r>
              <a:rPr lang="de-DE" dirty="0" err="1" smtClean="0">
                <a:solidFill>
                  <a:srgbClr val="FF0000"/>
                </a:solidFill>
              </a:rPr>
              <a:t>slightly</a:t>
            </a:r>
            <a:r>
              <a:rPr lang="de-DE" dirty="0" smtClean="0">
                <a:solidFill>
                  <a:srgbClr val="FF0000"/>
                </a:solidFill>
              </a:rPr>
              <a:t> </a:t>
            </a:r>
            <a:r>
              <a:rPr lang="de-DE" dirty="0" err="1" smtClean="0">
                <a:solidFill>
                  <a:srgbClr val="FF0000"/>
                </a:solidFill>
              </a:rPr>
              <a:t>above</a:t>
            </a:r>
            <a:r>
              <a:rPr lang="de-DE" dirty="0" smtClean="0">
                <a:solidFill>
                  <a:srgbClr val="FF0000"/>
                </a:solidFill>
              </a:rPr>
              <a:t> 1m </a:t>
            </a:r>
            <a:r>
              <a:rPr lang="de-DE" dirty="0" smtClean="0"/>
              <a:t>(</a:t>
            </a:r>
            <a:r>
              <a:rPr lang="de-DE" dirty="0" err="1" smtClean="0"/>
              <a:t>required</a:t>
            </a:r>
            <a:r>
              <a:rPr lang="de-DE" dirty="0"/>
              <a:t> </a:t>
            </a:r>
            <a:r>
              <a:rPr lang="de-DE" smtClean="0"/>
              <a:t>10m) </a:t>
            </a:r>
            <a:endParaRPr lang="de-DE" dirty="0">
              <a:latin typeface="Arial" pitchFamily="34" charset="0"/>
            </a:endParaRPr>
          </a:p>
        </p:txBody>
      </p:sp>
      <p:sp>
        <p:nvSpPr>
          <p:cNvPr id="11" name="Rechteck 10"/>
          <p:cNvSpPr/>
          <p:nvPr/>
        </p:nvSpPr>
        <p:spPr>
          <a:xfrm>
            <a:off x="719410" y="4540087"/>
            <a:ext cx="8221389" cy="1908215"/>
          </a:xfrm>
          <a:prstGeom prst="rect">
            <a:avLst/>
          </a:prstGeom>
          <a:ln>
            <a:solidFill>
              <a:srgbClr val="FFFF00"/>
            </a:solidFill>
          </a:ln>
        </p:spPr>
        <p:txBody>
          <a:bodyPr wrap="square">
            <a:spAutoFit/>
          </a:bodyPr>
          <a:lstStyle/>
          <a:p>
            <a:r>
              <a:rPr lang="de-DE" u="sng" dirty="0" err="1" smtClean="0">
                <a:solidFill>
                  <a:srgbClr val="FF0000"/>
                </a:solidFill>
                <a:latin typeface="Arial" pitchFamily="34" charset="0"/>
              </a:rPr>
              <a:t>Announcement</a:t>
            </a:r>
            <a:r>
              <a:rPr lang="de-DE" u="sng" dirty="0" smtClean="0">
                <a:solidFill>
                  <a:srgbClr val="FF0000"/>
                </a:solidFill>
                <a:latin typeface="Arial" pitchFamily="34" charset="0"/>
              </a:rPr>
              <a:t> </a:t>
            </a:r>
            <a:r>
              <a:rPr lang="de-DE" u="sng" dirty="0" err="1" smtClean="0">
                <a:solidFill>
                  <a:srgbClr val="FF0000"/>
                </a:solidFill>
                <a:latin typeface="Arial" pitchFamily="34" charset="0"/>
              </a:rPr>
              <a:t>of</a:t>
            </a:r>
            <a:r>
              <a:rPr lang="de-DE" u="sng" dirty="0" smtClean="0">
                <a:solidFill>
                  <a:srgbClr val="FF0000"/>
                </a:solidFill>
                <a:latin typeface="Arial" pitchFamily="34" charset="0"/>
              </a:rPr>
              <a:t> </a:t>
            </a:r>
            <a:r>
              <a:rPr lang="de-DE" u="sng" dirty="0" err="1" smtClean="0">
                <a:solidFill>
                  <a:srgbClr val="FF0000"/>
                </a:solidFill>
                <a:latin typeface="Arial" pitchFamily="34" charset="0"/>
              </a:rPr>
              <a:t>Opportunitys</a:t>
            </a:r>
            <a:r>
              <a:rPr lang="de-DE" u="sng" dirty="0" smtClean="0">
                <a:solidFill>
                  <a:srgbClr val="FF0000"/>
                </a:solidFill>
                <a:latin typeface="Arial" pitchFamily="34" charset="0"/>
              </a:rPr>
              <a:t>:</a:t>
            </a:r>
            <a:endParaRPr lang="de-DE" dirty="0">
              <a:solidFill>
                <a:srgbClr val="FF0000"/>
              </a:solidFill>
              <a:latin typeface="Arial" pitchFamily="34" charset="0"/>
            </a:endParaRPr>
          </a:p>
          <a:p>
            <a:pPr marL="285750" lvl="0" indent="-285750">
              <a:spcBef>
                <a:spcPts val="600"/>
              </a:spcBef>
              <a:buFont typeface="Arial" panose="020B0604020202020204" pitchFamily="34" charset="0"/>
              <a:buChar char="•"/>
            </a:pPr>
            <a:r>
              <a:rPr lang="de-DE" dirty="0" smtClean="0">
                <a:solidFill>
                  <a:srgbClr val="FF0000"/>
                </a:solidFill>
              </a:rPr>
              <a:t>May 2014 AO-Call </a:t>
            </a:r>
            <a:r>
              <a:rPr lang="de-DE" dirty="0" err="1" smtClean="0">
                <a:solidFill>
                  <a:srgbClr val="FF0000"/>
                </a:solidFill>
              </a:rPr>
              <a:t>for</a:t>
            </a:r>
            <a:r>
              <a:rPr lang="de-DE" dirty="0" smtClean="0">
                <a:solidFill>
                  <a:srgbClr val="FF0000"/>
                </a:solidFill>
              </a:rPr>
              <a:t> </a:t>
            </a:r>
            <a:r>
              <a:rPr lang="de-DE" b="1" dirty="0" err="1" smtClean="0">
                <a:solidFill>
                  <a:srgbClr val="FF0000"/>
                </a:solidFill>
              </a:rPr>
              <a:t>TanDEM</a:t>
            </a:r>
            <a:r>
              <a:rPr lang="de-DE" b="1" dirty="0" smtClean="0">
                <a:solidFill>
                  <a:srgbClr val="FF0000"/>
                </a:solidFill>
              </a:rPr>
              <a:t>-X </a:t>
            </a:r>
            <a:r>
              <a:rPr lang="de-DE" b="1" dirty="0">
                <a:solidFill>
                  <a:srgbClr val="FF0000"/>
                </a:solidFill>
              </a:rPr>
              <a:t>Science </a:t>
            </a:r>
            <a:r>
              <a:rPr lang="de-DE" b="1" dirty="0" smtClean="0">
                <a:solidFill>
                  <a:srgbClr val="FF0000"/>
                </a:solidFill>
              </a:rPr>
              <a:t>Phase </a:t>
            </a:r>
            <a:r>
              <a:rPr lang="de-DE" dirty="0" smtClean="0">
                <a:solidFill>
                  <a:srgbClr val="FF0000"/>
                </a:solidFill>
              </a:rPr>
              <a:t>(due </a:t>
            </a:r>
            <a:r>
              <a:rPr lang="de-DE" dirty="0" err="1" smtClean="0">
                <a:solidFill>
                  <a:srgbClr val="FF0000"/>
                </a:solidFill>
              </a:rPr>
              <a:t>date</a:t>
            </a:r>
            <a:r>
              <a:rPr lang="de-DE" dirty="0" smtClean="0">
                <a:solidFill>
                  <a:srgbClr val="FF0000"/>
                </a:solidFill>
              </a:rPr>
              <a:t> was June 30)</a:t>
            </a:r>
            <a:endParaRPr lang="de-DE" dirty="0" smtClean="0"/>
          </a:p>
          <a:p>
            <a:pPr marL="285750" lvl="0" indent="-285750">
              <a:spcBef>
                <a:spcPts val="600"/>
              </a:spcBef>
              <a:buFont typeface="Arial" panose="020B0604020202020204" pitchFamily="34" charset="0"/>
              <a:buChar char="•"/>
            </a:pPr>
            <a:r>
              <a:rPr lang="en-US" dirty="0">
                <a:solidFill>
                  <a:srgbClr val="FF0000"/>
                </a:solidFill>
              </a:rPr>
              <a:t>f</a:t>
            </a:r>
            <a:r>
              <a:rPr lang="en-US" dirty="0" smtClean="0">
                <a:solidFill>
                  <a:srgbClr val="FF0000"/>
                </a:solidFill>
              </a:rPr>
              <a:t>irst final DEM Data sets ready to be downloaded</a:t>
            </a:r>
            <a:br>
              <a:rPr lang="en-US" dirty="0" smtClean="0">
                <a:solidFill>
                  <a:srgbClr val="FF0000"/>
                </a:solidFill>
              </a:rPr>
            </a:br>
            <a:r>
              <a:rPr lang="en-US" dirty="0" smtClean="0">
                <a:solidFill>
                  <a:srgbClr val="FF0000"/>
                </a:solidFill>
              </a:rPr>
              <a:t>further DEM tiles will be provided through specific AO (planned early 2015)</a:t>
            </a:r>
            <a:br>
              <a:rPr lang="en-US" dirty="0" smtClean="0">
                <a:solidFill>
                  <a:srgbClr val="FF0000"/>
                </a:solidFill>
              </a:rPr>
            </a:br>
            <a:r>
              <a:rPr lang="en-US" dirty="0" smtClean="0">
                <a:solidFill>
                  <a:srgbClr val="FF0000"/>
                </a:solidFill>
                <a:sym typeface="Wingdings" panose="05000000000000000000" pitchFamily="2" charset="2"/>
              </a:rPr>
              <a:t> </a:t>
            </a:r>
            <a:r>
              <a:rPr lang="en-US" dirty="0">
                <a:solidFill>
                  <a:srgbClr val="FF0000"/>
                </a:solidFill>
                <a:sym typeface="Wingdings" panose="05000000000000000000" pitchFamily="2" charset="2"/>
              </a:rPr>
              <a:t>https://tandemx-science.dlr.de/</a:t>
            </a:r>
            <a:r>
              <a:rPr lang="en-US" dirty="0"/>
              <a:t> </a:t>
            </a:r>
          </a:p>
          <a:p>
            <a:pPr marL="285750" lvl="0" indent="-285750">
              <a:buFont typeface="Arial" panose="020B0604020202020204" pitchFamily="34" charset="0"/>
              <a:buChar char="•"/>
            </a:pPr>
            <a:endParaRPr lang="de-DE" dirty="0">
              <a:solidFill>
                <a:srgbClr val="FF0000"/>
              </a:solidFill>
              <a:latin typeface="Arial" pitchFamily="34" charset="0"/>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6" y="6345237"/>
            <a:ext cx="573087"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580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hrtsxgss.intra.dlr.de\tandem\1_GROUND_SEGMENT\04_Workspace\FirstTDMSampleDEMs\Pressemitteilung-Jan-2014\TDM1_DEM__04_S32E138_DEM_HIRES_QL.jpg"/>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32434" t="-1" b="48922"/>
          <a:stretch/>
        </p:blipFill>
        <p:spPr bwMode="auto">
          <a:xfrm>
            <a:off x="0" y="0"/>
            <a:ext cx="9144000" cy="691274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Tandem-X</a:t>
            </a:r>
            <a:br>
              <a:rPr lang="de-DE" dirty="0"/>
            </a:br>
            <a:r>
              <a:rPr lang="de-DE" dirty="0"/>
              <a:t>Global DEM</a:t>
            </a:r>
          </a:p>
        </p:txBody>
      </p:sp>
      <p:sp>
        <p:nvSpPr>
          <p:cNvPr id="5" name="Textfeld 4"/>
          <p:cNvSpPr txBox="1"/>
          <p:nvPr/>
        </p:nvSpPr>
        <p:spPr>
          <a:xfrm>
            <a:off x="212652" y="4832475"/>
            <a:ext cx="1779654" cy="584775"/>
          </a:xfrm>
          <a:prstGeom prst="rect">
            <a:avLst/>
          </a:prstGeom>
          <a:noFill/>
        </p:spPr>
        <p:txBody>
          <a:bodyPr wrap="none" rtlCol="0">
            <a:spAutoFit/>
          </a:bodyPr>
          <a:lstStyle/>
          <a:p>
            <a:r>
              <a:rPr lang="de-DE" sz="1600" b="1" dirty="0" smtClean="0">
                <a:latin typeface="Arial" panose="020B0604020202020204" pitchFamily="34" charset="0"/>
                <a:cs typeface="Arial" panose="020B0604020202020204" pitchFamily="34" charset="0"/>
              </a:rPr>
              <a:t>Flinders Ranges</a:t>
            </a:r>
          </a:p>
          <a:p>
            <a:r>
              <a:rPr lang="de-DE" sz="1600" b="1" dirty="0" err="1" smtClean="0">
                <a:latin typeface="Arial" panose="020B0604020202020204" pitchFamily="34" charset="0"/>
                <a:cs typeface="Arial" panose="020B0604020202020204" pitchFamily="34" charset="0"/>
              </a:rPr>
              <a:t>Australia</a:t>
            </a:r>
            <a:endParaRPr lang="de-DE" sz="1600" b="1"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4294967295"/>
          </p:nvPr>
        </p:nvSpPr>
        <p:spPr>
          <a:xfrm>
            <a:off x="3505200" y="6553200"/>
            <a:ext cx="5562600" cy="152400"/>
          </a:xfrm>
          <a:prstGeom prst="rect">
            <a:avLst/>
          </a:prstGeom>
        </p:spPr>
        <p:txBody>
          <a:bodyPr/>
          <a:lstStyle/>
          <a:p>
            <a:pPr>
              <a:defRPr/>
            </a:pPr>
            <a:r>
              <a:rPr lang="de-DE" dirty="0" err="1" smtClean="0"/>
              <a:t>slide</a:t>
            </a:r>
            <a:r>
              <a:rPr lang="de-DE" dirty="0" smtClean="0"/>
              <a:t> </a:t>
            </a:r>
            <a:fld id="{6E11412A-FF63-42F4-BD33-AE3DCBB6B67C}" type="slidenum">
              <a:rPr lang="de-DE" smtClean="0"/>
              <a:pPr>
                <a:defRPr/>
              </a:pPr>
              <a:t>4</a:t>
            </a:fld>
            <a:r>
              <a:rPr lang="de-DE" dirty="0" smtClean="0"/>
              <a:t> </a:t>
            </a:r>
            <a:endParaRPr lang="de-DE"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1504560"/>
            <a:ext cx="4572000" cy="3920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92837"/>
            <a:ext cx="573087"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905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2050"/>
                                        </p:tgtEl>
                                      </p:cBhvr>
                                    </p:animEffect>
                                    <p:set>
                                      <p:cBhvr>
                                        <p:cTn id="9"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a:xfrm>
            <a:off x="312356" y="4256528"/>
            <a:ext cx="6421114" cy="2701897"/>
          </a:xfrm>
        </p:spPr>
        <p:txBody>
          <a:bodyPr/>
          <a:lstStyle/>
          <a:p>
            <a:pPr marL="0" indent="0">
              <a:buNone/>
            </a:pPr>
            <a:r>
              <a:rPr lang="de-DE" sz="2000" dirty="0" smtClean="0"/>
              <a:t>Status</a:t>
            </a:r>
          </a:p>
          <a:p>
            <a:r>
              <a:rPr lang="de-DE" sz="1800" dirty="0" smtClean="0"/>
              <a:t>in </a:t>
            </a:r>
            <a:r>
              <a:rPr lang="de-DE" sz="1800" dirty="0" err="1" smtClean="0"/>
              <a:t>phase</a:t>
            </a:r>
            <a:r>
              <a:rPr lang="de-DE" sz="1800" dirty="0" smtClean="0"/>
              <a:t> D</a:t>
            </a:r>
          </a:p>
          <a:p>
            <a:r>
              <a:rPr lang="de-DE" sz="1800" dirty="0" err="1" smtClean="0"/>
              <a:t>milling</a:t>
            </a:r>
            <a:r>
              <a:rPr lang="de-DE" sz="1800" dirty="0" smtClean="0"/>
              <a:t> </a:t>
            </a:r>
            <a:r>
              <a:rPr lang="de-DE" sz="1800" dirty="0" err="1" smtClean="0"/>
              <a:t>of</a:t>
            </a:r>
            <a:r>
              <a:rPr lang="de-DE" sz="1800" dirty="0" smtClean="0"/>
              <a:t> </a:t>
            </a:r>
            <a:r>
              <a:rPr lang="de-DE" sz="1800" dirty="0" err="1" smtClean="0"/>
              <a:t>instrument</a:t>
            </a:r>
            <a:r>
              <a:rPr lang="de-DE" sz="1800" dirty="0" smtClean="0"/>
              <a:t> </a:t>
            </a:r>
            <a:r>
              <a:rPr lang="de-DE" sz="1800" dirty="0" err="1" smtClean="0"/>
              <a:t>structure</a:t>
            </a:r>
            <a:r>
              <a:rPr lang="de-DE" sz="1800" dirty="0" smtClean="0"/>
              <a:t> </a:t>
            </a:r>
            <a:r>
              <a:rPr lang="de-DE" sz="1800" dirty="0" err="1" smtClean="0"/>
              <a:t>successful</a:t>
            </a:r>
            <a:r>
              <a:rPr lang="de-DE" sz="1800" dirty="0" smtClean="0"/>
              <a:t> </a:t>
            </a:r>
            <a:r>
              <a:rPr lang="de-DE" sz="1800" dirty="0" err="1" smtClean="0"/>
              <a:t>completed</a:t>
            </a:r>
            <a:endParaRPr lang="de-DE" sz="1800" dirty="0" smtClean="0"/>
          </a:p>
          <a:p>
            <a:r>
              <a:rPr lang="de-DE" sz="1800" dirty="0" smtClean="0"/>
              <a:t>AIT </a:t>
            </a:r>
            <a:r>
              <a:rPr lang="de-DE" sz="1800" dirty="0" err="1" smtClean="0"/>
              <a:t>of</a:t>
            </a:r>
            <a:r>
              <a:rPr lang="de-DE" sz="1800" dirty="0" smtClean="0"/>
              <a:t> </a:t>
            </a:r>
            <a:r>
              <a:rPr lang="de-DE" sz="1800" dirty="0" err="1" smtClean="0"/>
              <a:t>components</a:t>
            </a:r>
            <a:r>
              <a:rPr lang="de-DE" sz="1800" dirty="0" smtClean="0"/>
              <a:t> </a:t>
            </a:r>
            <a:r>
              <a:rPr lang="de-DE" sz="1800" dirty="0" err="1" smtClean="0"/>
              <a:t>started</a:t>
            </a:r>
            <a:endParaRPr lang="de-DE" sz="1800" dirty="0" smtClean="0"/>
          </a:p>
          <a:p>
            <a:r>
              <a:rPr lang="de-DE" sz="1800" dirty="0" err="1" smtClean="0"/>
              <a:t>launch</a:t>
            </a:r>
            <a:r>
              <a:rPr lang="de-DE" sz="1800" dirty="0" smtClean="0"/>
              <a:t> in </a:t>
            </a:r>
            <a:r>
              <a:rPr lang="de-DE" sz="1800" dirty="0" smtClean="0"/>
              <a:t>2018</a:t>
            </a:r>
          </a:p>
          <a:p>
            <a:r>
              <a:rPr lang="de-DE" sz="1800" smtClean="0"/>
              <a:t>www.enmap.org</a:t>
            </a:r>
            <a:endParaRPr lang="de-DE" sz="1800" dirty="0" smtClean="0"/>
          </a:p>
        </p:txBody>
      </p:sp>
      <p:sp>
        <p:nvSpPr>
          <p:cNvPr id="3" name="Fußzeilenplatzhalter 2"/>
          <p:cNvSpPr>
            <a:spLocks noGrp="1"/>
          </p:cNvSpPr>
          <p:nvPr>
            <p:ph type="ftr" sz="quarter" idx="13"/>
          </p:nvPr>
        </p:nvSpPr>
        <p:spPr/>
        <p:txBody>
          <a:bodyPr/>
          <a:lstStyle/>
          <a:p>
            <a:pPr>
              <a:defRPr/>
            </a:pPr>
            <a:r>
              <a:rPr lang="de-DE" smtClean="0"/>
              <a:t>&gt; Vortrag &gt; Autor  •  Dokumentname &gt; Datum</a:t>
            </a:r>
            <a:endParaRPr lang="de-DE" dirty="0"/>
          </a:p>
        </p:txBody>
      </p:sp>
      <p:sp>
        <p:nvSpPr>
          <p:cNvPr id="4" name="Foliennummernplatzhalter 3"/>
          <p:cNvSpPr>
            <a:spLocks noGrp="1"/>
          </p:cNvSpPr>
          <p:nvPr>
            <p:ph type="sldNum" sz="quarter" idx="14"/>
          </p:nvPr>
        </p:nvSpPr>
        <p:spPr/>
        <p:txBody>
          <a:bodyPr/>
          <a:lstStyle/>
          <a:p>
            <a:pPr>
              <a:defRPr/>
            </a:pPr>
            <a:r>
              <a:rPr lang="de-DE" dirty="0" err="1"/>
              <a:t>s</a:t>
            </a:r>
            <a:r>
              <a:rPr lang="de-DE" dirty="0" err="1" smtClean="0"/>
              <a:t>lide</a:t>
            </a:r>
            <a:r>
              <a:rPr lang="de-DE" dirty="0" smtClean="0"/>
              <a:t> 5</a:t>
            </a:r>
            <a:endParaRPr lang="de-DE" dirty="0"/>
          </a:p>
        </p:txBody>
      </p:sp>
      <p:sp>
        <p:nvSpPr>
          <p:cNvPr id="5" name="Titel 4"/>
          <p:cNvSpPr>
            <a:spLocks noGrp="1"/>
          </p:cNvSpPr>
          <p:nvPr>
            <p:ph type="title"/>
          </p:nvPr>
        </p:nvSpPr>
        <p:spPr/>
        <p:txBody>
          <a:bodyPr/>
          <a:lstStyle/>
          <a:p>
            <a:pPr algn="l"/>
            <a:r>
              <a:rPr lang="de-DE" dirty="0" err="1" smtClean="0"/>
              <a:t>EnMAP</a:t>
            </a:r>
            <a:endParaRPr lang="de-DE" dirty="0"/>
          </a:p>
        </p:txBody>
      </p:sp>
      <p:sp>
        <p:nvSpPr>
          <p:cNvPr id="6" name="Textfeld 5"/>
          <p:cNvSpPr txBox="1"/>
          <p:nvPr/>
        </p:nvSpPr>
        <p:spPr>
          <a:xfrm>
            <a:off x="5076056" y="4090932"/>
            <a:ext cx="2736304" cy="369332"/>
          </a:xfrm>
          <a:prstGeom prst="rect">
            <a:avLst/>
          </a:prstGeom>
          <a:noFill/>
        </p:spPr>
        <p:txBody>
          <a:bodyPr wrap="square" lIns="0" tIns="0" rIns="0" bIns="0" rtlCol="0">
            <a:spAutoFit/>
          </a:bodyPr>
          <a:lstStyle/>
          <a:p>
            <a:r>
              <a:rPr lang="de-DE" sz="1200" dirty="0" smtClean="0">
                <a:latin typeface="Arial" pitchFamily="34" charset="0"/>
                <a:cs typeface="Arial" pitchFamily="34" charset="0"/>
              </a:rPr>
              <a:t>Flight </a:t>
            </a:r>
            <a:r>
              <a:rPr lang="de-DE" sz="1200" dirty="0" err="1" smtClean="0">
                <a:latin typeface="Arial" pitchFamily="34" charset="0"/>
                <a:cs typeface="Arial" pitchFamily="34" charset="0"/>
              </a:rPr>
              <a:t>model</a:t>
            </a:r>
            <a:r>
              <a:rPr lang="de-DE" sz="1200" dirty="0" smtClean="0">
                <a:latin typeface="Arial" pitchFamily="34" charset="0"/>
                <a:cs typeface="Arial" pitchFamily="34" charset="0"/>
              </a:rPr>
              <a:t> </a:t>
            </a:r>
            <a:r>
              <a:rPr lang="de-DE" sz="1200" dirty="0" err="1" smtClean="0">
                <a:latin typeface="Arial" pitchFamily="34" charset="0"/>
                <a:cs typeface="Arial" pitchFamily="34" charset="0"/>
              </a:rPr>
              <a:t>of</a:t>
            </a:r>
            <a:r>
              <a:rPr lang="de-DE" sz="1200" dirty="0" smtClean="0">
                <a:latin typeface="Arial" pitchFamily="34" charset="0"/>
                <a:cs typeface="Arial" pitchFamily="34" charset="0"/>
              </a:rPr>
              <a:t> </a:t>
            </a:r>
            <a:br>
              <a:rPr lang="de-DE" sz="1200" dirty="0" smtClean="0">
                <a:latin typeface="Arial" pitchFamily="34" charset="0"/>
                <a:cs typeface="Arial" pitchFamily="34" charset="0"/>
              </a:rPr>
            </a:br>
            <a:r>
              <a:rPr lang="de-DE" sz="1200" dirty="0" smtClean="0">
                <a:latin typeface="Arial" pitchFamily="34" charset="0"/>
                <a:cs typeface="Arial" pitchFamily="34" charset="0"/>
              </a:rPr>
              <a:t>Instrument </a:t>
            </a:r>
            <a:r>
              <a:rPr lang="de-DE" sz="1200" dirty="0" err="1" smtClean="0">
                <a:latin typeface="Arial" pitchFamily="34" charset="0"/>
                <a:cs typeface="Arial" pitchFamily="34" charset="0"/>
              </a:rPr>
              <a:t>structure</a:t>
            </a:r>
            <a:r>
              <a:rPr lang="de-DE" sz="1200" dirty="0" smtClean="0">
                <a:latin typeface="Arial" pitchFamily="34" charset="0"/>
                <a:cs typeface="Arial" pitchFamily="34" charset="0"/>
              </a:rPr>
              <a:t> (IOU)</a:t>
            </a:r>
          </a:p>
        </p:txBody>
      </p:sp>
      <p:sp>
        <p:nvSpPr>
          <p:cNvPr id="7" name="Textfeld 6"/>
          <p:cNvSpPr txBox="1"/>
          <p:nvPr/>
        </p:nvSpPr>
        <p:spPr>
          <a:xfrm>
            <a:off x="6732240" y="1772816"/>
            <a:ext cx="1368152" cy="276999"/>
          </a:xfrm>
          <a:prstGeom prst="rect">
            <a:avLst/>
          </a:prstGeom>
          <a:noFill/>
        </p:spPr>
        <p:txBody>
          <a:bodyPr wrap="square" lIns="0" tIns="0" rIns="0" bIns="0" rtlCol="0">
            <a:spAutoFit/>
          </a:bodyPr>
          <a:lstStyle/>
          <a:p>
            <a:r>
              <a:rPr lang="de-DE" dirty="0" smtClean="0">
                <a:solidFill>
                  <a:schemeClr val="bg1"/>
                </a:solidFill>
                <a:latin typeface="Arial" pitchFamily="34" charset="0"/>
                <a:cs typeface="Arial" pitchFamily="34" charset="0"/>
              </a:rPr>
              <a:t>VNIR</a:t>
            </a:r>
          </a:p>
        </p:txBody>
      </p:sp>
      <p:sp>
        <p:nvSpPr>
          <p:cNvPr id="9" name="Textfeld 8"/>
          <p:cNvSpPr txBox="1"/>
          <p:nvPr/>
        </p:nvSpPr>
        <p:spPr>
          <a:xfrm>
            <a:off x="5076056" y="3501008"/>
            <a:ext cx="1368152" cy="276999"/>
          </a:xfrm>
          <a:prstGeom prst="rect">
            <a:avLst/>
          </a:prstGeom>
          <a:noFill/>
        </p:spPr>
        <p:txBody>
          <a:bodyPr wrap="square" lIns="0" tIns="0" rIns="0" bIns="0" rtlCol="0">
            <a:spAutoFit/>
          </a:bodyPr>
          <a:lstStyle/>
          <a:p>
            <a:r>
              <a:rPr lang="de-DE" dirty="0" smtClean="0">
                <a:solidFill>
                  <a:schemeClr val="bg1"/>
                </a:solidFill>
                <a:latin typeface="Arial" pitchFamily="34" charset="0"/>
                <a:cs typeface="Arial" pitchFamily="34" charset="0"/>
              </a:rPr>
              <a:t>SWIR</a:t>
            </a:r>
          </a:p>
        </p:txBody>
      </p:sp>
      <p:pic>
        <p:nvPicPr>
          <p:cNvPr id="8" name="Picture 2" descr="Y:\Missionen\EnMAP\06_Meetings_Telecons\12_Projektausschuss\Projektausschuss_02\Bilder\CIMG17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7" y="97805"/>
            <a:ext cx="5100059" cy="39792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62" b="99449" l="1098" r="97317"/>
                    </a14:imgEffect>
                  </a14:imgLayer>
                </a14:imgProps>
              </a:ext>
              <a:ext uri="{28A0092B-C50C-407E-A947-70E740481C1C}">
                <a14:useLocalDpi xmlns:a14="http://schemas.microsoft.com/office/drawing/2010/main" val="0"/>
              </a:ext>
            </a:extLst>
          </a:blip>
          <a:srcRect/>
          <a:stretch>
            <a:fillRect/>
          </a:stretch>
        </p:blipFill>
        <p:spPr bwMode="auto">
          <a:xfrm rot="15634691">
            <a:off x="6221873" y="2451982"/>
            <a:ext cx="2775674" cy="307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hteck 11"/>
          <p:cNvSpPr/>
          <p:nvPr/>
        </p:nvSpPr>
        <p:spPr>
          <a:xfrm>
            <a:off x="238801" y="1382320"/>
            <a:ext cx="4572000" cy="2739211"/>
          </a:xfrm>
          <a:prstGeom prst="rect">
            <a:avLst/>
          </a:prstGeom>
        </p:spPr>
        <p:txBody>
          <a:bodyPr>
            <a:spAutoFit/>
          </a:bodyPr>
          <a:lstStyle/>
          <a:p>
            <a:r>
              <a:rPr lang="en-GB" b="1" dirty="0" smtClean="0"/>
              <a:t>Hyperspectral mission, aims </a:t>
            </a:r>
            <a:r>
              <a:rPr lang="en-GB" b="1" dirty="0"/>
              <a:t>at </a:t>
            </a:r>
            <a:r>
              <a:rPr lang="en-GB" b="1" dirty="0" smtClean="0"/>
              <a:t/>
            </a:r>
            <a:br>
              <a:rPr lang="en-GB" b="1" dirty="0" smtClean="0"/>
            </a:br>
            <a:r>
              <a:rPr lang="en-GB" b="1" dirty="0" smtClean="0"/>
              <a:t>monitoring and characterising</a:t>
            </a:r>
            <a:br>
              <a:rPr lang="en-GB" b="1" dirty="0" smtClean="0"/>
            </a:br>
            <a:r>
              <a:rPr lang="en-GB" b="1" dirty="0" smtClean="0"/>
              <a:t>the Earth’s environment on a</a:t>
            </a:r>
            <a:br>
              <a:rPr lang="en-GB" b="1" dirty="0" smtClean="0"/>
            </a:br>
            <a:r>
              <a:rPr lang="en-GB" b="1" dirty="0" smtClean="0"/>
              <a:t>global </a:t>
            </a:r>
            <a:r>
              <a:rPr lang="en-GB" b="1" dirty="0" smtClean="0"/>
              <a:t>scale</a:t>
            </a:r>
            <a:endParaRPr lang="en-GB" b="1" dirty="0"/>
          </a:p>
          <a:p>
            <a:pPr>
              <a:spcBef>
                <a:spcPts val="600"/>
              </a:spcBef>
            </a:pPr>
            <a:r>
              <a:rPr lang="en-GB" b="1" dirty="0" smtClean="0"/>
              <a:t>EnMAP serves to measure and</a:t>
            </a:r>
            <a:br>
              <a:rPr lang="en-GB" b="1" dirty="0" smtClean="0"/>
            </a:br>
            <a:r>
              <a:rPr lang="en-GB" b="1" dirty="0" smtClean="0"/>
              <a:t>model key dynamic processes</a:t>
            </a:r>
            <a:br>
              <a:rPr lang="en-GB" b="1" dirty="0" smtClean="0"/>
            </a:br>
            <a:r>
              <a:rPr lang="en-GB" b="1" dirty="0" smtClean="0"/>
              <a:t>of the Earth’s ecosystem</a:t>
            </a:r>
          </a:p>
          <a:p>
            <a:pPr>
              <a:spcBef>
                <a:spcPts val="600"/>
              </a:spcBef>
            </a:pPr>
            <a:r>
              <a:rPr lang="en-GB" b="1" dirty="0" err="1" smtClean="0"/>
              <a:t>EnMAP</a:t>
            </a:r>
            <a:r>
              <a:rPr lang="en-GB" b="1" dirty="0" smtClean="0"/>
              <a:t> </a:t>
            </a:r>
            <a:r>
              <a:rPr lang="en-GB" b="1" dirty="0" smtClean="0"/>
              <a:t>is a scientific path finder</a:t>
            </a:r>
            <a:br>
              <a:rPr lang="en-GB" b="1" dirty="0" smtClean="0"/>
            </a:br>
            <a:r>
              <a:rPr lang="en-GB" b="1" dirty="0" smtClean="0"/>
              <a:t>for later operational services</a:t>
            </a:r>
            <a:endParaRPr lang="en-GB" b="1"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87" y="6245225"/>
            <a:ext cx="573087"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708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a:xfrm>
            <a:off x="179512" y="1323248"/>
            <a:ext cx="4186668" cy="4338000"/>
          </a:xfrm>
        </p:spPr>
        <p:txBody>
          <a:bodyPr/>
          <a:lstStyle/>
          <a:p>
            <a:pPr marL="0" indent="0" algn="ctr">
              <a:buNone/>
            </a:pPr>
            <a:r>
              <a:rPr lang="de-DE" sz="2400" b="1" dirty="0">
                <a:solidFill>
                  <a:srgbClr val="FF0000"/>
                </a:solidFill>
              </a:rPr>
              <a:t>Abstract Deadline </a:t>
            </a:r>
            <a:r>
              <a:rPr lang="de-DE" sz="2400" b="1" dirty="0" err="1">
                <a:solidFill>
                  <a:srgbClr val="FF0000"/>
                </a:solidFill>
              </a:rPr>
              <a:t>extended</a:t>
            </a:r>
            <a:r>
              <a:rPr lang="de-DE" sz="2400" b="1" dirty="0">
                <a:solidFill>
                  <a:srgbClr val="FF0000"/>
                </a:solidFill>
              </a:rPr>
              <a:t>:</a:t>
            </a:r>
          </a:p>
          <a:p>
            <a:pPr marL="0" indent="0" algn="ctr">
              <a:buNone/>
            </a:pPr>
            <a:r>
              <a:rPr lang="de-DE" sz="2400" b="1" dirty="0">
                <a:solidFill>
                  <a:srgbClr val="FF0000"/>
                </a:solidFill>
              </a:rPr>
              <a:t>09.11.2014</a:t>
            </a:r>
          </a:p>
          <a:p>
            <a:pPr marL="0" indent="0" algn="ctr">
              <a:buNone/>
            </a:pPr>
            <a:endParaRPr lang="de-DE" sz="2400" dirty="0" smtClean="0"/>
          </a:p>
          <a:p>
            <a:pPr marL="0" indent="0" algn="ctr">
              <a:buNone/>
            </a:pPr>
            <a:r>
              <a:rPr lang="de-DE" sz="2400" dirty="0"/>
              <a:t>International Symposium on Remote </a:t>
            </a:r>
            <a:r>
              <a:rPr lang="de-DE" sz="2400" dirty="0" err="1"/>
              <a:t>Sensing</a:t>
            </a:r>
            <a:r>
              <a:rPr lang="de-DE" sz="2400" dirty="0"/>
              <a:t> </a:t>
            </a:r>
            <a:r>
              <a:rPr lang="de-DE" sz="2400" dirty="0" err="1"/>
              <a:t>of</a:t>
            </a:r>
            <a:r>
              <a:rPr lang="de-DE" sz="2400" dirty="0"/>
              <a:t>  Environment</a:t>
            </a:r>
          </a:p>
          <a:p>
            <a:pPr marL="0" indent="0" algn="ctr">
              <a:buNone/>
            </a:pPr>
            <a:endParaRPr lang="de-DE" sz="2400" dirty="0" smtClean="0"/>
          </a:p>
          <a:p>
            <a:pPr marL="0" indent="0" algn="ctr">
              <a:buNone/>
            </a:pPr>
            <a:r>
              <a:rPr lang="de-DE" sz="2400" dirty="0" smtClean="0"/>
              <a:t>11</a:t>
            </a:r>
            <a:r>
              <a:rPr lang="de-DE" sz="2400" dirty="0"/>
              <a:t>.-15. Mai 2015 </a:t>
            </a:r>
            <a:r>
              <a:rPr lang="de-DE" sz="2400" dirty="0" smtClean="0"/>
              <a:t>Berlin</a:t>
            </a:r>
            <a:endParaRPr lang="de-DE" sz="2400" dirty="0"/>
          </a:p>
          <a:p>
            <a:pPr marL="0" indent="0">
              <a:buNone/>
            </a:pPr>
            <a:endParaRPr lang="de-DE" sz="2400" dirty="0"/>
          </a:p>
          <a:p>
            <a:pPr marL="0" indent="0" algn="ctr">
              <a:buNone/>
            </a:pPr>
            <a:endParaRPr lang="de-DE" sz="2400" dirty="0"/>
          </a:p>
        </p:txBody>
      </p:sp>
      <p:sp>
        <p:nvSpPr>
          <p:cNvPr id="3" name="Fußzeilenplatzhalter 2"/>
          <p:cNvSpPr>
            <a:spLocks noGrp="1"/>
          </p:cNvSpPr>
          <p:nvPr>
            <p:ph type="ftr" sz="quarter" idx="13"/>
          </p:nvPr>
        </p:nvSpPr>
        <p:spPr>
          <a:xfrm>
            <a:off x="1529999" y="125999"/>
            <a:ext cx="7128000" cy="628544"/>
          </a:xfrm>
        </p:spPr>
        <p:txBody>
          <a:bodyPr/>
          <a:lstStyle/>
          <a:p>
            <a:pPr>
              <a:defRPr/>
            </a:pPr>
            <a:r>
              <a:rPr lang="de-DE" dirty="0" smtClean="0"/>
              <a:t>&gt; </a:t>
            </a:r>
            <a:r>
              <a:rPr lang="de-DE" dirty="0" err="1" smtClean="0"/>
              <a:t>VoISRDSErtrag</a:t>
            </a:r>
            <a:r>
              <a:rPr lang="de-DE" dirty="0" smtClean="0"/>
              <a:t> &gt; Autor  •  Dokumentname &gt; Datum</a:t>
            </a:r>
            <a:endParaRPr lang="de-DE" dirty="0"/>
          </a:p>
        </p:txBody>
      </p:sp>
      <p:sp>
        <p:nvSpPr>
          <p:cNvPr id="4" name="Foliennummernplatzhalter 3"/>
          <p:cNvSpPr>
            <a:spLocks noGrp="1"/>
          </p:cNvSpPr>
          <p:nvPr>
            <p:ph type="sldNum" sz="quarter" idx="14"/>
          </p:nvPr>
        </p:nvSpPr>
        <p:spPr/>
        <p:txBody>
          <a:bodyPr/>
          <a:lstStyle/>
          <a:p>
            <a:pPr>
              <a:defRPr/>
            </a:pPr>
            <a:r>
              <a:rPr lang="de-DE" dirty="0" err="1" smtClean="0"/>
              <a:t>slide</a:t>
            </a:r>
            <a:r>
              <a:rPr lang="de-DE" dirty="0" smtClean="0"/>
              <a:t>  6</a:t>
            </a:r>
            <a:endParaRPr lang="de-DE" dirty="0"/>
          </a:p>
        </p:txBody>
      </p:sp>
      <p:sp>
        <p:nvSpPr>
          <p:cNvPr id="5" name="Titel 4"/>
          <p:cNvSpPr>
            <a:spLocks noGrp="1"/>
          </p:cNvSpPr>
          <p:nvPr>
            <p:ph type="title"/>
          </p:nvPr>
        </p:nvSpPr>
        <p:spPr>
          <a:xfrm>
            <a:off x="1671638" y="252893"/>
            <a:ext cx="7396162" cy="501650"/>
          </a:xfrm>
        </p:spPr>
        <p:txBody>
          <a:bodyPr/>
          <a:lstStyle/>
          <a:p>
            <a:pPr algn="l"/>
            <a:r>
              <a:rPr lang="de-DE" dirty="0" smtClean="0"/>
              <a:t>ISRSE 2015</a:t>
            </a:r>
            <a:endParaRPr lang="de-DE"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47" t="13759" r="9165" b="1497"/>
          <a:stretch/>
        </p:blipFill>
        <p:spPr bwMode="auto">
          <a:xfrm>
            <a:off x="4366180" y="252893"/>
            <a:ext cx="4166260" cy="591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6189911"/>
            <a:ext cx="573087"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2755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293</Words>
  <Application>Microsoft Office PowerPoint</Application>
  <PresentationFormat>Bildschirmpräsentation (4:3)</PresentationFormat>
  <Paragraphs>71</Paragraphs>
  <Slides>6</Slides>
  <Notes>4</Notes>
  <HiddenSlides>0</HiddenSlides>
  <MMClips>0</MMClips>
  <ScaleCrop>false</ScaleCrop>
  <HeadingPairs>
    <vt:vector size="4" baseType="variant">
      <vt:variant>
        <vt:lpstr>Design</vt:lpstr>
      </vt:variant>
      <vt:variant>
        <vt:i4>1</vt:i4>
      </vt:variant>
      <vt:variant>
        <vt:lpstr>Folientitel</vt:lpstr>
      </vt:variant>
      <vt:variant>
        <vt:i4>6</vt:i4>
      </vt:variant>
    </vt:vector>
  </HeadingPairs>
  <TitlesOfParts>
    <vt:vector size="7" baseType="lpstr">
      <vt:lpstr>4_EUM_template_v03</vt:lpstr>
      <vt:lpstr>28th CEOS Plenary Session </vt:lpstr>
      <vt:lpstr>PowerPoint-Präsentation</vt:lpstr>
      <vt:lpstr>Tandem-X Global DEM  2nd Coverage</vt:lpstr>
      <vt:lpstr>Tandem-X Global DEM</vt:lpstr>
      <vt:lpstr>EnMAP</vt:lpstr>
      <vt:lpstr>ISRSE 2015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Brian Killough</dc:creator>
  <cp:lastModifiedBy>KlausSchmidt</cp:lastModifiedBy>
  <cp:revision>368</cp:revision>
  <dcterms:created xsi:type="dcterms:W3CDTF">2012-08-31T01:11:17Z</dcterms:created>
  <dcterms:modified xsi:type="dcterms:W3CDTF">2014-10-30T07:58:36Z</dcterms:modified>
</cp:coreProperties>
</file>