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3" r:id="rId2"/>
  </p:sldMasterIdLst>
  <p:notesMasterIdLst>
    <p:notesMasterId r:id="rId22"/>
  </p:notesMasterIdLst>
  <p:sldIdLst>
    <p:sldId id="281" r:id="rId3"/>
    <p:sldId id="282" r:id="rId4"/>
    <p:sldId id="283" r:id="rId5"/>
    <p:sldId id="284" r:id="rId6"/>
    <p:sldId id="285" r:id="rId7"/>
    <p:sldId id="286" r:id="rId8"/>
    <p:sldId id="287" r:id="rId9"/>
    <p:sldId id="288" r:id="rId10"/>
    <p:sldId id="289" r:id="rId11"/>
    <p:sldId id="290" r:id="rId12"/>
    <p:sldId id="291" r:id="rId13"/>
    <p:sldId id="293" r:id="rId14"/>
    <p:sldId id="294" r:id="rId15"/>
    <p:sldId id="295" r:id="rId16"/>
    <p:sldId id="296" r:id="rId17"/>
    <p:sldId id="297" r:id="rId18"/>
    <p:sldId id="298" r:id="rId19"/>
    <p:sldId id="299" r:id="rId20"/>
    <p:sldId id="300" r:id="rId21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-106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-106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-106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-106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-106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-106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-106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-106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-106" charset="-128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nne Taube" initials="SIR/AT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9" autoAdjust="0"/>
    <p:restoredTop sz="95833" autoAdjust="0"/>
  </p:normalViewPr>
  <p:slideViewPr>
    <p:cSldViewPr snapToGrid="0" snapToObjects="1">
      <p:cViewPr>
        <p:scale>
          <a:sx n="100" d="100"/>
          <a:sy n="100" d="100"/>
        </p:scale>
        <p:origin x="-510" y="1308"/>
      </p:cViewPr>
      <p:guideLst>
        <p:guide orient="horz" pos="4277"/>
        <p:guide pos="289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25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commentAuthors" Target="commentAuthor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-106" charset="0"/>
              </a:defRPr>
            </a:lvl1pPr>
          </a:lstStyle>
          <a:p>
            <a:pPr>
              <a:defRPr/>
            </a:pPr>
            <a:fld id="{70C43DB1-6AE4-42F4-A030-67A0368BA2C1}" type="datetime1">
              <a:rPr lang="en-US"/>
              <a:pPr>
                <a:defRPr/>
              </a:pPr>
              <a:t>10/30/2014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-106" charset="0"/>
              </a:defRPr>
            </a:lvl1pPr>
          </a:lstStyle>
          <a:p>
            <a:pPr>
              <a:defRPr/>
            </a:pPr>
            <a:fld id="{3D31D474-A30B-46C7-A7CB-BF5BB52F9B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70270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6" charset="-128"/>
        <a:cs typeface="ＭＳ Ｐゴシック" pitchFamily="-106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6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6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6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6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C098A87-5171-4B75-93C2-5524BB9D1112}" type="slidenum">
              <a:rPr lang="de-DE" smtClean="0">
                <a:solidFill>
                  <a:prstClr val="black"/>
                </a:solidFill>
                <a:latin typeface="Times New Roman" pitchFamily="-106" charset="0"/>
              </a:rPr>
              <a:pPr/>
              <a:t>1</a:t>
            </a:fld>
            <a:endParaRPr lang="de-DE" dirty="0" smtClean="0">
              <a:solidFill>
                <a:prstClr val="black"/>
              </a:solidFill>
              <a:latin typeface="Times New Roman" pitchFamily="-106" charset="0"/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dirty="0" smtClean="0">
              <a:latin typeface="Times New Roman" pitchFamily="-106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0179" name="备注占位符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b="1" smtClean="0">
              <a:ea typeface="宋体" charset="-122"/>
            </a:endParaRPr>
          </a:p>
        </p:txBody>
      </p:sp>
      <p:sp>
        <p:nvSpPr>
          <p:cNvPr id="50180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>
              <a:spcBef>
                <a:spcPct val="0"/>
              </a:spcBef>
            </a:pPr>
            <a:fld id="{9D4DE14B-2353-4DE6-9571-B7594D8C5AA8}" type="slidenum">
              <a:rPr lang="zh-CN" altLang="en-US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2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9395" name="备注占位符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CN" altLang="en-US" smtClean="0">
              <a:latin typeface="Arial" pitchFamily="34" charset="0"/>
            </a:endParaRPr>
          </a:p>
        </p:txBody>
      </p:sp>
      <p:sp>
        <p:nvSpPr>
          <p:cNvPr id="59396" name="灯片编号占位符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fld id="{0317C3F8-8DE8-4037-9525-A88E7A882FF2}" type="slidenum">
              <a:rPr lang="en-GB" altLang="zh-CN" smtClean="0"/>
              <a:pPr eaLnBrk="1" hangingPunct="1"/>
              <a:t>7</a:t>
            </a:fld>
            <a:endParaRPr lang="en-GB" altLang="zh-CN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1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/>
            <a:fld id="{99E4D22C-CFD5-488F-A314-AB9FCB196795}" type="slidenum">
              <a:rPr lang="en-GB" altLang="zh-CN" smtClean="0">
                <a:solidFill>
                  <a:prstClr val="black"/>
                </a:solidFill>
                <a:latin typeface="Calibri" pitchFamily="32" charset="0"/>
              </a:rPr>
              <a:pPr eaLnBrk="1" hangingPunct="1"/>
              <a:t>12</a:t>
            </a:fld>
            <a:endParaRPr lang="en-GB" altLang="zh-CN" smtClean="0">
              <a:solidFill>
                <a:prstClr val="black"/>
              </a:solidFill>
              <a:latin typeface="Calibri" pitchFamily="32" charset="0"/>
            </a:endParaRPr>
          </a:p>
        </p:txBody>
      </p:sp>
      <p:sp>
        <p:nvSpPr>
          <p:cNvPr id="3481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54537" cy="3414713"/>
          </a:xfrm>
          <a:solidFill>
            <a:srgbClr val="FFFFFF"/>
          </a:solidFill>
          <a:ln/>
        </p:spPr>
      </p:sp>
      <p:sp>
        <p:nvSpPr>
          <p:cNvPr id="34820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72113" cy="41021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zh-CN" altLang="zh-CN" smtClean="0">
              <a:latin typeface="Calibri" pitchFamily="32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3731" name="备注占位符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zh-CN" smtClean="0">
                <a:ea typeface="宋体" charset="-122"/>
              </a:rPr>
              <a:t>Toolkit software package is very important to promote the product utilization. Through the product the utilization, the quality of product can be feedback. </a:t>
            </a:r>
          </a:p>
          <a:p>
            <a:r>
              <a:rPr lang="en-US" altLang="zh-CN" smtClean="0">
                <a:ea typeface="宋体" charset="-122"/>
              </a:rPr>
              <a:t>This is the FY-3 data toolkit software package which focus on environment and disaster monitoring more.</a:t>
            </a:r>
            <a:endParaRPr lang="zh-CN" altLang="en-US" smtClean="0">
              <a:ea typeface="宋体" charset="-122"/>
            </a:endParaRPr>
          </a:p>
        </p:txBody>
      </p:sp>
      <p:sp>
        <p:nvSpPr>
          <p:cNvPr id="73732" name="灯片编号占位符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/>
            <a:fld id="{0BC1A961-2D08-403C-B0DD-29AD5A077503}" type="slidenum">
              <a:rPr lang="en-US" altLang="zh-CN" smtClean="0">
                <a:solidFill>
                  <a:prstClr val="black"/>
                </a:solidFill>
              </a:rPr>
              <a:pPr eaLnBrk="1" hangingPunct="1"/>
              <a:t>13</a:t>
            </a:fld>
            <a:endParaRPr lang="en-US" altLang="zh-CN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3518DC6-B64D-4D6F-B60D-6EE9A315892B}" type="slidenum">
              <a:rPr lang="en-US" altLang="zh-CN" smtClean="0">
                <a:solidFill>
                  <a:prstClr val="black"/>
                </a:solidFill>
              </a:rPr>
              <a:pPr>
                <a:defRPr/>
              </a:pPr>
              <a:t>14</a:t>
            </a:fld>
            <a:endParaRPr lang="en-US" altLang="zh-C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24616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0419" name="备注占位符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CN" altLang="en-US" smtClean="0">
              <a:latin typeface="Arial" pitchFamily="34" charset="0"/>
            </a:endParaRPr>
          </a:p>
        </p:txBody>
      </p:sp>
      <p:sp>
        <p:nvSpPr>
          <p:cNvPr id="60420" name="灯片编号占位符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fld id="{99A41C80-02EB-4FB2-A8E7-CC49A6663C58}" type="slidenum">
              <a:rPr lang="en-GB" altLang="zh-CN">
                <a:solidFill>
                  <a:prstClr val="black"/>
                </a:solidFill>
              </a:rPr>
              <a:pPr eaLnBrk="1" hangingPunct="1"/>
              <a:t>16</a:t>
            </a:fld>
            <a:endParaRPr lang="en-GB" altLang="zh-CN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备注占位符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CN" altLang="en-US" smtClean="0">
              <a:latin typeface="Arial" pitchFamily="34" charset="0"/>
            </a:endParaRPr>
          </a:p>
        </p:txBody>
      </p:sp>
      <p:sp>
        <p:nvSpPr>
          <p:cNvPr id="62468" name="灯片编号占位符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fld id="{8B862E27-CD7E-4D3B-97D2-001F78E465CA}" type="slidenum">
              <a:rPr lang="en-GB" altLang="zh-CN" smtClean="0"/>
              <a:pPr eaLnBrk="1" hangingPunct="1"/>
              <a:t>18</a:t>
            </a:fld>
            <a:endParaRPr lang="en-GB" altLang="zh-CN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0F0BB1-F7CD-4046-BCEC-BD818CBAC279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88637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F03F139-8535-42EA-AA1A-B14ED8B1558B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2014/10/30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047C7-574E-41F8-9D70-90D45A3FB22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68989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D74F257-42F7-467E-B586-C3543C48B416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2014/10/30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047C7-574E-41F8-9D70-90D45A3FB22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82883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5"/>
          <p:cNvSpPr>
            <a:spLocks noChangeAspect="1" noChangeArrowheads="1" noTextEdit="1"/>
          </p:cNvSpPr>
          <p:nvPr/>
        </p:nvSpPr>
        <p:spPr bwMode="auto">
          <a:xfrm>
            <a:off x="0" y="3244851"/>
            <a:ext cx="9144000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002569"/>
              </a:solidFill>
              <a:latin typeface="Tahoma" pitchFamily="34" charset="0"/>
            </a:endParaRPr>
          </a:p>
        </p:txBody>
      </p:sp>
      <p:sp>
        <p:nvSpPr>
          <p:cNvPr id="328706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4089889" y="666750"/>
            <a:ext cx="4810857" cy="187483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28707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4081097" y="2722564"/>
            <a:ext cx="4826977" cy="1093787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r>
              <a:rPr lang="en-GB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027774292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 bwMode="auto">
          <a:xfrm>
            <a:off x="0" y="1347788"/>
            <a:ext cx="9144000" cy="551021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r" defTabSz="914400" eaLnBrk="0" hangingPunct="0">
              <a:defRPr/>
            </a:pPr>
            <a:endParaRPr lang="en-US" sz="1500" dirty="0">
              <a:solidFill>
                <a:srgbClr val="000000"/>
              </a:solidFill>
              <a:latin typeface="Tahoma" pitchFamily="34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671638" y="188913"/>
            <a:ext cx="7396162" cy="50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1028" name="Rectangle 58"/>
          <p:cNvSpPr>
            <a:spLocks noGrp="1" noChangeArrowheads="1"/>
          </p:cNvSpPr>
          <p:nvPr>
            <p:ph type="body" idx="1"/>
          </p:nvPr>
        </p:nvSpPr>
        <p:spPr bwMode="auto">
          <a:xfrm>
            <a:off x="296863" y="1457325"/>
            <a:ext cx="8445500" cy="486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19050" y="482815"/>
            <a:ext cx="1346844" cy="55399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914400" eaLnBrk="0" hangingPunct="0">
              <a:spcBef>
                <a:spcPts val="0"/>
              </a:spcBef>
              <a:defRPr/>
            </a:pPr>
            <a:r>
              <a:rPr lang="en-US" sz="1000" b="1" dirty="0" smtClean="0">
                <a:solidFill>
                  <a:srgbClr val="FFFFFF"/>
                </a:solidFill>
                <a:latin typeface="Arial Unicode MS" pitchFamily="-111" charset="0"/>
                <a:ea typeface="ＭＳ Ｐゴシック" pitchFamily="-105" charset="-128"/>
                <a:cs typeface="ＭＳ Ｐゴシック" pitchFamily="-105" charset="-128"/>
              </a:rPr>
              <a:t>28</a:t>
            </a:r>
            <a:r>
              <a:rPr lang="en-US" sz="1000" b="1" baseline="30000" dirty="0" smtClean="0">
                <a:solidFill>
                  <a:srgbClr val="FFFFFF"/>
                </a:solidFill>
                <a:latin typeface="Arial Unicode MS" pitchFamily="-111" charset="0"/>
                <a:ea typeface="ＭＳ Ｐゴシック" pitchFamily="-105" charset="-128"/>
                <a:cs typeface="ＭＳ Ｐゴシック" pitchFamily="-105" charset="-128"/>
              </a:rPr>
              <a:t>th</a:t>
            </a:r>
            <a:r>
              <a:rPr lang="en-US" sz="1000" b="1" baseline="0" dirty="0" smtClean="0">
                <a:solidFill>
                  <a:srgbClr val="FFFFFF"/>
                </a:solidFill>
                <a:latin typeface="Arial Unicode MS" pitchFamily="-111" charset="0"/>
                <a:ea typeface="ＭＳ Ｐゴシック" pitchFamily="-105" charset="-128"/>
                <a:cs typeface="ＭＳ Ｐゴシック" pitchFamily="-105" charset="-128"/>
              </a:rPr>
              <a:t> Plenary session</a:t>
            </a:r>
            <a:endParaRPr lang="en-US" sz="1000" b="1" dirty="0">
              <a:solidFill>
                <a:srgbClr val="FFFFFF"/>
              </a:solidFill>
              <a:latin typeface="Arial Unicode MS" pitchFamily="-111" charset="0"/>
              <a:ea typeface="ＭＳ Ｐゴシック" pitchFamily="-105" charset="-128"/>
              <a:cs typeface="ＭＳ Ｐゴシック" pitchFamily="-105" charset="-128"/>
            </a:endParaRPr>
          </a:p>
          <a:p>
            <a:pPr defTabSz="914400" eaLnBrk="0" hangingPunct="0">
              <a:spcBef>
                <a:spcPts val="0"/>
              </a:spcBef>
              <a:defRPr/>
            </a:pPr>
            <a:r>
              <a:rPr lang="en-US" sz="1000" b="1" dirty="0" smtClean="0">
                <a:solidFill>
                  <a:srgbClr val="FFFFFF"/>
                </a:solidFill>
                <a:latin typeface="Arial Unicode MS" pitchFamily="-111" charset="0"/>
                <a:ea typeface="ＭＳ Ｐゴシック" pitchFamily="-105" charset="-128"/>
                <a:cs typeface="ＭＳ Ｐゴシック" pitchFamily="-105" charset="-128"/>
              </a:rPr>
              <a:t>Tromsø, Norway</a:t>
            </a:r>
            <a:r>
              <a:rPr lang="en-US" sz="1000" b="1" dirty="0">
                <a:solidFill>
                  <a:srgbClr val="FFFFFF"/>
                </a:solidFill>
                <a:latin typeface="Arial Unicode MS" pitchFamily="-111" charset="0"/>
                <a:ea typeface="ＭＳ Ｐゴシック" pitchFamily="-105" charset="-128"/>
                <a:cs typeface="ＭＳ Ｐゴシック" pitchFamily="-105" charset="-128"/>
              </a:rPr>
              <a:t/>
            </a:r>
            <a:br>
              <a:rPr lang="en-US" sz="1000" b="1" dirty="0">
                <a:solidFill>
                  <a:srgbClr val="FFFFFF"/>
                </a:solidFill>
                <a:latin typeface="Arial Unicode MS" pitchFamily="-111" charset="0"/>
                <a:ea typeface="ＭＳ Ｐゴシック" pitchFamily="-105" charset="-128"/>
                <a:cs typeface="ＭＳ Ｐゴシック" pitchFamily="-105" charset="-128"/>
              </a:rPr>
            </a:br>
            <a:r>
              <a:rPr lang="en-US" sz="1000" b="1" dirty="0" smtClean="0">
                <a:solidFill>
                  <a:srgbClr val="FFFFFF"/>
                </a:solidFill>
                <a:latin typeface="Arial Unicode MS" pitchFamily="-111" charset="0"/>
                <a:ea typeface="ＭＳ Ｐゴシック" pitchFamily="-105" charset="-128"/>
                <a:cs typeface="ＭＳ Ｐゴシック" pitchFamily="-105" charset="-128"/>
              </a:rPr>
              <a:t>28-30 October</a:t>
            </a:r>
            <a:r>
              <a:rPr lang="en-US" sz="1000" b="1" baseline="0" dirty="0" smtClean="0">
                <a:solidFill>
                  <a:srgbClr val="FFFFFF"/>
                </a:solidFill>
                <a:latin typeface="Arial Unicode MS" pitchFamily="-111" charset="0"/>
                <a:ea typeface="ＭＳ Ｐゴシック" pitchFamily="-105" charset="-128"/>
                <a:cs typeface="ＭＳ Ｐゴシック" pitchFamily="-105" charset="-128"/>
              </a:rPr>
              <a:t> </a:t>
            </a:r>
            <a:r>
              <a:rPr lang="en-US" sz="1000" b="1" dirty="0" smtClean="0">
                <a:solidFill>
                  <a:srgbClr val="FFFFFF"/>
                </a:solidFill>
                <a:latin typeface="Arial Unicode MS" pitchFamily="-111" charset="0"/>
                <a:ea typeface="ＭＳ Ｐゴシック" pitchFamily="-105" charset="-128"/>
                <a:cs typeface="ＭＳ Ｐゴシック" pitchFamily="-105" charset="-128"/>
              </a:rPr>
              <a:t>2014</a:t>
            </a:r>
            <a:endParaRPr lang="en-US" sz="1000" b="1" dirty="0">
              <a:solidFill>
                <a:srgbClr val="FFFFFF"/>
              </a:solidFill>
              <a:latin typeface="Arial Unicode MS" pitchFamily="-111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8" name="Rectangle 4"/>
          <p:cNvSpPr>
            <a:spLocks noGrp="1" noChangeArrowheads="1"/>
          </p:cNvSpPr>
          <p:nvPr>
            <p:ph type="sldNum" sz="quarter" idx="4"/>
          </p:nvPr>
        </p:nvSpPr>
        <p:spPr>
          <a:xfrm>
            <a:off x="7239000" y="6600825"/>
            <a:ext cx="1905000" cy="2571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50000"/>
              </a:spcBef>
              <a:defRPr sz="1000">
                <a:solidFill>
                  <a:srgbClr val="002569"/>
                </a:solidFill>
                <a:latin typeface="Calibri" pitchFamily="-106" charset="0"/>
                <a:cs typeface="Calibri" pitchFamily="-106" charset="0"/>
              </a:defRPr>
            </a:lvl1pPr>
          </a:lstStyle>
          <a:p>
            <a:pPr>
              <a:defRPr/>
            </a:pPr>
            <a:fld id="{980EA4A0-E513-42EA-B292-B21C1B51B6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5" name="Picture 4" descr="CEOS_logo_trans_SMALL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78" y="119764"/>
            <a:ext cx="915254" cy="36305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</p:sldLayoutIdLst>
  <p:transition spd="slow"/>
  <p:txStyles>
    <p:titleStyle>
      <a:lvl1pPr algn="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ＭＳ Ｐゴシック" charset="-128"/>
          <a:cs typeface="ＭＳ Ｐゴシック" charset="-128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ＭＳ Ｐゴシック" charset="-128"/>
          <a:cs typeface="ＭＳ Ｐゴシック" charset="-128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ＭＳ Ｐゴシック" charset="-128"/>
          <a:cs typeface="ＭＳ Ｐゴシック" charset="-128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ＭＳ Ｐゴシック" charset="-128"/>
          <a:cs typeface="ＭＳ Ｐゴシック" charset="-128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entury Gothic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entury Gothic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entury Gothic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entury Gothic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b="1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200" b="1">
          <a:solidFill>
            <a:schemeClr val="tx2"/>
          </a:solidFill>
          <a:latin typeface="Arial" charset="0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Courier New" pitchFamily="-106" charset="0"/>
        <a:buChar char="o"/>
        <a:defRPr sz="2000" b="1">
          <a:solidFill>
            <a:schemeClr val="tx2"/>
          </a:solidFill>
          <a:latin typeface="Arial" charset="0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Wingdings" pitchFamily="-106" charset="2"/>
        <a:buChar char="§"/>
        <a:defRPr b="1">
          <a:solidFill>
            <a:schemeClr val="tx2"/>
          </a:solidFill>
          <a:latin typeface="Arial" charset="0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600" b="1">
          <a:solidFill>
            <a:schemeClr val="tx2"/>
          </a:solidFill>
          <a:latin typeface="Arial" charset="0"/>
          <a:ea typeface="ＭＳ Ｐゴシック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defRPr sz="2400">
          <a:solidFill>
            <a:schemeClr val="tx2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defRPr sz="2400">
          <a:solidFill>
            <a:schemeClr val="tx2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defRPr sz="2400">
          <a:solidFill>
            <a:schemeClr val="tx2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defRPr sz="2400"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 bwMode="auto">
          <a:xfrm>
            <a:off x="0" y="1347788"/>
            <a:ext cx="9144000" cy="551021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r" defTabSz="914400" eaLnBrk="0" hangingPunct="0">
              <a:defRPr/>
            </a:pPr>
            <a:endParaRPr lang="en-US" sz="1500" dirty="0">
              <a:solidFill>
                <a:srgbClr val="000000"/>
              </a:solidFill>
              <a:latin typeface="Tahoma" pitchFamily="34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671638" y="188913"/>
            <a:ext cx="7396162" cy="50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1028" name="Rectangle 58"/>
          <p:cNvSpPr>
            <a:spLocks noGrp="1" noChangeArrowheads="1"/>
          </p:cNvSpPr>
          <p:nvPr>
            <p:ph type="body" idx="1"/>
          </p:nvPr>
        </p:nvSpPr>
        <p:spPr bwMode="auto">
          <a:xfrm>
            <a:off x="296863" y="1457325"/>
            <a:ext cx="8445500" cy="486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19050" y="482815"/>
            <a:ext cx="1346844" cy="55399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914400" eaLnBrk="0" hangingPunct="0">
              <a:spcBef>
                <a:spcPts val="0"/>
              </a:spcBef>
              <a:defRPr/>
            </a:pPr>
            <a:r>
              <a:rPr lang="en-US" sz="1000" b="1" dirty="0" smtClean="0">
                <a:solidFill>
                  <a:srgbClr val="FFFFFF"/>
                </a:solidFill>
                <a:latin typeface="Arial Unicode MS" pitchFamily="-111" charset="0"/>
                <a:ea typeface="ＭＳ Ｐゴシック" pitchFamily="-105" charset="-128"/>
                <a:cs typeface="ＭＳ Ｐゴシック" pitchFamily="-105" charset="-128"/>
              </a:rPr>
              <a:t>28</a:t>
            </a:r>
            <a:r>
              <a:rPr lang="en-US" sz="1000" b="1" baseline="30000" dirty="0" smtClean="0">
                <a:solidFill>
                  <a:srgbClr val="FFFFFF"/>
                </a:solidFill>
                <a:latin typeface="Arial Unicode MS" pitchFamily="-111" charset="0"/>
                <a:ea typeface="ＭＳ Ｐゴシック" pitchFamily="-105" charset="-128"/>
                <a:cs typeface="ＭＳ Ｐゴシック" pitchFamily="-105" charset="-128"/>
              </a:rPr>
              <a:t>th</a:t>
            </a:r>
            <a:r>
              <a:rPr lang="en-US" sz="1000" b="1" dirty="0" smtClean="0">
                <a:solidFill>
                  <a:srgbClr val="FFFFFF"/>
                </a:solidFill>
                <a:latin typeface="Arial Unicode MS" pitchFamily="-111" charset="0"/>
                <a:ea typeface="ＭＳ Ｐゴシック" pitchFamily="-105" charset="-128"/>
                <a:cs typeface="ＭＳ Ｐゴシック" pitchFamily="-105" charset="-128"/>
              </a:rPr>
              <a:t> Plenary session</a:t>
            </a:r>
            <a:endParaRPr lang="en-US" sz="1000" b="1" dirty="0">
              <a:solidFill>
                <a:srgbClr val="FFFFFF"/>
              </a:solidFill>
              <a:latin typeface="Arial Unicode MS" pitchFamily="-111" charset="0"/>
              <a:ea typeface="ＭＳ Ｐゴシック" pitchFamily="-105" charset="-128"/>
              <a:cs typeface="ＭＳ Ｐゴシック" pitchFamily="-105" charset="-128"/>
            </a:endParaRPr>
          </a:p>
          <a:p>
            <a:pPr defTabSz="914400" eaLnBrk="0" hangingPunct="0">
              <a:spcBef>
                <a:spcPts val="0"/>
              </a:spcBef>
              <a:defRPr/>
            </a:pPr>
            <a:r>
              <a:rPr lang="en-US" sz="1000" b="1" dirty="0" smtClean="0">
                <a:solidFill>
                  <a:srgbClr val="FFFFFF"/>
                </a:solidFill>
                <a:latin typeface="Arial Unicode MS" pitchFamily="-111" charset="0"/>
                <a:ea typeface="ＭＳ Ｐゴシック" pitchFamily="-105" charset="-128"/>
                <a:cs typeface="ＭＳ Ｐゴシック" pitchFamily="-105" charset="-128"/>
              </a:rPr>
              <a:t>Tromsø, Norway</a:t>
            </a:r>
            <a:r>
              <a:rPr lang="en-US" sz="1000" b="1" dirty="0">
                <a:solidFill>
                  <a:srgbClr val="FFFFFF"/>
                </a:solidFill>
                <a:latin typeface="Arial Unicode MS" pitchFamily="-111" charset="0"/>
                <a:ea typeface="ＭＳ Ｐゴシック" pitchFamily="-105" charset="-128"/>
                <a:cs typeface="ＭＳ Ｐゴシック" pitchFamily="-105" charset="-128"/>
              </a:rPr>
              <a:t/>
            </a:r>
            <a:br>
              <a:rPr lang="en-US" sz="1000" b="1" dirty="0">
                <a:solidFill>
                  <a:srgbClr val="FFFFFF"/>
                </a:solidFill>
                <a:latin typeface="Arial Unicode MS" pitchFamily="-111" charset="0"/>
                <a:ea typeface="ＭＳ Ｐゴシック" pitchFamily="-105" charset="-128"/>
                <a:cs typeface="ＭＳ Ｐゴシック" pitchFamily="-105" charset="-128"/>
              </a:rPr>
            </a:br>
            <a:r>
              <a:rPr lang="en-US" sz="1000" b="1" dirty="0" smtClean="0">
                <a:solidFill>
                  <a:srgbClr val="FFFFFF"/>
                </a:solidFill>
                <a:latin typeface="Arial Unicode MS" pitchFamily="-111" charset="0"/>
                <a:ea typeface="ＭＳ Ｐゴシック" pitchFamily="-105" charset="-128"/>
                <a:cs typeface="ＭＳ Ｐゴシック" pitchFamily="-105" charset="-128"/>
              </a:rPr>
              <a:t>28-30 October 2014</a:t>
            </a:r>
            <a:endParaRPr lang="en-US" sz="1000" b="1" dirty="0">
              <a:solidFill>
                <a:srgbClr val="FFFFFF"/>
              </a:solidFill>
              <a:latin typeface="Arial Unicode MS" pitchFamily="-111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8" name="Rectangle 4"/>
          <p:cNvSpPr>
            <a:spLocks noGrp="1" noChangeArrowheads="1"/>
          </p:cNvSpPr>
          <p:nvPr>
            <p:ph type="sldNum" sz="quarter" idx="4"/>
          </p:nvPr>
        </p:nvSpPr>
        <p:spPr>
          <a:xfrm>
            <a:off x="7239000" y="6600825"/>
            <a:ext cx="1905000" cy="2571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50000"/>
              </a:spcBef>
              <a:defRPr sz="1000">
                <a:solidFill>
                  <a:srgbClr val="002569"/>
                </a:solidFill>
                <a:latin typeface="Calibri" pitchFamily="-106" charset="0"/>
                <a:cs typeface="Calibri" pitchFamily="-106" charset="0"/>
              </a:defRPr>
            </a:lvl1pPr>
          </a:lstStyle>
          <a:p>
            <a:pPr>
              <a:defRPr/>
            </a:pPr>
            <a:fld id="{980EA4A0-E513-42EA-B292-B21C1B51B6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5" name="Picture 4" descr="CEOS_logo_trans_SMALL.pn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78" y="119764"/>
            <a:ext cx="915254" cy="363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8312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</p:sldLayoutIdLst>
  <p:transition spd="slow"/>
  <p:txStyles>
    <p:titleStyle>
      <a:lvl1pPr algn="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ＭＳ Ｐゴシック" charset="-128"/>
          <a:cs typeface="ＭＳ Ｐゴシック" charset="-128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ＭＳ Ｐゴシック" charset="-128"/>
          <a:cs typeface="ＭＳ Ｐゴシック" charset="-128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ＭＳ Ｐゴシック" charset="-128"/>
          <a:cs typeface="ＭＳ Ｐゴシック" charset="-128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ＭＳ Ｐゴシック" charset="-128"/>
          <a:cs typeface="ＭＳ Ｐゴシック" charset="-128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entury Gothic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entury Gothic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entury Gothic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entury Gothic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b="1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200" b="1">
          <a:solidFill>
            <a:schemeClr val="tx2"/>
          </a:solidFill>
          <a:latin typeface="Arial" charset="0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Courier New" pitchFamily="-106" charset="0"/>
        <a:buChar char="o"/>
        <a:defRPr sz="2000" b="1">
          <a:solidFill>
            <a:schemeClr val="tx2"/>
          </a:solidFill>
          <a:latin typeface="Arial" charset="0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Wingdings" pitchFamily="-106" charset="2"/>
        <a:buChar char="§"/>
        <a:defRPr b="1">
          <a:solidFill>
            <a:schemeClr val="tx2"/>
          </a:solidFill>
          <a:latin typeface="Arial" charset="0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600" b="1">
          <a:solidFill>
            <a:schemeClr val="tx2"/>
          </a:solidFill>
          <a:latin typeface="Arial" charset="0"/>
          <a:ea typeface="ＭＳ Ｐゴシック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defRPr sz="2400">
          <a:solidFill>
            <a:schemeClr val="tx2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defRPr sz="2400">
          <a:solidFill>
            <a:schemeClr val="tx2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defRPr sz="2400">
          <a:solidFill>
            <a:schemeClr val="tx2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defRPr sz="2400"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wmf"/><Relationship Id="rId2" Type="http://schemas.openxmlformats.org/officeDocument/2006/relationships/image" Target="../media/image23.wmf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3" Type="http://schemas.openxmlformats.org/officeDocument/2006/relationships/notesSlide" Target="../notesSlides/notesSlide5.xml"/><Relationship Id="rId7" Type="http://schemas.openxmlformats.org/officeDocument/2006/relationships/oleObject" Target="../embeddings/oleObject2.bin"/><Relationship Id="rId12" Type="http://schemas.openxmlformats.org/officeDocument/2006/relationships/image" Target="../media/image3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7.png"/><Relationship Id="rId1" Type="http://schemas.openxmlformats.org/officeDocument/2006/relationships/vmlDrawing" Target="../drawings/vmlDrawing1.vml"/><Relationship Id="rId6" Type="http://schemas.openxmlformats.org/officeDocument/2006/relationships/image" Target="../media/image28.png"/><Relationship Id="rId11" Type="http://schemas.openxmlformats.org/officeDocument/2006/relationships/image" Target="../media/image32.png"/><Relationship Id="rId5" Type="http://schemas.openxmlformats.org/officeDocument/2006/relationships/oleObject" Target="../embeddings/oleObject1.bin"/><Relationship Id="rId15" Type="http://schemas.openxmlformats.org/officeDocument/2006/relationships/image" Target="../media/image36.jpeg"/><Relationship Id="rId10" Type="http://schemas.openxmlformats.org/officeDocument/2006/relationships/image" Target="../media/image30.png"/><Relationship Id="rId4" Type="http://schemas.openxmlformats.org/officeDocument/2006/relationships/image" Target="../media/image31.png"/><Relationship Id="rId9" Type="http://schemas.openxmlformats.org/officeDocument/2006/relationships/oleObject" Target="../embeddings/oleObject3.bin"/><Relationship Id="rId14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44"/>
          <p:cNvSpPr>
            <a:spLocks noGrp="1" noChangeArrowheads="1"/>
          </p:cNvSpPr>
          <p:nvPr>
            <p:ph type="ctrTitle"/>
          </p:nvPr>
        </p:nvSpPr>
        <p:spPr>
          <a:xfrm>
            <a:off x="899592" y="244443"/>
            <a:ext cx="7968344" cy="1672389"/>
          </a:xfrm>
        </p:spPr>
        <p:txBody>
          <a:bodyPr/>
          <a:lstStyle/>
          <a:p>
            <a:pPr algn="l"/>
            <a:r>
              <a:rPr lang="en-US" altLang="zh-CN" dirty="0"/>
              <a:t>Progress on Chinese </a:t>
            </a:r>
            <a:r>
              <a:rPr lang="en-US" altLang="zh-CN" dirty="0" smtClean="0"/>
              <a:t>FY </a:t>
            </a:r>
            <a:r>
              <a:rPr lang="en-US" altLang="zh-CN" dirty="0"/>
              <a:t>Meteorological Satellite </a:t>
            </a:r>
            <a:r>
              <a:rPr lang="en-US" altLang="zh-CN" dirty="0" smtClean="0"/>
              <a:t>Programs</a:t>
            </a:r>
            <a:r>
              <a:rPr lang="en-US" b="0" dirty="0"/>
              <a:t/>
            </a:r>
            <a:br>
              <a:rPr lang="en-US" b="0" dirty="0"/>
            </a:br>
            <a:endParaRPr lang="en-US" dirty="0" smtClean="0">
              <a:solidFill>
                <a:srgbClr val="FFFF00"/>
              </a:solidFill>
            </a:endParaRPr>
          </a:p>
        </p:txBody>
      </p:sp>
      <p:sp>
        <p:nvSpPr>
          <p:cNvPr id="2" name="Subtitle 1"/>
          <p:cNvSpPr>
            <a:spLocks noGrp="1"/>
          </p:cNvSpPr>
          <p:nvPr>
            <p:ph type="subTitle" sz="quarter" idx="1"/>
          </p:nvPr>
        </p:nvSpPr>
        <p:spPr>
          <a:xfrm>
            <a:off x="1776549" y="1903450"/>
            <a:ext cx="6864485" cy="1564105"/>
          </a:xfrm>
        </p:spPr>
        <p:txBody>
          <a:bodyPr/>
          <a:lstStyle/>
          <a:p>
            <a:r>
              <a:rPr lang="en-US" dirty="0"/>
              <a:t>WEI </a:t>
            </a:r>
            <a:r>
              <a:rPr lang="en-US" dirty="0" err="1"/>
              <a:t>Caiying</a:t>
            </a:r>
            <a:r>
              <a:rPr lang="en-US" dirty="0"/>
              <a:t>  ZHANG </a:t>
            </a:r>
            <a:r>
              <a:rPr lang="en-US" dirty="0" err="1"/>
              <a:t>Jiashen</a:t>
            </a:r>
            <a:r>
              <a:rPr lang="en-US" dirty="0"/>
              <a:t> FAN </a:t>
            </a:r>
            <a:r>
              <a:rPr lang="en-US" dirty="0" err="1" smtClean="0"/>
              <a:t>Jinglong</a:t>
            </a:r>
            <a:endParaRPr lang="en-US" dirty="0"/>
          </a:p>
          <a:p>
            <a:r>
              <a:rPr lang="en-US" dirty="0"/>
              <a:t>National Satellite Meteorological Center ,CMA </a:t>
            </a:r>
            <a:endParaRPr lang="en-US" dirty="0" smtClean="0"/>
          </a:p>
          <a:p>
            <a:r>
              <a:rPr lang="en-US" dirty="0" smtClean="0"/>
              <a:t>CEOS Plenary, </a:t>
            </a:r>
            <a:r>
              <a:rPr lang="en-US" dirty="0" err="1" smtClean="0"/>
              <a:t>Organisational</a:t>
            </a:r>
            <a:r>
              <a:rPr lang="en-US" dirty="0" smtClean="0"/>
              <a:t> Issues Session</a:t>
            </a:r>
          </a:p>
          <a:p>
            <a:r>
              <a:rPr lang="en-US" dirty="0" err="1" smtClean="0"/>
              <a:t>Tromsø</a:t>
            </a:r>
            <a:r>
              <a:rPr lang="en-US" dirty="0" smtClean="0"/>
              <a:t>, Norway</a:t>
            </a:r>
            <a:br>
              <a:rPr lang="en-US" dirty="0" smtClean="0"/>
            </a:br>
            <a:r>
              <a:rPr lang="en-US" dirty="0" smtClean="0"/>
              <a:t>28-30 October 2014</a:t>
            </a:r>
            <a:endParaRPr lang="en-US" dirty="0"/>
          </a:p>
        </p:txBody>
      </p:sp>
      <p:pic>
        <p:nvPicPr>
          <p:cNvPr id="4" name="Picture 2" descr="C:\Users\Taube\Desktop\AT job files\CEOS\CEOS Plen 2014\website\website images\Rica-ishavshotel-web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65" y="5103562"/>
            <a:ext cx="4070067" cy="2093336"/>
          </a:xfrm>
          <a:prstGeom prst="rect">
            <a:avLst/>
          </a:prstGeom>
          <a:noFill/>
        </p:spPr>
      </p:pic>
      <p:pic>
        <p:nvPicPr>
          <p:cNvPr id="5" name="Picture 2" descr="C:\Users\Taube\Desktop\AT job files\CEOS\CEOS Plen 2014\website\website images\hotelroom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73832" y="5103561"/>
            <a:ext cx="1608990" cy="827543"/>
          </a:xfrm>
          <a:prstGeom prst="rect">
            <a:avLst/>
          </a:prstGeom>
          <a:noFill/>
        </p:spPr>
      </p:pic>
      <p:pic>
        <p:nvPicPr>
          <p:cNvPr id="6" name="Picture 4" descr="C:\Users\Taube\Desktop\AT job files\CEOS\CEOS Plen 2014\website\website images\birdview tromso2.bmp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682821" y="5103561"/>
            <a:ext cx="3617833" cy="2093337"/>
          </a:xfrm>
          <a:prstGeom prst="rect">
            <a:avLst/>
          </a:prstGeom>
          <a:noFill/>
        </p:spPr>
      </p:pic>
      <p:pic>
        <p:nvPicPr>
          <p:cNvPr id="7" name="Picture 3" descr="C:\Users\Taube\Desktop\AT job files\CEOS\CEOS Plen 2014\website\website images\Winter_Tromso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073832" y="5931105"/>
            <a:ext cx="2187622" cy="12657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9495697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63" name="组合 16"/>
          <p:cNvGrpSpPr>
            <a:grpSpLocks/>
          </p:cNvGrpSpPr>
          <p:nvPr/>
        </p:nvGrpSpPr>
        <p:grpSpPr bwMode="auto">
          <a:xfrm>
            <a:off x="886261" y="1181926"/>
            <a:ext cx="7261839" cy="3208867"/>
            <a:chOff x="-184623" y="3429000"/>
            <a:chExt cx="4909023" cy="3429000"/>
          </a:xfrm>
        </p:grpSpPr>
        <p:pic>
          <p:nvPicPr>
            <p:cNvPr id="15369" name="Picture 88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84623" y="3429000"/>
              <a:ext cx="4909023" cy="3429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1" name="直接连接符 10"/>
            <p:cNvCxnSpPr/>
            <p:nvPr/>
          </p:nvCxnSpPr>
          <p:spPr>
            <a:xfrm>
              <a:off x="686034" y="3810893"/>
              <a:ext cx="3351980" cy="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/>
          </p:nvCxnSpPr>
          <p:spPr>
            <a:xfrm>
              <a:off x="686034" y="4649048"/>
              <a:ext cx="3351980" cy="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接连接符 15"/>
            <p:cNvCxnSpPr/>
            <p:nvPr/>
          </p:nvCxnSpPr>
          <p:spPr>
            <a:xfrm>
              <a:off x="686034" y="5487204"/>
              <a:ext cx="3351980" cy="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/>
            <p:cNvCxnSpPr/>
            <p:nvPr/>
          </p:nvCxnSpPr>
          <p:spPr>
            <a:xfrm>
              <a:off x="704558" y="5105311"/>
              <a:ext cx="3351980" cy="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接连接符 24"/>
            <p:cNvCxnSpPr/>
            <p:nvPr/>
          </p:nvCxnSpPr>
          <p:spPr>
            <a:xfrm>
              <a:off x="686034" y="5790708"/>
              <a:ext cx="3351980" cy="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362" name="TextBox 6"/>
          <p:cNvSpPr txBox="1">
            <a:spLocks noChangeArrowheads="1"/>
          </p:cNvSpPr>
          <p:nvPr/>
        </p:nvSpPr>
        <p:spPr bwMode="auto">
          <a:xfrm>
            <a:off x="1378619" y="213685"/>
            <a:ext cx="6524560" cy="46166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/>
            <a:r>
              <a:rPr lang="en-US" altLang="zh-CN" sz="2400" b="1" dirty="0">
                <a:solidFill>
                  <a:schemeClr val="bg1"/>
                </a:solidFill>
              </a:rPr>
              <a:t>Stability of </a:t>
            </a:r>
            <a:r>
              <a:rPr lang="en-US" altLang="zh-CN" sz="2400" b="1" dirty="0" err="1">
                <a:solidFill>
                  <a:schemeClr val="bg1"/>
                </a:solidFill>
              </a:rPr>
              <a:t>NEdT</a:t>
            </a:r>
            <a:r>
              <a:rPr lang="en-US" altLang="zh-CN" sz="2400" b="1" dirty="0">
                <a:solidFill>
                  <a:schemeClr val="bg1"/>
                </a:solidFill>
              </a:rPr>
              <a:t>: </a:t>
            </a:r>
            <a:r>
              <a:rPr lang="en-US" altLang="zh-CN" sz="2400" b="1" dirty="0" smtClean="0">
                <a:solidFill>
                  <a:schemeClr val="bg1"/>
                </a:solidFill>
              </a:rPr>
              <a:t>2013.12.1-30d   (MWTS-2)</a:t>
            </a:r>
            <a:endParaRPr lang="zh-CN" altLang="en-US" sz="2400" b="1" dirty="0">
              <a:solidFill>
                <a:schemeClr val="bg1"/>
              </a:solidFill>
            </a:endParaRPr>
          </a:p>
        </p:txBody>
      </p:sp>
      <p:grpSp>
        <p:nvGrpSpPr>
          <p:cNvPr id="15364" name="组合 16"/>
          <p:cNvGrpSpPr>
            <a:grpSpLocks/>
          </p:cNvGrpSpPr>
          <p:nvPr/>
        </p:nvGrpSpPr>
        <p:grpSpPr bwMode="auto">
          <a:xfrm>
            <a:off x="393894" y="3856900"/>
            <a:ext cx="8693834" cy="2981352"/>
            <a:chOff x="4343400" y="2571750"/>
            <a:chExt cx="4800600" cy="2405321"/>
          </a:xfrm>
        </p:grpSpPr>
        <p:pic>
          <p:nvPicPr>
            <p:cNvPr id="15367" name="Picture 91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638"/>
            <a:stretch>
              <a:fillRect/>
            </a:stretch>
          </p:blipFill>
          <p:spPr bwMode="auto">
            <a:xfrm>
              <a:off x="4343400" y="2571750"/>
              <a:ext cx="4800600" cy="2247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368" name="TextBox 11"/>
            <p:cNvSpPr txBox="1">
              <a:spLocks noChangeArrowheads="1"/>
            </p:cNvSpPr>
            <p:nvPr/>
          </p:nvSpPr>
          <p:spPr bwMode="auto">
            <a:xfrm>
              <a:off x="6588224" y="4803998"/>
              <a:ext cx="1512168" cy="1730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eaLnBrk="1" hangingPunct="1"/>
              <a:r>
                <a:rPr lang="en-US" altLang="zh-CN" sz="900">
                  <a:solidFill>
                    <a:prstClr val="black"/>
                  </a:solidFill>
                </a:rPr>
                <a:t>channels</a:t>
              </a:r>
              <a:endParaRPr lang="zh-CN" altLang="en-US" sz="900">
                <a:solidFill>
                  <a:prstClr val="black"/>
                </a:solidFill>
              </a:endParaRPr>
            </a:p>
          </p:txBody>
        </p:sp>
      </p:grpSp>
      <p:sp>
        <p:nvSpPr>
          <p:cNvPr id="15365" name="TextBox 12"/>
          <p:cNvSpPr txBox="1">
            <a:spLocks noChangeArrowheads="1"/>
          </p:cNvSpPr>
          <p:nvPr/>
        </p:nvSpPr>
        <p:spPr bwMode="auto">
          <a:xfrm>
            <a:off x="2350261" y="1735327"/>
            <a:ext cx="42481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/>
            <a:r>
              <a:rPr lang="en-US" altLang="zh-CN" dirty="0">
                <a:solidFill>
                  <a:srgbClr val="FF0000"/>
                </a:solidFill>
              </a:rPr>
              <a:t>Red line: specification</a:t>
            </a:r>
            <a:r>
              <a:rPr lang="en-US" altLang="zh-CN" dirty="0">
                <a:solidFill>
                  <a:prstClr val="black"/>
                </a:solidFill>
              </a:rPr>
              <a:t>; dot: on-orbit</a:t>
            </a:r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15366" name="TextBox 14"/>
          <p:cNvSpPr txBox="1">
            <a:spLocks noChangeArrowheads="1"/>
          </p:cNvSpPr>
          <p:nvPr/>
        </p:nvSpPr>
        <p:spPr bwMode="auto">
          <a:xfrm>
            <a:off x="2195513" y="5002507"/>
            <a:ext cx="4608516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/>
            <a:r>
              <a:rPr lang="en-US" altLang="zh-CN" sz="1600" dirty="0">
                <a:solidFill>
                  <a:srgbClr val="FF0000"/>
                </a:solidFill>
              </a:rPr>
              <a:t>On-orbit is better than </a:t>
            </a:r>
            <a:r>
              <a:rPr lang="en-US" altLang="zh-CN" sz="1600" dirty="0" smtClean="0">
                <a:solidFill>
                  <a:prstClr val="black"/>
                </a:solidFill>
              </a:rPr>
              <a:t>specification</a:t>
            </a:r>
          </a:p>
          <a:p>
            <a:pPr eaLnBrk="1" hangingPunct="1"/>
            <a:r>
              <a:rPr lang="en-US" altLang="zh-CN" sz="1600" dirty="0" smtClean="0">
                <a:solidFill>
                  <a:srgbClr val="0033CC"/>
                </a:solidFill>
              </a:rPr>
              <a:t>supposed </a:t>
            </a:r>
            <a:r>
              <a:rPr lang="en-US" altLang="zh-CN" sz="1600" dirty="0">
                <a:solidFill>
                  <a:srgbClr val="0033CC"/>
                </a:solidFill>
              </a:rPr>
              <a:t>to be good enough for NWP </a:t>
            </a:r>
          </a:p>
          <a:p>
            <a:pPr eaLnBrk="1" hangingPunct="1"/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8244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TextShape 1"/>
          <p:cNvSpPr txBox="1"/>
          <p:nvPr/>
        </p:nvSpPr>
        <p:spPr>
          <a:xfrm>
            <a:off x="0" y="0"/>
            <a:ext cx="360" cy="260640"/>
          </a:xfrm>
          <a:prstGeom prst="rect">
            <a:avLst/>
          </a:prstGeom>
        </p:spPr>
        <p:txBody>
          <a:bodyPr wrap="none" lIns="0" tIns="0" rIns="0" bIns="0"/>
          <a:lstStyle/>
          <a:p>
            <a:pPr algn="ctr"/>
            <a:endParaRPr dirty="0"/>
          </a:p>
        </p:txBody>
      </p:sp>
      <p:sp>
        <p:nvSpPr>
          <p:cNvPr id="157" name="CustomShape 10"/>
          <p:cNvSpPr/>
          <p:nvPr/>
        </p:nvSpPr>
        <p:spPr>
          <a:xfrm>
            <a:off x="1372140" y="5792864"/>
            <a:ext cx="6872268" cy="67248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pPr>
              <a:lnSpc>
                <a:spcPct val="151000"/>
              </a:lnSpc>
            </a:pPr>
            <a:r>
              <a:rPr lang="en-GB" dirty="0">
                <a:solidFill>
                  <a:srgbClr val="000000"/>
                </a:solidFill>
                <a:latin typeface="Arial"/>
              </a:rPr>
              <a:t>Standard deviation of o-b similar to ATMS after bias correction</a:t>
            </a:r>
            <a:endParaRPr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59" y="1715325"/>
            <a:ext cx="5573903" cy="393988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2816" y="1970749"/>
            <a:ext cx="4195700" cy="3541582"/>
          </a:xfrm>
          <a:prstGeom prst="rect">
            <a:avLst/>
          </a:prstGeom>
        </p:spPr>
      </p:pic>
      <p:sp>
        <p:nvSpPr>
          <p:cNvPr id="15" name="TextShape 1"/>
          <p:cNvSpPr txBox="1"/>
          <p:nvPr/>
        </p:nvSpPr>
        <p:spPr>
          <a:xfrm>
            <a:off x="4713896" y="1559237"/>
            <a:ext cx="4275388" cy="706080"/>
          </a:xfrm>
          <a:prstGeom prst="rect">
            <a:avLst/>
          </a:prstGeom>
        </p:spPr>
        <p:txBody>
          <a:bodyPr lIns="90360" tIns="44280" rIns="90360" bIns="44280" anchor="ctr"/>
          <a:lstStyle/>
          <a:p>
            <a:pPr>
              <a:lnSpc>
                <a:spcPct val="151000"/>
              </a:lnSpc>
            </a:pPr>
            <a:r>
              <a:rPr lang="en-GB" sz="1600" b="1" dirty="0">
                <a:solidFill>
                  <a:srgbClr val="0F36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FY-3C MWHS-2 compared to ATMS</a:t>
            </a:r>
            <a:endParaRPr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Shape 1"/>
          <p:cNvSpPr txBox="1"/>
          <p:nvPr/>
        </p:nvSpPr>
        <p:spPr>
          <a:xfrm>
            <a:off x="1681854" y="220207"/>
            <a:ext cx="8097480" cy="706080"/>
          </a:xfrm>
          <a:prstGeom prst="rect">
            <a:avLst/>
          </a:prstGeom>
        </p:spPr>
        <p:txBody>
          <a:bodyPr lIns="90360" tIns="44280" rIns="90360" bIns="44280" anchor="ctr"/>
          <a:lstStyle/>
          <a:p>
            <a:pPr>
              <a:lnSpc>
                <a:spcPct val="151000"/>
              </a:lnSpc>
            </a:pPr>
            <a:r>
              <a:rPr lang="en-GB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FY-3C </a:t>
            </a:r>
            <a:r>
              <a:rPr lang="en-GB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MWTS-2/MWHS-2 </a:t>
            </a:r>
            <a:r>
              <a:rPr lang="en-GB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compared to ATMS</a:t>
            </a:r>
            <a:endParaRPr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4744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>
                <p:childTnLst>
                  <p:par>
                    <p:cTn id="3"/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90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866" y="2052508"/>
            <a:ext cx="8245102" cy="3782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4578" name="Rectangle 1"/>
          <p:cNvSpPr>
            <a:spLocks noChangeArrowheads="1"/>
          </p:cNvSpPr>
          <p:nvPr/>
        </p:nvSpPr>
        <p:spPr bwMode="auto">
          <a:xfrm>
            <a:off x="3340899" y="3348032"/>
            <a:ext cx="2383409" cy="765758"/>
          </a:xfrm>
          <a:prstGeom prst="rect">
            <a:avLst/>
          </a:prstGeom>
          <a:solidFill>
            <a:srgbClr val="4F81BD"/>
          </a:solidFill>
          <a:ln w="25560">
            <a:solidFill>
              <a:srgbClr val="385D8A"/>
            </a:solidFill>
            <a:miter lim="800000"/>
            <a:headEnd/>
            <a:tailEnd/>
          </a:ln>
        </p:spPr>
        <p:txBody>
          <a:bodyPr lIns="90000" tIns="46800" rIns="90000" bIns="46800" anchor="ctr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ctr" eaLnBrk="1" hangingPunct="1"/>
            <a:r>
              <a:rPr lang="en-US" altLang="zh-CN" b="1" dirty="0">
                <a:solidFill>
                  <a:srgbClr val="FFFF66"/>
                </a:solidFill>
                <a:latin typeface="Calibri" pitchFamily="32" charset="0"/>
              </a:rPr>
              <a:t>Improved </a:t>
            </a:r>
            <a:r>
              <a:rPr lang="en-US" altLang="zh-CN" b="1" dirty="0" err="1">
                <a:solidFill>
                  <a:srgbClr val="FFFF66"/>
                </a:solidFill>
                <a:latin typeface="Calibri" pitchFamily="32" charset="0"/>
              </a:rPr>
              <a:t>FengYun</a:t>
            </a:r>
            <a:r>
              <a:rPr lang="en-US" altLang="zh-CN" b="1" dirty="0">
                <a:solidFill>
                  <a:srgbClr val="FFFF66"/>
                </a:solidFill>
                <a:latin typeface="Calibri" pitchFamily="32" charset="0"/>
              </a:rPr>
              <a:t> Satellite Data Assimilation</a:t>
            </a:r>
          </a:p>
        </p:txBody>
      </p:sp>
      <p:sp>
        <p:nvSpPr>
          <p:cNvPr id="24579" name="Rectangle 2"/>
          <p:cNvSpPr>
            <a:spLocks noChangeArrowheads="1"/>
          </p:cNvSpPr>
          <p:nvPr/>
        </p:nvSpPr>
        <p:spPr bwMode="auto">
          <a:xfrm>
            <a:off x="2195736" y="4601884"/>
            <a:ext cx="4364037" cy="762992"/>
          </a:xfrm>
          <a:prstGeom prst="rect">
            <a:avLst/>
          </a:prstGeom>
          <a:solidFill>
            <a:srgbClr val="4F81BD"/>
          </a:solidFill>
          <a:ln w="25560">
            <a:solidFill>
              <a:srgbClr val="385D8A"/>
            </a:solidFill>
            <a:miter lim="800000"/>
            <a:headEnd/>
            <a:tailEnd/>
          </a:ln>
        </p:spPr>
        <p:txBody>
          <a:bodyPr lIns="90000" tIns="46800" rIns="90000" bIns="46800" anchor="ctr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ctr" eaLnBrk="1" hangingPunct="1"/>
            <a:r>
              <a:rPr lang="en-US" altLang="zh-CN" sz="2400" b="1" dirty="0">
                <a:solidFill>
                  <a:srgbClr val="00DCFF"/>
                </a:solidFill>
                <a:latin typeface="Calibri" pitchFamily="32" charset="0"/>
              </a:rPr>
              <a:t>CMA/NSMC (Agency) Basic and general support</a:t>
            </a:r>
          </a:p>
        </p:txBody>
      </p:sp>
      <p:sp>
        <p:nvSpPr>
          <p:cNvPr id="24580" name="Rectangle 3"/>
          <p:cNvSpPr>
            <a:spLocks noChangeArrowheads="1"/>
          </p:cNvSpPr>
          <p:nvPr/>
        </p:nvSpPr>
        <p:spPr bwMode="auto">
          <a:xfrm>
            <a:off x="6156526" y="3419998"/>
            <a:ext cx="2088232" cy="693791"/>
          </a:xfrm>
          <a:prstGeom prst="rect">
            <a:avLst/>
          </a:prstGeom>
          <a:solidFill>
            <a:srgbClr val="4F81BD"/>
          </a:solidFill>
          <a:ln w="25560">
            <a:solidFill>
              <a:srgbClr val="385D8A"/>
            </a:solidFill>
            <a:miter lim="800000"/>
            <a:headEnd/>
            <a:tailEnd/>
          </a:ln>
        </p:spPr>
        <p:txBody>
          <a:bodyPr lIns="90000" tIns="46800" rIns="90000" bIns="46800" anchor="ctr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ctr" eaLnBrk="1" hangingPunct="1"/>
            <a:r>
              <a:rPr lang="en-US" altLang="zh-CN" b="1" dirty="0">
                <a:solidFill>
                  <a:srgbClr val="FFFFFF"/>
                </a:solidFill>
                <a:latin typeface="Calibri" pitchFamily="32" charset="0"/>
              </a:rPr>
              <a:t>CMA/NWPC(User)</a:t>
            </a:r>
          </a:p>
          <a:p>
            <a:pPr algn="ctr" eaLnBrk="1" hangingPunct="1"/>
            <a:r>
              <a:rPr lang="en-US" altLang="zh-CN" b="1" dirty="0">
                <a:solidFill>
                  <a:srgbClr val="FFFFFF"/>
                </a:solidFill>
                <a:latin typeface="Calibri" pitchFamily="32" charset="0"/>
              </a:rPr>
              <a:t>Feedback</a:t>
            </a:r>
          </a:p>
        </p:txBody>
      </p:sp>
      <p:sp>
        <p:nvSpPr>
          <p:cNvPr id="24581" name="Rectangle 4"/>
          <p:cNvSpPr>
            <a:spLocks noChangeArrowheads="1"/>
          </p:cNvSpPr>
          <p:nvPr/>
        </p:nvSpPr>
        <p:spPr bwMode="auto">
          <a:xfrm>
            <a:off x="827584" y="3348032"/>
            <a:ext cx="2088582" cy="765757"/>
          </a:xfrm>
          <a:prstGeom prst="rect">
            <a:avLst/>
          </a:prstGeom>
          <a:solidFill>
            <a:srgbClr val="4F81BD"/>
          </a:solidFill>
          <a:ln w="25560">
            <a:solidFill>
              <a:srgbClr val="385D8A"/>
            </a:solidFill>
            <a:miter lim="800000"/>
            <a:headEnd/>
            <a:tailEnd/>
          </a:ln>
        </p:spPr>
        <p:txBody>
          <a:bodyPr lIns="90000" tIns="46800" rIns="90000" bIns="46800" anchor="ctr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ctr" eaLnBrk="1" hangingPunct="1"/>
            <a:r>
              <a:rPr lang="en-US" altLang="zh-CN" b="1" dirty="0">
                <a:solidFill>
                  <a:srgbClr val="FFFFFF"/>
                </a:solidFill>
                <a:latin typeface="Calibri" pitchFamily="32" charset="0"/>
              </a:rPr>
              <a:t>UKMO(User)</a:t>
            </a:r>
          </a:p>
          <a:p>
            <a:pPr algn="ctr" eaLnBrk="1" hangingPunct="1"/>
            <a:r>
              <a:rPr lang="en-US" altLang="zh-CN" b="1" dirty="0">
                <a:solidFill>
                  <a:srgbClr val="FFFFFF"/>
                </a:solidFill>
                <a:latin typeface="Calibri" pitchFamily="32" charset="0"/>
              </a:rPr>
              <a:t>Feedback</a:t>
            </a:r>
          </a:p>
        </p:txBody>
      </p:sp>
      <p:sp>
        <p:nvSpPr>
          <p:cNvPr id="24582" name="Rectangle 5"/>
          <p:cNvSpPr>
            <a:spLocks noChangeArrowheads="1"/>
          </p:cNvSpPr>
          <p:nvPr/>
        </p:nvSpPr>
        <p:spPr bwMode="auto">
          <a:xfrm>
            <a:off x="3276206" y="2335780"/>
            <a:ext cx="2052116" cy="580204"/>
          </a:xfrm>
          <a:prstGeom prst="rect">
            <a:avLst/>
          </a:prstGeom>
          <a:solidFill>
            <a:srgbClr val="4F81BD"/>
          </a:solidFill>
          <a:ln w="25560">
            <a:solidFill>
              <a:srgbClr val="385D8A"/>
            </a:solidFill>
            <a:miter lim="800000"/>
            <a:headEnd/>
            <a:tailEnd/>
          </a:ln>
        </p:spPr>
        <p:txBody>
          <a:bodyPr lIns="90000" tIns="46800" rIns="90000" bIns="46800" anchor="ctr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ctr" eaLnBrk="1" hangingPunct="1"/>
            <a:r>
              <a:rPr lang="en-US" altLang="zh-CN" b="1" dirty="0">
                <a:solidFill>
                  <a:srgbClr val="FFFFFF"/>
                </a:solidFill>
                <a:latin typeface="Calibri" pitchFamily="32" charset="0"/>
              </a:rPr>
              <a:t>ECMWF(User)</a:t>
            </a:r>
          </a:p>
          <a:p>
            <a:pPr algn="ctr" eaLnBrk="1" hangingPunct="1"/>
            <a:r>
              <a:rPr lang="en-US" altLang="zh-CN" b="1" dirty="0">
                <a:solidFill>
                  <a:srgbClr val="FFFFFF"/>
                </a:solidFill>
                <a:latin typeface="Calibri" pitchFamily="32" charset="0"/>
              </a:rPr>
              <a:t>Feedback</a:t>
            </a:r>
          </a:p>
        </p:txBody>
      </p:sp>
      <p:sp>
        <p:nvSpPr>
          <p:cNvPr id="24584" name="AutoShape 9"/>
          <p:cNvSpPr>
            <a:spLocks noChangeArrowheads="1"/>
          </p:cNvSpPr>
          <p:nvPr/>
        </p:nvSpPr>
        <p:spPr bwMode="auto">
          <a:xfrm>
            <a:off x="4327400" y="4239892"/>
            <a:ext cx="71438" cy="289984"/>
          </a:xfrm>
          <a:prstGeom prst="upDownArrow">
            <a:avLst>
              <a:gd name="adj1" fmla="val 50000"/>
              <a:gd name="adj2" fmla="val 50741"/>
            </a:avLst>
          </a:prstGeom>
          <a:solidFill>
            <a:srgbClr val="4F81BD"/>
          </a:solidFill>
          <a:ln w="25560">
            <a:solidFill>
              <a:srgbClr val="0AB80A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24585" name="AutoShape 10"/>
          <p:cNvSpPr>
            <a:spLocks noChangeArrowheads="1"/>
          </p:cNvSpPr>
          <p:nvPr/>
        </p:nvSpPr>
        <p:spPr bwMode="auto">
          <a:xfrm>
            <a:off x="4284442" y="2988406"/>
            <a:ext cx="71438" cy="287867"/>
          </a:xfrm>
          <a:prstGeom prst="upDownArrow">
            <a:avLst>
              <a:gd name="adj1" fmla="val 50000"/>
              <a:gd name="adj2" fmla="val 50370"/>
            </a:avLst>
          </a:prstGeom>
          <a:solidFill>
            <a:srgbClr val="4F81BD"/>
          </a:solidFill>
          <a:ln w="25560">
            <a:solidFill>
              <a:srgbClr val="0AB80A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24586" name="AutoShape 11"/>
          <p:cNvSpPr>
            <a:spLocks noChangeArrowheads="1"/>
          </p:cNvSpPr>
          <p:nvPr/>
        </p:nvSpPr>
        <p:spPr bwMode="auto">
          <a:xfrm>
            <a:off x="2946006" y="3707987"/>
            <a:ext cx="330200" cy="129117"/>
          </a:xfrm>
          <a:prstGeom prst="leftRightArrow">
            <a:avLst>
              <a:gd name="adj1" fmla="val 50000"/>
              <a:gd name="adj2" fmla="val 50011"/>
            </a:avLst>
          </a:prstGeom>
          <a:solidFill>
            <a:srgbClr val="4F81BD"/>
          </a:solidFill>
          <a:ln w="25560">
            <a:solidFill>
              <a:srgbClr val="0AB80A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24587" name="AutoShape 12"/>
          <p:cNvSpPr>
            <a:spLocks noChangeArrowheads="1"/>
          </p:cNvSpPr>
          <p:nvPr/>
        </p:nvSpPr>
        <p:spPr bwMode="auto">
          <a:xfrm>
            <a:off x="5781455" y="3707987"/>
            <a:ext cx="330200" cy="131233"/>
          </a:xfrm>
          <a:prstGeom prst="leftRightArrow">
            <a:avLst>
              <a:gd name="adj1" fmla="val 50000"/>
              <a:gd name="adj2" fmla="val 49204"/>
            </a:avLst>
          </a:prstGeom>
          <a:solidFill>
            <a:srgbClr val="4F81BD"/>
          </a:solidFill>
          <a:ln w="25560">
            <a:solidFill>
              <a:srgbClr val="0AB80A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24588" name="Text Box 13"/>
          <p:cNvSpPr txBox="1">
            <a:spLocks noChangeArrowheads="1"/>
          </p:cNvSpPr>
          <p:nvPr/>
        </p:nvSpPr>
        <p:spPr bwMode="auto">
          <a:xfrm>
            <a:off x="1483118" y="72717"/>
            <a:ext cx="8640762" cy="833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/>
            <a:r>
              <a:rPr lang="en-US" altLang="zh-CN" sz="2400" b="1" dirty="0">
                <a:solidFill>
                  <a:schemeClr val="bg1"/>
                </a:solidFill>
                <a:latin typeface="Calibri" pitchFamily="32" charset="0"/>
              </a:rPr>
              <a:t>Closer collaborations among four centers  </a:t>
            </a:r>
            <a:endParaRPr lang="en-US" altLang="zh-CN" sz="2400" b="1" dirty="0" smtClean="0">
              <a:solidFill>
                <a:schemeClr val="bg1"/>
              </a:solidFill>
              <a:latin typeface="Calibri" pitchFamily="32" charset="0"/>
            </a:endParaRPr>
          </a:p>
          <a:p>
            <a:pPr eaLnBrk="1" hangingPunct="1"/>
            <a:r>
              <a:rPr lang="en-US" altLang="zh-CN" sz="2400" b="1" dirty="0" smtClean="0">
                <a:solidFill>
                  <a:schemeClr val="bg1"/>
                </a:solidFill>
                <a:latin typeface="Calibri" pitchFamily="32" charset="0"/>
              </a:rPr>
              <a:t>for </a:t>
            </a:r>
            <a:r>
              <a:rPr lang="en-US" altLang="zh-CN" sz="2400" b="1" dirty="0" err="1">
                <a:solidFill>
                  <a:schemeClr val="bg1"/>
                </a:solidFill>
                <a:latin typeface="Calibri" pitchFamily="32" charset="0"/>
              </a:rPr>
              <a:t>FengYun</a:t>
            </a:r>
            <a:r>
              <a:rPr lang="en-US" altLang="zh-CN" sz="2400" b="1" dirty="0">
                <a:solidFill>
                  <a:schemeClr val="bg1"/>
                </a:solidFill>
                <a:latin typeface="Calibri" pitchFamily="32" charset="0"/>
              </a:rPr>
              <a:t> satellite data assimilation is underway.</a:t>
            </a:r>
          </a:p>
        </p:txBody>
      </p:sp>
      <p:sp>
        <p:nvSpPr>
          <p:cNvPr id="24589" name="Rectangle 14"/>
          <p:cNvSpPr>
            <a:spLocks noChangeArrowheads="1"/>
          </p:cNvSpPr>
          <p:nvPr/>
        </p:nvSpPr>
        <p:spPr bwMode="auto">
          <a:xfrm>
            <a:off x="576266" y="1332428"/>
            <a:ext cx="8207375" cy="357717"/>
          </a:xfrm>
          <a:prstGeom prst="rect">
            <a:avLst/>
          </a:prstGeom>
          <a:solidFill>
            <a:srgbClr val="92D050"/>
          </a:solidFill>
          <a:ln w="25560">
            <a:solidFill>
              <a:srgbClr val="FFFF00"/>
            </a:solidFill>
            <a:miter lim="800000"/>
            <a:headEnd/>
            <a:tailEnd/>
          </a:ln>
        </p:spPr>
        <p:txBody>
          <a:bodyPr lIns="90000" tIns="46800" rIns="90000" bIns="46800" anchor="ctr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ctr" eaLnBrk="1" hangingPunct="1"/>
            <a:r>
              <a:rPr lang="en-US" altLang="zh-CN" sz="2400" b="1" dirty="0">
                <a:solidFill>
                  <a:srgbClr val="984807"/>
                </a:solidFill>
                <a:latin typeface="Calibri" pitchFamily="32" charset="0"/>
              </a:rPr>
              <a:t>Share;   early evaluation;      preparation before launch</a:t>
            </a:r>
          </a:p>
        </p:txBody>
      </p:sp>
      <p:sp>
        <p:nvSpPr>
          <p:cNvPr id="2" name="矩形 1"/>
          <p:cNvSpPr/>
          <p:nvPr/>
        </p:nvSpPr>
        <p:spPr>
          <a:xfrm>
            <a:off x="504501" y="5928540"/>
            <a:ext cx="853199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b="1" dirty="0">
                <a:solidFill>
                  <a:srgbClr val="FF0000"/>
                </a:solidFill>
              </a:rPr>
              <a:t>ECMWF starts using </a:t>
            </a:r>
            <a:r>
              <a:rPr lang="en-US" altLang="zh-CN" sz="2000" b="1" dirty="0" smtClean="0">
                <a:solidFill>
                  <a:srgbClr val="FF0000"/>
                </a:solidFill>
              </a:rPr>
              <a:t>FY-3B </a:t>
            </a:r>
            <a:r>
              <a:rPr lang="en-US" altLang="zh-CN" sz="2000" b="1" dirty="0">
                <a:solidFill>
                  <a:srgbClr val="FF0000"/>
                </a:solidFill>
              </a:rPr>
              <a:t>data in the operational forecasting system on 29 September </a:t>
            </a:r>
            <a:r>
              <a:rPr lang="en-US" altLang="zh-CN" sz="2000" b="1" dirty="0" smtClean="0">
                <a:solidFill>
                  <a:srgbClr val="FF0000"/>
                </a:solidFill>
              </a:rPr>
              <a:t>2014</a:t>
            </a:r>
            <a:endParaRPr lang="en-US" altLang="zh-CN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853896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灯片编号占位符 2"/>
          <p:cNvSpPr>
            <a:spLocks noGrp="1"/>
          </p:cNvSpPr>
          <p:nvPr>
            <p:ph type="sldNum" sz="quarter" idx="12"/>
          </p:nvPr>
        </p:nvSpPr>
        <p:spPr>
          <a:xfrm>
            <a:off x="7379680" y="7093205"/>
            <a:ext cx="1905000" cy="257175"/>
          </a:xfrm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/>
            <a:fld id="{F770F2CB-E5BE-4DAD-B5CD-475A7B09F93A}" type="slidenum">
              <a:rPr smtClean="0">
                <a:solidFill>
                  <a:srgbClr val="0066FF"/>
                </a:solidFill>
              </a:rPr>
              <a:pPr eaLnBrk="1" hangingPunct="1"/>
              <a:t>13</a:t>
            </a:fld>
            <a:endParaRPr lang="zh-CN" altLang="en-US" smtClean="0">
              <a:solidFill>
                <a:srgbClr val="0066FF"/>
              </a:solidFill>
            </a:endParaRPr>
          </a:p>
        </p:txBody>
      </p:sp>
      <p:sp>
        <p:nvSpPr>
          <p:cNvPr id="28676" name="矩形 16"/>
          <p:cNvSpPr>
            <a:spLocks noChangeArrowheads="1"/>
          </p:cNvSpPr>
          <p:nvPr/>
        </p:nvSpPr>
        <p:spPr bwMode="auto">
          <a:xfrm>
            <a:off x="1691943" y="184201"/>
            <a:ext cx="644366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zh-CN" sz="2000" b="1" dirty="0">
                <a:solidFill>
                  <a:schemeClr val="bg1"/>
                </a:solidFill>
                <a:latin typeface="+mn-ea"/>
                <a:ea typeface="+mn-ea"/>
              </a:rPr>
              <a:t>Satellite Monitoring Analysis Remote-sensing </a:t>
            </a:r>
            <a:r>
              <a:rPr lang="en-US" altLang="zh-CN" sz="2000" b="1" dirty="0" smtClean="0">
                <a:solidFill>
                  <a:schemeClr val="bg1"/>
                </a:solidFill>
                <a:latin typeface="+mn-ea"/>
                <a:ea typeface="+mn-ea"/>
              </a:rPr>
              <a:t>Toolkit (</a:t>
            </a:r>
            <a:r>
              <a:rPr lang="en-US" altLang="zh-CN" sz="2000" b="1" dirty="0">
                <a:solidFill>
                  <a:schemeClr val="bg1"/>
                </a:solidFill>
                <a:latin typeface="+mn-ea"/>
                <a:ea typeface="+mn-ea"/>
              </a:rPr>
              <a:t>SMART) </a:t>
            </a:r>
            <a:r>
              <a:rPr lang="en-US" altLang="zh-CN" sz="2000" b="1" dirty="0" smtClean="0">
                <a:solidFill>
                  <a:schemeClr val="bg1"/>
                </a:solidFill>
                <a:latin typeface="+mn-ea"/>
                <a:ea typeface="+mn-ea"/>
              </a:rPr>
              <a:t>- </a:t>
            </a:r>
            <a:r>
              <a:rPr kumimoji="1" lang="en-US" altLang="zh-CN" sz="2000" b="1" dirty="0" smtClean="0">
                <a:solidFill>
                  <a:schemeClr val="bg1"/>
                </a:solidFill>
                <a:latin typeface="+mn-ea"/>
                <a:ea typeface="+mn-ea"/>
              </a:rPr>
              <a:t>for FY-3</a:t>
            </a:r>
            <a:endParaRPr kumimoji="1" lang="en-US" altLang="zh-CN" sz="2000" b="1" dirty="0">
              <a:solidFill>
                <a:schemeClr val="bg1"/>
              </a:solidFill>
              <a:latin typeface="+mn-ea"/>
              <a:ea typeface="+mn-ea"/>
            </a:endParaRPr>
          </a:p>
        </p:txBody>
      </p:sp>
      <p:sp>
        <p:nvSpPr>
          <p:cNvPr id="8" name="Rectangle 135"/>
          <p:cNvSpPr>
            <a:spLocks noChangeArrowheads="1"/>
          </p:cNvSpPr>
          <p:nvPr/>
        </p:nvSpPr>
        <p:spPr bwMode="auto">
          <a:xfrm>
            <a:off x="432780" y="4142043"/>
            <a:ext cx="8356600" cy="320675"/>
          </a:xfrm>
          <a:prstGeom prst="rect">
            <a:avLst/>
          </a:prstGeom>
          <a:gradFill rotWithShape="1">
            <a:gsLst>
              <a:gs pos="0">
                <a:schemeClr val="accent1">
                  <a:lumMod val="10000"/>
                </a:schemeClr>
              </a:gs>
              <a:gs pos="100000">
                <a:schemeClr val="tx2">
                  <a:alpha val="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defTabSz="457200">
              <a:defRPr/>
            </a:pPr>
            <a:endParaRPr lang="en-US" sz="1600" b="1">
              <a:solidFill>
                <a:srgbClr val="000000"/>
              </a:solidFill>
              <a:latin typeface="Calibri" pitchFamily="34" charset="0"/>
              <a:ea typeface="MS PGothic" pitchFamily="34" charset="-128"/>
            </a:endParaRPr>
          </a:p>
        </p:txBody>
      </p:sp>
      <p:sp>
        <p:nvSpPr>
          <p:cNvPr id="28678" name="Rectangle 445"/>
          <p:cNvSpPr>
            <a:spLocks noChangeArrowheads="1"/>
          </p:cNvSpPr>
          <p:nvPr/>
        </p:nvSpPr>
        <p:spPr bwMode="auto">
          <a:xfrm>
            <a:off x="423255" y="3868993"/>
            <a:ext cx="1412875" cy="457200"/>
          </a:xfrm>
          <a:prstGeom prst="rect">
            <a:avLst/>
          </a:prstGeom>
          <a:gradFill rotWithShape="1">
            <a:gsLst>
              <a:gs pos="0">
                <a:srgbClr val="C0FF4D"/>
              </a:gs>
              <a:gs pos="100000">
                <a:srgbClr val="A4D329"/>
              </a:gs>
            </a:gsLst>
            <a:lin ang="5400000" scaled="1"/>
          </a:gradFill>
          <a:ln w="19050">
            <a:solidFill>
              <a:srgbClr val="92D050"/>
            </a:solidFill>
            <a:round/>
            <a:headEnd/>
            <a:tailEnd/>
          </a:ln>
        </p:spPr>
        <p:txBody>
          <a:bodyPr anchor="ctr"/>
          <a:lstStyle/>
          <a:p>
            <a:pPr indent="-342900" algn="ctr"/>
            <a:endParaRPr lang="zh-CN" altLang="zh-CN" sz="1600" b="1" noProof="1">
              <a:solidFill>
                <a:srgbClr val="000000"/>
              </a:solidFill>
              <a:latin typeface="Calibri" pitchFamily="34" charset="0"/>
              <a:ea typeface="MS PGothic" pitchFamily="34" charset="-128"/>
            </a:endParaRPr>
          </a:p>
        </p:txBody>
      </p:sp>
      <p:sp>
        <p:nvSpPr>
          <p:cNvPr id="28679" name="Rectangle 445"/>
          <p:cNvSpPr>
            <a:spLocks noChangeArrowheads="1"/>
          </p:cNvSpPr>
          <p:nvPr/>
        </p:nvSpPr>
        <p:spPr bwMode="auto">
          <a:xfrm>
            <a:off x="334355" y="3962655"/>
            <a:ext cx="1641475" cy="29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altLang="zh-CN" sz="1200" b="1">
                <a:solidFill>
                  <a:srgbClr val="000000"/>
                </a:solidFill>
                <a:ea typeface="MS PGothic" pitchFamily="34" charset="-128"/>
              </a:rPr>
              <a:t>Multi-source data reading and displaying</a:t>
            </a:r>
            <a:endParaRPr lang="en-US" altLang="zh-CN" sz="1200" b="1" noProof="1">
              <a:solidFill>
                <a:srgbClr val="000000"/>
              </a:solidFill>
              <a:ea typeface="MS PGothic" pitchFamily="34" charset="-128"/>
            </a:endParaRPr>
          </a:p>
        </p:txBody>
      </p:sp>
      <p:sp>
        <p:nvSpPr>
          <p:cNvPr id="11" name="Nedadgående pil 95"/>
          <p:cNvSpPr>
            <a:spLocks noChangeArrowheads="1"/>
          </p:cNvSpPr>
          <p:nvPr/>
        </p:nvSpPr>
        <p:spPr bwMode="auto">
          <a:xfrm>
            <a:off x="910618" y="3289555"/>
            <a:ext cx="250825" cy="538163"/>
          </a:xfrm>
          <a:prstGeom prst="downArrow">
            <a:avLst>
              <a:gd name="adj1" fmla="val 50000"/>
              <a:gd name="adj2" fmla="val 50004"/>
            </a:avLst>
          </a:prstGeom>
          <a:gradFill rotWithShape="1">
            <a:gsLst>
              <a:gs pos="0">
                <a:srgbClr val="FFC000"/>
              </a:gs>
              <a:gs pos="100000">
                <a:srgbClr val="E36119"/>
              </a:gs>
            </a:gsLst>
            <a:lin ang="2700000" scaled="1"/>
          </a:gradFill>
          <a:ln w="9525">
            <a:solidFill>
              <a:srgbClr val="FC7E00"/>
            </a:solidFill>
            <a:miter lim="800000"/>
            <a:headEnd/>
            <a:tailEnd/>
          </a:ln>
          <a:effectLst>
            <a:outerShdw blurRad="63500" dist="38100" dir="5400000" algn="t" rotWithShape="0">
              <a:srgbClr val="000000">
                <a:alpha val="39998"/>
              </a:srgbClr>
            </a:outerShdw>
          </a:effectLst>
        </p:spPr>
        <p:txBody>
          <a:bodyPr anchor="ctr"/>
          <a:lstStyle/>
          <a:p>
            <a:pPr indent="-342900" algn="ctr" defTabSz="457200">
              <a:buFont typeface="Calibri" pitchFamily="34" charset="0"/>
              <a:buAutoNum type="arabicPeriod"/>
              <a:defRPr/>
            </a:pPr>
            <a:endParaRPr lang="en-US" sz="1600" b="1">
              <a:solidFill>
                <a:srgbClr val="FFFFFF"/>
              </a:solidFill>
              <a:latin typeface="Calibri" pitchFamily="34" charset="0"/>
              <a:ea typeface="MS PGothic" pitchFamily="34" charset="-128"/>
            </a:endParaRPr>
          </a:p>
        </p:txBody>
      </p:sp>
      <p:sp>
        <p:nvSpPr>
          <p:cNvPr id="12" name="Rektangel 163"/>
          <p:cNvSpPr>
            <a:spLocks noChangeArrowheads="1"/>
          </p:cNvSpPr>
          <p:nvPr/>
        </p:nvSpPr>
        <p:spPr bwMode="auto">
          <a:xfrm>
            <a:off x="224818" y="2918080"/>
            <a:ext cx="2606675" cy="620713"/>
          </a:xfrm>
          <a:prstGeom prst="rect">
            <a:avLst/>
          </a:prstGeom>
          <a:gradFill rotWithShape="1">
            <a:gsLst>
              <a:gs pos="0">
                <a:srgbClr val="E6E6E6"/>
              </a:gs>
              <a:gs pos="100000">
                <a:srgbClr val="F3F3F3"/>
              </a:gs>
            </a:gsLst>
            <a:lin ang="16200000"/>
          </a:gradFill>
          <a:ln w="9525">
            <a:solidFill>
              <a:srgbClr val="E1E1E1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 defTabSz="457200">
              <a:defRPr/>
            </a:pPr>
            <a:endParaRPr lang="en-US" sz="1600" b="1">
              <a:solidFill>
                <a:srgbClr val="FFFFFF"/>
              </a:solidFill>
              <a:latin typeface="Calibri" pitchFamily="34" charset="0"/>
              <a:ea typeface="MS PGothic" pitchFamily="34" charset="-128"/>
            </a:endParaRPr>
          </a:p>
        </p:txBody>
      </p:sp>
      <p:sp>
        <p:nvSpPr>
          <p:cNvPr id="13" name="Nedadgående pil 229"/>
          <p:cNvSpPr>
            <a:spLocks noChangeArrowheads="1"/>
          </p:cNvSpPr>
          <p:nvPr/>
        </p:nvSpPr>
        <p:spPr bwMode="auto">
          <a:xfrm>
            <a:off x="3795105" y="3289555"/>
            <a:ext cx="269875" cy="538163"/>
          </a:xfrm>
          <a:prstGeom prst="downArrow">
            <a:avLst>
              <a:gd name="adj1" fmla="val 50000"/>
              <a:gd name="adj2" fmla="val 50004"/>
            </a:avLst>
          </a:prstGeom>
          <a:gradFill rotWithShape="1">
            <a:gsLst>
              <a:gs pos="0">
                <a:srgbClr val="FFC000"/>
              </a:gs>
              <a:gs pos="100000">
                <a:srgbClr val="E36119"/>
              </a:gs>
            </a:gsLst>
            <a:lin ang="2700000" scaled="1"/>
          </a:gradFill>
          <a:ln w="9525">
            <a:solidFill>
              <a:srgbClr val="FC7E00"/>
            </a:solidFill>
            <a:miter lim="800000"/>
            <a:headEnd/>
            <a:tailEnd/>
          </a:ln>
          <a:effectLst>
            <a:outerShdw blurRad="63500" dist="38100" dir="5400000" algn="t" rotWithShape="0">
              <a:srgbClr val="000000">
                <a:alpha val="39998"/>
              </a:srgbClr>
            </a:outerShdw>
          </a:effectLst>
        </p:spPr>
        <p:txBody>
          <a:bodyPr anchor="ctr"/>
          <a:lstStyle/>
          <a:p>
            <a:pPr indent="-342900" algn="ctr" defTabSz="457200">
              <a:buFont typeface="Calibri" pitchFamily="34" charset="0"/>
              <a:buAutoNum type="arabicPeriod"/>
              <a:defRPr/>
            </a:pPr>
            <a:endParaRPr lang="en-US" sz="1600" b="1">
              <a:solidFill>
                <a:srgbClr val="FFFFFF"/>
              </a:solidFill>
              <a:latin typeface="Calibri" pitchFamily="34" charset="0"/>
              <a:ea typeface="MS PGothic" pitchFamily="34" charset="-128"/>
            </a:endParaRPr>
          </a:p>
        </p:txBody>
      </p:sp>
      <p:sp>
        <p:nvSpPr>
          <p:cNvPr id="28683" name="Rektangel 762"/>
          <p:cNvSpPr>
            <a:spLocks noChangeArrowheads="1"/>
          </p:cNvSpPr>
          <p:nvPr/>
        </p:nvSpPr>
        <p:spPr bwMode="auto">
          <a:xfrm>
            <a:off x="189893" y="2922843"/>
            <a:ext cx="2762250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171450" indent="-171450" defTabSz="801688">
              <a:lnSpc>
                <a:spcPct val="7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altLang="zh-CN" sz="1000" b="1">
                <a:solidFill>
                  <a:srgbClr val="000000"/>
                </a:solidFill>
              </a:rPr>
              <a:t>Reading and displaying Satellite data</a:t>
            </a:r>
          </a:p>
          <a:p>
            <a:pPr marL="171450" indent="-171450" defTabSz="801688">
              <a:lnSpc>
                <a:spcPct val="7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altLang="zh-CN" sz="1000" b="1">
                <a:solidFill>
                  <a:srgbClr val="000000"/>
                </a:solidFill>
              </a:rPr>
              <a:t>Reading and displaying GIS data</a:t>
            </a:r>
          </a:p>
          <a:p>
            <a:pPr marL="171450" indent="-171450" defTabSz="801688">
              <a:lnSpc>
                <a:spcPct val="7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altLang="zh-CN" sz="1000" b="1">
                <a:solidFill>
                  <a:srgbClr val="000000"/>
                </a:solidFill>
              </a:rPr>
              <a:t>Customizable color palette for data displaying</a:t>
            </a:r>
            <a:endParaRPr lang="en-US" altLang="zh-CN" sz="1000" b="1" noProof="1">
              <a:solidFill>
                <a:srgbClr val="080808"/>
              </a:solidFill>
              <a:latin typeface="Calibri" pitchFamily="34" charset="0"/>
              <a:ea typeface="MS PGothic" pitchFamily="34" charset="-128"/>
              <a:cs typeface="Arial" charset="0"/>
            </a:endParaRPr>
          </a:p>
        </p:txBody>
      </p:sp>
      <p:pic>
        <p:nvPicPr>
          <p:cNvPr id="28684" name="Picture 3" descr="显示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630" y="1473455"/>
            <a:ext cx="2609850" cy="142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8685" name="组合 54"/>
          <p:cNvGrpSpPr>
            <a:grpSpLocks/>
          </p:cNvGrpSpPr>
          <p:nvPr/>
        </p:nvGrpSpPr>
        <p:grpSpPr bwMode="auto">
          <a:xfrm>
            <a:off x="3036280" y="1544893"/>
            <a:ext cx="2828925" cy="2781300"/>
            <a:chOff x="2895600" y="1268413"/>
            <a:chExt cx="2828925" cy="2781300"/>
          </a:xfrm>
        </p:grpSpPr>
        <p:sp>
          <p:nvSpPr>
            <p:cNvPr id="28712" name="Rectangle 446"/>
            <p:cNvSpPr>
              <a:spLocks noChangeArrowheads="1"/>
            </p:cNvSpPr>
            <p:nvPr/>
          </p:nvSpPr>
          <p:spPr bwMode="auto">
            <a:xfrm>
              <a:off x="3114674" y="3592513"/>
              <a:ext cx="1414463" cy="457200"/>
            </a:xfrm>
            <a:prstGeom prst="rect">
              <a:avLst/>
            </a:prstGeom>
            <a:gradFill rotWithShape="1">
              <a:gsLst>
                <a:gs pos="0">
                  <a:srgbClr val="C0FF4D"/>
                </a:gs>
                <a:gs pos="100000">
                  <a:srgbClr val="A4D329"/>
                </a:gs>
              </a:gsLst>
              <a:lin ang="5400000" scaled="1"/>
            </a:gradFill>
            <a:ln w="19050">
              <a:solidFill>
                <a:srgbClr val="92D050"/>
              </a:solidFill>
              <a:round/>
              <a:headEnd/>
              <a:tailEnd/>
            </a:ln>
          </p:spPr>
          <p:txBody>
            <a:bodyPr anchor="ctr"/>
            <a:lstStyle/>
            <a:p>
              <a:pPr indent="-342900" algn="ctr"/>
              <a:endParaRPr lang="zh-CN" altLang="zh-CN" sz="1600" b="1" noProof="1">
                <a:solidFill>
                  <a:srgbClr val="000000"/>
                </a:solidFill>
                <a:latin typeface="Calibri" pitchFamily="34" charset="0"/>
                <a:ea typeface="MS PGothic" pitchFamily="34" charset="-128"/>
              </a:endParaRPr>
            </a:p>
          </p:txBody>
        </p:sp>
        <p:sp>
          <p:nvSpPr>
            <p:cNvPr id="28713" name="Rectangle 446"/>
            <p:cNvSpPr>
              <a:spLocks noChangeArrowheads="1"/>
            </p:cNvSpPr>
            <p:nvPr/>
          </p:nvSpPr>
          <p:spPr bwMode="auto">
            <a:xfrm>
              <a:off x="3132138" y="3686175"/>
              <a:ext cx="1414462" cy="3000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r>
                <a:rPr lang="en-US" altLang="zh-CN" sz="1200" b="1">
                  <a:solidFill>
                    <a:srgbClr val="000000"/>
                  </a:solidFill>
                  <a:ea typeface="MS PGothic" pitchFamily="34" charset="-128"/>
                </a:rPr>
                <a:t>Common toolkit in image processing</a:t>
              </a:r>
              <a:endParaRPr lang="en-US" altLang="zh-CN" sz="1200" b="1" noProof="1">
                <a:solidFill>
                  <a:srgbClr val="000000"/>
                </a:solidFill>
                <a:ea typeface="MS PGothic" pitchFamily="34" charset="-128"/>
              </a:endParaRPr>
            </a:p>
          </p:txBody>
        </p:sp>
        <p:sp>
          <p:nvSpPr>
            <p:cNvPr id="19" name="Rektangel 231"/>
            <p:cNvSpPr>
              <a:spLocks noChangeArrowheads="1"/>
            </p:cNvSpPr>
            <p:nvPr/>
          </p:nvSpPr>
          <p:spPr bwMode="auto">
            <a:xfrm>
              <a:off x="2895600" y="2641600"/>
              <a:ext cx="2701925" cy="620713"/>
            </a:xfrm>
            <a:prstGeom prst="rect">
              <a:avLst/>
            </a:prstGeom>
            <a:gradFill rotWithShape="1">
              <a:gsLst>
                <a:gs pos="0">
                  <a:srgbClr val="E6E6E6"/>
                </a:gs>
                <a:gs pos="100000">
                  <a:srgbClr val="F3F3F3"/>
                </a:gs>
              </a:gsLst>
              <a:lin ang="16200000"/>
            </a:gradFill>
            <a:ln w="9525">
              <a:solidFill>
                <a:srgbClr val="E1E1E1"/>
              </a:solidFill>
              <a:miter lim="800000"/>
              <a:headEnd/>
              <a:tailEnd/>
            </a:ln>
            <a:effectLst>
              <a:outerShdw blurRad="63500" dist="23000" dir="5400000" rotWithShape="0">
                <a:srgbClr val="000000">
                  <a:alpha val="34998"/>
                </a:srgbClr>
              </a:outerShdw>
            </a:effectLst>
          </p:spPr>
          <p:txBody>
            <a:bodyPr anchor="ctr"/>
            <a:lstStyle/>
            <a:p>
              <a:pPr algn="ctr" defTabSz="457200">
                <a:defRPr/>
              </a:pPr>
              <a:endParaRPr lang="en-US" sz="1600" b="1">
                <a:solidFill>
                  <a:srgbClr val="FFFFFF"/>
                </a:solidFill>
                <a:latin typeface="Calibri" pitchFamily="34" charset="0"/>
                <a:ea typeface="MS PGothic" pitchFamily="34" charset="-128"/>
              </a:endParaRPr>
            </a:p>
          </p:txBody>
        </p:sp>
        <p:sp>
          <p:nvSpPr>
            <p:cNvPr id="28715" name="Rektangel 763"/>
            <p:cNvSpPr>
              <a:spLocks noChangeArrowheads="1"/>
            </p:cNvSpPr>
            <p:nvPr/>
          </p:nvSpPr>
          <p:spPr bwMode="auto">
            <a:xfrm>
              <a:off x="2919413" y="2646363"/>
              <a:ext cx="2678112" cy="577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marL="171450" indent="-171450" defTabSz="801688">
                <a:lnSpc>
                  <a:spcPct val="70000"/>
                </a:lnSpc>
                <a:spcBef>
                  <a:spcPct val="20000"/>
                </a:spcBef>
                <a:buFont typeface="Arial" charset="0"/>
                <a:buChar char="•"/>
              </a:pPr>
              <a:r>
                <a:rPr lang="en-US" altLang="zh-CN" sz="1000" b="1">
                  <a:solidFill>
                    <a:srgbClr val="000000"/>
                  </a:solidFill>
                </a:rPr>
                <a:t>Multiple functions of color adjustment</a:t>
              </a:r>
            </a:p>
            <a:p>
              <a:pPr marL="171450" indent="-171450" defTabSz="801688">
                <a:lnSpc>
                  <a:spcPct val="70000"/>
                </a:lnSpc>
                <a:spcBef>
                  <a:spcPct val="20000"/>
                </a:spcBef>
                <a:buFont typeface="Arial" charset="0"/>
                <a:buChar char="•"/>
              </a:pPr>
              <a:r>
                <a:rPr lang="en-US" altLang="zh-CN" sz="1000" b="1">
                  <a:solidFill>
                    <a:srgbClr val="000000"/>
                  </a:solidFill>
                </a:rPr>
                <a:t>Multiple image adjustment functions</a:t>
              </a:r>
            </a:p>
            <a:p>
              <a:pPr marL="171450" indent="-171450" defTabSz="801688">
                <a:lnSpc>
                  <a:spcPct val="70000"/>
                </a:lnSpc>
                <a:spcBef>
                  <a:spcPct val="20000"/>
                </a:spcBef>
                <a:buFont typeface="Arial" charset="0"/>
                <a:buChar char="•"/>
              </a:pPr>
              <a:r>
                <a:rPr lang="en-US" altLang="zh-CN" sz="1000" b="1">
                  <a:solidFill>
                    <a:srgbClr val="000000"/>
                  </a:solidFill>
                </a:rPr>
                <a:t>Multiple auxiliary tools including  magnetic lasso  etc.</a:t>
              </a:r>
              <a:endParaRPr lang="en-US" altLang="zh-CN" sz="1000" b="1" noProof="1">
                <a:solidFill>
                  <a:srgbClr val="000000"/>
                </a:solidFill>
              </a:endParaRPr>
            </a:p>
          </p:txBody>
        </p:sp>
        <p:grpSp>
          <p:nvGrpSpPr>
            <p:cNvPr id="28716" name="组合 49"/>
            <p:cNvGrpSpPr>
              <a:grpSpLocks/>
            </p:cNvGrpSpPr>
            <p:nvPr/>
          </p:nvGrpSpPr>
          <p:grpSpPr bwMode="auto">
            <a:xfrm>
              <a:off x="2898775" y="1268413"/>
              <a:ext cx="2825750" cy="1355725"/>
              <a:chOff x="1954628" y="3861048"/>
              <a:chExt cx="3183900" cy="1527439"/>
            </a:xfrm>
          </p:grpSpPr>
          <p:graphicFrame>
            <p:nvGraphicFramePr>
              <p:cNvPr id="28717" name="Object 4" descr="11341272250248093"/>
              <p:cNvGraphicFramePr>
                <a:graphicFrameLocks noChangeAspect="1"/>
              </p:cNvGraphicFramePr>
              <p:nvPr/>
            </p:nvGraphicFramePr>
            <p:xfrm>
              <a:off x="1954628" y="3861048"/>
              <a:ext cx="1071147" cy="106496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49" r:id="rId5" imgW="6755556" imgH="6717460" progId="">
                      <p:embed/>
                    </p:oleObj>
                  </mc:Choice>
                  <mc:Fallback>
                    <p:oleObj r:id="rId5" imgW="6755556" imgH="6717460" progId="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954628" y="3861048"/>
                            <a:ext cx="1071147" cy="1064965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8718" name="Object 5" descr="11351272250248093"/>
              <p:cNvGraphicFramePr>
                <a:graphicFrameLocks noChangeAspect="1"/>
              </p:cNvGraphicFramePr>
              <p:nvPr/>
            </p:nvGraphicFramePr>
            <p:xfrm>
              <a:off x="2987824" y="3861048"/>
              <a:ext cx="1070584" cy="1060469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50" r:id="rId7" imgW="6780952" imgH="6717460" progId="">
                      <p:embed/>
                    </p:oleObj>
                  </mc:Choice>
                  <mc:Fallback>
                    <p:oleObj r:id="rId7" imgW="6780952" imgH="6717460" progId="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987824" y="3861048"/>
                            <a:ext cx="1070584" cy="1060469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8719" name="Object 6" descr="11361272250248093"/>
              <p:cNvGraphicFramePr>
                <a:graphicFrameLocks noChangeAspect="1"/>
              </p:cNvGraphicFramePr>
              <p:nvPr/>
            </p:nvGraphicFramePr>
            <p:xfrm>
              <a:off x="4067944" y="3861048"/>
              <a:ext cx="1070584" cy="107058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51" r:id="rId9" imgW="6755556" imgH="6755556" progId="">
                      <p:embed/>
                    </p:oleObj>
                  </mc:Choice>
                  <mc:Fallback>
                    <p:oleObj r:id="rId9" imgW="6755556" imgH="6755556" progId="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067944" y="3861048"/>
                            <a:ext cx="1070584" cy="1070585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28720" name="Text Box 8"/>
              <p:cNvSpPr txBox="1">
                <a:spLocks noChangeArrowheads="1"/>
              </p:cNvSpPr>
              <p:nvPr/>
            </p:nvSpPr>
            <p:spPr bwMode="auto">
              <a:xfrm>
                <a:off x="1983247" y="4941344"/>
                <a:ext cx="778088" cy="4471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prstDash val="sysDot"/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marL="266700" indent="-2667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9pPr>
              </a:lstStyle>
              <a:p>
                <a:pPr algn="ctr" eaLnBrk="1" hangingPunct="1"/>
                <a:r>
                  <a:rPr lang="en-US" altLang="zh-CN" sz="1000" b="1">
                    <a:solidFill>
                      <a:srgbClr val="000000"/>
                    </a:solidFill>
                  </a:rPr>
                  <a:t>Source</a:t>
                </a:r>
              </a:p>
              <a:p>
                <a:pPr algn="ctr" eaLnBrk="1" hangingPunct="1"/>
                <a:r>
                  <a:rPr lang="en-US" altLang="zh-CN" sz="1000" b="1">
                    <a:solidFill>
                      <a:srgbClr val="000000"/>
                    </a:solidFill>
                  </a:rPr>
                  <a:t>image</a:t>
                </a:r>
              </a:p>
            </p:txBody>
          </p:sp>
          <p:sp>
            <p:nvSpPr>
              <p:cNvPr id="28721" name="Text Box 9"/>
              <p:cNvSpPr txBox="1">
                <a:spLocks noChangeArrowheads="1"/>
              </p:cNvSpPr>
              <p:nvPr/>
            </p:nvSpPr>
            <p:spPr bwMode="auto">
              <a:xfrm>
                <a:off x="3049317" y="4941344"/>
                <a:ext cx="871101" cy="4471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prstDash val="sysDot"/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marL="266700" indent="-2667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9pPr>
              </a:lstStyle>
              <a:p>
                <a:pPr algn="ctr" eaLnBrk="1" hangingPunct="1"/>
                <a:r>
                  <a:rPr lang="en-US" altLang="zh-CN" sz="1000" b="1">
                    <a:solidFill>
                      <a:srgbClr val="000000"/>
                    </a:solidFill>
                  </a:rPr>
                  <a:t>Objective</a:t>
                </a:r>
              </a:p>
              <a:p>
                <a:pPr algn="ctr" eaLnBrk="1" hangingPunct="1"/>
                <a:r>
                  <a:rPr lang="en-US" altLang="zh-CN" sz="1000" b="1">
                    <a:solidFill>
                      <a:srgbClr val="000000"/>
                    </a:solidFill>
                  </a:rPr>
                  <a:t>image</a:t>
                </a:r>
              </a:p>
            </p:txBody>
          </p:sp>
          <p:sp>
            <p:nvSpPr>
              <p:cNvPr id="28722" name="Text Box 10"/>
              <p:cNvSpPr txBox="1">
                <a:spLocks noChangeArrowheads="1"/>
              </p:cNvSpPr>
              <p:nvPr/>
            </p:nvSpPr>
            <p:spPr bwMode="auto">
              <a:xfrm>
                <a:off x="4067092" y="4941344"/>
                <a:ext cx="1008831" cy="4471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prstDash val="sysDot"/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marL="266700" indent="-2667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9pPr>
              </a:lstStyle>
              <a:p>
                <a:pPr algn="ctr" eaLnBrk="1" hangingPunct="1"/>
                <a:r>
                  <a:rPr lang="en-US" altLang="zh-CN" sz="1000" b="1">
                    <a:solidFill>
                      <a:srgbClr val="000000"/>
                    </a:solidFill>
                  </a:rPr>
                  <a:t>Matched</a:t>
                </a:r>
              </a:p>
              <a:p>
                <a:pPr algn="ctr" eaLnBrk="1" hangingPunct="1"/>
                <a:r>
                  <a:rPr lang="en-US" altLang="zh-CN" sz="1000" b="1">
                    <a:solidFill>
                      <a:srgbClr val="000000"/>
                    </a:solidFill>
                  </a:rPr>
                  <a:t>image</a:t>
                </a:r>
              </a:p>
            </p:txBody>
          </p:sp>
        </p:grpSp>
      </p:grpSp>
      <p:sp>
        <p:nvSpPr>
          <p:cNvPr id="28686" name="Rectangle 445"/>
          <p:cNvSpPr>
            <a:spLocks noChangeArrowheads="1"/>
          </p:cNvSpPr>
          <p:nvPr/>
        </p:nvSpPr>
        <p:spPr bwMode="auto">
          <a:xfrm>
            <a:off x="1840893" y="3868993"/>
            <a:ext cx="1412875" cy="457200"/>
          </a:xfrm>
          <a:prstGeom prst="rect">
            <a:avLst/>
          </a:prstGeom>
          <a:gradFill rotWithShape="1">
            <a:gsLst>
              <a:gs pos="0">
                <a:srgbClr val="C0FF4D"/>
              </a:gs>
              <a:gs pos="100000">
                <a:srgbClr val="A4D329"/>
              </a:gs>
            </a:gsLst>
            <a:lin ang="5400000" scaled="1"/>
          </a:gradFill>
          <a:ln w="19050">
            <a:solidFill>
              <a:srgbClr val="92D050"/>
            </a:solidFill>
            <a:round/>
            <a:headEnd/>
            <a:tailEnd/>
          </a:ln>
        </p:spPr>
        <p:txBody>
          <a:bodyPr anchor="ctr"/>
          <a:lstStyle/>
          <a:p>
            <a:pPr indent="-342900" algn="ctr"/>
            <a:endParaRPr lang="zh-CN" altLang="zh-CN" sz="1600" b="1" noProof="1">
              <a:solidFill>
                <a:srgbClr val="000000"/>
              </a:solidFill>
              <a:latin typeface="Calibri" pitchFamily="34" charset="0"/>
              <a:ea typeface="MS PGothic" pitchFamily="34" charset="-128"/>
            </a:endParaRPr>
          </a:p>
        </p:txBody>
      </p:sp>
      <p:sp>
        <p:nvSpPr>
          <p:cNvPr id="28687" name="Rectangle 445"/>
          <p:cNvSpPr>
            <a:spLocks noChangeArrowheads="1"/>
          </p:cNvSpPr>
          <p:nvPr/>
        </p:nvSpPr>
        <p:spPr bwMode="auto">
          <a:xfrm>
            <a:off x="1859943" y="3969005"/>
            <a:ext cx="1412875" cy="30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altLang="zh-CN" sz="1200" b="1">
                <a:solidFill>
                  <a:srgbClr val="000000"/>
                </a:solidFill>
                <a:ea typeface="MS PGothic" pitchFamily="34" charset="-128"/>
              </a:rPr>
              <a:t>Specialized toolkit in remote sensing</a:t>
            </a:r>
            <a:endParaRPr lang="en-US" altLang="zh-CN" sz="1200" b="1" noProof="1">
              <a:solidFill>
                <a:srgbClr val="000000"/>
              </a:solidFill>
              <a:ea typeface="MS PGothic" pitchFamily="34" charset="-128"/>
            </a:endParaRPr>
          </a:p>
        </p:txBody>
      </p:sp>
      <p:sp>
        <p:nvSpPr>
          <p:cNvPr id="28688" name="Nedadgående pil 363"/>
          <p:cNvSpPr>
            <a:spLocks noChangeArrowheads="1"/>
          </p:cNvSpPr>
          <p:nvPr/>
        </p:nvSpPr>
        <p:spPr bwMode="auto">
          <a:xfrm rot="10800000">
            <a:off x="2612418" y="4332543"/>
            <a:ext cx="249237" cy="538162"/>
          </a:xfrm>
          <a:prstGeom prst="downArrow">
            <a:avLst>
              <a:gd name="adj1" fmla="val 50000"/>
              <a:gd name="adj2" fmla="val 50002"/>
            </a:avLst>
          </a:prstGeom>
          <a:gradFill rotWithShape="1">
            <a:gsLst>
              <a:gs pos="0">
                <a:srgbClr val="FFC000"/>
              </a:gs>
              <a:gs pos="100000">
                <a:srgbClr val="E36119"/>
              </a:gs>
            </a:gsLst>
            <a:lin ang="2700000" scaled="1"/>
          </a:gradFill>
          <a:ln w="9525">
            <a:solidFill>
              <a:srgbClr val="FC7E00"/>
            </a:solidFill>
            <a:miter lim="800000"/>
            <a:headEnd/>
            <a:tailEnd/>
          </a:ln>
          <a:effectLst>
            <a:outerShdw dist="38100" dir="5400000" algn="t" rotWithShape="0">
              <a:srgbClr val="000000">
                <a:alpha val="39998"/>
              </a:srgbClr>
            </a:outerShdw>
          </a:effectLst>
        </p:spPr>
        <p:txBody>
          <a:bodyPr rot="10800000" anchor="ctr"/>
          <a:lstStyle/>
          <a:p>
            <a:pPr indent="-342900" algn="ctr" defTabSz="457200">
              <a:buFont typeface="Calibri" pitchFamily="34" charset="0"/>
              <a:buAutoNum type="arabicPeriod"/>
            </a:pPr>
            <a:endParaRPr lang="en-US" altLang="zh-CN" sz="1600" b="1">
              <a:solidFill>
                <a:srgbClr val="FFFFFF"/>
              </a:solidFill>
              <a:latin typeface="Calibri" pitchFamily="34" charset="0"/>
              <a:ea typeface="MS PGothic" pitchFamily="34" charset="-128"/>
            </a:endParaRPr>
          </a:p>
        </p:txBody>
      </p:sp>
      <p:sp>
        <p:nvSpPr>
          <p:cNvPr id="31" name="Rektangel 565"/>
          <p:cNvSpPr>
            <a:spLocks noChangeArrowheads="1"/>
          </p:cNvSpPr>
          <p:nvPr/>
        </p:nvSpPr>
        <p:spPr bwMode="auto">
          <a:xfrm>
            <a:off x="608993" y="4567493"/>
            <a:ext cx="2743200" cy="620712"/>
          </a:xfrm>
          <a:prstGeom prst="rect">
            <a:avLst/>
          </a:prstGeom>
          <a:gradFill rotWithShape="1">
            <a:gsLst>
              <a:gs pos="0">
                <a:srgbClr val="E6E6E6"/>
              </a:gs>
              <a:gs pos="100000">
                <a:srgbClr val="F3F3F3"/>
              </a:gs>
            </a:gsLst>
            <a:lin ang="16200000"/>
          </a:gradFill>
          <a:ln w="9525">
            <a:solidFill>
              <a:srgbClr val="E1E1E1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 defTabSz="457200">
              <a:defRPr/>
            </a:pPr>
            <a:endParaRPr lang="en-US" sz="1600" b="1">
              <a:solidFill>
                <a:srgbClr val="FFFFFF"/>
              </a:solidFill>
              <a:latin typeface="Calibri" pitchFamily="34" charset="0"/>
              <a:ea typeface="MS PGothic" pitchFamily="34" charset="-128"/>
            </a:endParaRPr>
          </a:p>
        </p:txBody>
      </p:sp>
      <p:sp>
        <p:nvSpPr>
          <p:cNvPr id="28690" name="Rektangel 765"/>
          <p:cNvSpPr>
            <a:spLocks noChangeArrowheads="1"/>
          </p:cNvSpPr>
          <p:nvPr/>
        </p:nvSpPr>
        <p:spPr bwMode="auto">
          <a:xfrm>
            <a:off x="608993" y="4572255"/>
            <a:ext cx="2847975" cy="47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171450" indent="-171450" defTabSz="801688">
              <a:lnSpc>
                <a:spcPct val="7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altLang="zh-CN" sz="1000" b="1">
                <a:solidFill>
                  <a:srgbClr val="000000"/>
                </a:solidFill>
              </a:rPr>
              <a:t>map projections in multiple windows</a:t>
            </a:r>
          </a:p>
          <a:p>
            <a:pPr marL="171450" indent="-171450" defTabSz="801688">
              <a:lnSpc>
                <a:spcPct val="7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altLang="zh-CN" sz="1000" b="1">
                <a:solidFill>
                  <a:srgbClr val="000000"/>
                </a:solidFill>
              </a:rPr>
              <a:t>Image geometrical correction</a:t>
            </a:r>
          </a:p>
          <a:p>
            <a:pPr marL="171450" indent="-171450" defTabSz="801688">
              <a:lnSpc>
                <a:spcPct val="7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altLang="zh-CN" sz="1000" b="1">
                <a:solidFill>
                  <a:srgbClr val="000000"/>
                </a:solidFill>
              </a:rPr>
              <a:t>Image split or and mosaic</a:t>
            </a:r>
            <a:endParaRPr lang="en-US" altLang="zh-CN" sz="1000" b="1" noProof="1">
              <a:solidFill>
                <a:srgbClr val="000000"/>
              </a:solidFill>
            </a:endParaRPr>
          </a:p>
        </p:txBody>
      </p:sp>
      <p:pic>
        <p:nvPicPr>
          <p:cNvPr id="28691" name="Picture 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993" y="5261230"/>
            <a:ext cx="2743200" cy="143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prstDash val="sysDot"/>
                <a:miter lim="800000"/>
                <a:headEnd/>
                <a:tailEnd/>
              </a14:hiddenLine>
            </a:ext>
          </a:extLst>
        </p:spPr>
      </p:pic>
      <p:sp>
        <p:nvSpPr>
          <p:cNvPr id="28692" name="Rectangle 447"/>
          <p:cNvSpPr>
            <a:spLocks noChangeArrowheads="1"/>
          </p:cNvSpPr>
          <p:nvPr/>
        </p:nvSpPr>
        <p:spPr bwMode="auto">
          <a:xfrm>
            <a:off x="4671405" y="3868993"/>
            <a:ext cx="1414463" cy="457200"/>
          </a:xfrm>
          <a:prstGeom prst="rect">
            <a:avLst/>
          </a:prstGeom>
          <a:gradFill rotWithShape="1">
            <a:gsLst>
              <a:gs pos="0">
                <a:srgbClr val="C0FF4D"/>
              </a:gs>
              <a:gs pos="100000">
                <a:srgbClr val="A4D329"/>
              </a:gs>
            </a:gsLst>
            <a:lin ang="5400000" scaled="1"/>
          </a:gradFill>
          <a:ln w="19050">
            <a:solidFill>
              <a:srgbClr val="92D050"/>
            </a:solidFill>
            <a:round/>
            <a:headEnd/>
            <a:tailEnd/>
          </a:ln>
        </p:spPr>
        <p:txBody>
          <a:bodyPr anchor="ctr"/>
          <a:lstStyle/>
          <a:p>
            <a:pPr indent="-342900" algn="ctr"/>
            <a:endParaRPr lang="zh-CN" altLang="zh-CN" sz="1600" b="1" noProof="1">
              <a:solidFill>
                <a:srgbClr val="000000"/>
              </a:solidFill>
              <a:latin typeface="Calibri" pitchFamily="34" charset="0"/>
              <a:ea typeface="MS PGothic" pitchFamily="34" charset="-128"/>
            </a:endParaRPr>
          </a:p>
        </p:txBody>
      </p:sp>
      <p:sp>
        <p:nvSpPr>
          <p:cNvPr id="28693" name="Rectangle 447"/>
          <p:cNvSpPr>
            <a:spLocks noChangeArrowheads="1"/>
          </p:cNvSpPr>
          <p:nvPr/>
        </p:nvSpPr>
        <p:spPr bwMode="auto">
          <a:xfrm>
            <a:off x="4687280" y="3962655"/>
            <a:ext cx="1538288" cy="28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altLang="zh-CN" sz="1200" b="1">
                <a:solidFill>
                  <a:srgbClr val="000000"/>
                </a:solidFill>
                <a:ea typeface="MS PGothic" pitchFamily="34" charset="-128"/>
              </a:rPr>
              <a:t>Thematic products analyzing</a:t>
            </a:r>
          </a:p>
        </p:txBody>
      </p:sp>
      <p:sp>
        <p:nvSpPr>
          <p:cNvPr id="28694" name="Nedadgående pil 363"/>
          <p:cNvSpPr>
            <a:spLocks noChangeArrowheads="1"/>
          </p:cNvSpPr>
          <p:nvPr/>
        </p:nvSpPr>
        <p:spPr bwMode="auto">
          <a:xfrm rot="10800000">
            <a:off x="5133368" y="4319843"/>
            <a:ext cx="249237" cy="538162"/>
          </a:xfrm>
          <a:prstGeom prst="downArrow">
            <a:avLst>
              <a:gd name="adj1" fmla="val 50000"/>
              <a:gd name="adj2" fmla="val 50002"/>
            </a:avLst>
          </a:prstGeom>
          <a:gradFill rotWithShape="1">
            <a:gsLst>
              <a:gs pos="0">
                <a:srgbClr val="FFC000"/>
              </a:gs>
              <a:gs pos="100000">
                <a:srgbClr val="E36119"/>
              </a:gs>
            </a:gsLst>
            <a:lin ang="2700000" scaled="1"/>
          </a:gradFill>
          <a:ln w="9525">
            <a:solidFill>
              <a:srgbClr val="FC7E00"/>
            </a:solidFill>
            <a:miter lim="800000"/>
            <a:headEnd/>
            <a:tailEnd/>
          </a:ln>
          <a:effectLst>
            <a:outerShdw dist="38100" dir="5400000" algn="t" rotWithShape="0">
              <a:srgbClr val="000000">
                <a:alpha val="39998"/>
              </a:srgbClr>
            </a:outerShdw>
          </a:effectLst>
        </p:spPr>
        <p:txBody>
          <a:bodyPr rot="10800000" anchor="ctr"/>
          <a:lstStyle/>
          <a:p>
            <a:pPr indent="-342900" algn="ctr" defTabSz="457200">
              <a:buFont typeface="Calibri" pitchFamily="34" charset="0"/>
              <a:buAutoNum type="arabicPeriod"/>
            </a:pPr>
            <a:endParaRPr lang="en-US" altLang="zh-CN" sz="1600" b="1">
              <a:solidFill>
                <a:srgbClr val="FFFFFF"/>
              </a:solidFill>
              <a:latin typeface="Calibri" pitchFamily="34" charset="0"/>
              <a:ea typeface="MS PGothic" pitchFamily="34" charset="-128"/>
            </a:endParaRPr>
          </a:p>
        </p:txBody>
      </p:sp>
      <p:sp>
        <p:nvSpPr>
          <p:cNvPr id="37" name="Rektangel 631"/>
          <p:cNvSpPr>
            <a:spLocks noChangeArrowheads="1"/>
          </p:cNvSpPr>
          <p:nvPr/>
        </p:nvSpPr>
        <p:spPr bwMode="auto">
          <a:xfrm>
            <a:off x="3561743" y="4545268"/>
            <a:ext cx="2649537" cy="620712"/>
          </a:xfrm>
          <a:prstGeom prst="rect">
            <a:avLst/>
          </a:prstGeom>
          <a:gradFill rotWithShape="1">
            <a:gsLst>
              <a:gs pos="0">
                <a:srgbClr val="E6E6E6"/>
              </a:gs>
              <a:gs pos="100000">
                <a:srgbClr val="F3F3F3"/>
              </a:gs>
            </a:gsLst>
            <a:lin ang="16200000"/>
          </a:gradFill>
          <a:ln w="9525">
            <a:solidFill>
              <a:srgbClr val="E1E1E1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 defTabSz="457200">
              <a:defRPr/>
            </a:pPr>
            <a:endParaRPr lang="en-US" sz="1600" b="1">
              <a:solidFill>
                <a:srgbClr val="FFFFFF"/>
              </a:solidFill>
              <a:latin typeface="Calibri" pitchFamily="34" charset="0"/>
              <a:ea typeface="MS PGothic" pitchFamily="34" charset="-128"/>
            </a:endParaRPr>
          </a:p>
        </p:txBody>
      </p:sp>
      <p:sp>
        <p:nvSpPr>
          <p:cNvPr id="28696" name="Rektangel 766"/>
          <p:cNvSpPr>
            <a:spLocks noChangeArrowheads="1"/>
          </p:cNvSpPr>
          <p:nvPr/>
        </p:nvSpPr>
        <p:spPr bwMode="auto">
          <a:xfrm>
            <a:off x="3626830" y="4550030"/>
            <a:ext cx="2549525" cy="54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171450" indent="-171450" defTabSz="801688">
              <a:lnSpc>
                <a:spcPct val="7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altLang="zh-CN" sz="1000" b="1">
                <a:solidFill>
                  <a:srgbClr val="000000"/>
                </a:solidFill>
              </a:rPr>
              <a:t>Analyzing and processing of environmental change monitoring</a:t>
            </a:r>
          </a:p>
          <a:p>
            <a:pPr marL="171450" indent="-171450" defTabSz="801688">
              <a:lnSpc>
                <a:spcPct val="7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altLang="zh-CN" sz="1000" b="1">
                <a:solidFill>
                  <a:srgbClr val="000000"/>
                </a:solidFill>
              </a:rPr>
              <a:t>Temporal analysis function of monitoring products</a:t>
            </a:r>
            <a:endParaRPr lang="en-US" altLang="zh-CN" sz="1000" b="1" noProof="1">
              <a:solidFill>
                <a:srgbClr val="000000"/>
              </a:solidFill>
            </a:endParaRPr>
          </a:p>
        </p:txBody>
      </p:sp>
      <p:pic>
        <p:nvPicPr>
          <p:cNvPr id="28697" name="Picture 1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48"/>
          <a:stretch>
            <a:fillRect/>
          </a:stretch>
        </p:blipFill>
        <p:spPr bwMode="auto">
          <a:xfrm>
            <a:off x="3547455" y="5258055"/>
            <a:ext cx="2706688" cy="143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98" name="Rectangle 448"/>
          <p:cNvSpPr>
            <a:spLocks noChangeArrowheads="1"/>
          </p:cNvSpPr>
          <p:nvPr/>
        </p:nvSpPr>
        <p:spPr bwMode="auto">
          <a:xfrm>
            <a:off x="6089043" y="3868993"/>
            <a:ext cx="1414462" cy="457200"/>
          </a:xfrm>
          <a:prstGeom prst="rect">
            <a:avLst/>
          </a:prstGeom>
          <a:gradFill rotWithShape="1">
            <a:gsLst>
              <a:gs pos="0">
                <a:srgbClr val="C0FF4D"/>
              </a:gs>
              <a:gs pos="100000">
                <a:srgbClr val="A4D329"/>
              </a:gs>
            </a:gsLst>
            <a:lin ang="5400000" scaled="1"/>
          </a:gradFill>
          <a:ln w="19050">
            <a:solidFill>
              <a:srgbClr val="92D050"/>
            </a:solidFill>
            <a:round/>
            <a:headEnd/>
            <a:tailEnd/>
          </a:ln>
        </p:spPr>
        <p:txBody>
          <a:bodyPr anchor="ctr"/>
          <a:lstStyle/>
          <a:p>
            <a:pPr indent="-342900" algn="ctr"/>
            <a:endParaRPr lang="zh-CN" altLang="zh-CN" sz="1600" b="1" noProof="1">
              <a:solidFill>
                <a:srgbClr val="000000"/>
              </a:solidFill>
              <a:latin typeface="Calibri" pitchFamily="34" charset="0"/>
              <a:ea typeface="MS PGothic" pitchFamily="34" charset="-128"/>
            </a:endParaRPr>
          </a:p>
        </p:txBody>
      </p:sp>
      <p:sp>
        <p:nvSpPr>
          <p:cNvPr id="28699" name="Rectangle 448"/>
          <p:cNvSpPr>
            <a:spLocks noChangeArrowheads="1"/>
          </p:cNvSpPr>
          <p:nvPr/>
        </p:nvSpPr>
        <p:spPr bwMode="auto">
          <a:xfrm>
            <a:off x="6152543" y="3962655"/>
            <a:ext cx="1414462" cy="30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altLang="zh-CN" sz="1200" b="1">
                <a:solidFill>
                  <a:srgbClr val="000000"/>
                </a:solidFill>
                <a:ea typeface="MS PGothic" pitchFamily="34" charset="-128"/>
              </a:rPr>
              <a:t>Thematic products generation</a:t>
            </a:r>
            <a:endParaRPr lang="en-US" altLang="zh-CN" sz="1200" b="1" noProof="1">
              <a:solidFill>
                <a:srgbClr val="000000"/>
              </a:solidFill>
              <a:ea typeface="MS PGothic" pitchFamily="34" charset="-128"/>
            </a:endParaRPr>
          </a:p>
        </p:txBody>
      </p:sp>
      <p:sp>
        <p:nvSpPr>
          <p:cNvPr id="42" name="Nedadgående pil 296"/>
          <p:cNvSpPr>
            <a:spLocks noChangeArrowheads="1"/>
          </p:cNvSpPr>
          <p:nvPr/>
        </p:nvSpPr>
        <p:spPr bwMode="auto">
          <a:xfrm>
            <a:off x="6631968" y="3291143"/>
            <a:ext cx="287337" cy="538162"/>
          </a:xfrm>
          <a:prstGeom prst="downArrow">
            <a:avLst>
              <a:gd name="adj1" fmla="val 50000"/>
              <a:gd name="adj2" fmla="val 50002"/>
            </a:avLst>
          </a:prstGeom>
          <a:gradFill rotWithShape="1">
            <a:gsLst>
              <a:gs pos="0">
                <a:srgbClr val="FFC000"/>
              </a:gs>
              <a:gs pos="100000">
                <a:srgbClr val="E36119"/>
              </a:gs>
            </a:gsLst>
            <a:lin ang="2700000" scaled="1"/>
          </a:gradFill>
          <a:ln w="9525">
            <a:solidFill>
              <a:srgbClr val="FC7E00"/>
            </a:solidFill>
            <a:miter lim="800000"/>
            <a:headEnd/>
            <a:tailEnd/>
          </a:ln>
          <a:effectLst>
            <a:outerShdw blurRad="63500" dist="38100" dir="5400000" algn="t" rotWithShape="0">
              <a:srgbClr val="000000">
                <a:alpha val="39998"/>
              </a:srgbClr>
            </a:outerShdw>
          </a:effectLst>
        </p:spPr>
        <p:txBody>
          <a:bodyPr anchor="ctr"/>
          <a:lstStyle/>
          <a:p>
            <a:pPr indent="-342900" algn="ctr" defTabSz="457200">
              <a:buFont typeface="Calibri" pitchFamily="34" charset="0"/>
              <a:buAutoNum type="arabicPeriod"/>
              <a:defRPr/>
            </a:pPr>
            <a:endParaRPr lang="en-US" sz="1600" b="1">
              <a:solidFill>
                <a:srgbClr val="FFFFFF"/>
              </a:solidFill>
              <a:latin typeface="Calibri" pitchFamily="34" charset="0"/>
              <a:ea typeface="MS PGothic" pitchFamily="34" charset="-128"/>
            </a:endParaRPr>
          </a:p>
        </p:txBody>
      </p:sp>
      <p:sp>
        <p:nvSpPr>
          <p:cNvPr id="43" name="Rektangel 298"/>
          <p:cNvSpPr>
            <a:spLocks noChangeArrowheads="1"/>
          </p:cNvSpPr>
          <p:nvPr/>
        </p:nvSpPr>
        <p:spPr bwMode="auto">
          <a:xfrm>
            <a:off x="5946168" y="2906968"/>
            <a:ext cx="2684462" cy="620712"/>
          </a:xfrm>
          <a:prstGeom prst="rect">
            <a:avLst/>
          </a:prstGeom>
          <a:gradFill rotWithShape="1">
            <a:gsLst>
              <a:gs pos="0">
                <a:srgbClr val="E6E6E6"/>
              </a:gs>
              <a:gs pos="100000">
                <a:srgbClr val="F3F3F3"/>
              </a:gs>
            </a:gsLst>
            <a:lin ang="16200000"/>
          </a:gradFill>
          <a:ln w="9525">
            <a:solidFill>
              <a:srgbClr val="E1E1E1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 defTabSz="457200">
              <a:defRPr/>
            </a:pPr>
            <a:endParaRPr lang="en-US" sz="1600" b="1">
              <a:solidFill>
                <a:srgbClr val="FFFFFF"/>
              </a:solidFill>
              <a:latin typeface="Calibri" pitchFamily="34" charset="0"/>
              <a:ea typeface="MS PGothic" pitchFamily="34" charset="-128"/>
            </a:endParaRPr>
          </a:p>
        </p:txBody>
      </p:sp>
      <p:sp>
        <p:nvSpPr>
          <p:cNvPr id="28702" name="Rektangel 764"/>
          <p:cNvSpPr>
            <a:spLocks noChangeArrowheads="1"/>
          </p:cNvSpPr>
          <p:nvPr/>
        </p:nvSpPr>
        <p:spPr bwMode="auto">
          <a:xfrm>
            <a:off x="5969980" y="2911730"/>
            <a:ext cx="2587625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171450" indent="-171450" defTabSz="801688">
              <a:lnSpc>
                <a:spcPct val="7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altLang="zh-CN" sz="1000" b="1">
                <a:solidFill>
                  <a:srgbClr val="000000"/>
                </a:solidFill>
              </a:rPr>
              <a:t>Customization of thematic map templates</a:t>
            </a:r>
          </a:p>
          <a:p>
            <a:pPr marL="171450" indent="-171450" defTabSz="801688">
              <a:lnSpc>
                <a:spcPct val="7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altLang="zh-CN" sz="1000" b="1">
                <a:solidFill>
                  <a:srgbClr val="000000"/>
                </a:solidFill>
              </a:rPr>
              <a:t>Label for thematic map</a:t>
            </a:r>
            <a:endParaRPr lang="en-US" altLang="zh-CN" sz="1000" b="1" noProof="1">
              <a:solidFill>
                <a:srgbClr val="000000"/>
              </a:solidFill>
            </a:endParaRPr>
          </a:p>
        </p:txBody>
      </p:sp>
      <p:pic>
        <p:nvPicPr>
          <p:cNvPr id="28703" name="Picture 1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9343" y="1481393"/>
            <a:ext cx="2695575" cy="140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704" name="Pentagon 780"/>
          <p:cNvSpPr>
            <a:spLocks noChangeArrowheads="1"/>
          </p:cNvSpPr>
          <p:nvPr/>
        </p:nvSpPr>
        <p:spPr bwMode="auto">
          <a:xfrm>
            <a:off x="7511443" y="3868993"/>
            <a:ext cx="1457325" cy="457200"/>
          </a:xfrm>
          <a:prstGeom prst="homePlate">
            <a:avLst>
              <a:gd name="adj" fmla="val 40316"/>
            </a:avLst>
          </a:prstGeom>
          <a:gradFill rotWithShape="1">
            <a:gsLst>
              <a:gs pos="0">
                <a:srgbClr val="C0FF4D"/>
              </a:gs>
              <a:gs pos="100000">
                <a:srgbClr val="A4D329"/>
              </a:gs>
            </a:gsLst>
            <a:lin ang="5400000" scaled="1"/>
          </a:gradFill>
          <a:ln w="19050">
            <a:solidFill>
              <a:srgbClr val="92D050"/>
            </a:solidFill>
            <a:round/>
            <a:headEnd/>
            <a:tailEnd/>
          </a:ln>
        </p:spPr>
        <p:txBody>
          <a:bodyPr anchor="ctr"/>
          <a:lstStyle/>
          <a:p>
            <a:pPr indent="-342900" algn="ctr"/>
            <a:endParaRPr lang="zh-CN" altLang="zh-CN" sz="1600" b="1" noProof="1">
              <a:solidFill>
                <a:srgbClr val="000000"/>
              </a:solidFill>
              <a:latin typeface="Calibri" pitchFamily="34" charset="0"/>
              <a:ea typeface="MS PGothic" pitchFamily="34" charset="-128"/>
            </a:endParaRPr>
          </a:p>
        </p:txBody>
      </p:sp>
      <p:sp>
        <p:nvSpPr>
          <p:cNvPr id="28705" name="Nedadgående pil 497"/>
          <p:cNvSpPr>
            <a:spLocks noChangeArrowheads="1"/>
          </p:cNvSpPr>
          <p:nvPr/>
        </p:nvSpPr>
        <p:spPr bwMode="auto">
          <a:xfrm rot="10800000">
            <a:off x="7946418" y="4334130"/>
            <a:ext cx="249237" cy="538163"/>
          </a:xfrm>
          <a:prstGeom prst="downArrow">
            <a:avLst>
              <a:gd name="adj1" fmla="val 50000"/>
              <a:gd name="adj2" fmla="val 50002"/>
            </a:avLst>
          </a:prstGeom>
          <a:gradFill rotWithShape="1">
            <a:gsLst>
              <a:gs pos="0">
                <a:srgbClr val="FFC000"/>
              </a:gs>
              <a:gs pos="100000">
                <a:srgbClr val="E36119"/>
              </a:gs>
            </a:gsLst>
            <a:lin ang="2700000" scaled="1"/>
          </a:gradFill>
          <a:ln w="9525">
            <a:solidFill>
              <a:srgbClr val="FC7E00"/>
            </a:solidFill>
            <a:miter lim="800000"/>
            <a:headEnd/>
            <a:tailEnd/>
          </a:ln>
          <a:effectLst>
            <a:outerShdw dist="38100" dir="5400000" algn="t" rotWithShape="0">
              <a:srgbClr val="000000">
                <a:alpha val="39998"/>
              </a:srgbClr>
            </a:outerShdw>
          </a:effectLst>
        </p:spPr>
        <p:txBody>
          <a:bodyPr rot="10800000" anchor="ctr"/>
          <a:lstStyle/>
          <a:p>
            <a:pPr indent="-342900" algn="ctr" defTabSz="457200">
              <a:buFont typeface="Calibri" pitchFamily="34" charset="0"/>
              <a:buAutoNum type="arabicPeriod"/>
            </a:pPr>
            <a:endParaRPr lang="en-US" altLang="zh-CN" sz="1600" b="1">
              <a:solidFill>
                <a:srgbClr val="FFFFFF"/>
              </a:solidFill>
              <a:latin typeface="Calibri" pitchFamily="34" charset="0"/>
              <a:ea typeface="MS PGothic" pitchFamily="34" charset="-128"/>
            </a:endParaRPr>
          </a:p>
        </p:txBody>
      </p:sp>
      <p:sp>
        <p:nvSpPr>
          <p:cNvPr id="48" name="Rektangel 697"/>
          <p:cNvSpPr>
            <a:spLocks noChangeArrowheads="1"/>
          </p:cNvSpPr>
          <p:nvPr/>
        </p:nvSpPr>
        <p:spPr bwMode="auto">
          <a:xfrm>
            <a:off x="6401780" y="4556380"/>
            <a:ext cx="2513013" cy="620713"/>
          </a:xfrm>
          <a:prstGeom prst="rect">
            <a:avLst/>
          </a:prstGeom>
          <a:gradFill rotWithShape="1">
            <a:gsLst>
              <a:gs pos="0">
                <a:srgbClr val="E6E6E6"/>
              </a:gs>
              <a:gs pos="100000">
                <a:srgbClr val="F3F3F3"/>
              </a:gs>
            </a:gsLst>
            <a:lin ang="16200000"/>
          </a:gradFill>
          <a:ln w="9525">
            <a:solidFill>
              <a:srgbClr val="E1E1E1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 defTabSz="457200">
              <a:defRPr/>
            </a:pPr>
            <a:endParaRPr lang="en-US" sz="1600" b="1">
              <a:solidFill>
                <a:srgbClr val="FFFFFF"/>
              </a:solidFill>
              <a:latin typeface="Calibri" pitchFamily="34" charset="0"/>
              <a:ea typeface="MS PGothic" pitchFamily="34" charset="-128"/>
            </a:endParaRPr>
          </a:p>
        </p:txBody>
      </p:sp>
      <p:sp>
        <p:nvSpPr>
          <p:cNvPr id="28707" name="Rectangle 448"/>
          <p:cNvSpPr>
            <a:spLocks noChangeArrowheads="1"/>
          </p:cNvSpPr>
          <p:nvPr/>
        </p:nvSpPr>
        <p:spPr bwMode="auto">
          <a:xfrm>
            <a:off x="7376505" y="3959480"/>
            <a:ext cx="1630363" cy="30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altLang="zh-CN" sz="1200" b="1">
                <a:solidFill>
                  <a:srgbClr val="000000"/>
                </a:solidFill>
                <a:ea typeface="MS PGothic" pitchFamily="34" charset="-128"/>
              </a:rPr>
              <a:t>Public service</a:t>
            </a:r>
            <a:endParaRPr lang="en-US" altLang="zh-CN" sz="1200" b="1" noProof="1">
              <a:solidFill>
                <a:srgbClr val="000000"/>
              </a:solidFill>
              <a:ea typeface="MS PGothic" pitchFamily="34" charset="-128"/>
            </a:endParaRPr>
          </a:p>
        </p:txBody>
      </p:sp>
      <p:pic>
        <p:nvPicPr>
          <p:cNvPr id="28708" name="Picture 14" descr="沙尘频次统计图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5743" y="5205668"/>
            <a:ext cx="1571625" cy="150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709" name="Picture 17" descr="泛滥历时专题图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6380" y="5205668"/>
            <a:ext cx="1271588" cy="150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710" name="Picture 21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9" t="23357" r="50732" b="33794"/>
          <a:stretch>
            <a:fillRect/>
          </a:stretch>
        </p:blipFill>
        <p:spPr bwMode="auto">
          <a:xfrm>
            <a:off x="7476518" y="5991480"/>
            <a:ext cx="1093787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711" name="Rektangel 766"/>
          <p:cNvSpPr>
            <a:spLocks noChangeArrowheads="1"/>
          </p:cNvSpPr>
          <p:nvPr/>
        </p:nvSpPr>
        <p:spPr bwMode="auto">
          <a:xfrm>
            <a:off x="6427180" y="4562730"/>
            <a:ext cx="2549525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171450" indent="-171450" defTabSz="801688">
              <a:lnSpc>
                <a:spcPct val="7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altLang="zh-CN" sz="1000" b="1">
                <a:solidFill>
                  <a:srgbClr val="000000"/>
                </a:solidFill>
                <a:ea typeface="MS PGothic" pitchFamily="34" charset="-128"/>
              </a:rPr>
              <a:t>Thematic products</a:t>
            </a:r>
          </a:p>
          <a:p>
            <a:pPr marL="171450" indent="-171450" defTabSz="801688">
              <a:lnSpc>
                <a:spcPct val="7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altLang="zh-CN" sz="1000" b="1">
                <a:solidFill>
                  <a:srgbClr val="000000"/>
                </a:solidFill>
                <a:ea typeface="MS PGothic" pitchFamily="34" charset="-128"/>
              </a:rPr>
              <a:t>Statistic table</a:t>
            </a:r>
          </a:p>
          <a:p>
            <a:pPr marL="171450" indent="-171450" defTabSz="801688">
              <a:lnSpc>
                <a:spcPct val="7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altLang="zh-CN" sz="1000" b="1">
                <a:solidFill>
                  <a:srgbClr val="000000"/>
                </a:solidFill>
                <a:ea typeface="MS PGothic" pitchFamily="34" charset="-128"/>
              </a:rPr>
              <a:t>Operational reports, etc.</a:t>
            </a:r>
          </a:p>
          <a:p>
            <a:pPr marL="171450" indent="-171450" defTabSz="801688">
              <a:lnSpc>
                <a:spcPct val="70000"/>
              </a:lnSpc>
              <a:spcBef>
                <a:spcPct val="20000"/>
              </a:spcBef>
              <a:buFont typeface="Arial" charset="0"/>
              <a:buChar char="•"/>
            </a:pPr>
            <a:endParaRPr lang="en-US" altLang="zh-CN" sz="1000" b="1" noProof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2957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BBFF105-EB3E-46A6-A0B5-0CA9E8108650}" type="datetime1">
              <a:rPr lang="zh-CN" altLang="en-US" smtClean="0"/>
              <a:pPr>
                <a:defRPr/>
              </a:pPr>
              <a:t>2014/10/30</a:t>
            </a:fld>
            <a:endParaRPr lang="en-US" dirty="0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769671E-68C5-4C7A-83E9-2A6A5A7D2E17}" type="slidenum">
              <a:rPr smtClean="0"/>
              <a:pPr>
                <a:defRPr/>
              </a:pPr>
              <a:t>14</a:t>
            </a:fld>
            <a:endParaRPr lang="zh-CN" altLang="en-US" dirty="0"/>
          </a:p>
        </p:txBody>
      </p:sp>
      <p:pic>
        <p:nvPicPr>
          <p:cNvPr id="5" name="Picture 4" descr="IBM带库0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2253740"/>
            <a:ext cx="3455987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1800383" y="303213"/>
            <a:ext cx="6118225" cy="46166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>
              <a:defRPr/>
            </a:pPr>
            <a:r>
              <a:rPr kumimoji="1" lang="en-US" altLang="zh-CN" sz="2400" b="1" dirty="0" smtClean="0">
                <a:solidFill>
                  <a:schemeClr val="bg1"/>
                </a:solidFill>
                <a:ea typeface="隶书" pitchFamily="49" charset="-122"/>
              </a:rPr>
              <a:t>Data Delivery Services</a:t>
            </a:r>
            <a:endParaRPr kumimoji="1" lang="en-US" altLang="zh-CN" sz="2400" b="1" dirty="0">
              <a:solidFill>
                <a:schemeClr val="bg1"/>
              </a:solidFill>
              <a:ea typeface="隶书" pitchFamily="49" charset="-122"/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539552" y="2374530"/>
            <a:ext cx="4401973" cy="211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A3B2C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lnSpc>
                <a:spcPct val="80000"/>
              </a:lnSpc>
              <a:spcBef>
                <a:spcPct val="20000"/>
              </a:spcBef>
              <a:buClr>
                <a:srgbClr val="333399"/>
              </a:buClr>
              <a:buFont typeface="Wingdings" pitchFamily="2" charset="2"/>
              <a:buNone/>
            </a:pPr>
            <a:r>
              <a:rPr lang="en-US" altLang="zh-CN" b="1" dirty="0" smtClean="0">
                <a:solidFill>
                  <a:srgbClr val="000000"/>
                </a:solidFill>
                <a:latin typeface="+mn-ea"/>
                <a:ea typeface="+mn-ea"/>
              </a:rPr>
              <a:t>1</a:t>
            </a:r>
            <a:r>
              <a:rPr lang="en-US" altLang="zh-CN" b="1" dirty="0">
                <a:solidFill>
                  <a:srgbClr val="000000"/>
                </a:solidFill>
                <a:latin typeface="+mn-ea"/>
                <a:ea typeface="+mn-ea"/>
              </a:rPr>
              <a:t>)</a:t>
            </a:r>
            <a:r>
              <a:rPr lang="en-US" altLang="zh-CN" b="1" dirty="0" smtClean="0">
                <a:solidFill>
                  <a:srgbClr val="000000"/>
                </a:solidFill>
                <a:latin typeface="+mn-ea"/>
                <a:ea typeface="+mn-ea"/>
              </a:rPr>
              <a:t> Web-based </a:t>
            </a:r>
            <a:r>
              <a:rPr lang="en-US" altLang="zh-CN" b="1" dirty="0">
                <a:solidFill>
                  <a:srgbClr val="000000"/>
                </a:solidFill>
                <a:latin typeface="+mn-ea"/>
                <a:ea typeface="+mn-ea"/>
              </a:rPr>
              <a:t>Service</a:t>
            </a:r>
            <a:r>
              <a:rPr lang="zh-CN" altLang="en-US" b="1" dirty="0">
                <a:solidFill>
                  <a:srgbClr val="000000"/>
                </a:solidFill>
                <a:latin typeface="+mn-ea"/>
                <a:ea typeface="+mn-ea"/>
              </a:rPr>
              <a:t>（</a:t>
            </a:r>
            <a:r>
              <a:rPr lang="en-US" altLang="zh-CN" b="1" dirty="0">
                <a:solidFill>
                  <a:srgbClr val="FF0000"/>
                </a:solidFill>
                <a:latin typeface="+mn-ea"/>
                <a:ea typeface="+mn-ea"/>
              </a:rPr>
              <a:t>register user</a:t>
            </a:r>
            <a:r>
              <a:rPr lang="zh-CN" altLang="en-US" b="1" dirty="0">
                <a:solidFill>
                  <a:srgbClr val="000000"/>
                </a:solidFill>
                <a:latin typeface="+mn-ea"/>
                <a:ea typeface="+mn-ea"/>
              </a:rPr>
              <a:t>）</a:t>
            </a:r>
          </a:p>
          <a:p>
            <a:pPr algn="just">
              <a:lnSpc>
                <a:spcPct val="110000"/>
              </a:lnSpc>
              <a:spcBef>
                <a:spcPct val="20000"/>
              </a:spcBef>
              <a:buClr>
                <a:srgbClr val="333399"/>
              </a:buClr>
              <a:buFont typeface="Wingdings" pitchFamily="2" charset="2"/>
              <a:buNone/>
            </a:pPr>
            <a:r>
              <a:rPr lang="en-US" altLang="zh-CN" b="1" dirty="0" smtClean="0">
                <a:solidFill>
                  <a:srgbClr val="000000"/>
                </a:solidFill>
                <a:latin typeface="+mn-ea"/>
                <a:ea typeface="+mn-ea"/>
              </a:rPr>
              <a:t>2</a:t>
            </a:r>
            <a:r>
              <a:rPr lang="en-US" altLang="zh-CN" b="1" dirty="0">
                <a:solidFill>
                  <a:srgbClr val="000000"/>
                </a:solidFill>
                <a:latin typeface="+mn-ea"/>
                <a:ea typeface="+mn-ea"/>
              </a:rPr>
              <a:t>)</a:t>
            </a:r>
            <a:r>
              <a:rPr lang="en-US" altLang="zh-CN" b="1" dirty="0" smtClean="0">
                <a:solidFill>
                  <a:srgbClr val="000000"/>
                </a:solidFill>
                <a:latin typeface="+mn-ea"/>
                <a:ea typeface="+mn-ea"/>
              </a:rPr>
              <a:t>  FTP </a:t>
            </a:r>
            <a:r>
              <a:rPr lang="en-US" altLang="zh-CN" b="1" dirty="0">
                <a:solidFill>
                  <a:srgbClr val="000000"/>
                </a:solidFill>
                <a:latin typeface="+mn-ea"/>
                <a:ea typeface="+mn-ea"/>
              </a:rPr>
              <a:t>Push </a:t>
            </a:r>
            <a:r>
              <a:rPr lang="zh-CN" altLang="en-US" b="1" dirty="0">
                <a:solidFill>
                  <a:srgbClr val="000000"/>
                </a:solidFill>
                <a:latin typeface="+mn-ea"/>
                <a:ea typeface="+mn-ea"/>
              </a:rPr>
              <a:t>（</a:t>
            </a:r>
            <a:r>
              <a:rPr lang="en-US" altLang="zh-CN" b="1" dirty="0">
                <a:solidFill>
                  <a:srgbClr val="FF0000"/>
                </a:solidFill>
                <a:latin typeface="+mn-ea"/>
                <a:ea typeface="+mn-ea"/>
              </a:rPr>
              <a:t>important user</a:t>
            </a:r>
            <a:r>
              <a:rPr lang="zh-CN" altLang="en-US" b="1" dirty="0">
                <a:solidFill>
                  <a:srgbClr val="000000"/>
                </a:solidFill>
                <a:latin typeface="+mn-ea"/>
                <a:ea typeface="+mn-ea"/>
              </a:rPr>
              <a:t>） </a:t>
            </a:r>
          </a:p>
          <a:p>
            <a:pPr algn="just">
              <a:lnSpc>
                <a:spcPct val="110000"/>
              </a:lnSpc>
              <a:spcBef>
                <a:spcPct val="20000"/>
              </a:spcBef>
              <a:buClr>
                <a:srgbClr val="333399"/>
              </a:buClr>
              <a:buFont typeface="Wingdings" pitchFamily="2" charset="2"/>
              <a:buNone/>
            </a:pPr>
            <a:r>
              <a:rPr lang="en-US" altLang="zh-CN" b="1" dirty="0" smtClean="0">
                <a:solidFill>
                  <a:srgbClr val="000000"/>
                </a:solidFill>
                <a:latin typeface="+mn-ea"/>
                <a:ea typeface="+mn-ea"/>
              </a:rPr>
              <a:t>3)  FTP </a:t>
            </a:r>
            <a:r>
              <a:rPr lang="en-US" altLang="zh-CN" b="1" dirty="0">
                <a:solidFill>
                  <a:srgbClr val="000000"/>
                </a:solidFill>
                <a:latin typeface="+mn-ea"/>
                <a:ea typeface="+mn-ea"/>
              </a:rPr>
              <a:t>Pull </a:t>
            </a:r>
            <a:r>
              <a:rPr lang="zh-CN" altLang="en-US" b="1" dirty="0">
                <a:solidFill>
                  <a:srgbClr val="000000"/>
                </a:solidFill>
                <a:latin typeface="+mn-ea"/>
                <a:ea typeface="+mn-ea"/>
              </a:rPr>
              <a:t>（</a:t>
            </a:r>
            <a:r>
              <a:rPr lang="en-US" altLang="zh-CN" b="1" dirty="0">
                <a:solidFill>
                  <a:srgbClr val="FF0000"/>
                </a:solidFill>
                <a:latin typeface="+mn-ea"/>
                <a:ea typeface="+mn-ea"/>
              </a:rPr>
              <a:t>register user</a:t>
            </a:r>
            <a:r>
              <a:rPr lang="zh-CN" altLang="en-US" b="1" dirty="0">
                <a:solidFill>
                  <a:srgbClr val="000000"/>
                </a:solidFill>
                <a:latin typeface="+mn-ea"/>
                <a:ea typeface="+mn-ea"/>
              </a:rPr>
              <a:t>）</a:t>
            </a:r>
          </a:p>
          <a:p>
            <a:pPr algn="just">
              <a:lnSpc>
                <a:spcPct val="110000"/>
              </a:lnSpc>
              <a:spcBef>
                <a:spcPct val="20000"/>
              </a:spcBef>
              <a:buClr>
                <a:srgbClr val="333399"/>
              </a:buClr>
              <a:buFont typeface="Wingdings" pitchFamily="2" charset="2"/>
              <a:buNone/>
            </a:pPr>
            <a:r>
              <a:rPr lang="en-US" altLang="zh-CN" b="1" dirty="0" smtClean="0">
                <a:solidFill>
                  <a:srgbClr val="000000"/>
                </a:solidFill>
                <a:latin typeface="+mn-ea"/>
                <a:ea typeface="+mn-ea"/>
              </a:rPr>
              <a:t>4)  </a:t>
            </a:r>
            <a:r>
              <a:rPr lang="en-US" altLang="zh-CN" b="1" dirty="0">
                <a:solidFill>
                  <a:srgbClr val="000000"/>
                </a:solidFill>
                <a:latin typeface="+mn-ea"/>
                <a:ea typeface="+mn-ea"/>
              </a:rPr>
              <a:t>Manual Service </a:t>
            </a:r>
            <a:r>
              <a:rPr lang="zh-CN" altLang="en-US" b="1" dirty="0">
                <a:solidFill>
                  <a:srgbClr val="000000"/>
                </a:solidFill>
                <a:latin typeface="+mn-ea"/>
                <a:ea typeface="+mn-ea"/>
              </a:rPr>
              <a:t>（</a:t>
            </a:r>
            <a:r>
              <a:rPr lang="en-US" altLang="zh-CN" b="1" dirty="0">
                <a:solidFill>
                  <a:srgbClr val="FF0000"/>
                </a:solidFill>
                <a:latin typeface="+mn-ea"/>
                <a:ea typeface="+mn-ea"/>
              </a:rPr>
              <a:t>emergency</a:t>
            </a:r>
            <a:r>
              <a:rPr lang="zh-CN" altLang="en-US" b="1" dirty="0">
                <a:solidFill>
                  <a:srgbClr val="000000"/>
                </a:solidFill>
                <a:latin typeface="+mn-ea"/>
                <a:ea typeface="+mn-ea"/>
              </a:rPr>
              <a:t>）</a:t>
            </a:r>
          </a:p>
          <a:p>
            <a:pPr algn="just">
              <a:lnSpc>
                <a:spcPct val="110000"/>
              </a:lnSpc>
              <a:spcBef>
                <a:spcPct val="20000"/>
              </a:spcBef>
              <a:buClr>
                <a:srgbClr val="333399"/>
              </a:buClr>
            </a:pPr>
            <a:r>
              <a:rPr lang="en-US" altLang="zh-CN" b="1" dirty="0" smtClean="0">
                <a:solidFill>
                  <a:srgbClr val="000000"/>
                </a:solidFill>
                <a:latin typeface="+mn-ea"/>
                <a:ea typeface="+mn-ea"/>
              </a:rPr>
              <a:t>5)  CMACAST </a:t>
            </a:r>
            <a:r>
              <a:rPr lang="zh-CN" altLang="en-US" b="1" dirty="0">
                <a:solidFill>
                  <a:srgbClr val="000000"/>
                </a:solidFill>
                <a:latin typeface="+mn-ea"/>
                <a:ea typeface="+mn-ea"/>
              </a:rPr>
              <a:t>（</a:t>
            </a:r>
            <a:r>
              <a:rPr lang="en-US" altLang="zh-CN" b="1" dirty="0">
                <a:solidFill>
                  <a:srgbClr val="FF0000"/>
                </a:solidFill>
                <a:latin typeface="+mn-ea"/>
                <a:ea typeface="+mn-ea"/>
              </a:rPr>
              <a:t>register user</a:t>
            </a:r>
            <a:r>
              <a:rPr lang="zh-CN" altLang="en-US" b="1" dirty="0" smtClean="0">
                <a:solidFill>
                  <a:srgbClr val="000000"/>
                </a:solidFill>
                <a:latin typeface="+mn-ea"/>
                <a:ea typeface="+mn-ea"/>
              </a:rPr>
              <a:t>）</a:t>
            </a:r>
            <a:endParaRPr lang="en-US" altLang="zh-CN" b="1" dirty="0" smtClean="0">
              <a:solidFill>
                <a:srgbClr val="000000"/>
              </a:solidFill>
              <a:latin typeface="+mn-ea"/>
              <a:ea typeface="+mn-ea"/>
            </a:endParaRPr>
          </a:p>
          <a:p>
            <a:pPr algn="just">
              <a:lnSpc>
                <a:spcPct val="110000"/>
              </a:lnSpc>
              <a:spcBef>
                <a:spcPct val="20000"/>
              </a:spcBef>
              <a:buClr>
                <a:srgbClr val="C0504D"/>
              </a:buClr>
            </a:pPr>
            <a:r>
              <a:rPr lang="en-US" altLang="zh-CN" b="1" dirty="0" smtClean="0">
                <a:solidFill>
                  <a:srgbClr val="000000"/>
                </a:solidFill>
                <a:latin typeface="+mn-ea"/>
                <a:ea typeface="+mn-ea"/>
              </a:rPr>
              <a:t>6)  DB Users </a:t>
            </a:r>
            <a:r>
              <a:rPr lang="zh-CN" altLang="en-US" b="1" dirty="0">
                <a:solidFill>
                  <a:srgbClr val="000000"/>
                </a:solidFill>
                <a:latin typeface="+mn-ea"/>
                <a:ea typeface="+mn-ea"/>
              </a:rPr>
              <a:t>（</a:t>
            </a:r>
            <a:r>
              <a:rPr lang="en-US" altLang="zh-CN" b="1" dirty="0">
                <a:solidFill>
                  <a:srgbClr val="FF0000"/>
                </a:solidFill>
                <a:latin typeface="+mn-ea"/>
                <a:ea typeface="+mn-ea"/>
              </a:rPr>
              <a:t>register user</a:t>
            </a:r>
            <a:r>
              <a:rPr lang="zh-CN" altLang="en-US" b="1" dirty="0" smtClean="0">
                <a:solidFill>
                  <a:srgbClr val="000000"/>
                </a:solidFill>
                <a:latin typeface="+mn-ea"/>
                <a:ea typeface="+mn-ea"/>
              </a:rPr>
              <a:t>）</a:t>
            </a:r>
            <a:endParaRPr lang="en-US" altLang="zh-CN" b="1" dirty="0">
              <a:solidFill>
                <a:srgbClr val="000000"/>
              </a:solidFill>
              <a:latin typeface="+mn-ea"/>
              <a:ea typeface="+mn-ea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987824" y="6237312"/>
            <a:ext cx="3312964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47556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04B3DBD-92E0-4875-A045-FD6A8282079C}" type="datetime1">
              <a:rPr lang="zh-CN" altLang="en-US" smtClean="0"/>
              <a:pPr>
                <a:defRPr/>
              </a:pPr>
              <a:t>2014/10/30</a:t>
            </a:fld>
            <a:endParaRPr lang="en-US" dirty="0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769671E-68C5-4C7A-83E9-2A6A5A7D2E17}" type="slidenum">
              <a:rPr lang="en-US" altLang="zh-CN" smtClean="0"/>
              <a:pPr>
                <a:defRPr/>
              </a:pPr>
              <a:t>15</a:t>
            </a:fld>
            <a:endParaRPr lang="zh-CN" altLang="en-US" dirty="0"/>
          </a:p>
        </p:txBody>
      </p:sp>
      <p:sp>
        <p:nvSpPr>
          <p:cNvPr id="4" name="Text Box 18"/>
          <p:cNvSpPr txBox="1">
            <a:spLocks noChangeArrowheads="1"/>
          </p:cNvSpPr>
          <p:nvPr/>
        </p:nvSpPr>
        <p:spPr bwMode="auto">
          <a:xfrm>
            <a:off x="1756100" y="231117"/>
            <a:ext cx="720149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>
              <a:defRPr/>
            </a:pPr>
            <a:r>
              <a:rPr lang="en-US" altLang="zh-CN" sz="2800" kern="0" dirty="0" smtClean="0">
                <a:solidFill>
                  <a:schemeClr val="bg1"/>
                </a:solidFill>
              </a:rPr>
              <a:t>FY-3 DB Users – free access to</a:t>
            </a:r>
            <a:endParaRPr kumimoji="1" lang="en-US" altLang="zh-CN" kern="0" dirty="0">
              <a:solidFill>
                <a:schemeClr val="bg1"/>
              </a:solidFill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650428" y="2052783"/>
            <a:ext cx="4536876" cy="4228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CC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366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buClr>
                <a:srgbClr val="5F5F5F"/>
              </a:buClr>
              <a:buFont typeface="Wingdings" pitchFamily="2" charset="2"/>
              <a:buChar char="§"/>
            </a:pPr>
            <a:r>
              <a:rPr lang="en-US" altLang="zh-CN" sz="1600" dirty="0">
                <a:solidFill>
                  <a:srgbClr val="000000"/>
                </a:solidFill>
                <a:latin typeface="+mn-lt"/>
              </a:rPr>
              <a:t>5 Instruments available</a:t>
            </a:r>
          </a:p>
          <a:p>
            <a:pPr lvl="1">
              <a:spcBef>
                <a:spcPct val="20000"/>
              </a:spcBef>
              <a:buClr>
                <a:srgbClr val="5F5F5F"/>
              </a:buClr>
              <a:buFont typeface="Wingdings" pitchFamily="2" charset="2"/>
              <a:buChar char="ü"/>
            </a:pPr>
            <a:r>
              <a:rPr lang="en-US" altLang="zh-CN" sz="1600" dirty="0">
                <a:solidFill>
                  <a:srgbClr val="000000"/>
                </a:solidFill>
                <a:latin typeface="+mn-lt"/>
              </a:rPr>
              <a:t>MERSI, VIRR, MWTS, MWHT, </a:t>
            </a:r>
            <a:r>
              <a:rPr lang="en-US" altLang="zh-CN" sz="1600" dirty="0" smtClean="0">
                <a:solidFill>
                  <a:srgbClr val="000000"/>
                </a:solidFill>
                <a:latin typeface="+mn-lt"/>
              </a:rPr>
              <a:t>IRAS</a:t>
            </a:r>
            <a:endParaRPr lang="zh-CN" altLang="zh-CN" sz="1600" dirty="0">
              <a:solidFill>
                <a:srgbClr val="000000"/>
              </a:solidFill>
              <a:latin typeface="+mn-lt"/>
            </a:endParaRPr>
          </a:p>
          <a:p>
            <a:pPr>
              <a:spcBef>
                <a:spcPct val="20000"/>
              </a:spcBef>
              <a:buClr>
                <a:srgbClr val="5F5F5F"/>
              </a:buClr>
              <a:buFont typeface="Wingdings" pitchFamily="2" charset="2"/>
              <a:buChar char="§"/>
            </a:pPr>
            <a:r>
              <a:rPr lang="en-US" altLang="zh-CN" sz="1600" dirty="0">
                <a:solidFill>
                  <a:srgbClr val="000000"/>
                </a:solidFill>
                <a:latin typeface="+mn-lt"/>
              </a:rPr>
              <a:t>Hardware recommended</a:t>
            </a:r>
          </a:p>
          <a:p>
            <a:pPr lvl="1">
              <a:spcBef>
                <a:spcPct val="20000"/>
              </a:spcBef>
              <a:buClr>
                <a:srgbClr val="5F5F5F"/>
              </a:buClr>
              <a:buFont typeface="Wingdings" pitchFamily="2" charset="2"/>
              <a:buChar char="ü"/>
            </a:pPr>
            <a:r>
              <a:rPr lang="it-IT" altLang="zh-CN" sz="1600" dirty="0" smtClean="0">
                <a:solidFill>
                  <a:srgbClr val="000000"/>
                </a:solidFill>
                <a:latin typeface="+mn-lt"/>
              </a:rPr>
              <a:t>CPU</a:t>
            </a:r>
            <a:r>
              <a:rPr lang="it-IT" altLang="zh-CN" sz="1600" dirty="0">
                <a:solidFill>
                  <a:srgbClr val="000000"/>
                </a:solidFill>
                <a:latin typeface="+mn-lt"/>
              </a:rPr>
              <a:t>:  Intel Pentium Duo Core processor (&gt;3.0Ghz)</a:t>
            </a:r>
            <a:endParaRPr lang="zh-CN" altLang="zh-CN" sz="1600" dirty="0">
              <a:solidFill>
                <a:srgbClr val="000000"/>
              </a:solidFill>
              <a:latin typeface="+mn-lt"/>
            </a:endParaRPr>
          </a:p>
          <a:p>
            <a:pPr lvl="1">
              <a:spcBef>
                <a:spcPct val="20000"/>
              </a:spcBef>
              <a:buClr>
                <a:srgbClr val="5F5F5F"/>
              </a:buClr>
              <a:buFont typeface="Wingdings" pitchFamily="2" charset="2"/>
              <a:buChar char="ü"/>
            </a:pPr>
            <a:r>
              <a:rPr lang="en-US" altLang="zh-CN" sz="1600" dirty="0">
                <a:solidFill>
                  <a:srgbClr val="000000"/>
                </a:solidFill>
                <a:latin typeface="+mn-lt"/>
              </a:rPr>
              <a:t>Hard disk: &gt;200GB</a:t>
            </a:r>
            <a:endParaRPr lang="zh-CN" altLang="zh-CN" sz="1600" dirty="0">
              <a:solidFill>
                <a:srgbClr val="000000"/>
              </a:solidFill>
              <a:latin typeface="+mn-lt"/>
            </a:endParaRPr>
          </a:p>
          <a:p>
            <a:pPr>
              <a:spcBef>
                <a:spcPct val="20000"/>
              </a:spcBef>
              <a:buClr>
                <a:srgbClr val="5F5F5F"/>
              </a:buClr>
              <a:buFont typeface="Wingdings" pitchFamily="2" charset="2"/>
              <a:buChar char="§"/>
            </a:pPr>
            <a:r>
              <a:rPr lang="en-US" altLang="zh-CN" sz="1600" dirty="0">
                <a:solidFill>
                  <a:srgbClr val="000000"/>
                </a:solidFill>
                <a:latin typeface="+mn-lt"/>
              </a:rPr>
              <a:t>Operating system tested </a:t>
            </a:r>
          </a:p>
          <a:p>
            <a:pPr lvl="1">
              <a:spcBef>
                <a:spcPct val="20000"/>
              </a:spcBef>
              <a:buClr>
                <a:srgbClr val="5F5F5F"/>
              </a:buClr>
              <a:buFont typeface="Wingdings" pitchFamily="2" charset="2"/>
              <a:buChar char="ü"/>
            </a:pPr>
            <a:r>
              <a:rPr lang="en-US" altLang="zh-CN" sz="1600" dirty="0" err="1">
                <a:solidFill>
                  <a:srgbClr val="000000"/>
                </a:solidFill>
                <a:latin typeface="+mn-lt"/>
              </a:rPr>
              <a:t>RedHat</a:t>
            </a:r>
            <a:r>
              <a:rPr lang="en-US" altLang="zh-CN" sz="1600" dirty="0">
                <a:solidFill>
                  <a:srgbClr val="000000"/>
                </a:solidFill>
                <a:latin typeface="+mn-lt"/>
              </a:rPr>
              <a:t> Fedora Linux 6.0/8.0/10.0</a:t>
            </a:r>
          </a:p>
          <a:p>
            <a:pPr>
              <a:spcBef>
                <a:spcPct val="20000"/>
              </a:spcBef>
              <a:buClr>
                <a:srgbClr val="5F5F5F"/>
              </a:buClr>
              <a:buFont typeface="Wingdings" pitchFamily="2" charset="2"/>
              <a:buChar char="§"/>
            </a:pPr>
            <a:r>
              <a:rPr lang="en-US" altLang="zh-CN" sz="1600" dirty="0" smtClean="0">
                <a:solidFill>
                  <a:srgbClr val="000000"/>
                </a:solidFill>
                <a:latin typeface="+mn-lt"/>
              </a:rPr>
              <a:t>Software </a:t>
            </a:r>
            <a:r>
              <a:rPr lang="en-US" altLang="zh-CN" sz="1600" dirty="0">
                <a:solidFill>
                  <a:srgbClr val="000000"/>
                </a:solidFill>
                <a:latin typeface="+mn-lt"/>
              </a:rPr>
              <a:t>packages released</a:t>
            </a:r>
          </a:p>
          <a:p>
            <a:pPr lvl="1">
              <a:spcBef>
                <a:spcPct val="20000"/>
              </a:spcBef>
              <a:buClr>
                <a:srgbClr val="5F5F5F"/>
              </a:buClr>
              <a:buFont typeface="Wingdings" pitchFamily="2" charset="2"/>
              <a:buChar char="ü"/>
            </a:pPr>
            <a:r>
              <a:rPr lang="en-US" altLang="zh-CN" sz="1600" dirty="0">
                <a:solidFill>
                  <a:srgbClr val="000000"/>
                </a:solidFill>
                <a:latin typeface="+mn-lt"/>
              </a:rPr>
              <a:t>FY3L0pp: unpack raw data in both X/L bands to generate level-0 data from the 5 instruments</a:t>
            </a:r>
          </a:p>
          <a:p>
            <a:pPr lvl="1">
              <a:spcBef>
                <a:spcPct val="20000"/>
              </a:spcBef>
              <a:buClr>
                <a:srgbClr val="5F5F5F"/>
              </a:buClr>
              <a:buFont typeface="Wingdings" pitchFamily="2" charset="2"/>
              <a:buChar char="ü"/>
            </a:pPr>
            <a:r>
              <a:rPr lang="en-US" altLang="zh-CN" sz="1600" dirty="0">
                <a:solidFill>
                  <a:srgbClr val="000000"/>
                </a:solidFill>
                <a:latin typeface="+mn-lt"/>
              </a:rPr>
              <a:t>FY3L1pp: processes level-0 data to generate corresponding level-1 data respectively.</a:t>
            </a:r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6277" y="1520316"/>
            <a:ext cx="3025031" cy="2210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6113" y="4040596"/>
            <a:ext cx="3035195" cy="221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矩形 7"/>
          <p:cNvSpPr/>
          <p:nvPr/>
        </p:nvSpPr>
        <p:spPr>
          <a:xfrm>
            <a:off x="457200" y="1378128"/>
            <a:ext cx="5120798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kumimoji="1" lang="en-US" altLang="zh-CN" kern="0" dirty="0">
                <a:solidFill>
                  <a:srgbClr val="FF0000"/>
                </a:solidFill>
              </a:rPr>
              <a:t>FY-3 International Pre-processing </a:t>
            </a:r>
            <a:r>
              <a:rPr kumimoji="1" lang="en-US" altLang="zh-CN" kern="0" dirty="0" smtClean="0">
                <a:solidFill>
                  <a:srgbClr val="FF0000"/>
                </a:solidFill>
              </a:rPr>
              <a:t>Packages</a:t>
            </a:r>
            <a:endParaRPr lang="en-US" altLang="zh-CN" b="1" dirty="0" smtClean="0">
              <a:solidFill>
                <a:srgbClr val="FF0000"/>
              </a:solidFill>
            </a:endParaRPr>
          </a:p>
          <a:p>
            <a:pPr>
              <a:lnSpc>
                <a:spcPct val="120000"/>
              </a:lnSpc>
            </a:pPr>
            <a:r>
              <a:rPr lang="en-US" altLang="zh-CN" b="1" dirty="0" smtClean="0"/>
              <a:t>http</a:t>
            </a:r>
            <a:r>
              <a:rPr lang="en-US" altLang="zh-CN" b="1" dirty="0"/>
              <a:t>://satellite.cma.gov.cn</a:t>
            </a:r>
            <a:endParaRPr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val="1921417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Rectangle 6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09013" y="6610350"/>
            <a:ext cx="571500" cy="247650"/>
          </a:xfrm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en-GB" altLang="zh-CN" sz="800" dirty="0" smtClean="0">
                <a:solidFill>
                  <a:srgbClr val="000000"/>
                </a:solidFill>
              </a:rPr>
              <a:t>Slid: </a:t>
            </a:r>
            <a:fld id="{0A76E750-9C9E-4D28-8E22-3087362F2E27}" type="slidenum">
              <a:rPr lang="en-GB" altLang="zh-CN" sz="800" smtClean="0">
                <a:solidFill>
                  <a:srgbClr val="000000"/>
                </a:solidFill>
              </a:rPr>
              <a:pPr eaLnBrk="1" hangingPunct="1"/>
              <a:t>16</a:t>
            </a:fld>
            <a:endParaRPr lang="en-GB" altLang="zh-CN" sz="800" dirty="0" smtClean="0">
              <a:solidFill>
                <a:srgbClr val="0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3850" y="877719"/>
            <a:ext cx="8496300" cy="480060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GB" dirty="0">
                <a:solidFill>
                  <a:srgbClr val="000000">
                    <a:lumMod val="75000"/>
                  </a:srgbClr>
                </a:solidFill>
                <a:latin typeface="Arial" pitchFamily="34" charset="0"/>
                <a:ea typeface="宋体" pitchFamily="2" charset="-122"/>
                <a:cs typeface="Arial" pitchFamily="34" charset="0"/>
              </a:rPr>
              <a:t> </a:t>
            </a:r>
          </a:p>
          <a:p>
            <a:pPr>
              <a:defRPr/>
            </a:pPr>
            <a:endParaRPr lang="en-GB" dirty="0">
              <a:solidFill>
                <a:srgbClr val="000000">
                  <a:lumMod val="75000"/>
                </a:srgbClr>
              </a:solidFill>
              <a:latin typeface="Arial" pitchFamily="34" charset="0"/>
              <a:ea typeface="宋体" pitchFamily="2" charset="-122"/>
              <a:cs typeface="Arial" pitchFamily="34" charset="0"/>
            </a:endParaRPr>
          </a:p>
          <a:p>
            <a:pPr>
              <a:defRPr/>
            </a:pPr>
            <a:endParaRPr lang="en-GB" dirty="0">
              <a:solidFill>
                <a:srgbClr val="000000">
                  <a:lumMod val="75000"/>
                </a:srgbClr>
              </a:solidFill>
              <a:latin typeface="Arial" pitchFamily="34" charset="0"/>
              <a:ea typeface="宋体" pitchFamily="2" charset="-122"/>
              <a:cs typeface="Arial" pitchFamily="34" charset="0"/>
            </a:endParaRPr>
          </a:p>
          <a:p>
            <a:pPr>
              <a:defRPr/>
            </a:pPr>
            <a:endParaRPr lang="en-GB" dirty="0">
              <a:solidFill>
                <a:srgbClr val="000000">
                  <a:lumMod val="75000"/>
                </a:srgbClr>
              </a:solidFill>
              <a:latin typeface="Arial" pitchFamily="34" charset="0"/>
              <a:ea typeface="宋体" pitchFamily="2" charset="-122"/>
              <a:cs typeface="Arial" pitchFamily="34" charset="0"/>
            </a:endParaRPr>
          </a:p>
          <a:p>
            <a:pPr>
              <a:defRPr/>
            </a:pPr>
            <a:endParaRPr lang="en-GB" dirty="0">
              <a:solidFill>
                <a:srgbClr val="000000">
                  <a:lumMod val="75000"/>
                </a:srgbClr>
              </a:solidFill>
              <a:latin typeface="Arial" pitchFamily="34" charset="0"/>
              <a:ea typeface="宋体" pitchFamily="2" charset="-122"/>
              <a:cs typeface="Arial" pitchFamily="34" charset="0"/>
            </a:endParaRPr>
          </a:p>
          <a:p>
            <a:pPr>
              <a:defRPr/>
            </a:pPr>
            <a:endParaRPr lang="en-GB" dirty="0">
              <a:solidFill>
                <a:srgbClr val="000000">
                  <a:lumMod val="75000"/>
                </a:srgbClr>
              </a:solidFill>
              <a:latin typeface="Arial" pitchFamily="34" charset="0"/>
              <a:ea typeface="宋体" pitchFamily="2" charset="-122"/>
              <a:cs typeface="Arial" pitchFamily="34" charset="0"/>
            </a:endParaRPr>
          </a:p>
          <a:p>
            <a:pPr>
              <a:defRPr/>
            </a:pPr>
            <a:endParaRPr lang="en-GB" dirty="0">
              <a:solidFill>
                <a:srgbClr val="000000">
                  <a:lumMod val="75000"/>
                </a:srgbClr>
              </a:solidFill>
              <a:latin typeface="Arial" pitchFamily="34" charset="0"/>
              <a:ea typeface="宋体" pitchFamily="2" charset="-122"/>
              <a:cs typeface="Arial" pitchFamily="34" charset="0"/>
            </a:endParaRPr>
          </a:p>
          <a:p>
            <a:pPr>
              <a:defRPr/>
            </a:pPr>
            <a:endParaRPr lang="en-GB" dirty="0">
              <a:solidFill>
                <a:srgbClr val="000000">
                  <a:lumMod val="75000"/>
                </a:srgbClr>
              </a:solidFill>
              <a:latin typeface="Arial" pitchFamily="34" charset="0"/>
              <a:ea typeface="宋体" pitchFamily="2" charset="-122"/>
              <a:cs typeface="Arial" pitchFamily="34" charset="0"/>
            </a:endParaRPr>
          </a:p>
          <a:p>
            <a:pPr>
              <a:defRPr/>
            </a:pPr>
            <a:endParaRPr lang="en-GB" dirty="0">
              <a:solidFill>
                <a:srgbClr val="000000">
                  <a:lumMod val="75000"/>
                </a:srgbClr>
              </a:solidFill>
              <a:latin typeface="Arial" pitchFamily="34" charset="0"/>
              <a:ea typeface="宋体" pitchFamily="2" charset="-122"/>
              <a:cs typeface="Arial" pitchFamily="34" charset="0"/>
            </a:endParaRPr>
          </a:p>
          <a:p>
            <a:pPr>
              <a:defRPr/>
            </a:pPr>
            <a:endParaRPr lang="en-GB" dirty="0">
              <a:solidFill>
                <a:srgbClr val="000000">
                  <a:lumMod val="75000"/>
                </a:srgbClr>
              </a:solidFill>
              <a:latin typeface="Arial" pitchFamily="34" charset="0"/>
              <a:ea typeface="宋体" pitchFamily="2" charset="-122"/>
              <a:cs typeface="Arial" pitchFamily="34" charset="0"/>
            </a:endParaRPr>
          </a:p>
          <a:p>
            <a:pPr>
              <a:defRPr/>
            </a:pPr>
            <a:endParaRPr lang="en-GB" dirty="0">
              <a:solidFill>
                <a:srgbClr val="000000">
                  <a:lumMod val="75000"/>
                </a:srgbClr>
              </a:solidFill>
              <a:latin typeface="Arial" pitchFamily="34" charset="0"/>
              <a:ea typeface="宋体" pitchFamily="2" charset="-122"/>
              <a:cs typeface="Arial" pitchFamily="34" charset="0"/>
            </a:endParaRPr>
          </a:p>
          <a:p>
            <a:pPr>
              <a:defRPr/>
            </a:pPr>
            <a:endParaRPr lang="en-GB" dirty="0">
              <a:solidFill>
                <a:srgbClr val="000000">
                  <a:lumMod val="75000"/>
                </a:srgbClr>
              </a:solidFill>
              <a:latin typeface="Arial" pitchFamily="34" charset="0"/>
              <a:ea typeface="宋体" pitchFamily="2" charset="-122"/>
              <a:cs typeface="Arial" pitchFamily="34" charset="0"/>
            </a:endParaRPr>
          </a:p>
          <a:p>
            <a:pPr>
              <a:defRPr/>
            </a:pPr>
            <a:endParaRPr lang="en-GB" dirty="0">
              <a:solidFill>
                <a:srgbClr val="000000">
                  <a:lumMod val="75000"/>
                </a:srgbClr>
              </a:solidFill>
              <a:latin typeface="Arial" pitchFamily="34" charset="0"/>
              <a:ea typeface="宋体" pitchFamily="2" charset="-122"/>
              <a:cs typeface="Arial" pitchFamily="34" charset="0"/>
            </a:endParaRPr>
          </a:p>
          <a:p>
            <a:pPr>
              <a:defRPr/>
            </a:pPr>
            <a:endParaRPr lang="en-GB" dirty="0">
              <a:solidFill>
                <a:srgbClr val="000000">
                  <a:lumMod val="75000"/>
                </a:srgbClr>
              </a:solidFill>
              <a:latin typeface="Arial" pitchFamily="34" charset="0"/>
              <a:ea typeface="宋体" pitchFamily="2" charset="-122"/>
              <a:cs typeface="Arial" pitchFamily="34" charset="0"/>
            </a:endParaRPr>
          </a:p>
          <a:p>
            <a:pPr>
              <a:defRPr/>
            </a:pPr>
            <a:endParaRPr lang="en-GB" dirty="0">
              <a:solidFill>
                <a:srgbClr val="000000">
                  <a:lumMod val="75000"/>
                </a:srgbClr>
              </a:solidFill>
              <a:latin typeface="Arial" pitchFamily="34" charset="0"/>
              <a:ea typeface="宋体" pitchFamily="2" charset="-122"/>
              <a:cs typeface="Arial" pitchFamily="34" charset="0"/>
            </a:endParaRPr>
          </a:p>
          <a:p>
            <a:pPr>
              <a:defRPr/>
            </a:pPr>
            <a:endParaRPr lang="en-GB" dirty="0">
              <a:solidFill>
                <a:srgbClr val="000000">
                  <a:lumMod val="75000"/>
                </a:srgbClr>
              </a:solidFill>
              <a:latin typeface="Arial" pitchFamily="34" charset="0"/>
              <a:ea typeface="宋体" pitchFamily="2" charset="-122"/>
              <a:cs typeface="Arial" pitchFamily="34" charset="0"/>
            </a:endParaRPr>
          </a:p>
          <a:p>
            <a:pPr>
              <a:defRPr/>
            </a:pPr>
            <a:endParaRPr lang="en-GB" dirty="0">
              <a:solidFill>
                <a:srgbClr val="000000">
                  <a:lumMod val="75000"/>
                </a:srgbClr>
              </a:solidFill>
              <a:latin typeface="Arial" pitchFamily="34" charset="0"/>
              <a:ea typeface="宋体" pitchFamily="2" charset="-122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730412" y="264388"/>
            <a:ext cx="5832475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sz="2800" b="1" dirty="0">
                <a:solidFill>
                  <a:srgbClr val="FFFFFF"/>
                </a:solidFill>
                <a:latin typeface="Arial" pitchFamily="34" charset="0"/>
                <a:ea typeface="宋体" pitchFamily="2" charset="-122"/>
              </a:rPr>
              <a:t>FUTURE CMA LEO SATELLITES</a:t>
            </a:r>
          </a:p>
        </p:txBody>
      </p:sp>
      <p:graphicFrame>
        <p:nvGraphicFramePr>
          <p:cNvPr id="9" name="Group 9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70907538"/>
              </p:ext>
            </p:extLst>
          </p:nvPr>
        </p:nvGraphicFramePr>
        <p:xfrm>
          <a:off x="395288" y="1574632"/>
          <a:ext cx="8229600" cy="4103687"/>
        </p:xfrm>
        <a:graphic>
          <a:graphicData uri="http://schemas.openxmlformats.org/drawingml/2006/table">
            <a:tbl>
              <a:tblPr/>
              <a:tblGrid>
                <a:gridCol w="411163"/>
                <a:gridCol w="411162"/>
                <a:gridCol w="412750"/>
                <a:gridCol w="411163"/>
                <a:gridCol w="411162"/>
                <a:gridCol w="411163"/>
                <a:gridCol w="411162"/>
                <a:gridCol w="412750"/>
                <a:gridCol w="411163"/>
                <a:gridCol w="411162"/>
                <a:gridCol w="411163"/>
                <a:gridCol w="411162"/>
                <a:gridCol w="412750"/>
                <a:gridCol w="411163"/>
                <a:gridCol w="411162"/>
                <a:gridCol w="411163"/>
                <a:gridCol w="411162"/>
                <a:gridCol w="412750"/>
                <a:gridCol w="411163"/>
                <a:gridCol w="411162"/>
              </a:tblGrid>
              <a:tr h="318187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07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08</a:t>
                      </a:r>
                    </a:p>
                  </a:txBody>
                  <a:tcPr marT="45715" marB="45715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09</a:t>
                      </a:r>
                    </a:p>
                  </a:txBody>
                  <a:tcPr marT="45715" marB="45715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10</a:t>
                      </a:r>
                    </a:p>
                  </a:txBody>
                  <a:tcPr marT="45715" marB="45715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11</a:t>
                      </a:r>
                    </a:p>
                  </a:txBody>
                  <a:tcPr marT="45715" marB="45715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12</a:t>
                      </a:r>
                    </a:p>
                  </a:txBody>
                  <a:tcPr marT="45715" marB="45715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13</a:t>
                      </a:r>
                    </a:p>
                  </a:txBody>
                  <a:tcPr marT="45715" marB="45715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14</a:t>
                      </a:r>
                    </a:p>
                  </a:txBody>
                  <a:tcPr marT="45715" marB="45715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15</a:t>
                      </a:r>
                    </a:p>
                  </a:txBody>
                  <a:tcPr marT="45715" marB="45715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16</a:t>
                      </a:r>
                    </a:p>
                  </a:txBody>
                  <a:tcPr marT="45715" marB="45715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17</a:t>
                      </a:r>
                    </a:p>
                  </a:txBody>
                  <a:tcPr marT="45715" marB="45715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18</a:t>
                      </a:r>
                    </a:p>
                  </a:txBody>
                  <a:tcPr marT="45715" marB="45715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19</a:t>
                      </a:r>
                    </a:p>
                  </a:txBody>
                  <a:tcPr marT="45715" marB="45715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20</a:t>
                      </a:r>
                    </a:p>
                  </a:txBody>
                  <a:tcPr marT="45715" marB="45715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21</a:t>
                      </a:r>
                    </a:p>
                  </a:txBody>
                  <a:tcPr marT="45715" marB="45715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22</a:t>
                      </a:r>
                    </a:p>
                  </a:txBody>
                  <a:tcPr marT="45715" marB="45715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23</a:t>
                      </a:r>
                    </a:p>
                  </a:txBody>
                  <a:tcPr marT="45715" marB="45715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24</a:t>
                      </a:r>
                    </a:p>
                  </a:txBody>
                  <a:tcPr marT="45715" marB="45715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25</a:t>
                      </a:r>
                    </a:p>
                  </a:txBody>
                  <a:tcPr marT="45715" marB="45715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26</a:t>
                      </a:r>
                    </a:p>
                  </a:txBody>
                  <a:tcPr marT="45715" marB="45715" horzOverflow="overflow">
                    <a:lnL>
                      <a:noFill/>
                    </a:lnL>
                    <a:lnR w="1270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855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T="45715" marB="4571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T="45715" marB="4571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T="45715" marB="4571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T="45715" marB="4571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T="45715" marB="4571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T="45715" marB="4571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T="45715" marB="4571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T="45715" marB="4571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T="45715" marB="4571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T="45715" marB="4571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T="45715" marB="4571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T="45715" marB="4571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T="45715" marB="4571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T="45715" marB="4571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T="45715" marB="4571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T="45715" marB="4571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T="45715" marB="4571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T="45715" marB="4571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T="45715" marB="45715" horzOverflow="overflow">
                    <a:lnL>
                      <a:noFill/>
                    </a:lnL>
                    <a:lnR w="1270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4628" name="Rectangle 48"/>
          <p:cNvSpPr>
            <a:spLocks noChangeArrowheads="1"/>
          </p:cNvSpPr>
          <p:nvPr/>
        </p:nvSpPr>
        <p:spPr bwMode="auto">
          <a:xfrm>
            <a:off x="1054100" y="2150894"/>
            <a:ext cx="1295400" cy="215900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1800" smtClean="0">
              <a:solidFill>
                <a:srgbClr val="000000"/>
              </a:solidFill>
            </a:endParaRPr>
          </a:p>
        </p:txBody>
      </p:sp>
      <p:sp>
        <p:nvSpPr>
          <p:cNvPr id="24629" name="Rectangle 49" descr="深色上对角线"/>
          <p:cNvSpPr>
            <a:spLocks noChangeArrowheads="1"/>
          </p:cNvSpPr>
          <p:nvPr/>
        </p:nvSpPr>
        <p:spPr bwMode="auto">
          <a:xfrm>
            <a:off x="2349500" y="2150894"/>
            <a:ext cx="1081088" cy="215900"/>
          </a:xfrm>
          <a:prstGeom prst="rect">
            <a:avLst/>
          </a:prstGeom>
          <a:pattFill prst="dkUpDiag">
            <a:fgClr>
              <a:srgbClr val="FF0000"/>
            </a:fgClr>
            <a:bgClr>
              <a:schemeClr val="bg1"/>
            </a:bgClr>
          </a:patt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1800" smtClean="0">
              <a:solidFill>
                <a:srgbClr val="000000"/>
              </a:solidFill>
            </a:endParaRPr>
          </a:p>
        </p:txBody>
      </p:sp>
      <p:sp>
        <p:nvSpPr>
          <p:cNvPr id="24630" name="Rectangle 50"/>
          <p:cNvSpPr>
            <a:spLocks noChangeArrowheads="1"/>
          </p:cNvSpPr>
          <p:nvPr/>
        </p:nvSpPr>
        <p:spPr bwMode="auto">
          <a:xfrm>
            <a:off x="2349500" y="2509669"/>
            <a:ext cx="1081088" cy="217488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1800" smtClean="0">
              <a:solidFill>
                <a:srgbClr val="000000"/>
              </a:solidFill>
            </a:endParaRPr>
          </a:p>
        </p:txBody>
      </p:sp>
      <p:sp>
        <p:nvSpPr>
          <p:cNvPr id="24631" name="Rectangle 51"/>
          <p:cNvSpPr>
            <a:spLocks noChangeArrowheads="1"/>
          </p:cNvSpPr>
          <p:nvPr/>
        </p:nvSpPr>
        <p:spPr bwMode="auto">
          <a:xfrm flipV="1">
            <a:off x="3141663" y="2870032"/>
            <a:ext cx="288925" cy="215900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1800" smtClean="0">
              <a:solidFill>
                <a:srgbClr val="000000"/>
              </a:solidFill>
            </a:endParaRPr>
          </a:p>
        </p:txBody>
      </p:sp>
      <p:sp>
        <p:nvSpPr>
          <p:cNvPr id="24632" name="Rectangle 52"/>
          <p:cNvSpPr>
            <a:spLocks noChangeArrowheads="1"/>
          </p:cNvSpPr>
          <p:nvPr/>
        </p:nvSpPr>
        <p:spPr bwMode="auto">
          <a:xfrm>
            <a:off x="4005263" y="3230394"/>
            <a:ext cx="2017712" cy="215900"/>
          </a:xfrm>
          <a:prstGeom prst="rect">
            <a:avLst/>
          </a:prstGeom>
          <a:solidFill>
            <a:srgbClr val="FF7C8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1800" smtClean="0">
              <a:solidFill>
                <a:srgbClr val="000000"/>
              </a:solidFill>
            </a:endParaRPr>
          </a:p>
        </p:txBody>
      </p:sp>
      <p:sp>
        <p:nvSpPr>
          <p:cNvPr id="24633" name="Rectangle 53"/>
          <p:cNvSpPr>
            <a:spLocks noChangeArrowheads="1"/>
          </p:cNvSpPr>
          <p:nvPr/>
        </p:nvSpPr>
        <p:spPr bwMode="auto">
          <a:xfrm>
            <a:off x="4870450" y="3590757"/>
            <a:ext cx="2087563" cy="215900"/>
          </a:xfrm>
          <a:prstGeom prst="rect">
            <a:avLst/>
          </a:prstGeom>
          <a:solidFill>
            <a:srgbClr val="FF7C8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1800" smtClean="0">
              <a:solidFill>
                <a:srgbClr val="000000"/>
              </a:solidFill>
            </a:endParaRPr>
          </a:p>
        </p:txBody>
      </p:sp>
      <p:sp>
        <p:nvSpPr>
          <p:cNvPr id="24634" name="Rectangle 54"/>
          <p:cNvSpPr>
            <a:spLocks noChangeArrowheads="1"/>
          </p:cNvSpPr>
          <p:nvPr/>
        </p:nvSpPr>
        <p:spPr bwMode="auto">
          <a:xfrm>
            <a:off x="5734050" y="3951119"/>
            <a:ext cx="2089150" cy="215900"/>
          </a:xfrm>
          <a:prstGeom prst="rect">
            <a:avLst/>
          </a:prstGeom>
          <a:solidFill>
            <a:srgbClr val="FF7C8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1800" smtClean="0">
              <a:solidFill>
                <a:srgbClr val="000000"/>
              </a:solidFill>
            </a:endParaRPr>
          </a:p>
        </p:txBody>
      </p:sp>
      <p:sp>
        <p:nvSpPr>
          <p:cNvPr id="24635" name="Rectangle 55"/>
          <p:cNvSpPr>
            <a:spLocks noChangeArrowheads="1"/>
          </p:cNvSpPr>
          <p:nvPr/>
        </p:nvSpPr>
        <p:spPr bwMode="auto">
          <a:xfrm>
            <a:off x="6526213" y="4309894"/>
            <a:ext cx="2087562" cy="217488"/>
          </a:xfrm>
          <a:prstGeom prst="rect">
            <a:avLst/>
          </a:prstGeom>
          <a:solidFill>
            <a:srgbClr val="FF7C8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1800" smtClean="0">
              <a:solidFill>
                <a:srgbClr val="000000"/>
              </a:solidFill>
            </a:endParaRPr>
          </a:p>
        </p:txBody>
      </p:sp>
      <p:sp>
        <p:nvSpPr>
          <p:cNvPr id="24636" name="Text Box 56"/>
          <p:cNvSpPr txBox="1">
            <a:spLocks noChangeArrowheads="1"/>
          </p:cNvSpPr>
          <p:nvPr/>
        </p:nvSpPr>
        <p:spPr bwMode="auto">
          <a:xfrm>
            <a:off x="3430588" y="2150894"/>
            <a:ext cx="863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CN" sz="1400" b="1" smtClean="0">
                <a:solidFill>
                  <a:srgbClr val="FF0000"/>
                </a:solidFill>
              </a:rPr>
              <a:t>FY-3A</a:t>
            </a:r>
          </a:p>
        </p:txBody>
      </p:sp>
      <p:sp>
        <p:nvSpPr>
          <p:cNvPr id="24637" name="Text Box 57"/>
          <p:cNvSpPr txBox="1">
            <a:spLocks noChangeArrowheads="1"/>
          </p:cNvSpPr>
          <p:nvPr/>
        </p:nvSpPr>
        <p:spPr bwMode="auto">
          <a:xfrm>
            <a:off x="3717925" y="2438232"/>
            <a:ext cx="100806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400" b="1" smtClean="0">
                <a:solidFill>
                  <a:srgbClr val="FF0000"/>
                </a:solidFill>
              </a:rPr>
              <a:t>FY-3B</a:t>
            </a:r>
          </a:p>
        </p:txBody>
      </p:sp>
      <p:sp>
        <p:nvSpPr>
          <p:cNvPr id="24638" name="Text Box 58"/>
          <p:cNvSpPr txBox="1">
            <a:spLocks noChangeArrowheads="1"/>
          </p:cNvSpPr>
          <p:nvPr/>
        </p:nvSpPr>
        <p:spPr bwMode="auto">
          <a:xfrm>
            <a:off x="5230813" y="2870032"/>
            <a:ext cx="863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400" b="1" smtClean="0">
                <a:solidFill>
                  <a:srgbClr val="FF0000"/>
                </a:solidFill>
              </a:rPr>
              <a:t>FY-3C</a:t>
            </a:r>
          </a:p>
        </p:txBody>
      </p:sp>
      <p:sp>
        <p:nvSpPr>
          <p:cNvPr id="24639" name="Text Box 59"/>
          <p:cNvSpPr txBox="1">
            <a:spLocks noChangeArrowheads="1"/>
          </p:cNvSpPr>
          <p:nvPr/>
        </p:nvSpPr>
        <p:spPr bwMode="auto">
          <a:xfrm>
            <a:off x="6094413" y="3158957"/>
            <a:ext cx="11525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CN" sz="1400" b="1" smtClean="0">
                <a:solidFill>
                  <a:srgbClr val="FF0000"/>
                </a:solidFill>
              </a:rPr>
              <a:t>FY-3D/pm</a:t>
            </a:r>
          </a:p>
        </p:txBody>
      </p:sp>
      <p:sp>
        <p:nvSpPr>
          <p:cNvPr id="24640" name="Text Box 60"/>
          <p:cNvSpPr txBox="1">
            <a:spLocks noChangeArrowheads="1"/>
          </p:cNvSpPr>
          <p:nvPr/>
        </p:nvSpPr>
        <p:spPr bwMode="auto">
          <a:xfrm>
            <a:off x="7031038" y="3590757"/>
            <a:ext cx="10795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CN" sz="1400" b="1" dirty="0" smtClean="0">
                <a:solidFill>
                  <a:srgbClr val="FF0000"/>
                </a:solidFill>
              </a:rPr>
              <a:t>FY-3E/am</a:t>
            </a:r>
          </a:p>
        </p:txBody>
      </p:sp>
      <p:sp>
        <p:nvSpPr>
          <p:cNvPr id="24641" name="Text Box 62"/>
          <p:cNvSpPr txBox="1">
            <a:spLocks noChangeArrowheads="1"/>
          </p:cNvSpPr>
          <p:nvPr/>
        </p:nvSpPr>
        <p:spPr bwMode="auto">
          <a:xfrm>
            <a:off x="5589588" y="4309894"/>
            <a:ext cx="11525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CN" sz="1400" b="1" smtClean="0">
                <a:solidFill>
                  <a:srgbClr val="FF0000"/>
                </a:solidFill>
              </a:rPr>
              <a:t>FY-3G/am</a:t>
            </a:r>
          </a:p>
        </p:txBody>
      </p:sp>
      <p:sp>
        <p:nvSpPr>
          <p:cNvPr id="24642" name="Rectangle 63"/>
          <p:cNvSpPr>
            <a:spLocks noChangeArrowheads="1"/>
          </p:cNvSpPr>
          <p:nvPr/>
        </p:nvSpPr>
        <p:spPr bwMode="auto">
          <a:xfrm>
            <a:off x="3430588" y="2870032"/>
            <a:ext cx="1798637" cy="215900"/>
          </a:xfrm>
          <a:prstGeom prst="rect">
            <a:avLst/>
          </a:prstGeom>
          <a:solidFill>
            <a:srgbClr val="FF7C8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1800" smtClean="0">
              <a:solidFill>
                <a:srgbClr val="000000"/>
              </a:solidFill>
            </a:endParaRPr>
          </a:p>
        </p:txBody>
      </p:sp>
      <p:sp>
        <p:nvSpPr>
          <p:cNvPr id="24643" name="Rectangle 64"/>
          <p:cNvSpPr>
            <a:spLocks noChangeArrowheads="1"/>
          </p:cNvSpPr>
          <p:nvPr/>
        </p:nvSpPr>
        <p:spPr bwMode="auto">
          <a:xfrm>
            <a:off x="3430588" y="2509669"/>
            <a:ext cx="215900" cy="217488"/>
          </a:xfrm>
          <a:prstGeom prst="rect">
            <a:avLst/>
          </a:prstGeom>
          <a:solidFill>
            <a:srgbClr val="FF7C8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1800" smtClean="0">
              <a:solidFill>
                <a:srgbClr val="000000"/>
              </a:solidFill>
            </a:endParaRPr>
          </a:p>
        </p:txBody>
      </p:sp>
      <p:sp>
        <p:nvSpPr>
          <p:cNvPr id="24644" name="Rectangle 66"/>
          <p:cNvSpPr>
            <a:spLocks noChangeArrowheads="1"/>
          </p:cNvSpPr>
          <p:nvPr/>
        </p:nvSpPr>
        <p:spPr bwMode="auto">
          <a:xfrm>
            <a:off x="5518150" y="5030619"/>
            <a:ext cx="2160588" cy="215900"/>
          </a:xfrm>
          <a:prstGeom prst="rect">
            <a:avLst/>
          </a:prstGeom>
          <a:solidFill>
            <a:srgbClr val="644F9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1800" smtClean="0">
              <a:solidFill>
                <a:srgbClr val="000000"/>
              </a:solidFill>
            </a:endParaRPr>
          </a:p>
        </p:txBody>
      </p:sp>
      <p:sp>
        <p:nvSpPr>
          <p:cNvPr id="24645" name="Text Box 69"/>
          <p:cNvSpPr txBox="1">
            <a:spLocks noChangeArrowheads="1"/>
          </p:cNvSpPr>
          <p:nvPr/>
        </p:nvSpPr>
        <p:spPr bwMode="auto">
          <a:xfrm>
            <a:off x="4797425" y="5030619"/>
            <a:ext cx="792163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200" b="1" smtClean="0">
                <a:solidFill>
                  <a:srgbClr val="644F9F"/>
                </a:solidFill>
              </a:rPr>
              <a:t>FY-3RM</a:t>
            </a:r>
          </a:p>
        </p:txBody>
      </p:sp>
      <p:sp>
        <p:nvSpPr>
          <p:cNvPr id="24646" name="矩形 1"/>
          <p:cNvSpPr>
            <a:spLocks noChangeArrowheads="1"/>
          </p:cNvSpPr>
          <p:nvPr/>
        </p:nvSpPr>
        <p:spPr bwMode="auto">
          <a:xfrm>
            <a:off x="244036" y="5853684"/>
            <a:ext cx="860425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altLang="zh-CN" sz="1400" b="1" dirty="0" smtClean="0">
                <a:solidFill>
                  <a:srgbClr val="000000"/>
                </a:solidFill>
              </a:rPr>
              <a:t>Following FY-3C, FY-3D/E/F/G will be launched at the pace of one satellite every two years. The life time for each satellite is 5 years. Also, CMA is developing plan for rain observation satellite, FY-3RM. The first scheduled launch of FY-3RM is in 2019, life time 5 years. </a:t>
            </a:r>
            <a:endParaRPr lang="zh-CN" altLang="en-US" sz="1400" b="1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5822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>
          <a:xfrm>
            <a:off x="7337476" y="6558060"/>
            <a:ext cx="1905000" cy="257175"/>
          </a:xfrm>
        </p:spPr>
        <p:txBody>
          <a:bodyPr/>
          <a:lstStyle/>
          <a:p>
            <a:pPr>
              <a:defRPr/>
            </a:pPr>
            <a:fld id="{9769671E-68C5-4C7A-83E9-2A6A5A7D2E17}" type="slidenum">
              <a:rPr smtClean="0"/>
              <a:pPr>
                <a:defRPr/>
              </a:pPr>
              <a:t>17</a:t>
            </a:fld>
            <a:endParaRPr lang="zh-CN" altLang="en-US" dirty="0"/>
          </a:p>
        </p:txBody>
      </p:sp>
      <p:pic>
        <p:nvPicPr>
          <p:cNvPr id="4" name="Picture 2" descr="D:\MyDocument\卫星中心\2012\系统发展室\晨昏轨道论证\晨昏-上午-下午卫星轨道\FY3AMETOPandNP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501" y="2098834"/>
            <a:ext cx="7824415" cy="3886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2"/>
          <p:cNvSpPr txBox="1">
            <a:spLocks noChangeArrowheads="1"/>
          </p:cNvSpPr>
          <p:nvPr/>
        </p:nvSpPr>
        <p:spPr bwMode="auto">
          <a:xfrm>
            <a:off x="2344789" y="5988148"/>
            <a:ext cx="2563812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pPr eaLnBrk="1" hangingPunct="1"/>
            <a:r>
              <a:rPr lang="en-US" altLang="zh-CN" sz="1600" b="1">
                <a:solidFill>
                  <a:srgbClr val="000000"/>
                </a:solidFill>
              </a:rPr>
              <a:t>FY-3 Early Morning 6:00 AM</a:t>
            </a:r>
            <a:endParaRPr lang="zh-CN" altLang="en-US" sz="1600" b="1">
              <a:solidFill>
                <a:srgbClr val="000000"/>
              </a:solidFill>
            </a:endParaRPr>
          </a:p>
        </p:txBody>
      </p:sp>
      <p:pic>
        <p:nvPicPr>
          <p:cNvPr id="6" name="Picture 9" descr="D:\MyDocument\卫星中心\2012\系统发展室\晨昏轨道论证\晨昏-上午-下午卫星轨道\METOP_legen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501" y="6423123"/>
            <a:ext cx="1282700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2328914" y="6348510"/>
            <a:ext cx="1708150" cy="338138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pPr eaLnBrk="1" hangingPunct="1"/>
            <a:r>
              <a:rPr lang="en-US" altLang="zh-CN" sz="1600" b="1" dirty="0" err="1">
                <a:solidFill>
                  <a:srgbClr val="000000"/>
                </a:solidFill>
              </a:rPr>
              <a:t>Metop</a:t>
            </a:r>
            <a:r>
              <a:rPr lang="en-US" altLang="zh-CN" sz="1600" b="1" dirty="0">
                <a:solidFill>
                  <a:srgbClr val="000000"/>
                </a:solidFill>
              </a:rPr>
              <a:t>-A 9:30 AM</a:t>
            </a:r>
            <a:endParaRPr lang="zh-CN" altLang="en-US" sz="1600" b="1" dirty="0">
              <a:solidFill>
                <a:srgbClr val="000000"/>
              </a:solidFill>
            </a:endParaRPr>
          </a:p>
        </p:txBody>
      </p:sp>
      <p:pic>
        <p:nvPicPr>
          <p:cNvPr id="8" name="Picture 11" descr="D:\MyDocument\卫星中心\2012\系统发展室\晨昏轨道论证\晨昏-上午-下午卫星轨道\NPP_legend.jpg"/>
          <p:cNvPicPr preferRelativeResize="0"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3689" y="6404073"/>
            <a:ext cx="1281112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6542139" y="6299298"/>
            <a:ext cx="1392237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pPr eaLnBrk="1" hangingPunct="1"/>
            <a:r>
              <a:rPr lang="en-US" altLang="zh-CN" sz="1600" b="1">
                <a:solidFill>
                  <a:srgbClr val="000000"/>
                </a:solidFill>
              </a:rPr>
              <a:t>NPP 13:30 PM</a:t>
            </a:r>
            <a:endParaRPr lang="zh-CN" altLang="en-US" sz="1600" b="1">
              <a:solidFill>
                <a:srgbClr val="000000"/>
              </a:solidFill>
            </a:endParaRPr>
          </a:p>
        </p:txBody>
      </p:sp>
      <p:pic>
        <p:nvPicPr>
          <p:cNvPr id="10" name="Picture 4"/>
          <p:cNvPicPr preferRelativeResize="0"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501" y="6038948"/>
            <a:ext cx="1282700" cy="190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1666542" y="140009"/>
            <a:ext cx="728793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pPr eaLnBrk="1" hangingPunct="1"/>
            <a:r>
              <a:rPr lang="en-US" altLang="zh-CN" sz="2400" b="1" dirty="0" smtClean="0">
                <a:solidFill>
                  <a:schemeClr val="bg1"/>
                </a:solidFill>
              </a:rPr>
              <a:t>To optimize the current global polar constellation</a:t>
            </a:r>
          </a:p>
          <a:p>
            <a:pPr eaLnBrk="1" hangingPunct="1"/>
            <a:r>
              <a:rPr lang="en-US" altLang="zh-CN" sz="2400" b="1" dirty="0" smtClean="0">
                <a:solidFill>
                  <a:schemeClr val="bg1"/>
                </a:solidFill>
              </a:rPr>
              <a:t>Orbital Option</a:t>
            </a:r>
            <a:r>
              <a:rPr lang="en-US" altLang="zh-CN" sz="2400" b="1" dirty="0" smtClean="0">
                <a:solidFill>
                  <a:srgbClr val="FFFF00"/>
                </a:solidFill>
              </a:rPr>
              <a:t>:  Metop+NPP+FY-3</a:t>
            </a:r>
            <a:endParaRPr lang="zh-CN" altLang="en-US" sz="2400" b="1" dirty="0">
              <a:solidFill>
                <a:srgbClr val="FFFF00"/>
              </a:solidFill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385969" y="1233014"/>
            <a:ext cx="8626475" cy="831850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pPr eaLnBrk="1" hangingPunct="1"/>
            <a:r>
              <a:rPr lang="en-US" altLang="zh-CN" sz="1600" dirty="0">
                <a:solidFill>
                  <a:srgbClr val="000000"/>
                </a:solidFill>
              </a:rPr>
              <a:t>Recognizing  that global even distribution of sounding data is of great significance for the 6 hour NWP assimilation window, one approach is to constitute a three orbital fleet including</a:t>
            </a:r>
            <a:r>
              <a:rPr lang="en-US" altLang="zh-CN" sz="1600" b="1" dirty="0">
                <a:solidFill>
                  <a:srgbClr val="FF0000"/>
                </a:solidFill>
              </a:rPr>
              <a:t> </a:t>
            </a:r>
            <a:r>
              <a:rPr lang="en-US" altLang="zh-CN" sz="1600" b="1" dirty="0" err="1" smtClean="0">
                <a:solidFill>
                  <a:srgbClr val="FF0000"/>
                </a:solidFill>
              </a:rPr>
              <a:t>Metop</a:t>
            </a:r>
            <a:r>
              <a:rPr lang="en-US" altLang="zh-CN" sz="1600" b="1" dirty="0" smtClean="0">
                <a:solidFill>
                  <a:srgbClr val="FF0000"/>
                </a:solidFill>
              </a:rPr>
              <a:t> </a:t>
            </a:r>
            <a:r>
              <a:rPr lang="en-US" altLang="zh-CN" sz="1600" dirty="0">
                <a:solidFill>
                  <a:srgbClr val="000000"/>
                </a:solidFill>
              </a:rPr>
              <a:t>(Mid. Morning)</a:t>
            </a:r>
            <a:r>
              <a:rPr lang="en-US" altLang="zh-CN" sz="1600" b="1" dirty="0" smtClean="0">
                <a:solidFill>
                  <a:srgbClr val="FF0000"/>
                </a:solidFill>
              </a:rPr>
              <a:t> </a:t>
            </a:r>
            <a:r>
              <a:rPr lang="en-US" altLang="zh-CN" sz="1600" b="1" dirty="0">
                <a:solidFill>
                  <a:srgbClr val="FF0000"/>
                </a:solidFill>
              </a:rPr>
              <a:t>+ </a:t>
            </a:r>
            <a:r>
              <a:rPr lang="en-US" altLang="zh-CN" sz="1600" b="1" dirty="0" smtClean="0">
                <a:solidFill>
                  <a:srgbClr val="FF0000"/>
                </a:solidFill>
              </a:rPr>
              <a:t>NPP </a:t>
            </a:r>
            <a:r>
              <a:rPr lang="en-US" altLang="zh-CN" sz="1600" dirty="0" smtClean="0">
                <a:solidFill>
                  <a:srgbClr val="000000"/>
                </a:solidFill>
              </a:rPr>
              <a:t>(</a:t>
            </a:r>
            <a:r>
              <a:rPr lang="en-US" altLang="zh-CN" sz="1600" dirty="0">
                <a:solidFill>
                  <a:srgbClr val="000000"/>
                </a:solidFill>
              </a:rPr>
              <a:t>Afternoon)</a:t>
            </a:r>
            <a:r>
              <a:rPr lang="en-US" altLang="zh-CN" sz="1600" b="1" dirty="0">
                <a:solidFill>
                  <a:srgbClr val="FF0000"/>
                </a:solidFill>
              </a:rPr>
              <a:t> </a:t>
            </a:r>
            <a:r>
              <a:rPr lang="en-US" altLang="zh-CN" sz="1600" b="1" dirty="0" smtClean="0">
                <a:solidFill>
                  <a:srgbClr val="FF0000"/>
                </a:solidFill>
              </a:rPr>
              <a:t> + FY-3 </a:t>
            </a:r>
            <a:r>
              <a:rPr lang="en-US" altLang="zh-CN" sz="1600" dirty="0">
                <a:solidFill>
                  <a:srgbClr val="000000"/>
                </a:solidFill>
              </a:rPr>
              <a:t>(Early Morning).  </a:t>
            </a:r>
            <a:endParaRPr lang="zh-CN" altLang="en-US" sz="1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4892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日期占位符 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85AC5A4C-DB87-4F1A-9876-9E18A21BC342}" type="datetime1">
              <a:rPr lang="zh-CN" altLang="en-US" sz="1000" smtClean="0">
                <a:solidFill>
                  <a:srgbClr val="0066FF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2014/10/30</a:t>
            </a:fld>
            <a:endParaRPr lang="en-US" altLang="zh-CN" sz="1000" smtClean="0">
              <a:solidFill>
                <a:srgbClr val="0066FF"/>
              </a:solidFill>
            </a:endParaRPr>
          </a:p>
        </p:txBody>
      </p:sp>
      <p:sp>
        <p:nvSpPr>
          <p:cNvPr id="28675" name="灯片编号占位符 2"/>
          <p:cNvSpPr>
            <a:spLocks noGrp="1"/>
          </p:cNvSpPr>
          <p:nvPr>
            <p:ph type="sldNum" sz="quarter" idx="12"/>
          </p:nvPr>
        </p:nvSpPr>
        <p:spPr>
          <a:xfrm>
            <a:off x="3124200" y="6245225"/>
            <a:ext cx="2895600" cy="476250"/>
          </a:xfrm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fld id="{46D51CED-BB22-4D2A-9CC0-4B5368B97A0E}" type="slidenum">
              <a:rPr lang="en-US" altLang="zh-CN" sz="1000" smtClean="0">
                <a:solidFill>
                  <a:srgbClr val="0066FF"/>
                </a:solidFill>
              </a:rPr>
              <a:pPr algn="ctr" eaLnBrk="1" hangingPunct="1">
                <a:spcBef>
                  <a:spcPct val="0"/>
                </a:spcBef>
                <a:buFontTx/>
                <a:buNone/>
              </a:pPr>
              <a:t>18</a:t>
            </a:fld>
            <a:endParaRPr lang="zh-CN" altLang="en-US" sz="1000" smtClean="0">
              <a:solidFill>
                <a:srgbClr val="0066FF"/>
              </a:solidFill>
            </a:endParaRPr>
          </a:p>
        </p:txBody>
      </p:sp>
      <p:sp>
        <p:nvSpPr>
          <p:cNvPr id="28676" name="TextBox 1"/>
          <p:cNvSpPr txBox="1">
            <a:spLocks noChangeArrowheads="1"/>
          </p:cNvSpPr>
          <p:nvPr/>
        </p:nvSpPr>
        <p:spPr bwMode="auto">
          <a:xfrm>
            <a:off x="395288" y="1533525"/>
            <a:ext cx="3384550" cy="4400550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zh-CN" sz="1400" b="1">
              <a:solidFill>
                <a:schemeClr val="bg1"/>
              </a:solidFill>
              <a:latin typeface="Calibri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400" b="1">
                <a:solidFill>
                  <a:schemeClr val="bg1"/>
                </a:solidFill>
                <a:latin typeface="Calibri" pitchFamily="34" charset="0"/>
              </a:rPr>
              <a:t>1. Potential User Workshop</a:t>
            </a:r>
          </a:p>
          <a:p>
            <a:pPr lvl="1" eaLnBrk="1" hangingPunct="1">
              <a:spcBef>
                <a:spcPct val="0"/>
              </a:spcBef>
              <a:buFont typeface="Arial" pitchFamily="34" charset="0"/>
              <a:buChar char="•"/>
            </a:pPr>
            <a:r>
              <a:rPr lang="en-US" altLang="zh-CN" sz="1400" b="1">
                <a:solidFill>
                  <a:schemeClr val="bg1"/>
                </a:solidFill>
                <a:latin typeface="Calibri" pitchFamily="34" charset="0"/>
              </a:rPr>
              <a:t>Beijing, March 11, 2013</a:t>
            </a:r>
          </a:p>
          <a:p>
            <a:pPr lvl="1" eaLnBrk="1" hangingPunct="1">
              <a:spcBef>
                <a:spcPct val="0"/>
              </a:spcBef>
              <a:buFont typeface="Arial" pitchFamily="34" charset="0"/>
              <a:buChar char="•"/>
            </a:pPr>
            <a:r>
              <a:rPr lang="en-US" altLang="zh-CN" sz="1400" b="1">
                <a:solidFill>
                  <a:schemeClr val="bg1"/>
                </a:solidFill>
                <a:latin typeface="Calibri" pitchFamily="34" charset="0"/>
              </a:rPr>
              <a:t>CMA Headquarter, NWPC, NNWPC, NCC, CAMS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400" b="1">
                <a:solidFill>
                  <a:schemeClr val="bg1"/>
                </a:solidFill>
                <a:latin typeface="Calibri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400" b="1">
                <a:solidFill>
                  <a:schemeClr val="bg1"/>
                </a:solidFill>
                <a:latin typeface="Calibri" pitchFamily="34" charset="0"/>
              </a:rPr>
              <a:t>2. Engineering Feasibility Seminar</a:t>
            </a:r>
          </a:p>
          <a:p>
            <a:pPr lvl="1" eaLnBrk="1" hangingPunct="1">
              <a:spcBef>
                <a:spcPct val="0"/>
              </a:spcBef>
              <a:buFont typeface="Arial" pitchFamily="34" charset="0"/>
              <a:buChar char="•"/>
            </a:pPr>
            <a:r>
              <a:rPr lang="en-US" altLang="zh-CN" sz="1400" b="1">
                <a:solidFill>
                  <a:schemeClr val="bg1"/>
                </a:solidFill>
                <a:latin typeface="Calibri" pitchFamily="34" charset="0"/>
              </a:rPr>
              <a:t>Shanghai, Nov. 8, 2012</a:t>
            </a:r>
          </a:p>
          <a:p>
            <a:pPr lvl="1" eaLnBrk="1" hangingPunct="1">
              <a:spcBef>
                <a:spcPct val="0"/>
              </a:spcBef>
              <a:buFont typeface="Arial" pitchFamily="34" charset="0"/>
              <a:buChar char="•"/>
            </a:pPr>
            <a:r>
              <a:rPr lang="en-US" altLang="zh-CN" sz="1400" b="1">
                <a:solidFill>
                  <a:schemeClr val="bg1"/>
                </a:solidFill>
                <a:latin typeface="Calibri" pitchFamily="34" charset="0"/>
              </a:rPr>
              <a:t>Shanghai, Jan. 10, 2013</a:t>
            </a:r>
          </a:p>
          <a:p>
            <a:pPr lvl="1" eaLnBrk="1" hangingPunct="1">
              <a:spcBef>
                <a:spcPct val="0"/>
              </a:spcBef>
              <a:buFont typeface="Arial" pitchFamily="34" charset="0"/>
              <a:buChar char="•"/>
            </a:pPr>
            <a:r>
              <a:rPr lang="en-US" altLang="zh-CN" sz="1400" b="1">
                <a:solidFill>
                  <a:schemeClr val="bg1"/>
                </a:solidFill>
                <a:latin typeface="Calibri" pitchFamily="34" charset="0"/>
              </a:rPr>
              <a:t>Beijing, March 12, 2013</a:t>
            </a:r>
          </a:p>
          <a:p>
            <a:pPr lvl="1" eaLnBrk="1" hangingPunct="1">
              <a:spcBef>
                <a:spcPct val="0"/>
              </a:spcBef>
              <a:buFont typeface="Arial" pitchFamily="34" charset="0"/>
              <a:buChar char="•"/>
            </a:pPr>
            <a:r>
              <a:rPr lang="en-US" altLang="zh-CN" sz="1400" b="1">
                <a:solidFill>
                  <a:schemeClr val="bg1"/>
                </a:solidFill>
                <a:latin typeface="Calibri" pitchFamily="34" charset="0"/>
              </a:rPr>
              <a:t>SAST/CAST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zh-CN" sz="1400" b="1">
              <a:solidFill>
                <a:schemeClr val="bg1"/>
              </a:solidFill>
              <a:latin typeface="Calibri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400" b="1">
                <a:solidFill>
                  <a:schemeClr val="bg1"/>
                </a:solidFill>
                <a:latin typeface="Calibri" pitchFamily="34" charset="0"/>
              </a:rPr>
              <a:t>3. Financial Support Discussion</a:t>
            </a:r>
          </a:p>
          <a:p>
            <a:pPr lvl="1" eaLnBrk="1" hangingPunct="1">
              <a:spcBef>
                <a:spcPct val="0"/>
              </a:spcBef>
              <a:buFont typeface="Arial" pitchFamily="34" charset="0"/>
              <a:buChar char="•"/>
            </a:pPr>
            <a:r>
              <a:rPr lang="en-US" altLang="zh-CN" sz="1400" b="1">
                <a:solidFill>
                  <a:schemeClr val="bg1"/>
                </a:solidFill>
                <a:latin typeface="Calibri" pitchFamily="34" charset="0"/>
              </a:rPr>
              <a:t>Jan., 2013</a:t>
            </a:r>
          </a:p>
          <a:p>
            <a:pPr lvl="1" eaLnBrk="1" hangingPunct="1">
              <a:spcBef>
                <a:spcPct val="0"/>
              </a:spcBef>
              <a:buFont typeface="Arial" pitchFamily="34" charset="0"/>
              <a:buChar char="•"/>
            </a:pPr>
            <a:r>
              <a:rPr lang="en-US" altLang="zh-CN" sz="1400" b="1">
                <a:solidFill>
                  <a:schemeClr val="bg1"/>
                </a:solidFill>
                <a:latin typeface="Calibri" pitchFamily="34" charset="0"/>
              </a:rPr>
              <a:t>CMA, CNSA, NDRC</a:t>
            </a:r>
          </a:p>
          <a:p>
            <a:pPr lvl="1" eaLnBrk="1" hangingPunct="1">
              <a:spcBef>
                <a:spcPct val="0"/>
              </a:spcBef>
              <a:buFontTx/>
              <a:buNone/>
            </a:pPr>
            <a:endParaRPr lang="en-US" altLang="zh-CN" sz="1400" b="1">
              <a:solidFill>
                <a:schemeClr val="bg1"/>
              </a:solidFill>
              <a:latin typeface="Calibri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400" b="1">
                <a:solidFill>
                  <a:schemeClr val="bg1"/>
                </a:solidFill>
                <a:latin typeface="Calibri" pitchFamily="34" charset="0"/>
              </a:rPr>
              <a:t>4. Tiger Team Meeting</a:t>
            </a:r>
          </a:p>
          <a:p>
            <a:pPr lvl="1" eaLnBrk="1" hangingPunct="1">
              <a:spcBef>
                <a:spcPct val="0"/>
              </a:spcBef>
              <a:buFont typeface="Arial" pitchFamily="34" charset="0"/>
              <a:buChar char="•"/>
            </a:pPr>
            <a:r>
              <a:rPr lang="en-US" altLang="zh-CN" sz="1400" b="1">
                <a:solidFill>
                  <a:schemeClr val="bg1"/>
                </a:solidFill>
                <a:latin typeface="Calibri" pitchFamily="34" charset="0"/>
              </a:rPr>
              <a:t>April,2013</a:t>
            </a:r>
          </a:p>
          <a:p>
            <a:pPr lvl="1" eaLnBrk="1" hangingPunct="1">
              <a:spcBef>
                <a:spcPct val="0"/>
              </a:spcBef>
              <a:buFont typeface="Arial" pitchFamily="34" charset="0"/>
              <a:buChar char="•"/>
            </a:pPr>
            <a:r>
              <a:rPr lang="en-US" altLang="zh-CN" sz="1400" b="1">
                <a:solidFill>
                  <a:schemeClr val="bg1"/>
                </a:solidFill>
                <a:latin typeface="Calibri" pitchFamily="34" charset="0"/>
              </a:rPr>
              <a:t>CMA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zh-CN" sz="1400" b="1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2867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9863" y="1557338"/>
            <a:ext cx="2403475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2725" y="3716338"/>
            <a:ext cx="2401888" cy="172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6363" y="1557338"/>
            <a:ext cx="2511425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0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6363" y="3716338"/>
            <a:ext cx="2527300" cy="172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81" name="Text Box 11"/>
          <p:cNvSpPr txBox="1">
            <a:spLocks noChangeArrowheads="1"/>
          </p:cNvSpPr>
          <p:nvPr/>
        </p:nvSpPr>
        <p:spPr bwMode="auto">
          <a:xfrm>
            <a:off x="1607162" y="325285"/>
            <a:ext cx="7100765" cy="400110"/>
          </a:xfrm>
          <a:prstGeom prst="rect">
            <a:avLst/>
          </a:prstGeom>
          <a:solidFill>
            <a:srgbClr val="18419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2000" b="1" dirty="0">
                <a:solidFill>
                  <a:schemeClr val="bg1"/>
                </a:solidFill>
              </a:rPr>
              <a:t>Investigating Possibility for FY-3 Early-morning Orbit</a:t>
            </a:r>
          </a:p>
        </p:txBody>
      </p:sp>
    </p:spTree>
    <p:extLst>
      <p:ext uri="{BB962C8B-B14F-4D97-AF65-F5344CB8AC3E}">
        <p14:creationId xmlns:p14="http://schemas.microsoft.com/office/powerpoint/2010/main" val="766183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7164AF5-1924-4B47-B7DB-BB1754F1DC94}" type="datetime1">
              <a:rPr lang="zh-CN" altLang="en-US" smtClean="0"/>
              <a:t>2014/10/30</a:t>
            </a:fld>
            <a:endParaRPr lang="en-US" dirty="0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769671E-68C5-4C7A-83E9-2A6A5A7D2E17}" type="slidenum">
              <a:rPr lang="en-US" altLang="zh-CN" smtClean="0"/>
              <a:pPr>
                <a:defRPr/>
              </a:pPr>
              <a:t>19</a:t>
            </a:fld>
            <a:endParaRPr lang="zh-CN" altLang="en-US" dirty="0"/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1717255" y="286351"/>
            <a:ext cx="5997517" cy="52322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>
              <a:defRPr/>
            </a:pPr>
            <a:r>
              <a:rPr kumimoji="1" lang="en-US" altLang="zh-CN" sz="2800" b="1" dirty="0" smtClean="0">
                <a:solidFill>
                  <a:schemeClr val="bg1"/>
                </a:solidFill>
                <a:ea typeface="隶书" pitchFamily="49" charset="-122"/>
              </a:rPr>
              <a:t>Summary</a:t>
            </a:r>
            <a:endParaRPr kumimoji="1" lang="en-US" altLang="zh-CN" sz="2800" b="1" dirty="0">
              <a:solidFill>
                <a:schemeClr val="bg1"/>
              </a:solidFill>
              <a:ea typeface="隶书" pitchFamily="49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755576" y="1988840"/>
            <a:ext cx="7920878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spcAft>
                <a:spcPct val="50000"/>
              </a:spcAft>
              <a:buClr>
                <a:srgbClr val="0000CC"/>
              </a:buClr>
              <a:buFont typeface="Wingdings" panose="05000000000000000000" pitchFamily="2" charset="2"/>
              <a:buChar char="p"/>
            </a:pPr>
            <a:r>
              <a:rPr lang="en-US" altLang="zh-CN" sz="2200" b="1" dirty="0">
                <a:solidFill>
                  <a:srgbClr val="FF0000"/>
                </a:solidFill>
                <a:latin typeface="Arial" pitchFamily="34" charset="0"/>
                <a:ea typeface="宋体" pitchFamily="2" charset="-122"/>
              </a:rPr>
              <a:t> </a:t>
            </a:r>
            <a:r>
              <a:rPr lang="en-US" altLang="zh-CN" sz="2200" b="1" dirty="0" smtClean="0">
                <a:solidFill>
                  <a:srgbClr val="0000CC"/>
                </a:solidFill>
                <a:latin typeface="Arial" pitchFamily="34" charset="0"/>
                <a:ea typeface="宋体" pitchFamily="2" charset="-122"/>
              </a:rPr>
              <a:t>FY-3C </a:t>
            </a:r>
            <a:r>
              <a:rPr lang="en-US" altLang="zh-CN" sz="2200" b="1" dirty="0">
                <a:solidFill>
                  <a:srgbClr val="0000CC"/>
                </a:solidFill>
                <a:latin typeface="Arial" pitchFamily="34" charset="0"/>
                <a:ea typeface="宋体" pitchFamily="2" charset="-122"/>
              </a:rPr>
              <a:t>has been </a:t>
            </a:r>
            <a:r>
              <a:rPr lang="en-US" altLang="zh-CN" sz="2200" b="1" dirty="0" smtClean="0">
                <a:solidFill>
                  <a:srgbClr val="0000CC"/>
                </a:solidFill>
                <a:latin typeface="Arial" pitchFamily="34" charset="0"/>
                <a:ea typeface="宋体" pitchFamily="2" charset="-122"/>
              </a:rPr>
              <a:t>improved with good performance </a:t>
            </a:r>
          </a:p>
          <a:p>
            <a:pPr marL="342900" lvl="0" indent="-342900">
              <a:lnSpc>
                <a:spcPct val="150000"/>
              </a:lnSpc>
              <a:spcAft>
                <a:spcPct val="50000"/>
              </a:spcAft>
              <a:buFont typeface="Wingdings" panose="05000000000000000000" pitchFamily="2" charset="2"/>
              <a:buChar char="p"/>
            </a:pPr>
            <a:r>
              <a:rPr lang="en-US" altLang="zh-CN" sz="2200" b="1" dirty="0" smtClean="0">
                <a:solidFill>
                  <a:srgbClr val="0000CC"/>
                </a:solidFill>
                <a:latin typeface="Arial" pitchFamily="34" charset="0"/>
                <a:ea typeface="宋体" pitchFamily="2" charset="-122"/>
              </a:rPr>
              <a:t> </a:t>
            </a:r>
            <a:r>
              <a:rPr lang="en-US" altLang="zh-CN" sz="2200" b="1" dirty="0">
                <a:solidFill>
                  <a:srgbClr val="0000CC"/>
                </a:solidFill>
                <a:latin typeface="Arial" pitchFamily="34" charset="0"/>
                <a:ea typeface="宋体" pitchFamily="2" charset="-122"/>
              </a:rPr>
              <a:t>Closer collaborations from </a:t>
            </a:r>
            <a:r>
              <a:rPr lang="en-US" altLang="zh-CN" sz="2200" b="1" dirty="0" smtClean="0">
                <a:solidFill>
                  <a:srgbClr val="0000CC"/>
                </a:solidFill>
                <a:latin typeface="Arial" pitchFamily="34" charset="0"/>
                <a:ea typeface="宋体" pitchFamily="2" charset="-122"/>
              </a:rPr>
              <a:t>UKMO</a:t>
            </a:r>
            <a:r>
              <a:rPr lang="zh-CN" altLang="en-US" sz="2200" b="1" dirty="0" smtClean="0">
                <a:solidFill>
                  <a:srgbClr val="0000CC"/>
                </a:solidFill>
                <a:latin typeface="Arial" pitchFamily="34" charset="0"/>
                <a:ea typeface="宋体" pitchFamily="2" charset="-122"/>
              </a:rPr>
              <a:t>、</a:t>
            </a:r>
            <a:r>
              <a:rPr lang="en-US" altLang="zh-CN" sz="2200" b="1" dirty="0" smtClean="0">
                <a:solidFill>
                  <a:srgbClr val="0000CC"/>
                </a:solidFill>
                <a:latin typeface="Arial" pitchFamily="34" charset="0"/>
                <a:ea typeface="宋体" pitchFamily="2" charset="-122"/>
              </a:rPr>
              <a:t>ECMWF</a:t>
            </a:r>
            <a:r>
              <a:rPr lang="zh-CN" altLang="en-US" sz="2200" b="1" dirty="0" smtClean="0">
                <a:solidFill>
                  <a:srgbClr val="0000CC"/>
                </a:solidFill>
                <a:latin typeface="Arial" pitchFamily="34" charset="0"/>
                <a:ea typeface="宋体" pitchFamily="2" charset="-122"/>
              </a:rPr>
              <a:t>、</a:t>
            </a:r>
            <a:r>
              <a:rPr lang="en-US" altLang="zh-CN" sz="2200" b="1" dirty="0" smtClean="0">
                <a:solidFill>
                  <a:srgbClr val="0000CC"/>
                </a:solidFill>
                <a:latin typeface="Arial" pitchFamily="34" charset="0"/>
                <a:ea typeface="宋体" pitchFamily="2" charset="-122"/>
              </a:rPr>
              <a:t>CMA is ongoing to improve data assimilation of FY-3C in NWP</a:t>
            </a:r>
            <a:endParaRPr lang="en-US" altLang="zh-CN" sz="2200" b="1" dirty="0">
              <a:solidFill>
                <a:srgbClr val="0000CC"/>
              </a:solidFill>
              <a:latin typeface="Arial" pitchFamily="34" charset="0"/>
              <a:ea typeface="宋体" pitchFamily="2" charset="-122"/>
            </a:endParaRPr>
          </a:p>
          <a:p>
            <a:pPr marL="342900" indent="-342900">
              <a:lnSpc>
                <a:spcPct val="150000"/>
              </a:lnSpc>
              <a:spcAft>
                <a:spcPct val="50000"/>
              </a:spcAft>
              <a:buFont typeface="Wingdings" panose="05000000000000000000" pitchFamily="2" charset="2"/>
              <a:buChar char="p"/>
            </a:pPr>
            <a:r>
              <a:rPr lang="en-US" altLang="zh-CN" sz="2200" b="1" dirty="0" smtClean="0">
                <a:solidFill>
                  <a:srgbClr val="FF0000"/>
                </a:solidFill>
                <a:latin typeface="Arial" pitchFamily="34" charset="0"/>
                <a:ea typeface="宋体" pitchFamily="2" charset="-122"/>
              </a:rPr>
              <a:t>FY-2G </a:t>
            </a:r>
            <a:r>
              <a:rPr lang="en-US" altLang="zh-CN" sz="2200" b="1" dirty="0">
                <a:solidFill>
                  <a:srgbClr val="FF0000"/>
                </a:solidFill>
                <a:latin typeface="Arial" pitchFamily="34" charset="0"/>
                <a:ea typeface="宋体" pitchFamily="2" charset="-122"/>
              </a:rPr>
              <a:t>is scheduled </a:t>
            </a:r>
            <a:r>
              <a:rPr lang="en-US" altLang="zh-CN" sz="2200" b="1" dirty="0" smtClean="0">
                <a:solidFill>
                  <a:srgbClr val="FF0000"/>
                </a:solidFill>
                <a:latin typeface="Arial" pitchFamily="34" charset="0"/>
                <a:ea typeface="宋体" pitchFamily="2" charset="-122"/>
              </a:rPr>
              <a:t>for </a:t>
            </a:r>
            <a:r>
              <a:rPr lang="en-US" altLang="zh-CN" sz="2200" b="1" dirty="0">
                <a:solidFill>
                  <a:srgbClr val="FF0000"/>
                </a:solidFill>
                <a:latin typeface="Arial" pitchFamily="34" charset="0"/>
                <a:ea typeface="宋体" pitchFamily="2" charset="-122"/>
              </a:rPr>
              <a:t>launch in December this year</a:t>
            </a:r>
          </a:p>
        </p:txBody>
      </p:sp>
    </p:spTree>
    <p:extLst>
      <p:ext uri="{BB962C8B-B14F-4D97-AF65-F5344CB8AC3E}">
        <p14:creationId xmlns:p14="http://schemas.microsoft.com/office/powerpoint/2010/main" val="1640786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标题 1"/>
          <p:cNvSpPr>
            <a:spLocks noGrp="1"/>
          </p:cNvSpPr>
          <p:nvPr>
            <p:ph type="title"/>
          </p:nvPr>
        </p:nvSpPr>
        <p:spPr>
          <a:xfrm>
            <a:off x="745890" y="77466"/>
            <a:ext cx="8229600" cy="792163"/>
          </a:xfrm>
        </p:spPr>
        <p:txBody>
          <a:bodyPr/>
          <a:lstStyle/>
          <a:p>
            <a:pPr marL="514350" indent="-514350" algn="ctr" eaLnBrk="1" hangingPunct="1"/>
            <a:r>
              <a:rPr lang="en-US" altLang="zh-CN" sz="2400" b="1" dirty="0" err="1" smtClean="0"/>
              <a:t>FengYun</a:t>
            </a:r>
            <a:r>
              <a:rPr lang="en-US" altLang="zh-CN" sz="2400" b="1" dirty="0" smtClean="0"/>
              <a:t> Satellite Observation Network</a:t>
            </a:r>
            <a:endParaRPr lang="zh-CN" altLang="en-US" sz="2400" b="1" dirty="0" smtClean="0"/>
          </a:p>
        </p:txBody>
      </p:sp>
      <p:sp>
        <p:nvSpPr>
          <p:cNvPr id="27651" name="内容占位符 2"/>
          <p:cNvSpPr>
            <a:spLocks noGrp="1"/>
          </p:cNvSpPr>
          <p:nvPr>
            <p:ph idx="1"/>
          </p:nvPr>
        </p:nvSpPr>
        <p:spPr>
          <a:xfrm>
            <a:off x="139700" y="1400430"/>
            <a:ext cx="8975725" cy="1844675"/>
          </a:xfrm>
        </p:spPr>
        <p:txBody>
          <a:bodyPr/>
          <a:lstStyle/>
          <a:p>
            <a:pPr eaLnBrk="1" hangingPunct="1">
              <a:lnSpc>
                <a:spcPct val="110000"/>
              </a:lnSpc>
              <a:spcBef>
                <a:spcPct val="15000"/>
              </a:spcBef>
            </a:pPr>
            <a:r>
              <a:rPr lang="en-US" altLang="zh-CN" sz="1600" dirty="0" smtClean="0">
                <a:solidFill>
                  <a:srgbClr val="FF0000"/>
                </a:solidFill>
              </a:rPr>
              <a:t>FY GEO</a:t>
            </a:r>
            <a:r>
              <a:rPr lang="en-US" altLang="zh-CN" sz="1600" dirty="0" smtClean="0"/>
              <a:t>: FY-2 satellites provide 30 min. interval full disc image and 6 min. interval regional rapid scan service</a:t>
            </a:r>
          </a:p>
          <a:p>
            <a:pPr eaLnBrk="1" hangingPunct="1">
              <a:lnSpc>
                <a:spcPct val="110000"/>
              </a:lnSpc>
              <a:spcBef>
                <a:spcPct val="15000"/>
              </a:spcBef>
            </a:pPr>
            <a:r>
              <a:rPr lang="en-US" altLang="zh-CN" sz="1600" dirty="0" smtClean="0">
                <a:solidFill>
                  <a:srgbClr val="FF0000"/>
                </a:solidFill>
              </a:rPr>
              <a:t>FY LEO</a:t>
            </a:r>
            <a:r>
              <a:rPr lang="en-US" altLang="zh-CN" sz="1600" dirty="0" smtClean="0"/>
              <a:t>:  FY-3 satellites provide global observation for weather, climate and environment</a:t>
            </a:r>
          </a:p>
          <a:p>
            <a:pPr eaLnBrk="1" hangingPunct="1">
              <a:lnSpc>
                <a:spcPct val="110000"/>
              </a:lnSpc>
              <a:spcBef>
                <a:spcPct val="15000"/>
              </a:spcBef>
            </a:pPr>
            <a:r>
              <a:rPr lang="en-US" altLang="zh-CN" sz="1600" dirty="0" smtClean="0">
                <a:solidFill>
                  <a:srgbClr val="FF0000"/>
                </a:solidFill>
              </a:rPr>
              <a:t>DB</a:t>
            </a:r>
            <a:r>
              <a:rPr lang="en-US" altLang="zh-CN" sz="1600" dirty="0" smtClean="0"/>
              <a:t> service and near real-time data dissemination  via </a:t>
            </a:r>
            <a:r>
              <a:rPr lang="en-US" altLang="zh-CN" sz="1600" dirty="0" err="1" smtClean="0"/>
              <a:t>CMACast</a:t>
            </a:r>
            <a:r>
              <a:rPr lang="en-US" altLang="zh-CN" sz="1600" dirty="0" smtClean="0"/>
              <a:t> ,internet…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991225" y="6229350"/>
            <a:ext cx="3124200" cy="161925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050" b="1" dirty="0">
                <a:solidFill>
                  <a:srgbClr val="0070C0"/>
                </a:solidFill>
                <a:latin typeface="Arial"/>
                <a:ea typeface="宋体" pitchFamily="2" charset="-122"/>
              </a:rPr>
              <a:t>National Satellite Meteorological Center ,CMA </a:t>
            </a:r>
            <a:endParaRPr lang="zh-CN" altLang="en-US" sz="1050" b="1" dirty="0">
              <a:solidFill>
                <a:srgbClr val="0070C0"/>
              </a:solidFill>
              <a:latin typeface="Arial"/>
              <a:ea typeface="宋体" pitchFamily="2" charset="-122"/>
            </a:endParaRPr>
          </a:p>
        </p:txBody>
      </p:sp>
      <p:pic>
        <p:nvPicPr>
          <p:cNvPr id="27653" name="Picture 9" descr="F:\logo\国家卫星气象中心标-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3250" y="6097588"/>
            <a:ext cx="246063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7654" name="Group 9"/>
          <p:cNvGrpSpPr>
            <a:grpSpLocks/>
          </p:cNvGrpSpPr>
          <p:nvPr/>
        </p:nvGrpSpPr>
        <p:grpSpPr bwMode="auto">
          <a:xfrm>
            <a:off x="360363" y="3079750"/>
            <a:ext cx="8208962" cy="3441700"/>
            <a:chOff x="0" y="0"/>
            <a:chExt cx="5760" cy="3042"/>
          </a:xfrm>
        </p:grpSpPr>
        <p:pic>
          <p:nvPicPr>
            <p:cNvPr id="27657" name="Picture 10"/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30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58" name="Picture 11"/>
            <p:cNvPicPr>
              <a:picLocks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95" y="1430"/>
              <a:ext cx="346" cy="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59" name="Picture 12"/>
            <p:cNvPicPr>
              <a:picLocks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4" y="1430"/>
              <a:ext cx="346" cy="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660" name="Rectangle 13"/>
            <p:cNvSpPr>
              <a:spLocks/>
            </p:cNvSpPr>
            <p:nvPr/>
          </p:nvSpPr>
          <p:spPr bwMode="auto">
            <a:xfrm>
              <a:off x="4218" y="1827"/>
              <a:ext cx="417" cy="3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 anchor="ctr">
              <a:spAutoFit/>
            </a:bodyPr>
            <a:lstStyle>
              <a:lvl1pPr marL="39688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400" b="1" smtClean="0">
                  <a:solidFill>
                    <a:srgbClr val="FFFFFF"/>
                  </a:solidFill>
                  <a:cs typeface="Arial" charset="0"/>
                  <a:sym typeface="Arial" charset="0"/>
                </a:rPr>
                <a:t>FY-2D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400" b="1" smtClean="0">
                  <a:solidFill>
                    <a:srgbClr val="FFFFFF"/>
                  </a:solidFill>
                  <a:cs typeface="Arial" charset="0"/>
                  <a:sym typeface="Arial" charset="0"/>
                </a:rPr>
                <a:t>86.5</a:t>
              </a:r>
            </a:p>
          </p:txBody>
        </p:sp>
        <p:sp>
          <p:nvSpPr>
            <p:cNvPr id="27661" name="Rectangle 14"/>
            <p:cNvSpPr>
              <a:spLocks/>
            </p:cNvSpPr>
            <p:nvPr/>
          </p:nvSpPr>
          <p:spPr bwMode="auto">
            <a:xfrm>
              <a:off x="4765" y="1827"/>
              <a:ext cx="410" cy="3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 anchor="ctr">
              <a:spAutoFit/>
            </a:bodyPr>
            <a:lstStyle>
              <a:lvl1pPr marL="39688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400" b="1" smtClean="0">
                  <a:solidFill>
                    <a:srgbClr val="FFFFFF"/>
                  </a:solidFill>
                  <a:cs typeface="Arial" charset="0"/>
                  <a:sym typeface="Arial" charset="0"/>
                </a:rPr>
                <a:t>FY-2E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400" b="1" smtClean="0">
                  <a:solidFill>
                    <a:srgbClr val="FFFFFF"/>
                  </a:solidFill>
                  <a:cs typeface="Arial" charset="0"/>
                  <a:sym typeface="Arial" charset="0"/>
                </a:rPr>
                <a:t>105</a:t>
              </a:r>
            </a:p>
          </p:txBody>
        </p:sp>
        <p:sp>
          <p:nvSpPr>
            <p:cNvPr id="27662" name="Rectangle 15"/>
            <p:cNvSpPr>
              <a:spLocks/>
            </p:cNvSpPr>
            <p:nvPr/>
          </p:nvSpPr>
          <p:spPr bwMode="auto">
            <a:xfrm>
              <a:off x="5269" y="1827"/>
              <a:ext cx="402" cy="3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 anchor="ctr">
              <a:spAutoFit/>
            </a:bodyPr>
            <a:lstStyle>
              <a:lvl1pPr marL="39688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400" b="1" smtClean="0">
                  <a:solidFill>
                    <a:srgbClr val="FFFFFF"/>
                  </a:solidFill>
                  <a:cs typeface="Arial" charset="0"/>
                  <a:sym typeface="Arial" charset="0"/>
                </a:rPr>
                <a:t>FY-2F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400" b="1" smtClean="0">
                  <a:solidFill>
                    <a:srgbClr val="FFFFFF"/>
                  </a:solidFill>
                  <a:cs typeface="Arial" charset="0"/>
                  <a:sym typeface="Arial" charset="0"/>
                </a:rPr>
                <a:t>112</a:t>
              </a:r>
            </a:p>
          </p:txBody>
        </p:sp>
        <p:pic>
          <p:nvPicPr>
            <p:cNvPr id="27663" name="Picture 16"/>
            <p:cNvPicPr>
              <a:picLocks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39" y="1430"/>
              <a:ext cx="346" cy="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64" name="Picture 17"/>
            <p:cNvPicPr>
              <a:picLocks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1" y="296"/>
              <a:ext cx="681" cy="6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65" name="Picture 18"/>
            <p:cNvPicPr>
              <a:picLocks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8" y="1497"/>
              <a:ext cx="681" cy="6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666" name="Rectangle 19"/>
            <p:cNvSpPr>
              <a:spLocks/>
            </p:cNvSpPr>
            <p:nvPr/>
          </p:nvSpPr>
          <p:spPr bwMode="auto">
            <a:xfrm>
              <a:off x="2041" y="2049"/>
              <a:ext cx="414" cy="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 anchor="ctr">
              <a:spAutoFit/>
            </a:bodyPr>
            <a:lstStyle>
              <a:lvl1pPr marL="39688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400" b="1" smtClean="0">
                  <a:solidFill>
                    <a:srgbClr val="FFFFFF"/>
                  </a:solidFill>
                  <a:cs typeface="Arial" charset="0"/>
                  <a:sym typeface="Arial" charset="0"/>
                </a:rPr>
                <a:t>FY-3B</a:t>
              </a:r>
            </a:p>
          </p:txBody>
        </p:sp>
        <p:sp>
          <p:nvSpPr>
            <p:cNvPr id="27667" name="Rectangle 20"/>
            <p:cNvSpPr>
              <a:spLocks/>
            </p:cNvSpPr>
            <p:nvPr/>
          </p:nvSpPr>
          <p:spPr bwMode="auto">
            <a:xfrm>
              <a:off x="1179" y="868"/>
              <a:ext cx="414" cy="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 anchor="ctr">
              <a:spAutoFit/>
            </a:bodyPr>
            <a:lstStyle>
              <a:lvl1pPr marL="39688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400" b="1" smtClean="0">
                  <a:solidFill>
                    <a:srgbClr val="FFFFFF"/>
                  </a:solidFill>
                  <a:cs typeface="Arial" charset="0"/>
                  <a:sym typeface="Arial" charset="0"/>
                </a:rPr>
                <a:t>FY-3A</a:t>
              </a:r>
            </a:p>
          </p:txBody>
        </p:sp>
      </p:grpSp>
      <p:sp>
        <p:nvSpPr>
          <p:cNvPr id="27655" name="Rectangle 57"/>
          <p:cNvSpPr>
            <a:spLocks noChangeArrowheads="1"/>
          </p:cNvSpPr>
          <p:nvPr/>
        </p:nvSpPr>
        <p:spPr bwMode="auto">
          <a:xfrm>
            <a:off x="4373563" y="2889250"/>
            <a:ext cx="5969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zh-CN" sz="1400" b="1" smtClean="0">
              <a:solidFill>
                <a:srgbClr val="FFFFFF"/>
              </a:solidFill>
              <a:cs typeface="Arial" charset="0"/>
              <a:sym typeface="Arial" charset="0"/>
            </a:endParaRPr>
          </a:p>
        </p:txBody>
      </p:sp>
      <p:sp>
        <p:nvSpPr>
          <p:cNvPr id="27656" name="Rectangle 58"/>
          <p:cNvSpPr>
            <a:spLocks/>
          </p:cNvSpPr>
          <p:nvPr/>
        </p:nvSpPr>
        <p:spPr bwMode="auto">
          <a:xfrm>
            <a:off x="2571750" y="3798888"/>
            <a:ext cx="639763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 anchor="ctr">
            <a:spAutoFit/>
          </a:bodyPr>
          <a:lstStyle>
            <a:lvl1pPr marL="39688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1400" b="1" smtClean="0">
                <a:solidFill>
                  <a:srgbClr val="FFFFFF"/>
                </a:solidFill>
                <a:cs typeface="Arial" charset="0"/>
                <a:sym typeface="Arial" charset="0"/>
              </a:rPr>
              <a:t>/FY-3C</a:t>
            </a:r>
          </a:p>
        </p:txBody>
      </p:sp>
    </p:spTree>
    <p:extLst>
      <p:ext uri="{BB962C8B-B14F-4D97-AF65-F5344CB8AC3E}">
        <p14:creationId xmlns:p14="http://schemas.microsoft.com/office/powerpoint/2010/main" val="207015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30344" y="-70340"/>
            <a:ext cx="5753673" cy="1143000"/>
          </a:xfrm>
        </p:spPr>
        <p:txBody>
          <a:bodyPr>
            <a:normAutofit/>
          </a:bodyPr>
          <a:lstStyle/>
          <a:p>
            <a:pPr algn="l"/>
            <a:r>
              <a:rPr lang="en-US" altLang="zh-CN" sz="3100" dirty="0" smtClean="0"/>
              <a:t>        </a:t>
            </a:r>
            <a:r>
              <a:rPr lang="en-US" altLang="zh-CN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New </a:t>
            </a:r>
            <a:r>
              <a:rPr lang="en-US" altLang="zh-CN" sz="2800" dirty="0" err="1">
                <a:latin typeface="Arial" panose="020B0604020202020204" pitchFamily="34" charset="0"/>
                <a:cs typeface="Arial" panose="020B0604020202020204" pitchFamily="34" charset="0"/>
              </a:rPr>
              <a:t>membler</a:t>
            </a:r>
            <a:r>
              <a:rPr lang="en-US" altLang="zh-CN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: FY-3C</a:t>
            </a:r>
            <a:endParaRPr lang="zh-CN" altLang="en-US" sz="28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4294967295"/>
          </p:nvPr>
        </p:nvSpPr>
        <p:spPr>
          <a:xfrm>
            <a:off x="457200" y="6259293"/>
            <a:ext cx="2133600" cy="47625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5AE2DE4F-44D3-423A-B693-C6654D457DEA}" type="datetime1">
              <a:rPr lang="zh-CN" altLang="en-US" smtClean="0"/>
              <a:pPr>
                <a:defRPr/>
              </a:pPr>
              <a:t>2014/10/30</a:t>
            </a:fld>
            <a:endParaRPr lang="en-US" altLang="zh-CN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4294967295"/>
          </p:nvPr>
        </p:nvSpPr>
        <p:spPr>
          <a:xfrm>
            <a:off x="6553200" y="6245225"/>
            <a:ext cx="2133600" cy="476250"/>
          </a:xfrm>
        </p:spPr>
        <p:txBody>
          <a:bodyPr/>
          <a:lstStyle/>
          <a:p>
            <a:pPr>
              <a:defRPr/>
            </a:pPr>
            <a:fld id="{8BE5D047-3C5B-44FF-9E0D-6CCDB2EA0FAD}" type="slidenum">
              <a:rPr lang="en-US" altLang="zh-CN" smtClean="0"/>
              <a:pPr>
                <a:defRPr/>
              </a:pPr>
              <a:t>3</a:t>
            </a:fld>
            <a:endParaRPr lang="en-US" altLang="zh-CN"/>
          </a:p>
        </p:txBody>
      </p:sp>
      <p:sp>
        <p:nvSpPr>
          <p:cNvPr id="6" name="矩形 5"/>
          <p:cNvSpPr/>
          <p:nvPr/>
        </p:nvSpPr>
        <p:spPr>
          <a:xfrm>
            <a:off x="827584" y="5215205"/>
            <a:ext cx="786414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kern="0" dirty="0" smtClean="0">
                <a:solidFill>
                  <a:srgbClr val="FF0000"/>
                </a:solidFill>
                <a:latin typeface="Arial"/>
                <a:ea typeface="华文细黑"/>
              </a:rPr>
              <a:t>FY-3C</a:t>
            </a:r>
            <a:r>
              <a:rPr lang="en-US" altLang="zh-CN" sz="2000" kern="0" dirty="0" smtClean="0">
                <a:solidFill>
                  <a:srgbClr val="0000CC"/>
                </a:solidFill>
                <a:latin typeface="Arial"/>
                <a:ea typeface="华文细黑"/>
              </a:rPr>
              <a:t>, as the </a:t>
            </a:r>
            <a:r>
              <a:rPr lang="en-US" altLang="zh-CN" sz="2000" kern="0" dirty="0">
                <a:solidFill>
                  <a:srgbClr val="0000CC"/>
                </a:solidFill>
                <a:latin typeface="Arial"/>
                <a:ea typeface="华文细黑"/>
              </a:rPr>
              <a:t>first operational </a:t>
            </a:r>
            <a:r>
              <a:rPr lang="en-US" altLang="zh-CN" sz="2000" kern="0" dirty="0" smtClean="0">
                <a:solidFill>
                  <a:srgbClr val="0000CC"/>
                </a:solidFill>
                <a:latin typeface="Arial"/>
                <a:ea typeface="华文细黑"/>
              </a:rPr>
              <a:t>one of </a:t>
            </a:r>
            <a:r>
              <a:rPr lang="en-US" altLang="zh-CN" sz="2000" kern="0" dirty="0">
                <a:solidFill>
                  <a:srgbClr val="0000CC"/>
                </a:solidFill>
                <a:latin typeface="Arial"/>
                <a:ea typeface="华文细黑"/>
              </a:rPr>
              <a:t>new </a:t>
            </a:r>
            <a:r>
              <a:rPr lang="en-US" altLang="zh-CN" sz="2000" kern="0" dirty="0" smtClean="0">
                <a:solidFill>
                  <a:srgbClr val="0000CC"/>
                </a:solidFill>
                <a:latin typeface="Arial"/>
                <a:ea typeface="华文细黑"/>
              </a:rPr>
              <a:t>generation of CMA polar-orbiting satellite, is the successor of experimental satellites FY-3A/B working in orbit </a:t>
            </a:r>
            <a:endParaRPr lang="zh-CN" altLang="en-US" sz="2000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4249" y="2096380"/>
            <a:ext cx="4191000" cy="2867025"/>
          </a:xfrm>
          <a:prstGeom prst="rect">
            <a:avLst/>
          </a:prstGeom>
        </p:spPr>
      </p:pic>
      <p:grpSp>
        <p:nvGrpSpPr>
          <p:cNvPr id="8" name="组合 6"/>
          <p:cNvGrpSpPr>
            <a:grpSpLocks/>
          </p:cNvGrpSpPr>
          <p:nvPr/>
        </p:nvGrpSpPr>
        <p:grpSpPr bwMode="auto">
          <a:xfrm>
            <a:off x="827584" y="2067109"/>
            <a:ext cx="3052762" cy="3065463"/>
            <a:chOff x="1547813" y="612000"/>
            <a:chExt cx="6335712" cy="6246000"/>
          </a:xfrm>
        </p:grpSpPr>
        <p:pic>
          <p:nvPicPr>
            <p:cNvPr id="9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47813" y="612775"/>
              <a:ext cx="6335712" cy="6245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TextBox 9"/>
            <p:cNvSpPr txBox="1">
              <a:spLocks noChangeArrowheads="1"/>
            </p:cNvSpPr>
            <p:nvPr/>
          </p:nvSpPr>
          <p:spPr bwMode="auto">
            <a:xfrm>
              <a:off x="6423972" y="612000"/>
              <a:ext cx="1360712" cy="747191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kern="0">
                  <a:solidFill>
                    <a:srgbClr val="000000"/>
                  </a:solidFill>
                  <a:latin typeface="Calibri" pitchFamily="34" charset="0"/>
                </a:rPr>
                <a:t>ok</a:t>
              </a:r>
            </a:p>
          </p:txBody>
        </p:sp>
      </p:grpSp>
      <p:sp>
        <p:nvSpPr>
          <p:cNvPr id="11" name="标题 1"/>
          <p:cNvSpPr txBox="1">
            <a:spLocks/>
          </p:cNvSpPr>
          <p:nvPr/>
        </p:nvSpPr>
        <p:spPr bwMode="auto">
          <a:xfrm>
            <a:off x="658661" y="1132184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7500" lnSpcReduction="10000"/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Century Gothic" pitchFamily="34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Century Gothic" pitchFamily="34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Century Gothic" pitchFamily="34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Century Gothic" pitchFamily="34" charset="0"/>
              </a:defRPr>
            </a:lvl9pPr>
          </a:lstStyle>
          <a:p>
            <a:pPr algn="l" defTabSz="914400"/>
            <a:r>
              <a:rPr lang="en-US" altLang="zh-CN" sz="2800" kern="0" dirty="0" smtClean="0">
                <a:solidFill>
                  <a:srgbClr val="FF0000"/>
                </a:solidFill>
              </a:rPr>
              <a:t/>
            </a:r>
            <a:br>
              <a:rPr lang="en-US" altLang="zh-CN" sz="2800" kern="0" dirty="0" smtClean="0">
                <a:solidFill>
                  <a:srgbClr val="FF0000"/>
                </a:solidFill>
              </a:rPr>
            </a:br>
            <a:r>
              <a:rPr lang="en-US" altLang="zh-CN" sz="2400" b="0" kern="0" dirty="0" smtClean="0">
                <a:solidFill>
                  <a:srgbClr val="002060"/>
                </a:solidFill>
                <a:latin typeface="+mn-lt"/>
              </a:rPr>
              <a:t>Launched on 23, Sept. 2013</a:t>
            </a:r>
            <a:r>
              <a:rPr lang="zh-CN" altLang="en-US" sz="2400" b="0" kern="0" dirty="0" smtClean="0">
                <a:solidFill>
                  <a:srgbClr val="002060"/>
                </a:solidFill>
                <a:latin typeface="+mn-lt"/>
              </a:rPr>
              <a:t>，</a:t>
            </a:r>
            <a:r>
              <a:rPr kumimoji="1" lang="en-US" altLang="zh-CN" sz="2400" kern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隶书" pitchFamily="49" charset="-122"/>
              </a:rPr>
              <a:t>Operation since June, 2014</a:t>
            </a:r>
            <a:r>
              <a:rPr kumimoji="1" lang="en-US" altLang="zh-CN" sz="2000" kern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隶书" pitchFamily="49" charset="-122"/>
              </a:rPr>
              <a:t/>
            </a:r>
            <a:br>
              <a:rPr kumimoji="1" lang="en-US" altLang="zh-CN" sz="2000" kern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隶书" pitchFamily="49" charset="-122"/>
              </a:rPr>
            </a:br>
            <a:endParaRPr lang="zh-CN" altLang="en-US" sz="2000" b="0" kern="0" dirty="0">
              <a:solidFill>
                <a:srgbClr val="00206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0347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23528" y="1484784"/>
            <a:ext cx="597666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graphicFrame>
        <p:nvGraphicFramePr>
          <p:cNvPr id="2" name="Group 18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22109016"/>
              </p:ext>
            </p:extLst>
          </p:nvPr>
        </p:nvGraphicFramePr>
        <p:xfrm>
          <a:off x="539180" y="1372964"/>
          <a:ext cx="4680892" cy="5270505"/>
        </p:xfrm>
        <a:graphic>
          <a:graphicData uri="http://schemas.openxmlformats.org/drawingml/2006/table">
            <a:tbl>
              <a:tblPr/>
              <a:tblGrid>
                <a:gridCol w="3888110"/>
                <a:gridCol w="792782"/>
              </a:tblGrid>
              <a:tr h="27625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Arial" charset="0"/>
                          <a:ea typeface="宋体" charset="-122"/>
                          <a:cs typeface="+mn-cs"/>
                        </a:rPr>
                        <a:t>FY-3 OPERATIONAL SATELLITE INSTRUMENTS</a:t>
                      </a:r>
                    </a:p>
                  </a:txBody>
                  <a:tcPr marT="45726" marB="45726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Arial" charset="0"/>
                          <a:ea typeface="宋体" charset="-122"/>
                          <a:cs typeface="+mn-cs"/>
                        </a:rPr>
                        <a:t>FY-3C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3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MERSI – Medium Resolution Spectral Imager  (</a:t>
                      </a:r>
                      <a:r>
                        <a:rPr kumimoji="0" lang="en-US" altLang="zh-CN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I</a:t>
                      </a:r>
                      <a:r>
                        <a:rPr kumimoji="0" lang="en-US" altLang="zh-CN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, </a:t>
                      </a:r>
                      <a:r>
                        <a:rPr kumimoji="0" lang="en-US" altLang="zh-CN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II</a:t>
                      </a:r>
                      <a:r>
                        <a:rPr kumimoji="0" lang="en-US" altLang="zh-CN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)</a:t>
                      </a:r>
                    </a:p>
                  </a:txBody>
                  <a:tcPr marT="45726" marB="45726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√(I)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30483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MWTS  –  Microwave Temperature Sounder </a:t>
                      </a:r>
                      <a:r>
                        <a:rPr kumimoji="0" lang="en-US" altLang="zh-CN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宋体" pitchFamily="2" charset="-122"/>
                          <a:cs typeface="+mn-cs"/>
                        </a:rPr>
                        <a:t>(</a:t>
                      </a:r>
                      <a:r>
                        <a:rPr kumimoji="0" lang="en-US" altLang="zh-CN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宋体" pitchFamily="2" charset="-122"/>
                          <a:cs typeface="+mn-cs"/>
                        </a:rPr>
                        <a:t>I</a:t>
                      </a:r>
                      <a:r>
                        <a:rPr kumimoji="0" lang="en-US" altLang="zh-CN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宋体" pitchFamily="2" charset="-122"/>
                          <a:cs typeface="+mn-cs"/>
                        </a:rPr>
                        <a:t>, </a:t>
                      </a:r>
                      <a:r>
                        <a:rPr kumimoji="0" lang="en-US" altLang="zh-CN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宋体" pitchFamily="2" charset="-122"/>
                          <a:cs typeface="+mn-cs"/>
                        </a:rPr>
                        <a:t>II</a:t>
                      </a:r>
                      <a:r>
                        <a:rPr kumimoji="0" lang="en-US" altLang="zh-CN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宋体" pitchFamily="2" charset="-122"/>
                          <a:cs typeface="+mn-cs"/>
                        </a:rPr>
                        <a:t>)</a:t>
                      </a:r>
                    </a:p>
                  </a:txBody>
                  <a:tcPr marT="45726" marB="45726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√</a:t>
                      </a:r>
                      <a:r>
                        <a:rPr kumimoji="0" lang="en-US" altLang="zh-CN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宋体" pitchFamily="2" charset="-122"/>
                          <a:cs typeface="+mn-cs"/>
                        </a:rPr>
                        <a:t>(II)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</a:tr>
              <a:tr h="32865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MWHS – Microwave Humidity Sounder  </a:t>
                      </a:r>
                      <a:r>
                        <a:rPr kumimoji="0" lang="en-US" altLang="zh-CN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宋体" pitchFamily="2" charset="-122"/>
                          <a:cs typeface="+mn-cs"/>
                        </a:rPr>
                        <a:t>(</a:t>
                      </a:r>
                      <a:r>
                        <a:rPr kumimoji="0" lang="en-US" altLang="zh-CN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宋体" pitchFamily="2" charset="-122"/>
                          <a:cs typeface="+mn-cs"/>
                        </a:rPr>
                        <a:t>I</a:t>
                      </a:r>
                      <a:r>
                        <a:rPr kumimoji="0" lang="en-US" altLang="zh-CN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宋体" pitchFamily="2" charset="-122"/>
                          <a:cs typeface="+mn-cs"/>
                        </a:rPr>
                        <a:t>, </a:t>
                      </a:r>
                      <a:r>
                        <a:rPr kumimoji="0" lang="en-US" altLang="zh-CN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宋体" pitchFamily="2" charset="-122"/>
                          <a:cs typeface="+mn-cs"/>
                        </a:rPr>
                        <a:t>II</a:t>
                      </a:r>
                      <a:r>
                        <a:rPr kumimoji="0" lang="en-US" altLang="zh-CN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宋体" pitchFamily="2" charset="-122"/>
                          <a:cs typeface="+mn-cs"/>
                        </a:rPr>
                        <a:t>)</a:t>
                      </a:r>
                    </a:p>
                  </a:txBody>
                  <a:tcPr marT="45726" marB="45726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√</a:t>
                      </a:r>
                      <a:r>
                        <a:rPr kumimoji="0" lang="en-US" altLang="zh-CN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宋体" pitchFamily="2" charset="-122"/>
                          <a:cs typeface="+mn-cs"/>
                        </a:rPr>
                        <a:t>(II)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</a:tr>
              <a:tr h="30483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MWRI – Microwave Radiation Imager</a:t>
                      </a:r>
                    </a:p>
                  </a:txBody>
                  <a:tcPr marT="45726" marB="45726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√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30483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WindRAD</a:t>
                      </a:r>
                      <a:r>
                        <a:rPr kumimoji="0" lang="en-US" altLang="zh-CN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 - Wind Radar</a:t>
                      </a:r>
                    </a:p>
                  </a:txBody>
                  <a:tcPr marT="45726" marB="45726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zh-CN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pitchFamily="2" charset="-122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3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GAS -   Greenhouse Gases Absorption </a:t>
                      </a:r>
                      <a:r>
                        <a:rPr kumimoji="0" lang="en-US" altLang="zh-CN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Spectrometer</a:t>
                      </a:r>
                      <a:endParaRPr kumimoji="0" lang="en-US" altLang="zh-CN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pitchFamily="2" charset="-122"/>
                      </a:endParaRPr>
                    </a:p>
                  </a:txBody>
                  <a:tcPr marT="45726" marB="45726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zh-CN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pitchFamily="2" charset="-122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28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HIRAS – </a:t>
                      </a:r>
                      <a:r>
                        <a:rPr kumimoji="0" lang="en-US" altLang="zh-CN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Hyperspectral</a:t>
                      </a:r>
                      <a:r>
                        <a:rPr kumimoji="0" lang="en-US" altLang="zh-CN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 Infrared Atmospheric Sounder</a:t>
                      </a:r>
                    </a:p>
                  </a:txBody>
                  <a:tcPr marT="45726" marB="45726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zh-CN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Arial" charset="0"/>
                        <a:ea typeface="宋体" pitchFamily="2" charset="-122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3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OMS – Ozone Mapping Spectrometer</a:t>
                      </a:r>
                    </a:p>
                  </a:txBody>
                  <a:tcPr marT="45726" marB="45726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zh-CN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Arial" charset="0"/>
                        <a:ea typeface="宋体" pitchFamily="2" charset="-122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3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GNOS –  GNSS Occultation Sounder</a:t>
                      </a:r>
                    </a:p>
                  </a:txBody>
                  <a:tcPr marT="45726" marB="45726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√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30483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ERM  – Earth Radiation Measurement  (</a:t>
                      </a:r>
                      <a:r>
                        <a:rPr kumimoji="0" lang="en-US" altLang="zh-CN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I</a:t>
                      </a:r>
                      <a:r>
                        <a:rPr kumimoji="0" lang="en-US" altLang="zh-CN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, </a:t>
                      </a:r>
                      <a:r>
                        <a:rPr kumimoji="0" lang="en-US" altLang="zh-CN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II</a:t>
                      </a:r>
                      <a:r>
                        <a:rPr kumimoji="0" lang="en-US" altLang="zh-CN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)</a:t>
                      </a:r>
                    </a:p>
                  </a:txBody>
                  <a:tcPr marT="45726" marB="45726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√(I)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30483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SIM  – Solar </a:t>
                      </a:r>
                      <a:r>
                        <a:rPr kumimoji="0" lang="en-US" altLang="zh-CN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irradiation </a:t>
                      </a:r>
                      <a:r>
                        <a:rPr kumimoji="0" lang="en-US" altLang="zh-CN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Monitor  (</a:t>
                      </a:r>
                      <a:r>
                        <a:rPr kumimoji="0" lang="en-US" altLang="zh-CN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I</a:t>
                      </a:r>
                      <a:r>
                        <a:rPr kumimoji="0" lang="en-US" altLang="zh-CN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, </a:t>
                      </a:r>
                      <a:r>
                        <a:rPr kumimoji="0" lang="en-US" altLang="zh-CN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II</a:t>
                      </a:r>
                      <a:r>
                        <a:rPr kumimoji="0" lang="en-US" altLang="zh-CN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)</a:t>
                      </a:r>
                    </a:p>
                  </a:txBody>
                  <a:tcPr marT="45726" marB="45726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√(II)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30483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SES – Space Environment Suite </a:t>
                      </a:r>
                    </a:p>
                  </a:txBody>
                  <a:tcPr marT="45726" marB="45726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  <a:cs typeface="+mn-cs"/>
                        </a:rPr>
                        <a:t>√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30642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IRAS – Infrared Atmospheric Sounder</a:t>
                      </a:r>
                    </a:p>
                  </a:txBody>
                  <a:tcPr marT="45726" marB="45726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√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30483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VIRR – </a:t>
                      </a:r>
                      <a:r>
                        <a:rPr kumimoji="0" lang="en-US" altLang="zh-CN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Visible </a:t>
                      </a:r>
                      <a:r>
                        <a:rPr kumimoji="0" lang="en-US" altLang="zh-CN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and Infrared Radiometer</a:t>
                      </a:r>
                    </a:p>
                  </a:txBody>
                  <a:tcPr marT="45726" marB="45726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√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30483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SBUS – Solar Backscattered Ultraviolet Sounder</a:t>
                      </a:r>
                    </a:p>
                  </a:txBody>
                  <a:tcPr marT="45726" marB="45726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√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30483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TOU – Total Ozone Unit </a:t>
                      </a:r>
                    </a:p>
                  </a:txBody>
                  <a:tcPr marT="45726" marB="45726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√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3" name="Rectangle 178"/>
          <p:cNvSpPr>
            <a:spLocks noChangeArrowheads="1"/>
          </p:cNvSpPr>
          <p:nvPr/>
        </p:nvSpPr>
        <p:spPr bwMode="auto">
          <a:xfrm>
            <a:off x="1905797" y="274418"/>
            <a:ext cx="6048672" cy="52322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n-US" altLang="zh-CN" sz="2800" b="1" kern="0" dirty="0" smtClean="0">
                <a:solidFill>
                  <a:schemeClr val="bg1"/>
                </a:solidFill>
                <a:ea typeface="隶书" pitchFamily="49" charset="-122"/>
              </a:rPr>
              <a:t>FY-3C instruments</a:t>
            </a:r>
            <a:r>
              <a:rPr kumimoji="1" lang="en-US" altLang="zh-CN" sz="2800" b="1" kern="0" dirty="0" smtClean="0">
                <a:solidFill>
                  <a:schemeClr val="bg1"/>
                </a:solidFill>
                <a:ea typeface="隶书" pitchFamily="49" charset="-122"/>
                <a:sym typeface="Wingdings" panose="05000000000000000000" pitchFamily="2" charset="2"/>
              </a:rPr>
              <a:t>(12)</a:t>
            </a:r>
            <a:endParaRPr kumimoji="1" lang="en-US" altLang="zh-CN" sz="2800" b="1" kern="0" dirty="0">
              <a:solidFill>
                <a:schemeClr val="bg1"/>
              </a:solidFill>
              <a:ea typeface="隶书" pitchFamily="49" charset="-122"/>
            </a:endParaRPr>
          </a:p>
        </p:txBody>
      </p:sp>
      <p:sp>
        <p:nvSpPr>
          <p:cNvPr id="4" name="Rectangle 189"/>
          <p:cNvSpPr>
            <a:spLocks noChangeArrowheads="1"/>
          </p:cNvSpPr>
          <p:nvPr/>
        </p:nvSpPr>
        <p:spPr bwMode="auto">
          <a:xfrm>
            <a:off x="5475872" y="1194604"/>
            <a:ext cx="3331738" cy="5724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en-US" altLang="zh-CN" sz="1600" b="1" kern="0" dirty="0" smtClean="0">
                <a:solidFill>
                  <a:srgbClr val="FF0000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Major Improvements compared with FY-3A/B</a:t>
            </a:r>
          </a:p>
          <a:p>
            <a:pPr marL="457200" indent="-457200" fontAlgn="auto">
              <a:spcBef>
                <a:spcPts val="0"/>
              </a:spcBef>
              <a:spcAft>
                <a:spcPts val="300"/>
              </a:spcAft>
              <a:buFontTx/>
              <a:buBlip>
                <a:blip r:embed="rId2"/>
              </a:buBlip>
              <a:defRPr/>
            </a:pPr>
            <a:r>
              <a:rPr lang="en-US" altLang="zh-CN" sz="1600" kern="0" dirty="0" smtClean="0">
                <a:solidFill>
                  <a:sysClr val="windowText" lastClr="000000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A GNSS Occultation Sounder added for GPS sounding</a:t>
            </a:r>
          </a:p>
          <a:p>
            <a:pPr marL="457200" indent="-457200" fontAlgn="auto">
              <a:spcBef>
                <a:spcPts val="0"/>
              </a:spcBef>
              <a:spcAft>
                <a:spcPts val="300"/>
              </a:spcAft>
              <a:buFontTx/>
              <a:buBlip>
                <a:blip r:embed="rId2"/>
              </a:buBlip>
              <a:defRPr/>
            </a:pPr>
            <a:r>
              <a:rPr lang="en-GB" altLang="zh-CN" sz="1600" kern="0" dirty="0" smtClean="0">
                <a:solidFill>
                  <a:sysClr val="windowText" lastClr="000000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MWTS sounding channels increased from 4 to 13, while spatial resolution from 70Km to 20Km</a:t>
            </a:r>
          </a:p>
          <a:p>
            <a:pPr marL="457200" indent="-457200" fontAlgn="auto">
              <a:spcBef>
                <a:spcPts val="0"/>
              </a:spcBef>
              <a:spcAft>
                <a:spcPts val="300"/>
              </a:spcAft>
              <a:buFontTx/>
              <a:buBlip>
                <a:blip r:embed="rId2"/>
              </a:buBlip>
              <a:defRPr/>
            </a:pPr>
            <a:r>
              <a:rPr lang="en-GB" altLang="zh-CN" sz="1600" kern="0" dirty="0" smtClean="0">
                <a:solidFill>
                  <a:sysClr val="windowText" lastClr="000000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MWHS sounding channels increased from 5 to 15, with 118GHz O2 absorbing band new added</a:t>
            </a:r>
          </a:p>
          <a:p>
            <a:pPr marL="457200" indent="-457200" fontAlgn="auto">
              <a:spcBef>
                <a:spcPts val="0"/>
              </a:spcBef>
              <a:spcAft>
                <a:spcPts val="300"/>
              </a:spcAft>
              <a:buFontTx/>
              <a:buBlip>
                <a:blip r:embed="rId2"/>
              </a:buBlip>
              <a:defRPr/>
            </a:pPr>
            <a:r>
              <a:rPr lang="en-GB" altLang="zh-CN" sz="1600" kern="0" dirty="0" smtClean="0">
                <a:solidFill>
                  <a:sysClr val="windowText" lastClr="000000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Auto solar-tracking capability  for SIM to improve measurement ac</a:t>
            </a:r>
            <a:r>
              <a:rPr lang="en-US" altLang="zh-CN" sz="1600" kern="0" dirty="0" smtClean="0">
                <a:solidFill>
                  <a:sysClr val="windowText" lastClr="000000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c</a:t>
            </a:r>
            <a:r>
              <a:rPr lang="en-GB" altLang="zh-CN" sz="1600" kern="0" dirty="0" err="1" smtClean="0">
                <a:solidFill>
                  <a:sysClr val="windowText" lastClr="000000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uracy</a:t>
            </a:r>
            <a:endParaRPr lang="en-GB" altLang="zh-CN" sz="1600" kern="0" dirty="0" smtClean="0">
              <a:solidFill>
                <a:sysClr val="windowText" lastClr="000000"/>
              </a:solidFill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  <a:p>
            <a:pPr marL="457200" indent="-457200" fontAlgn="auto">
              <a:spcBef>
                <a:spcPts val="0"/>
              </a:spcBef>
              <a:spcAft>
                <a:spcPts val="300"/>
              </a:spcAft>
              <a:buFontTx/>
              <a:buBlip>
                <a:blip r:embed="rId2"/>
              </a:buBlip>
              <a:defRPr/>
            </a:pPr>
            <a:r>
              <a:rPr lang="en-GB" altLang="zh-CN" sz="1600" kern="0" dirty="0" smtClean="0">
                <a:solidFill>
                  <a:sysClr val="windowText" lastClr="000000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Better performance for at least 60% of instrument specifications</a:t>
            </a:r>
          </a:p>
          <a:p>
            <a:pPr marL="457200" indent="-457200" fontAlgn="auto">
              <a:spcBef>
                <a:spcPts val="0"/>
              </a:spcBef>
              <a:spcAft>
                <a:spcPts val="300"/>
              </a:spcAft>
              <a:buFontTx/>
              <a:buBlip>
                <a:blip r:embed="rId2"/>
              </a:buBlip>
              <a:defRPr/>
            </a:pPr>
            <a:r>
              <a:rPr lang="en-GB" altLang="zh-CN" sz="1600" kern="0" dirty="0" smtClean="0">
                <a:solidFill>
                  <a:sysClr val="windowText" lastClr="000000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Longer design life, more reliable for operational guarantee</a:t>
            </a:r>
            <a:endParaRPr lang="en-US" altLang="zh-CN" sz="1600" kern="0" dirty="0" smtClean="0">
              <a:solidFill>
                <a:sysClr val="windowText" lastClr="000000"/>
              </a:solidFill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72619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1685532" y="306142"/>
            <a:ext cx="747191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 smtClean="0">
                <a:solidFill>
                  <a:schemeClr val="bg1"/>
                </a:solidFill>
                <a:latin typeface="+mn-ea"/>
                <a:ea typeface="+mn-ea"/>
                <a:cs typeface="Times New Roman" pitchFamily="18" charset="0"/>
              </a:rPr>
              <a:t>FY3C_MERSI_Scandinavian </a:t>
            </a:r>
            <a:r>
              <a:rPr lang="en-US" altLang="zh-CN" sz="2400" b="1" dirty="0">
                <a:solidFill>
                  <a:schemeClr val="bg1"/>
                </a:solidFill>
                <a:latin typeface="+mn-ea"/>
                <a:ea typeface="+mn-ea"/>
                <a:cs typeface="Times New Roman" pitchFamily="18" charset="0"/>
              </a:rPr>
              <a:t>Peninsula </a:t>
            </a:r>
            <a:r>
              <a:rPr lang="en-US" altLang="zh-CN" sz="2400" b="1" dirty="0" smtClean="0">
                <a:solidFill>
                  <a:schemeClr val="bg1"/>
                </a:solidFill>
                <a:latin typeface="+mn-ea"/>
                <a:ea typeface="+mn-ea"/>
                <a:cs typeface="Times New Roman" pitchFamily="18" charset="0"/>
              </a:rPr>
              <a:t>20140915</a:t>
            </a:r>
            <a:endParaRPr lang="zh-CN" altLang="en-US" sz="2400" b="1" dirty="0">
              <a:solidFill>
                <a:schemeClr val="bg1"/>
              </a:solidFill>
              <a:latin typeface="+mn-ea"/>
              <a:ea typeface="+mn-ea"/>
              <a:cs typeface="Times New Roman" pitchFamily="18" charset="0"/>
            </a:endParaRPr>
          </a:p>
        </p:txBody>
      </p:sp>
      <p:pic>
        <p:nvPicPr>
          <p:cNvPr id="134147" name="Picture 3" descr="C:\Users\zhangjs\Desktop\经纬度网格\FY3C_MERSI_250M_Scandinavian Peninsula 20140915-smal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8560" y="1196752"/>
            <a:ext cx="10224922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7226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11948" y="6933138"/>
            <a:ext cx="2133600" cy="365125"/>
          </a:xfrm>
        </p:spPr>
        <p:txBody>
          <a:bodyPr/>
          <a:lstStyle/>
          <a:p>
            <a:pPr>
              <a:defRPr/>
            </a:pPr>
            <a:fld id="{0BF75E5A-DA8C-4FF6-8F55-BC6C229E7E42}" type="datetime1">
              <a:rPr lang="zh-CN" altLang="en-US" smtClean="0"/>
              <a:pPr>
                <a:defRPr/>
              </a:pPr>
              <a:t>2014/10/30</a:t>
            </a:fld>
            <a:endParaRPr lang="en-US" dirty="0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>
          <a:xfrm>
            <a:off x="8617664" y="7036933"/>
            <a:ext cx="1905000" cy="257175"/>
          </a:xfrm>
        </p:spPr>
        <p:txBody>
          <a:bodyPr/>
          <a:lstStyle/>
          <a:p>
            <a:pPr>
              <a:defRPr/>
            </a:pPr>
            <a:fld id="{9769671E-68C5-4C7A-83E9-2A6A5A7D2E17}" type="slidenum">
              <a:rPr smtClean="0"/>
              <a:pPr>
                <a:defRPr/>
              </a:pPr>
              <a:t>6</a:t>
            </a:fld>
            <a:endParaRPr lang="zh-CN" altLang="en-US" dirty="0"/>
          </a:p>
        </p:txBody>
      </p:sp>
      <p:sp>
        <p:nvSpPr>
          <p:cNvPr id="4" name="日期占位符 1"/>
          <p:cNvSpPr txBox="1">
            <a:spLocks/>
          </p:cNvSpPr>
          <p:nvPr/>
        </p:nvSpPr>
        <p:spPr>
          <a:xfrm rot="5400000">
            <a:off x="7744268" y="1658639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defPPr>
              <a:defRPr lang="zh-CN"/>
            </a:defPPr>
            <a:lvl1pPr algn="r" rtl="0" eaLnBrk="1" fontAlgn="base" latinLnBrk="0" hangingPunct="1">
              <a:spcBef>
                <a:spcPct val="50000"/>
              </a:spcBef>
              <a:spcAft>
                <a:spcPct val="0"/>
              </a:spcAft>
              <a:defRPr kumimoji="0" sz="1200" b="1" kern="1200">
                <a:solidFill>
                  <a:schemeClr val="tx2"/>
                </a:solidFill>
                <a:latin typeface="Arial" charset="0"/>
                <a:ea typeface="SimHei" pitchFamily="2" charset="-122"/>
                <a:cs typeface="+mn-cs"/>
              </a:defRPr>
            </a:lvl1pPr>
            <a:lvl2pPr marL="457200" algn="ctr" rtl="0" fontAlgn="base">
              <a:spcBef>
                <a:spcPct val="50000"/>
              </a:spcBef>
              <a:spcAft>
                <a:spcPct val="0"/>
              </a:spcAft>
              <a:defRPr sz="2800" b="1" kern="1200">
                <a:solidFill>
                  <a:srgbClr val="0000CC"/>
                </a:solidFill>
                <a:latin typeface="Arial" charset="0"/>
                <a:ea typeface="SimHei" pitchFamily="2" charset="-122"/>
                <a:cs typeface="+mn-cs"/>
              </a:defRPr>
            </a:lvl2pPr>
            <a:lvl3pPr marL="914400" algn="ctr" rtl="0" fontAlgn="base">
              <a:spcBef>
                <a:spcPct val="50000"/>
              </a:spcBef>
              <a:spcAft>
                <a:spcPct val="0"/>
              </a:spcAft>
              <a:defRPr sz="2800" b="1" kern="1200">
                <a:solidFill>
                  <a:srgbClr val="0000CC"/>
                </a:solidFill>
                <a:latin typeface="Arial" charset="0"/>
                <a:ea typeface="SimHei" pitchFamily="2" charset="-122"/>
                <a:cs typeface="+mn-cs"/>
              </a:defRPr>
            </a:lvl3pPr>
            <a:lvl4pPr marL="1371600" algn="ctr" rtl="0" fontAlgn="base">
              <a:spcBef>
                <a:spcPct val="50000"/>
              </a:spcBef>
              <a:spcAft>
                <a:spcPct val="0"/>
              </a:spcAft>
              <a:defRPr sz="2800" b="1" kern="1200">
                <a:solidFill>
                  <a:srgbClr val="0000CC"/>
                </a:solidFill>
                <a:latin typeface="Arial" charset="0"/>
                <a:ea typeface="SimHei" pitchFamily="2" charset="-122"/>
                <a:cs typeface="+mn-cs"/>
              </a:defRPr>
            </a:lvl4pPr>
            <a:lvl5pPr marL="1828800" algn="ctr" rtl="0" fontAlgn="base">
              <a:spcBef>
                <a:spcPct val="50000"/>
              </a:spcBef>
              <a:spcAft>
                <a:spcPct val="0"/>
              </a:spcAft>
              <a:defRPr sz="2800" b="1" kern="1200">
                <a:solidFill>
                  <a:srgbClr val="0000CC"/>
                </a:solidFill>
                <a:latin typeface="Arial" charset="0"/>
                <a:ea typeface="SimHei" pitchFamily="2" charset="-122"/>
                <a:cs typeface="+mn-cs"/>
              </a:defRPr>
            </a:lvl5pPr>
            <a:lvl6pPr marL="2286000" algn="l" defTabSz="914400" rtl="0" eaLnBrk="1" latinLnBrk="0" hangingPunct="1">
              <a:defRPr sz="2800" b="1" kern="1200">
                <a:solidFill>
                  <a:srgbClr val="0000CC"/>
                </a:solidFill>
                <a:latin typeface="Arial" charset="0"/>
                <a:ea typeface="SimHei" pitchFamily="2" charset="-122"/>
                <a:cs typeface="+mn-cs"/>
              </a:defRPr>
            </a:lvl6pPr>
            <a:lvl7pPr marL="2743200" algn="l" defTabSz="914400" rtl="0" eaLnBrk="1" latinLnBrk="0" hangingPunct="1">
              <a:defRPr sz="2800" b="1" kern="1200">
                <a:solidFill>
                  <a:srgbClr val="0000CC"/>
                </a:solidFill>
                <a:latin typeface="Arial" charset="0"/>
                <a:ea typeface="SimHei" pitchFamily="2" charset="-122"/>
                <a:cs typeface="+mn-cs"/>
              </a:defRPr>
            </a:lvl7pPr>
            <a:lvl8pPr marL="3200400" algn="l" defTabSz="914400" rtl="0" eaLnBrk="1" latinLnBrk="0" hangingPunct="1">
              <a:defRPr sz="2800" b="1" kern="1200">
                <a:solidFill>
                  <a:srgbClr val="0000CC"/>
                </a:solidFill>
                <a:latin typeface="Arial" charset="0"/>
                <a:ea typeface="SimHei" pitchFamily="2" charset="-122"/>
                <a:cs typeface="+mn-cs"/>
              </a:defRPr>
            </a:lvl8pPr>
            <a:lvl9pPr marL="3657600" algn="l" defTabSz="914400" rtl="0" eaLnBrk="1" latinLnBrk="0" hangingPunct="1">
              <a:defRPr sz="2800" b="1" kern="1200">
                <a:solidFill>
                  <a:srgbClr val="0000CC"/>
                </a:solidFill>
                <a:latin typeface="Arial" charset="0"/>
                <a:ea typeface="SimHei" pitchFamily="2" charset="-122"/>
                <a:cs typeface="+mn-cs"/>
              </a:defRPr>
            </a:lvl9pPr>
          </a:lstStyle>
          <a:p>
            <a:pPr>
              <a:defRPr/>
            </a:pPr>
            <a:r>
              <a:rPr lang="en-US" altLang="zh-CN" smtClean="0">
                <a:solidFill>
                  <a:srgbClr val="000000"/>
                </a:solidFill>
              </a:rPr>
              <a:t>2013-12-04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灯片编号占位符 2"/>
          <p:cNvSpPr txBox="1">
            <a:spLocks/>
          </p:cNvSpPr>
          <p:nvPr/>
        </p:nvSpPr>
        <p:spPr>
          <a:xfrm>
            <a:off x="8283764" y="6310838"/>
            <a:ext cx="609600" cy="521208"/>
          </a:xfrm>
          <a:prstGeom prst="rect">
            <a:avLst/>
          </a:prstGeom>
        </p:spPr>
        <p:txBody>
          <a:bodyPr vert="horz" anchor="ctr"/>
          <a:lstStyle>
            <a:defPPr>
              <a:defRPr lang="zh-CN"/>
            </a:defPPr>
            <a:lvl1pPr algn="ctr" rtl="0" eaLnBrk="1" fontAlgn="base" latinLnBrk="0" hangingPunct="1">
              <a:spcBef>
                <a:spcPct val="50000"/>
              </a:spcBef>
              <a:spcAft>
                <a:spcPct val="0"/>
              </a:spcAft>
              <a:defRPr kumimoji="0" sz="1400" b="1" kern="1200">
                <a:solidFill>
                  <a:srgbClr val="FFFFFF"/>
                </a:solidFill>
                <a:latin typeface="Arial" charset="0"/>
                <a:ea typeface="SimHei" pitchFamily="2" charset="-122"/>
                <a:cs typeface="+mn-cs"/>
              </a:defRPr>
            </a:lvl1pPr>
            <a:lvl2pPr marL="457200" algn="ctr" rtl="0" fontAlgn="base">
              <a:spcBef>
                <a:spcPct val="50000"/>
              </a:spcBef>
              <a:spcAft>
                <a:spcPct val="0"/>
              </a:spcAft>
              <a:defRPr sz="2800" b="1" kern="1200">
                <a:solidFill>
                  <a:srgbClr val="0000CC"/>
                </a:solidFill>
                <a:latin typeface="Arial" charset="0"/>
                <a:ea typeface="SimHei" pitchFamily="2" charset="-122"/>
                <a:cs typeface="+mn-cs"/>
              </a:defRPr>
            </a:lvl2pPr>
            <a:lvl3pPr marL="914400" algn="ctr" rtl="0" fontAlgn="base">
              <a:spcBef>
                <a:spcPct val="50000"/>
              </a:spcBef>
              <a:spcAft>
                <a:spcPct val="0"/>
              </a:spcAft>
              <a:defRPr sz="2800" b="1" kern="1200">
                <a:solidFill>
                  <a:srgbClr val="0000CC"/>
                </a:solidFill>
                <a:latin typeface="Arial" charset="0"/>
                <a:ea typeface="SimHei" pitchFamily="2" charset="-122"/>
                <a:cs typeface="+mn-cs"/>
              </a:defRPr>
            </a:lvl3pPr>
            <a:lvl4pPr marL="1371600" algn="ctr" rtl="0" fontAlgn="base">
              <a:spcBef>
                <a:spcPct val="50000"/>
              </a:spcBef>
              <a:spcAft>
                <a:spcPct val="0"/>
              </a:spcAft>
              <a:defRPr sz="2800" b="1" kern="1200">
                <a:solidFill>
                  <a:srgbClr val="0000CC"/>
                </a:solidFill>
                <a:latin typeface="Arial" charset="0"/>
                <a:ea typeface="SimHei" pitchFamily="2" charset="-122"/>
                <a:cs typeface="+mn-cs"/>
              </a:defRPr>
            </a:lvl4pPr>
            <a:lvl5pPr marL="1828800" algn="ctr" rtl="0" fontAlgn="base">
              <a:spcBef>
                <a:spcPct val="50000"/>
              </a:spcBef>
              <a:spcAft>
                <a:spcPct val="0"/>
              </a:spcAft>
              <a:defRPr sz="2800" b="1" kern="1200">
                <a:solidFill>
                  <a:srgbClr val="0000CC"/>
                </a:solidFill>
                <a:latin typeface="Arial" charset="0"/>
                <a:ea typeface="SimHei" pitchFamily="2" charset="-122"/>
                <a:cs typeface="+mn-cs"/>
              </a:defRPr>
            </a:lvl5pPr>
            <a:lvl6pPr marL="2286000" algn="l" defTabSz="914400" rtl="0" eaLnBrk="1" latinLnBrk="0" hangingPunct="1">
              <a:defRPr sz="2800" b="1" kern="1200">
                <a:solidFill>
                  <a:srgbClr val="0000CC"/>
                </a:solidFill>
                <a:latin typeface="Arial" charset="0"/>
                <a:ea typeface="SimHei" pitchFamily="2" charset="-122"/>
                <a:cs typeface="+mn-cs"/>
              </a:defRPr>
            </a:lvl6pPr>
            <a:lvl7pPr marL="2743200" algn="l" defTabSz="914400" rtl="0" eaLnBrk="1" latinLnBrk="0" hangingPunct="1">
              <a:defRPr sz="2800" b="1" kern="1200">
                <a:solidFill>
                  <a:srgbClr val="0000CC"/>
                </a:solidFill>
                <a:latin typeface="Arial" charset="0"/>
                <a:ea typeface="SimHei" pitchFamily="2" charset="-122"/>
                <a:cs typeface="+mn-cs"/>
              </a:defRPr>
            </a:lvl7pPr>
            <a:lvl8pPr marL="3200400" algn="l" defTabSz="914400" rtl="0" eaLnBrk="1" latinLnBrk="0" hangingPunct="1">
              <a:defRPr sz="2800" b="1" kern="1200">
                <a:solidFill>
                  <a:srgbClr val="0000CC"/>
                </a:solidFill>
                <a:latin typeface="Arial" charset="0"/>
                <a:ea typeface="SimHei" pitchFamily="2" charset="-122"/>
                <a:cs typeface="+mn-cs"/>
              </a:defRPr>
            </a:lvl8pPr>
            <a:lvl9pPr marL="3657600" algn="l" defTabSz="914400" rtl="0" eaLnBrk="1" latinLnBrk="0" hangingPunct="1">
              <a:defRPr sz="2800" b="1" kern="1200">
                <a:solidFill>
                  <a:srgbClr val="0000CC"/>
                </a:solidFill>
                <a:latin typeface="Arial" charset="0"/>
                <a:ea typeface="SimHei" pitchFamily="2" charset="-122"/>
                <a:cs typeface="+mn-cs"/>
              </a:defRPr>
            </a:lvl9pPr>
          </a:lstStyle>
          <a:p>
            <a:pPr>
              <a:defRPr/>
            </a:pPr>
            <a:fld id="{9769671E-68C5-4C7A-83E9-2A6A5A7D2E17}" type="slidenum">
              <a:rPr lang="en-US" altLang="zh-CN" smtClean="0"/>
              <a:pPr>
                <a:defRPr/>
              </a:pPr>
              <a:t>6</a:t>
            </a:fld>
            <a:endParaRPr lang="zh-CN" altLang="en-US" dirty="0"/>
          </a:p>
        </p:txBody>
      </p:sp>
      <p:pic>
        <p:nvPicPr>
          <p:cNvPr id="6" name="Picture 2" descr="D:\MyPresentation\201312_全球冰冻圈监视亚洲研讨会\屏幕截图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401" y="1989564"/>
            <a:ext cx="8823208" cy="4442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1514317" y="247437"/>
            <a:ext cx="705747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2400" b="1" kern="0" dirty="0" smtClean="0">
                <a:solidFill>
                  <a:schemeClr val="bg1"/>
                </a:solidFill>
                <a:latin typeface="Arial"/>
                <a:ea typeface="宋体"/>
              </a:rPr>
              <a:t>Tibet Plateau from MERSI/FY-3C (Dec. 3, 2013)</a:t>
            </a:r>
            <a:endParaRPr lang="zh-CN" altLang="en-US" sz="2400" b="1" kern="0" dirty="0">
              <a:solidFill>
                <a:schemeClr val="bg1"/>
              </a:solidFill>
              <a:latin typeface="Arial"/>
              <a:ea typeface="宋体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4150684" y="4437836"/>
            <a:ext cx="1440160" cy="936104"/>
          </a:xfrm>
          <a:prstGeom prst="rect">
            <a:avLst/>
          </a:prstGeom>
          <a:noFill/>
          <a:ln w="762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endParaRPr lang="zh-CN" altLang="en-US" sz="2800" b="1" kern="0" smtClean="0">
              <a:solidFill>
                <a:prstClr val="white"/>
              </a:solidFill>
              <a:latin typeface="Century Schoolbook"/>
              <a:ea typeface="宋体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561011" y="837436"/>
            <a:ext cx="8281987" cy="6049359"/>
            <a:chOff x="6747400" y="-531440"/>
            <a:chExt cx="8281987" cy="6049359"/>
          </a:xfrm>
        </p:grpSpPr>
        <p:pic>
          <p:nvPicPr>
            <p:cNvPr id="10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47400" y="-531440"/>
              <a:ext cx="8281987" cy="60493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矩形 10"/>
            <p:cNvSpPr/>
            <p:nvPr/>
          </p:nvSpPr>
          <p:spPr>
            <a:xfrm>
              <a:off x="8316416" y="480379"/>
              <a:ext cx="2736304" cy="1544185"/>
            </a:xfrm>
            <a:prstGeom prst="rect">
              <a:avLst/>
            </a:prstGeom>
            <a:noFill/>
            <a:ln w="762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fontAlgn="auto">
                <a:spcBef>
                  <a:spcPct val="50000"/>
                </a:spcBef>
                <a:spcAft>
                  <a:spcPts val="0"/>
                </a:spcAft>
                <a:defRPr/>
              </a:pPr>
              <a:endParaRPr lang="zh-CN" altLang="en-US" sz="2800" b="1" kern="0" smtClean="0">
                <a:solidFill>
                  <a:prstClr val="white"/>
                </a:solidFill>
                <a:latin typeface="Century Schoolbook"/>
                <a:ea typeface="宋体"/>
              </a:endParaRPr>
            </a:p>
          </p:txBody>
        </p:sp>
      </p:grp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308" y="870947"/>
            <a:ext cx="5700734" cy="4209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8495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1484784"/>
            <a:ext cx="626469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6" name="矩形 5"/>
          <p:cNvSpPr/>
          <p:nvPr/>
        </p:nvSpPr>
        <p:spPr>
          <a:xfrm>
            <a:off x="1691679" y="170212"/>
            <a:ext cx="61440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zh-CN" sz="2400" b="1" dirty="0">
                <a:solidFill>
                  <a:schemeClr val="bg1"/>
                </a:solidFill>
                <a:latin typeface="+mn-ea"/>
                <a:ea typeface="+mn-ea"/>
              </a:rPr>
              <a:t>FY-3C MERSI: Arabian </a:t>
            </a:r>
            <a:r>
              <a:rPr lang="en-US" altLang="zh-CN" sz="2400" b="1" dirty="0" smtClean="0">
                <a:solidFill>
                  <a:schemeClr val="bg1"/>
                </a:solidFill>
                <a:latin typeface="+mn-ea"/>
                <a:ea typeface="+mn-ea"/>
              </a:rPr>
              <a:t>Peninsula</a:t>
            </a:r>
            <a:endParaRPr lang="zh-CN" altLang="en-US" sz="2400" b="1" kern="0" dirty="0">
              <a:solidFill>
                <a:schemeClr val="bg1"/>
              </a:solidFill>
              <a:latin typeface="+mn-ea"/>
              <a:ea typeface="+mn-ea"/>
            </a:endParaRPr>
          </a:p>
        </p:txBody>
      </p:sp>
      <p:pic>
        <p:nvPicPr>
          <p:cNvPr id="7" name="图片 6" descr="F:\FY-3C\images\FY3C_MERSI_GBAL_L1_20131001_0705_LambertProj321.jpg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836712"/>
            <a:ext cx="8449344" cy="5976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02738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 preferRelativeResize="0"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206" y="1446640"/>
            <a:ext cx="7200000" cy="21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 preferRelativeResize="0"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996" y="3534872"/>
            <a:ext cx="7200000" cy="21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65230" y="5335072"/>
            <a:ext cx="708976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altLang="zh-CN" sz="1600" dirty="0" smtClean="0">
              <a:solidFill>
                <a:prstClr val="black"/>
              </a:solidFill>
              <a:latin typeface="Calibri"/>
              <a:ea typeface="宋体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600" dirty="0" smtClean="0">
                <a:solidFill>
                  <a:prstClr val="black"/>
                </a:solidFill>
                <a:latin typeface="Calibri"/>
                <a:ea typeface="宋体"/>
              </a:rPr>
              <a:t>As seen from the  images, only eye area of SEPAT scatters  in low frequency channel(10GHz) , with the frequency increasing, the features of typhoon structure become more and more clear.</a:t>
            </a:r>
            <a:endParaRPr lang="zh-CN" altLang="en-US" sz="1600" dirty="0">
              <a:solidFill>
                <a:prstClr val="black"/>
              </a:solidFill>
              <a:latin typeface="Calibri"/>
              <a:ea typeface="宋体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430440" y="302852"/>
            <a:ext cx="730561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2000" b="1" kern="0" dirty="0" smtClean="0">
                <a:solidFill>
                  <a:schemeClr val="bg1"/>
                </a:solidFill>
                <a:latin typeface="+mn-ea"/>
                <a:ea typeface="+mn-ea"/>
              </a:rPr>
              <a:t>Tropical Cyclone SEPAT by FY-3C MWRI, 30 Sept. 2013</a:t>
            </a:r>
            <a:endParaRPr lang="zh-CN" altLang="en-US" sz="2000" dirty="0">
              <a:solidFill>
                <a:schemeClr val="bg1"/>
              </a:solidFill>
              <a:latin typeface="+mn-ea"/>
              <a:ea typeface="+mn-ea"/>
            </a:endParaRPr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4383D-BBE4-4026-A79C-4957C8E009DE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2014/10/30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047C7-574E-41F8-9D70-90D45A3FB22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7684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4"/>
          <p:cNvSpPr>
            <a:spLocks noChangeArrowheads="1"/>
          </p:cNvSpPr>
          <p:nvPr/>
        </p:nvSpPr>
        <p:spPr bwMode="auto">
          <a:xfrm>
            <a:off x="1867365" y="293251"/>
            <a:ext cx="545213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ctr" eaLnBrk="1" hangingPunct="1"/>
            <a:r>
              <a:rPr lang="en-US" altLang="zh-CN" sz="2800" b="1" dirty="0" err="1">
                <a:solidFill>
                  <a:schemeClr val="bg1"/>
                </a:solidFill>
                <a:ea typeface="SimHei" pitchFamily="49" charset="-122"/>
                <a:cs typeface="Arial" charset="0"/>
              </a:rPr>
              <a:t>NEdT</a:t>
            </a:r>
            <a:r>
              <a:rPr lang="en-US" altLang="zh-CN" sz="2800" b="1" dirty="0">
                <a:solidFill>
                  <a:schemeClr val="bg1"/>
                </a:solidFill>
                <a:ea typeface="SimHei" pitchFamily="49" charset="-122"/>
                <a:cs typeface="Arial" charset="0"/>
              </a:rPr>
              <a:t> from FY3A/B/C MWRI (K)</a:t>
            </a:r>
            <a:endParaRPr lang="zh-CN" altLang="en-US" sz="2800" b="1" dirty="0">
              <a:solidFill>
                <a:schemeClr val="bg1"/>
              </a:solidFill>
              <a:ea typeface="SimHei" pitchFamily="49" charset="-122"/>
              <a:cs typeface="Arial" charset="0"/>
            </a:endParaRPr>
          </a:p>
        </p:txBody>
      </p:sp>
      <p:sp>
        <p:nvSpPr>
          <p:cNvPr id="22531" name="Rectangle 290"/>
          <p:cNvSpPr>
            <a:spLocks noChangeArrowheads="1"/>
          </p:cNvSpPr>
          <p:nvPr/>
        </p:nvSpPr>
        <p:spPr bwMode="auto">
          <a:xfrm>
            <a:off x="2" y="4384159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/>
            <a:endParaRPr lang="zh-CN" altLang="en-US">
              <a:solidFill>
                <a:prstClr val="black"/>
              </a:solidFill>
              <a:latin typeface="Calibri" pitchFamily="32" charset="0"/>
            </a:endParaRPr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9749618"/>
              </p:ext>
            </p:extLst>
          </p:nvPr>
        </p:nvGraphicFramePr>
        <p:xfrm>
          <a:off x="179388" y="1917700"/>
          <a:ext cx="8785226" cy="3528484"/>
        </p:xfrm>
        <a:graphic>
          <a:graphicData uri="http://schemas.openxmlformats.org/drawingml/2006/table">
            <a:tbl>
              <a:tblPr/>
              <a:tblGrid>
                <a:gridCol w="830896"/>
                <a:gridCol w="794815"/>
                <a:gridCol w="795845"/>
                <a:gridCol w="794815"/>
                <a:gridCol w="795845"/>
                <a:gridCol w="795845"/>
                <a:gridCol w="794815"/>
                <a:gridCol w="795845"/>
                <a:gridCol w="794815"/>
                <a:gridCol w="795845"/>
                <a:gridCol w="795845"/>
              </a:tblGrid>
              <a:tr h="882121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600" kern="100" dirty="0" smtClean="0">
                          <a:solidFill>
                            <a:srgbClr val="0000CC"/>
                          </a:solidFill>
                          <a:latin typeface="Arial Black" pitchFamily="34" charset="0"/>
                          <a:ea typeface="宋体"/>
                        </a:rPr>
                        <a:t>Channel</a:t>
                      </a:r>
                      <a:endParaRPr lang="zh-CN" sz="1600" kern="100" dirty="0">
                        <a:solidFill>
                          <a:srgbClr val="0000CC"/>
                        </a:solidFill>
                        <a:latin typeface="Arial Black" pitchFamily="34" charset="0"/>
                        <a:ea typeface="宋体"/>
                      </a:endParaRPr>
                    </a:p>
                  </a:txBody>
                  <a:tcPr marL="68582" marR="685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rgbClr val="0000CC"/>
                          </a:solidFill>
                          <a:latin typeface="Arial Black" pitchFamily="34" charset="0"/>
                          <a:ea typeface="宋体"/>
                        </a:rPr>
                        <a:t>89V</a:t>
                      </a:r>
                      <a:endParaRPr lang="zh-CN" sz="1600" b="1" kern="100" dirty="0">
                        <a:solidFill>
                          <a:srgbClr val="0000CC"/>
                        </a:solidFill>
                        <a:latin typeface="Arial Black" pitchFamily="34" charset="0"/>
                        <a:ea typeface="宋体"/>
                      </a:endParaRPr>
                    </a:p>
                  </a:txBody>
                  <a:tcPr marL="68582" marR="685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rgbClr val="0000CC"/>
                          </a:solidFill>
                          <a:latin typeface="Arial Black" pitchFamily="34" charset="0"/>
                          <a:ea typeface="宋体"/>
                        </a:rPr>
                        <a:t>89H</a:t>
                      </a:r>
                      <a:endParaRPr lang="zh-CN" sz="1600" b="1" kern="100" dirty="0">
                        <a:solidFill>
                          <a:srgbClr val="0000CC"/>
                        </a:solidFill>
                        <a:latin typeface="Arial Black" pitchFamily="34" charset="0"/>
                        <a:ea typeface="宋体"/>
                      </a:endParaRPr>
                    </a:p>
                  </a:txBody>
                  <a:tcPr marL="68582" marR="685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rgbClr val="0000CC"/>
                          </a:solidFill>
                          <a:latin typeface="Arial Black" pitchFamily="34" charset="0"/>
                          <a:ea typeface="宋体"/>
                        </a:rPr>
                        <a:t>36V</a:t>
                      </a:r>
                      <a:endParaRPr lang="zh-CN" sz="1600" b="1" kern="100" dirty="0">
                        <a:solidFill>
                          <a:srgbClr val="0000CC"/>
                        </a:solidFill>
                        <a:latin typeface="Arial Black" pitchFamily="34" charset="0"/>
                        <a:ea typeface="宋体"/>
                      </a:endParaRPr>
                    </a:p>
                  </a:txBody>
                  <a:tcPr marL="68582" marR="685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rgbClr val="0000CC"/>
                          </a:solidFill>
                          <a:latin typeface="Arial Black" pitchFamily="34" charset="0"/>
                          <a:ea typeface="宋体"/>
                        </a:rPr>
                        <a:t>36H</a:t>
                      </a:r>
                      <a:endParaRPr lang="zh-CN" sz="1600" b="1" kern="100" dirty="0">
                        <a:solidFill>
                          <a:srgbClr val="0000CC"/>
                        </a:solidFill>
                        <a:latin typeface="Arial Black" pitchFamily="34" charset="0"/>
                        <a:ea typeface="宋体"/>
                      </a:endParaRPr>
                    </a:p>
                  </a:txBody>
                  <a:tcPr marL="68582" marR="685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rgbClr val="0000CC"/>
                          </a:solidFill>
                          <a:latin typeface="Arial Black" pitchFamily="34" charset="0"/>
                          <a:ea typeface="宋体"/>
                        </a:rPr>
                        <a:t>23V</a:t>
                      </a:r>
                      <a:endParaRPr lang="zh-CN" sz="1600" b="1" kern="100" dirty="0">
                        <a:solidFill>
                          <a:srgbClr val="0000CC"/>
                        </a:solidFill>
                        <a:latin typeface="Arial Black" pitchFamily="34" charset="0"/>
                        <a:ea typeface="宋体"/>
                      </a:endParaRPr>
                    </a:p>
                  </a:txBody>
                  <a:tcPr marL="68582" marR="685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rgbClr val="0000CC"/>
                          </a:solidFill>
                          <a:latin typeface="Arial Black" pitchFamily="34" charset="0"/>
                          <a:ea typeface="宋体"/>
                        </a:rPr>
                        <a:t>23H</a:t>
                      </a:r>
                      <a:endParaRPr lang="zh-CN" sz="1600" b="1" kern="100" dirty="0">
                        <a:solidFill>
                          <a:srgbClr val="0000CC"/>
                        </a:solidFill>
                        <a:latin typeface="Arial Black" pitchFamily="34" charset="0"/>
                        <a:ea typeface="宋体"/>
                      </a:endParaRPr>
                    </a:p>
                  </a:txBody>
                  <a:tcPr marL="68582" marR="685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rgbClr val="0000CC"/>
                          </a:solidFill>
                          <a:latin typeface="Arial Black" pitchFamily="34" charset="0"/>
                          <a:ea typeface="宋体"/>
                        </a:rPr>
                        <a:t>18V</a:t>
                      </a:r>
                      <a:endParaRPr lang="zh-CN" sz="1600" b="1" kern="100" dirty="0">
                        <a:solidFill>
                          <a:srgbClr val="0000CC"/>
                        </a:solidFill>
                        <a:latin typeface="Arial Black" pitchFamily="34" charset="0"/>
                        <a:ea typeface="宋体"/>
                      </a:endParaRPr>
                    </a:p>
                  </a:txBody>
                  <a:tcPr marL="68582" marR="685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rgbClr val="0000CC"/>
                          </a:solidFill>
                          <a:latin typeface="Arial Black" pitchFamily="34" charset="0"/>
                          <a:ea typeface="宋体"/>
                        </a:rPr>
                        <a:t>18H</a:t>
                      </a:r>
                      <a:endParaRPr lang="zh-CN" sz="1600" b="1" kern="100" dirty="0">
                        <a:solidFill>
                          <a:srgbClr val="0000CC"/>
                        </a:solidFill>
                        <a:latin typeface="Arial Black" pitchFamily="34" charset="0"/>
                        <a:ea typeface="宋体"/>
                      </a:endParaRPr>
                    </a:p>
                  </a:txBody>
                  <a:tcPr marL="68582" marR="685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rgbClr val="0000CC"/>
                          </a:solidFill>
                          <a:latin typeface="Arial Black" pitchFamily="34" charset="0"/>
                          <a:ea typeface="宋体"/>
                        </a:rPr>
                        <a:t>10V</a:t>
                      </a:r>
                      <a:endParaRPr lang="zh-CN" sz="1600" b="1" kern="100" dirty="0">
                        <a:solidFill>
                          <a:srgbClr val="0000CC"/>
                        </a:solidFill>
                        <a:latin typeface="Arial Black" pitchFamily="34" charset="0"/>
                        <a:ea typeface="宋体"/>
                      </a:endParaRPr>
                    </a:p>
                  </a:txBody>
                  <a:tcPr marL="68582" marR="685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rgbClr val="0000CC"/>
                          </a:solidFill>
                          <a:latin typeface="Arial Black" pitchFamily="34" charset="0"/>
                          <a:ea typeface="宋体"/>
                        </a:rPr>
                        <a:t>10H</a:t>
                      </a:r>
                      <a:endParaRPr lang="zh-CN" sz="1600" b="1" kern="100" dirty="0">
                        <a:solidFill>
                          <a:srgbClr val="0000CC"/>
                        </a:solidFill>
                        <a:latin typeface="Arial Black" pitchFamily="34" charset="0"/>
                        <a:ea typeface="宋体"/>
                      </a:endParaRPr>
                    </a:p>
                  </a:txBody>
                  <a:tcPr marL="68582" marR="685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82121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 smtClean="0">
                          <a:latin typeface="Arial Black" pitchFamily="34" charset="0"/>
                          <a:ea typeface="宋体"/>
                        </a:rPr>
                        <a:t>FY3A</a:t>
                      </a:r>
                      <a:endParaRPr lang="zh-CN" sz="1600" kern="100" dirty="0">
                        <a:latin typeface="Arial Black" pitchFamily="34" charset="0"/>
                        <a:ea typeface="宋体"/>
                      </a:endParaRPr>
                    </a:p>
                  </a:txBody>
                  <a:tcPr marL="68582" marR="685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0.67</a:t>
                      </a:r>
                      <a:endParaRPr lang="zh-CN" sz="1600" kern="100" dirty="0">
                        <a:latin typeface="Arial" panose="020B0604020202020204" pitchFamily="34" charset="0"/>
                        <a:ea typeface="宋体"/>
                        <a:cs typeface="Arial" panose="020B0604020202020204" pitchFamily="34" charset="0"/>
                      </a:endParaRPr>
                    </a:p>
                  </a:txBody>
                  <a:tcPr marL="68582" marR="685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0.58</a:t>
                      </a:r>
                      <a:endParaRPr lang="zh-CN" sz="1600" kern="100" dirty="0">
                        <a:latin typeface="Arial" panose="020B0604020202020204" pitchFamily="34" charset="0"/>
                        <a:ea typeface="宋体"/>
                        <a:cs typeface="Arial" panose="020B0604020202020204" pitchFamily="34" charset="0"/>
                      </a:endParaRPr>
                    </a:p>
                  </a:txBody>
                  <a:tcPr marL="68582" marR="685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0.31</a:t>
                      </a:r>
                      <a:endParaRPr lang="zh-CN" sz="1600" kern="100" dirty="0">
                        <a:latin typeface="Arial" panose="020B0604020202020204" pitchFamily="34" charset="0"/>
                        <a:ea typeface="宋体"/>
                        <a:cs typeface="Arial" panose="020B0604020202020204" pitchFamily="34" charset="0"/>
                      </a:endParaRPr>
                    </a:p>
                  </a:txBody>
                  <a:tcPr marL="68582" marR="685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0.33</a:t>
                      </a:r>
                      <a:endParaRPr lang="zh-CN" sz="1600" kern="100" dirty="0">
                        <a:latin typeface="Arial" panose="020B0604020202020204" pitchFamily="34" charset="0"/>
                        <a:ea typeface="宋体"/>
                        <a:cs typeface="Arial" panose="020B0604020202020204" pitchFamily="34" charset="0"/>
                      </a:endParaRPr>
                    </a:p>
                  </a:txBody>
                  <a:tcPr marL="68582" marR="685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0.38</a:t>
                      </a:r>
                      <a:endParaRPr lang="zh-CN" sz="1600" kern="100" dirty="0">
                        <a:latin typeface="Arial" panose="020B0604020202020204" pitchFamily="34" charset="0"/>
                        <a:ea typeface="宋体"/>
                        <a:cs typeface="Arial" panose="020B0604020202020204" pitchFamily="34" charset="0"/>
                      </a:endParaRPr>
                    </a:p>
                  </a:txBody>
                  <a:tcPr marL="68582" marR="685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0.44</a:t>
                      </a:r>
                      <a:endParaRPr lang="zh-CN" sz="1600" kern="100" dirty="0">
                        <a:latin typeface="Arial" panose="020B0604020202020204" pitchFamily="34" charset="0"/>
                        <a:ea typeface="宋体"/>
                        <a:cs typeface="Arial" panose="020B0604020202020204" pitchFamily="34" charset="0"/>
                      </a:endParaRPr>
                    </a:p>
                  </a:txBody>
                  <a:tcPr marL="68582" marR="685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0.43</a:t>
                      </a:r>
                      <a:endParaRPr lang="zh-CN" sz="1600" kern="100">
                        <a:latin typeface="Arial" panose="020B0604020202020204" pitchFamily="34" charset="0"/>
                        <a:ea typeface="宋体"/>
                        <a:cs typeface="Arial" panose="020B0604020202020204" pitchFamily="34" charset="0"/>
                      </a:endParaRPr>
                    </a:p>
                  </a:txBody>
                  <a:tcPr marL="68582" marR="685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0.43</a:t>
                      </a:r>
                      <a:endParaRPr lang="zh-CN" sz="1600" kern="100">
                        <a:latin typeface="Arial" panose="020B0604020202020204" pitchFamily="34" charset="0"/>
                        <a:ea typeface="宋体"/>
                        <a:cs typeface="Arial" panose="020B0604020202020204" pitchFamily="34" charset="0"/>
                      </a:endParaRPr>
                    </a:p>
                  </a:txBody>
                  <a:tcPr marL="68582" marR="685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0.43</a:t>
                      </a:r>
                      <a:endParaRPr lang="zh-CN" sz="1600" kern="100">
                        <a:latin typeface="Arial" panose="020B0604020202020204" pitchFamily="34" charset="0"/>
                        <a:ea typeface="宋体"/>
                        <a:cs typeface="Arial" panose="020B0604020202020204" pitchFamily="34" charset="0"/>
                      </a:endParaRPr>
                    </a:p>
                  </a:txBody>
                  <a:tcPr marL="68582" marR="685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0.43</a:t>
                      </a:r>
                      <a:endParaRPr lang="zh-CN" sz="1600" kern="100">
                        <a:latin typeface="Arial" panose="020B0604020202020204" pitchFamily="34" charset="0"/>
                        <a:ea typeface="宋体"/>
                        <a:cs typeface="Arial" panose="020B0604020202020204" pitchFamily="34" charset="0"/>
                      </a:endParaRPr>
                    </a:p>
                  </a:txBody>
                  <a:tcPr marL="68582" marR="685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82121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600" kern="100" dirty="0" smtClean="0">
                          <a:latin typeface="Arial Black" pitchFamily="34" charset="0"/>
                          <a:ea typeface="+mn-ea"/>
                        </a:rPr>
                        <a:t>FY3B</a:t>
                      </a:r>
                      <a:endParaRPr lang="zh-CN" altLang="zh-CN" sz="1600" kern="100" dirty="0">
                        <a:latin typeface="Arial Black" pitchFamily="34" charset="0"/>
                        <a:ea typeface="+mn-ea"/>
                      </a:endParaRPr>
                    </a:p>
                  </a:txBody>
                  <a:tcPr marL="68582" marR="685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0.55</a:t>
                      </a:r>
                      <a:endParaRPr lang="zh-CN" sz="1600" kern="100">
                        <a:latin typeface="Arial" panose="020B0604020202020204" pitchFamily="34" charset="0"/>
                        <a:ea typeface="宋体"/>
                        <a:cs typeface="Arial" panose="020B0604020202020204" pitchFamily="34" charset="0"/>
                      </a:endParaRPr>
                    </a:p>
                  </a:txBody>
                  <a:tcPr marL="68582" marR="685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0.64</a:t>
                      </a:r>
                      <a:endParaRPr lang="zh-CN" sz="1600" kern="100" dirty="0">
                        <a:latin typeface="Arial" panose="020B0604020202020204" pitchFamily="34" charset="0"/>
                        <a:ea typeface="宋体"/>
                        <a:cs typeface="Arial" panose="020B0604020202020204" pitchFamily="34" charset="0"/>
                      </a:endParaRPr>
                    </a:p>
                  </a:txBody>
                  <a:tcPr marL="68582" marR="685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0.26</a:t>
                      </a:r>
                      <a:endParaRPr lang="zh-CN" sz="1600" kern="100" dirty="0">
                        <a:latin typeface="Arial" panose="020B0604020202020204" pitchFamily="34" charset="0"/>
                        <a:ea typeface="宋体"/>
                        <a:cs typeface="Arial" panose="020B0604020202020204" pitchFamily="34" charset="0"/>
                      </a:endParaRPr>
                    </a:p>
                  </a:txBody>
                  <a:tcPr marL="68582" marR="685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0.24</a:t>
                      </a:r>
                      <a:endParaRPr lang="zh-CN" sz="1600" kern="100" dirty="0">
                        <a:latin typeface="Arial" panose="020B0604020202020204" pitchFamily="34" charset="0"/>
                        <a:ea typeface="宋体"/>
                        <a:cs typeface="Arial" panose="020B0604020202020204" pitchFamily="34" charset="0"/>
                      </a:endParaRPr>
                    </a:p>
                  </a:txBody>
                  <a:tcPr marL="68582" marR="685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0.36</a:t>
                      </a:r>
                      <a:endParaRPr lang="zh-CN" sz="1600" kern="100" dirty="0">
                        <a:latin typeface="Arial" panose="020B0604020202020204" pitchFamily="34" charset="0"/>
                        <a:ea typeface="宋体"/>
                        <a:cs typeface="Arial" panose="020B0604020202020204" pitchFamily="34" charset="0"/>
                      </a:endParaRPr>
                    </a:p>
                  </a:txBody>
                  <a:tcPr marL="68582" marR="685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0.35</a:t>
                      </a:r>
                      <a:endParaRPr lang="zh-CN" sz="1600" kern="100" dirty="0">
                        <a:latin typeface="Arial" panose="020B0604020202020204" pitchFamily="34" charset="0"/>
                        <a:ea typeface="宋体"/>
                        <a:cs typeface="Arial" panose="020B0604020202020204" pitchFamily="34" charset="0"/>
                      </a:endParaRPr>
                    </a:p>
                  </a:txBody>
                  <a:tcPr marL="68582" marR="685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0.35</a:t>
                      </a:r>
                      <a:endParaRPr lang="zh-CN" sz="1600" kern="100" dirty="0">
                        <a:latin typeface="Arial" panose="020B0604020202020204" pitchFamily="34" charset="0"/>
                        <a:ea typeface="宋体"/>
                        <a:cs typeface="Arial" panose="020B0604020202020204" pitchFamily="34" charset="0"/>
                      </a:endParaRPr>
                    </a:p>
                  </a:txBody>
                  <a:tcPr marL="68582" marR="685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0.37</a:t>
                      </a:r>
                      <a:endParaRPr lang="zh-CN" sz="1600" kern="100" dirty="0">
                        <a:latin typeface="Arial" panose="020B0604020202020204" pitchFamily="34" charset="0"/>
                        <a:ea typeface="宋体"/>
                        <a:cs typeface="Arial" panose="020B0604020202020204" pitchFamily="34" charset="0"/>
                      </a:endParaRPr>
                    </a:p>
                  </a:txBody>
                  <a:tcPr marL="68582" marR="685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0.30</a:t>
                      </a:r>
                      <a:endParaRPr lang="zh-CN" sz="1600" kern="100" dirty="0">
                        <a:latin typeface="Arial" panose="020B0604020202020204" pitchFamily="34" charset="0"/>
                        <a:ea typeface="宋体"/>
                        <a:cs typeface="Arial" panose="020B0604020202020204" pitchFamily="34" charset="0"/>
                      </a:endParaRPr>
                    </a:p>
                  </a:txBody>
                  <a:tcPr marL="68582" marR="685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0.31</a:t>
                      </a:r>
                      <a:endParaRPr lang="zh-CN" sz="1600" kern="100" dirty="0">
                        <a:latin typeface="Arial" panose="020B0604020202020204" pitchFamily="34" charset="0"/>
                        <a:ea typeface="宋体"/>
                        <a:cs typeface="Arial" panose="020B0604020202020204" pitchFamily="34" charset="0"/>
                      </a:endParaRPr>
                    </a:p>
                  </a:txBody>
                  <a:tcPr marL="68582" marR="685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82121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600" kern="100" dirty="0" smtClean="0">
                          <a:latin typeface="Arial Black" pitchFamily="34" charset="0"/>
                          <a:ea typeface="+mn-ea"/>
                        </a:rPr>
                        <a:t>FY3C</a:t>
                      </a:r>
                      <a:endParaRPr lang="zh-CN" altLang="zh-CN" sz="1600" kern="100" dirty="0">
                        <a:latin typeface="Arial Black" pitchFamily="34" charset="0"/>
                        <a:ea typeface="+mn-ea"/>
                      </a:endParaRPr>
                    </a:p>
                  </a:txBody>
                  <a:tcPr marL="68582" marR="685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0.41</a:t>
                      </a:r>
                      <a:endParaRPr lang="zh-CN" sz="1600" kern="1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ea typeface="宋体"/>
                        <a:cs typeface="Arial" panose="020B0604020202020204" pitchFamily="34" charset="0"/>
                      </a:endParaRPr>
                    </a:p>
                  </a:txBody>
                  <a:tcPr marL="68582" marR="685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0.41</a:t>
                      </a:r>
                      <a:endParaRPr lang="zh-CN" sz="1600" kern="1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ea typeface="宋体"/>
                        <a:cs typeface="Arial" panose="020B0604020202020204" pitchFamily="34" charset="0"/>
                      </a:endParaRPr>
                    </a:p>
                  </a:txBody>
                  <a:tcPr marL="68582" marR="685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0.27</a:t>
                      </a:r>
                      <a:endParaRPr lang="zh-CN" sz="1600" kern="1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ea typeface="宋体"/>
                        <a:cs typeface="Arial" panose="020B0604020202020204" pitchFamily="34" charset="0"/>
                      </a:endParaRPr>
                    </a:p>
                  </a:txBody>
                  <a:tcPr marL="68582" marR="685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0.27</a:t>
                      </a:r>
                      <a:endParaRPr lang="zh-CN" sz="1600" kern="1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ea typeface="宋体"/>
                        <a:cs typeface="Arial" panose="020B0604020202020204" pitchFamily="34" charset="0"/>
                      </a:endParaRPr>
                    </a:p>
                  </a:txBody>
                  <a:tcPr marL="68582" marR="685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0.33</a:t>
                      </a:r>
                      <a:endParaRPr lang="zh-CN" sz="1600" kern="1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ea typeface="宋体"/>
                        <a:cs typeface="Arial" panose="020B0604020202020204" pitchFamily="34" charset="0"/>
                      </a:endParaRPr>
                    </a:p>
                  </a:txBody>
                  <a:tcPr marL="68582" marR="685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0.39</a:t>
                      </a:r>
                      <a:endParaRPr lang="zh-CN" sz="1600" kern="1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ea typeface="宋体"/>
                        <a:cs typeface="Arial" panose="020B0604020202020204" pitchFamily="34" charset="0"/>
                      </a:endParaRPr>
                    </a:p>
                  </a:txBody>
                  <a:tcPr marL="68582" marR="685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0.40</a:t>
                      </a:r>
                      <a:endParaRPr lang="zh-CN" sz="1600" kern="1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ea typeface="宋体"/>
                        <a:cs typeface="Arial" panose="020B0604020202020204" pitchFamily="34" charset="0"/>
                      </a:endParaRPr>
                    </a:p>
                  </a:txBody>
                  <a:tcPr marL="68582" marR="685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0.42</a:t>
                      </a:r>
                      <a:endParaRPr lang="zh-CN" sz="1600" kern="1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ea typeface="宋体"/>
                        <a:cs typeface="Arial" panose="020B0604020202020204" pitchFamily="34" charset="0"/>
                      </a:endParaRPr>
                    </a:p>
                  </a:txBody>
                  <a:tcPr marL="68582" marR="685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0.31</a:t>
                      </a:r>
                      <a:endParaRPr lang="zh-CN" sz="1600" kern="1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ea typeface="宋体"/>
                        <a:cs typeface="Arial" panose="020B0604020202020204" pitchFamily="34" charset="0"/>
                      </a:endParaRPr>
                    </a:p>
                  </a:txBody>
                  <a:tcPr marL="68582" marR="685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0.29</a:t>
                      </a:r>
                      <a:endParaRPr lang="zh-CN" sz="1600" kern="1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ea typeface="宋体"/>
                        <a:cs typeface="Arial" panose="020B0604020202020204" pitchFamily="34" charset="0"/>
                      </a:endParaRPr>
                    </a:p>
                  </a:txBody>
                  <a:tcPr marL="68582" marR="685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44834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4_EUM_template_v03">
  <a:themeElements>
    <a:clrScheme name="1_EUM_template_v03 1">
      <a:dk1>
        <a:srgbClr val="002569"/>
      </a:dk1>
      <a:lt1>
        <a:srgbClr val="FFFFFF"/>
      </a:lt1>
      <a:dk2>
        <a:srgbClr val="002569"/>
      </a:dk2>
      <a:lt2>
        <a:srgbClr val="5F758D"/>
      </a:lt2>
      <a:accent1>
        <a:srgbClr val="FF9A00"/>
      </a:accent1>
      <a:accent2>
        <a:srgbClr val="9F2D20"/>
      </a:accent2>
      <a:accent3>
        <a:srgbClr val="FFFFFF"/>
      </a:accent3>
      <a:accent4>
        <a:srgbClr val="001E59"/>
      </a:accent4>
      <a:accent5>
        <a:srgbClr val="FFCAAA"/>
      </a:accent5>
      <a:accent6>
        <a:srgbClr val="90281C"/>
      </a:accent6>
      <a:hlink>
        <a:srgbClr val="7498C0"/>
      </a:hlink>
      <a:folHlink>
        <a:srgbClr val="929497"/>
      </a:folHlink>
    </a:clrScheme>
    <a:fontScheme name="4_EUM_template_v03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5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5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1_EUM_template_v03 1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FF9A00"/>
        </a:accent1>
        <a:accent2>
          <a:srgbClr val="9F2D20"/>
        </a:accent2>
        <a:accent3>
          <a:srgbClr val="FFFFFF"/>
        </a:accent3>
        <a:accent4>
          <a:srgbClr val="001E59"/>
        </a:accent4>
        <a:accent5>
          <a:srgbClr val="FFCAAA"/>
        </a:accent5>
        <a:accent6>
          <a:srgbClr val="90281C"/>
        </a:accent6>
        <a:hlink>
          <a:srgbClr val="7498C0"/>
        </a:hlink>
        <a:folHlink>
          <a:srgbClr val="92949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2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F6D0A9"/>
        </a:accent1>
        <a:accent2>
          <a:srgbClr val="EBCAE3"/>
        </a:accent2>
        <a:accent3>
          <a:srgbClr val="FFFFFF"/>
        </a:accent3>
        <a:accent4>
          <a:srgbClr val="001E59"/>
        </a:accent4>
        <a:accent5>
          <a:srgbClr val="FAE4D1"/>
        </a:accent5>
        <a:accent6>
          <a:srgbClr val="D5B7CE"/>
        </a:accent6>
        <a:hlink>
          <a:srgbClr val="4E2029"/>
        </a:hlink>
        <a:folHlink>
          <a:srgbClr val="423B6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3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5B97B1"/>
        </a:accent1>
        <a:accent2>
          <a:srgbClr val="F39600"/>
        </a:accent2>
        <a:accent3>
          <a:srgbClr val="FFFFFF"/>
        </a:accent3>
        <a:accent4>
          <a:srgbClr val="001E59"/>
        </a:accent4>
        <a:accent5>
          <a:srgbClr val="B5C9D5"/>
        </a:accent5>
        <a:accent6>
          <a:srgbClr val="DC8700"/>
        </a:accent6>
        <a:hlink>
          <a:srgbClr val="FFE4AE"/>
        </a:hlink>
        <a:folHlink>
          <a:srgbClr val="002A3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4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003F80"/>
        </a:accent1>
        <a:accent2>
          <a:srgbClr val="BDD7EE"/>
        </a:accent2>
        <a:accent3>
          <a:srgbClr val="FFFFFF"/>
        </a:accent3>
        <a:accent4>
          <a:srgbClr val="001E59"/>
        </a:accent4>
        <a:accent5>
          <a:srgbClr val="AAAFC0"/>
        </a:accent5>
        <a:accent6>
          <a:srgbClr val="ABC3D8"/>
        </a:accent6>
        <a:hlink>
          <a:srgbClr val="FFD350"/>
        </a:hlink>
        <a:folHlink>
          <a:srgbClr val="EB6F3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5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C75B12"/>
        </a:accent1>
        <a:accent2>
          <a:srgbClr val="003359"/>
        </a:accent2>
        <a:accent3>
          <a:srgbClr val="FFFFFF"/>
        </a:accent3>
        <a:accent4>
          <a:srgbClr val="001E59"/>
        </a:accent4>
        <a:accent5>
          <a:srgbClr val="E0B5AA"/>
        </a:accent5>
        <a:accent6>
          <a:srgbClr val="002D50"/>
        </a:accent6>
        <a:hlink>
          <a:srgbClr val="92A2BD"/>
        </a:hlink>
        <a:folHlink>
          <a:srgbClr val="C7B37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5_EUM_template_v03">
  <a:themeElements>
    <a:clrScheme name="1_EUM_template_v03 1">
      <a:dk1>
        <a:srgbClr val="002569"/>
      </a:dk1>
      <a:lt1>
        <a:srgbClr val="FFFFFF"/>
      </a:lt1>
      <a:dk2>
        <a:srgbClr val="002569"/>
      </a:dk2>
      <a:lt2>
        <a:srgbClr val="5F758D"/>
      </a:lt2>
      <a:accent1>
        <a:srgbClr val="FF9A00"/>
      </a:accent1>
      <a:accent2>
        <a:srgbClr val="9F2D20"/>
      </a:accent2>
      <a:accent3>
        <a:srgbClr val="FFFFFF"/>
      </a:accent3>
      <a:accent4>
        <a:srgbClr val="001E59"/>
      </a:accent4>
      <a:accent5>
        <a:srgbClr val="FFCAAA"/>
      </a:accent5>
      <a:accent6>
        <a:srgbClr val="90281C"/>
      </a:accent6>
      <a:hlink>
        <a:srgbClr val="7498C0"/>
      </a:hlink>
      <a:folHlink>
        <a:srgbClr val="929497"/>
      </a:folHlink>
    </a:clrScheme>
    <a:fontScheme name="4_EUM_template_v03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5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5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1_EUM_template_v03 1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FF9A00"/>
        </a:accent1>
        <a:accent2>
          <a:srgbClr val="9F2D20"/>
        </a:accent2>
        <a:accent3>
          <a:srgbClr val="FFFFFF"/>
        </a:accent3>
        <a:accent4>
          <a:srgbClr val="001E59"/>
        </a:accent4>
        <a:accent5>
          <a:srgbClr val="FFCAAA"/>
        </a:accent5>
        <a:accent6>
          <a:srgbClr val="90281C"/>
        </a:accent6>
        <a:hlink>
          <a:srgbClr val="7498C0"/>
        </a:hlink>
        <a:folHlink>
          <a:srgbClr val="92949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2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F6D0A9"/>
        </a:accent1>
        <a:accent2>
          <a:srgbClr val="EBCAE3"/>
        </a:accent2>
        <a:accent3>
          <a:srgbClr val="FFFFFF"/>
        </a:accent3>
        <a:accent4>
          <a:srgbClr val="001E59"/>
        </a:accent4>
        <a:accent5>
          <a:srgbClr val="FAE4D1"/>
        </a:accent5>
        <a:accent6>
          <a:srgbClr val="D5B7CE"/>
        </a:accent6>
        <a:hlink>
          <a:srgbClr val="4E2029"/>
        </a:hlink>
        <a:folHlink>
          <a:srgbClr val="423B6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3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5B97B1"/>
        </a:accent1>
        <a:accent2>
          <a:srgbClr val="F39600"/>
        </a:accent2>
        <a:accent3>
          <a:srgbClr val="FFFFFF"/>
        </a:accent3>
        <a:accent4>
          <a:srgbClr val="001E59"/>
        </a:accent4>
        <a:accent5>
          <a:srgbClr val="B5C9D5"/>
        </a:accent5>
        <a:accent6>
          <a:srgbClr val="DC8700"/>
        </a:accent6>
        <a:hlink>
          <a:srgbClr val="FFE4AE"/>
        </a:hlink>
        <a:folHlink>
          <a:srgbClr val="002A3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4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003F80"/>
        </a:accent1>
        <a:accent2>
          <a:srgbClr val="BDD7EE"/>
        </a:accent2>
        <a:accent3>
          <a:srgbClr val="FFFFFF"/>
        </a:accent3>
        <a:accent4>
          <a:srgbClr val="001E59"/>
        </a:accent4>
        <a:accent5>
          <a:srgbClr val="AAAFC0"/>
        </a:accent5>
        <a:accent6>
          <a:srgbClr val="ABC3D8"/>
        </a:accent6>
        <a:hlink>
          <a:srgbClr val="FFD350"/>
        </a:hlink>
        <a:folHlink>
          <a:srgbClr val="EB6F3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5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C75B12"/>
        </a:accent1>
        <a:accent2>
          <a:srgbClr val="003359"/>
        </a:accent2>
        <a:accent3>
          <a:srgbClr val="FFFFFF"/>
        </a:accent3>
        <a:accent4>
          <a:srgbClr val="001E59"/>
        </a:accent4>
        <a:accent5>
          <a:srgbClr val="E0B5AA"/>
        </a:accent5>
        <a:accent6>
          <a:srgbClr val="002D50"/>
        </a:accent6>
        <a:hlink>
          <a:srgbClr val="92A2BD"/>
        </a:hlink>
        <a:folHlink>
          <a:srgbClr val="C7B37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3129</TotalTime>
  <Words>1153</Words>
  <Application>Microsoft Office PowerPoint</Application>
  <PresentationFormat>全屏显示(4:3)</PresentationFormat>
  <Paragraphs>283</Paragraphs>
  <Slides>19</Slides>
  <Notes>8</Notes>
  <HiddenSlides>0</HiddenSlides>
  <MMClips>0</MMClips>
  <ScaleCrop>false</ScaleCrop>
  <HeadingPairs>
    <vt:vector size="6" baseType="variant">
      <vt:variant>
        <vt:lpstr>主题</vt:lpstr>
      </vt:variant>
      <vt:variant>
        <vt:i4>2</vt:i4>
      </vt:variant>
      <vt:variant>
        <vt:lpstr>嵌入 OLE 服务器</vt:lpstr>
      </vt:variant>
      <vt:variant>
        <vt:i4>0</vt:i4>
      </vt:variant>
      <vt:variant>
        <vt:lpstr>幻灯片标题</vt:lpstr>
      </vt:variant>
      <vt:variant>
        <vt:i4>19</vt:i4>
      </vt:variant>
    </vt:vector>
  </HeadingPairs>
  <TitlesOfParts>
    <vt:vector size="21" baseType="lpstr">
      <vt:lpstr>4_EUM_template_v03</vt:lpstr>
      <vt:lpstr>5_EUM_template_v03</vt:lpstr>
      <vt:lpstr>Progress on Chinese FY Meteorological Satellite Programs </vt:lpstr>
      <vt:lpstr>FengYun Satellite Observation Network</vt:lpstr>
      <vt:lpstr>        New membler: FY-3C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dc:creator>Brian Killough</dc:creator>
  <cp:lastModifiedBy>zhangjs</cp:lastModifiedBy>
  <cp:revision>360</cp:revision>
  <dcterms:created xsi:type="dcterms:W3CDTF">2012-08-31T01:11:17Z</dcterms:created>
  <dcterms:modified xsi:type="dcterms:W3CDTF">2014-10-30T10:00:42Z</dcterms:modified>
</cp:coreProperties>
</file>