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  <p:sldMasterId id="2147483686" r:id="rId3"/>
    <p:sldMasterId id="2147483699" r:id="rId4"/>
  </p:sldMasterIdLst>
  <p:notesMasterIdLst>
    <p:notesMasterId r:id="rId14"/>
  </p:notesMasterIdLst>
  <p:sldIdLst>
    <p:sldId id="260" r:id="rId5"/>
    <p:sldId id="281" r:id="rId6"/>
    <p:sldId id="291" r:id="rId7"/>
    <p:sldId id="290" r:id="rId8"/>
    <p:sldId id="285" r:id="rId9"/>
    <p:sldId id="287" r:id="rId10"/>
    <p:sldId id="283" r:id="rId11"/>
    <p:sldId id="280" r:id="rId12"/>
    <p:sldId id="286" r:id="rId1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ne Taube" initials="SIR/A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9" autoAdjust="0"/>
    <p:restoredTop sz="95833" autoAdjust="0"/>
  </p:normalViewPr>
  <p:slideViewPr>
    <p:cSldViewPr snapToGrid="0" snapToObjects="1">
      <p:cViewPr varScale="1">
        <p:scale>
          <a:sx n="89" d="100"/>
          <a:sy n="89" d="100"/>
        </p:scale>
        <p:origin x="-104" y="-192"/>
      </p:cViewPr>
      <p:guideLst>
        <p:guide orient="horz" pos="4277"/>
        <p:guide pos="289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2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commentAuthors" Target="commentAuthors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6" charset="0"/>
              </a:defRPr>
            </a:lvl1pPr>
          </a:lstStyle>
          <a:p>
            <a:pPr>
              <a:defRPr/>
            </a:pPr>
            <a:fld id="{70C43DB1-6AE4-42F4-A030-67A0368BA2C1}" type="datetime1">
              <a:rPr lang="en-US"/>
              <a:pPr>
                <a:defRPr/>
              </a:pPr>
              <a:t>10/26/14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6" charset="0"/>
              </a:defRPr>
            </a:lvl1pPr>
          </a:lstStyle>
          <a:p>
            <a:pPr>
              <a:defRPr/>
            </a:pPr>
            <a:fld id="{3D31D474-A30B-46C7-A7CB-BF5BB52F9B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027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ＭＳ Ｐゴシック" pitchFamily="-10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098A87-5171-4B75-93C2-5524BB9D1112}" type="slidenum">
              <a:rPr lang="de-DE" smtClean="0">
                <a:latin typeface="Times New Roman" pitchFamily="-106" charset="0"/>
              </a:rPr>
              <a:pPr/>
              <a:t>1</a:t>
            </a:fld>
            <a:endParaRPr lang="de-DE" dirty="0" smtClean="0">
              <a:latin typeface="Times New Roman" pitchFamily="-10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>
              <a:latin typeface="Times New Roman" pitchFamily="-106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3980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3980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3980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3980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algn="ctr" defTabSz="9398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algn="ctr" defTabSz="9398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algn="ctr" defTabSz="9398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algn="ctr" defTabSz="9398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9622F8FB-85B5-AC44-AE35-C2C48C369ADC}" type="slidenum">
              <a:rPr lang="en-US" sz="1200">
                <a:solidFill>
                  <a:srgbClr val="000000"/>
                </a:solidFill>
              </a:rPr>
              <a:pPr eaLnBrk="1" hangingPunct="1"/>
              <a:t>5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8213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938213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938213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938213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938213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algn="ctr" defTabSz="938213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algn="ctr" defTabSz="938213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algn="ctr" defTabSz="938213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algn="ctr" defTabSz="938213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EED448B8-43C6-924C-9C7B-F3B694933945}" type="slidenum">
              <a:rPr lang="en-US" sz="1200">
                <a:solidFill>
                  <a:srgbClr val="000000"/>
                </a:solidFill>
              </a:rPr>
              <a:pPr eaLnBrk="1" hangingPunct="1"/>
              <a:t>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85489"/>
            <a:ext cx="4649788" cy="3430561"/>
          </a:xfrm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65C9AA-6E49-406B-8B5C-9C572240EBC2}" type="slidenum">
              <a:rPr lang="en-US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91906" name="Rectangle 7"/>
          <p:cNvSpPr txBox="1">
            <a:spLocks noGrp="1" noChangeArrowheads="1"/>
          </p:cNvSpPr>
          <p:nvPr/>
        </p:nvSpPr>
        <p:spPr bwMode="auto">
          <a:xfrm>
            <a:off x="3885581" y="8686492"/>
            <a:ext cx="2972421" cy="4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400" eaLnBrk="0" hangingPunct="0"/>
            <a:fld id="{A4C83083-F740-4176-8210-FC5F128737DB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pPr algn="r" defTabSz="914400" eaLnBrk="0" hangingPunct="0"/>
              <a:t>9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89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91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3" y="4342464"/>
            <a:ext cx="5028579" cy="4116049"/>
          </a:xfrm>
        </p:spPr>
        <p:txBody>
          <a:bodyPr lIns="91440" tIns="45720" rIns="91440" bIns="45720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spect="1" noChangeArrowheads="1" noTextEdit="1"/>
          </p:cNvSpPr>
          <p:nvPr/>
        </p:nvSpPr>
        <p:spPr bwMode="auto">
          <a:xfrm>
            <a:off x="0" y="3244851"/>
            <a:ext cx="9144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32870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4089889" y="666750"/>
            <a:ext cx="4810857" cy="18748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81097" y="2722564"/>
            <a:ext cx="4826977" cy="1093787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2595956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6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2658615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29587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1788" y="123853"/>
            <a:ext cx="2151062" cy="61420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23853"/>
            <a:ext cx="6300788" cy="61420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25307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3853"/>
            <a:ext cx="8604250" cy="6381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143029"/>
            <a:ext cx="8351838" cy="5122863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000182273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ndex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9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90563" y="5516590"/>
            <a:ext cx="6138862" cy="536685"/>
          </a:xfrm>
        </p:spPr>
        <p:txBody>
          <a:bodyPr anchor="t">
            <a:spAutoFit/>
          </a:bodyPr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9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95332" y="6075391"/>
            <a:ext cx="6137275" cy="361637"/>
          </a:xfrm>
        </p:spPr>
        <p:txBody>
          <a:bodyPr>
            <a:spAutoFit/>
          </a:bodyPr>
          <a:lstStyle>
            <a:lvl1pPr marL="0" indent="0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70302527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35471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5176128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32" y="1143029"/>
            <a:ext cx="4098925" cy="5122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8548" y="1143029"/>
            <a:ext cx="4100513" cy="5122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820077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382960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546850"/>
            <a:ext cx="1905000" cy="3111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8D2B0-EFB6-4DAA-9B0B-6F6B3A5808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39781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4856497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1237692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6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887743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89075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1788" y="123853"/>
            <a:ext cx="2151062" cy="61420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23853"/>
            <a:ext cx="6300788" cy="61420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801316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3853"/>
            <a:ext cx="8604250" cy="6381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143029"/>
            <a:ext cx="8351838" cy="5122863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141696811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" y="82048"/>
            <a:ext cx="7778928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0" hangingPunct="0"/>
            <a:fld id="{3789E00E-EADA-564F-BBF1-09FD21901AA6}" type="datetime1">
              <a:rPr lang="en-US" sz="2000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4400" eaLnBrk="0" hangingPunct="0"/>
              <a:t>10/26/14</a:t>
            </a:fld>
            <a:endParaRPr lang="en-US" sz="20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0" hangingPunct="0"/>
            <a:endParaRPr lang="en-US" sz="20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0" hangingPunct="0"/>
            <a:fld id="{E98BD91B-368C-C443-8B24-A308A17CFF0E}" type="slidenum">
              <a:rPr lang="en-US" sz="2000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914400" eaLnBrk="0" hangingPunct="0"/>
              <a:t>‹#›</a:t>
            </a:fld>
            <a:endParaRPr lang="en-US" sz="20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12261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ndex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9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90563" y="5516590"/>
            <a:ext cx="6138862" cy="536685"/>
          </a:xfrm>
        </p:spPr>
        <p:txBody>
          <a:bodyPr anchor="t">
            <a:spAutoFit/>
          </a:bodyPr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9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95332" y="6075364"/>
            <a:ext cx="6137275" cy="369332"/>
          </a:xfrm>
        </p:spPr>
        <p:txBody>
          <a:bodyPr>
            <a:spAutoFit/>
          </a:bodyPr>
          <a:lstStyle>
            <a:lvl1pPr marL="0" indent="0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47462296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173721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5067662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32" y="1143029"/>
            <a:ext cx="4098925" cy="5122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8548" y="1143029"/>
            <a:ext cx="4100513" cy="5122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093156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534400" cy="609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914401"/>
            <a:ext cx="419100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554189"/>
            <a:ext cx="4191000" cy="469423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914401"/>
            <a:ext cx="4192646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1554189"/>
            <a:ext cx="4192646" cy="469423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782898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022133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5179320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4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14" Type="http://schemas.openxmlformats.org/officeDocument/2006/relationships/image" Target="../media/image4.jpeg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4" Type="http://schemas.openxmlformats.org/officeDocument/2006/relationships/theme" Target="../theme/theme4.xml"/><Relationship Id="rId5" Type="http://schemas.openxmlformats.org/officeDocument/2006/relationships/image" Target="../media/image6.emf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1347788"/>
            <a:ext cx="9144000" cy="55102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r" defTabSz="914400" eaLnBrk="0" hangingPunct="0">
              <a:defRPr/>
            </a:pPr>
            <a:endParaRPr lang="en-US" sz="1500" dirty="0">
              <a:solidFill>
                <a:srgbClr val="000000"/>
              </a:solidFill>
              <a:latin typeface="Tahoma" pitchFamily="34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1638" y="188913"/>
            <a:ext cx="73961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6863" y="1457325"/>
            <a:ext cx="8445500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9050" y="482815"/>
            <a:ext cx="1346844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eaLnBrk="0" hangingPunct="0">
              <a:spcBef>
                <a:spcPts val="0"/>
              </a:spcBef>
              <a:defRPr/>
            </a:pP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28</a:t>
            </a:r>
            <a:r>
              <a:rPr lang="en-US" sz="1000" b="1" baseline="30000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th</a:t>
            </a:r>
            <a:r>
              <a:rPr lang="en-US" sz="1000" b="1" baseline="0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 Plenary session</a:t>
            </a:r>
            <a:endParaRPr lang="en-US" sz="1000" b="1" dirty="0">
              <a:solidFill>
                <a:srgbClr val="FFFFFF"/>
              </a:solidFill>
              <a:latin typeface="Arial Unicode MS" pitchFamily="-111" charset="0"/>
              <a:ea typeface="ＭＳ Ｐゴシック" pitchFamily="-105" charset="-128"/>
              <a:cs typeface="ＭＳ Ｐゴシック" pitchFamily="-105" charset="-128"/>
            </a:endParaRPr>
          </a:p>
          <a:p>
            <a:pPr defTabSz="914400" eaLnBrk="0" hangingPunct="0">
              <a:spcBef>
                <a:spcPts val="0"/>
              </a:spcBef>
              <a:defRPr/>
            </a:pP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Tromsø, Norway</a:t>
            </a:r>
            <a:r>
              <a:rPr lang="en-US" sz="1000" b="1" dirty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/>
            </a:r>
            <a:br>
              <a:rPr lang="en-US" sz="1000" b="1" dirty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28-30 October</a:t>
            </a:r>
            <a:r>
              <a:rPr lang="en-US" sz="1000" b="1" baseline="0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2014</a:t>
            </a:r>
            <a:endParaRPr lang="en-US" sz="1000" b="1" dirty="0">
              <a:solidFill>
                <a:srgbClr val="FFFFFF"/>
              </a:solidFill>
              <a:latin typeface="Arial Unicode MS" pitchFamily="-111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239000" y="6600825"/>
            <a:ext cx="1905000" cy="2571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000">
                <a:solidFill>
                  <a:srgbClr val="002569"/>
                </a:solidFill>
                <a:latin typeface="Calibri" pitchFamily="-106" charset="0"/>
                <a:cs typeface="Calibri" pitchFamily="-106" charset="0"/>
              </a:defRPr>
            </a:lvl1pPr>
          </a:lstStyle>
          <a:p>
            <a:pPr>
              <a:defRPr/>
            </a:pPr>
            <a:fld id="{980EA4A0-E513-42EA-B292-B21C1B51B6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Picture 4" descr="CEOS_logo_trans_SMALL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8" y="119764"/>
            <a:ext cx="915254" cy="3630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</p:sldLayoutIdLst>
  <p:transition xmlns:p14="http://schemas.microsoft.com/office/powerpoint/2010/main" spd="slow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b="1">
          <a:solidFill>
            <a:schemeClr val="tx2"/>
          </a:solidFill>
          <a:latin typeface="Arial" charset="0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-106" charset="0"/>
        <a:buChar char="o"/>
        <a:defRPr sz="2000" b="1">
          <a:solidFill>
            <a:schemeClr val="tx2"/>
          </a:solidFill>
          <a:latin typeface="Arial" charset="0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-106" charset="2"/>
        <a:buChar char="§"/>
        <a:defRPr b="1">
          <a:solidFill>
            <a:schemeClr val="tx2"/>
          </a:solidFill>
          <a:latin typeface="Arial" charset="0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b="1">
          <a:solidFill>
            <a:schemeClr val="tx2"/>
          </a:solidFill>
          <a:latin typeface="Arial" charset="0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dex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23853"/>
            <a:ext cx="86042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90629"/>
            <a:ext cx="8580438" cy="527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>
              <a:lnSpc>
                <a:spcPct val="85000"/>
              </a:lnSpc>
            </a:pPr>
            <a:endParaRPr lang="en-US" sz="3300" smtClean="0">
              <a:solidFill>
                <a:srgbClr val="000000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 userDrawn="1"/>
        </p:nvSpPr>
        <p:spPr bwMode="auto">
          <a:xfrm>
            <a:off x="6908800" y="6259515"/>
            <a:ext cx="190500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defTabSz="914400" eaLnBrk="0" hangingPunct="0"/>
            <a:fld id="{0B3DA972-3101-934A-9F6C-DAFF426E126D}" type="slidenum">
              <a:rPr lang="en-US" sz="1400" smtClean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pPr algn="r" defTabSz="914400" eaLnBrk="0" hangingPunct="0"/>
              <a:t>‹#›</a:t>
            </a:fld>
            <a:endParaRPr lang="en-US" sz="1400" smtClean="0">
              <a:solidFill>
                <a:srgbClr val="000000"/>
              </a:solidFill>
              <a:ea typeface="ヒラギノ角ゴ Pro W3" charset="0"/>
              <a:cs typeface="ヒラギノ角ゴ Pro W3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xmlns:p14="http://schemas.microsoft.com/office/powerpoint/2010/main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+mj-lt"/>
          <a:ea typeface="ヒラギノ角ゴ Pro W3" pitchFamily="-108" charset="-128"/>
          <a:cs typeface="ヒラギノ角ゴ Pro W3" pitchFamily="-108" charset="-128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  <a:ea typeface="ヒラギノ角ゴ Pro W3" pitchFamily="-108" charset="-128"/>
          <a:cs typeface="ヒラギノ角ゴ Pro W3" pitchFamily="-108" charset="-128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  <a:ea typeface="ヒラギノ角ゴ Pro W3" pitchFamily="-108" charset="-128"/>
          <a:cs typeface="ヒラギノ角ゴ Pro W3" pitchFamily="-108" charset="-128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  <a:ea typeface="ヒラギノ角ゴ Pro W3" pitchFamily="-108" charset="-128"/>
          <a:cs typeface="ヒラギノ角ゴ Pro W3" pitchFamily="-108" charset="-128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  <a:ea typeface="ヒラギノ角ゴ Pro W3" pitchFamily="-108" charset="-128"/>
          <a:cs typeface="ヒラギノ角ゴ Pro W3" pitchFamily="-108" charset="-128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</a:defRPr>
      </a:lvl9pPr>
    </p:titleStyle>
    <p:bodyStyle>
      <a:lvl1pPr marL="292100" indent="-292100" algn="l" rtl="0" eaLnBrk="0" fontAlgn="base" hangingPunct="0">
        <a:lnSpc>
          <a:spcPct val="88000"/>
        </a:lnSpc>
        <a:spcBef>
          <a:spcPts val="200"/>
        </a:spcBef>
        <a:spcAft>
          <a:spcPct val="0"/>
        </a:spcAft>
        <a:buClr>
          <a:srgbClr val="A40303"/>
        </a:buClr>
        <a:buSzPct val="75000"/>
        <a:buFont typeface="Zapf Dingbats" charset="0"/>
        <a:buChar char=""/>
        <a:defRPr sz="2400">
          <a:solidFill>
            <a:schemeClr val="tx1"/>
          </a:solidFill>
          <a:latin typeface="+mn-lt"/>
          <a:ea typeface="ヒラギノ角ゴ Pro W3" pitchFamily="-108" charset="-128"/>
          <a:cs typeface="ヒラギノ角ゴ Pro W3" pitchFamily="-108" charset="-128"/>
        </a:defRPr>
      </a:lvl1pPr>
      <a:lvl2pPr marL="635000" indent="-279400" algn="l" rtl="0" eaLnBrk="0" fontAlgn="base" hangingPunct="0">
        <a:lnSpc>
          <a:spcPct val="88000"/>
        </a:lnSpc>
        <a:spcBef>
          <a:spcPts val="200"/>
        </a:spcBef>
        <a:spcAft>
          <a:spcPct val="0"/>
        </a:spcAft>
        <a:buClr>
          <a:srgbClr val="0000FF"/>
        </a:buClr>
        <a:buSzPct val="75000"/>
        <a:buFont typeface="Zapf Dingbats" charset="0"/>
        <a:buChar char=""/>
        <a:defRPr sz="2000">
          <a:solidFill>
            <a:schemeClr val="tx1"/>
          </a:solidFill>
          <a:latin typeface="+mn-lt"/>
          <a:ea typeface="ヒラギノ角ゴ Pro W3" pitchFamily="-65" charset="-128"/>
          <a:cs typeface="ヒラギノ角ゴ Pro W3" pitchFamily="-108" charset="-128"/>
        </a:defRPr>
      </a:lvl2pPr>
      <a:lvl3pPr marL="977900" indent="-342900" algn="l" rtl="0" eaLnBrk="0" fontAlgn="base" hangingPunct="0">
        <a:lnSpc>
          <a:spcPct val="88000"/>
        </a:lnSpc>
        <a:spcBef>
          <a:spcPts val="200"/>
        </a:spcBef>
        <a:spcAft>
          <a:spcPct val="0"/>
        </a:spcAft>
        <a:buClr>
          <a:srgbClr val="560CA4"/>
        </a:buClr>
        <a:buSzPct val="75000"/>
        <a:buFont typeface="Zapf Dingbats" charset="0"/>
        <a:buChar char=""/>
        <a:defRPr sz="2000">
          <a:solidFill>
            <a:schemeClr val="tx1"/>
          </a:solidFill>
          <a:latin typeface="+mn-lt"/>
          <a:ea typeface="ヒラギノ角ゴ Pro W3" pitchFamily="-65" charset="-128"/>
          <a:cs typeface="ヒラギノ角ゴ Pro W3" pitchFamily="-108" charset="-128"/>
        </a:defRPr>
      </a:lvl3pPr>
      <a:lvl4pPr marL="1828800" indent="-342900" algn="l" rtl="0" eaLnBrk="0" fontAlgn="base" hangingPunct="0">
        <a:lnSpc>
          <a:spcPct val="88000"/>
        </a:lnSpc>
        <a:spcBef>
          <a:spcPts val="2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pitchFamily="-65" charset="-128"/>
          <a:cs typeface="ヒラギノ角ゴ Pro W3" pitchFamily="-108" charset="-128"/>
        </a:defRPr>
      </a:lvl4pPr>
      <a:lvl5pPr marL="2286000" indent="-342900" algn="l" rtl="0" eaLnBrk="0" fontAlgn="base" hangingPunct="0">
        <a:lnSpc>
          <a:spcPct val="88000"/>
        </a:lnSpc>
        <a:spcBef>
          <a:spcPts val="2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ヒラギノ角ゴ Pro W3" pitchFamily="-65" charset="-128"/>
          <a:cs typeface="ヒラギノ角ゴ Pro W3" pitchFamily="-108" charset="-128"/>
        </a:defRPr>
      </a:lvl5pPr>
      <a:lvl6pPr marL="2743200" indent="-342900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ヒラギノ角ゴ Pro W3" pitchFamily="-65" charset="-128"/>
        </a:defRPr>
      </a:lvl6pPr>
      <a:lvl7pPr marL="3200400" indent="-342900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ヒラギノ角ゴ Pro W3" pitchFamily="-65" charset="-128"/>
        </a:defRPr>
      </a:lvl7pPr>
      <a:lvl8pPr marL="3657600" indent="-342900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ヒラギノ角ゴ Pro W3" pitchFamily="-65" charset="-128"/>
        </a:defRPr>
      </a:lvl8pPr>
      <a:lvl9pPr marL="4114800" indent="-342900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ヒラギノ角ゴ Pro W3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index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23853"/>
            <a:ext cx="86042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29"/>
            <a:ext cx="8351838" cy="512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7109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>
              <a:lnSpc>
                <a:spcPct val="85000"/>
              </a:lnSpc>
            </a:pPr>
            <a:endParaRPr lang="en-US" sz="3300" smtClean="0">
              <a:solidFill>
                <a:srgbClr val="000000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47110" name="Rectangle 6"/>
          <p:cNvSpPr>
            <a:spLocks noChangeArrowheads="1"/>
          </p:cNvSpPr>
          <p:nvPr userDrawn="1"/>
        </p:nvSpPr>
        <p:spPr bwMode="auto">
          <a:xfrm>
            <a:off x="6908800" y="6259515"/>
            <a:ext cx="190500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defTabSz="914400" eaLnBrk="0" hangingPunct="0"/>
            <a:fld id="{A4F888C6-83DA-4141-BE21-B5ABB50CFFD7}" type="slidenum">
              <a:rPr lang="en-US" sz="1400" smtClean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pPr algn="r" defTabSz="914400" eaLnBrk="0" hangingPunct="0"/>
              <a:t>‹#›</a:t>
            </a:fld>
            <a:endParaRPr lang="en-US" sz="1400" smtClean="0">
              <a:solidFill>
                <a:srgbClr val="000000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31" name="TextBox 1"/>
          <p:cNvSpPr txBox="1">
            <a:spLocks noChangeArrowheads="1"/>
          </p:cNvSpPr>
          <p:nvPr userDrawn="1"/>
        </p:nvSpPr>
        <p:spPr bwMode="auto">
          <a:xfrm>
            <a:off x="13003" y="6527800"/>
            <a:ext cx="366334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defTabSz="914400" eaLnBrk="1" hangingPunct="1">
              <a:lnSpc>
                <a:spcPct val="85000"/>
              </a:lnSpc>
              <a:defRPr/>
            </a:pPr>
            <a:r>
              <a:rPr lang="en-US" sz="1200" b="1" i="1" smtClean="0">
                <a:solidFill>
                  <a:srgbClr val="0000FF"/>
                </a:solidFill>
              </a:rPr>
              <a:t>94</a:t>
            </a:r>
            <a:r>
              <a:rPr lang="en-US" sz="1200" b="1" i="1" baseline="30000" smtClean="0">
                <a:solidFill>
                  <a:srgbClr val="0000FF"/>
                </a:solidFill>
              </a:rPr>
              <a:t>th</a:t>
            </a:r>
            <a:r>
              <a:rPr lang="en-US" sz="1200" b="1" i="1" smtClean="0">
                <a:solidFill>
                  <a:srgbClr val="0000FF"/>
                </a:solidFill>
              </a:rPr>
              <a:t> AMS Meeting, 5 February 2014, Atlanta, GA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ransition xmlns:p14="http://schemas.microsoft.com/office/powerpoint/2010/main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+mj-lt"/>
          <a:ea typeface="ヒラギノ角ゴ Pro W3" pitchFamily="-108" charset="-128"/>
          <a:cs typeface="ヒラギノ角ゴ Pro W3" pitchFamily="-108" charset="-128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  <a:ea typeface="ヒラギノ角ゴ Pro W3" pitchFamily="-108" charset="-128"/>
          <a:cs typeface="ヒラギノ角ゴ Pro W3" pitchFamily="-108" charset="-128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  <a:ea typeface="ヒラギノ角ゴ Pro W3" pitchFamily="-108" charset="-128"/>
          <a:cs typeface="ヒラギノ角ゴ Pro W3" pitchFamily="-108" charset="-128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  <a:ea typeface="ヒラギノ角ゴ Pro W3" pitchFamily="-108" charset="-128"/>
          <a:cs typeface="ヒラギノ角ゴ Pro W3" pitchFamily="-108" charset="-128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  <a:ea typeface="ヒラギノ角ゴ Pro W3" pitchFamily="-108" charset="-128"/>
          <a:cs typeface="ヒラギノ角ゴ Pro W3" pitchFamily="-108" charset="-128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</a:defRPr>
      </a:lvl9pPr>
    </p:titleStyle>
    <p:bodyStyle>
      <a:lvl1pPr marL="406400" indent="-406400" algn="l" rtl="0" eaLnBrk="0" fontAlgn="base" hangingPunct="0">
        <a:lnSpc>
          <a:spcPct val="85000"/>
        </a:lnSpc>
        <a:spcBef>
          <a:spcPts val="200"/>
        </a:spcBef>
        <a:spcAft>
          <a:spcPct val="0"/>
        </a:spcAft>
        <a:buClr>
          <a:srgbClr val="A40303"/>
        </a:buClr>
        <a:buSzPct val="75000"/>
        <a:buFont typeface="Wingdings" charset="0"/>
        <a:buChar char=""/>
        <a:defRPr sz="2400">
          <a:solidFill>
            <a:schemeClr val="tx1"/>
          </a:solidFill>
          <a:latin typeface="+mn-lt"/>
          <a:ea typeface="ヒラギノ角ゴ Pro W3" pitchFamily="-108" charset="-128"/>
          <a:cs typeface="ヒラギノ角ゴ Pro W3" pitchFamily="-108" charset="-128"/>
        </a:defRPr>
      </a:lvl1pPr>
      <a:lvl2pPr marL="914400" indent="-393700" algn="l" rtl="0" eaLnBrk="0" fontAlgn="base" hangingPunct="0">
        <a:lnSpc>
          <a:spcPct val="85000"/>
        </a:lnSpc>
        <a:spcBef>
          <a:spcPts val="200"/>
        </a:spcBef>
        <a:spcAft>
          <a:spcPct val="0"/>
        </a:spcAft>
        <a:buClr>
          <a:srgbClr val="0000FF"/>
        </a:buClr>
        <a:buSzPct val="75000"/>
        <a:buFont typeface="Zapf Dingbats" charset="0"/>
        <a:buChar char=""/>
        <a:defRPr sz="2000">
          <a:solidFill>
            <a:schemeClr val="tx1"/>
          </a:solidFill>
          <a:latin typeface="+mn-lt"/>
          <a:ea typeface="ヒラギノ角ゴ Pro W3" pitchFamily="-65" charset="-128"/>
          <a:cs typeface="ヒラギノ角ゴ Pro W3" pitchFamily="-108" charset="-128"/>
        </a:defRPr>
      </a:lvl2pPr>
      <a:lvl3pPr marL="1371600" indent="-342900" algn="l" rtl="0" eaLnBrk="0" fontAlgn="base" hangingPunct="0">
        <a:lnSpc>
          <a:spcPct val="85000"/>
        </a:lnSpc>
        <a:spcBef>
          <a:spcPts val="200"/>
        </a:spcBef>
        <a:spcAft>
          <a:spcPct val="0"/>
        </a:spcAft>
        <a:buClr>
          <a:srgbClr val="008000"/>
        </a:buClr>
        <a:buSzPct val="75000"/>
        <a:buFont typeface="Wingdings" charset="0"/>
        <a:buChar char="v"/>
        <a:defRPr sz="2000">
          <a:solidFill>
            <a:schemeClr val="tx1"/>
          </a:solidFill>
          <a:latin typeface="+mn-lt"/>
          <a:ea typeface="ヒラギノ角ゴ Pro W3" pitchFamily="-65" charset="-128"/>
          <a:cs typeface="ヒラギノ角ゴ Pro W3" pitchFamily="-108" charset="-128"/>
        </a:defRPr>
      </a:lvl3pPr>
      <a:lvl4pPr marL="1828800" indent="-342900" algn="l" rtl="0" eaLnBrk="0" fontAlgn="base" hangingPunct="0">
        <a:lnSpc>
          <a:spcPct val="85000"/>
        </a:lnSpc>
        <a:spcBef>
          <a:spcPts val="2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pitchFamily="-65" charset="-128"/>
          <a:cs typeface="ヒラギノ角ゴ Pro W3" pitchFamily="-108" charset="-128"/>
        </a:defRPr>
      </a:lvl4pPr>
      <a:lvl5pPr marL="2286000" indent="-342900" algn="l" rtl="0" eaLnBrk="0" fontAlgn="base" hangingPunct="0">
        <a:lnSpc>
          <a:spcPct val="85000"/>
        </a:lnSpc>
        <a:spcBef>
          <a:spcPts val="2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ヒラギノ角ゴ Pro W3" pitchFamily="-65" charset="-128"/>
          <a:cs typeface="ヒラギノ角ゴ Pro W3" pitchFamily="-108" charset="-128"/>
        </a:defRPr>
      </a:lvl5pPr>
      <a:lvl6pPr marL="2743200" indent="-342900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ヒラギノ角ゴ Pro W3" pitchFamily="-65" charset="-128"/>
        </a:defRPr>
      </a:lvl6pPr>
      <a:lvl7pPr marL="3200400" indent="-342900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ヒラギノ角ゴ Pro W3" pitchFamily="-65" charset="-128"/>
        </a:defRPr>
      </a:lvl7pPr>
      <a:lvl8pPr marL="3657600" indent="-342900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ヒラギノ角ゴ Pro W3" pitchFamily="-65" charset="-128"/>
        </a:defRPr>
      </a:lvl8pPr>
      <a:lvl9pPr marL="4114800" indent="-342900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ヒラギノ角ゴ Pro W3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" y="82048"/>
            <a:ext cx="7778928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3615" y="1290640"/>
            <a:ext cx="7845425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60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eaLnBrk="0" hangingPunct="0"/>
            <a:endParaRPr lang="en-US" sz="2000">
              <a:solidFill>
                <a:srgbClr val="000000"/>
              </a:solidFill>
              <a:ea typeface="+mn-ea"/>
            </a:endParaRPr>
          </a:p>
        </p:txBody>
      </p:sp>
      <p:sp>
        <p:nvSpPr>
          <p:cNvPr id="1098" name="Rectangle 74"/>
          <p:cNvSpPr>
            <a:spLocks noChangeArrowheads="1"/>
          </p:cNvSpPr>
          <p:nvPr/>
        </p:nvSpPr>
        <p:spPr bwMode="auto">
          <a:xfrm>
            <a:off x="6908800" y="6259514"/>
            <a:ext cx="1905000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 defTabSz="914400" eaLnBrk="0" hangingPunct="0"/>
            <a:fld id="{4DD36DC4-F754-4076-92A4-3A7E9E169573}" type="slidenum">
              <a:rPr lang="en-US" sz="1400">
                <a:solidFill>
                  <a:srgbClr val="000000"/>
                </a:solidFill>
                <a:ea typeface="+mn-ea"/>
              </a:rPr>
              <a:pPr algn="r" defTabSz="914400" eaLnBrk="0" hangingPunct="0"/>
              <a:t>‹#›</a:t>
            </a:fld>
            <a:endParaRPr lang="en-US" sz="1400">
              <a:solidFill>
                <a:srgbClr val="000000"/>
              </a:solidFill>
              <a:ea typeface="+mn-ea"/>
            </a:endParaRPr>
          </a:p>
        </p:txBody>
      </p:sp>
      <p:pic>
        <p:nvPicPr>
          <p:cNvPr id="2" name="Picture 1" descr="NASA insignia Clear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882" y="90245"/>
            <a:ext cx="799020" cy="7648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</p:sldLayoutIdLst>
  <p:transition xmlns:p14="http://schemas.microsoft.com/office/powerpoint/2010/main"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rgbClr val="FFC732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9pPr>
    </p:titleStyle>
    <p:bodyStyle>
      <a:lvl1pPr marL="282575" indent="-282575" algn="l" rtl="0" fontAlgn="base">
        <a:lnSpc>
          <a:spcPct val="85000"/>
        </a:lnSpc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36588" indent="-239713" algn="l" rtl="0" fontAlgn="base">
        <a:lnSpc>
          <a:spcPct val="85000"/>
        </a:lnSpc>
        <a:spcBef>
          <a:spcPct val="20000"/>
        </a:spcBef>
        <a:spcAft>
          <a:spcPct val="0"/>
        </a:spcAft>
        <a:buFont typeface="Times" pitchFamily="-16" charset="0"/>
        <a:buChar char="•"/>
        <a:defRPr sz="2000">
          <a:solidFill>
            <a:schemeClr val="tx1"/>
          </a:solidFill>
          <a:latin typeface="+mn-lt"/>
        </a:defRPr>
      </a:lvl2pPr>
      <a:lvl3pPr marL="917575" indent="-166688" algn="l" rtl="0" fontAlgn="base">
        <a:lnSpc>
          <a:spcPct val="85000"/>
        </a:lnSpc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255713" indent="-223838" algn="l" rtl="0" fontAlgn="base">
        <a:lnSpc>
          <a:spcPct val="85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1593850" indent="-223838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051050" indent="-223838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508250" indent="-223838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2965450" indent="-223838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422650" indent="-223838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microsoft.com/office/2007/relationships/hdphoto" Target="../media/hdphoto1.wdp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jpeg"/><Relationship Id="rId8" Type="http://schemas.openxmlformats.org/officeDocument/2006/relationships/image" Target="../media/image26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44"/>
          <p:cNvSpPr>
            <a:spLocks noGrp="1" noChangeArrowheads="1"/>
          </p:cNvSpPr>
          <p:nvPr>
            <p:ph type="ctrTitle"/>
          </p:nvPr>
        </p:nvSpPr>
        <p:spPr>
          <a:xfrm>
            <a:off x="2540001" y="22055"/>
            <a:ext cx="6604000" cy="1672389"/>
          </a:xfrm>
        </p:spPr>
        <p:txBody>
          <a:bodyPr/>
          <a:lstStyle/>
          <a:p>
            <a:pPr algn="l"/>
            <a:r>
              <a:rPr lang="en-US" sz="2800" dirty="0" smtClean="0"/>
              <a:t>28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CEOS Plenary </a:t>
            </a:r>
            <a:r>
              <a:rPr lang="en-US" sz="2800" dirty="0" smtClean="0"/>
              <a:t>– NASA Update</a:t>
            </a:r>
            <a:r>
              <a:rPr lang="en-US" sz="2800" b="0" dirty="0"/>
              <a:t/>
            </a:r>
            <a:br>
              <a:rPr lang="en-US" sz="2800" b="0" dirty="0"/>
            </a:br>
            <a:endParaRPr lang="en-US" sz="2800" dirty="0" smtClean="0">
              <a:solidFill>
                <a:srgbClr val="FFFF00"/>
              </a:solidFill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sz="quarter" idx="1"/>
          </p:nvPr>
        </p:nvSpPr>
        <p:spPr>
          <a:xfrm>
            <a:off x="3814057" y="1694444"/>
            <a:ext cx="4826977" cy="1564105"/>
          </a:xfrm>
        </p:spPr>
        <p:txBody>
          <a:bodyPr/>
          <a:lstStyle/>
          <a:p>
            <a:r>
              <a:rPr lang="en-US" b="0" dirty="0" smtClean="0"/>
              <a:t>Michael H. Freilich</a:t>
            </a:r>
            <a:endParaRPr lang="en-US" b="0" dirty="0" smtClean="0"/>
          </a:p>
          <a:p>
            <a:r>
              <a:rPr lang="en-US" b="0" dirty="0" smtClean="0"/>
              <a:t>NASA</a:t>
            </a:r>
            <a:endParaRPr lang="en-US" b="0" dirty="0" smtClean="0"/>
          </a:p>
          <a:p>
            <a:r>
              <a:rPr lang="en-US" b="0" dirty="0" smtClean="0"/>
              <a:t>CEOS Plenary, Agenda Item </a:t>
            </a:r>
            <a:r>
              <a:rPr lang="en-US" b="0" dirty="0" smtClean="0"/>
              <a:t>38</a:t>
            </a:r>
            <a:endParaRPr lang="en-US" b="0" dirty="0" smtClean="0"/>
          </a:p>
          <a:p>
            <a:r>
              <a:rPr lang="en-US" b="0" dirty="0" smtClean="0"/>
              <a:t>Tromsø, Norway</a:t>
            </a:r>
            <a:br>
              <a:rPr lang="en-US" b="0" dirty="0" smtClean="0"/>
            </a:br>
            <a:r>
              <a:rPr lang="en-US" b="0" dirty="0" smtClean="0"/>
              <a:t>28-30 October 2014</a:t>
            </a:r>
            <a:endParaRPr lang="en-US" b="0" dirty="0"/>
          </a:p>
        </p:txBody>
      </p:sp>
      <p:pic>
        <p:nvPicPr>
          <p:cNvPr id="4" name="Picture 2" descr="C:\Users\Taube\Desktop\AT job files\CEOS\CEOS Plen 2014\website\website images\Rica-ishavshotel-we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65" y="5103562"/>
            <a:ext cx="4070067" cy="2093336"/>
          </a:xfrm>
          <a:prstGeom prst="rect">
            <a:avLst/>
          </a:prstGeom>
          <a:noFill/>
        </p:spPr>
      </p:pic>
      <p:pic>
        <p:nvPicPr>
          <p:cNvPr id="5" name="Picture 2" descr="C:\Users\Taube\Desktop\AT job files\CEOS\CEOS Plen 2014\website\website images\hotelroo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3832" y="5103561"/>
            <a:ext cx="1608990" cy="827543"/>
          </a:xfrm>
          <a:prstGeom prst="rect">
            <a:avLst/>
          </a:prstGeom>
          <a:noFill/>
        </p:spPr>
      </p:pic>
      <p:pic>
        <p:nvPicPr>
          <p:cNvPr id="6" name="Picture 4" descr="C:\Users\Taube\Desktop\AT job files\CEOS\CEOS Plen 2014\website\website images\birdview tromso2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82821" y="5103561"/>
            <a:ext cx="3617833" cy="2093337"/>
          </a:xfrm>
          <a:prstGeom prst="rect">
            <a:avLst/>
          </a:prstGeom>
          <a:noFill/>
        </p:spPr>
      </p:pic>
      <p:pic>
        <p:nvPicPr>
          <p:cNvPr id="7" name="Picture 3" descr="C:\Users\Taube\Desktop\AT job files\CEOS\CEOS Plen 2014\website\website images\Winter_Troms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3832" y="5931105"/>
            <a:ext cx="2187622" cy="1265793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2</a:t>
            </a:fld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574870" y="122285"/>
            <a:ext cx="744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NASA-JAXA GPM Core Observatory</a:t>
            </a:r>
            <a:endParaRPr lang="en-US" sz="2800" b="1" kern="0" noProof="0" dirty="0" smtClean="0">
              <a:solidFill>
                <a:schemeClr val="bg1"/>
              </a:solidFill>
              <a:latin typeface="Tahoma" pitchFamily="-106" charset="0"/>
              <a:cs typeface="Tahoma" pitchFamily="-106" charset="0"/>
            </a:endParaRPr>
          </a:p>
        </p:txBody>
      </p:sp>
      <p:pic>
        <p:nvPicPr>
          <p:cNvPr id="5" name="Picture 2" descr="C:\Users\sneeck\Documents\Gpm\JAXA Launch Photos and Video\12819378193_50e7cc0b5b_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6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03" r="22353" b="6053"/>
          <a:stretch/>
        </p:blipFill>
        <p:spPr bwMode="auto">
          <a:xfrm>
            <a:off x="256870" y="1388850"/>
            <a:ext cx="3502658" cy="521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sneeck\Documents\Gpm\JAXA Launch Photos and Video\GPM_Core_Observatory_separatio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0" t="8080" r="18800" b="6729"/>
          <a:stretch/>
        </p:blipFill>
        <p:spPr bwMode="auto">
          <a:xfrm>
            <a:off x="4587532" y="3142738"/>
            <a:ext cx="3909601" cy="298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87532" y="6310221"/>
            <a:ext cx="39096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ea typeface="ヒラギノ角ゴ Pro W3" charset="-128"/>
              </a:rPr>
              <a:t>The Core Observatory separation from the H-IIA second stage occurred ~16 minutes after launch.</a:t>
            </a:r>
            <a:endParaRPr lang="en-US" sz="1200" b="1" dirty="0">
              <a:solidFill>
                <a:srgbClr val="000000"/>
              </a:solidFill>
              <a:latin typeface="Arial" pitchFamily="34" charset="0"/>
              <a:ea typeface="ヒラギノ角ゴ Pro W3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87040" y="1530949"/>
            <a:ext cx="48037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ヒラギノ角ゴ Pro W3" charset="-128"/>
              </a:rPr>
              <a:t>The GPM Core </a:t>
            </a: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ea typeface="ヒラギノ角ゴ Pro W3" charset="-128"/>
              </a:rPr>
              <a:t>Observatory was launched on a JAXA-supplied MHI H-IIA 202 launch vehicle from JAXA’s </a:t>
            </a:r>
            <a:r>
              <a:rPr lang="en-US" sz="1200" b="1" dirty="0" err="1">
                <a:solidFill>
                  <a:srgbClr val="000000"/>
                </a:solidFill>
                <a:latin typeface="Arial" pitchFamily="34" charset="0"/>
                <a:ea typeface="ヒラギノ角ゴ Pro W3" charset="-128"/>
              </a:rPr>
              <a:t>Tanegashima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ヒラギノ角ゴ Pro W3" charset="-128"/>
              </a:rPr>
              <a:t> Space Center, </a:t>
            </a: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ea typeface="ヒラギノ角ゴ Pro W3" charset="-128"/>
              </a:rPr>
              <a:t>on </a:t>
            </a:r>
            <a:r>
              <a:rPr lang="en-US" sz="1200" b="1" dirty="0" err="1" smtClean="0">
                <a:solidFill>
                  <a:srgbClr val="000000"/>
                </a:solidFill>
                <a:latin typeface="Arial" pitchFamily="34" charset="0"/>
                <a:ea typeface="ヒラギノ角ゴ Pro W3" charset="-128"/>
              </a:rPr>
              <a:t>Tanegashima</a:t>
            </a: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ea typeface="ヒラギノ角ゴ Pro W3" charset="-128"/>
              </a:rPr>
              <a:t> Island, </a:t>
            </a: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ea typeface="ヒラギノ角ゴ Pro W3" charset="-128"/>
              </a:rPr>
              <a:t>Japan – 28 Feb 2014.</a:t>
            </a:r>
          </a:p>
          <a:p>
            <a:pPr defTabSz="914400"/>
            <a:endParaRPr lang="en-US" sz="1200" b="1" dirty="0">
              <a:solidFill>
                <a:srgbClr val="000000"/>
              </a:solidFill>
              <a:latin typeface="Arial" pitchFamily="34" charset="0"/>
              <a:ea typeface="ヒラギノ角ゴ Pro W3" charset="-128"/>
            </a:endParaRPr>
          </a:p>
          <a:p>
            <a:pPr defTabSz="914400"/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ヒラギノ角ゴ Pro W3" charset="-128"/>
              </a:rPr>
              <a:t>GPM Level-2 data products available routinely:  Sept 2014</a:t>
            </a:r>
            <a:endParaRPr lang="en-US" sz="1600" b="1" dirty="0">
              <a:solidFill>
                <a:srgbClr val="000000"/>
              </a:solidFill>
              <a:latin typeface="Arial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421396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3</a:t>
            </a:fld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574870" y="122285"/>
            <a:ext cx="744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OCO-2 Launch</a:t>
            </a:r>
            <a:endParaRPr lang="en-US" sz="2800" b="1" kern="0" noProof="0" dirty="0" smtClean="0">
              <a:solidFill>
                <a:schemeClr val="bg1"/>
              </a:solidFill>
              <a:latin typeface="Tahoma" pitchFamily="-106" charset="0"/>
              <a:cs typeface="Tahoma" pitchFamily="-106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 bwMode="auto">
          <a:xfrm>
            <a:off x="65740" y="5475462"/>
            <a:ext cx="3832921" cy="11099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34" tIns="19396" rIns="91434" bIns="19396" numCol="1" anchor="ctr" anchorCtr="0" compatLnSpc="1">
            <a:prstTxWarp prst="textNoShape">
              <a:avLst/>
            </a:prstTxWarp>
            <a:spAutoFit/>
          </a:bodyPr>
          <a:lstStyle>
            <a:lvl1pPr algn="ctr" defTabSz="862013" rtl="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lang="en-US" sz="2400" b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6201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2pPr>
            <a:lvl3pPr algn="ctr" defTabSz="86201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3pPr>
            <a:lvl4pPr algn="ctr" defTabSz="86201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4pPr>
            <a:lvl5pPr algn="ctr" defTabSz="86201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457200" algn="ctr" defTabSz="86201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914400" algn="ctr" defTabSz="86201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1371600" algn="ctr" defTabSz="86201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1828800" algn="ctr" defTabSz="86201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sz="1500">
                <a:solidFill>
                  <a:srgbClr val="000000"/>
                </a:solidFill>
                <a:latin typeface="Arial"/>
              </a:rPr>
              <a:t>Lift-Off from SLC-2W (Space Launch Complex 2 West), Vandenberg Air Force Base (VAFB), CA, 2:56:23.272 am PDT,</a:t>
            </a:r>
          </a:p>
          <a:p>
            <a:r>
              <a:rPr sz="1500">
                <a:solidFill>
                  <a:srgbClr val="000000"/>
                </a:solidFill>
                <a:latin typeface="Arial"/>
              </a:rPr>
              <a:t>Tuesday, 02 July 2014</a:t>
            </a:r>
          </a:p>
        </p:txBody>
      </p:sp>
      <p:sp>
        <p:nvSpPr>
          <p:cNvPr id="11" name="Title 2"/>
          <p:cNvSpPr txBox="1">
            <a:spLocks/>
          </p:cNvSpPr>
          <p:nvPr/>
        </p:nvSpPr>
        <p:spPr bwMode="auto">
          <a:xfrm>
            <a:off x="4195167" y="4939219"/>
            <a:ext cx="4518943" cy="165628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34" tIns="19396" rIns="91434" bIns="19396" numCol="1" anchor="ctr" anchorCtr="0" compatLnSpc="1">
            <a:prstTxWarp prst="textNoShape">
              <a:avLst/>
            </a:prstTxWarp>
            <a:spAutoFit/>
          </a:bodyPr>
          <a:lstStyle>
            <a:lvl1pPr algn="ctr" defTabSz="862013" rtl="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lang="en-US" sz="2400" b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86201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2pPr>
            <a:lvl3pPr algn="ctr" defTabSz="86201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3pPr>
            <a:lvl4pPr algn="ctr" defTabSz="86201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4pPr>
            <a:lvl5pPr algn="ctr" defTabSz="86201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457200" algn="ctr" defTabSz="86201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914400" algn="ctr" defTabSz="86201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1371600" algn="ctr" defTabSz="86201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1828800" algn="ctr" defTabSz="86201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sz="1500" dirty="0">
                <a:solidFill>
                  <a:srgbClr val="000000"/>
                </a:solidFill>
                <a:latin typeface="Arial"/>
              </a:rPr>
              <a:t>Five Minute-Long Exposure Image of the OCO-2 Delta II Launch from Santa Cruz, CA, Approximately 200 Miles from </a:t>
            </a:r>
            <a:r>
              <a:rPr sz="1500" dirty="0" smtClean="0">
                <a:solidFill>
                  <a:srgbClr val="000000"/>
                </a:solidFill>
                <a:latin typeface="Arial"/>
              </a:rPr>
              <a:t>VAFB</a:t>
            </a:r>
            <a:endParaRPr lang="en-US" sz="1500" dirty="0" smtClean="0">
              <a:solidFill>
                <a:srgbClr val="000000"/>
              </a:solidFill>
              <a:latin typeface="Arial"/>
            </a:endParaRPr>
          </a:p>
          <a:p>
            <a:endParaRPr lang="en-US" sz="1500" dirty="0">
              <a:solidFill>
                <a:srgbClr val="000000"/>
              </a:solidFill>
              <a:latin typeface="Arial"/>
            </a:endParaRPr>
          </a:p>
          <a:p>
            <a:endParaRPr lang="en-US" sz="1500" dirty="0" smtClean="0">
              <a:solidFill>
                <a:srgbClr val="000000"/>
              </a:solidFill>
              <a:latin typeface="Arial"/>
            </a:endParaRPr>
          </a:p>
          <a:p>
            <a:r>
              <a:rPr lang="en-US" sz="1800" dirty="0" smtClean="0">
                <a:solidFill>
                  <a:srgbClr val="000000"/>
                </a:solidFill>
                <a:latin typeface="Arial"/>
              </a:rPr>
              <a:t>OCO-2 Routine Ops began 13 Oct 2014</a:t>
            </a:r>
            <a:endParaRPr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9401" b="-9457"/>
          <a:stretch/>
        </p:blipFill>
        <p:spPr>
          <a:xfrm>
            <a:off x="262371" y="1520829"/>
            <a:ext cx="3356491" cy="43653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1263" y="1916521"/>
            <a:ext cx="4952848" cy="277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2702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4</a:t>
            </a:fld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574870" y="122285"/>
            <a:ext cx="744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RapidScat</a:t>
            </a:r>
            <a:r>
              <a:rPr lang="en-US" sz="2800" b="1" kern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 Installation on ISS</a:t>
            </a:r>
            <a:endParaRPr lang="en-US" sz="2800" b="1" kern="0" noProof="0" dirty="0" smtClean="0">
              <a:solidFill>
                <a:schemeClr val="bg1"/>
              </a:solidFill>
              <a:latin typeface="Tahoma" pitchFamily="-106" charset="0"/>
              <a:cs typeface="Tahoma" pitchFamily="-106" charset="0"/>
            </a:endParaRPr>
          </a:p>
        </p:txBody>
      </p:sp>
      <p:pic>
        <p:nvPicPr>
          <p:cNvPr id="2" name="_home_www_videos_earth_rapidscat_20141006_rapidScat20141006-640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0" y="1628146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0104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Space Station layou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97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TextBox 5"/>
          <p:cNvSpPr txBox="1">
            <a:spLocks noChangeArrowheads="1"/>
          </p:cNvSpPr>
          <p:nvPr/>
        </p:nvSpPr>
        <p:spPr bwMode="auto">
          <a:xfrm>
            <a:off x="585264" y="4762529"/>
            <a:ext cx="2134681" cy="33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defTabSz="914400" eaLnBrk="1" hangingPunct="1">
              <a:lnSpc>
                <a:spcPct val="85000"/>
              </a:lnSpc>
            </a:pPr>
            <a:r>
              <a:rPr lang="en-US" sz="1800" dirty="0" smtClean="0">
                <a:solidFill>
                  <a:srgbClr val="FFFF00"/>
                </a:solidFill>
                <a:cs typeface="Arial" charset="0"/>
              </a:rPr>
              <a:t>SAGE III (CY2016)</a:t>
            </a:r>
          </a:p>
        </p:txBody>
      </p:sp>
      <p:sp>
        <p:nvSpPr>
          <p:cNvPr id="49155" name="TextBox 6"/>
          <p:cNvSpPr txBox="1">
            <a:spLocks noChangeArrowheads="1"/>
          </p:cNvSpPr>
          <p:nvPr/>
        </p:nvSpPr>
        <p:spPr bwMode="auto">
          <a:xfrm>
            <a:off x="6592985" y="5105400"/>
            <a:ext cx="2339816" cy="127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defTabSz="914400" eaLnBrk="1" hangingPunct="1">
              <a:lnSpc>
                <a:spcPct val="85000"/>
              </a:lnSpc>
            </a:pPr>
            <a:r>
              <a:rPr lang="en-US" sz="1800" dirty="0" smtClean="0">
                <a:solidFill>
                  <a:srgbClr val="FFFF00"/>
                </a:solidFill>
                <a:cs typeface="Arial" charset="0"/>
              </a:rPr>
              <a:t>CATS (2014)</a:t>
            </a:r>
          </a:p>
          <a:p>
            <a:pPr algn="ctr" defTabSz="914400" eaLnBrk="1" hangingPunct="1">
              <a:lnSpc>
                <a:spcPct val="85000"/>
              </a:lnSpc>
            </a:pPr>
            <a:r>
              <a:rPr lang="en-US" sz="1800" dirty="0" smtClean="0">
                <a:solidFill>
                  <a:srgbClr val="FFFF00"/>
                </a:solidFill>
                <a:cs typeface="Arial" charset="0"/>
              </a:rPr>
              <a:t>HICO (2009</a:t>
            </a:r>
            <a:r>
              <a:rPr lang="en-US" sz="1800" dirty="0" smtClean="0">
                <a:solidFill>
                  <a:srgbClr val="FFFF00"/>
                </a:solidFill>
                <a:cs typeface="Arial" charset="0"/>
              </a:rPr>
              <a:t>)</a:t>
            </a:r>
          </a:p>
          <a:p>
            <a:pPr algn="ctr" defTabSz="914400" eaLnBrk="1" hangingPunct="1">
              <a:lnSpc>
                <a:spcPct val="85000"/>
              </a:lnSpc>
            </a:pPr>
            <a:r>
              <a:rPr lang="en-US" sz="1800" dirty="0" smtClean="0">
                <a:solidFill>
                  <a:srgbClr val="FFFF00"/>
                </a:solidFill>
                <a:cs typeface="Arial" charset="0"/>
              </a:rPr>
              <a:t>ECOSTRESS (2018)</a:t>
            </a:r>
          </a:p>
          <a:p>
            <a:pPr algn="ctr" defTabSz="914400" eaLnBrk="1" hangingPunct="1">
              <a:lnSpc>
                <a:spcPct val="85000"/>
              </a:lnSpc>
            </a:pPr>
            <a:endParaRPr lang="en-US" sz="1800" dirty="0" smtClean="0">
              <a:solidFill>
                <a:srgbClr val="FFFF00"/>
              </a:solidFill>
              <a:cs typeface="Arial" charset="0"/>
            </a:endParaRPr>
          </a:p>
          <a:p>
            <a:pPr algn="ctr" defTabSz="914400" eaLnBrk="1" hangingPunct="1">
              <a:lnSpc>
                <a:spcPct val="85000"/>
              </a:lnSpc>
            </a:pPr>
            <a:r>
              <a:rPr lang="en-US" sz="1800" dirty="0" smtClean="0">
                <a:solidFill>
                  <a:srgbClr val="FFFF00"/>
                </a:solidFill>
                <a:cs typeface="Arial" charset="0"/>
              </a:rPr>
              <a:t>GEDI (2019)</a:t>
            </a:r>
            <a:endParaRPr lang="en-US" sz="1800" dirty="0" smtClean="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49156" name="TextBox 7"/>
          <p:cNvSpPr txBox="1">
            <a:spLocks noChangeArrowheads="1"/>
          </p:cNvSpPr>
          <p:nvPr/>
        </p:nvSpPr>
        <p:spPr bwMode="auto">
          <a:xfrm>
            <a:off x="3647017" y="5638829"/>
            <a:ext cx="2113492" cy="33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defTabSz="914400" eaLnBrk="1" hangingPunct="1">
              <a:lnSpc>
                <a:spcPct val="85000"/>
              </a:lnSpc>
            </a:pPr>
            <a:r>
              <a:rPr lang="en-US" sz="1800" smtClean="0">
                <a:solidFill>
                  <a:srgbClr val="FFFF00"/>
                </a:solidFill>
                <a:cs typeface="Arial" charset="0"/>
              </a:rPr>
              <a:t>RapidSCAT (2014)</a:t>
            </a:r>
          </a:p>
        </p:txBody>
      </p:sp>
      <p:sp>
        <p:nvSpPr>
          <p:cNvPr id="49157" name="Oval 8"/>
          <p:cNvSpPr>
            <a:spLocks noChangeArrowheads="1"/>
          </p:cNvSpPr>
          <p:nvPr/>
        </p:nvSpPr>
        <p:spPr bwMode="auto">
          <a:xfrm>
            <a:off x="1962150" y="3581400"/>
            <a:ext cx="765175" cy="401639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defTabSz="914400" eaLnBrk="0" hangingPunct="0">
              <a:lnSpc>
                <a:spcPct val="85000"/>
              </a:lnSpc>
            </a:pPr>
            <a:endParaRPr lang="en-US" sz="1200" smtClean="0">
              <a:solidFill>
                <a:srgbClr val="FFFF00"/>
              </a:solidFill>
              <a:latin typeface="Times New Roman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9158" name="Oval 9"/>
          <p:cNvSpPr>
            <a:spLocks noChangeArrowheads="1"/>
          </p:cNvSpPr>
          <p:nvPr/>
        </p:nvSpPr>
        <p:spPr bwMode="auto">
          <a:xfrm>
            <a:off x="3048000" y="3581401"/>
            <a:ext cx="1143000" cy="450851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defTabSz="914400" eaLnBrk="0" hangingPunct="0">
              <a:lnSpc>
                <a:spcPct val="85000"/>
              </a:lnSpc>
            </a:pPr>
            <a:endParaRPr lang="en-US" sz="1200" smtClean="0">
              <a:solidFill>
                <a:srgbClr val="FFFF00"/>
              </a:solidFill>
              <a:latin typeface="Times New Roman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9159" name="Oval 10"/>
          <p:cNvSpPr>
            <a:spLocks noChangeArrowheads="1"/>
          </p:cNvSpPr>
          <p:nvPr/>
        </p:nvSpPr>
        <p:spPr bwMode="auto">
          <a:xfrm>
            <a:off x="5867400" y="3581400"/>
            <a:ext cx="838200" cy="4572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defTabSz="914400" eaLnBrk="0" hangingPunct="0">
              <a:lnSpc>
                <a:spcPct val="85000"/>
              </a:lnSpc>
            </a:pPr>
            <a:endParaRPr lang="en-US" sz="1200" smtClean="0">
              <a:solidFill>
                <a:srgbClr val="FFFF00"/>
              </a:solidFill>
              <a:latin typeface="Times New Roman" charset="0"/>
              <a:ea typeface="ヒラギノ角ゴ Pro W3" charset="0"/>
              <a:cs typeface="ヒラギノ角ゴ Pro W3" charset="0"/>
            </a:endParaRPr>
          </a:p>
        </p:txBody>
      </p:sp>
      <p:cxnSp>
        <p:nvCxnSpPr>
          <p:cNvPr id="49160" name="Curved Connector 13"/>
          <p:cNvCxnSpPr>
            <a:cxnSpLocks noChangeShapeType="1"/>
            <a:stCxn id="49154" idx="0"/>
            <a:endCxn id="49157" idx="3"/>
          </p:cNvCxnSpPr>
          <p:nvPr/>
        </p:nvCxnSpPr>
        <p:spPr bwMode="auto">
          <a:xfrm rot="5400000" flipH="1" flipV="1">
            <a:off x="1444252" y="4132574"/>
            <a:ext cx="838309" cy="421602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61" name="Curved Connector 18"/>
          <p:cNvCxnSpPr>
            <a:cxnSpLocks noChangeShapeType="1"/>
            <a:stCxn id="49155" idx="0"/>
            <a:endCxn id="49159" idx="4"/>
          </p:cNvCxnSpPr>
          <p:nvPr/>
        </p:nvCxnSpPr>
        <p:spPr bwMode="auto">
          <a:xfrm rot="16200000" flipV="1">
            <a:off x="6491297" y="3833803"/>
            <a:ext cx="1066800" cy="1476393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62" name="Curved Connector 19"/>
          <p:cNvCxnSpPr>
            <a:cxnSpLocks noChangeShapeType="1"/>
            <a:stCxn id="49156" idx="0"/>
            <a:endCxn id="49158" idx="4"/>
          </p:cNvCxnSpPr>
          <p:nvPr/>
        </p:nvCxnSpPr>
        <p:spPr bwMode="auto">
          <a:xfrm rot="16200000" flipV="1">
            <a:off x="3358344" y="4293409"/>
            <a:ext cx="1606577" cy="1084263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163" name="TextBox 6"/>
          <p:cNvSpPr txBox="1">
            <a:spLocks noChangeArrowheads="1"/>
          </p:cNvSpPr>
          <p:nvPr/>
        </p:nvSpPr>
        <p:spPr bwMode="auto">
          <a:xfrm>
            <a:off x="4861114" y="4892703"/>
            <a:ext cx="1604601" cy="33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defTabSz="914400" eaLnBrk="1" hangingPunct="1">
              <a:lnSpc>
                <a:spcPct val="85000"/>
              </a:lnSpc>
            </a:pPr>
            <a:r>
              <a:rPr lang="en-US" sz="1800" smtClean="0">
                <a:solidFill>
                  <a:srgbClr val="FFFF00"/>
                </a:solidFill>
                <a:cs typeface="Arial" charset="0"/>
              </a:rPr>
              <a:t>ISERV (2012)</a:t>
            </a:r>
          </a:p>
        </p:txBody>
      </p:sp>
      <p:cxnSp>
        <p:nvCxnSpPr>
          <p:cNvPr id="49164" name="Curved Connector 18"/>
          <p:cNvCxnSpPr>
            <a:cxnSpLocks noChangeShapeType="1"/>
          </p:cNvCxnSpPr>
          <p:nvPr/>
        </p:nvCxnSpPr>
        <p:spPr bwMode="auto">
          <a:xfrm rot="16200000" flipV="1">
            <a:off x="4320391" y="3909219"/>
            <a:ext cx="1173163" cy="609600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165" name="TextBox 5"/>
          <p:cNvSpPr txBox="1">
            <a:spLocks noChangeArrowheads="1"/>
          </p:cNvSpPr>
          <p:nvPr/>
        </p:nvSpPr>
        <p:spPr bwMode="auto">
          <a:xfrm>
            <a:off x="7729316" y="2027265"/>
            <a:ext cx="1262523" cy="33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defTabSz="914400" eaLnBrk="1" hangingPunct="1">
              <a:lnSpc>
                <a:spcPct val="85000"/>
              </a:lnSpc>
            </a:pPr>
            <a:r>
              <a:rPr lang="en-US" sz="1800" smtClean="0">
                <a:solidFill>
                  <a:srgbClr val="FFFF00"/>
                </a:solidFill>
                <a:cs typeface="Arial" charset="0"/>
              </a:rPr>
              <a:t>LIS (2016)</a:t>
            </a:r>
          </a:p>
        </p:txBody>
      </p:sp>
      <p:sp>
        <p:nvSpPr>
          <p:cNvPr id="49166" name="Oval 8"/>
          <p:cNvSpPr>
            <a:spLocks noChangeArrowheads="1"/>
          </p:cNvSpPr>
          <p:nvPr/>
        </p:nvSpPr>
        <p:spPr bwMode="auto">
          <a:xfrm>
            <a:off x="6854833" y="3581400"/>
            <a:ext cx="765175" cy="401639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defTabSz="914400" eaLnBrk="0" hangingPunct="0">
              <a:lnSpc>
                <a:spcPct val="85000"/>
              </a:lnSpc>
            </a:pPr>
            <a:endParaRPr lang="en-US" sz="1200" smtClean="0">
              <a:solidFill>
                <a:srgbClr val="FFFF00"/>
              </a:solidFill>
              <a:latin typeface="Times New Roman" charset="0"/>
              <a:ea typeface="ヒラギノ角ゴ Pro W3" charset="0"/>
              <a:cs typeface="ヒラギノ角ゴ Pro W3" charset="0"/>
            </a:endParaRPr>
          </a:p>
        </p:txBody>
      </p:sp>
      <p:cxnSp>
        <p:nvCxnSpPr>
          <p:cNvPr id="49167" name="Curved Connector 13"/>
          <p:cNvCxnSpPr>
            <a:cxnSpLocks noChangeShapeType="1"/>
            <a:stCxn id="49165" idx="2"/>
            <a:endCxn id="49166" idx="6"/>
          </p:cNvCxnSpPr>
          <p:nvPr/>
        </p:nvCxnSpPr>
        <p:spPr bwMode="auto">
          <a:xfrm rot="5400000">
            <a:off x="7280169" y="2701811"/>
            <a:ext cx="1420248" cy="740570"/>
          </a:xfrm>
          <a:prstGeom prst="curvedConnector2">
            <a:avLst/>
          </a:prstGeom>
          <a:noFill/>
          <a:ln w="2857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168" name="TextBox 1"/>
          <p:cNvSpPr txBox="1">
            <a:spLocks noChangeArrowheads="1"/>
          </p:cNvSpPr>
          <p:nvPr/>
        </p:nvSpPr>
        <p:spPr bwMode="auto">
          <a:xfrm rot="-1088498">
            <a:off x="2329710" y="1281385"/>
            <a:ext cx="1042899" cy="46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defTabSz="914400" eaLnBrk="1" hangingPunct="1">
              <a:lnSpc>
                <a:spcPct val="85000"/>
              </a:lnSpc>
            </a:pPr>
            <a:r>
              <a:rPr lang="en-US" sz="2800" smtClean="0">
                <a:solidFill>
                  <a:srgbClr val="FFFF00"/>
                </a:solidFill>
              </a:rPr>
              <a:t>Earth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6</a:t>
            </a:fld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574870" y="122285"/>
            <a:ext cx="744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NASA Near-Term Upcoming Launches </a:t>
            </a:r>
            <a:endParaRPr lang="en-US" sz="2800" b="1" kern="0" noProof="0" dirty="0" smtClean="0">
              <a:solidFill>
                <a:schemeClr val="bg1"/>
              </a:solidFill>
              <a:latin typeface="Tahoma" pitchFamily="-106" charset="0"/>
              <a:cs typeface="Tahoma" pitchFamily="-106" charset="0"/>
            </a:endParaRPr>
          </a:p>
        </p:txBody>
      </p:sp>
      <p:pic>
        <p:nvPicPr>
          <p:cNvPr id="2" name="Picture 1" descr="Slide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81" y="1329541"/>
            <a:ext cx="7380582" cy="553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47299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rth Fleet_ColorKe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146" name="Group 4"/>
          <p:cNvGrpSpPr>
            <a:grpSpLocks/>
          </p:cNvGrpSpPr>
          <p:nvPr/>
        </p:nvGrpSpPr>
        <p:grpSpPr bwMode="auto">
          <a:xfrm>
            <a:off x="4202114" y="152399"/>
            <a:ext cx="1922587" cy="1129492"/>
            <a:chOff x="457200" y="1676400"/>
            <a:chExt cx="1923749" cy="1129035"/>
          </a:xfrm>
        </p:grpSpPr>
        <p:pic>
          <p:nvPicPr>
            <p:cNvPr id="6149" name="Picture 2" descr="S-NPP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1676400"/>
              <a:ext cx="1255651" cy="951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0" name="TextBox 3"/>
            <p:cNvSpPr txBox="1">
              <a:spLocks noChangeArrowheads="1"/>
            </p:cNvSpPr>
            <p:nvPr/>
          </p:nvSpPr>
          <p:spPr bwMode="auto">
            <a:xfrm>
              <a:off x="457200" y="2133600"/>
              <a:ext cx="953381" cy="671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3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33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33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33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33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algn="ctr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algn="ctr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algn="ctr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algn="ctr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defTabSz="914400" eaLnBrk="1" hangingPunct="1">
                <a:lnSpc>
                  <a:spcPct val="85000"/>
                </a:lnSpc>
              </a:pPr>
              <a:r>
                <a:rPr lang="en-US" sz="1100" dirty="0" smtClean="0">
                  <a:solidFill>
                    <a:srgbClr val="FFFF00"/>
                  </a:solidFill>
                </a:rPr>
                <a:t>RBI</a:t>
              </a:r>
            </a:p>
            <a:p>
              <a:pPr defTabSz="914400" eaLnBrk="1" hangingPunct="1">
                <a:lnSpc>
                  <a:spcPct val="85000"/>
                </a:lnSpc>
              </a:pPr>
              <a:r>
                <a:rPr lang="en-US" sz="1100" dirty="0" smtClean="0">
                  <a:solidFill>
                    <a:srgbClr val="FFFF00"/>
                  </a:solidFill>
                </a:rPr>
                <a:t>OMPS-Limb</a:t>
              </a:r>
            </a:p>
            <a:p>
              <a:pPr defTabSz="914400" eaLnBrk="1" hangingPunct="1">
                <a:lnSpc>
                  <a:spcPct val="85000"/>
                </a:lnSpc>
              </a:pPr>
              <a:endParaRPr lang="en-US" sz="1100" dirty="0" smtClean="0">
                <a:solidFill>
                  <a:srgbClr val="FFFF00"/>
                </a:solidFill>
              </a:endParaRPr>
            </a:p>
            <a:p>
              <a:pPr defTabSz="914400" eaLnBrk="1" hangingPunct="1">
                <a:lnSpc>
                  <a:spcPct val="85000"/>
                </a:lnSpc>
              </a:pPr>
              <a:r>
                <a:rPr lang="en-US" sz="1100" dirty="0" smtClean="0">
                  <a:solidFill>
                    <a:srgbClr val="FFFF00"/>
                  </a:solidFill>
                </a:rPr>
                <a:t>[[TSIS-2]]</a:t>
              </a:r>
            </a:p>
          </p:txBody>
        </p:sp>
        <p:sp>
          <p:nvSpPr>
            <p:cNvPr id="6151" name="TextBox 6"/>
            <p:cNvSpPr txBox="1">
              <a:spLocks noChangeArrowheads="1"/>
            </p:cNvSpPr>
            <p:nvPr/>
          </p:nvSpPr>
          <p:spPr bwMode="auto">
            <a:xfrm>
              <a:off x="1066800" y="1676400"/>
              <a:ext cx="1314149" cy="25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3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33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33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33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33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algn="ctr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algn="ctr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algn="ctr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algn="ctr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defTabSz="914400" eaLnBrk="1" hangingPunct="1">
                <a:lnSpc>
                  <a:spcPct val="85000"/>
                </a:lnSpc>
              </a:pPr>
              <a:r>
                <a:rPr lang="en-US" sz="1200" b="1" dirty="0" smtClean="0">
                  <a:solidFill>
                    <a:srgbClr val="FFFF00"/>
                  </a:solidFill>
                </a:rPr>
                <a:t>JPSS-2 (NOAA)</a:t>
              </a:r>
            </a:p>
          </p:txBody>
        </p:sp>
      </p:grpSp>
      <p:pic>
        <p:nvPicPr>
          <p:cNvPr id="6147" name="Picture 7" descr="Landsat 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025" y="122241"/>
            <a:ext cx="1023938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10"/>
          <p:cNvSpPr txBox="1">
            <a:spLocks noChangeArrowheads="1"/>
          </p:cNvSpPr>
          <p:nvPr/>
        </p:nvSpPr>
        <p:spPr bwMode="auto">
          <a:xfrm>
            <a:off x="2587642" y="503239"/>
            <a:ext cx="1638339" cy="41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defTabSz="914400" eaLnBrk="1" hangingPunct="1">
              <a:lnSpc>
                <a:spcPct val="85000"/>
              </a:lnSpc>
            </a:pPr>
            <a:r>
              <a:rPr lang="en-US" sz="1200" b="1" dirty="0" smtClean="0">
                <a:solidFill>
                  <a:srgbClr val="FFFAD0"/>
                </a:solidFill>
              </a:rPr>
              <a:t>SLI-TBD</a:t>
            </a:r>
          </a:p>
          <a:p>
            <a:pPr defTabSz="914400" eaLnBrk="1" hangingPunct="1">
              <a:lnSpc>
                <a:spcPct val="85000"/>
              </a:lnSpc>
            </a:pPr>
            <a:r>
              <a:rPr lang="en-US" sz="1200" b="1" dirty="0" smtClean="0">
                <a:solidFill>
                  <a:srgbClr val="FFFAD0"/>
                </a:solidFill>
              </a:rPr>
              <a:t>Formulation in 2015</a:t>
            </a:r>
          </a:p>
        </p:txBody>
      </p:sp>
      <p:sp>
        <p:nvSpPr>
          <p:cNvPr id="8" name="Rectangle 7"/>
          <p:cNvSpPr/>
          <p:nvPr/>
        </p:nvSpPr>
        <p:spPr>
          <a:xfrm>
            <a:off x="3643525" y="3410673"/>
            <a:ext cx="709731" cy="240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lnSpc>
                <a:spcPct val="85000"/>
              </a:lnSpc>
            </a:pPr>
            <a:r>
              <a:rPr lang="en-US" sz="1100" dirty="0">
                <a:solidFill>
                  <a:srgbClr val="FFFF00"/>
                </a:solidFill>
                <a:ea typeface="+mn-ea"/>
              </a:rPr>
              <a:t>[[</a:t>
            </a:r>
            <a:r>
              <a:rPr lang="en-US" sz="1100" dirty="0" smtClean="0">
                <a:solidFill>
                  <a:srgbClr val="FFFF00"/>
                </a:solidFill>
                <a:ea typeface="+mn-ea"/>
              </a:rPr>
              <a:t>TCTE]</a:t>
            </a:r>
            <a:r>
              <a:rPr lang="en-US" sz="1100" dirty="0">
                <a:solidFill>
                  <a:srgbClr val="FFFF00"/>
                </a:solidFill>
                <a:ea typeface="+mn-ea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334494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8</a:t>
            </a:fld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574870" y="122285"/>
            <a:ext cx="744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International A-Train</a:t>
            </a:r>
            <a:endParaRPr lang="en-US" sz="2800" b="1" kern="0" noProof="0" dirty="0" smtClean="0">
              <a:solidFill>
                <a:schemeClr val="bg1"/>
              </a:solidFill>
              <a:latin typeface="Tahoma" pitchFamily="-106" charset="0"/>
              <a:cs typeface="Tahoma" pitchFamily="-106" charset="0"/>
            </a:endParaRPr>
          </a:p>
        </p:txBody>
      </p:sp>
      <p:pic>
        <p:nvPicPr>
          <p:cNvPr id="13" name="Picture 7" descr="A-Train graphic6_11.jpg"/>
          <p:cNvPicPr>
            <a:picLocks noChangeAspect="1"/>
          </p:cNvPicPr>
          <p:nvPr/>
        </p:nvPicPr>
        <p:blipFill>
          <a:blip r:embed="rId3" cstate="print"/>
          <a:srcRect b="35956"/>
          <a:stretch>
            <a:fillRect/>
          </a:stretch>
        </p:blipFill>
        <p:spPr bwMode="auto">
          <a:xfrm>
            <a:off x="-6428" y="1883500"/>
            <a:ext cx="9185054" cy="3280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A-Train graphic6_9.jpg"/>
          <p:cNvPicPr>
            <a:picLocks noChangeAspect="1"/>
          </p:cNvPicPr>
          <p:nvPr/>
        </p:nvPicPr>
        <p:blipFill>
          <a:blip r:embed="rId4" cstate="print"/>
          <a:srcRect l="1333" t="82622" r="1667"/>
          <a:stretch>
            <a:fillRect/>
          </a:stretch>
        </p:blipFill>
        <p:spPr>
          <a:xfrm>
            <a:off x="4922" y="5120387"/>
            <a:ext cx="9172201" cy="130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8576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82" name="Rectangle 2"/>
          <p:cNvSpPr>
            <a:spLocks noGrp="1" noChangeArrowheads="1"/>
          </p:cNvSpPr>
          <p:nvPr>
            <p:ph type="title"/>
          </p:nvPr>
        </p:nvSpPr>
        <p:spPr>
          <a:xfrm>
            <a:off x="371825" y="-162791"/>
            <a:ext cx="8458200" cy="1143000"/>
          </a:xfrm>
        </p:spPr>
        <p:txBody>
          <a:bodyPr/>
          <a:lstStyle/>
          <a:p>
            <a:r>
              <a:rPr lang="en-US" dirty="0" smtClean="0"/>
              <a:t>SMAP Soil Moisture </a:t>
            </a:r>
            <a:r>
              <a:rPr lang="en-US" dirty="0" smtClean="0"/>
              <a:t>: 29 January 2015 Launch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881680" y="883775"/>
            <a:ext cx="33413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 smtClean="0">
                <a:solidFill>
                  <a:srgbClr val="FFFFFF"/>
                </a:solidFill>
                <a:ea typeface="+mn-ea"/>
              </a:rPr>
              <a:t>SMAP will provide moisture content measurement in the top 5 cm of soil at 10 km resolution globally every 3 days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77365" y="1083527"/>
            <a:ext cx="2600411" cy="2484761"/>
            <a:chOff x="177362" y="638518"/>
            <a:chExt cx="2600411" cy="2422182"/>
          </a:xfrm>
        </p:grpSpPr>
        <p:pic>
          <p:nvPicPr>
            <p:cNvPr id="18" name="Picture 17" descr="Screen Shot 2014-07-12 at 6.13.05 AM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95"/>
            <a:stretch/>
          </p:blipFill>
          <p:spPr>
            <a:xfrm>
              <a:off x="270736" y="698499"/>
              <a:ext cx="2507037" cy="2362201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77362" y="638518"/>
              <a:ext cx="653670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400" dirty="0" smtClean="0">
                  <a:solidFill>
                    <a:srgbClr val="FFFFFF"/>
                  </a:solidFill>
                  <a:ea typeface="+mn-ea"/>
                </a:rPr>
                <a:t>Day 1</a:t>
              </a:r>
              <a:endParaRPr lang="en-US" sz="1400" dirty="0">
                <a:solidFill>
                  <a:srgbClr val="FFFFFF"/>
                </a:solidFill>
                <a:ea typeface="+mn-ea"/>
              </a:endParaRPr>
            </a:p>
          </p:txBody>
        </p:sp>
      </p:grpSp>
      <p:pic>
        <p:nvPicPr>
          <p:cNvPr id="19" name="Picture 18" descr="Screen Shot 2014-07-12 at 6.12.42 A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03" y="2574840"/>
            <a:ext cx="2425861" cy="230095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056946" y="2182480"/>
            <a:ext cx="9481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400" dirty="0" smtClean="0">
                <a:solidFill>
                  <a:srgbClr val="FFFFFF"/>
                </a:solidFill>
                <a:ea typeface="+mn-ea"/>
              </a:rPr>
              <a:t>Days 1+2</a:t>
            </a:r>
            <a:endParaRPr lang="en-US" sz="1400" dirty="0">
              <a:solidFill>
                <a:srgbClr val="FFFFFF"/>
              </a:solidFill>
              <a:ea typeface="+mn-ea"/>
            </a:endParaRPr>
          </a:p>
        </p:txBody>
      </p:sp>
      <p:pic>
        <p:nvPicPr>
          <p:cNvPr id="20" name="Picture 19" descr="Screen Shot 2014-07-12 at 6.15.54 AM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"/>
          <a:stretch/>
        </p:blipFill>
        <p:spPr>
          <a:xfrm>
            <a:off x="6070600" y="3763228"/>
            <a:ext cx="2540000" cy="237892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000030" y="3326317"/>
            <a:ext cx="903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400" dirty="0" smtClean="0">
                <a:solidFill>
                  <a:srgbClr val="FFFFFF"/>
                </a:solidFill>
                <a:ea typeface="+mn-ea"/>
              </a:rPr>
              <a:t>Days 1-3</a:t>
            </a:r>
            <a:endParaRPr lang="en-US" sz="1400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26" name="Text Box 29"/>
          <p:cNvSpPr txBox="1">
            <a:spLocks noChangeArrowheads="1"/>
          </p:cNvSpPr>
          <p:nvPr/>
        </p:nvSpPr>
        <p:spPr bwMode="auto">
          <a:xfrm>
            <a:off x="0" y="4369653"/>
            <a:ext cx="3489300" cy="203132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30188" indent="-2301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63500" indent="0" defTabSz="914400">
              <a:defRPr/>
            </a:pPr>
            <a:r>
              <a:rPr lang="en-US" sz="1400" dirty="0" smtClean="0">
                <a:solidFill>
                  <a:srgbClr val="FFFFFF"/>
                </a:solidFill>
                <a:cs typeface="ＭＳ Ｐゴシック" charset="0"/>
              </a:rPr>
              <a:t>SMAP measurements of soil moisture address a </a:t>
            </a:r>
            <a:r>
              <a:rPr lang="en-US" sz="1400" dirty="0">
                <a:solidFill>
                  <a:srgbClr val="FFFFFF"/>
                </a:solidFill>
                <a:cs typeface="ＭＳ Ｐゴシック" charset="0"/>
              </a:rPr>
              <a:t>wide range of </a:t>
            </a:r>
            <a:r>
              <a:rPr lang="en-US" sz="1400" dirty="0" smtClean="0">
                <a:solidFill>
                  <a:srgbClr val="FFFFFF"/>
                </a:solidFill>
                <a:cs typeface="ＭＳ Ｐゴシック" charset="0"/>
              </a:rPr>
              <a:t>water cycle research and science applications, such as weather predictions, drought/flood monitoring, and food production.</a:t>
            </a:r>
          </a:p>
          <a:p>
            <a:pPr marL="63500" indent="0" defTabSz="914400">
              <a:defRPr/>
            </a:pPr>
            <a:r>
              <a:rPr lang="en-US" sz="1400" dirty="0">
                <a:solidFill>
                  <a:srgbClr val="FFFFFF"/>
                </a:solidFill>
              </a:rPr>
              <a:t>The illustrations provide the soil moisture color-coded </a:t>
            </a:r>
            <a:r>
              <a:rPr lang="en-US" sz="1400" dirty="0" smtClean="0">
                <a:solidFill>
                  <a:srgbClr val="FFFFFF"/>
                </a:solidFill>
              </a:rPr>
              <a:t>with </a:t>
            </a:r>
            <a:r>
              <a:rPr lang="en-US" sz="1400" dirty="0">
                <a:solidFill>
                  <a:srgbClr val="FFFFFF"/>
                </a:solidFill>
              </a:rPr>
              <a:t>orange for dry conditions and blue for wet </a:t>
            </a:r>
            <a:r>
              <a:rPr lang="en-US" sz="1400" dirty="0" smtClean="0">
                <a:solidFill>
                  <a:srgbClr val="FFFFFF"/>
                </a:solidFill>
              </a:rPr>
              <a:t>conditions.  </a:t>
            </a:r>
            <a:endParaRPr lang="en-US" sz="1400" dirty="0">
              <a:solidFill>
                <a:srgbClr val="FFFFFF"/>
              </a:solidFill>
            </a:endParaRPr>
          </a:p>
          <a:p>
            <a:pPr marL="63500" indent="0" defTabSz="914400">
              <a:defRPr/>
            </a:pPr>
            <a:r>
              <a:rPr lang="en-US" sz="1400" dirty="0" smtClean="0">
                <a:solidFill>
                  <a:srgbClr val="FFFFFF"/>
                </a:solidFill>
                <a:cs typeface="ＭＳ Ｐゴシック" charset="0"/>
              </a:rPr>
              <a:t>	</a:t>
            </a:r>
            <a:endParaRPr lang="en-US" sz="1400" dirty="0">
              <a:solidFill>
                <a:srgbClr val="FFFFFF"/>
              </a:solidFill>
              <a:cs typeface="ＭＳ Ｐゴシック" charset="0"/>
            </a:endParaRPr>
          </a:p>
        </p:txBody>
      </p:sp>
      <p:pic>
        <p:nvPicPr>
          <p:cNvPr id="27" name="My First Projec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06658" y="1596171"/>
            <a:ext cx="2778793" cy="167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773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5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4_EUM_template_v03">
  <a:themeElements>
    <a:clrScheme name="1_EUM_template_v03 1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9F2D20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4_EUM_template_v03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5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5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3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3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3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3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7616</TotalTime>
  <Words>346</Words>
  <Application>Microsoft Macintosh PowerPoint</Application>
  <PresentationFormat>On-screen Show (4:3)</PresentationFormat>
  <Paragraphs>61</Paragraphs>
  <Slides>9</Slides>
  <Notes>9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4_EUM_template_v03</vt:lpstr>
      <vt:lpstr>Blank</vt:lpstr>
      <vt:lpstr>3_Blank</vt:lpstr>
      <vt:lpstr>11_Blank</vt:lpstr>
      <vt:lpstr>28th CEOS Plenary – NASA Update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SMAP Soil Moisture : 29 January 2015 Launch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Brian Killough</dc:creator>
  <cp:lastModifiedBy>Michael Freilich</cp:lastModifiedBy>
  <cp:revision>331</cp:revision>
  <dcterms:created xsi:type="dcterms:W3CDTF">2012-08-31T01:11:17Z</dcterms:created>
  <dcterms:modified xsi:type="dcterms:W3CDTF">2014-10-30T00:31:11Z</dcterms:modified>
</cp:coreProperties>
</file>